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16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media/image1.png" ContentType="image/png"/>
  <Override PartName="/ppt/media/image2.png" ContentType="image/png"/>
  <Override PartName="/ppt/media/image3.wmf" ContentType="image/x-wmf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31.gif" ContentType="image/gif"/>
  <Override PartName="/ppt/media/image11.png" ContentType="image/png"/>
  <Override PartName="/ppt/media/image12.png" ContentType="image/png"/>
  <Override PartName="/ppt/media/image13.jpeg" ContentType="image/jpeg"/>
  <Override PartName="/ppt/media/image1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gif" ContentType="image/gif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797675" cy="99282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DBB7907-041A-404C-B2DF-F8A89E9A564C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520" cy="372168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13"/>
          </p:nvPr>
        </p:nvSpPr>
        <p:spPr>
          <a:xfrm>
            <a:off x="3850560" y="9430200"/>
            <a:ext cx="2944440" cy="49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FD56DD-0E79-4ACF-8101-D54756ACE7B2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520" cy="372168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080" cy="44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14"/>
          </p:nvPr>
        </p:nvSpPr>
        <p:spPr>
          <a:xfrm>
            <a:off x="3850560" y="9430200"/>
            <a:ext cx="2944440" cy="49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912AEB-A974-4DF8-B31C-C827646AEB32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468EF6-47D8-44A9-BF98-A176B3D55E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B6A52A-5624-4E20-AE81-DE08878573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59D29F-1CB1-4DC6-AD9E-B181D8BB32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0FDA7F-2B41-4E5E-A2A6-48401C581A9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8D5142-9BBE-48D9-9573-2921B1E409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B0552D-6C70-46C5-8E48-BB986E7965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B44AB9-EDB8-44E5-82BC-C2AC4DB4B0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7DF48F-B406-4BF3-B2B6-0D5BB646CA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98AC71-463D-4F31-9D21-4B7957DAC6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0B2162-234D-421B-8DEC-D97C3F7CF0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B6A79E-62E5-402C-B9C8-D996DACC9E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37CB95-1BEE-42B8-88C8-D9B4635166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14EB8A-4FC2-4143-9862-6ABC089D2A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C1BC0D-BD50-4FEC-A50C-3F939D7447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E83459-05BE-485B-9F0A-5B7368E696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E2ADAE-1B25-4DED-A8B5-1158DD6D28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3CF264-2C3F-4B37-A1F7-22CE4E03A5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DC238C-81FE-4A59-AB2F-B1EB905C45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19267B-7059-42C9-A7DE-1A24698968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057EC9-18D7-4F2F-A69C-3574736E7E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F15069-AF1E-4343-BEAF-FEEF09ABC3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7A69DB-6418-491D-9890-E15131C0F3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FBC9A1-359E-4A50-B8E5-08A59C07A4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BF4298-2D8A-4009-AC80-34AD6490BF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6775D4-2460-4A3A-8860-3F08742308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5B669D-4451-400D-8CED-267A70E76A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E21123-67C2-402B-9132-7B74A54751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62A31D-53F8-4A10-9B74-978F028112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A2337D-77B2-4CBB-B384-0CDE64960B7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C1496F-5992-4F0A-A034-16872E7B5DA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C99DCE-86EB-4D08-8DE4-A59264A526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9CC625-A43A-437F-A20B-390AA97AE4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92EA57-938C-4820-A4B2-1B3066AA61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8C4935-2176-4BFA-810D-2B8EDC2F5C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53FC8A-07F4-4C1C-AED8-FAD763A7E0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33792C-89C1-4068-968C-829B3EC09A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A9DBC5-9544-4AD5-AEDB-98B037F13AD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64D04B-F096-49B2-8560-FF58252F8EC0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E908C2-675D-4CC2-89EE-6E328DE2B52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s://youtu.be/QF11_zRDZXo" TargetMode="External"/><Relationship Id="rId3" Type="http://schemas.openxmlformats.org/officeDocument/2006/relationships/hyperlink" Target="https://github.com/JaydenPears/Poker-Analyst" TargetMode="External"/><Relationship Id="rId4" Type="http://schemas.openxmlformats.org/officeDocument/2006/relationships/image" Target="../media/image30.gif"/><Relationship Id="rId5" Type="http://schemas.openxmlformats.org/officeDocument/2006/relationships/image" Target="../media/image31.gif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jpeg"/><Relationship Id="rId1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Рисунок 4" descr=""/>
          <p:cNvPicPr/>
          <p:nvPr/>
        </p:nvPicPr>
        <p:blipFill>
          <a:blip r:embed="rId1"/>
          <a:srcRect l="9430" t="35734" r="66284" b="19241"/>
          <a:stretch/>
        </p:blipFill>
        <p:spPr>
          <a:xfrm>
            <a:off x="253080" y="4430880"/>
            <a:ext cx="1942200" cy="1937160"/>
          </a:xfrm>
          <a:prstGeom prst="rect">
            <a:avLst/>
          </a:prstGeom>
          <a:ln w="0">
            <a:noFill/>
          </a:ln>
        </p:spPr>
      </p:pic>
      <p:sp>
        <p:nvSpPr>
          <p:cNvPr id="130" name="Прямоугольник 8"/>
          <p:cNvSpPr/>
          <p:nvPr/>
        </p:nvSpPr>
        <p:spPr>
          <a:xfrm>
            <a:off x="3748680" y="5663160"/>
            <a:ext cx="4766040" cy="368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endParaRPr b="0" lang="ru-RU" sz="1800" spc="-1" strike="noStrike">
              <a:solidFill>
                <a:srgbClr val="1f497d"/>
              </a:solidFill>
              <a:latin typeface="Arial"/>
              <a:ea typeface="DejaVu Sans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2"/>
          <a:srcRect l="2557" t="21337" r="0" b="14835"/>
          <a:stretch/>
        </p:blipFill>
        <p:spPr>
          <a:xfrm>
            <a:off x="592560" y="3600000"/>
            <a:ext cx="7867080" cy="368280"/>
          </a:xfrm>
          <a:prstGeom prst="rect">
            <a:avLst/>
          </a:prstGeom>
          <a:ln w="0">
            <a:noFill/>
          </a:ln>
        </p:spPr>
      </p:pic>
      <p:sp>
        <p:nvSpPr>
          <p:cNvPr id="132" name="Прямоугольник 2"/>
          <p:cNvSpPr/>
          <p:nvPr/>
        </p:nvSpPr>
        <p:spPr>
          <a:xfrm>
            <a:off x="240120" y="439200"/>
            <a:ext cx="824328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700" spc="-1" strike="noStrike">
                <a:solidFill>
                  <a:srgbClr val="002060"/>
                </a:solidFill>
                <a:latin typeface="Calibri"/>
                <a:ea typeface="DejaVu Sans"/>
              </a:rPr>
              <a:t>Государственное бюджетное общеобразовательное учреждение</a:t>
            </a:r>
            <a:r>
              <a:rPr b="1" lang="en-US" sz="1700" spc="-1" strike="noStrike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r>
              <a:rPr b="1" lang="ru-RU" sz="1700" spc="-1" strike="noStrike">
                <a:solidFill>
                  <a:srgbClr val="002060"/>
                </a:solidFill>
                <a:latin typeface="Calibri"/>
                <a:ea typeface="DejaVu Sans"/>
              </a:rPr>
              <a:t>города Москвы «Образовательный центр «Протон»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Прямоугольник 9"/>
          <p:cNvSpPr/>
          <p:nvPr/>
        </p:nvSpPr>
        <p:spPr>
          <a:xfrm>
            <a:off x="4500000" y="4469400"/>
            <a:ext cx="3959640" cy="20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Работу выполнили: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ученик 11-Т класса</a:t>
            </a:r>
            <a:br>
              <a:rPr sz="1800"/>
            </a:br>
            <a:r>
              <a:rPr b="1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Чернов Владимир Евгеньевич</a:t>
            </a: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Научный руководитель: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Руководитель ИТ-проектов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Федоров Кирилл Евгеньевич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Box 4"/>
          <p:cNvSpPr/>
          <p:nvPr/>
        </p:nvSpPr>
        <p:spPr>
          <a:xfrm>
            <a:off x="592560" y="1751400"/>
            <a:ext cx="786708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 cap="all">
                <a:solidFill>
                  <a:srgbClr val="e15126"/>
                </a:solidFill>
                <a:latin typeface="Arial"/>
                <a:ea typeface="DejaVu Sans"/>
              </a:rPr>
              <a:t>Learning management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4000" spc="-1" strike="noStrike" cap="all">
                <a:solidFill>
                  <a:srgbClr val="e15126"/>
                </a:solidFill>
                <a:latin typeface="Arial"/>
                <a:ea typeface="DejaVu Sans"/>
              </a:rPr>
              <a:t>system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Рисунок 4" descr=""/>
          <p:cNvPicPr/>
          <p:nvPr/>
        </p:nvPicPr>
        <p:blipFill>
          <a:blip r:embed="rId1"/>
          <a:stretch/>
        </p:blipFill>
        <p:spPr>
          <a:xfrm>
            <a:off x="-720" y="0"/>
            <a:ext cx="9141120" cy="6418080"/>
          </a:xfrm>
          <a:prstGeom prst="rect">
            <a:avLst/>
          </a:prstGeom>
          <a:ln w="0">
            <a:noFill/>
          </a:ln>
        </p:spPr>
      </p:pic>
      <p:sp>
        <p:nvSpPr>
          <p:cNvPr id="212" name="TextBox 7"/>
          <p:cNvSpPr/>
          <p:nvPr/>
        </p:nvSpPr>
        <p:spPr>
          <a:xfrm>
            <a:off x="2195640" y="311760"/>
            <a:ext cx="55519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ГЛАВНОЕ ОКНО ПРОГРАММЫ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Рисунок 5" descr=""/>
          <p:cNvPicPr/>
          <p:nvPr/>
        </p:nvPicPr>
        <p:blipFill>
          <a:blip r:embed="rId2"/>
          <a:stretch/>
        </p:blipFill>
        <p:spPr>
          <a:xfrm>
            <a:off x="927720" y="1640880"/>
            <a:ext cx="7266600" cy="400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Рисунок 4" descr=""/>
          <p:cNvPicPr/>
          <p:nvPr/>
        </p:nvPicPr>
        <p:blipFill>
          <a:blip r:embed="rId1"/>
          <a:stretch/>
        </p:blipFill>
        <p:spPr>
          <a:xfrm>
            <a:off x="-720" y="0"/>
            <a:ext cx="9141120" cy="6418080"/>
          </a:xfrm>
          <a:prstGeom prst="rect">
            <a:avLst/>
          </a:prstGeom>
          <a:ln w="0">
            <a:noFill/>
          </a:ln>
        </p:spPr>
      </p:pic>
      <p:sp>
        <p:nvSpPr>
          <p:cNvPr id="215" name="TextBox 7"/>
          <p:cNvSpPr/>
          <p:nvPr/>
        </p:nvSpPr>
        <p:spPr>
          <a:xfrm>
            <a:off x="2411640" y="296280"/>
            <a:ext cx="54079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ОКНО ВЫБОРА КАРТ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Рисунок 1" descr=""/>
          <p:cNvPicPr/>
          <p:nvPr/>
        </p:nvPicPr>
        <p:blipFill>
          <a:blip r:embed="rId2"/>
          <a:stretch/>
        </p:blipFill>
        <p:spPr>
          <a:xfrm>
            <a:off x="826560" y="1700640"/>
            <a:ext cx="7469280" cy="354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Рисунок 4" descr=""/>
          <p:cNvPicPr/>
          <p:nvPr/>
        </p:nvPicPr>
        <p:blipFill>
          <a:blip r:embed="rId1"/>
          <a:stretch/>
        </p:blipFill>
        <p:spPr>
          <a:xfrm>
            <a:off x="-720" y="0"/>
            <a:ext cx="9141120" cy="6418080"/>
          </a:xfrm>
          <a:prstGeom prst="rect">
            <a:avLst/>
          </a:prstGeom>
          <a:ln w="0">
            <a:noFill/>
          </a:ln>
        </p:spPr>
      </p:pic>
      <p:sp>
        <p:nvSpPr>
          <p:cNvPr id="218" name="TextBox 7"/>
          <p:cNvSpPr/>
          <p:nvPr/>
        </p:nvSpPr>
        <p:spPr>
          <a:xfrm>
            <a:off x="1807200" y="313920"/>
            <a:ext cx="6984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22150"/>
                </a:solidFill>
                <a:latin typeface="Calibri"/>
                <a:ea typeface="DejaVu Sans"/>
              </a:rPr>
              <a:t>ИЗМЕНЕНИЕ</a:t>
            </a:r>
            <a:r>
              <a:rPr b="1" lang="en-US" sz="3200" spc="-1" strike="noStrike">
                <a:solidFill>
                  <a:srgbClr val="022150"/>
                </a:solidFill>
                <a:latin typeface="Calibri"/>
                <a:ea typeface="DejaVu Sans"/>
              </a:rPr>
              <a:t> </a:t>
            </a:r>
            <a:r>
              <a:rPr b="1" lang="ru-RU" sz="3200" spc="-1" strike="noStrike">
                <a:solidFill>
                  <a:srgbClr val="022150"/>
                </a:solidFill>
                <a:latin typeface="Calibri"/>
                <a:ea typeface="DejaVu Sans"/>
              </a:rPr>
              <a:t>КАТЕГОРИЙ ПАР КАРТ</a:t>
            </a: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 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Рисунок 2" descr=""/>
          <p:cNvPicPr/>
          <p:nvPr/>
        </p:nvPicPr>
        <p:blipFill>
          <a:blip r:embed="rId2"/>
          <a:stretch/>
        </p:blipFill>
        <p:spPr>
          <a:xfrm>
            <a:off x="1013400" y="1614960"/>
            <a:ext cx="7094880" cy="405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Рисунок 4" descr=""/>
          <p:cNvPicPr/>
          <p:nvPr/>
        </p:nvPicPr>
        <p:blipFill>
          <a:blip r:embed="rId1"/>
          <a:stretch/>
        </p:blipFill>
        <p:spPr>
          <a:xfrm>
            <a:off x="-720" y="0"/>
            <a:ext cx="9141120" cy="6418080"/>
          </a:xfrm>
          <a:prstGeom prst="rect">
            <a:avLst/>
          </a:prstGeom>
          <a:ln w="0">
            <a:noFill/>
          </a:ln>
        </p:spPr>
      </p:pic>
      <p:sp>
        <p:nvSpPr>
          <p:cNvPr id="221" name="TextBox 7"/>
          <p:cNvSpPr/>
          <p:nvPr/>
        </p:nvSpPr>
        <p:spPr>
          <a:xfrm>
            <a:off x="1828080" y="311760"/>
            <a:ext cx="6199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ИЗМЕНЕНИЕ ЦВЕТА КАТЕГОРИЙ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Рисунок 1" descr=""/>
          <p:cNvPicPr/>
          <p:nvPr/>
        </p:nvPicPr>
        <p:blipFill>
          <a:blip r:embed="rId2"/>
          <a:srcRect l="943" t="0" r="0" b="0"/>
          <a:stretch/>
        </p:blipFill>
        <p:spPr>
          <a:xfrm>
            <a:off x="1726200" y="1594800"/>
            <a:ext cx="5669640" cy="409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Рисунок 4" descr=""/>
          <p:cNvPicPr/>
          <p:nvPr/>
        </p:nvPicPr>
        <p:blipFill>
          <a:blip r:embed="rId1"/>
          <a:stretch/>
        </p:blipFill>
        <p:spPr>
          <a:xfrm>
            <a:off x="-720" y="0"/>
            <a:ext cx="9141120" cy="6418080"/>
          </a:xfrm>
          <a:prstGeom prst="rect">
            <a:avLst/>
          </a:prstGeom>
          <a:ln w="0">
            <a:noFill/>
          </a:ln>
        </p:spPr>
      </p:pic>
      <p:sp>
        <p:nvSpPr>
          <p:cNvPr id="224" name="TextBox 7"/>
          <p:cNvSpPr/>
          <p:nvPr/>
        </p:nvSpPr>
        <p:spPr>
          <a:xfrm>
            <a:off x="1835640" y="332640"/>
            <a:ext cx="6857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ОКНО ДЕМОНСТРАЦИИ СТАТИСТИКИ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Рисунок 2" descr=""/>
          <p:cNvPicPr/>
          <p:nvPr/>
        </p:nvPicPr>
        <p:blipFill>
          <a:blip r:embed="rId2"/>
          <a:stretch/>
        </p:blipFill>
        <p:spPr>
          <a:xfrm>
            <a:off x="271440" y="1845000"/>
            <a:ext cx="8579160" cy="375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0" y="0"/>
            <a:ext cx="9149040" cy="6432840"/>
          </a:xfrm>
          <a:prstGeom prst="rect">
            <a:avLst/>
          </a:prstGeom>
          <a:ln w="0">
            <a:noFill/>
          </a:ln>
        </p:spPr>
      </p:pic>
      <p:sp>
        <p:nvSpPr>
          <p:cNvPr id="227" name="Подзаголовок 2"/>
          <p:cNvSpPr/>
          <p:nvPr/>
        </p:nvSpPr>
        <p:spPr>
          <a:xfrm>
            <a:off x="1187280" y="2060640"/>
            <a:ext cx="6768000" cy="35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228" name="Прямоугольник 1"/>
          <p:cNvSpPr/>
          <p:nvPr/>
        </p:nvSpPr>
        <p:spPr>
          <a:xfrm>
            <a:off x="755640" y="305100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" name="Прямоугольник 5"/>
          <p:cNvSpPr/>
          <p:nvPr/>
        </p:nvSpPr>
        <p:spPr>
          <a:xfrm>
            <a:off x="2988000" y="252000"/>
            <a:ext cx="4388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</a:pPr>
            <a:r>
              <a:rPr b="1" lang="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Этапы разработки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Box 8"/>
          <p:cNvSpPr/>
          <p:nvPr/>
        </p:nvSpPr>
        <p:spPr>
          <a:xfrm>
            <a:off x="523800" y="1556640"/>
            <a:ext cx="8094960" cy="429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50000"/>
              </a:lnSpc>
            </a:pPr>
            <a:r>
              <a:rPr b="0" lang="ru-RU" sz="2400" spc="-1" strike="noStrike">
                <a:solidFill>
                  <a:srgbClr val="001640"/>
                </a:solidFill>
                <a:latin typeface="Arial"/>
                <a:ea typeface="DejaVu Sans"/>
              </a:rPr>
              <a:t>Разработка программы проходила несколько этапов: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1640"/>
              </a:buClr>
              <a:buFont typeface="Wingdings" charset="2"/>
              <a:buChar char="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первым этапом являлось обсуждение с научным руководителем идейной реализации проектной работы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1640"/>
              </a:buClr>
              <a:buFont typeface="Wingdings" charset="2"/>
              <a:buChar char="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вторым этапом являлось создание графического интерфейса и части «тыльной стороны» программы, что позволит работать с различными файлами, а также использовать их в графическом интерфейсе без каких-либо проблем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1640"/>
              </a:buClr>
              <a:buFont typeface="Wingdings" charset="2"/>
              <a:buChar char="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третьим этапом являлось окончательное завершение разработки «тыльной стороны» программы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Рисунок 8" descr=""/>
          <p:cNvPicPr/>
          <p:nvPr/>
        </p:nvPicPr>
        <p:blipFill>
          <a:blip r:embed="rId1"/>
          <a:stretch/>
        </p:blipFill>
        <p:spPr>
          <a:xfrm>
            <a:off x="0" y="1440"/>
            <a:ext cx="9142920" cy="6455160"/>
          </a:xfrm>
          <a:prstGeom prst="rect">
            <a:avLst/>
          </a:prstGeom>
          <a:ln w="0">
            <a:noFill/>
          </a:ln>
        </p:spPr>
      </p:pic>
      <p:sp>
        <p:nvSpPr>
          <p:cNvPr id="232" name="TextBox 18"/>
          <p:cNvSpPr/>
          <p:nvPr/>
        </p:nvSpPr>
        <p:spPr>
          <a:xfrm>
            <a:off x="3230280" y="234720"/>
            <a:ext cx="4247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АРХИТЕКТУРА 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TextBox 3"/>
          <p:cNvSpPr/>
          <p:nvPr/>
        </p:nvSpPr>
        <p:spPr>
          <a:xfrm>
            <a:off x="250920" y="2072880"/>
            <a:ext cx="42472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Взаимодействие с Базой Данных для отображения статистики сделано с помощью внутреннего модуля </a:t>
            </a:r>
            <a:r>
              <a:rPr b="0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PyQT5</a:t>
            </a: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 под названием </a:t>
            </a:r>
            <a:r>
              <a:rPr b="0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PyQt5.QtSql</a:t>
            </a: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Рисунок 4" descr=""/>
          <p:cNvPicPr/>
          <p:nvPr/>
        </p:nvPicPr>
        <p:blipFill>
          <a:blip r:embed="rId2"/>
          <a:srcRect l="5691" t="0" r="7042" b="4848"/>
          <a:stretch/>
        </p:blipFill>
        <p:spPr>
          <a:xfrm>
            <a:off x="5217120" y="939600"/>
            <a:ext cx="2802240" cy="2395800"/>
          </a:xfrm>
          <a:prstGeom prst="rect">
            <a:avLst/>
          </a:prstGeom>
          <a:ln w="0">
            <a:noFill/>
          </a:ln>
        </p:spPr>
      </p:pic>
      <p:pic>
        <p:nvPicPr>
          <p:cNvPr id="235" name="Рисунок 5" descr=""/>
          <p:cNvPicPr/>
          <p:nvPr/>
        </p:nvPicPr>
        <p:blipFill>
          <a:blip r:embed="rId3"/>
          <a:stretch/>
        </p:blipFill>
        <p:spPr>
          <a:xfrm>
            <a:off x="1340280" y="3364200"/>
            <a:ext cx="5984280" cy="266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Рисунок 8" descr=""/>
          <p:cNvPicPr/>
          <p:nvPr/>
        </p:nvPicPr>
        <p:blipFill>
          <a:blip r:embed="rId1"/>
          <a:stretch/>
        </p:blipFill>
        <p:spPr>
          <a:xfrm>
            <a:off x="0" y="1440"/>
            <a:ext cx="9142920" cy="6455160"/>
          </a:xfrm>
          <a:prstGeom prst="rect">
            <a:avLst/>
          </a:prstGeom>
          <a:ln w="0">
            <a:noFill/>
          </a:ln>
        </p:spPr>
      </p:pic>
      <p:sp>
        <p:nvSpPr>
          <p:cNvPr id="237" name="TextBox 18"/>
          <p:cNvSpPr/>
          <p:nvPr/>
        </p:nvSpPr>
        <p:spPr>
          <a:xfrm>
            <a:off x="3230280" y="234720"/>
            <a:ext cx="4221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АРХИТЕКТУРА 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Рисунок 2" descr=""/>
          <p:cNvPicPr/>
          <p:nvPr/>
        </p:nvPicPr>
        <p:blipFill>
          <a:blip r:embed="rId2"/>
          <a:stretch/>
        </p:blipFill>
        <p:spPr>
          <a:xfrm>
            <a:off x="158040" y="1927800"/>
            <a:ext cx="8817840" cy="355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Рисунок 8" descr=""/>
          <p:cNvPicPr/>
          <p:nvPr/>
        </p:nvPicPr>
        <p:blipFill>
          <a:blip r:embed="rId1"/>
          <a:stretch/>
        </p:blipFill>
        <p:spPr>
          <a:xfrm>
            <a:off x="0" y="1440"/>
            <a:ext cx="9142920" cy="6455160"/>
          </a:xfrm>
          <a:prstGeom prst="rect">
            <a:avLst/>
          </a:prstGeom>
          <a:ln w="0">
            <a:noFill/>
          </a:ln>
        </p:spPr>
      </p:pic>
      <p:sp>
        <p:nvSpPr>
          <p:cNvPr id="240" name="TextBox 18"/>
          <p:cNvSpPr/>
          <p:nvPr/>
        </p:nvSpPr>
        <p:spPr>
          <a:xfrm>
            <a:off x="3230280" y="234720"/>
            <a:ext cx="3560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АРХИТЕКТУРА 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Рисунок 3" descr=""/>
          <p:cNvPicPr/>
          <p:nvPr/>
        </p:nvPicPr>
        <p:blipFill>
          <a:blip r:embed="rId2"/>
          <a:stretch/>
        </p:blipFill>
        <p:spPr>
          <a:xfrm>
            <a:off x="1340280" y="1665720"/>
            <a:ext cx="6453720" cy="395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Рисунок 8" descr=""/>
          <p:cNvPicPr/>
          <p:nvPr/>
        </p:nvPicPr>
        <p:blipFill>
          <a:blip r:embed="rId1"/>
          <a:stretch/>
        </p:blipFill>
        <p:spPr>
          <a:xfrm>
            <a:off x="0" y="1440"/>
            <a:ext cx="9142920" cy="6455160"/>
          </a:xfrm>
          <a:prstGeom prst="rect">
            <a:avLst/>
          </a:prstGeom>
          <a:ln w="0">
            <a:noFill/>
          </a:ln>
        </p:spPr>
      </p:pic>
      <p:sp>
        <p:nvSpPr>
          <p:cNvPr id="243" name="TextBox 18"/>
          <p:cNvSpPr/>
          <p:nvPr/>
        </p:nvSpPr>
        <p:spPr>
          <a:xfrm>
            <a:off x="3230280" y="234720"/>
            <a:ext cx="38386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АРХИТЕКТУРА 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Рисунок 4" descr=""/>
          <p:cNvPicPr/>
          <p:nvPr/>
        </p:nvPicPr>
        <p:blipFill>
          <a:blip r:embed="rId2"/>
          <a:stretch/>
        </p:blipFill>
        <p:spPr>
          <a:xfrm>
            <a:off x="158040" y="1759320"/>
            <a:ext cx="8817840" cy="398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0" y="0"/>
            <a:ext cx="9144720" cy="6432840"/>
          </a:xfrm>
          <a:prstGeom prst="rect">
            <a:avLst/>
          </a:prstGeom>
          <a:ln w="0">
            <a:noFill/>
          </a:ln>
        </p:spPr>
      </p:pic>
      <p:sp>
        <p:nvSpPr>
          <p:cNvPr id="136" name="Подзаголовок 2"/>
          <p:cNvSpPr/>
          <p:nvPr/>
        </p:nvSpPr>
        <p:spPr>
          <a:xfrm>
            <a:off x="1187280" y="2060640"/>
            <a:ext cx="6768000" cy="35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37" name="Прямоугольник 1"/>
          <p:cNvSpPr/>
          <p:nvPr/>
        </p:nvSpPr>
        <p:spPr>
          <a:xfrm>
            <a:off x="755640" y="305100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" name="Прямоугольник 5"/>
          <p:cNvSpPr/>
          <p:nvPr/>
        </p:nvSpPr>
        <p:spPr>
          <a:xfrm>
            <a:off x="1979640" y="252000"/>
            <a:ext cx="6119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</a:pPr>
            <a:r>
              <a:rPr b="1" lang="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А</a:t>
            </a:r>
            <a:r>
              <a:rPr b="1" lang="ru-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к</a:t>
            </a:r>
            <a:r>
              <a:rPr b="1" lang="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туальность работы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Box 2"/>
          <p:cNvSpPr/>
          <p:nvPr/>
        </p:nvSpPr>
        <p:spPr>
          <a:xfrm>
            <a:off x="428760" y="2450880"/>
            <a:ext cx="824364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внимания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аналитического  математического склада ума (желательно)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хорошей памяти (запоминание своих карт и предположение карт оппонентов)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Прямоугольник 3"/>
          <p:cNvSpPr/>
          <p:nvPr/>
        </p:nvSpPr>
        <p:spPr>
          <a:xfrm>
            <a:off x="487800" y="1556640"/>
            <a:ext cx="857160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f05423"/>
                </a:solidFill>
                <a:latin typeface="Arial"/>
                <a:ea typeface="DejaVu Sans"/>
              </a:rPr>
              <a:t>Игра в «Покер – логически-стратегическая игра</a:t>
            </a:r>
            <a:br>
              <a:rPr sz="2800"/>
            </a:br>
            <a:r>
              <a:rPr b="1" lang="ru-RU" sz="2800" spc="-1" strike="noStrike">
                <a:solidFill>
                  <a:srgbClr val="f05423"/>
                </a:solidFill>
                <a:latin typeface="Arial"/>
                <a:ea typeface="DejaVu Sans"/>
              </a:rPr>
              <a:t>требующая: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Прямоугольник 6"/>
          <p:cNvSpPr/>
          <p:nvPr/>
        </p:nvSpPr>
        <p:spPr>
          <a:xfrm>
            <a:off x="703800" y="4553640"/>
            <a:ext cx="7734960" cy="159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ru-RU" sz="2200" spc="-1" strike="noStrike">
                <a:solidFill>
                  <a:srgbClr val="00204f"/>
                </a:solidFill>
                <a:latin typeface="Arial"/>
                <a:ea typeface="DejaVu Sans"/>
              </a:rPr>
              <a:t>Разработка программы как решение логической задачи по получению шансов  на той или иной конкретной стадии игры в «Покер»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Рисунок 8" descr=""/>
          <p:cNvPicPr/>
          <p:nvPr/>
        </p:nvPicPr>
        <p:blipFill>
          <a:blip r:embed="rId1"/>
          <a:stretch/>
        </p:blipFill>
        <p:spPr>
          <a:xfrm>
            <a:off x="0" y="1440"/>
            <a:ext cx="9142920" cy="6455160"/>
          </a:xfrm>
          <a:prstGeom prst="rect">
            <a:avLst/>
          </a:prstGeom>
          <a:ln w="0">
            <a:noFill/>
          </a:ln>
        </p:spPr>
      </p:pic>
      <p:sp>
        <p:nvSpPr>
          <p:cNvPr id="246" name="TextBox 18"/>
          <p:cNvSpPr/>
          <p:nvPr/>
        </p:nvSpPr>
        <p:spPr>
          <a:xfrm>
            <a:off x="3230280" y="234720"/>
            <a:ext cx="36216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АРХИТЕКТУРА 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Рисунок 3" descr=""/>
          <p:cNvPicPr/>
          <p:nvPr/>
        </p:nvPicPr>
        <p:blipFill>
          <a:blip r:embed="rId2"/>
          <a:stretch/>
        </p:blipFill>
        <p:spPr>
          <a:xfrm>
            <a:off x="870840" y="2068200"/>
            <a:ext cx="7392240" cy="297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Рисунок 8" descr=""/>
          <p:cNvPicPr/>
          <p:nvPr/>
        </p:nvPicPr>
        <p:blipFill>
          <a:blip r:embed="rId1"/>
          <a:stretch/>
        </p:blipFill>
        <p:spPr>
          <a:xfrm>
            <a:off x="0" y="1440"/>
            <a:ext cx="9142920" cy="64551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18"/>
          <p:cNvSpPr/>
          <p:nvPr/>
        </p:nvSpPr>
        <p:spPr>
          <a:xfrm>
            <a:off x="3230280" y="234720"/>
            <a:ext cx="43948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АРХИТЕКТУРА 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Рисунок 3" descr=""/>
          <p:cNvPicPr/>
          <p:nvPr/>
        </p:nvPicPr>
        <p:blipFill>
          <a:blip r:embed="rId2"/>
          <a:stretch/>
        </p:blipFill>
        <p:spPr>
          <a:xfrm>
            <a:off x="1209960" y="1604520"/>
            <a:ext cx="6723000" cy="403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Рисунок 8" descr=""/>
          <p:cNvPicPr/>
          <p:nvPr/>
        </p:nvPicPr>
        <p:blipFill>
          <a:blip r:embed="rId1"/>
          <a:stretch/>
        </p:blipFill>
        <p:spPr>
          <a:xfrm>
            <a:off x="0" y="1440"/>
            <a:ext cx="9142920" cy="6455160"/>
          </a:xfrm>
          <a:prstGeom prst="rect">
            <a:avLst/>
          </a:prstGeom>
          <a:ln w="0">
            <a:noFill/>
          </a:ln>
        </p:spPr>
      </p:pic>
      <p:sp>
        <p:nvSpPr>
          <p:cNvPr id="252" name="TextBox 18"/>
          <p:cNvSpPr/>
          <p:nvPr/>
        </p:nvSpPr>
        <p:spPr>
          <a:xfrm>
            <a:off x="3230280" y="234720"/>
            <a:ext cx="3769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АРХИТЕКТУРА 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Picture 2" descr="https://cdn.discordapp.com/attachments/762696226591997995/966747023820873768/unknown.png"/>
          <p:cNvPicPr/>
          <p:nvPr/>
        </p:nvPicPr>
        <p:blipFill>
          <a:blip r:embed="rId2"/>
          <a:stretch/>
        </p:blipFill>
        <p:spPr>
          <a:xfrm>
            <a:off x="1525320" y="1340640"/>
            <a:ext cx="5549040" cy="486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Рисунок 8" descr=""/>
          <p:cNvPicPr/>
          <p:nvPr/>
        </p:nvPicPr>
        <p:blipFill>
          <a:blip r:embed="rId1"/>
          <a:stretch/>
        </p:blipFill>
        <p:spPr>
          <a:xfrm>
            <a:off x="0" y="1440"/>
            <a:ext cx="9142920" cy="6455160"/>
          </a:xfrm>
          <a:prstGeom prst="rect">
            <a:avLst/>
          </a:prstGeom>
          <a:ln w="0">
            <a:noFill/>
          </a:ln>
        </p:spPr>
      </p:pic>
      <p:sp>
        <p:nvSpPr>
          <p:cNvPr id="255" name="TextBox 18"/>
          <p:cNvSpPr/>
          <p:nvPr/>
        </p:nvSpPr>
        <p:spPr>
          <a:xfrm>
            <a:off x="3230280" y="234720"/>
            <a:ext cx="40125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АРХИТЕКТУРА 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Рисунок 2" descr=""/>
          <p:cNvPicPr/>
          <p:nvPr/>
        </p:nvPicPr>
        <p:blipFill>
          <a:blip r:embed="rId2"/>
          <a:stretch/>
        </p:blipFill>
        <p:spPr>
          <a:xfrm>
            <a:off x="1235880" y="1710720"/>
            <a:ext cx="6670800" cy="38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Рисунок 8" descr=""/>
          <p:cNvPicPr/>
          <p:nvPr/>
        </p:nvPicPr>
        <p:blipFill>
          <a:blip r:embed="rId1"/>
          <a:stretch/>
        </p:blipFill>
        <p:spPr>
          <a:xfrm>
            <a:off x="0" y="1440"/>
            <a:ext cx="9142920" cy="64551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18"/>
          <p:cNvSpPr/>
          <p:nvPr/>
        </p:nvSpPr>
        <p:spPr>
          <a:xfrm>
            <a:off x="3230280" y="234720"/>
            <a:ext cx="36734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АРХИТЕКТУРА 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9" name="Рисунок 2" descr=""/>
          <p:cNvPicPr/>
          <p:nvPr/>
        </p:nvPicPr>
        <p:blipFill>
          <a:blip r:embed="rId2"/>
          <a:stretch/>
        </p:blipFill>
        <p:spPr>
          <a:xfrm>
            <a:off x="462240" y="2055240"/>
            <a:ext cx="8218080" cy="355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0" y="0"/>
            <a:ext cx="9146160" cy="6449400"/>
          </a:xfrm>
          <a:prstGeom prst="rect">
            <a:avLst/>
          </a:prstGeom>
          <a:ln w="0">
            <a:noFill/>
          </a:ln>
        </p:spPr>
      </p:pic>
      <p:sp>
        <p:nvSpPr>
          <p:cNvPr id="261" name="Подзаголовок 2"/>
          <p:cNvSpPr/>
          <p:nvPr/>
        </p:nvSpPr>
        <p:spPr>
          <a:xfrm>
            <a:off x="1187280" y="2060640"/>
            <a:ext cx="6768000" cy="35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262" name="Прямоугольник 1"/>
          <p:cNvSpPr/>
          <p:nvPr/>
        </p:nvSpPr>
        <p:spPr>
          <a:xfrm>
            <a:off x="755640" y="305100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3" name="Прямоугольник 2"/>
          <p:cNvSpPr/>
          <p:nvPr/>
        </p:nvSpPr>
        <p:spPr>
          <a:xfrm>
            <a:off x="1836000" y="357120"/>
            <a:ext cx="611964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</a:pPr>
            <a:r>
              <a:rPr b="1" lang="ru-RU" sz="3100" spc="-100" strike="noStrike">
                <a:solidFill>
                  <a:srgbClr val="001640"/>
                </a:solidFill>
                <a:latin typeface="Arial"/>
                <a:ea typeface="DejaVu Sans"/>
              </a:rPr>
              <a:t>УНИКАЛЬНОСТЬ РЕШЕНИЯ 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Прямоугольник 5"/>
          <p:cNvSpPr/>
          <p:nvPr/>
        </p:nvSpPr>
        <p:spPr>
          <a:xfrm>
            <a:off x="2754000" y="4437000"/>
            <a:ext cx="457092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5" name="TextBox 16"/>
          <p:cNvSpPr/>
          <p:nvPr/>
        </p:nvSpPr>
        <p:spPr>
          <a:xfrm>
            <a:off x="323640" y="2007000"/>
            <a:ext cx="880524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400" spc="-1" strike="noStrike">
                <a:solidFill>
                  <a:srgbClr val="00204f"/>
                </a:solidFill>
                <a:latin typeface="Arial"/>
                <a:ea typeface="DejaVu Sans"/>
              </a:rPr>
              <a:t>мало таких программ, подобных данной, которые будут честно выдавать открытые шансы на каждой вариации,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400" spc="-1" strike="noStrike">
                <a:solidFill>
                  <a:srgbClr val="00204f"/>
                </a:solidFill>
                <a:latin typeface="Arial"/>
                <a:ea typeface="DejaVu Sans"/>
              </a:rPr>
              <a:t>позволяет уже пользователю получать максимальную пользу от использования программы, иным пользователям дать ответ на решение задачи.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Рисунок 4" descr=""/>
          <p:cNvPicPr/>
          <p:nvPr/>
        </p:nvPicPr>
        <p:blipFill>
          <a:blip r:embed="rId1"/>
          <a:stretch/>
        </p:blipFill>
        <p:spPr>
          <a:xfrm>
            <a:off x="3960" y="0"/>
            <a:ext cx="9141120" cy="6418080"/>
          </a:xfrm>
          <a:prstGeom prst="rect">
            <a:avLst/>
          </a:prstGeom>
          <a:ln w="0">
            <a:noFill/>
          </a:ln>
        </p:spPr>
      </p:pic>
      <p:sp>
        <p:nvSpPr>
          <p:cNvPr id="267" name="TextBox 7"/>
          <p:cNvSpPr/>
          <p:nvPr/>
        </p:nvSpPr>
        <p:spPr>
          <a:xfrm>
            <a:off x="2483640" y="296280"/>
            <a:ext cx="5301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ПЕРСПЕКТИВЫ РАЗВИТИЯ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Прямоугольник 1"/>
          <p:cNvSpPr/>
          <p:nvPr/>
        </p:nvSpPr>
        <p:spPr>
          <a:xfrm>
            <a:off x="251640" y="1556640"/>
            <a:ext cx="8640000" cy="37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В качестве перспектив развития отметим несколько идей: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1640"/>
              </a:buClr>
              <a:buFont typeface="Wingdings" charset="2"/>
              <a:buChar char="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Самой главной, является последующее ускорение работы программы, ведь на данный момент расчёт всех шансов является хоть и правильным, но достаточно медлительным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1640"/>
              </a:buClr>
              <a:buFont typeface="Wingdings" charset="2"/>
              <a:buChar char="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Также в дальнейшем хотелось бы учесть тот фактор, что при игре стоит обращать внимание также и на оппонентов, в связи с чем и добавить реализацию учёта действий оппонентов – ранних ставок, поздних ставок, меньших или больших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0" y="0"/>
            <a:ext cx="9140400" cy="6432840"/>
          </a:xfrm>
          <a:prstGeom prst="rect">
            <a:avLst/>
          </a:prstGeom>
          <a:ln w="0">
            <a:noFill/>
          </a:ln>
        </p:spPr>
      </p:pic>
      <p:sp>
        <p:nvSpPr>
          <p:cNvPr id="270" name="Подзаголовок 2"/>
          <p:cNvSpPr/>
          <p:nvPr/>
        </p:nvSpPr>
        <p:spPr>
          <a:xfrm>
            <a:off x="1187280" y="2060640"/>
            <a:ext cx="6768000" cy="35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271" name="Прямоугольник 6"/>
          <p:cNvSpPr/>
          <p:nvPr/>
        </p:nvSpPr>
        <p:spPr>
          <a:xfrm>
            <a:off x="2339640" y="336240"/>
            <a:ext cx="489564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3200" spc="-21" strike="noStrike">
                <a:solidFill>
                  <a:srgbClr val="001640"/>
                </a:solidFill>
                <a:latin typeface="Calibri"/>
                <a:ea typeface="DejaVu Sans"/>
              </a:rPr>
              <a:t>СПИСОК ЛИТЕРАТУРЫ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Прямоугольник 1"/>
          <p:cNvSpPr/>
          <p:nvPr/>
        </p:nvSpPr>
        <p:spPr>
          <a:xfrm>
            <a:off x="107640" y="1700640"/>
            <a:ext cx="8928000" cy="40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14000"/>
              </a:lnSpc>
              <a:buClr>
                <a:srgbClr val="00204f"/>
              </a:buClr>
              <a:buFont typeface="Calibri"/>
              <a:buAutoNum type="arabicPeriod"/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Calibri"/>
              </a:rPr>
              <a:t>Давлетханов, Р. Н. Математические методы как основа стратегии игры в покер / Р. Н. Давлетханов. – Текст: непосредственный // Экономика, управление, финансы: материалы III Междунар. науч. конф. (г. Пермь, февраль 2014 г.). – Пермь: Меркурий, 2014. – С.16-17. [Электронный ресурс] URL: https://moluch.ru/conf/econ/archive/93/4819/ (дата обращения: 22.02.2022).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204f"/>
              </a:buClr>
              <a:buFont typeface="Calibri"/>
              <a:buAutoNum type="arabicPeriod"/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Calibri"/>
              </a:rPr>
              <a:t>К. Ю. Поляков, Е. А. Еремин. Информатика. Углублённый уровень. Учебник </a:t>
            </a: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Calibri"/>
              </a:rPr>
              <a:t>для 10 класса в 2 частях. М.: БИНОМ. Лаборатория знаний, 2014.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1640"/>
              </a:buClr>
              <a:buFont typeface="Calibri"/>
              <a:buAutoNum type="arabicPeriod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Calibri"/>
              </a:rPr>
              <a:t>М. Лутц. Изучаем Python. СПб.: Символ-Плюс, 2011.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1640"/>
              </a:buClr>
              <a:buFont typeface="Calibri"/>
              <a:buAutoNum type="arabicPeriod"/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Calibri"/>
              </a:rPr>
              <a:t>Задачи по программированию. Под ред. С. М. Окулова, М.: БИНОМ. Лаборатория знаний, 2006.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0" y="0"/>
            <a:ext cx="9140400" cy="6432840"/>
          </a:xfrm>
          <a:prstGeom prst="rect">
            <a:avLst/>
          </a:prstGeom>
          <a:ln w="0">
            <a:noFill/>
          </a:ln>
        </p:spPr>
      </p:pic>
      <p:sp>
        <p:nvSpPr>
          <p:cNvPr id="274" name="Подзаголовок 2"/>
          <p:cNvSpPr/>
          <p:nvPr/>
        </p:nvSpPr>
        <p:spPr>
          <a:xfrm>
            <a:off x="1187280" y="2060640"/>
            <a:ext cx="6768000" cy="35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275" name="Прямоугольник 6"/>
          <p:cNvSpPr/>
          <p:nvPr/>
        </p:nvSpPr>
        <p:spPr>
          <a:xfrm>
            <a:off x="2339640" y="336240"/>
            <a:ext cx="489564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3200" spc="-21" strike="noStrike">
                <a:solidFill>
                  <a:srgbClr val="001640"/>
                </a:solidFill>
                <a:latin typeface="Calibri"/>
                <a:ea typeface="DejaVu Sans"/>
              </a:rPr>
              <a:t>СПИСОК ЛИТЕРАТУРЫ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Прямоугольник 1"/>
          <p:cNvSpPr/>
          <p:nvPr/>
        </p:nvSpPr>
        <p:spPr>
          <a:xfrm>
            <a:off x="107640" y="1700640"/>
            <a:ext cx="8928000" cy="43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204f"/>
              </a:buClr>
              <a:buFont typeface="Calibri"/>
              <a:buAutoNum type="arabicPeriod" startAt="5"/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С. М. Окулов. Основы программирования. М.: Бином. Лаборатория знаний, 2012.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204f"/>
              </a:buClr>
              <a:buFont typeface="Calibri"/>
              <a:buAutoNum type="arabicPeriod" startAt="5"/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Лутц. Изучаем Python. СПб.: Символ-Плюс, 2011.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204f"/>
              </a:buClr>
              <a:buFont typeface="Calibri"/>
              <a:buAutoNum type="arabicPeriod" startAt="5"/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Информатика и ИКТ. Задачник-практикум в 2 частях. Под ред. И. Г. Семакина и Е. К. Хеннера. М.: БИНОМ. Лаборатория знаний, 2014.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204f"/>
              </a:buClr>
              <a:buFont typeface="Calibri"/>
              <a:buAutoNum type="arabicPeriod" startAt="5"/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Материалы и презентации к урокам в LMS Яндекс.Лицея.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204f"/>
              </a:buClr>
              <a:buFont typeface="Calibri"/>
              <a:buAutoNum type="arabicPeriod" startAt="5"/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Сайт pythonworld.ru — «Python 3 для начинающих».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204f"/>
              </a:buClr>
              <a:buFont typeface="Calibri"/>
              <a:buAutoNum type="arabicPeriod" startAt="5"/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https://www.youtube.com/playlist?list=PLJOzdkh8T5kpIBTG9mM2wVBjh5OpdwBl — Лекции А.В. Умнова, прочитанные в Школе Анализа Данных Яндекса.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204f"/>
              </a:buClr>
              <a:buFont typeface="Calibri"/>
              <a:buAutoNum type="arabicPeriod" startAt="5"/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Сайт официальной документации модуля </a:t>
            </a:r>
            <a:r>
              <a:rPr b="0" lang="en-US" sz="2000" spc="-1" strike="noStrike">
                <a:solidFill>
                  <a:srgbClr val="00204f"/>
                </a:solidFill>
                <a:latin typeface="Arial"/>
                <a:ea typeface="DejaVu Sans"/>
              </a:rPr>
              <a:t>PyQT </a:t>
            </a: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для языка программирования </a:t>
            </a:r>
            <a:r>
              <a:rPr b="0" lang="en-US" sz="2000" spc="-1" strike="noStrike">
                <a:solidFill>
                  <a:srgbClr val="00204f"/>
                </a:solidFill>
                <a:latin typeface="Arial"/>
                <a:ea typeface="DejaVu Sans"/>
              </a:rPr>
              <a:t>Python </a:t>
            </a: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— https://doc.qt.io/qtforpython/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Рисунок 4" descr=""/>
          <p:cNvPicPr/>
          <p:nvPr/>
        </p:nvPicPr>
        <p:blipFill>
          <a:blip r:embed="rId1"/>
          <a:stretch/>
        </p:blipFill>
        <p:spPr>
          <a:xfrm>
            <a:off x="0" y="-36720"/>
            <a:ext cx="9141120" cy="6418080"/>
          </a:xfrm>
          <a:prstGeom prst="rect">
            <a:avLst/>
          </a:prstGeom>
          <a:ln w="0">
            <a:noFill/>
          </a:ln>
        </p:spPr>
      </p:pic>
      <p:sp>
        <p:nvSpPr>
          <p:cNvPr id="278" name="TextBox 7"/>
          <p:cNvSpPr/>
          <p:nvPr/>
        </p:nvSpPr>
        <p:spPr>
          <a:xfrm>
            <a:off x="3770280" y="271800"/>
            <a:ext cx="31629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1640"/>
                </a:solidFill>
                <a:latin typeface="Calibri"/>
                <a:ea typeface="DejaVu Sans"/>
              </a:rPr>
              <a:t>РЕЗУЛЬТАТЫ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Box 1"/>
          <p:cNvSpPr/>
          <p:nvPr/>
        </p:nvSpPr>
        <p:spPr>
          <a:xfrm>
            <a:off x="347400" y="1531080"/>
            <a:ext cx="648360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Ссылка на видео-демонстрацию проектной работы –</a:t>
            </a:r>
            <a:br>
              <a:rPr sz="2000"/>
            </a:b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https://youtu.be/QF11_zRDZXo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DejaVu Sans"/>
              </a:rPr>
              <a:t>Ссылка на репозиторий с проектом –</a:t>
            </a:r>
            <a:br>
              <a:rPr sz="2000"/>
            </a:br>
            <a:r>
              <a:rPr b="0" lang="ru-RU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https://github.com/JaydenPears/Poker-Analyst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TextBox 5"/>
          <p:cNvSpPr/>
          <p:nvPr/>
        </p:nvSpPr>
        <p:spPr>
          <a:xfrm>
            <a:off x="338040" y="3285000"/>
            <a:ext cx="39992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1640"/>
                </a:solidFill>
                <a:latin typeface="Arial"/>
                <a:ea typeface="DejaVu Sans"/>
              </a:rPr>
              <a:t>QR </a:t>
            </a: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код на видео-демонстрацию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1640"/>
                </a:solidFill>
                <a:latin typeface="Arial"/>
                <a:ea typeface="DejaVu Sans"/>
              </a:rPr>
              <a:t>проектной работы</a:t>
            </a:r>
            <a:r>
              <a:rPr b="0" lang="en-US" sz="2000" spc="-1" strike="noStrike">
                <a:solidFill>
                  <a:srgbClr val="001640"/>
                </a:solidFill>
                <a:latin typeface="Arial"/>
                <a:ea typeface="DejaVu Sans"/>
              </a:rPr>
              <a:t>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Box 4"/>
          <p:cNvSpPr/>
          <p:nvPr/>
        </p:nvSpPr>
        <p:spPr>
          <a:xfrm>
            <a:off x="5448960" y="3470040"/>
            <a:ext cx="2748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-код на репозиторий: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Picture 4" descr="http://qrcoder.ru/code/?https%3A%2F%2Fgithub.com%2FJaydenPears%2FPoker-Analyst&amp;6&amp;0"/>
          <p:cNvPicPr/>
          <p:nvPr/>
        </p:nvPicPr>
        <p:blipFill>
          <a:blip r:embed="rId4"/>
          <a:stretch/>
        </p:blipFill>
        <p:spPr>
          <a:xfrm>
            <a:off x="5796000" y="3951360"/>
            <a:ext cx="2068920" cy="2068920"/>
          </a:xfrm>
          <a:prstGeom prst="rect">
            <a:avLst/>
          </a:prstGeom>
          <a:ln w="0">
            <a:noFill/>
          </a:ln>
        </p:spPr>
      </p:pic>
      <p:pic>
        <p:nvPicPr>
          <p:cNvPr id="283" name="Picture 10" descr="http://qrcoder.ru/code/?https%3A%2F%2Fyoutu.be%2FQF11_zRDZXo&amp;6&amp;0"/>
          <p:cNvPicPr/>
          <p:nvPr/>
        </p:nvPicPr>
        <p:blipFill>
          <a:blip r:embed="rId5"/>
          <a:stretch/>
        </p:blipFill>
        <p:spPr>
          <a:xfrm>
            <a:off x="1115640" y="3931560"/>
            <a:ext cx="2113560" cy="211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0" y="0"/>
            <a:ext cx="9144720" cy="6432840"/>
          </a:xfrm>
          <a:prstGeom prst="rect">
            <a:avLst/>
          </a:prstGeom>
          <a:ln w="0">
            <a:noFill/>
          </a:ln>
        </p:spPr>
      </p:pic>
      <p:sp>
        <p:nvSpPr>
          <p:cNvPr id="143" name="Подзаголовок 2"/>
          <p:cNvSpPr/>
          <p:nvPr/>
        </p:nvSpPr>
        <p:spPr>
          <a:xfrm>
            <a:off x="1187280" y="2060640"/>
            <a:ext cx="6768000" cy="35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44" name="Прямоугольник 1"/>
          <p:cNvSpPr/>
          <p:nvPr/>
        </p:nvSpPr>
        <p:spPr>
          <a:xfrm>
            <a:off x="755640" y="305100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Прямоугольник 5"/>
          <p:cNvSpPr/>
          <p:nvPr/>
        </p:nvSpPr>
        <p:spPr>
          <a:xfrm>
            <a:off x="1979640" y="252000"/>
            <a:ext cx="6119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</a:pPr>
            <a:r>
              <a:rPr b="1" lang="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А</a:t>
            </a:r>
            <a:r>
              <a:rPr b="1" lang="ru-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к</a:t>
            </a:r>
            <a:r>
              <a:rPr b="1" lang="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туальность работы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Прямоугольник 2"/>
          <p:cNvSpPr/>
          <p:nvPr/>
        </p:nvSpPr>
        <p:spPr>
          <a:xfrm>
            <a:off x="529920" y="1363680"/>
            <a:ext cx="8404200" cy="46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200" spc="-1" strike="noStrike">
                <a:solidFill>
                  <a:srgbClr val="00204f"/>
                </a:solidFill>
                <a:latin typeface="Arial"/>
                <a:ea typeface="DejaVu Sans"/>
              </a:rPr>
              <a:t>World Series Of Poker [WSOP] – мировой турнир по покеру, в котором в последний раз участвовало около 10 тысяч человек.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200" spc="-1" strike="noStrike">
                <a:solidFill>
                  <a:srgbClr val="00204f"/>
                </a:solidFill>
                <a:latin typeface="Arial"/>
                <a:ea typeface="DejaVu Sans"/>
              </a:rPr>
              <a:t>PokerStars – крупнейший сайт для игры онлайн в "Покер". Число зарегистрированных пользователей 115 миллионов, а одновременно играют до 90 тысяч.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200" spc="-1" strike="noStrike">
                <a:solidFill>
                  <a:srgbClr val="00204f"/>
                </a:solidFill>
                <a:latin typeface="Arial"/>
                <a:ea typeface="DejaVu Sans"/>
              </a:rPr>
              <a:t>В Российской Федерации присутствует несколько официальных игровых зон, некоторые из которых: Красная Поляна в Сочи и Сибирская монета в Алтайском крае.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0" y="0"/>
            <a:ext cx="9144720" cy="6432840"/>
          </a:xfrm>
          <a:prstGeom prst="rect">
            <a:avLst/>
          </a:prstGeom>
          <a:ln w="0">
            <a:noFill/>
          </a:ln>
        </p:spPr>
      </p:pic>
      <p:sp>
        <p:nvSpPr>
          <p:cNvPr id="148" name="Подзаголовок 2"/>
          <p:cNvSpPr/>
          <p:nvPr/>
        </p:nvSpPr>
        <p:spPr>
          <a:xfrm>
            <a:off x="1187280" y="2060640"/>
            <a:ext cx="6768000" cy="35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49" name="Прямоугольник 1"/>
          <p:cNvSpPr/>
          <p:nvPr/>
        </p:nvSpPr>
        <p:spPr>
          <a:xfrm>
            <a:off x="344880" y="314964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0" name="Прямоугольник 5"/>
          <p:cNvSpPr/>
          <p:nvPr/>
        </p:nvSpPr>
        <p:spPr>
          <a:xfrm>
            <a:off x="1979640" y="252000"/>
            <a:ext cx="6119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</a:pPr>
            <a:r>
              <a:rPr b="1" lang="ru-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ПРАВИЛА ИГРЫ «ПОКЕР»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Рисунок 2" descr=""/>
          <p:cNvPicPr/>
          <p:nvPr/>
        </p:nvPicPr>
        <p:blipFill>
          <a:blip r:embed="rId2"/>
          <a:stretch/>
        </p:blipFill>
        <p:spPr>
          <a:xfrm>
            <a:off x="654120" y="1649160"/>
            <a:ext cx="930960" cy="13050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6" descr=""/>
          <p:cNvPicPr/>
          <p:nvPr/>
        </p:nvPicPr>
        <p:blipFill>
          <a:blip r:embed="rId3"/>
          <a:stretch/>
        </p:blipFill>
        <p:spPr>
          <a:xfrm>
            <a:off x="1710360" y="1635840"/>
            <a:ext cx="930960" cy="1305000"/>
          </a:xfrm>
          <a:prstGeom prst="rect">
            <a:avLst/>
          </a:prstGeom>
          <a:ln w="0">
            <a:noFill/>
          </a:ln>
        </p:spPr>
      </p:pic>
      <p:pic>
        <p:nvPicPr>
          <p:cNvPr id="153" name="Рисунок 7" descr=""/>
          <p:cNvPicPr/>
          <p:nvPr/>
        </p:nvPicPr>
        <p:blipFill>
          <a:blip r:embed="rId4"/>
          <a:stretch/>
        </p:blipFill>
        <p:spPr>
          <a:xfrm>
            <a:off x="653760" y="3141360"/>
            <a:ext cx="931680" cy="1305720"/>
          </a:xfrm>
          <a:prstGeom prst="rect">
            <a:avLst/>
          </a:prstGeom>
          <a:ln w="0">
            <a:noFill/>
          </a:ln>
        </p:spPr>
      </p:pic>
      <p:pic>
        <p:nvPicPr>
          <p:cNvPr id="154" name="Рисунок 8" descr=""/>
          <p:cNvPicPr/>
          <p:nvPr/>
        </p:nvPicPr>
        <p:blipFill>
          <a:blip r:embed="rId5"/>
          <a:stretch/>
        </p:blipFill>
        <p:spPr>
          <a:xfrm>
            <a:off x="1710360" y="3132720"/>
            <a:ext cx="931680" cy="1305720"/>
          </a:xfrm>
          <a:prstGeom prst="rect">
            <a:avLst/>
          </a:prstGeom>
          <a:ln w="0">
            <a:noFill/>
          </a:ln>
        </p:spPr>
      </p:pic>
      <p:pic>
        <p:nvPicPr>
          <p:cNvPr id="155" name="Рисунок 9" descr=""/>
          <p:cNvPicPr/>
          <p:nvPr/>
        </p:nvPicPr>
        <p:blipFill>
          <a:blip r:embed="rId6"/>
          <a:stretch/>
        </p:blipFill>
        <p:spPr>
          <a:xfrm>
            <a:off x="2766960" y="3150720"/>
            <a:ext cx="931680" cy="1305720"/>
          </a:xfrm>
          <a:prstGeom prst="rect">
            <a:avLst/>
          </a:prstGeom>
          <a:ln w="0">
            <a:noFill/>
          </a:ln>
        </p:spPr>
      </p:pic>
      <p:pic>
        <p:nvPicPr>
          <p:cNvPr id="156" name="Рисунок 10" descr=""/>
          <p:cNvPicPr/>
          <p:nvPr/>
        </p:nvPicPr>
        <p:blipFill>
          <a:blip r:embed="rId7"/>
          <a:stretch/>
        </p:blipFill>
        <p:spPr>
          <a:xfrm>
            <a:off x="3823560" y="3150720"/>
            <a:ext cx="931680" cy="1305720"/>
          </a:xfrm>
          <a:prstGeom prst="rect">
            <a:avLst/>
          </a:prstGeom>
          <a:ln w="0">
            <a:noFill/>
          </a:ln>
        </p:spPr>
      </p:pic>
      <p:pic>
        <p:nvPicPr>
          <p:cNvPr id="157" name="Рисунок 11" descr=""/>
          <p:cNvPicPr/>
          <p:nvPr/>
        </p:nvPicPr>
        <p:blipFill>
          <a:blip r:embed="rId8"/>
          <a:stretch/>
        </p:blipFill>
        <p:spPr>
          <a:xfrm>
            <a:off x="1709640" y="4614480"/>
            <a:ext cx="931680" cy="1305720"/>
          </a:xfrm>
          <a:prstGeom prst="rect">
            <a:avLst/>
          </a:prstGeom>
          <a:ln w="0">
            <a:noFill/>
          </a:ln>
        </p:spPr>
      </p:pic>
      <p:pic>
        <p:nvPicPr>
          <p:cNvPr id="158" name="Рисунок 12" descr=""/>
          <p:cNvPicPr/>
          <p:nvPr/>
        </p:nvPicPr>
        <p:blipFill>
          <a:blip r:embed="rId9"/>
          <a:stretch/>
        </p:blipFill>
        <p:spPr>
          <a:xfrm>
            <a:off x="4880160" y="3141000"/>
            <a:ext cx="934920" cy="1305720"/>
          </a:xfrm>
          <a:prstGeom prst="rect">
            <a:avLst/>
          </a:prstGeom>
          <a:ln w="0">
            <a:noFill/>
          </a:ln>
        </p:spPr>
      </p:pic>
      <p:pic>
        <p:nvPicPr>
          <p:cNvPr id="159" name="Рисунок 13" descr=""/>
          <p:cNvPicPr/>
          <p:nvPr/>
        </p:nvPicPr>
        <p:blipFill>
          <a:blip r:embed="rId10"/>
          <a:stretch/>
        </p:blipFill>
        <p:spPr>
          <a:xfrm>
            <a:off x="653760" y="4614120"/>
            <a:ext cx="931680" cy="1305720"/>
          </a:xfrm>
          <a:prstGeom prst="rect">
            <a:avLst/>
          </a:prstGeom>
          <a:ln w="0">
            <a:noFill/>
          </a:ln>
        </p:spPr>
      </p:pic>
      <p:pic>
        <p:nvPicPr>
          <p:cNvPr id="160" name="Picture 2" descr="https://i.pinimg.com/736x/7e/6f/35/7e6f358515ed560f62679954cc5161c6.jpg"/>
          <p:cNvPicPr/>
          <p:nvPr/>
        </p:nvPicPr>
        <p:blipFill>
          <a:blip r:embed="rId11"/>
          <a:srcRect l="6247" t="0" r="0" b="0"/>
          <a:stretch/>
        </p:blipFill>
        <p:spPr>
          <a:xfrm>
            <a:off x="6084000" y="980640"/>
            <a:ext cx="2985840" cy="5140440"/>
          </a:xfrm>
          <a:prstGeom prst="rect">
            <a:avLst/>
          </a:prstGeom>
          <a:ln w="0">
            <a:noFill/>
          </a:ln>
        </p:spPr>
      </p:pic>
      <p:cxnSp>
        <p:nvCxnSpPr>
          <p:cNvPr id="161" name="Прямая соединительная линия 15"/>
          <p:cNvCxnSpPr/>
          <p:nvPr/>
        </p:nvCxnSpPr>
        <p:spPr>
          <a:xfrm flipH="1">
            <a:off x="527760" y="1546560"/>
            <a:ext cx="2880" cy="2976120"/>
          </a:xfrm>
          <a:prstGeom prst="straightConnector1">
            <a:avLst/>
          </a:prstGeom>
          <a:ln w="28575">
            <a:solidFill>
              <a:srgbClr val="00204f"/>
            </a:solidFill>
            <a:prstDash val="dash"/>
            <a:round/>
          </a:ln>
        </p:spPr>
      </p:cxnSp>
      <p:cxnSp>
        <p:nvCxnSpPr>
          <p:cNvPr id="162" name="Прямая соединительная линия 18"/>
          <p:cNvCxnSpPr/>
          <p:nvPr/>
        </p:nvCxnSpPr>
        <p:spPr>
          <a:xfrm>
            <a:off x="529560" y="1546560"/>
            <a:ext cx="2238120" cy="4680"/>
          </a:xfrm>
          <a:prstGeom prst="straightConnector1">
            <a:avLst/>
          </a:prstGeom>
          <a:ln w="28575">
            <a:solidFill>
              <a:srgbClr val="00204f"/>
            </a:solidFill>
            <a:prstDash val="dash"/>
            <a:round/>
          </a:ln>
        </p:spPr>
      </p:cxnSp>
      <p:cxnSp>
        <p:nvCxnSpPr>
          <p:cNvPr id="163" name="Прямая соединительная линия 25"/>
          <p:cNvCxnSpPr/>
          <p:nvPr/>
        </p:nvCxnSpPr>
        <p:spPr>
          <a:xfrm>
            <a:off x="2766600" y="1558080"/>
            <a:ext cx="1080" cy="1295640"/>
          </a:xfrm>
          <a:prstGeom prst="straightConnector1">
            <a:avLst/>
          </a:prstGeom>
          <a:ln w="28575">
            <a:solidFill>
              <a:srgbClr val="00204f"/>
            </a:solidFill>
            <a:prstDash val="dash"/>
            <a:round/>
          </a:ln>
        </p:spPr>
      </p:cxnSp>
      <p:cxnSp>
        <p:nvCxnSpPr>
          <p:cNvPr id="164" name="Прямая соединительная линия 27"/>
          <p:cNvCxnSpPr/>
          <p:nvPr/>
        </p:nvCxnSpPr>
        <p:spPr>
          <a:xfrm>
            <a:off x="2766600" y="2852640"/>
            <a:ext cx="2058480" cy="1080"/>
          </a:xfrm>
          <a:prstGeom prst="straightConnector1">
            <a:avLst/>
          </a:prstGeom>
          <a:ln w="28575">
            <a:solidFill>
              <a:srgbClr val="00204f"/>
            </a:solidFill>
            <a:prstDash val="dash"/>
            <a:round/>
          </a:ln>
        </p:spPr>
      </p:cxnSp>
      <p:cxnSp>
        <p:nvCxnSpPr>
          <p:cNvPr id="165" name="Прямая соединительная линия 29"/>
          <p:cNvCxnSpPr/>
          <p:nvPr/>
        </p:nvCxnSpPr>
        <p:spPr>
          <a:xfrm flipH="1">
            <a:off x="527760" y="4521600"/>
            <a:ext cx="2178360" cy="3600"/>
          </a:xfrm>
          <a:prstGeom prst="straightConnector1">
            <a:avLst/>
          </a:prstGeom>
          <a:ln w="28575">
            <a:solidFill>
              <a:srgbClr val="00204f"/>
            </a:solidFill>
            <a:prstDash val="dash"/>
            <a:round/>
          </a:ln>
        </p:spPr>
      </p:cxnSp>
      <p:cxnSp>
        <p:nvCxnSpPr>
          <p:cNvPr id="166" name="Прямая соединительная линия 38"/>
          <p:cNvCxnSpPr/>
          <p:nvPr/>
        </p:nvCxnSpPr>
        <p:spPr>
          <a:xfrm flipH="1" flipV="1">
            <a:off x="3751200" y="3034080"/>
            <a:ext cx="6480" cy="1476000"/>
          </a:xfrm>
          <a:prstGeom prst="straightConnector1">
            <a:avLst/>
          </a:prstGeom>
          <a:ln w="28575">
            <a:solidFill>
              <a:srgbClr val="00204f"/>
            </a:solidFill>
            <a:prstDash val="dash"/>
            <a:round/>
          </a:ln>
        </p:spPr>
      </p:cxnSp>
      <p:cxnSp>
        <p:nvCxnSpPr>
          <p:cNvPr id="167" name="Прямая соединительная линия 43"/>
          <p:cNvCxnSpPr/>
          <p:nvPr/>
        </p:nvCxnSpPr>
        <p:spPr>
          <a:xfrm flipV="1">
            <a:off x="2700720" y="3034080"/>
            <a:ext cx="1080" cy="1488600"/>
          </a:xfrm>
          <a:prstGeom prst="straightConnector1">
            <a:avLst/>
          </a:prstGeom>
          <a:ln w="28575">
            <a:solidFill>
              <a:srgbClr val="00204f"/>
            </a:solidFill>
            <a:prstDash val="dash"/>
            <a:round/>
          </a:ln>
        </p:spPr>
      </p:cxnSp>
      <p:cxnSp>
        <p:nvCxnSpPr>
          <p:cNvPr id="168" name="Прямая соединительная линия 45"/>
          <p:cNvCxnSpPr/>
          <p:nvPr/>
        </p:nvCxnSpPr>
        <p:spPr>
          <a:xfrm>
            <a:off x="2705040" y="3034080"/>
            <a:ext cx="1073160" cy="1080"/>
          </a:xfrm>
          <a:prstGeom prst="straightConnector1">
            <a:avLst/>
          </a:prstGeom>
          <a:ln w="28575">
            <a:solidFill>
              <a:srgbClr val="00204f"/>
            </a:solidFill>
            <a:prstDash val="dash"/>
            <a:round/>
          </a:ln>
        </p:spPr>
      </p:cxnSp>
      <p:cxnSp>
        <p:nvCxnSpPr>
          <p:cNvPr id="169" name="Прямая соединительная линия 47"/>
          <p:cNvCxnSpPr/>
          <p:nvPr/>
        </p:nvCxnSpPr>
        <p:spPr>
          <a:xfrm>
            <a:off x="3758400" y="4509000"/>
            <a:ext cx="1063080" cy="1080"/>
          </a:xfrm>
          <a:prstGeom prst="straightConnector1">
            <a:avLst/>
          </a:prstGeom>
          <a:ln w="28575">
            <a:solidFill>
              <a:srgbClr val="00204f"/>
            </a:solidFill>
            <a:prstDash val="dash"/>
            <a:round/>
          </a:ln>
        </p:spPr>
      </p:cxnSp>
      <p:cxnSp>
        <p:nvCxnSpPr>
          <p:cNvPr id="170" name="Прямая соединительная линия 49"/>
          <p:cNvCxnSpPr/>
          <p:nvPr/>
        </p:nvCxnSpPr>
        <p:spPr>
          <a:xfrm>
            <a:off x="4820400" y="2852640"/>
            <a:ext cx="1440" cy="1657440"/>
          </a:xfrm>
          <a:prstGeom prst="straightConnector1">
            <a:avLst/>
          </a:prstGeom>
          <a:ln w="28575">
            <a:solidFill>
              <a:srgbClr val="00204f"/>
            </a:solidFill>
            <a:prstDash val="dash"/>
            <a:round/>
          </a:ln>
        </p:spPr>
      </p:cxnSp>
      <p:cxnSp>
        <p:nvCxnSpPr>
          <p:cNvPr id="171" name="Прямая соединительная линия 60"/>
          <p:cNvCxnSpPr/>
          <p:nvPr/>
        </p:nvCxnSpPr>
        <p:spPr>
          <a:xfrm>
            <a:off x="484200" y="4605480"/>
            <a:ext cx="1080" cy="1335960"/>
          </a:xfrm>
          <a:prstGeom prst="straightConnector1">
            <a:avLst/>
          </a:prstGeom>
          <a:ln w="28575">
            <a:solidFill>
              <a:srgbClr val="f05423"/>
            </a:solidFill>
            <a:prstDash val="dash"/>
            <a:round/>
          </a:ln>
        </p:spPr>
      </p:cxnSp>
      <p:cxnSp>
        <p:nvCxnSpPr>
          <p:cNvPr id="172" name="Прямая соединительная линия 62"/>
          <p:cNvCxnSpPr/>
          <p:nvPr/>
        </p:nvCxnSpPr>
        <p:spPr>
          <a:xfrm>
            <a:off x="527760" y="6021000"/>
            <a:ext cx="2239920" cy="1080"/>
          </a:xfrm>
          <a:prstGeom prst="straightConnector1">
            <a:avLst/>
          </a:prstGeom>
          <a:ln w="28575">
            <a:solidFill>
              <a:srgbClr val="f05423"/>
            </a:solidFill>
            <a:prstDash val="dash"/>
            <a:round/>
          </a:ln>
        </p:spPr>
      </p:cxnSp>
      <p:cxnSp>
        <p:nvCxnSpPr>
          <p:cNvPr id="173" name="Прямая соединительная линия 2048"/>
          <p:cNvCxnSpPr/>
          <p:nvPr/>
        </p:nvCxnSpPr>
        <p:spPr>
          <a:xfrm flipV="1">
            <a:off x="2766600" y="4614120"/>
            <a:ext cx="1080" cy="1335960"/>
          </a:xfrm>
          <a:prstGeom prst="straightConnector1">
            <a:avLst/>
          </a:prstGeom>
          <a:ln w="28575">
            <a:solidFill>
              <a:srgbClr val="f05423"/>
            </a:solidFill>
            <a:prstDash val="dash"/>
            <a:round/>
          </a:ln>
        </p:spPr>
      </p:cxnSp>
      <p:cxnSp>
        <p:nvCxnSpPr>
          <p:cNvPr id="174" name="Прямая со стрелкой 3"/>
          <p:cNvCxnSpPr/>
          <p:nvPr/>
        </p:nvCxnSpPr>
        <p:spPr>
          <a:xfrm>
            <a:off x="481320" y="3102120"/>
            <a:ext cx="1080" cy="1469880"/>
          </a:xfrm>
          <a:prstGeom prst="straightConnector1">
            <a:avLst/>
          </a:prstGeom>
          <a:ln w="28575">
            <a:solidFill>
              <a:srgbClr val="f05423"/>
            </a:solidFill>
            <a:prstDash val="dash"/>
            <a:round/>
          </a:ln>
        </p:spPr>
      </p:cxnSp>
      <p:cxnSp>
        <p:nvCxnSpPr>
          <p:cNvPr id="175" name="Прямая со стрелкой 34"/>
          <p:cNvCxnSpPr/>
          <p:nvPr/>
        </p:nvCxnSpPr>
        <p:spPr>
          <a:xfrm flipH="1">
            <a:off x="473400" y="3094200"/>
            <a:ext cx="1139760" cy="1080"/>
          </a:xfrm>
          <a:prstGeom prst="straightConnector1">
            <a:avLst/>
          </a:prstGeom>
          <a:ln w="28575">
            <a:solidFill>
              <a:srgbClr val="f05423"/>
            </a:solidFill>
            <a:prstDash val="dash"/>
            <a:round/>
          </a:ln>
        </p:spPr>
      </p:cxnSp>
      <p:cxnSp>
        <p:nvCxnSpPr>
          <p:cNvPr id="176" name="Прямая со стрелкой 35"/>
          <p:cNvCxnSpPr/>
          <p:nvPr/>
        </p:nvCxnSpPr>
        <p:spPr>
          <a:xfrm flipH="1" flipV="1">
            <a:off x="1638000" y="3094560"/>
            <a:ext cx="19080" cy="1353960"/>
          </a:xfrm>
          <a:prstGeom prst="straightConnector1">
            <a:avLst/>
          </a:prstGeom>
          <a:ln w="28575">
            <a:solidFill>
              <a:srgbClr val="f05423"/>
            </a:solidFill>
            <a:prstDash val="dash"/>
            <a:round/>
          </a:ln>
        </p:spPr>
      </p:cxnSp>
      <p:cxnSp>
        <p:nvCxnSpPr>
          <p:cNvPr id="177" name="Прямая со стрелкой 36"/>
          <p:cNvCxnSpPr/>
          <p:nvPr/>
        </p:nvCxnSpPr>
        <p:spPr>
          <a:xfrm flipH="1">
            <a:off x="2810880" y="4649040"/>
            <a:ext cx="3043080" cy="10080"/>
          </a:xfrm>
          <a:prstGeom prst="straightConnector1">
            <a:avLst/>
          </a:prstGeom>
          <a:ln w="28575">
            <a:solidFill>
              <a:srgbClr val="f05423"/>
            </a:solidFill>
            <a:prstDash val="dash"/>
            <a:round/>
          </a:ln>
        </p:spPr>
      </p:cxnSp>
      <p:cxnSp>
        <p:nvCxnSpPr>
          <p:cNvPr id="178" name="Прямая со стрелкой 37"/>
          <p:cNvCxnSpPr/>
          <p:nvPr/>
        </p:nvCxnSpPr>
        <p:spPr>
          <a:xfrm flipH="1">
            <a:off x="5931360" y="3032640"/>
            <a:ext cx="9720" cy="1539360"/>
          </a:xfrm>
          <a:prstGeom prst="straightConnector1">
            <a:avLst/>
          </a:prstGeom>
          <a:ln w="28575">
            <a:solidFill>
              <a:srgbClr val="f05423"/>
            </a:solidFill>
            <a:prstDash val="dash"/>
            <a:round/>
          </a:ln>
        </p:spPr>
      </p:cxnSp>
      <p:cxnSp>
        <p:nvCxnSpPr>
          <p:cNvPr id="179" name="Прямая со стрелкой 39"/>
          <p:cNvCxnSpPr/>
          <p:nvPr/>
        </p:nvCxnSpPr>
        <p:spPr>
          <a:xfrm>
            <a:off x="3792960" y="3032640"/>
            <a:ext cx="2095920" cy="1080"/>
          </a:xfrm>
          <a:prstGeom prst="straightConnector1">
            <a:avLst/>
          </a:prstGeom>
          <a:ln w="28575">
            <a:solidFill>
              <a:srgbClr val="f05423"/>
            </a:solidFill>
            <a:prstDash val="dash"/>
            <a:round/>
          </a:ln>
        </p:spPr>
      </p:cxnSp>
      <p:cxnSp>
        <p:nvCxnSpPr>
          <p:cNvPr id="180" name="Прямая со стрелкой 40"/>
          <p:cNvCxnSpPr/>
          <p:nvPr/>
        </p:nvCxnSpPr>
        <p:spPr>
          <a:xfrm>
            <a:off x="3758400" y="3136680"/>
            <a:ext cx="1080" cy="1374480"/>
          </a:xfrm>
          <a:prstGeom prst="straightConnector1">
            <a:avLst/>
          </a:prstGeom>
          <a:ln w="28575">
            <a:solidFill>
              <a:srgbClr val="f05423"/>
            </a:solidFill>
            <a:prstDash val="dash"/>
            <a:round/>
          </a:ln>
        </p:spPr>
      </p:cxnSp>
      <p:cxnSp>
        <p:nvCxnSpPr>
          <p:cNvPr id="181" name="Прямая со стрелкой 41"/>
          <p:cNvCxnSpPr/>
          <p:nvPr/>
        </p:nvCxnSpPr>
        <p:spPr>
          <a:xfrm flipH="1" flipV="1">
            <a:off x="1689480" y="4466520"/>
            <a:ext cx="2009160" cy="27360"/>
          </a:xfrm>
          <a:prstGeom prst="straightConnector1">
            <a:avLst/>
          </a:prstGeom>
          <a:ln w="28575">
            <a:solidFill>
              <a:srgbClr val="f05423"/>
            </a:solidFill>
            <a:prstDash val="dash"/>
            <a:round/>
          </a:ln>
        </p:spPr>
      </p:cxn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1440" y="0"/>
            <a:ext cx="9140400" cy="6432840"/>
          </a:xfrm>
          <a:prstGeom prst="rect">
            <a:avLst/>
          </a:prstGeom>
          <a:ln w="0">
            <a:noFill/>
          </a:ln>
        </p:spPr>
      </p:pic>
      <p:sp>
        <p:nvSpPr>
          <p:cNvPr id="183" name="Подзаголовок 2"/>
          <p:cNvSpPr/>
          <p:nvPr/>
        </p:nvSpPr>
        <p:spPr>
          <a:xfrm>
            <a:off x="1187280" y="2060640"/>
            <a:ext cx="6768000" cy="35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84" name="Прямоугольник 6"/>
          <p:cNvSpPr/>
          <p:nvPr/>
        </p:nvSpPr>
        <p:spPr>
          <a:xfrm>
            <a:off x="1691640" y="264240"/>
            <a:ext cx="604764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3200" spc="-21" strike="noStrike">
                <a:solidFill>
                  <a:srgbClr val="001640"/>
                </a:solidFill>
                <a:latin typeface="Calibri"/>
                <a:ea typeface="DejaVu Sans"/>
              </a:rPr>
              <a:t>ОБОСНОВАНИЕ ВЫБОРА ТЕМЫ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Box 1"/>
          <p:cNvSpPr/>
          <p:nvPr/>
        </p:nvSpPr>
        <p:spPr>
          <a:xfrm>
            <a:off x="323640" y="1690920"/>
            <a:ext cx="849600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50000"/>
              </a:lnSpc>
              <a:buClr>
                <a:srgbClr val="001640"/>
              </a:buClr>
              <a:buFont typeface="Wingdings" charset="2"/>
              <a:buChar char=""/>
            </a:pPr>
            <a:r>
              <a:rPr b="0" lang="ru-RU" sz="2400" spc="-1" strike="noStrike">
                <a:solidFill>
                  <a:srgbClr val="001640"/>
                </a:solidFill>
                <a:latin typeface="Arial"/>
                <a:ea typeface="DejaVu Sans"/>
              </a:rPr>
              <a:t>Данная тема была выбрана в связи с личной заинтересованностью в решении конкретной логической задачи с получением шансов на конкретных стадиях игры в «Покер». 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1640"/>
              </a:buClr>
              <a:buFont typeface="Wingdings" charset="2"/>
              <a:buChar char=""/>
            </a:pPr>
            <a:r>
              <a:rPr b="0" lang="ru-RU" sz="2400" spc="-1" strike="noStrike">
                <a:solidFill>
                  <a:srgbClr val="001640"/>
                </a:solidFill>
                <a:latin typeface="Arial"/>
                <a:ea typeface="DejaVu Sans"/>
              </a:rPr>
              <a:t>Побочным решением является факт того, что эти шансы можно предоставлять пользователю по средству взаимодействия с графическим интерфейсом.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-3240" y="0"/>
            <a:ext cx="9146160" cy="6449400"/>
          </a:xfrm>
          <a:prstGeom prst="rect">
            <a:avLst/>
          </a:prstGeom>
          <a:ln w="0">
            <a:noFill/>
          </a:ln>
        </p:spPr>
      </p:pic>
      <p:sp>
        <p:nvSpPr>
          <p:cNvPr id="187" name="Подзаголовок 2"/>
          <p:cNvSpPr/>
          <p:nvPr/>
        </p:nvSpPr>
        <p:spPr>
          <a:xfrm>
            <a:off x="1187280" y="2060640"/>
            <a:ext cx="6768000" cy="35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88" name="Прямоугольник 1"/>
          <p:cNvSpPr/>
          <p:nvPr/>
        </p:nvSpPr>
        <p:spPr>
          <a:xfrm>
            <a:off x="755640" y="305100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" name="Прямоугольник 2"/>
          <p:cNvSpPr/>
          <p:nvPr/>
        </p:nvSpPr>
        <p:spPr>
          <a:xfrm>
            <a:off x="2339640" y="287640"/>
            <a:ext cx="5183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  <a:tabLst>
                <a:tab algn="l" pos="0"/>
              </a:tabLst>
            </a:pPr>
            <a:r>
              <a:rPr b="1" lang="ru-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Цель работы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Прямоугольник 5"/>
          <p:cNvSpPr/>
          <p:nvPr/>
        </p:nvSpPr>
        <p:spPr>
          <a:xfrm>
            <a:off x="2754000" y="4437000"/>
            <a:ext cx="457092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1" name="Прямоугольник 3"/>
          <p:cNvSpPr/>
          <p:nvPr/>
        </p:nvSpPr>
        <p:spPr>
          <a:xfrm>
            <a:off x="611640" y="1774440"/>
            <a:ext cx="81360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</a:pPr>
            <a:r>
              <a:rPr b="0" lang="ru-RU" sz="2400" spc="-1" strike="noStrike">
                <a:solidFill>
                  <a:srgbClr val="00204f"/>
                </a:solidFill>
                <a:latin typeface="Arial"/>
                <a:ea typeface="Calibri"/>
              </a:rPr>
              <a:t>Разработать программу решения заданной ранее логической задачи, условиями которой являются конкретизированные данные на различных стадиях игры в «Покер» для того или иного пользователя.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-3240" y="0"/>
            <a:ext cx="9146160" cy="6449400"/>
          </a:xfrm>
          <a:prstGeom prst="rect">
            <a:avLst/>
          </a:prstGeom>
          <a:ln w="0">
            <a:noFill/>
          </a:ln>
        </p:spPr>
      </p:pic>
      <p:sp>
        <p:nvSpPr>
          <p:cNvPr id="193" name="Подзаголовок 2"/>
          <p:cNvSpPr/>
          <p:nvPr/>
        </p:nvSpPr>
        <p:spPr>
          <a:xfrm>
            <a:off x="1187280" y="2060640"/>
            <a:ext cx="6768000" cy="35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94" name="Прямоугольник 1"/>
          <p:cNvSpPr/>
          <p:nvPr/>
        </p:nvSpPr>
        <p:spPr>
          <a:xfrm>
            <a:off x="755640" y="305100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5" name="Прямоугольник 2"/>
          <p:cNvSpPr/>
          <p:nvPr/>
        </p:nvSpPr>
        <p:spPr>
          <a:xfrm>
            <a:off x="2339640" y="287640"/>
            <a:ext cx="5183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  <a:tabLst>
                <a:tab algn="l" pos="0"/>
              </a:tabLst>
            </a:pPr>
            <a:r>
              <a:rPr b="1" lang="ru-RU" sz="3200" spc="-100" strike="noStrike" cap="all">
                <a:solidFill>
                  <a:srgbClr val="001640"/>
                </a:solidFill>
                <a:latin typeface="Arial"/>
                <a:ea typeface="DejaVu Sans"/>
              </a:rPr>
              <a:t>задачи работы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Прямоугольник 5"/>
          <p:cNvSpPr/>
          <p:nvPr/>
        </p:nvSpPr>
        <p:spPr>
          <a:xfrm>
            <a:off x="2754000" y="4437000"/>
            <a:ext cx="457092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Прямоугольник 3"/>
          <p:cNvSpPr/>
          <p:nvPr/>
        </p:nvSpPr>
        <p:spPr>
          <a:xfrm>
            <a:off x="323640" y="1700640"/>
            <a:ext cx="8496000" cy="47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50000"/>
              </a:lnSpc>
              <a:buClr>
                <a:srgbClr val="00204f"/>
              </a:buClr>
              <a:buFont typeface="Calibri"/>
              <a:buAutoNum type="arabicPeriod"/>
              <a:tabLst>
                <a:tab algn="l" pos="361800"/>
              </a:tabLst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Calibri"/>
              </a:rPr>
              <a:t>Проанализировать существующие решения использования различных приложений в игре «Покер» с целью получить конкретные шансы (в процентах) на различных стадиях игры.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204f"/>
              </a:buClr>
              <a:buFont typeface="Calibri"/>
              <a:buAutoNum type="arabicPeriod"/>
              <a:tabLst>
                <a:tab algn="l" pos="361800"/>
              </a:tabLst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Calibri"/>
              </a:rPr>
              <a:t>Разработать программу с графическим интерфейсом, взаимодействующую с табличными значениями и базами данных. Данное решение этой задачи взаимодействует с самим пользователем и предоставляет наиболее точную информацию.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204f"/>
              </a:buClr>
              <a:buFont typeface="Calibri"/>
              <a:buAutoNum type="arabicPeriod"/>
              <a:tabLst>
                <a:tab algn="l" pos="361800"/>
              </a:tabLst>
            </a:pPr>
            <a:r>
              <a:rPr b="0" lang="ru-RU" sz="2000" spc="-1" strike="noStrike">
                <a:solidFill>
                  <a:srgbClr val="00204f"/>
                </a:solidFill>
                <a:latin typeface="Arial"/>
                <a:ea typeface="Calibri"/>
              </a:rPr>
              <a:t>Провести оценку результатов на работоспособность                       с использованием примеров игры в «Покер».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36180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0" y="0"/>
            <a:ext cx="9146160" cy="6449400"/>
          </a:xfrm>
          <a:prstGeom prst="rect">
            <a:avLst/>
          </a:prstGeom>
          <a:ln w="0">
            <a:noFill/>
          </a:ln>
        </p:spPr>
      </p:pic>
      <p:sp>
        <p:nvSpPr>
          <p:cNvPr id="199" name="Подзаголовок 2"/>
          <p:cNvSpPr/>
          <p:nvPr/>
        </p:nvSpPr>
        <p:spPr>
          <a:xfrm>
            <a:off x="1187280" y="2060640"/>
            <a:ext cx="6768000" cy="35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200" name="Прямоугольник 1"/>
          <p:cNvSpPr/>
          <p:nvPr/>
        </p:nvSpPr>
        <p:spPr>
          <a:xfrm>
            <a:off x="755640" y="305100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1" name="Прямоугольник 2"/>
          <p:cNvSpPr/>
          <p:nvPr/>
        </p:nvSpPr>
        <p:spPr>
          <a:xfrm>
            <a:off x="2916000" y="287640"/>
            <a:ext cx="5039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</a:pPr>
            <a:r>
              <a:rPr b="1" lang="ru-RU" sz="3200" spc="-100" strike="noStrike">
                <a:solidFill>
                  <a:srgbClr val="001640"/>
                </a:solidFill>
                <a:latin typeface="Arial"/>
                <a:ea typeface="DejaVu Sans"/>
              </a:rPr>
              <a:t>АНАЛИЗ КОНКУРЕНТОВ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Прямоугольник 5"/>
          <p:cNvSpPr/>
          <p:nvPr/>
        </p:nvSpPr>
        <p:spPr>
          <a:xfrm>
            <a:off x="2754000" y="4437000"/>
            <a:ext cx="457092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203" name="Таблица 6"/>
          <p:cNvGraphicFramePr/>
          <p:nvPr/>
        </p:nvGraphicFramePr>
        <p:xfrm>
          <a:off x="395640" y="1556640"/>
          <a:ext cx="8423640" cy="4530600"/>
        </p:xfrm>
        <a:graphic>
          <a:graphicData uri="http://schemas.openxmlformats.org/drawingml/2006/table">
            <a:tbl>
              <a:tblPr/>
              <a:tblGrid>
                <a:gridCol w="1404000"/>
                <a:gridCol w="1404000"/>
                <a:gridCol w="1404000"/>
                <a:gridCol w="1404000"/>
                <a:gridCol w="1404000"/>
                <a:gridCol w="1404000"/>
              </a:tblGrid>
              <a:tr h="1018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Критерии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Холдем</a:t>
                      </a:r>
                      <a:br>
                        <a:rPr sz="1600"/>
                      </a:b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Индикатор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Calculatem</a:t>
                      </a:r>
                      <a:br>
                        <a:rPr sz="1600"/>
                      </a:br>
                      <a:r>
                        <a:rPr b="1" lang="en-US" sz="16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Pro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Holdem</a:t>
                      </a:r>
                      <a:br>
                        <a:rPr sz="1600"/>
                      </a:br>
                      <a:r>
                        <a:rPr b="1" lang="en-US" sz="16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genius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Poker</a:t>
                      </a:r>
                      <a:br>
                        <a:rPr sz="1600"/>
                      </a:br>
                      <a:r>
                        <a:rPr b="1" lang="en-US" sz="16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Stove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Покерный</a:t>
                      </a:r>
                      <a:br>
                        <a:rPr sz="1600"/>
                      </a:b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Аналитик</a:t>
                      </a:r>
                      <a:br>
                        <a:rPr sz="1600"/>
                      </a:b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(наше решение)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552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Связь с</a:t>
                      </a:r>
                      <a:br>
                        <a:rPr sz="1600"/>
                      </a:b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клиентом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2400" spc="-1" strike="noStrike">
                          <a:solidFill>
                            <a:srgbClr val="ff0000"/>
                          </a:solidFill>
                          <a:latin typeface="Arial Black"/>
                        </a:rPr>
                        <a:t>+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2400" spc="-1" strike="noStrike">
                          <a:solidFill>
                            <a:srgbClr val="ff0000"/>
                          </a:solidFill>
                          <a:latin typeface="Arial Black"/>
                        </a:rPr>
                        <a:t>+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0000"/>
                          </a:solidFill>
                          <a:latin typeface="Arial Black"/>
                        </a:rPr>
                        <a:t>+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0000"/>
                          </a:solidFill>
                          <a:latin typeface="Arial Black"/>
                        </a:rPr>
                        <a:t>+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 Black"/>
                        </a:rPr>
                        <a:t>/</a:t>
                      </a:r>
                      <a:r>
                        <a:rPr b="0" lang="en-US" sz="2400" spc="-1" strike="noStrike">
                          <a:solidFill>
                            <a:srgbClr val="00b050"/>
                          </a:solidFill>
                          <a:latin typeface="Arial Black"/>
                        </a:rPr>
                        <a:t>-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2400" spc="-1" strike="noStrike">
                          <a:solidFill>
                            <a:srgbClr val="00b050"/>
                          </a:solidFill>
                          <a:latin typeface="Arial Black"/>
                        </a:rPr>
                        <a:t>-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785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Анализ действий</a:t>
                      </a:r>
                      <a:br>
                        <a:rPr sz="1600"/>
                      </a:b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оппонента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b050"/>
                          </a:solidFill>
                          <a:latin typeface="Arial Black"/>
                        </a:rPr>
                        <a:t>+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 Black"/>
                        </a:rPr>
                        <a:t>/</a:t>
                      </a:r>
                      <a:r>
                        <a:rPr b="0" lang="en-US" sz="2400" spc="-1" strike="noStrike">
                          <a:solidFill>
                            <a:srgbClr val="ff0000"/>
                          </a:solidFill>
                          <a:latin typeface="Arial Black"/>
                        </a:rPr>
                        <a:t>-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0000"/>
                          </a:solidFill>
                          <a:latin typeface="Arial Black"/>
                        </a:rPr>
                        <a:t>-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0000"/>
                          </a:solidFill>
                          <a:latin typeface="Arial Black"/>
                        </a:rPr>
                        <a:t>-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0000"/>
                          </a:solidFill>
                          <a:latin typeface="Arial Black"/>
                        </a:rPr>
                        <a:t>-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0000"/>
                          </a:solidFill>
                          <a:latin typeface="Arial Black"/>
                        </a:rPr>
                        <a:t>-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98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Статистика и анализ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b050"/>
                          </a:solidFill>
                          <a:latin typeface="Arial Black"/>
                        </a:rPr>
                        <a:t>+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b050"/>
                          </a:solidFill>
                          <a:latin typeface="Arial Black"/>
                        </a:rPr>
                        <a:t>+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b050"/>
                          </a:solidFill>
                          <a:latin typeface="Arial Black"/>
                        </a:rPr>
                        <a:t>+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b050"/>
                          </a:solidFill>
                          <a:latin typeface="Arial Black"/>
                        </a:rPr>
                        <a:t>+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b050"/>
                          </a:solidFill>
                          <a:latin typeface="Arial Black"/>
                        </a:rPr>
                        <a:t>+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25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Удобство</a:t>
                      </a:r>
                      <a:br>
                        <a:rPr sz="1600"/>
                      </a:b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решения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b050"/>
                          </a:solidFill>
                          <a:latin typeface="Arial Black"/>
                        </a:rPr>
                        <a:t>+</a:t>
                      </a: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Arial Black"/>
                        </a:rPr>
                        <a:t>/</a:t>
                      </a:r>
                      <a:r>
                        <a:rPr b="0" lang="en-US" sz="2400" spc="-1" strike="noStrike">
                          <a:solidFill>
                            <a:srgbClr val="ff0000"/>
                          </a:solidFill>
                          <a:latin typeface="Arial Black"/>
                        </a:rPr>
                        <a:t>-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b050"/>
                          </a:solidFill>
                          <a:latin typeface="Arial Black"/>
                        </a:rPr>
                        <a:t>+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b050"/>
                          </a:solidFill>
                          <a:latin typeface="Arial Black"/>
                        </a:rPr>
                        <a:t>+</a:t>
                      </a: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Arial Black"/>
                        </a:rPr>
                        <a:t>/</a:t>
                      </a:r>
                      <a:r>
                        <a:rPr b="0" lang="en-US" sz="2400" spc="-1" strike="noStrike">
                          <a:solidFill>
                            <a:srgbClr val="ff0000"/>
                          </a:solidFill>
                          <a:latin typeface="Arial Black"/>
                        </a:rPr>
                        <a:t>-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b050"/>
                          </a:solidFill>
                          <a:latin typeface="Arial Black"/>
                        </a:rPr>
                        <a:t>+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b050"/>
                          </a:solidFill>
                          <a:latin typeface="Arial Black"/>
                        </a:rPr>
                        <a:t>+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10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Стоимость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0000"/>
                          </a:solidFill>
                          <a:latin typeface="Arial Black"/>
                        </a:rPr>
                        <a:t>79 </a:t>
                      </a:r>
                      <a:r>
                        <a:rPr b="1" lang="ru-RU" sz="1800" spc="-1" strike="noStrike">
                          <a:solidFill>
                            <a:srgbClr val="ff0000"/>
                          </a:solidFill>
                          <a:latin typeface="Arial Black"/>
                        </a:rPr>
                        <a:t>€</a:t>
                      </a: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Arial Black"/>
                        </a:rPr>
                        <a:t> </a:t>
                      </a:r>
                      <a:r>
                        <a:rPr b="1" lang="ru-RU" sz="1800" spc="-1" strike="noStrike">
                          <a:solidFill>
                            <a:srgbClr val="ff0000"/>
                          </a:solidFill>
                          <a:latin typeface="Arial Black"/>
                        </a:rPr>
                        <a:t>навсегда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 Black"/>
                        </a:rPr>
                        <a:t>99 $</a:t>
                      </a:r>
                      <a:br>
                        <a:rPr sz="1800"/>
                      </a:br>
                      <a:r>
                        <a:rPr b="0" lang="ru-RU" sz="1800" spc="-1" strike="noStrike">
                          <a:solidFill>
                            <a:srgbClr val="ff0000"/>
                          </a:solidFill>
                          <a:latin typeface="Arial Black"/>
                        </a:rPr>
                        <a:t>в год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2400" spc="-1" strike="noStrike">
                          <a:solidFill>
                            <a:srgbClr val="00b050"/>
                          </a:solidFill>
                          <a:latin typeface="Arial Black"/>
                        </a:rPr>
                        <a:t>0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2400" spc="-1" strike="noStrike">
                          <a:solidFill>
                            <a:srgbClr val="00b050"/>
                          </a:solidFill>
                          <a:latin typeface="Arial Black"/>
                        </a:rPr>
                        <a:t>0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2400" spc="-1" strike="noStrike">
                          <a:solidFill>
                            <a:srgbClr val="00b050"/>
                          </a:solidFill>
                          <a:latin typeface="Arial Black"/>
                        </a:rPr>
                        <a:t>0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" descr="Z:\2018\протон\протон.wmf"/>
          <p:cNvPicPr/>
          <p:nvPr/>
        </p:nvPicPr>
        <p:blipFill>
          <a:blip r:embed="rId1"/>
          <a:stretch/>
        </p:blipFill>
        <p:spPr>
          <a:xfrm>
            <a:off x="0" y="-3960"/>
            <a:ext cx="9146160" cy="6449400"/>
          </a:xfrm>
          <a:prstGeom prst="rect">
            <a:avLst/>
          </a:prstGeom>
          <a:ln w="0">
            <a:noFill/>
          </a:ln>
        </p:spPr>
      </p:pic>
      <p:sp>
        <p:nvSpPr>
          <p:cNvPr id="205" name="Подзаголовок 2"/>
          <p:cNvSpPr/>
          <p:nvPr/>
        </p:nvSpPr>
        <p:spPr>
          <a:xfrm>
            <a:off x="1187280" y="2060640"/>
            <a:ext cx="6768000" cy="35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206" name="Прямоугольник 1"/>
          <p:cNvSpPr/>
          <p:nvPr/>
        </p:nvSpPr>
        <p:spPr>
          <a:xfrm>
            <a:off x="755640" y="305100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7" name="Прямоугольник 2"/>
          <p:cNvSpPr/>
          <p:nvPr/>
        </p:nvSpPr>
        <p:spPr>
          <a:xfrm>
            <a:off x="3204000" y="258120"/>
            <a:ext cx="3023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1049"/>
              </a:spcAft>
            </a:pPr>
            <a:r>
              <a:rPr b="1" lang="ru-RU" sz="3200" spc="-100" strike="noStrike">
                <a:solidFill>
                  <a:srgbClr val="001640"/>
                </a:solidFill>
                <a:latin typeface="Arial"/>
                <a:ea typeface="DejaVu Sans"/>
              </a:rPr>
              <a:t>РЕШЕНИЕ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Прямоугольник 5"/>
          <p:cNvSpPr/>
          <p:nvPr/>
        </p:nvSpPr>
        <p:spPr>
          <a:xfrm>
            <a:off x="2754000" y="4437000"/>
            <a:ext cx="457092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9" name="TextBox 16"/>
          <p:cNvSpPr/>
          <p:nvPr/>
        </p:nvSpPr>
        <p:spPr>
          <a:xfrm>
            <a:off x="172440" y="2421000"/>
            <a:ext cx="8646840" cy="26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200" spc="-1" strike="noStrike">
                <a:solidFill>
                  <a:srgbClr val="00204f"/>
                </a:solidFill>
                <a:latin typeface="Arial"/>
                <a:ea typeface="DejaVu Sans"/>
              </a:rPr>
              <a:t>полную информацию о возможных шансах пользователя против всех возможных вариаций, против которых он может играть на каждом из кругов раздачи в игре в «Покер»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b="0" lang="ru-RU" sz="2200" spc="-1" strike="noStrike">
                <a:solidFill>
                  <a:srgbClr val="00204f"/>
                </a:solidFill>
                <a:latin typeface="Arial"/>
                <a:ea typeface="DejaVu Sans"/>
              </a:rPr>
              <a:t>максимизирование шансов на победу у обычного пользователя при игре (побочные результаты)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Прямоугольник 3"/>
          <p:cNvSpPr/>
          <p:nvPr/>
        </p:nvSpPr>
        <p:spPr>
          <a:xfrm>
            <a:off x="323640" y="1268640"/>
            <a:ext cx="8661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50000"/>
              </a:lnSpc>
            </a:pPr>
            <a:r>
              <a:rPr b="1" lang="ru-RU" sz="2400" spc="-1" strike="noStrike">
                <a:solidFill>
                  <a:srgbClr val="f05423"/>
                </a:solidFill>
                <a:latin typeface="Arial"/>
                <a:ea typeface="DejaVu Sans"/>
              </a:rPr>
              <a:t>Программа «Покерный аналитик»</a:t>
            </a:r>
            <a:br>
              <a:rPr sz="2400"/>
            </a:br>
            <a:r>
              <a:rPr b="1" lang="ru-RU" sz="2400" spc="-1" strike="noStrike">
                <a:solidFill>
                  <a:srgbClr val="f05423"/>
                </a:solidFill>
                <a:latin typeface="Arial"/>
                <a:ea typeface="DejaVu Sans"/>
              </a:rPr>
              <a:t>будет представлять: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6420</TotalTime>
  <Application>LibreOffice/7.4.2.3$Windows_X86_64 LibreOffice_project/382eef1f22670f7f4118c8c2dd222ec7ad009daf</Application>
  <AppVersion>15.0000</AppVersion>
  <Words>909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2018-08-16T18:52:34Z</dcterms:created>
  <dc:creator>ZuneO</dc:creator>
  <dc:description/>
  <dc:language>ru-RU</dc:language>
  <cp:lastModifiedBy/>
  <cp:lastPrinted>2022-04-13T09:37:24Z</cp:lastPrinted>
  <dcterms:modified xsi:type="dcterms:W3CDTF">2023-03-01T19:46:17Z</dcterms:modified>
  <cp:revision>533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Экран (4:3)</vt:lpwstr>
  </property>
  <property fmtid="{D5CDD505-2E9C-101B-9397-08002B2CF9AE}" pid="4" name="Slides">
    <vt:i4>29</vt:i4>
  </property>
</Properties>
</file>