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_rels/notesSlide1.xml.rels" ContentType="application/vnd.openxmlformats-package.relationships+xml"/>
  <Override PartName="/ppt/notesSlides/_rels/notesSlide13.xml.rels" ContentType="application/vnd.openxmlformats-package.relationships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media/image1.png" ContentType="image/png"/>
  <Override PartName="/ppt/media/image2.png" ContentType="image/png"/>
  <Override PartName="/ppt/media/image3.wmf" ContentType="image/x-wmf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presProps.xml" ContentType="application/vnd.openxmlformats-officedocument.presentationml.presPro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9144000" cy="6858000"/>
  <p:notesSz cx="6797675" cy="9928225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перемещения страницы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формата примечаний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&lt;верхний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dt" idx="10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ftr" idx="11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 type="sldNum" idx="12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FEF0CBFB-B9E3-496F-83BC-823288D94BEF}" type="slidenum"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&lt;номер&gt;</a:t>
            </a:fld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sldImg"/>
          </p:nvPr>
        </p:nvSpPr>
        <p:spPr>
          <a:xfrm>
            <a:off x="917640" y="744480"/>
            <a:ext cx="4960440" cy="3720600"/>
          </a:xfrm>
          <a:prstGeom prst="rect">
            <a:avLst/>
          </a:prstGeom>
          <a:ln w="0">
            <a:noFill/>
          </a:ln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79680" y="4716000"/>
            <a:ext cx="5436720" cy="446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sldNum" idx="13"/>
          </p:nvPr>
        </p:nvSpPr>
        <p:spPr>
          <a:xfrm>
            <a:off x="3850560" y="9430200"/>
            <a:ext cx="2944080" cy="49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-RU" sz="12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3A0FD7A-3ED3-42F5-B293-AA0BDE092F6E}" type="slidenum">
              <a:rPr b="0" lang="ru-RU" sz="1200" spc="-1" strike="noStrike">
                <a:solidFill>
                  <a:srgbClr val="000000"/>
                </a:solidFill>
                <a:latin typeface="Arial"/>
                <a:ea typeface="+mn-ea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sldImg"/>
          </p:nvPr>
        </p:nvSpPr>
        <p:spPr>
          <a:xfrm>
            <a:off x="917640" y="744480"/>
            <a:ext cx="4960440" cy="3720600"/>
          </a:xfrm>
          <a:prstGeom prst="rect">
            <a:avLst/>
          </a:prstGeom>
          <a:ln w="0">
            <a:noFill/>
          </a:ln>
        </p:spPr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679680" y="4716000"/>
            <a:ext cx="5436720" cy="446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 type="sldNum" idx="14"/>
          </p:nvPr>
        </p:nvSpPr>
        <p:spPr>
          <a:xfrm>
            <a:off x="3850560" y="9430200"/>
            <a:ext cx="2944080" cy="49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-RU" sz="12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66952B0-A509-40E5-B80C-E444BCA7607E}" type="slidenum">
              <a:rPr b="0" lang="ru-RU" sz="1200" spc="-1" strike="noStrike">
                <a:solidFill>
                  <a:srgbClr val="000000"/>
                </a:solidFill>
                <a:latin typeface="Arial"/>
                <a:ea typeface="+mn-ea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173BD42-77B7-4B43-8176-5EF890C711A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B0909B7-A03A-4D4C-AF98-9DE8FF9F6A3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5FFDCFB-E95D-428F-A1F3-8ADEB7BE477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AF6A82A-413B-42F7-AF96-924C46A3D7F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0794B12-A90D-4AD3-B574-A6764F9A595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301B947-B6DD-4AD2-B209-22715B4A6B3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DBD1E50-8013-4113-A393-83D08A22E36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6EB3DC9-4A3E-4493-A038-F77FEE93F7B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8659963-6C8B-4251-A286-8A7004D4321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1D87326-B420-446F-98D0-63E25C1835A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8F7E0DF-047F-46CD-8261-7138BB0E3AC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B526795-6F5E-41AA-A97C-0FF19A39698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F65C827-C5D5-471F-BA2C-829FBF531E7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8C77CB2-50C9-4491-AB7D-ED5FA84F1A3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009096E-9194-4306-BB73-49691C78FF1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8A5AB48-AD81-4FFD-BF4D-FD44F364762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9B087DD-29D2-4853-B660-DFBD423CD27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DB857C1-9D55-4640-A8D3-8BA4C14C69C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1E7000F-BFC1-458A-B0A3-EC3905C3A3D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5F4E582-0CF6-49A7-9ACA-BFF7A1B5BB1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3FECBC6-8FE1-4856-A526-92BF4B2B065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33A6DA7-424E-4E6B-AD71-8D5D83961E5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5C1C5B4-50FC-4F92-8FDA-137E3392E0E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8C3C93D-B757-4C4A-926B-CDB16EF4D15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A6BD9D4-20BA-43A4-9DA8-BC1ACF146FD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B34F195-F4AD-469C-B349-80BAA1578D3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09C7F97-0396-45F1-BB5C-F04DFCF4E8E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2479D96-4559-444B-A6C1-61070C57ADC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831276F-C344-497F-8A68-40D8C1929E6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2975826-E789-4C53-A771-FCCDF43D389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85C3FA1-0F44-4552-8417-9C4A18C701E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495AC2D-3968-4C7B-964B-BD03F751295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C879795-7DC1-4C3B-8BAE-F3E70F7CF16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295D22E-5F67-49C7-8FC0-A5115CF84A3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750AE01-9FBF-4BD1-8B97-105CBC91F82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500763E-09C9-402D-B8C5-AE8CECE7D0B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124080" y="6356520"/>
            <a:ext cx="289404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-RU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63B66FF-8AF8-4F9D-B158-4196E73225DA}" type="slidenum">
              <a:rPr b="0" lang="ru-RU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457200" y="6356520"/>
            <a:ext cx="213228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3124080" y="6356520"/>
            <a:ext cx="289404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-RU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5461E16-EFA6-4C1D-8956-F3FE6B838A6B}" type="slidenum">
              <a:rPr b="0" lang="ru-RU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457200" y="6356520"/>
            <a:ext cx="213228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ftr" idx="7"/>
          </p:nvPr>
        </p:nvSpPr>
        <p:spPr>
          <a:xfrm>
            <a:off x="3124080" y="6356520"/>
            <a:ext cx="289404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ldNum" idx="8"/>
          </p:nvPr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-RU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8089965-2A9F-4780-81FF-9B922AE7F2FF}" type="slidenum">
              <a:rPr b="0" lang="ru-RU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 idx="9"/>
          </p:nvPr>
        </p:nvSpPr>
        <p:spPr>
          <a:xfrm>
            <a:off x="457200" y="6356520"/>
            <a:ext cx="213228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hyperlink" Target="https://github.com/JaydenPears/lms" TargetMode="External"/><Relationship Id="rId3" Type="http://schemas.openxmlformats.org/officeDocument/2006/relationships/hyperlink" Target="https://github.com/JaydenPears/lms" TargetMode="External"/><Relationship Id="rId4" Type="http://schemas.openxmlformats.org/officeDocument/2006/relationships/image" Target="../media/image9.png"/><Relationship Id="rId5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Рисунок 4" descr=""/>
          <p:cNvPicPr/>
          <p:nvPr/>
        </p:nvPicPr>
        <p:blipFill>
          <a:blip r:embed="rId1"/>
          <a:srcRect l="9430" t="35730" r="66277" b="19241"/>
          <a:stretch/>
        </p:blipFill>
        <p:spPr>
          <a:xfrm>
            <a:off x="253080" y="4430880"/>
            <a:ext cx="1941840" cy="1936800"/>
          </a:xfrm>
          <a:prstGeom prst="rect">
            <a:avLst/>
          </a:prstGeom>
          <a:ln w="0">
            <a:noFill/>
          </a:ln>
        </p:spPr>
      </p:pic>
      <p:sp>
        <p:nvSpPr>
          <p:cNvPr id="130" name="Прямоугольник 8"/>
          <p:cNvSpPr/>
          <p:nvPr/>
        </p:nvSpPr>
        <p:spPr>
          <a:xfrm>
            <a:off x="3748680" y="5663160"/>
            <a:ext cx="4765680" cy="36792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100000"/>
              </a:lnSpc>
            </a:pPr>
            <a:endParaRPr b="0" lang="ru-RU" sz="1800" spc="-1" strike="noStrike">
              <a:solidFill>
                <a:srgbClr val="1f497d"/>
              </a:solidFill>
              <a:latin typeface="Arial"/>
              <a:ea typeface="DejaVu Sans"/>
            </a:endParaRPr>
          </a:p>
        </p:txBody>
      </p:sp>
      <p:pic>
        <p:nvPicPr>
          <p:cNvPr id="131" name="Picture 2" descr=""/>
          <p:cNvPicPr/>
          <p:nvPr/>
        </p:nvPicPr>
        <p:blipFill>
          <a:blip r:embed="rId2"/>
          <a:srcRect l="2557" t="21337" r="0" b="14835"/>
          <a:stretch/>
        </p:blipFill>
        <p:spPr>
          <a:xfrm>
            <a:off x="592560" y="3600000"/>
            <a:ext cx="7866720" cy="367920"/>
          </a:xfrm>
          <a:prstGeom prst="rect">
            <a:avLst/>
          </a:prstGeom>
          <a:ln w="0">
            <a:noFill/>
          </a:ln>
        </p:spPr>
      </p:pic>
      <p:sp>
        <p:nvSpPr>
          <p:cNvPr id="132" name="Прямоугольник 2"/>
          <p:cNvSpPr/>
          <p:nvPr/>
        </p:nvSpPr>
        <p:spPr>
          <a:xfrm>
            <a:off x="240120" y="439200"/>
            <a:ext cx="8242920" cy="68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ru-RU" sz="5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ru-RU" sz="1700" spc="-1" strike="noStrike">
                <a:solidFill>
                  <a:srgbClr val="002060"/>
                </a:solidFill>
                <a:latin typeface="Calibri"/>
                <a:ea typeface="DejaVu Sans"/>
              </a:rPr>
              <a:t>Государственное бюджетное общеобразовательное учреждение</a:t>
            </a:r>
            <a:r>
              <a:rPr b="1" lang="en-US" sz="1700" spc="-1" strike="noStrike">
                <a:solidFill>
                  <a:srgbClr val="002060"/>
                </a:solidFill>
                <a:latin typeface="Calibri"/>
                <a:ea typeface="DejaVu Sans"/>
              </a:rPr>
              <a:t> </a:t>
            </a:r>
            <a:r>
              <a:rPr b="1" lang="ru-RU" sz="1700" spc="-1" strike="noStrike">
                <a:solidFill>
                  <a:srgbClr val="002060"/>
                </a:solidFill>
                <a:latin typeface="Calibri"/>
                <a:ea typeface="DejaVu Sans"/>
              </a:rPr>
              <a:t>города Москвы «Образовательный центр «Протон»</a:t>
            </a:r>
            <a:endParaRPr b="0" lang="ru-RU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Прямоугольник 9"/>
          <p:cNvSpPr/>
          <p:nvPr/>
        </p:nvSpPr>
        <p:spPr>
          <a:xfrm>
            <a:off x="4500000" y="4469400"/>
            <a:ext cx="3959280" cy="200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002060"/>
                </a:solidFill>
                <a:latin typeface="Arial"/>
                <a:ea typeface="DejaVu Sans"/>
              </a:rPr>
              <a:t>Работу выполнили: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002060"/>
                </a:solidFill>
                <a:latin typeface="Arial"/>
                <a:ea typeface="DejaVu Sans"/>
              </a:rPr>
              <a:t>ученик 11-Т класса</a:t>
            </a:r>
            <a:br>
              <a:rPr sz="1800"/>
            </a:br>
            <a:r>
              <a:rPr b="1" lang="ru-RU" sz="1800" spc="-1" strike="noStrike">
                <a:solidFill>
                  <a:srgbClr val="002060"/>
                </a:solidFill>
                <a:latin typeface="Arial"/>
                <a:ea typeface="DejaVu Sans"/>
              </a:rPr>
              <a:t>Чернов Владимир Евгеньевич</a:t>
            </a:r>
            <a:br>
              <a:rPr sz="1800"/>
            </a:b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002060"/>
                </a:solidFill>
                <a:latin typeface="Arial"/>
                <a:ea typeface="DejaVu Sans"/>
              </a:rPr>
              <a:t>Научный руководитель: 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002060"/>
                </a:solidFill>
                <a:latin typeface="Arial"/>
                <a:ea typeface="DejaVu Sans"/>
              </a:rPr>
              <a:t>Руководитель ИТ-проектов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002060"/>
                </a:solidFill>
                <a:latin typeface="Arial"/>
                <a:ea typeface="DejaVu Sans"/>
              </a:rPr>
              <a:t>Федоров Кирилл Евгеньевич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TextBox 4"/>
          <p:cNvSpPr/>
          <p:nvPr/>
        </p:nvSpPr>
        <p:spPr>
          <a:xfrm>
            <a:off x="592560" y="1751400"/>
            <a:ext cx="7866720" cy="130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ru-RU" sz="4000" spc="-1" strike="noStrike" cap="all">
                <a:solidFill>
                  <a:srgbClr val="e15126"/>
                </a:solidFill>
                <a:latin typeface="Arial"/>
                <a:ea typeface="DejaVu Sans"/>
              </a:rPr>
              <a:t>Learning management</a:t>
            </a:r>
            <a:endParaRPr b="0" lang="ru-RU" sz="40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ru-RU" sz="4000" spc="-1" strike="noStrike" cap="all">
                <a:solidFill>
                  <a:srgbClr val="e15126"/>
                </a:solidFill>
                <a:latin typeface="Arial"/>
                <a:ea typeface="DejaVu Sans"/>
              </a:rPr>
              <a:t>system</a:t>
            </a:r>
            <a:endParaRPr b="0" lang="ru-RU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Рисунок 4" descr=""/>
          <p:cNvPicPr/>
          <p:nvPr/>
        </p:nvPicPr>
        <p:blipFill>
          <a:blip r:embed="rId1"/>
          <a:stretch/>
        </p:blipFill>
        <p:spPr>
          <a:xfrm>
            <a:off x="-720" y="0"/>
            <a:ext cx="9140760" cy="6417720"/>
          </a:xfrm>
          <a:prstGeom prst="rect">
            <a:avLst/>
          </a:prstGeom>
          <a:ln w="0">
            <a:noFill/>
          </a:ln>
        </p:spPr>
      </p:pic>
      <p:sp>
        <p:nvSpPr>
          <p:cNvPr id="182" name="TextBox 7"/>
          <p:cNvSpPr/>
          <p:nvPr/>
        </p:nvSpPr>
        <p:spPr>
          <a:xfrm>
            <a:off x="2195640" y="311760"/>
            <a:ext cx="555156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ru-RU" sz="3200" spc="-1" strike="noStrike">
                <a:solidFill>
                  <a:srgbClr val="001640"/>
                </a:solidFill>
                <a:latin typeface="Calibri"/>
                <a:ea typeface="DejaVu Sans"/>
              </a:rPr>
              <a:t>КАТАЛОГ КУРСОВ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3" name="Рисунок 2" descr=""/>
          <p:cNvPicPr/>
          <p:nvPr/>
        </p:nvPicPr>
        <p:blipFill>
          <a:blip r:embed="rId2"/>
          <a:stretch/>
        </p:blipFill>
        <p:spPr>
          <a:xfrm>
            <a:off x="745560" y="1711800"/>
            <a:ext cx="7652880" cy="4029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1600">
        <p14:prism isInverted="true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Рисунок 4" descr=""/>
          <p:cNvPicPr/>
          <p:nvPr/>
        </p:nvPicPr>
        <p:blipFill>
          <a:blip r:embed="rId1"/>
          <a:stretch/>
        </p:blipFill>
        <p:spPr>
          <a:xfrm>
            <a:off x="-720" y="0"/>
            <a:ext cx="9140760" cy="6417720"/>
          </a:xfrm>
          <a:prstGeom prst="rect">
            <a:avLst/>
          </a:prstGeom>
          <a:ln w="0">
            <a:noFill/>
          </a:ln>
        </p:spPr>
      </p:pic>
      <p:sp>
        <p:nvSpPr>
          <p:cNvPr id="185" name="TextBox 7"/>
          <p:cNvSpPr/>
          <p:nvPr/>
        </p:nvSpPr>
        <p:spPr>
          <a:xfrm>
            <a:off x="2411640" y="296280"/>
            <a:ext cx="540756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ru-RU" sz="3200" spc="-1" strike="noStrike">
                <a:solidFill>
                  <a:srgbClr val="001640"/>
                </a:solidFill>
                <a:latin typeface="Calibri"/>
                <a:ea typeface="DejaVu Sans"/>
              </a:rPr>
              <a:t>ИНФОРМАЦИЯ О КУРСЕ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6" name="Рисунок 2" descr="Изображение выглядит как текст&#10;&#10;Автоматически созданное описание"/>
          <p:cNvPicPr/>
          <p:nvPr/>
        </p:nvPicPr>
        <p:blipFill>
          <a:blip r:embed="rId2"/>
          <a:stretch/>
        </p:blipFill>
        <p:spPr>
          <a:xfrm>
            <a:off x="754200" y="1769040"/>
            <a:ext cx="7634880" cy="3987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1600">
        <p14:prism isInverted="true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Рисунок 4" descr=""/>
          <p:cNvPicPr/>
          <p:nvPr/>
        </p:nvPicPr>
        <p:blipFill>
          <a:blip r:embed="rId1"/>
          <a:stretch/>
        </p:blipFill>
        <p:spPr>
          <a:xfrm>
            <a:off x="-720" y="0"/>
            <a:ext cx="9140760" cy="6417720"/>
          </a:xfrm>
          <a:prstGeom prst="rect">
            <a:avLst/>
          </a:prstGeom>
          <a:ln w="0">
            <a:noFill/>
          </a:ln>
        </p:spPr>
      </p:pic>
      <p:sp>
        <p:nvSpPr>
          <p:cNvPr id="188" name="TextBox 7"/>
          <p:cNvSpPr/>
          <p:nvPr/>
        </p:nvSpPr>
        <p:spPr>
          <a:xfrm>
            <a:off x="1584720" y="313920"/>
            <a:ext cx="72061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ru-RU" sz="3200" spc="-1" strike="noStrike">
                <a:solidFill>
                  <a:srgbClr val="022150"/>
                </a:solidFill>
                <a:latin typeface="Calibri"/>
                <a:ea typeface="DejaVu Sans"/>
              </a:rPr>
              <a:t>АВТОРИЗАЦИЯ ОРГАНИЗАЦИИ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9" name="Рисунок 2" descr=""/>
          <p:cNvPicPr/>
          <p:nvPr/>
        </p:nvPicPr>
        <p:blipFill>
          <a:blip r:embed="rId2"/>
          <a:stretch/>
        </p:blipFill>
        <p:spPr>
          <a:xfrm>
            <a:off x="736560" y="1659960"/>
            <a:ext cx="7670520" cy="4008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1600">
        <p14:prism isInverted="true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Рисунок 8" descr=""/>
          <p:cNvPicPr/>
          <p:nvPr/>
        </p:nvPicPr>
        <p:blipFill>
          <a:blip r:embed="rId1"/>
          <a:stretch/>
        </p:blipFill>
        <p:spPr>
          <a:xfrm>
            <a:off x="0" y="1440"/>
            <a:ext cx="9142560" cy="6454800"/>
          </a:xfrm>
          <a:prstGeom prst="rect">
            <a:avLst/>
          </a:prstGeom>
          <a:ln w="0">
            <a:noFill/>
          </a:ln>
        </p:spPr>
      </p:pic>
      <p:sp>
        <p:nvSpPr>
          <p:cNvPr id="191" name="TextBox 18"/>
          <p:cNvSpPr/>
          <p:nvPr/>
        </p:nvSpPr>
        <p:spPr>
          <a:xfrm>
            <a:off x="3230280" y="234720"/>
            <a:ext cx="42469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ru-RU" sz="3200" spc="-1" strike="noStrike">
                <a:solidFill>
                  <a:srgbClr val="001640"/>
                </a:solidFill>
                <a:latin typeface="Calibri"/>
                <a:ea typeface="DejaVu Sans"/>
              </a:rPr>
              <a:t>АРХИТЕКТУРА 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2" name="Рисунок 2" descr=""/>
          <p:cNvPicPr/>
          <p:nvPr/>
        </p:nvPicPr>
        <p:blipFill>
          <a:blip r:embed="rId2"/>
          <a:stretch/>
        </p:blipFill>
        <p:spPr>
          <a:xfrm>
            <a:off x="1003320" y="1620720"/>
            <a:ext cx="7146000" cy="4283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1600">
        <p14:prism isInverted="true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Picture 2" descr="Z:\2018\протон\протон.wmf"/>
          <p:cNvPicPr/>
          <p:nvPr/>
        </p:nvPicPr>
        <p:blipFill>
          <a:blip r:embed="rId1"/>
          <a:stretch/>
        </p:blipFill>
        <p:spPr>
          <a:xfrm>
            <a:off x="0" y="0"/>
            <a:ext cx="9145800" cy="6449040"/>
          </a:xfrm>
          <a:prstGeom prst="rect">
            <a:avLst/>
          </a:prstGeom>
          <a:ln w="0">
            <a:noFill/>
          </a:ln>
        </p:spPr>
      </p:pic>
      <p:sp>
        <p:nvSpPr>
          <p:cNvPr id="194" name="Подзаголовок 2"/>
          <p:cNvSpPr/>
          <p:nvPr/>
        </p:nvSpPr>
        <p:spPr>
          <a:xfrm>
            <a:off x="1187280" y="2060640"/>
            <a:ext cx="6767640" cy="352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100000"/>
              </a:lnSpc>
              <a:spcBef>
                <a:spcPts val="479"/>
              </a:spcBef>
            </a:pPr>
            <a:endParaRPr b="0" lang="ru-RU" sz="2400" spc="-1" strike="noStrike">
              <a:solidFill>
                <a:srgbClr val="1f497d"/>
              </a:solidFill>
              <a:latin typeface="Calibri"/>
              <a:ea typeface="DejaVu Sans"/>
            </a:endParaRPr>
          </a:p>
        </p:txBody>
      </p:sp>
      <p:sp>
        <p:nvSpPr>
          <p:cNvPr id="195" name="Прямоугольник 1"/>
          <p:cNvSpPr/>
          <p:nvPr/>
        </p:nvSpPr>
        <p:spPr>
          <a:xfrm>
            <a:off x="755640" y="3051000"/>
            <a:ext cx="183240" cy="36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96" name="Прямоугольник 2"/>
          <p:cNvSpPr/>
          <p:nvPr/>
        </p:nvSpPr>
        <p:spPr>
          <a:xfrm>
            <a:off x="1836000" y="357120"/>
            <a:ext cx="6119280" cy="56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Aft>
                <a:spcPts val="1049"/>
              </a:spcAft>
            </a:pPr>
            <a:r>
              <a:rPr b="1" lang="ru-RU" sz="3100" spc="-100" strike="noStrike">
                <a:solidFill>
                  <a:srgbClr val="001640"/>
                </a:solidFill>
                <a:latin typeface="Arial"/>
                <a:ea typeface="DejaVu Sans"/>
              </a:rPr>
              <a:t>УНИКАЛЬНОСТЬ РЕШЕНИЯ </a:t>
            </a:r>
            <a:endParaRPr b="0" lang="ru-RU" sz="3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Прямоугольник 5"/>
          <p:cNvSpPr/>
          <p:nvPr/>
        </p:nvSpPr>
        <p:spPr>
          <a:xfrm>
            <a:off x="2754000" y="4437000"/>
            <a:ext cx="4570560" cy="36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98" name="TextBox 16"/>
          <p:cNvSpPr/>
          <p:nvPr/>
        </p:nvSpPr>
        <p:spPr>
          <a:xfrm>
            <a:off x="323640" y="2007000"/>
            <a:ext cx="8804880" cy="338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43080" indent="-343080" algn="just">
              <a:lnSpc>
                <a:spcPct val="150000"/>
              </a:lnSpc>
              <a:buClr>
                <a:srgbClr val="00204f"/>
              </a:buClr>
              <a:buFont typeface="Wingdings" charset="2"/>
              <a:buChar char=""/>
            </a:pPr>
            <a:r>
              <a:rPr b="0" lang="ru-RU" sz="2400" spc="-1" strike="noStrike">
                <a:solidFill>
                  <a:srgbClr val="00204f"/>
                </a:solidFill>
                <a:latin typeface="Arial"/>
                <a:ea typeface="DejaVu Sans"/>
              </a:rPr>
              <a:t>Большинство решений поставленной проблемы имеют множество недостатков, которые представленное решение LMS старается устранить;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>
              <a:lnSpc>
                <a:spcPct val="150000"/>
              </a:lnSpc>
              <a:buClr>
                <a:srgbClr val="00204f"/>
              </a:buClr>
              <a:buFont typeface="Wingdings" charset="2"/>
              <a:buChar char=""/>
            </a:pPr>
            <a:r>
              <a:rPr b="0" lang="ru-RU" sz="2400" spc="-1" strike="noStrike">
                <a:solidFill>
                  <a:srgbClr val="00204f"/>
                </a:solidFill>
                <a:latin typeface="Arial"/>
                <a:ea typeface="DejaVu Sans"/>
              </a:rPr>
              <a:t>Представленное решение также старается соответствовать необходимостям пользователей, от чего отзывчивость сервиса возрастает.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Рисунок 4" descr=""/>
          <p:cNvPicPr/>
          <p:nvPr/>
        </p:nvPicPr>
        <p:blipFill>
          <a:blip r:embed="rId1"/>
          <a:stretch/>
        </p:blipFill>
        <p:spPr>
          <a:xfrm>
            <a:off x="3960" y="0"/>
            <a:ext cx="9140760" cy="6417720"/>
          </a:xfrm>
          <a:prstGeom prst="rect">
            <a:avLst/>
          </a:prstGeom>
          <a:ln w="0">
            <a:noFill/>
          </a:ln>
        </p:spPr>
      </p:pic>
      <p:sp>
        <p:nvSpPr>
          <p:cNvPr id="200" name="TextBox 7"/>
          <p:cNvSpPr/>
          <p:nvPr/>
        </p:nvSpPr>
        <p:spPr>
          <a:xfrm>
            <a:off x="2483640" y="296280"/>
            <a:ext cx="530100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ru-RU" sz="3200" spc="-1" strike="noStrike">
                <a:solidFill>
                  <a:srgbClr val="001640"/>
                </a:solidFill>
                <a:latin typeface="Calibri"/>
                <a:ea typeface="DejaVu Sans"/>
              </a:rPr>
              <a:t>ПЕРСПЕКТИВЫ РАЗВИТИЯ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Прямоугольник 1"/>
          <p:cNvSpPr/>
          <p:nvPr/>
        </p:nvSpPr>
        <p:spPr>
          <a:xfrm>
            <a:off x="251640" y="1556640"/>
            <a:ext cx="8639640" cy="237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50000"/>
              </a:lnSpc>
            </a:pPr>
            <a:r>
              <a:rPr b="0" lang="ru-RU" sz="2000" spc="-1" strike="noStrike">
                <a:solidFill>
                  <a:srgbClr val="001640"/>
                </a:solidFill>
                <a:latin typeface="Arial"/>
                <a:ea typeface="DejaVu Sans"/>
              </a:rPr>
              <a:t>В качестве перспектив развития отметим главную идею: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50000"/>
              </a:lnSpc>
              <a:buClr>
                <a:srgbClr val="001640"/>
              </a:buClr>
              <a:buFont typeface="Wingdings" charset="2"/>
              <a:buChar char=""/>
            </a:pPr>
            <a:r>
              <a:rPr b="0" lang="ru-RU" sz="2000" spc="-1" strike="noStrike">
                <a:solidFill>
                  <a:srgbClr val="001640"/>
                </a:solidFill>
                <a:latin typeface="Arial"/>
                <a:ea typeface="DejaVu Sans"/>
              </a:rPr>
              <a:t>Последующее масштабирование проекта в целях увеличения автономности веб-приложения в рамках работы с образовательными организациями.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1600">
        <p14:prism isInverted="true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Picture 2" descr="Z:\2018\протон\протон.wmf"/>
          <p:cNvPicPr/>
          <p:nvPr/>
        </p:nvPicPr>
        <p:blipFill>
          <a:blip r:embed="rId1"/>
          <a:stretch/>
        </p:blipFill>
        <p:spPr>
          <a:xfrm>
            <a:off x="0" y="0"/>
            <a:ext cx="9140040" cy="6432480"/>
          </a:xfrm>
          <a:prstGeom prst="rect">
            <a:avLst/>
          </a:prstGeom>
          <a:ln w="0">
            <a:noFill/>
          </a:ln>
        </p:spPr>
      </p:pic>
      <p:sp>
        <p:nvSpPr>
          <p:cNvPr id="203" name="Подзаголовок 2"/>
          <p:cNvSpPr/>
          <p:nvPr/>
        </p:nvSpPr>
        <p:spPr>
          <a:xfrm>
            <a:off x="1187280" y="2060640"/>
            <a:ext cx="6767640" cy="352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ru-RU" sz="2400" spc="-1" strike="noStrike">
              <a:solidFill>
                <a:srgbClr val="1f497d"/>
              </a:solidFill>
              <a:latin typeface="Calibri"/>
              <a:ea typeface="DejaVu Sans"/>
            </a:endParaRPr>
          </a:p>
        </p:txBody>
      </p:sp>
      <p:sp>
        <p:nvSpPr>
          <p:cNvPr id="204" name="Прямоугольник 6"/>
          <p:cNvSpPr/>
          <p:nvPr/>
        </p:nvSpPr>
        <p:spPr>
          <a:xfrm>
            <a:off x="2339640" y="336240"/>
            <a:ext cx="4895280" cy="57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ru-RU" sz="3200" spc="-21" strike="noStrike">
                <a:solidFill>
                  <a:srgbClr val="001640"/>
                </a:solidFill>
                <a:latin typeface="Calibri"/>
                <a:ea typeface="DejaVu Sans"/>
              </a:rPr>
              <a:t>СПИСОК ЛИТЕРАТУРЫ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Прямоугольник 1"/>
          <p:cNvSpPr/>
          <p:nvPr/>
        </p:nvSpPr>
        <p:spPr>
          <a:xfrm>
            <a:off x="107640" y="1700640"/>
            <a:ext cx="8927640" cy="420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457200" indent="-457200" algn="just">
              <a:lnSpc>
                <a:spcPct val="150000"/>
              </a:lnSpc>
              <a:buClr>
                <a:srgbClr val="00204f"/>
              </a:buClr>
              <a:buFont typeface="StarSymbol"/>
              <a:buAutoNum type="arabicPeriod"/>
            </a:pPr>
            <a:r>
              <a:rPr b="0" lang="ru-RU" sz="2000" spc="-1" strike="noStrike">
                <a:solidFill>
                  <a:srgbClr val="001640"/>
                </a:solidFill>
                <a:latin typeface="Arial"/>
                <a:ea typeface="Calibri"/>
              </a:rPr>
              <a:t>К. Ю. Поляков, Е. А. Еремин. Информатика. Углублённый уровень. Учебник для 10 класса в 2 частях. М.: БИНОМ. Лаборатория знаний, 2014. 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 algn="just">
              <a:lnSpc>
                <a:spcPct val="150000"/>
              </a:lnSpc>
              <a:buClr>
                <a:srgbClr val="001640"/>
              </a:buClr>
              <a:buFont typeface="StarSymbol"/>
              <a:buAutoNum type="arabicPeriod"/>
            </a:pPr>
            <a:r>
              <a:rPr b="0" lang="ru-RU" sz="2000" spc="-1" strike="noStrike">
                <a:solidFill>
                  <a:srgbClr val="001640"/>
                </a:solidFill>
                <a:latin typeface="Arial"/>
                <a:ea typeface="Calibri"/>
              </a:rPr>
              <a:t>Задачи по программированию. Под ред. С. М. Окулова, М.: БИНОМ. Лаборатория знаний, 2006. 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 algn="just">
              <a:lnSpc>
                <a:spcPct val="150000"/>
              </a:lnSpc>
              <a:buClr>
                <a:srgbClr val="001640"/>
              </a:buClr>
              <a:buFont typeface="StarSymbol"/>
              <a:buAutoNum type="arabicPeriod"/>
            </a:pPr>
            <a:r>
              <a:rPr b="0" lang="ru-RU" sz="2000" spc="-1" strike="noStrike">
                <a:solidFill>
                  <a:srgbClr val="001640"/>
                </a:solidFill>
                <a:latin typeface="Arial"/>
                <a:ea typeface="Calibri"/>
              </a:rPr>
              <a:t>С. М. Окулов. Основы программирования. М.: Бином. Лаборатория знаний, 2012.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 algn="just">
              <a:lnSpc>
                <a:spcPct val="150000"/>
              </a:lnSpc>
              <a:buClr>
                <a:srgbClr val="001640"/>
              </a:buClr>
              <a:buFont typeface="StarSymbol"/>
              <a:buAutoNum type="arabicPeriod"/>
            </a:pPr>
            <a:r>
              <a:rPr b="0" lang="ru-RU" sz="2000" spc="-1" strike="noStrike">
                <a:solidFill>
                  <a:srgbClr val="001640"/>
                </a:solidFill>
                <a:latin typeface="Arial"/>
                <a:ea typeface="Calibri"/>
              </a:rPr>
              <a:t>Информатика и ИКТ. Задачник-практикум в 2 частях. Под ред. И. Г. Семакина и Е. К. Хеннера. М.: БИНОМ. Лаборатория знаний, 2014. 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1600">
        <p14:prism isInverted="true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Picture 2" descr="Z:\2018\протон\протон.wmf"/>
          <p:cNvPicPr/>
          <p:nvPr/>
        </p:nvPicPr>
        <p:blipFill>
          <a:blip r:embed="rId1"/>
          <a:stretch/>
        </p:blipFill>
        <p:spPr>
          <a:xfrm>
            <a:off x="0" y="0"/>
            <a:ext cx="9140040" cy="6432480"/>
          </a:xfrm>
          <a:prstGeom prst="rect">
            <a:avLst/>
          </a:prstGeom>
          <a:ln w="0">
            <a:noFill/>
          </a:ln>
        </p:spPr>
      </p:pic>
      <p:sp>
        <p:nvSpPr>
          <p:cNvPr id="207" name="Подзаголовок 2"/>
          <p:cNvSpPr/>
          <p:nvPr/>
        </p:nvSpPr>
        <p:spPr>
          <a:xfrm>
            <a:off x="1187280" y="2060640"/>
            <a:ext cx="6767640" cy="352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ru-RU" sz="2400" spc="-1" strike="noStrike">
              <a:solidFill>
                <a:srgbClr val="1f497d"/>
              </a:solidFill>
              <a:latin typeface="Calibri"/>
              <a:ea typeface="DejaVu Sans"/>
            </a:endParaRPr>
          </a:p>
        </p:txBody>
      </p:sp>
      <p:sp>
        <p:nvSpPr>
          <p:cNvPr id="208" name="Прямоугольник 6"/>
          <p:cNvSpPr/>
          <p:nvPr/>
        </p:nvSpPr>
        <p:spPr>
          <a:xfrm>
            <a:off x="2339640" y="336240"/>
            <a:ext cx="4895280" cy="57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ru-RU" sz="3200" spc="-21" strike="noStrike">
                <a:solidFill>
                  <a:srgbClr val="001640"/>
                </a:solidFill>
                <a:latin typeface="Calibri"/>
                <a:ea typeface="DejaVu Sans"/>
              </a:rPr>
              <a:t>СПИСОК ЛИТЕРАТУРЫ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Прямоугольник 1"/>
          <p:cNvSpPr/>
          <p:nvPr/>
        </p:nvSpPr>
        <p:spPr>
          <a:xfrm>
            <a:off x="107640" y="1700640"/>
            <a:ext cx="8927640" cy="420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457200" indent="-457200" algn="just">
              <a:lnSpc>
                <a:spcPct val="150000"/>
              </a:lnSpc>
              <a:buClr>
                <a:srgbClr val="001640"/>
              </a:buClr>
              <a:buFont typeface="StarSymbol"/>
              <a:buAutoNum type="arabicPeriod" startAt="5"/>
            </a:pPr>
            <a:r>
              <a:rPr b="0" lang="ru-RU" sz="2000" spc="-1" strike="noStrike">
                <a:solidFill>
                  <a:srgbClr val="001640"/>
                </a:solidFill>
                <a:latin typeface="Arial"/>
                <a:ea typeface="DejaVu Sans"/>
              </a:rPr>
              <a:t>Материалы и презентации к урокам в LMS Яндекс.Лицея. 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 algn="just">
              <a:lnSpc>
                <a:spcPct val="150000"/>
              </a:lnSpc>
              <a:buClr>
                <a:srgbClr val="001640"/>
              </a:buClr>
              <a:buFont typeface="StarSymbol"/>
              <a:buAutoNum type="arabicPeriod" startAt="5"/>
            </a:pPr>
            <a:r>
              <a:rPr b="0" lang="ru-RU" sz="2000" spc="-1" strike="noStrike">
                <a:solidFill>
                  <a:srgbClr val="001640"/>
                </a:solidFill>
                <a:latin typeface="Arial"/>
                <a:ea typeface="DejaVu Sans"/>
              </a:rPr>
              <a:t>https://www.youtube.com/playlist?list=PLJOzdkh8T5kpIBTG9mM2wVBjh5OpdwBl — Лекции А.В. Умнова, прочитанные в Школе Анализа Данных Яндекса.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 algn="just">
              <a:lnSpc>
                <a:spcPct val="150000"/>
              </a:lnSpc>
              <a:buClr>
                <a:srgbClr val="001640"/>
              </a:buClr>
              <a:buFont typeface="StarSymbol"/>
              <a:buAutoNum type="arabicPeriod" startAt="5"/>
            </a:pPr>
            <a:r>
              <a:rPr b="0" lang="ru-RU" sz="2000" spc="-1" strike="noStrike">
                <a:solidFill>
                  <a:srgbClr val="001640"/>
                </a:solidFill>
                <a:latin typeface="Arial"/>
                <a:ea typeface="DejaVu Sans"/>
              </a:rPr>
              <a:t>Сайт официальной документации модуля </a:t>
            </a:r>
            <a:r>
              <a:rPr b="0" lang="en-US" sz="2000" spc="-1" strike="noStrike">
                <a:solidFill>
                  <a:srgbClr val="001640"/>
                </a:solidFill>
                <a:latin typeface="Arial"/>
                <a:ea typeface="DejaVu Sans"/>
              </a:rPr>
              <a:t>React</a:t>
            </a:r>
            <a:r>
              <a:rPr b="0" lang="ru-RU" sz="2000" spc="-1" strike="noStrike">
                <a:solidFill>
                  <a:srgbClr val="001640"/>
                </a:solidFill>
                <a:latin typeface="Arial"/>
                <a:ea typeface="DejaVu Sans"/>
              </a:rPr>
              <a:t> для языка программирования </a:t>
            </a:r>
            <a:r>
              <a:rPr b="0" lang="en-US" sz="2000" spc="-1" strike="noStrike">
                <a:solidFill>
                  <a:srgbClr val="001640"/>
                </a:solidFill>
                <a:latin typeface="Arial"/>
                <a:ea typeface="DejaVu Sans"/>
              </a:rPr>
              <a:t>JavaScript</a:t>
            </a:r>
            <a:r>
              <a:rPr b="0" lang="ru-RU" sz="2000" spc="-1" strike="noStrike">
                <a:solidFill>
                  <a:srgbClr val="001640"/>
                </a:solidFill>
                <a:latin typeface="Arial"/>
                <a:ea typeface="DejaVu Sans"/>
              </a:rPr>
              <a:t> — https://reactjs.org/docs/getting-started.html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 algn="just">
              <a:lnSpc>
                <a:spcPct val="150000"/>
              </a:lnSpc>
              <a:buClr>
                <a:srgbClr val="001640"/>
              </a:buClr>
              <a:buFont typeface="StarSymbol"/>
              <a:buAutoNum type="arabicPeriod" startAt="5"/>
            </a:pPr>
            <a:r>
              <a:rPr b="0" lang="ru-RU" sz="2000" spc="-1" strike="noStrike">
                <a:solidFill>
                  <a:srgbClr val="001640"/>
                </a:solidFill>
                <a:latin typeface="Arial"/>
                <a:ea typeface="DejaVu Sans"/>
              </a:rPr>
              <a:t>Сайт официальной документации среды </a:t>
            </a:r>
            <a:r>
              <a:rPr b="0" lang="en-US" sz="2000" spc="-1" strike="noStrike">
                <a:solidFill>
                  <a:srgbClr val="001640"/>
                </a:solidFill>
                <a:latin typeface="Arial"/>
                <a:ea typeface="DejaVu Sans"/>
              </a:rPr>
              <a:t>Node JS</a:t>
            </a:r>
            <a:r>
              <a:rPr b="0" lang="ru-RU" sz="2000" spc="-1" strike="noStrike">
                <a:solidFill>
                  <a:srgbClr val="001640"/>
                </a:solidFill>
                <a:latin typeface="Arial"/>
                <a:ea typeface="DejaVu Sans"/>
              </a:rPr>
              <a:t> для языка программирования </a:t>
            </a:r>
            <a:r>
              <a:rPr b="0" lang="en-US" sz="2000" spc="-1" strike="noStrike">
                <a:solidFill>
                  <a:srgbClr val="001640"/>
                </a:solidFill>
                <a:latin typeface="Arial"/>
                <a:ea typeface="DejaVu Sans"/>
              </a:rPr>
              <a:t>JavaScript</a:t>
            </a:r>
            <a:r>
              <a:rPr b="0" lang="ru-RU" sz="2000" spc="-1" strike="noStrike">
                <a:solidFill>
                  <a:srgbClr val="001640"/>
                </a:solidFill>
                <a:latin typeface="Arial"/>
                <a:ea typeface="DejaVu Sans"/>
              </a:rPr>
              <a:t> — https://nodejs.org/en/docs/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1600">
        <p14:prism isInverted="true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Рисунок 4" descr=""/>
          <p:cNvPicPr/>
          <p:nvPr/>
        </p:nvPicPr>
        <p:blipFill>
          <a:blip r:embed="rId1"/>
          <a:stretch/>
        </p:blipFill>
        <p:spPr>
          <a:xfrm>
            <a:off x="0" y="-36720"/>
            <a:ext cx="9140760" cy="6417720"/>
          </a:xfrm>
          <a:prstGeom prst="rect">
            <a:avLst/>
          </a:prstGeom>
          <a:ln w="0">
            <a:noFill/>
          </a:ln>
        </p:spPr>
      </p:pic>
      <p:sp>
        <p:nvSpPr>
          <p:cNvPr id="211" name="TextBox 7"/>
          <p:cNvSpPr/>
          <p:nvPr/>
        </p:nvSpPr>
        <p:spPr>
          <a:xfrm>
            <a:off x="3770280" y="271800"/>
            <a:ext cx="316260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ru-RU" sz="3200" spc="-1" strike="noStrike">
                <a:solidFill>
                  <a:srgbClr val="001640"/>
                </a:solidFill>
                <a:latin typeface="Calibri"/>
                <a:ea typeface="DejaVu Sans"/>
              </a:rPr>
              <a:t>РЕЗУЛЬТАТЫ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TextBox 1"/>
          <p:cNvSpPr/>
          <p:nvPr/>
        </p:nvSpPr>
        <p:spPr>
          <a:xfrm>
            <a:off x="347400" y="1531080"/>
            <a:ext cx="6483240" cy="161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ru-RU" sz="2000" spc="-1" strike="noStrike">
                <a:solidFill>
                  <a:srgbClr val="00204f"/>
                </a:solidFill>
                <a:latin typeface="Arial"/>
                <a:ea typeface="DejaVu Sans"/>
              </a:rPr>
              <a:t>Ссылка на видео-демонстрацию проектной работы –</a:t>
            </a:r>
            <a:br>
              <a:rPr sz="2000"/>
            </a:b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000" spc="-1" strike="noStrike">
                <a:solidFill>
                  <a:srgbClr val="00204f"/>
                </a:solidFill>
                <a:latin typeface="Arial"/>
                <a:ea typeface="DejaVu Sans"/>
              </a:rPr>
              <a:t>Ссылка на репозиторий с проектом –</a:t>
            </a:r>
            <a:br>
              <a:rPr sz="2000"/>
            </a:br>
            <a:r>
              <a:rPr b="0" lang="ru-RU" sz="20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https://github.com/JaydenPears/</a:t>
            </a:r>
            <a:r>
              <a:rPr b="0" lang="ru-RU" sz="20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3"/>
              </a:rPr>
              <a:t>lms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TextBox 5"/>
          <p:cNvSpPr/>
          <p:nvPr/>
        </p:nvSpPr>
        <p:spPr>
          <a:xfrm>
            <a:off x="338040" y="3285000"/>
            <a:ext cx="399888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1640"/>
                </a:solidFill>
                <a:latin typeface="Arial"/>
                <a:ea typeface="DejaVu Sans"/>
              </a:rPr>
              <a:t>QR </a:t>
            </a:r>
            <a:r>
              <a:rPr b="0" lang="ru-RU" sz="2000" spc="-1" strike="noStrike">
                <a:solidFill>
                  <a:srgbClr val="001640"/>
                </a:solidFill>
                <a:latin typeface="Arial"/>
                <a:ea typeface="DejaVu Sans"/>
              </a:rPr>
              <a:t>код на видео-демонстрацию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000" spc="-1" strike="noStrike">
                <a:solidFill>
                  <a:srgbClr val="001640"/>
                </a:solidFill>
                <a:latin typeface="Arial"/>
                <a:ea typeface="DejaVu Sans"/>
              </a:rPr>
              <a:t>проектной работы</a:t>
            </a:r>
            <a:r>
              <a:rPr b="0" lang="en-US" sz="2000" spc="-1" strike="noStrike">
                <a:solidFill>
                  <a:srgbClr val="001640"/>
                </a:solidFill>
                <a:latin typeface="Arial"/>
                <a:ea typeface="DejaVu Sans"/>
              </a:rPr>
              <a:t>: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TextBox 4"/>
          <p:cNvSpPr/>
          <p:nvPr/>
        </p:nvSpPr>
        <p:spPr>
          <a:xfrm>
            <a:off x="5448960" y="3470040"/>
            <a:ext cx="27482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QR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-код на репозиторий: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5" name="Рисунок 2" descr=""/>
          <p:cNvPicPr/>
          <p:nvPr/>
        </p:nvPicPr>
        <p:blipFill>
          <a:blip r:embed="rId4"/>
          <a:stretch/>
        </p:blipFill>
        <p:spPr>
          <a:xfrm>
            <a:off x="5771160" y="3809880"/>
            <a:ext cx="2120040" cy="2120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1600">
        <p14:prism isInverted="tru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Picture 2" descr="Z:\2018\протон\протон.wmf"/>
          <p:cNvPicPr/>
          <p:nvPr/>
        </p:nvPicPr>
        <p:blipFill>
          <a:blip r:embed="rId1"/>
          <a:stretch/>
        </p:blipFill>
        <p:spPr>
          <a:xfrm>
            <a:off x="0" y="0"/>
            <a:ext cx="9144360" cy="6432480"/>
          </a:xfrm>
          <a:prstGeom prst="rect">
            <a:avLst/>
          </a:prstGeom>
          <a:ln w="0">
            <a:noFill/>
          </a:ln>
        </p:spPr>
      </p:pic>
      <p:sp>
        <p:nvSpPr>
          <p:cNvPr id="136" name="Подзаголовок 2"/>
          <p:cNvSpPr/>
          <p:nvPr/>
        </p:nvSpPr>
        <p:spPr>
          <a:xfrm>
            <a:off x="1187280" y="2060640"/>
            <a:ext cx="6767640" cy="352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100000"/>
              </a:lnSpc>
              <a:spcBef>
                <a:spcPts val="479"/>
              </a:spcBef>
            </a:pPr>
            <a:endParaRPr b="0" lang="ru-RU" sz="2400" spc="-1" strike="noStrike">
              <a:solidFill>
                <a:srgbClr val="1f497d"/>
              </a:solidFill>
              <a:latin typeface="Calibri"/>
              <a:ea typeface="DejaVu Sans"/>
            </a:endParaRPr>
          </a:p>
        </p:txBody>
      </p:sp>
      <p:sp>
        <p:nvSpPr>
          <p:cNvPr id="137" name="Прямоугольник 1"/>
          <p:cNvSpPr/>
          <p:nvPr/>
        </p:nvSpPr>
        <p:spPr>
          <a:xfrm>
            <a:off x="755640" y="3051000"/>
            <a:ext cx="183240" cy="36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8" name="Прямоугольник 5"/>
          <p:cNvSpPr/>
          <p:nvPr/>
        </p:nvSpPr>
        <p:spPr>
          <a:xfrm>
            <a:off x="1979640" y="252000"/>
            <a:ext cx="611928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Aft>
                <a:spcPts val="1049"/>
              </a:spcAft>
            </a:pPr>
            <a:r>
              <a:rPr b="1" lang="ru" sz="3200" spc="-100" strike="noStrike" cap="all">
                <a:solidFill>
                  <a:srgbClr val="001640"/>
                </a:solidFill>
                <a:latin typeface="Arial"/>
                <a:ea typeface="DejaVu Sans"/>
              </a:rPr>
              <a:t>А</a:t>
            </a:r>
            <a:r>
              <a:rPr b="1" lang="ru-RU" sz="3200" spc="-100" strike="noStrike" cap="all">
                <a:solidFill>
                  <a:srgbClr val="001640"/>
                </a:solidFill>
                <a:latin typeface="Arial"/>
                <a:ea typeface="DejaVu Sans"/>
              </a:rPr>
              <a:t>к</a:t>
            </a:r>
            <a:r>
              <a:rPr b="1" lang="ru" sz="3200" spc="-100" strike="noStrike" cap="all">
                <a:solidFill>
                  <a:srgbClr val="001640"/>
                </a:solidFill>
                <a:latin typeface="Arial"/>
                <a:ea typeface="DejaVu Sans"/>
              </a:rPr>
              <a:t>туальность работы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TextBox 2"/>
          <p:cNvSpPr/>
          <p:nvPr/>
        </p:nvSpPr>
        <p:spPr>
          <a:xfrm>
            <a:off x="428760" y="2450880"/>
            <a:ext cx="8243280" cy="329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43080" indent="-343080" algn="just">
              <a:lnSpc>
                <a:spcPct val="150000"/>
              </a:lnSpc>
              <a:buClr>
                <a:srgbClr val="00204f"/>
              </a:buClr>
              <a:buFont typeface="Wingdings" charset="2"/>
              <a:buChar char=""/>
            </a:pPr>
            <a:r>
              <a:rPr b="0" lang="ru-RU" sz="2000" spc="-1" strike="noStrike">
                <a:solidFill>
                  <a:srgbClr val="00204f"/>
                </a:solidFill>
                <a:latin typeface="Arial"/>
                <a:ea typeface="DejaVu Sans"/>
              </a:rPr>
              <a:t>Полезна по объективным причинам образовательным организациям ввиду необходимости контроля успеваемости учащихся вне рамок учебных занятий;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>
              <a:lnSpc>
                <a:spcPct val="150000"/>
              </a:lnSpc>
              <a:buClr>
                <a:srgbClr val="00204f"/>
              </a:buClr>
              <a:buFont typeface="Wingdings" charset="2"/>
              <a:buChar char=""/>
            </a:pPr>
            <a:r>
              <a:rPr b="0" lang="ru-RU" sz="2000" spc="-1" strike="noStrike">
                <a:solidFill>
                  <a:srgbClr val="00204f"/>
                </a:solidFill>
                <a:latin typeface="Arial"/>
                <a:ea typeface="DejaVu Sans"/>
              </a:rPr>
              <a:t>Позволяет учителям отслеживать прогресс обучающихся в удобном формате;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>
              <a:lnSpc>
                <a:spcPct val="150000"/>
              </a:lnSpc>
              <a:buClr>
                <a:srgbClr val="00204f"/>
              </a:buClr>
              <a:buFont typeface="Wingdings" charset="2"/>
              <a:buChar char=""/>
            </a:pPr>
            <a:r>
              <a:rPr b="0" lang="ru-RU" sz="2000" spc="-1" strike="noStrike">
                <a:solidFill>
                  <a:srgbClr val="00204f"/>
                </a:solidFill>
                <a:latin typeface="Arial"/>
                <a:ea typeface="DejaVu Sans"/>
              </a:rPr>
              <a:t>Позволяет образовательным организациям размещать информацию о дополнительных курсах в удобном формате.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Прямоугольник 3"/>
          <p:cNvSpPr/>
          <p:nvPr/>
        </p:nvSpPr>
        <p:spPr>
          <a:xfrm>
            <a:off x="532440" y="1556640"/>
            <a:ext cx="828864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f05423"/>
                </a:solidFill>
                <a:latin typeface="Arial"/>
                <a:ea typeface="DejaVu Sans"/>
              </a:rPr>
              <a:t>Система контроля дистанционного обучения: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1600">
        <p14:prism isInverted="tru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Picture 2" descr="Z:\2018\протон\протон.wmf"/>
          <p:cNvPicPr/>
          <p:nvPr/>
        </p:nvPicPr>
        <p:blipFill>
          <a:blip r:embed="rId1"/>
          <a:stretch/>
        </p:blipFill>
        <p:spPr>
          <a:xfrm>
            <a:off x="0" y="0"/>
            <a:ext cx="9144360" cy="6432480"/>
          </a:xfrm>
          <a:prstGeom prst="rect">
            <a:avLst/>
          </a:prstGeom>
          <a:ln w="0">
            <a:noFill/>
          </a:ln>
        </p:spPr>
      </p:pic>
      <p:sp>
        <p:nvSpPr>
          <p:cNvPr id="142" name="Подзаголовок 2"/>
          <p:cNvSpPr/>
          <p:nvPr/>
        </p:nvSpPr>
        <p:spPr>
          <a:xfrm>
            <a:off x="1187280" y="2060640"/>
            <a:ext cx="6767640" cy="352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100000"/>
              </a:lnSpc>
              <a:spcBef>
                <a:spcPts val="479"/>
              </a:spcBef>
            </a:pPr>
            <a:endParaRPr b="0" lang="ru-RU" sz="2400" spc="-1" strike="noStrike">
              <a:solidFill>
                <a:srgbClr val="1f497d"/>
              </a:solidFill>
              <a:latin typeface="Calibri"/>
              <a:ea typeface="DejaVu Sans"/>
            </a:endParaRPr>
          </a:p>
        </p:txBody>
      </p:sp>
      <p:sp>
        <p:nvSpPr>
          <p:cNvPr id="143" name="Прямоугольник 1"/>
          <p:cNvSpPr/>
          <p:nvPr/>
        </p:nvSpPr>
        <p:spPr>
          <a:xfrm>
            <a:off x="755640" y="3051000"/>
            <a:ext cx="183240" cy="36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4" name="Прямоугольник 5"/>
          <p:cNvSpPr/>
          <p:nvPr/>
        </p:nvSpPr>
        <p:spPr>
          <a:xfrm>
            <a:off x="1979640" y="252000"/>
            <a:ext cx="611928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Aft>
                <a:spcPts val="1049"/>
              </a:spcAft>
            </a:pPr>
            <a:r>
              <a:rPr b="1" lang="ru" sz="3200" spc="-100" strike="noStrike" cap="all">
                <a:solidFill>
                  <a:srgbClr val="001640"/>
                </a:solidFill>
                <a:latin typeface="Arial"/>
                <a:ea typeface="DejaVu Sans"/>
              </a:rPr>
              <a:t>А</a:t>
            </a:r>
            <a:r>
              <a:rPr b="1" lang="ru-RU" sz="3200" spc="-100" strike="noStrike" cap="all">
                <a:solidFill>
                  <a:srgbClr val="001640"/>
                </a:solidFill>
                <a:latin typeface="Arial"/>
                <a:ea typeface="DejaVu Sans"/>
              </a:rPr>
              <a:t>к</a:t>
            </a:r>
            <a:r>
              <a:rPr b="1" lang="ru" sz="3200" spc="-100" strike="noStrike" cap="all">
                <a:solidFill>
                  <a:srgbClr val="001640"/>
                </a:solidFill>
                <a:latin typeface="Arial"/>
                <a:ea typeface="DejaVu Sans"/>
              </a:rPr>
              <a:t>туальность работы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Прямоугольник 2"/>
          <p:cNvSpPr/>
          <p:nvPr/>
        </p:nvSpPr>
        <p:spPr>
          <a:xfrm>
            <a:off x="529920" y="1363680"/>
            <a:ext cx="8403840" cy="461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43080" indent="-343080" algn="just">
              <a:lnSpc>
                <a:spcPct val="150000"/>
              </a:lnSpc>
              <a:buClr>
                <a:srgbClr val="00204f"/>
              </a:buClr>
              <a:buFont typeface="Wingdings" charset="2"/>
              <a:buChar char=""/>
            </a:pPr>
            <a:r>
              <a:rPr b="0" lang="ru-RU" sz="2200" spc="-1" strike="noStrike">
                <a:solidFill>
                  <a:srgbClr val="00204f"/>
                </a:solidFill>
                <a:latin typeface="Arial"/>
                <a:ea typeface="DejaVu Sans"/>
              </a:rPr>
              <a:t>Stepik </a:t>
            </a:r>
            <a:r>
              <a:rPr b="0" lang="ru-RU" sz="2200" spc="-1" strike="noStrike">
                <a:solidFill>
                  <a:srgbClr val="00204f"/>
                </a:solidFill>
                <a:latin typeface="Arial"/>
                <a:ea typeface="DejaVu Sans"/>
              </a:rPr>
              <a:t>–</a:t>
            </a:r>
            <a:r>
              <a:rPr b="0" lang="ru-RU" sz="2200" spc="-1" strike="noStrike">
                <a:solidFill>
                  <a:srgbClr val="00204f"/>
                </a:solidFill>
                <a:latin typeface="Arial"/>
                <a:ea typeface="DejaVu Sans"/>
              </a:rPr>
              <a:t> популярный сервис для частных образовательных учреждений для проведения курсов, то есть занятий.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>
              <a:lnSpc>
                <a:spcPct val="150000"/>
              </a:lnSpc>
              <a:buClr>
                <a:srgbClr val="00204f"/>
              </a:buClr>
              <a:buFont typeface="Wingdings" charset="2"/>
              <a:buChar char=""/>
            </a:pPr>
            <a:r>
              <a:rPr b="0" lang="ru-RU" sz="2200" spc="-1" strike="noStrike">
                <a:solidFill>
                  <a:srgbClr val="00204f"/>
                </a:solidFill>
                <a:latin typeface="Arial"/>
                <a:ea typeface="DejaVu Sans"/>
              </a:rPr>
              <a:t>Лицей Академии Яндекса – один из самых прекрасных примером системы дистанционного обучения и работающий программы LMS в рамках обучения школьников программированию.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>
              <a:lnSpc>
                <a:spcPct val="150000"/>
              </a:lnSpc>
              <a:buClr>
                <a:srgbClr val="00204f"/>
              </a:buClr>
              <a:buFont typeface="Wingdings" charset="2"/>
              <a:buChar char=""/>
            </a:pPr>
            <a:r>
              <a:rPr b="0" lang="ru-RU" sz="2200" spc="-1" strike="noStrike">
                <a:solidFill>
                  <a:srgbClr val="00204f"/>
                </a:solidFill>
                <a:latin typeface="Arial"/>
                <a:ea typeface="DejaVu Sans"/>
              </a:rPr>
              <a:t>В Москве присутствует система МЭШ, частично реализующая необходимые функции LMS для учащихся школ.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1600">
        <p14:prism isInverted="true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Picture 2" descr="Z:\2018\протон\протон.wmf"/>
          <p:cNvPicPr/>
          <p:nvPr/>
        </p:nvPicPr>
        <p:blipFill>
          <a:blip r:embed="rId1"/>
          <a:stretch/>
        </p:blipFill>
        <p:spPr>
          <a:xfrm>
            <a:off x="1440" y="0"/>
            <a:ext cx="9140040" cy="6432480"/>
          </a:xfrm>
          <a:prstGeom prst="rect">
            <a:avLst/>
          </a:prstGeom>
          <a:ln w="0">
            <a:noFill/>
          </a:ln>
        </p:spPr>
      </p:pic>
      <p:sp>
        <p:nvSpPr>
          <p:cNvPr id="147" name="Подзаголовок 2"/>
          <p:cNvSpPr/>
          <p:nvPr/>
        </p:nvSpPr>
        <p:spPr>
          <a:xfrm>
            <a:off x="1187280" y="2060640"/>
            <a:ext cx="6767640" cy="352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ru-RU" sz="2400" spc="-1" strike="noStrike">
              <a:solidFill>
                <a:srgbClr val="1f497d"/>
              </a:solidFill>
              <a:latin typeface="Calibri"/>
              <a:ea typeface="DejaVu Sans"/>
            </a:endParaRPr>
          </a:p>
        </p:txBody>
      </p:sp>
      <p:sp>
        <p:nvSpPr>
          <p:cNvPr id="148" name="Прямоугольник 6"/>
          <p:cNvSpPr/>
          <p:nvPr/>
        </p:nvSpPr>
        <p:spPr>
          <a:xfrm>
            <a:off x="1691640" y="264240"/>
            <a:ext cx="6047280" cy="57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ru-RU" sz="3200" spc="-21" strike="noStrike">
                <a:solidFill>
                  <a:srgbClr val="001640"/>
                </a:solidFill>
                <a:latin typeface="Calibri"/>
                <a:ea typeface="DejaVu Sans"/>
              </a:rPr>
              <a:t>ОБОСНОВАНИЕ ВЫБОРА ТЕМЫ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TextBox 1"/>
          <p:cNvSpPr/>
          <p:nvPr/>
        </p:nvSpPr>
        <p:spPr>
          <a:xfrm>
            <a:off x="323640" y="1690920"/>
            <a:ext cx="8495640" cy="338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43080" indent="-343080" algn="just">
              <a:lnSpc>
                <a:spcPct val="150000"/>
              </a:lnSpc>
              <a:buClr>
                <a:srgbClr val="001640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001640"/>
                </a:solidFill>
                <a:latin typeface="Arial"/>
                <a:ea typeface="DejaVu Sans"/>
              </a:rPr>
              <a:t>Данная тема была выбрана в связи с личной заинтересованностью в решении </a:t>
            </a:r>
            <a:r>
              <a:rPr b="0" lang="ru-RU" sz="2400" spc="-1" strike="noStrike">
                <a:solidFill>
                  <a:srgbClr val="001640"/>
                </a:solidFill>
                <a:latin typeface="Arial"/>
                <a:ea typeface="DejaVu Sans"/>
              </a:rPr>
              <a:t>конкретно поставленной задачи в виде представления решения в формате веб-приложения, а именно: масштабируемого сервиса с возможностью интеграции в последующем новых функций в него.</a:t>
            </a:r>
            <a:r>
              <a:rPr b="0" lang="ru-RU" sz="2400" spc="-1" strike="noStrike">
                <a:solidFill>
                  <a:srgbClr val="001640"/>
                </a:solidFill>
                <a:latin typeface="Arial"/>
                <a:ea typeface="DejaVu Sans"/>
              </a:rPr>
              <a:t>  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1600">
        <p14:prism isInverted="true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Picture 2" descr="Z:\2018\протон\протон.wmf"/>
          <p:cNvPicPr/>
          <p:nvPr/>
        </p:nvPicPr>
        <p:blipFill>
          <a:blip r:embed="rId1"/>
          <a:stretch/>
        </p:blipFill>
        <p:spPr>
          <a:xfrm>
            <a:off x="-3240" y="0"/>
            <a:ext cx="9145800" cy="6449040"/>
          </a:xfrm>
          <a:prstGeom prst="rect">
            <a:avLst/>
          </a:prstGeom>
          <a:ln w="0">
            <a:noFill/>
          </a:ln>
        </p:spPr>
      </p:pic>
      <p:sp>
        <p:nvSpPr>
          <p:cNvPr id="151" name="Подзаголовок 2"/>
          <p:cNvSpPr/>
          <p:nvPr/>
        </p:nvSpPr>
        <p:spPr>
          <a:xfrm>
            <a:off x="1187280" y="2060640"/>
            <a:ext cx="6767640" cy="352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ru-RU" sz="2400" spc="-1" strike="noStrike">
              <a:solidFill>
                <a:srgbClr val="1f497d"/>
              </a:solidFill>
              <a:latin typeface="Calibri"/>
              <a:ea typeface="DejaVu Sans"/>
            </a:endParaRPr>
          </a:p>
        </p:txBody>
      </p:sp>
      <p:sp>
        <p:nvSpPr>
          <p:cNvPr id="152" name="Прямоугольник 1"/>
          <p:cNvSpPr/>
          <p:nvPr/>
        </p:nvSpPr>
        <p:spPr>
          <a:xfrm>
            <a:off x="755640" y="3051000"/>
            <a:ext cx="183240" cy="36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3" name="Прямоугольник 2"/>
          <p:cNvSpPr/>
          <p:nvPr/>
        </p:nvSpPr>
        <p:spPr>
          <a:xfrm>
            <a:off x="2339640" y="287640"/>
            <a:ext cx="518328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Aft>
                <a:spcPts val="1049"/>
              </a:spcAft>
              <a:tabLst>
                <a:tab algn="l" pos="0"/>
              </a:tabLst>
            </a:pPr>
            <a:r>
              <a:rPr b="1" lang="ru-RU" sz="3200" spc="-100" strike="noStrike" cap="all">
                <a:solidFill>
                  <a:srgbClr val="001640"/>
                </a:solidFill>
                <a:latin typeface="Arial"/>
                <a:ea typeface="DejaVu Sans"/>
              </a:rPr>
              <a:t>Цель работы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Прямоугольник 5"/>
          <p:cNvSpPr/>
          <p:nvPr/>
        </p:nvSpPr>
        <p:spPr>
          <a:xfrm>
            <a:off x="2754000" y="4437000"/>
            <a:ext cx="4570560" cy="36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5" name="Прямоугольник 3"/>
          <p:cNvSpPr/>
          <p:nvPr/>
        </p:nvSpPr>
        <p:spPr>
          <a:xfrm>
            <a:off x="611640" y="1774440"/>
            <a:ext cx="8091000" cy="393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50000"/>
              </a:lnSpc>
            </a:pPr>
            <a:r>
              <a:rPr b="0" lang="ru-RU" sz="2400" spc="-1" strike="noStrike">
                <a:solidFill>
                  <a:srgbClr val="001640"/>
                </a:solidFill>
                <a:latin typeface="Arial"/>
                <a:ea typeface="Calibri"/>
              </a:rPr>
              <a:t>    </a:t>
            </a:r>
            <a:r>
              <a:rPr b="0" lang="ru-RU" sz="2400" spc="-1" strike="noStrike">
                <a:solidFill>
                  <a:srgbClr val="001640"/>
                </a:solidFill>
                <a:latin typeface="Arial"/>
                <a:ea typeface="Calibri"/>
              </a:rPr>
              <a:t>Разработать веб-приложение для решения заданной ранее проблемы, условиями которой является комфортное взаимодействие пользователя и/или образовательной организации с представляемой обучающей системы, с возможностью выбора пользования отдельно взятыми представленными функциями решения.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Picture 2" descr="Z:\2018\протон\протон.wmf"/>
          <p:cNvPicPr/>
          <p:nvPr/>
        </p:nvPicPr>
        <p:blipFill>
          <a:blip r:embed="rId1"/>
          <a:stretch/>
        </p:blipFill>
        <p:spPr>
          <a:xfrm>
            <a:off x="-3240" y="0"/>
            <a:ext cx="9145800" cy="6449040"/>
          </a:xfrm>
          <a:prstGeom prst="rect">
            <a:avLst/>
          </a:prstGeom>
          <a:ln w="0">
            <a:noFill/>
          </a:ln>
        </p:spPr>
      </p:pic>
      <p:sp>
        <p:nvSpPr>
          <p:cNvPr id="157" name="Подзаголовок 2"/>
          <p:cNvSpPr/>
          <p:nvPr/>
        </p:nvSpPr>
        <p:spPr>
          <a:xfrm>
            <a:off x="1187280" y="2060640"/>
            <a:ext cx="6767640" cy="352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ru-RU" sz="2400" spc="-1" strike="noStrike">
              <a:solidFill>
                <a:srgbClr val="1f497d"/>
              </a:solidFill>
              <a:latin typeface="Calibri"/>
              <a:ea typeface="DejaVu Sans"/>
            </a:endParaRPr>
          </a:p>
        </p:txBody>
      </p:sp>
      <p:sp>
        <p:nvSpPr>
          <p:cNvPr id="158" name="Прямоугольник 1"/>
          <p:cNvSpPr/>
          <p:nvPr/>
        </p:nvSpPr>
        <p:spPr>
          <a:xfrm>
            <a:off x="755640" y="3051000"/>
            <a:ext cx="183240" cy="36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9" name="Прямоугольник 2"/>
          <p:cNvSpPr/>
          <p:nvPr/>
        </p:nvSpPr>
        <p:spPr>
          <a:xfrm>
            <a:off x="2339640" y="287640"/>
            <a:ext cx="518328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Aft>
                <a:spcPts val="1049"/>
              </a:spcAft>
              <a:tabLst>
                <a:tab algn="l" pos="0"/>
              </a:tabLst>
            </a:pPr>
            <a:r>
              <a:rPr b="1" lang="ru-RU" sz="3200" spc="-100" strike="noStrike" cap="all">
                <a:solidFill>
                  <a:srgbClr val="001640"/>
                </a:solidFill>
                <a:latin typeface="Arial"/>
                <a:ea typeface="DejaVu Sans"/>
              </a:rPr>
              <a:t>задачи работы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Прямоугольник 5"/>
          <p:cNvSpPr/>
          <p:nvPr/>
        </p:nvSpPr>
        <p:spPr>
          <a:xfrm>
            <a:off x="2754000" y="4437000"/>
            <a:ext cx="4570560" cy="36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1" name="Прямоугольник 3"/>
          <p:cNvSpPr/>
          <p:nvPr/>
        </p:nvSpPr>
        <p:spPr>
          <a:xfrm>
            <a:off x="323640" y="1700640"/>
            <a:ext cx="8495640" cy="447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457200" indent="-457200" algn="just">
              <a:lnSpc>
                <a:spcPct val="150000"/>
              </a:lnSpc>
              <a:buClr>
                <a:srgbClr val="00204f"/>
              </a:buClr>
              <a:buFont typeface="StarSymbol"/>
              <a:buAutoNum type="arabicPeriod"/>
              <a:tabLst>
                <a:tab algn="l" pos="361800"/>
              </a:tabLst>
            </a:pPr>
            <a:r>
              <a:rPr b="0" lang="ru-RU" sz="2400" spc="-1" strike="noStrike">
                <a:solidFill>
                  <a:srgbClr val="001640"/>
                </a:solidFill>
                <a:latin typeface="Arial"/>
                <a:ea typeface="Calibri"/>
              </a:rPr>
              <a:t>Проанализировать существующие решения использования различных обучающих систем в различных образовательных организациях.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 algn="just">
              <a:lnSpc>
                <a:spcPct val="150000"/>
              </a:lnSpc>
              <a:buClr>
                <a:srgbClr val="001640"/>
              </a:buClr>
              <a:buFont typeface="StarSymbol"/>
              <a:buAutoNum type="arabicPeriod"/>
              <a:tabLst>
                <a:tab algn="l" pos="361800"/>
              </a:tabLst>
            </a:pPr>
            <a:r>
              <a:rPr b="0" lang="ru-RU" sz="2400" spc="-1" strike="noStrike">
                <a:solidFill>
                  <a:srgbClr val="001640"/>
                </a:solidFill>
                <a:latin typeface="Arial"/>
                <a:ea typeface="Calibri"/>
              </a:rPr>
              <a:t>Разработать веб-приложение, взаимодействующее с пользователем по средствам графического интерфейса, а также использующее внешние данных из файлов различного формата, в том числе использование баз данных.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Picture 2" descr="Z:\2018\протон\протон.wmf"/>
          <p:cNvPicPr/>
          <p:nvPr/>
        </p:nvPicPr>
        <p:blipFill>
          <a:blip r:embed="rId1"/>
          <a:stretch/>
        </p:blipFill>
        <p:spPr>
          <a:xfrm>
            <a:off x="-3240" y="0"/>
            <a:ext cx="9145800" cy="6449040"/>
          </a:xfrm>
          <a:prstGeom prst="rect">
            <a:avLst/>
          </a:prstGeom>
          <a:ln w="0">
            <a:noFill/>
          </a:ln>
        </p:spPr>
      </p:pic>
      <p:sp>
        <p:nvSpPr>
          <p:cNvPr id="163" name="Подзаголовок 2"/>
          <p:cNvSpPr/>
          <p:nvPr/>
        </p:nvSpPr>
        <p:spPr>
          <a:xfrm>
            <a:off x="1187280" y="2060640"/>
            <a:ext cx="6767640" cy="352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ru-RU" sz="2400" spc="-1" strike="noStrike">
              <a:solidFill>
                <a:srgbClr val="1f497d"/>
              </a:solidFill>
              <a:latin typeface="Calibri"/>
              <a:ea typeface="DejaVu Sans"/>
            </a:endParaRPr>
          </a:p>
        </p:txBody>
      </p:sp>
      <p:sp>
        <p:nvSpPr>
          <p:cNvPr id="164" name="Прямоугольник 1"/>
          <p:cNvSpPr/>
          <p:nvPr/>
        </p:nvSpPr>
        <p:spPr>
          <a:xfrm>
            <a:off x="755640" y="3051000"/>
            <a:ext cx="183240" cy="36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5" name="Прямоугольник 2"/>
          <p:cNvSpPr/>
          <p:nvPr/>
        </p:nvSpPr>
        <p:spPr>
          <a:xfrm>
            <a:off x="2339640" y="287640"/>
            <a:ext cx="518328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Aft>
                <a:spcPts val="1049"/>
              </a:spcAft>
              <a:tabLst>
                <a:tab algn="l" pos="0"/>
              </a:tabLst>
            </a:pPr>
            <a:r>
              <a:rPr b="1" lang="ru-RU" sz="3200" spc="-100" strike="noStrike" cap="all">
                <a:solidFill>
                  <a:srgbClr val="001640"/>
                </a:solidFill>
                <a:latin typeface="Arial"/>
                <a:ea typeface="DejaVu Sans"/>
              </a:rPr>
              <a:t>задачи работы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Прямоугольник 5"/>
          <p:cNvSpPr/>
          <p:nvPr/>
        </p:nvSpPr>
        <p:spPr>
          <a:xfrm>
            <a:off x="2754000" y="4437000"/>
            <a:ext cx="4570560" cy="36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7" name="Прямоугольник 3"/>
          <p:cNvSpPr/>
          <p:nvPr/>
        </p:nvSpPr>
        <p:spPr>
          <a:xfrm>
            <a:off x="119160" y="1718280"/>
            <a:ext cx="8682480" cy="228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457200" indent="-457200" algn="just">
              <a:lnSpc>
                <a:spcPct val="150000"/>
              </a:lnSpc>
              <a:buClr>
                <a:srgbClr val="00204f"/>
              </a:buClr>
              <a:buFont typeface="StarSymbol"/>
              <a:buAutoNum type="arabicPeriod" startAt="3"/>
              <a:tabLst>
                <a:tab algn="l" pos="361800"/>
              </a:tabLst>
            </a:pPr>
            <a:r>
              <a:rPr b="0" lang="ru-RU" sz="2400" spc="-1" strike="noStrike">
                <a:solidFill>
                  <a:srgbClr val="001640"/>
                </a:solidFill>
                <a:latin typeface="Arial"/>
                <a:ea typeface="Calibri"/>
              </a:rPr>
              <a:t>Провести оценку результатов на работоспособность веб-приложения с помощью использования реальных примеров информации о курсах государственных учебных учреждений.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Picture 2" descr="Z:\2018\протон\протон.wmf"/>
          <p:cNvPicPr/>
          <p:nvPr/>
        </p:nvPicPr>
        <p:blipFill>
          <a:blip r:embed="rId1"/>
          <a:stretch/>
        </p:blipFill>
        <p:spPr>
          <a:xfrm>
            <a:off x="0" y="0"/>
            <a:ext cx="9145800" cy="6449040"/>
          </a:xfrm>
          <a:prstGeom prst="rect">
            <a:avLst/>
          </a:prstGeom>
          <a:ln w="0">
            <a:noFill/>
          </a:ln>
        </p:spPr>
      </p:pic>
      <p:sp>
        <p:nvSpPr>
          <p:cNvPr id="169" name="Подзаголовок 2"/>
          <p:cNvSpPr/>
          <p:nvPr/>
        </p:nvSpPr>
        <p:spPr>
          <a:xfrm>
            <a:off x="1187280" y="2060640"/>
            <a:ext cx="6767640" cy="352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100000"/>
              </a:lnSpc>
              <a:spcBef>
                <a:spcPts val="479"/>
              </a:spcBef>
            </a:pPr>
            <a:endParaRPr b="0" lang="ru-RU" sz="2400" spc="-1" strike="noStrike">
              <a:solidFill>
                <a:srgbClr val="1f497d"/>
              </a:solidFill>
              <a:latin typeface="Calibri"/>
              <a:ea typeface="DejaVu Sans"/>
            </a:endParaRPr>
          </a:p>
        </p:txBody>
      </p:sp>
      <p:sp>
        <p:nvSpPr>
          <p:cNvPr id="170" name="Прямоугольник 1"/>
          <p:cNvSpPr/>
          <p:nvPr/>
        </p:nvSpPr>
        <p:spPr>
          <a:xfrm>
            <a:off x="755640" y="3051000"/>
            <a:ext cx="183240" cy="36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1" name="Прямоугольник 2"/>
          <p:cNvSpPr/>
          <p:nvPr/>
        </p:nvSpPr>
        <p:spPr>
          <a:xfrm>
            <a:off x="2916000" y="287640"/>
            <a:ext cx="503928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Aft>
                <a:spcPts val="1049"/>
              </a:spcAft>
            </a:pPr>
            <a:r>
              <a:rPr b="1" lang="ru-RU" sz="3200" spc="-100" strike="noStrike">
                <a:solidFill>
                  <a:srgbClr val="001640"/>
                </a:solidFill>
                <a:latin typeface="Arial"/>
                <a:ea typeface="DejaVu Sans"/>
              </a:rPr>
              <a:t>АНАЛИЗ КОНКУРЕНТОВ 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Прямоугольник 5"/>
          <p:cNvSpPr/>
          <p:nvPr/>
        </p:nvSpPr>
        <p:spPr>
          <a:xfrm>
            <a:off x="2754000" y="4437000"/>
            <a:ext cx="4570560" cy="36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graphicFrame>
        <p:nvGraphicFramePr>
          <p:cNvPr id="173" name="Таблица 6"/>
          <p:cNvGraphicFramePr/>
          <p:nvPr/>
        </p:nvGraphicFramePr>
        <p:xfrm>
          <a:off x="426960" y="1556640"/>
          <a:ext cx="8440920" cy="4215600"/>
        </p:xfrm>
        <a:graphic>
          <a:graphicData uri="http://schemas.openxmlformats.org/drawingml/2006/table">
            <a:tbl>
              <a:tblPr/>
              <a:tblGrid>
                <a:gridCol w="1583280"/>
                <a:gridCol w="1371600"/>
                <a:gridCol w="1371600"/>
                <a:gridCol w="1371600"/>
                <a:gridCol w="1371600"/>
                <a:gridCol w="1371600"/>
              </a:tblGrid>
              <a:tr h="110736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ru-RU" sz="1600" spc="-1" strike="noStrike">
                          <a:solidFill>
                            <a:schemeClr val="lt1"/>
                          </a:solidFill>
                          <a:latin typeface="Arial"/>
                          <a:ea typeface="DejaVu Sans"/>
                        </a:rPr>
                        <a:t>Критерии</a:t>
                      </a:r>
                      <a:endParaRPr b="0" lang="ru-RU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ru-RU" sz="1600" spc="-1" strike="noStrike">
                          <a:solidFill>
                            <a:schemeClr val="lt1"/>
                          </a:solidFill>
                          <a:latin typeface="Arial"/>
                          <a:ea typeface="DejaVu Sans"/>
                        </a:rPr>
                        <a:t>Stepik</a:t>
                      </a:r>
                      <a:endParaRPr b="0" lang="ru-RU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chemeClr val="lt1"/>
                          </a:solidFill>
                          <a:latin typeface="Arial"/>
                          <a:ea typeface="DejaVu Sans"/>
                        </a:rPr>
                        <a:t>Лицей Академии Яндекса</a:t>
                      </a:r>
                      <a:endParaRPr b="0" lang="ru-RU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chemeClr val="lt1"/>
                          </a:solidFill>
                          <a:latin typeface="Arial"/>
                          <a:ea typeface="DejaVu Sans"/>
                        </a:rPr>
                        <a:t>GetCourse</a:t>
                      </a:r>
                      <a:endParaRPr b="0" lang="ru-RU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chemeClr val="lt1"/>
                          </a:solidFill>
                          <a:latin typeface="Arial"/>
                          <a:ea typeface="DejaVu Sans"/>
                        </a:rPr>
                        <a:t>GuruChan</a:t>
                      </a:r>
                      <a:endParaRPr b="0" lang="ru-RU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ru-RU" sz="1600" spc="-1" strike="noStrike">
                          <a:solidFill>
                            <a:schemeClr val="lt1"/>
                          </a:solidFill>
                          <a:latin typeface="Arial"/>
                          <a:ea typeface="DejaVu Sans"/>
                        </a:rPr>
                        <a:t>Наше решение</a:t>
                      </a:r>
                      <a:endParaRPr b="0" lang="ru-RU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</a:tr>
              <a:tr h="62136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ru-RU" sz="1600" spc="-1" strike="noStrike">
                          <a:solidFill>
                            <a:schemeClr val="lt1"/>
                          </a:solidFill>
                          <a:latin typeface="Arial"/>
                          <a:ea typeface="DejaVu Sans"/>
                        </a:rPr>
                        <a:t>Каталог курсов</a:t>
                      </a:r>
                      <a:endParaRPr b="0" lang="ru-RU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b050"/>
                          </a:solidFill>
                          <a:latin typeface="Arial Black"/>
                          <a:ea typeface="DejaVu Sans"/>
                        </a:rPr>
                        <a:t>+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0000"/>
                          </a:solidFill>
                          <a:latin typeface="Arial Black"/>
                          <a:ea typeface="DejaVu Sans"/>
                        </a:rPr>
                        <a:t>-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0000"/>
                          </a:solidFill>
                          <a:latin typeface="Arial Black"/>
                          <a:ea typeface="DejaVu Sans"/>
                        </a:rPr>
                        <a:t>-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b050"/>
                          </a:solidFill>
                          <a:latin typeface="Arial Black"/>
                          <a:ea typeface="DejaVu Sans"/>
                        </a:rPr>
                        <a:t>+</a:t>
                      </a: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Arial Black"/>
                          <a:ea typeface="DejaVu Sans"/>
                        </a:rPr>
                        <a:t>/</a:t>
                      </a:r>
                      <a:r>
                        <a:rPr b="0" lang="en-US" sz="1800" spc="-1" strike="noStrike">
                          <a:solidFill>
                            <a:srgbClr val="ff0000"/>
                          </a:solidFill>
                          <a:latin typeface="Arial Black"/>
                          <a:ea typeface="DejaVu Sans"/>
                        </a:rPr>
                        <a:t>-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b050"/>
                          </a:solidFill>
                          <a:latin typeface="Arial Black"/>
                          <a:ea typeface="DejaVu Sans"/>
                        </a:rPr>
                        <a:t>+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85464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ru-RU" sz="1600" spc="-1" strike="noStrike">
                          <a:solidFill>
                            <a:schemeClr val="lt1"/>
                          </a:solidFill>
                          <a:latin typeface="Arial"/>
                          <a:ea typeface="DejaVu Sans"/>
                        </a:rPr>
                        <a:t>UI/UX</a:t>
                      </a:r>
                      <a:endParaRPr b="0" lang="ru-RU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b050"/>
                          </a:solidFill>
                          <a:latin typeface="Arial Black"/>
                          <a:ea typeface="DejaVu Sans"/>
                        </a:rPr>
                        <a:t>+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b050"/>
                          </a:solidFill>
                          <a:latin typeface="Arial Black"/>
                          <a:ea typeface="DejaVu Sans"/>
                        </a:rPr>
                        <a:t>+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0000"/>
                          </a:solidFill>
                          <a:latin typeface="Arial Black"/>
                          <a:ea typeface="DejaVu Sans"/>
                        </a:rPr>
                        <a:t>-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b050"/>
                          </a:solidFill>
                          <a:latin typeface="Arial Black"/>
                          <a:ea typeface="DejaVu Sans"/>
                        </a:rPr>
                        <a:t>+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b050"/>
                          </a:solidFill>
                          <a:latin typeface="Arial Black"/>
                          <a:ea typeface="DejaVu Sans"/>
                        </a:rPr>
                        <a:t>+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90324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ru-RU" sz="1600" spc="-1" strike="noStrike">
                          <a:solidFill>
                            <a:schemeClr val="lt1"/>
                          </a:solidFill>
                          <a:latin typeface="Arial"/>
                          <a:ea typeface="DejaVu Sans"/>
                        </a:rPr>
                        <a:t>Удобство</a:t>
                      </a:r>
                      <a:br>
                        <a:rPr sz="1600"/>
                      </a:br>
                      <a:r>
                        <a:rPr b="1" lang="ru-RU" sz="1600" spc="-1" strike="noStrike">
                          <a:solidFill>
                            <a:schemeClr val="lt1"/>
                          </a:solidFill>
                          <a:latin typeface="Arial"/>
                          <a:ea typeface="DejaVu Sans"/>
                        </a:rPr>
                        <a:t>решения</a:t>
                      </a:r>
                      <a:endParaRPr b="0" lang="ru-RU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b050"/>
                          </a:solidFill>
                          <a:latin typeface="Arial Black"/>
                          <a:ea typeface="DejaVu Sans"/>
                        </a:rPr>
                        <a:t>+</a:t>
                      </a: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Arial Black"/>
                          <a:ea typeface="DejaVu Sans"/>
                        </a:rPr>
                        <a:t>/</a:t>
                      </a:r>
                      <a:r>
                        <a:rPr b="0" lang="en-US" sz="1800" spc="-1" strike="noStrike">
                          <a:solidFill>
                            <a:srgbClr val="ff0000"/>
                          </a:solidFill>
                          <a:latin typeface="Arial Black"/>
                          <a:ea typeface="DejaVu Sans"/>
                        </a:rPr>
                        <a:t>-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b050"/>
                          </a:solidFill>
                          <a:latin typeface="Arial Black"/>
                          <a:ea typeface="DejaVu Sans"/>
                        </a:rPr>
                        <a:t>+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b050"/>
                          </a:solidFill>
                          <a:latin typeface="Arial Black"/>
                          <a:ea typeface="DejaVu Sans"/>
                        </a:rPr>
                        <a:t>+</a:t>
                      </a: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Arial Black"/>
                          <a:ea typeface="DejaVu Sans"/>
                        </a:rPr>
                        <a:t>/</a:t>
                      </a:r>
                      <a:r>
                        <a:rPr b="0" lang="en-US" sz="1800" spc="-1" strike="noStrike">
                          <a:solidFill>
                            <a:srgbClr val="ff0000"/>
                          </a:solidFill>
                          <a:latin typeface="Arial Black"/>
                          <a:ea typeface="DejaVu Sans"/>
                        </a:rPr>
                        <a:t>-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b050"/>
                          </a:solidFill>
                          <a:latin typeface="Arial Black"/>
                          <a:ea typeface="DejaVu Sans"/>
                        </a:rPr>
                        <a:t>+</a:t>
                      </a: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Arial Black"/>
                          <a:ea typeface="DejaVu Sans"/>
                        </a:rPr>
                        <a:t>/</a:t>
                      </a:r>
                      <a:r>
                        <a:rPr b="0" lang="en-US" sz="1800" spc="-1" strike="noStrike">
                          <a:solidFill>
                            <a:srgbClr val="ff0000"/>
                          </a:solidFill>
                          <a:latin typeface="Arial Black"/>
                          <a:ea typeface="DejaVu Sans"/>
                        </a:rPr>
                        <a:t>-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b050"/>
                          </a:solidFill>
                          <a:latin typeface="Arial Black"/>
                          <a:ea typeface="DejaVu Sans"/>
                        </a:rPr>
                        <a:t>+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72828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ru-RU" sz="1600" spc="-1" strike="noStrike">
                          <a:solidFill>
                            <a:schemeClr val="lt1"/>
                          </a:solidFill>
                          <a:latin typeface="Arial"/>
                          <a:ea typeface="DejaVu Sans"/>
                        </a:rPr>
                        <a:t>Доступность</a:t>
                      </a:r>
                      <a:endParaRPr b="0" lang="ru-RU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b050"/>
                          </a:solidFill>
                          <a:latin typeface="Arial Black"/>
                          <a:ea typeface="DejaVu Sans"/>
                        </a:rPr>
                        <a:t>+</a:t>
                      </a: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Arial Black"/>
                          <a:ea typeface="DejaVu Sans"/>
                        </a:rPr>
                        <a:t>/</a:t>
                      </a:r>
                      <a:r>
                        <a:rPr b="0" lang="en-US" sz="1800" spc="-1" strike="noStrike">
                          <a:solidFill>
                            <a:srgbClr val="ff0000"/>
                          </a:solidFill>
                          <a:latin typeface="Arial Black"/>
                          <a:ea typeface="DejaVu Sans"/>
                        </a:rPr>
                        <a:t>-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0000"/>
                          </a:solidFill>
                          <a:latin typeface="Arial Black"/>
                          <a:ea typeface="DejaVu Sans"/>
                        </a:rPr>
                        <a:t>-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ff0000"/>
                          </a:solidFill>
                          <a:latin typeface="Arial Black"/>
                          <a:ea typeface="DejaVu Sans"/>
                        </a:rPr>
                        <a:t>-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b050"/>
                          </a:solidFill>
                          <a:latin typeface="Arial Black"/>
                          <a:ea typeface="DejaVu Sans"/>
                        </a:rPr>
                        <a:t>+</a:t>
                      </a: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Arial Black"/>
                          <a:ea typeface="DejaVu Sans"/>
                        </a:rPr>
                        <a:t>/</a:t>
                      </a:r>
                      <a:r>
                        <a:rPr b="0" lang="en-US" sz="1800" spc="-1" strike="noStrike">
                          <a:solidFill>
                            <a:srgbClr val="ff0000"/>
                          </a:solidFill>
                          <a:latin typeface="Arial Black"/>
                          <a:ea typeface="DejaVu Sans"/>
                        </a:rPr>
                        <a:t>-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b050"/>
                          </a:solidFill>
                          <a:latin typeface="Arial Black"/>
                          <a:ea typeface="DejaVu Sans"/>
                        </a:rPr>
                        <a:t>+</a:t>
                      </a:r>
                      <a:r>
                        <a:rPr b="0" lang="en-US" sz="2000" spc="-1" strike="noStrike">
                          <a:solidFill>
                            <a:schemeClr val="dk1"/>
                          </a:solidFill>
                          <a:latin typeface="Arial Black"/>
                          <a:ea typeface="DejaVu Sans"/>
                        </a:rPr>
                        <a:t>/</a:t>
                      </a:r>
                      <a:r>
                        <a:rPr b="0" lang="en-US" sz="2000" spc="-1" strike="noStrike">
                          <a:solidFill>
                            <a:srgbClr val="ff0000"/>
                          </a:solidFill>
                          <a:latin typeface="Arial Black"/>
                          <a:ea typeface="DejaVu Sans"/>
                        </a:rPr>
                        <a:t>-</a:t>
                      </a:r>
                      <a:endParaRPr b="0" lang="ru-RU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Picture 2" descr="Z:\2018\протон\протон.wmf"/>
          <p:cNvPicPr/>
          <p:nvPr/>
        </p:nvPicPr>
        <p:blipFill>
          <a:blip r:embed="rId1"/>
          <a:stretch/>
        </p:blipFill>
        <p:spPr>
          <a:xfrm>
            <a:off x="0" y="-3960"/>
            <a:ext cx="9145800" cy="6449040"/>
          </a:xfrm>
          <a:prstGeom prst="rect">
            <a:avLst/>
          </a:prstGeom>
          <a:ln w="0">
            <a:noFill/>
          </a:ln>
        </p:spPr>
      </p:pic>
      <p:sp>
        <p:nvSpPr>
          <p:cNvPr id="175" name="Подзаголовок 2"/>
          <p:cNvSpPr/>
          <p:nvPr/>
        </p:nvSpPr>
        <p:spPr>
          <a:xfrm>
            <a:off x="1187280" y="2060640"/>
            <a:ext cx="6767640" cy="352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100000"/>
              </a:lnSpc>
              <a:spcBef>
                <a:spcPts val="479"/>
              </a:spcBef>
            </a:pPr>
            <a:endParaRPr b="0" lang="ru-RU" sz="2400" spc="-1" strike="noStrike">
              <a:solidFill>
                <a:srgbClr val="1f497d"/>
              </a:solidFill>
              <a:latin typeface="Calibri"/>
              <a:ea typeface="DejaVu Sans"/>
            </a:endParaRPr>
          </a:p>
        </p:txBody>
      </p:sp>
      <p:sp>
        <p:nvSpPr>
          <p:cNvPr id="176" name="Прямоугольник 1"/>
          <p:cNvSpPr/>
          <p:nvPr/>
        </p:nvSpPr>
        <p:spPr>
          <a:xfrm>
            <a:off x="755640" y="3051000"/>
            <a:ext cx="183240" cy="36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7" name="Прямоугольник 2"/>
          <p:cNvSpPr/>
          <p:nvPr/>
        </p:nvSpPr>
        <p:spPr>
          <a:xfrm>
            <a:off x="3204000" y="258120"/>
            <a:ext cx="30229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Aft>
                <a:spcPts val="1049"/>
              </a:spcAft>
            </a:pPr>
            <a:r>
              <a:rPr b="1" lang="ru-RU" sz="3200" spc="-100" strike="noStrike">
                <a:solidFill>
                  <a:srgbClr val="001640"/>
                </a:solidFill>
                <a:latin typeface="Arial"/>
                <a:ea typeface="DejaVu Sans"/>
              </a:rPr>
              <a:t>РЕШЕНИЕ 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Прямоугольник 5"/>
          <p:cNvSpPr/>
          <p:nvPr/>
        </p:nvSpPr>
        <p:spPr>
          <a:xfrm>
            <a:off x="2754000" y="4437000"/>
            <a:ext cx="4570560" cy="36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9" name="TextBox 16"/>
          <p:cNvSpPr/>
          <p:nvPr/>
        </p:nvSpPr>
        <p:spPr>
          <a:xfrm>
            <a:off x="172440" y="2421000"/>
            <a:ext cx="8646480" cy="260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43080" indent="-343080">
              <a:lnSpc>
                <a:spcPct val="150000"/>
              </a:lnSpc>
              <a:buClr>
                <a:srgbClr val="00204f"/>
              </a:buClr>
              <a:buFont typeface="Wingdings" charset="2"/>
              <a:buChar char=""/>
            </a:pPr>
            <a:r>
              <a:rPr b="0" lang="ru-RU" sz="2200" spc="-1" strike="noStrike">
                <a:solidFill>
                  <a:srgbClr val="00204f"/>
                </a:solidFill>
                <a:latin typeface="Arial"/>
                <a:ea typeface="DejaVu Sans"/>
              </a:rPr>
              <a:t>полную информацию о возможных шансах пользователя против всех возможных вариаций, против которых он может играть на каждом из кругов раздачи в игре в «Покер»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50000"/>
              </a:lnSpc>
              <a:buClr>
                <a:srgbClr val="00204f"/>
              </a:buClr>
              <a:buFont typeface="Wingdings" charset="2"/>
              <a:buChar char=""/>
            </a:pPr>
            <a:r>
              <a:rPr b="0" lang="ru-RU" sz="2200" spc="-1" strike="noStrike">
                <a:solidFill>
                  <a:srgbClr val="00204f"/>
                </a:solidFill>
                <a:latin typeface="Arial"/>
                <a:ea typeface="DejaVu Sans"/>
              </a:rPr>
              <a:t>максимизирование шансов на победу у обычного пользователя при игре (побочные результаты)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Прямоугольник 3"/>
          <p:cNvSpPr/>
          <p:nvPr/>
        </p:nvSpPr>
        <p:spPr>
          <a:xfrm>
            <a:off x="323640" y="1268640"/>
            <a:ext cx="866088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50000"/>
              </a:lnSpc>
            </a:pPr>
            <a:r>
              <a:rPr b="1" lang="ru-RU" sz="2400" spc="-1" strike="noStrike">
                <a:solidFill>
                  <a:srgbClr val="f05423"/>
                </a:solidFill>
                <a:latin typeface="Arial"/>
                <a:ea typeface="DejaVu Sans"/>
              </a:rPr>
              <a:t>Веб-приложение «Learning Management System»</a:t>
            </a:r>
            <a:br>
              <a:rPr sz="2400"/>
            </a:br>
            <a:r>
              <a:rPr b="1" lang="ru-RU" sz="2400" spc="-1" strike="noStrike">
                <a:solidFill>
                  <a:srgbClr val="f05423"/>
                </a:solidFill>
                <a:latin typeface="Arial"/>
                <a:ea typeface="DejaVu Sans"/>
              </a:rPr>
              <a:t>будет представлять: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6421</TotalTime>
  <Application>LibreOffice/7.4.2.3$Windows_X86_64 LibreOffice_project/382eef1f22670f7f4118c8c2dd222ec7ad009daf</Application>
  <AppVersion>15.0000</AppVersion>
  <Words>909</Words>
  <Paragraphs>122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2018-08-16T18:52:34Z</dcterms:created>
  <dc:creator>ZuneO</dc:creator>
  <dc:description/>
  <dc:language>ru-RU</dc:language>
  <cp:lastModifiedBy/>
  <cp:lastPrinted>2022-04-13T09:37:24Z</cp:lastPrinted>
  <dcterms:modified xsi:type="dcterms:W3CDTF">2023-03-04T18:15:18Z</dcterms:modified>
  <cp:revision>724</cp:revision>
  <dc:subject/>
  <dc:title>Слайд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2</vt:i4>
  </property>
  <property fmtid="{D5CDD505-2E9C-101B-9397-08002B2CF9AE}" pid="3" name="PresentationFormat">
    <vt:lpwstr>Экран (4:3)</vt:lpwstr>
  </property>
  <property fmtid="{D5CDD505-2E9C-101B-9397-08002B2CF9AE}" pid="4" name="Slides">
    <vt:i4>18</vt:i4>
  </property>
</Properties>
</file>