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797675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3D634E4-1988-4257-9D04-C251DDACB6C8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080" cy="37202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360" cy="44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13"/>
          </p:nvPr>
        </p:nvSpPr>
        <p:spPr>
          <a:xfrm>
            <a:off x="3850560" y="9430200"/>
            <a:ext cx="294372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9467AE-80BE-4659-8C38-66FDAE25E47C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080" cy="37202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360" cy="44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4"/>
          </p:nvPr>
        </p:nvSpPr>
        <p:spPr>
          <a:xfrm>
            <a:off x="3850560" y="9430200"/>
            <a:ext cx="294372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AE777F-7743-44F5-9D01-E194E25A9BC9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5EA5EF-22C7-48B6-B472-48A9E47C25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614394-BB1B-444F-8A79-A429B3F879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99DAE-EA80-4D7F-B7AC-9F8E8EBDEF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97FCE-ABB0-4415-B101-CA831C2768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F48EC-5F57-46DA-8158-C533C681CF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EFE359-E4D0-453E-9DF6-06459E6CF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98E68-624E-4BBF-8BDC-9E7C4C601D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D3E82-059F-4C66-96D5-1EF4CA0BB9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04212-1F06-4B0F-A86E-0363D373D6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C2D3B6-96D3-48A9-8730-E395D701A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6D1329-1C02-485B-95FE-65C496D0D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97379-4184-40E1-871C-A175ECC542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22DCA-0039-40B0-932F-BA4445B96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039F88-4427-47B8-B5A1-FA5C02262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E3A15-EC25-43FB-8F7E-30EC32DD3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C77678-6FB5-4367-B21D-04159E7B89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B42D73-2F07-4787-B0A4-6858806A23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E8B77A-9EB2-4385-BD15-B98B7259AB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00F1A1-CA80-4D7F-BDD5-F42BD9CB05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22B303-1EA5-48B5-B3BD-73AB7BA729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15C11F-A748-40E2-B433-0D90B36D6B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95C24C-8BEA-4476-9DCB-D10F490B0A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4D811-9EB7-4F3B-BF8B-97C1E73EF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118B08-D4E0-448F-BB59-1CB674E4B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7047EB-1352-4DDE-B694-B28BE77D25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4682D2-C11E-4C03-9659-20515853A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F7E70B-09A8-4DA0-8966-5A3DF8532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C9E7DA-F057-462A-9A64-6C2F797E2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718411-44FB-445D-8259-BB39FC7865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176506-7D69-4A2A-A71A-4D099A0C6B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36367-9330-4AC6-9D59-8985AAF461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06300-272B-4EBE-A405-243CDD622B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AF6A0E-C1FA-4D14-B6AB-630731B9F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40AB6-8BDC-4E24-838C-1DAFBAE688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D739D-C6BE-463C-9A2D-5A94EF938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40050-5798-4E0F-BCAD-A7515D980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541374-B6E8-4781-BFE2-A29326BB9C3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28606-8131-44D8-9204-46D4DE05470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9F3D47-EA57-4DD5-ADED-AE8C4F147541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youtu.be/jbZsGK7djtw" TargetMode="External"/><Relationship Id="rId3" Type="http://schemas.openxmlformats.org/officeDocument/2006/relationships/hyperlink" Target="https://github.com/JaydenPears/lms" TargetMode="External"/><Relationship Id="rId4" Type="http://schemas.openxmlformats.org/officeDocument/2006/relationships/hyperlink" Target="https://github.com/JaydenPears/lm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Рисунок 4" descr=""/>
          <p:cNvPicPr/>
          <p:nvPr/>
        </p:nvPicPr>
        <p:blipFill>
          <a:blip r:embed="rId1"/>
          <a:srcRect l="9430" t="35726" r="66270" b="19241"/>
          <a:stretch/>
        </p:blipFill>
        <p:spPr>
          <a:xfrm>
            <a:off x="253080" y="4430880"/>
            <a:ext cx="1941480" cy="1936440"/>
          </a:xfrm>
          <a:prstGeom prst="rect">
            <a:avLst/>
          </a:prstGeom>
          <a:ln w="0">
            <a:noFill/>
          </a:ln>
        </p:spPr>
      </p:pic>
      <p:sp>
        <p:nvSpPr>
          <p:cNvPr id="130" name="Прямоугольник 8"/>
          <p:cNvSpPr/>
          <p:nvPr/>
        </p:nvSpPr>
        <p:spPr>
          <a:xfrm>
            <a:off x="3748680" y="5663160"/>
            <a:ext cx="4765320" cy="367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ru-RU" sz="1800" spc="-1" strike="noStrike">
              <a:solidFill>
                <a:srgbClr val="1f497d"/>
              </a:solidFill>
              <a:latin typeface="Arial"/>
              <a:ea typeface="DejaVu Sans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2"/>
          <a:srcRect l="2557" t="21337" r="0" b="14835"/>
          <a:stretch/>
        </p:blipFill>
        <p:spPr>
          <a:xfrm>
            <a:off x="592560" y="3600000"/>
            <a:ext cx="7866360" cy="367560"/>
          </a:xfrm>
          <a:prstGeom prst="rect">
            <a:avLst/>
          </a:prstGeom>
          <a:ln w="0">
            <a:noFill/>
          </a:ln>
        </p:spPr>
      </p:pic>
      <p:sp>
        <p:nvSpPr>
          <p:cNvPr id="132" name="Прямоугольник 2"/>
          <p:cNvSpPr/>
          <p:nvPr/>
        </p:nvSpPr>
        <p:spPr>
          <a:xfrm>
            <a:off x="240120" y="439200"/>
            <a:ext cx="824256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Государственное бюджетное общеобразовательное учреждение</a:t>
            </a:r>
            <a:r>
              <a:rPr b="1" lang="en-US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города Москвы «Образовательный центр «Протон»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Прямоугольник 9"/>
          <p:cNvSpPr/>
          <p:nvPr/>
        </p:nvSpPr>
        <p:spPr>
          <a:xfrm>
            <a:off x="4500000" y="4469400"/>
            <a:ext cx="39589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Работу выполнили: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ученик 11-Т класса</a:t>
            </a:r>
            <a:br>
              <a:rPr sz="1800"/>
            </a:b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Чернов Владимир Евгеньевич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Научный руководитель: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Руководитель ИТ-проектов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Федоров Кирилл Евгеньевич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592560" y="1751400"/>
            <a:ext cx="78663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Learning management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system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400" cy="6417360"/>
          </a:xfrm>
          <a:prstGeom prst="rect">
            <a:avLst/>
          </a:prstGeom>
          <a:ln w="0">
            <a:noFill/>
          </a:ln>
        </p:spPr>
      </p:pic>
      <p:sp>
        <p:nvSpPr>
          <p:cNvPr id="182" name="TextBox 7"/>
          <p:cNvSpPr/>
          <p:nvPr/>
        </p:nvSpPr>
        <p:spPr>
          <a:xfrm>
            <a:off x="2195640" y="311760"/>
            <a:ext cx="5551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КАТАЛОГ КУРСОВ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Рисунок 2" descr=""/>
          <p:cNvPicPr/>
          <p:nvPr/>
        </p:nvPicPr>
        <p:blipFill>
          <a:blip r:embed="rId2"/>
          <a:stretch/>
        </p:blipFill>
        <p:spPr>
          <a:xfrm>
            <a:off x="745560" y="1711800"/>
            <a:ext cx="7652520" cy="40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400" cy="64173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7"/>
          <p:cNvSpPr/>
          <p:nvPr/>
        </p:nvSpPr>
        <p:spPr>
          <a:xfrm>
            <a:off x="2411640" y="296280"/>
            <a:ext cx="5407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ИНФОРМАЦИЯ О КУРСЕ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Рисунок 2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54200" y="1769040"/>
            <a:ext cx="7634520" cy="39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0400" cy="6417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7"/>
          <p:cNvSpPr/>
          <p:nvPr/>
        </p:nvSpPr>
        <p:spPr>
          <a:xfrm>
            <a:off x="1584720" y="313920"/>
            <a:ext cx="7205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22150"/>
                </a:solidFill>
                <a:latin typeface="Calibri"/>
                <a:ea typeface="DejaVu Sans"/>
              </a:rPr>
              <a:t>АВТОРИЗАЦИЯ ОРГАНИЗАЦИИ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Рисунок 2" descr=""/>
          <p:cNvPicPr/>
          <p:nvPr/>
        </p:nvPicPr>
        <p:blipFill>
          <a:blip r:embed="rId2"/>
          <a:stretch/>
        </p:blipFill>
        <p:spPr>
          <a:xfrm>
            <a:off x="736560" y="1659960"/>
            <a:ext cx="7670160" cy="40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200" cy="645444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8"/>
          <p:cNvSpPr/>
          <p:nvPr/>
        </p:nvSpPr>
        <p:spPr>
          <a:xfrm>
            <a:off x="3230280" y="234720"/>
            <a:ext cx="4246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Рисунок 2" descr=""/>
          <p:cNvPicPr/>
          <p:nvPr/>
        </p:nvPicPr>
        <p:blipFill>
          <a:blip r:embed="rId2"/>
          <a:stretch/>
        </p:blipFill>
        <p:spPr>
          <a:xfrm>
            <a:off x="1003320" y="1620720"/>
            <a:ext cx="7145640" cy="42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94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95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Прямоугольник 2"/>
          <p:cNvSpPr/>
          <p:nvPr/>
        </p:nvSpPr>
        <p:spPr>
          <a:xfrm>
            <a:off x="1836000" y="357120"/>
            <a:ext cx="611892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100" spc="-100" strike="noStrike">
                <a:solidFill>
                  <a:srgbClr val="001640"/>
                </a:solidFill>
                <a:latin typeface="Arial"/>
                <a:ea typeface="DejaVu Sans"/>
              </a:rPr>
              <a:t>УНИКАЛЬНОСТЬ РЕШЕНИЯ 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TextBox 16"/>
          <p:cNvSpPr/>
          <p:nvPr/>
        </p:nvSpPr>
        <p:spPr>
          <a:xfrm>
            <a:off x="323640" y="2007000"/>
            <a:ext cx="8804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Большинство решений поставленной проблемы имеют множество недостатков, которые представленное решение LMS старается устранить;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Представленное решение также старается соответствовать необходимостям пользователей, от чего отзывчивость сервиса возрастает.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4" descr=""/>
          <p:cNvPicPr/>
          <p:nvPr/>
        </p:nvPicPr>
        <p:blipFill>
          <a:blip r:embed="rId1"/>
          <a:stretch/>
        </p:blipFill>
        <p:spPr>
          <a:xfrm>
            <a:off x="3960" y="0"/>
            <a:ext cx="9140400" cy="6417360"/>
          </a:xfrm>
          <a:prstGeom prst="rect">
            <a:avLst/>
          </a:prstGeom>
          <a:ln w="0">
            <a:noFill/>
          </a:ln>
        </p:spPr>
      </p:pic>
      <p:sp>
        <p:nvSpPr>
          <p:cNvPr id="200" name="TextBox 7"/>
          <p:cNvSpPr/>
          <p:nvPr/>
        </p:nvSpPr>
        <p:spPr>
          <a:xfrm>
            <a:off x="2483640" y="296280"/>
            <a:ext cx="5300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ПЕРСПЕКТИВЫ РАЗВИТИЯ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Прямоугольник 1"/>
          <p:cNvSpPr/>
          <p:nvPr/>
        </p:nvSpPr>
        <p:spPr>
          <a:xfrm>
            <a:off x="251640" y="1556640"/>
            <a:ext cx="863928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В качестве перспектив развития отметим главную идею: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Последующее масштабирование проекта в целях увеличения автономности веб-приложения в рамках работы с образовательными организациями.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39680" cy="6432120"/>
          </a:xfrm>
          <a:prstGeom prst="rect">
            <a:avLst/>
          </a:prstGeom>
          <a:ln w="0">
            <a:noFill/>
          </a:ln>
        </p:spPr>
      </p:pic>
      <p:sp>
        <p:nvSpPr>
          <p:cNvPr id="203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4" name="Прямоугольник 6"/>
          <p:cNvSpPr/>
          <p:nvPr/>
        </p:nvSpPr>
        <p:spPr>
          <a:xfrm>
            <a:off x="2339640" y="336240"/>
            <a:ext cx="48949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Прямоугольник 1"/>
          <p:cNvSpPr/>
          <p:nvPr/>
        </p:nvSpPr>
        <p:spPr>
          <a:xfrm>
            <a:off x="107640" y="1700640"/>
            <a:ext cx="89272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К. Ю. Поляков, Е. А. Еремин. Информатика. Углублённый уровень. Учебник для 10 класса в 2 частях. М.: БИНОМ. Лаборатория знаний, 2014.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Задачи по программированию. Под ред. С. М. Окулова, М.: БИНОМ. Лаборатория знаний, 2006.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С. М. Окулов. Основы программирования. М.: Бином. Лаборатория знаний, 2012.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Информатика и ИКТ. Задачник-практикум в 2 частях. Под ред. И. Г. Семакина и Е. К. Хеннера. М.: БИНОМ. Лаборатория знаний, 2014.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39680" cy="6432120"/>
          </a:xfrm>
          <a:prstGeom prst="rect">
            <a:avLst/>
          </a:prstGeom>
          <a:ln w="0">
            <a:noFill/>
          </a:ln>
        </p:spPr>
      </p:pic>
      <p:sp>
        <p:nvSpPr>
          <p:cNvPr id="207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8" name="Прямоугольник 6"/>
          <p:cNvSpPr/>
          <p:nvPr/>
        </p:nvSpPr>
        <p:spPr>
          <a:xfrm>
            <a:off x="2339640" y="336240"/>
            <a:ext cx="48949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Прямоугольник 1"/>
          <p:cNvSpPr/>
          <p:nvPr/>
        </p:nvSpPr>
        <p:spPr>
          <a:xfrm>
            <a:off x="107640" y="1700640"/>
            <a:ext cx="89272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Материалы и презентации к урокам в LMS Яндекс.Лицея. 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https://www.youtube.com/playlist?list=PLJOzdkh8T5kpIBTG9mM2wVBjh5OpdwBl — Лекции А.В. Умнова, прочитанные в Школе Анализа Данных Яндекса.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Сайт официальной документации модуля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React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для языка программирования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JavaScript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— https://reactjs.org/docs/getting-started.html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 startAt="5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Сайт официальной документации среды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Node JS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для языка программирования 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JavaScript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 — https://nodejs.org/en/docs/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"/>
          <p:cNvPicPr/>
          <p:nvPr/>
        </p:nvPicPr>
        <p:blipFill>
          <a:blip r:embed="rId1"/>
          <a:stretch/>
        </p:blipFill>
        <p:spPr>
          <a:xfrm>
            <a:off x="0" y="-36720"/>
            <a:ext cx="9140400" cy="6417360"/>
          </a:xfrm>
          <a:prstGeom prst="rect">
            <a:avLst/>
          </a:prstGeom>
          <a:ln w="0">
            <a:noFill/>
          </a:ln>
        </p:spPr>
      </p:pic>
      <p:sp>
        <p:nvSpPr>
          <p:cNvPr id="211" name="TextBox 7"/>
          <p:cNvSpPr/>
          <p:nvPr/>
        </p:nvSpPr>
        <p:spPr>
          <a:xfrm>
            <a:off x="3770280" y="271800"/>
            <a:ext cx="3162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РЕЗУЛЬТАТЫ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1"/>
          <p:cNvSpPr/>
          <p:nvPr/>
        </p:nvSpPr>
        <p:spPr>
          <a:xfrm>
            <a:off x="346680" y="1531080"/>
            <a:ext cx="648432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видео-демонстрацию проектной работы –</a:t>
            </a:r>
            <a:br>
              <a:rPr sz="2000"/>
            </a:b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https://youtu.be/jbZsGK7djtw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репозиторий с проектом –</a:t>
            </a:r>
            <a:br>
              <a:rPr sz="2000"/>
            </a:b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https://github.com/JaydenPears/</a:t>
            </a: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lms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5"/>
          <p:cNvSpPr/>
          <p:nvPr/>
        </p:nvSpPr>
        <p:spPr>
          <a:xfrm>
            <a:off x="338040" y="3285000"/>
            <a:ext cx="3998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QR 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код на видео-демонстрацию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проектной работы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4"/>
          <p:cNvSpPr/>
          <p:nvPr/>
        </p:nvSpPr>
        <p:spPr>
          <a:xfrm>
            <a:off x="5448960" y="347004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-код на репозиторий: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2" descr=""/>
          <p:cNvPicPr/>
          <p:nvPr/>
        </p:nvPicPr>
        <p:blipFill>
          <a:blip r:embed="rId5"/>
          <a:stretch/>
        </p:blipFill>
        <p:spPr>
          <a:xfrm>
            <a:off x="5771160" y="3809880"/>
            <a:ext cx="2119680" cy="211968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6"/>
          <a:stretch/>
        </p:blipFill>
        <p:spPr>
          <a:xfrm>
            <a:off x="2760840" y="3660840"/>
            <a:ext cx="2279160" cy="22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000" cy="6432120"/>
          </a:xfrm>
          <a:prstGeom prst="rect">
            <a:avLst/>
          </a:prstGeom>
          <a:ln w="0">
            <a:noFill/>
          </a:ln>
        </p:spPr>
      </p:pic>
      <p:sp>
        <p:nvSpPr>
          <p:cNvPr id="136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37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979640" y="252000"/>
            <a:ext cx="6118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428760" y="2450880"/>
            <a:ext cx="824292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Полезна по объективным причинам образовательным организациям ввиду необходимости контроля успеваемости учащихся вне рамок учебных занятий;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Позволяет учителям отслеживать прогресс обучающихся в удобном формате;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Позволяет образовательным организациям размещать информацию о дополнительных курсах в удобном формате.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Прямоугольник 3"/>
          <p:cNvSpPr/>
          <p:nvPr/>
        </p:nvSpPr>
        <p:spPr>
          <a:xfrm>
            <a:off x="532440" y="1556640"/>
            <a:ext cx="8288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05423"/>
                </a:solidFill>
                <a:latin typeface="Arial"/>
                <a:ea typeface="DejaVu Sans"/>
              </a:rPr>
              <a:t>Система контроля дистанционного обучения: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000" cy="6432120"/>
          </a:xfrm>
          <a:prstGeom prst="rect">
            <a:avLst/>
          </a:prstGeom>
          <a:ln w="0">
            <a:noFill/>
          </a:ln>
        </p:spPr>
      </p:pic>
      <p:sp>
        <p:nvSpPr>
          <p:cNvPr id="142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3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Прямоугольник 5"/>
          <p:cNvSpPr/>
          <p:nvPr/>
        </p:nvSpPr>
        <p:spPr>
          <a:xfrm>
            <a:off x="1979640" y="252000"/>
            <a:ext cx="6118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Прямоугольник 2"/>
          <p:cNvSpPr/>
          <p:nvPr/>
        </p:nvSpPr>
        <p:spPr>
          <a:xfrm>
            <a:off x="529920" y="1363680"/>
            <a:ext cx="8403480" cy="46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Stepik – популярный сервис для частных образовательных учреждений для проведения курсов, то есть занятий.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Лицей Академии Яндекса – один из самых прекрасных примером системы дистанционного обучения и работающий программы LMS в рамках обучения школьников программированию.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В Москве присутствует система МЭШ, частично реализующая необходимые функции LMS для учащихся школ.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1440" y="0"/>
            <a:ext cx="9139680" cy="6432120"/>
          </a:xfrm>
          <a:prstGeom prst="rect">
            <a:avLst/>
          </a:prstGeom>
          <a:ln w="0">
            <a:noFill/>
          </a:ln>
        </p:spPr>
      </p:pic>
      <p:sp>
        <p:nvSpPr>
          <p:cNvPr id="147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8" name="Прямоугольник 6"/>
          <p:cNvSpPr/>
          <p:nvPr/>
        </p:nvSpPr>
        <p:spPr>
          <a:xfrm>
            <a:off x="1691640" y="264240"/>
            <a:ext cx="60469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ОБОСНОВАНИЕ ВЫБОРА ТЕМЫ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"/>
          <p:cNvSpPr/>
          <p:nvPr/>
        </p:nvSpPr>
        <p:spPr>
          <a:xfrm>
            <a:off x="323640" y="1690920"/>
            <a:ext cx="8495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Данная тема была выбрана в связи с личной заинтересованностью в решении конкретно поставленной задачи в виде представления решения в формате веб-приложения, а именно: масштабируемого сервиса с возможностью интеграции в последующем новых функций в него. 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51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2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Прямоугольник 2"/>
          <p:cNvSpPr/>
          <p:nvPr/>
        </p:nvSpPr>
        <p:spPr>
          <a:xfrm>
            <a:off x="2339640" y="287640"/>
            <a:ext cx="5182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Цель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Прямоугольник 3"/>
          <p:cNvSpPr/>
          <p:nvPr/>
        </p:nvSpPr>
        <p:spPr>
          <a:xfrm>
            <a:off x="611640" y="1774440"/>
            <a:ext cx="80906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    </a:t>
            </a: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 для решения заданной ранее проблемы, условиями которой является комфортное взаимодействие пользователя и/или образовательной организации с представляемой обучающей системы, с возможностью выбора пользования отдельно взятыми представленными функциями решения.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57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8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Прямоугольник 2"/>
          <p:cNvSpPr/>
          <p:nvPr/>
        </p:nvSpPr>
        <p:spPr>
          <a:xfrm>
            <a:off x="2339640" y="287640"/>
            <a:ext cx="5182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Прямоугольник 3"/>
          <p:cNvSpPr/>
          <p:nvPr/>
        </p:nvSpPr>
        <p:spPr>
          <a:xfrm>
            <a:off x="323640" y="1700640"/>
            <a:ext cx="84952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Проанализировать существующие решения использования различных обучающих систем в различных образовательных организациях.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веб-приложение, взаимодействующее с пользователем по средствам графического интерфейса, а также использующее внешние данных из файлов различного формата, в том числе использование баз 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63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64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Прямоугольник 2"/>
          <p:cNvSpPr/>
          <p:nvPr/>
        </p:nvSpPr>
        <p:spPr>
          <a:xfrm>
            <a:off x="2339640" y="287640"/>
            <a:ext cx="5182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Прямоугольник 3"/>
          <p:cNvSpPr/>
          <p:nvPr/>
        </p:nvSpPr>
        <p:spPr>
          <a:xfrm>
            <a:off x="119160" y="1718280"/>
            <a:ext cx="86821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 startAt="3"/>
              <a:tabLst>
                <a:tab algn="l" pos="361800"/>
              </a:tabLst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Calibri"/>
              </a:rPr>
              <a:t>Провести оценку результатов на работоспособность веб-приложения с помощью использования реальных примеров информации о курсах государственных учебных учреждений.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69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70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Прямоугольник 2"/>
          <p:cNvSpPr/>
          <p:nvPr/>
        </p:nvSpPr>
        <p:spPr>
          <a:xfrm>
            <a:off x="2916000" y="287640"/>
            <a:ext cx="5038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АНАЛИЗ КОНКУРЕНТОВ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173" name="Таблица 6"/>
          <p:cNvGraphicFramePr/>
          <p:nvPr/>
        </p:nvGraphicFramePr>
        <p:xfrm>
          <a:off x="426960" y="1556640"/>
          <a:ext cx="8440920" cy="4214880"/>
        </p:xfrm>
        <a:graphic>
          <a:graphicData uri="http://schemas.openxmlformats.org/drawingml/2006/table">
            <a:tbl>
              <a:tblPr/>
              <a:tblGrid>
                <a:gridCol w="1583280"/>
                <a:gridCol w="1371600"/>
                <a:gridCol w="1371600"/>
                <a:gridCol w="1371600"/>
                <a:gridCol w="1371600"/>
                <a:gridCol w="1371600"/>
              </a:tblGrid>
              <a:tr h="1107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Критерии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Stepik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Лицей Академии Яндекса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GetCourse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GuruChan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Наше решение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21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Каталог курсов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54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UI/UX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03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Удобство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решения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28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Доступность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b050"/>
                          </a:solidFill>
                          <a:latin typeface="Arial Black"/>
                          <a:ea typeface="DejaVu Sans"/>
                        </a:rPr>
                        <a:t>+</a:t>
                      </a: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rial Black"/>
                          <a:ea typeface="DejaVu Sans"/>
                        </a:rPr>
                        <a:t>/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 Black"/>
                          <a:ea typeface="DejaVu Sans"/>
                        </a:rPr>
                        <a:t>-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-3960"/>
            <a:ext cx="9145440" cy="6448680"/>
          </a:xfrm>
          <a:prstGeom prst="rect">
            <a:avLst/>
          </a:prstGeom>
          <a:ln w="0">
            <a:noFill/>
          </a:ln>
        </p:spPr>
      </p:pic>
      <p:sp>
        <p:nvSpPr>
          <p:cNvPr id="175" name="Подзаголовок 2"/>
          <p:cNvSpPr/>
          <p:nvPr/>
        </p:nvSpPr>
        <p:spPr>
          <a:xfrm>
            <a:off x="1187280" y="2060640"/>
            <a:ext cx="6767280" cy="35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76" name="Прямоугольник 1"/>
          <p:cNvSpPr/>
          <p:nvPr/>
        </p:nvSpPr>
        <p:spPr>
          <a:xfrm>
            <a:off x="755640" y="3051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Прямоугольник 2"/>
          <p:cNvSpPr/>
          <p:nvPr/>
        </p:nvSpPr>
        <p:spPr>
          <a:xfrm>
            <a:off x="3204000" y="258120"/>
            <a:ext cx="3022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РЕШЕНИЕ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2754000" y="4437000"/>
            <a:ext cx="4570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TextBox 16"/>
          <p:cNvSpPr/>
          <p:nvPr/>
        </p:nvSpPr>
        <p:spPr>
          <a:xfrm>
            <a:off x="172440" y="2421000"/>
            <a:ext cx="8646120" cy="26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максимизирование шансов на победу у обычного пользователя при игре (побочные результаты)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Прямоугольник 3"/>
          <p:cNvSpPr/>
          <p:nvPr/>
        </p:nvSpPr>
        <p:spPr>
          <a:xfrm>
            <a:off x="323640" y="1268640"/>
            <a:ext cx="8660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Веб-приложение «Learning Management System»</a:t>
            </a:r>
            <a:br>
              <a:rPr sz="2400"/>
            </a:b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будет представлять: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6423</TotalTime>
  <Application>LibreOffice/7.4.2.3$Windows_X86_64 LibreOffice_project/382eef1f22670f7f4118c8c2dd222ec7ad009daf</Application>
  <AppVersion>15.0000</AppVersion>
  <Words>909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2018-08-16T18:52:34Z</dcterms:created>
  <dc:creator>ZuneO</dc:creator>
  <dc:description/>
  <dc:language>ru-RU</dc:language>
  <cp:lastModifiedBy/>
  <cp:lastPrinted>2022-04-13T09:37:24Z</cp:lastPrinted>
  <dcterms:modified xsi:type="dcterms:W3CDTF">2023-03-04T18:34:41Z</dcterms:modified>
  <cp:revision>725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18</vt:i4>
  </property>
</Properties>
</file>