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3"/>
  </p:notesMasterIdLst>
  <p:sldIdLst>
    <p:sldId id="256" r:id="rId4"/>
    <p:sldId id="257" r:id="rId5"/>
    <p:sldId id="258" r:id="rId6"/>
    <p:sldId id="270" r:id="rId7"/>
    <p:sldId id="262" r:id="rId8"/>
    <p:sldId id="259" r:id="rId9"/>
    <p:sldId id="260" r:id="rId10"/>
    <p:sldId id="261" r:id="rId11"/>
    <p:sldId id="263" r:id="rId12"/>
    <p:sldId id="264" r:id="rId13"/>
    <p:sldId id="271" r:id="rId14"/>
    <p:sldId id="272" r:id="rId15"/>
    <p:sldId id="273" r:id="rId16"/>
    <p:sldId id="265" r:id="rId17"/>
    <p:sldId id="266" r:id="rId18"/>
    <p:sldId id="267" r:id="rId19"/>
    <p:sldId id="268" r:id="rId20"/>
    <p:sldId id="269" r:id="rId21"/>
    <p:sldId id="274" r:id="rId22"/>
  </p:sldIdLst>
  <p:sldSz cx="9144000" cy="6858000" type="screen4x3"/>
  <p:notesSz cx="6797675" cy="99282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8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Для перемещения страницы щёлкните мышью</a:t>
            </a: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Для правки формата примечаний щёлкните мышью</a:t>
            </a: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&lt;верхний колонтитул&gt;</a:t>
            </a:r>
          </a:p>
        </p:txBody>
      </p:sp>
      <p:sp>
        <p:nvSpPr>
          <p:cNvPr id="126" name="PlaceHolder 4"/>
          <p:cNvSpPr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&lt;дата/время&gt;</a:t>
            </a:r>
          </a:p>
        </p:txBody>
      </p:sp>
      <p:sp>
        <p:nvSpPr>
          <p:cNvPr id="127" name="PlaceHolder 5"/>
          <p:cNvSpPr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128" name="PlaceHolder 6"/>
          <p:cNvSpPr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14B5D0F1-1E73-474A-8C1D-FB03482FE9AD}" type="slidenum"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  <a:prstGeom prst="rect">
            <a:avLst/>
          </a:prstGeom>
          <a:ln w="0">
            <a:noFill/>
          </a:ln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6000" cy="446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sldNum" idx="13"/>
          </p:nvPr>
        </p:nvSpPr>
        <p:spPr>
          <a:xfrm>
            <a:off x="3850560" y="9430200"/>
            <a:ext cx="2943360" cy="49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-RU" sz="1200" b="0" strike="noStrike" spc="-1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0B751B3-08CD-435D-AD35-E0D00543A315}" type="slidenum">
              <a:rPr lang="ru-RU" sz="1200" b="0" strike="noStrike" spc="-1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  <a:prstGeom prst="rect">
            <a:avLst/>
          </a:prstGeom>
          <a:ln w="0">
            <a:noFill/>
          </a:ln>
        </p:spPr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6000" cy="446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sldNum" idx="14"/>
          </p:nvPr>
        </p:nvSpPr>
        <p:spPr>
          <a:xfrm>
            <a:off x="3850560" y="9430200"/>
            <a:ext cx="2943360" cy="49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-RU" sz="1200" b="0" strike="noStrike" spc="-1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DB856864-5A31-45DA-8107-722974AF5925}" type="slidenum">
              <a:rPr lang="ru-RU" sz="1200" b="0" strike="noStrike" spc="-1">
                <a:solidFill>
                  <a:srgbClr val="000000"/>
                </a:solidFill>
                <a:latin typeface="Arial"/>
                <a:ea typeface="+mn-ea"/>
              </a:rPr>
              <a:t>15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  <a:prstGeom prst="rect">
            <a:avLst/>
          </a:prstGeom>
          <a:ln w="0">
            <a:noFill/>
          </a:ln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6000" cy="446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sldNum" idx="15"/>
          </p:nvPr>
        </p:nvSpPr>
        <p:spPr>
          <a:xfrm>
            <a:off x="3850560" y="9430200"/>
            <a:ext cx="2943360" cy="49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-RU" sz="1200" b="0" strike="noStrike" spc="-1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CB4AF891-AEBD-42AE-BF6E-10D4F7477E19}" type="slidenum">
              <a:rPr lang="ru-RU" sz="1200" b="0" strike="noStrike" spc="-1">
                <a:solidFill>
                  <a:srgbClr val="000000"/>
                </a:solidFill>
                <a:latin typeface="Arial"/>
                <a:ea typeface="+mn-ea"/>
              </a:rPr>
              <a:t>16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F0C8A5E-74E3-4654-AD50-911C9C36943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7259431-9BEC-4BB1-A907-6C78A50FFBD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0D41D44-CD58-463F-9739-D308EC4532FE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F98FB61-9690-459F-85A2-431A01A3A39D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8F1C759-E522-4DAA-97AB-88B89411EBB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469E1C4-16B2-4893-90E9-86098B9A46C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2A6FAA3-0309-4DA6-BEF8-728AE30DDA2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3FDAE17-2EB8-446A-B706-9C896E8927F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C4DAAA9-BD5A-4FCB-BEBF-48E1A0FED76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CE93CBF-BF81-46BF-82D9-F76D2C37A96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11AE412-F17A-463C-AE06-9397BBA57DC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F0C4450-390A-4D84-A093-1B2B738AAD70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3A647B2-CB3C-46C0-B795-61BDEC25F43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305DF58-93B2-479A-879C-80600DFAF40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EB277BE-5062-4B37-804F-F3359BDF0B4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159C56E-7C2C-4909-ADAB-5D096286E6EA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00BC3A2-9631-4B80-A68A-CE29E39A41A3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FECFD79F-AC32-4B4E-A4FB-93B38DC5495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DD03BE70-A859-435B-A228-507CD3C24AF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441E6B6A-E930-4954-9CB3-A31332879CB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3D3896DE-2238-4A5E-B7C1-1BC648FDBFF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BE65D9BA-807E-4FC6-B84D-A3A3F52E226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B057E3F-822A-4EAD-96DA-07CE3252024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8E2C45F-BC2D-474D-9698-23DC4C886B4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CE7018A-076A-4312-B39C-DAB5CCC2203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6D8BEC43-EBCC-4AE7-B3DB-C7F085695FA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793744E9-1CE8-4953-99EB-C38178E8271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2717651-01DB-4C02-A37C-AA1599C0F1A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9F9BC002-F79B-4394-9E0C-A78AF23F46A7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CEA7D6FD-8CFA-4491-99BC-EFA9C4597147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158A0DF-4EE2-4031-8CBC-B9D181C09C2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68ADEEF-9375-4965-9035-60DD6AAF70C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F0A3863-85F6-4299-9BDE-6D155318ED3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BDEA8C9-432D-4B96-B51C-ED970A50BDD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47109E8-A651-4BFF-8165-827D88B692D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AC9EF2B-95CA-4286-86A5-DD5474A84B2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-RU" sz="1200" b="0" strike="noStrike" spc="-1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DE2B8894-357D-44DD-ADE8-B22EA1A1C933}" type="slidenum">
              <a:rPr lang="ru-RU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‹#›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&lt;дата/время&gt;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-RU" sz="1200" b="0" strike="noStrike" spc="-1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0A7D6B3-B9FC-469F-98FF-D777566467D6}" type="slidenum">
              <a:rPr lang="ru-RU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‹#›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&lt;дата/время&gt;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ftr" idx="7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 idx="8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-RU" sz="1200" b="0" strike="noStrike" spc="-1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B720E30-4499-4FC6-8951-544366065CFA}" type="slidenum">
              <a:rPr lang="ru-RU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‹#›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9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&lt;дата/время&gt;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Рисунок 4"/>
          <p:cNvPicPr/>
          <p:nvPr/>
        </p:nvPicPr>
        <p:blipFill>
          <a:blip r:embed="rId3"/>
          <a:srcRect l="9430" t="35721" r="66263" b="19241"/>
          <a:stretch/>
        </p:blipFill>
        <p:spPr>
          <a:xfrm>
            <a:off x="253080" y="4430880"/>
            <a:ext cx="1941120" cy="1936080"/>
          </a:xfrm>
          <a:prstGeom prst="rect">
            <a:avLst/>
          </a:prstGeom>
          <a:ln w="0">
            <a:noFill/>
          </a:ln>
        </p:spPr>
      </p:pic>
      <p:sp>
        <p:nvSpPr>
          <p:cNvPr id="130" name="Прямоугольник 8"/>
          <p:cNvSpPr/>
          <p:nvPr/>
        </p:nvSpPr>
        <p:spPr>
          <a:xfrm>
            <a:off x="3748680" y="5663160"/>
            <a:ext cx="4764960" cy="3672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</a:pPr>
            <a:endParaRPr lang="ru-RU" sz="1800" b="0" strike="noStrike" spc="-1">
              <a:solidFill>
                <a:srgbClr val="1F497D"/>
              </a:solidFill>
              <a:latin typeface="Arial"/>
              <a:ea typeface="DejaVu Sans"/>
            </a:endParaRPr>
          </a:p>
        </p:txBody>
      </p:sp>
      <p:pic>
        <p:nvPicPr>
          <p:cNvPr id="131" name="Picture 2"/>
          <p:cNvPicPr/>
          <p:nvPr/>
        </p:nvPicPr>
        <p:blipFill>
          <a:blip r:embed="rId4"/>
          <a:srcRect l="2557" t="21337" b="14835"/>
          <a:stretch/>
        </p:blipFill>
        <p:spPr>
          <a:xfrm>
            <a:off x="592560" y="3600000"/>
            <a:ext cx="7866000" cy="367200"/>
          </a:xfrm>
          <a:prstGeom prst="rect">
            <a:avLst/>
          </a:prstGeom>
          <a:ln w="0">
            <a:noFill/>
          </a:ln>
        </p:spPr>
      </p:pic>
      <p:sp>
        <p:nvSpPr>
          <p:cNvPr id="132" name="Прямоугольник 2"/>
          <p:cNvSpPr/>
          <p:nvPr/>
        </p:nvSpPr>
        <p:spPr>
          <a:xfrm>
            <a:off x="240120" y="439200"/>
            <a:ext cx="8242200" cy="684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ru-RU" sz="5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1700" b="1" strike="noStrike" spc="-1">
                <a:solidFill>
                  <a:srgbClr val="002060"/>
                </a:solidFill>
                <a:latin typeface="Calibri"/>
                <a:ea typeface="DejaVu Sans"/>
              </a:rPr>
              <a:t>Государственное бюджетное общеобразовательное учреждение</a:t>
            </a:r>
            <a:r>
              <a:rPr lang="en-US" sz="1700" b="1" strike="noStrike" spc="-1">
                <a:solidFill>
                  <a:srgbClr val="002060"/>
                </a:solidFill>
                <a:latin typeface="Calibri"/>
                <a:ea typeface="DejaVu Sans"/>
              </a:rPr>
              <a:t> </a:t>
            </a:r>
            <a:r>
              <a:rPr lang="ru-RU" sz="1700" b="1" strike="noStrike" spc="-1">
                <a:solidFill>
                  <a:srgbClr val="002060"/>
                </a:solidFill>
                <a:latin typeface="Calibri"/>
                <a:ea typeface="DejaVu Sans"/>
              </a:rPr>
              <a:t>города Москвы «Образовательный центр «Протон»</a:t>
            </a:r>
            <a:endParaRPr lang="ru-RU" sz="1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Прямоугольник 9"/>
          <p:cNvSpPr/>
          <p:nvPr/>
        </p:nvSpPr>
        <p:spPr>
          <a:xfrm>
            <a:off x="4500000" y="4469400"/>
            <a:ext cx="3958560" cy="200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2060"/>
                </a:solidFill>
                <a:latin typeface="Arial"/>
                <a:ea typeface="DejaVu Sans"/>
              </a:rPr>
              <a:t>Работу выполнили: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2060"/>
                </a:solidFill>
                <a:latin typeface="Arial"/>
                <a:ea typeface="DejaVu Sans"/>
              </a:rPr>
              <a:t>ученик 11-Т класса</a:t>
            </a:r>
            <a:r>
              <a:rPr sz="1800"/>
              <a:t/>
            </a:r>
            <a:br>
              <a:rPr sz="1800"/>
            </a:br>
            <a:r>
              <a:rPr lang="ru-RU" sz="1800" b="1" strike="noStrike" spc="-1">
                <a:solidFill>
                  <a:srgbClr val="002060"/>
                </a:solidFill>
                <a:latin typeface="Arial"/>
                <a:ea typeface="DejaVu Sans"/>
              </a:rPr>
              <a:t>Чернов Владимир Евгеньевич</a:t>
            </a:r>
            <a:r>
              <a:rPr sz="1800"/>
              <a:t/>
            </a:r>
            <a:br>
              <a:rPr sz="1800"/>
            </a:b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2060"/>
                </a:solidFill>
                <a:latin typeface="Arial"/>
                <a:ea typeface="DejaVu Sans"/>
              </a:rPr>
              <a:t>Научный руководитель: 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2060"/>
                </a:solidFill>
                <a:latin typeface="Arial"/>
                <a:ea typeface="DejaVu Sans"/>
              </a:rPr>
              <a:t>Руководитель ИТ-проектов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2060"/>
                </a:solidFill>
                <a:latin typeface="Arial"/>
                <a:ea typeface="DejaVu Sans"/>
              </a:rPr>
              <a:t>Федоров Кирилл Евгеньевич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TextBox 4"/>
          <p:cNvSpPr/>
          <p:nvPr/>
        </p:nvSpPr>
        <p:spPr>
          <a:xfrm>
            <a:off x="592560" y="1751400"/>
            <a:ext cx="7866000" cy="130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4000" b="1" strike="noStrike" cap="all" spc="-1">
                <a:solidFill>
                  <a:srgbClr val="E15126"/>
                </a:solidFill>
                <a:latin typeface="Arial"/>
                <a:ea typeface="DejaVu Sans"/>
              </a:rPr>
              <a:t>Learning management</a:t>
            </a:r>
            <a:endParaRPr lang="ru-RU" sz="40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4000" b="1" strike="noStrike" cap="all" spc="-1">
                <a:solidFill>
                  <a:srgbClr val="E15126"/>
                </a:solidFill>
                <a:latin typeface="Arial"/>
                <a:ea typeface="DejaVu Sans"/>
              </a:rPr>
              <a:t>system</a:t>
            </a:r>
            <a:endParaRPr lang="ru-RU" sz="4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Рисунок 1"/>
          <p:cNvPicPr/>
          <p:nvPr/>
        </p:nvPicPr>
        <p:blipFill>
          <a:blip r:embed="rId2"/>
          <a:stretch/>
        </p:blipFill>
        <p:spPr>
          <a:xfrm>
            <a:off x="-720" y="0"/>
            <a:ext cx="9140040" cy="6417000"/>
          </a:xfrm>
          <a:prstGeom prst="rect">
            <a:avLst/>
          </a:prstGeom>
          <a:ln w="0">
            <a:noFill/>
          </a:ln>
        </p:spPr>
      </p:pic>
      <p:sp>
        <p:nvSpPr>
          <p:cNvPr id="174" name="TextBox 2"/>
          <p:cNvSpPr/>
          <p:nvPr/>
        </p:nvSpPr>
        <p:spPr>
          <a:xfrm>
            <a:off x="2195640" y="311760"/>
            <a:ext cx="5550840" cy="57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3200" b="1" strike="noStrike" spc="-1">
                <a:solidFill>
                  <a:srgbClr val="001640"/>
                </a:solidFill>
                <a:latin typeface="Calibri"/>
                <a:ea typeface="DejaVu Sans"/>
              </a:rPr>
              <a:t>ИНФОРМАЦИЯ О КУРСАХ</a:t>
            </a: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Рисунок 2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00" y="1800000"/>
            <a:ext cx="7920000" cy="396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:p15="http://schemas.microsoft.com/office/powerpoint/2012/main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Рисунок 1"/>
          <p:cNvPicPr/>
          <p:nvPr/>
        </p:nvPicPr>
        <p:blipFill>
          <a:blip r:embed="rId2"/>
          <a:stretch/>
        </p:blipFill>
        <p:spPr>
          <a:xfrm>
            <a:off x="-720" y="0"/>
            <a:ext cx="9140040" cy="6417000"/>
          </a:xfrm>
          <a:prstGeom prst="rect">
            <a:avLst/>
          </a:prstGeom>
          <a:ln w="0">
            <a:noFill/>
          </a:ln>
        </p:spPr>
      </p:pic>
      <p:sp>
        <p:nvSpPr>
          <p:cNvPr id="174" name="TextBox 2"/>
          <p:cNvSpPr/>
          <p:nvPr/>
        </p:nvSpPr>
        <p:spPr>
          <a:xfrm>
            <a:off x="2195640" y="311760"/>
            <a:ext cx="5550840" cy="57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3200" b="1" strike="noStrike" spc="-1">
                <a:solidFill>
                  <a:srgbClr val="001640"/>
                </a:solidFill>
                <a:latin typeface="Calibri"/>
                <a:ea typeface="DejaVu Sans"/>
              </a:rPr>
              <a:t>ИНФОРМАЦИЯ О КУРСАХ</a:t>
            </a: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Рисунок 1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00" y="1800000"/>
            <a:ext cx="792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25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:p15="http://schemas.microsoft.com/office/powerpoint/2012/main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Рисунок 1"/>
          <p:cNvPicPr/>
          <p:nvPr/>
        </p:nvPicPr>
        <p:blipFill>
          <a:blip r:embed="rId2"/>
          <a:stretch/>
        </p:blipFill>
        <p:spPr>
          <a:xfrm>
            <a:off x="-720" y="0"/>
            <a:ext cx="9140040" cy="6417000"/>
          </a:xfrm>
          <a:prstGeom prst="rect">
            <a:avLst/>
          </a:prstGeom>
          <a:ln w="0">
            <a:noFill/>
          </a:ln>
        </p:spPr>
      </p:pic>
      <p:sp>
        <p:nvSpPr>
          <p:cNvPr id="174" name="TextBox 2"/>
          <p:cNvSpPr/>
          <p:nvPr/>
        </p:nvSpPr>
        <p:spPr>
          <a:xfrm>
            <a:off x="2195640" y="311760"/>
            <a:ext cx="5550840" cy="58332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3200" b="1" strike="noStrike" spc="-1" dirty="0" smtClean="0">
                <a:solidFill>
                  <a:srgbClr val="001640"/>
                </a:solidFill>
                <a:latin typeface="Calibri"/>
                <a:ea typeface="DejaVu Sans"/>
              </a:rPr>
              <a:t>ИНФОРМАЦИЯ ОБ УЧИТЕЛЕ</a:t>
            </a:r>
            <a:endParaRPr lang="ru-RU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Рисунок 1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00" y="1800000"/>
            <a:ext cx="792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72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:p15="http://schemas.microsoft.com/office/powerpoint/2012/main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Рисунок 1"/>
          <p:cNvPicPr/>
          <p:nvPr/>
        </p:nvPicPr>
        <p:blipFill>
          <a:blip r:embed="rId2"/>
          <a:stretch/>
        </p:blipFill>
        <p:spPr>
          <a:xfrm>
            <a:off x="-720" y="0"/>
            <a:ext cx="9140040" cy="6417000"/>
          </a:xfrm>
          <a:prstGeom prst="rect">
            <a:avLst/>
          </a:prstGeom>
          <a:ln w="0">
            <a:noFill/>
          </a:ln>
        </p:spPr>
      </p:pic>
      <p:sp>
        <p:nvSpPr>
          <p:cNvPr id="174" name="TextBox 2"/>
          <p:cNvSpPr/>
          <p:nvPr/>
        </p:nvSpPr>
        <p:spPr>
          <a:xfrm>
            <a:off x="2195640" y="311760"/>
            <a:ext cx="5550840" cy="58332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3200" b="1" strike="noStrike" spc="-1" dirty="0" smtClean="0">
                <a:solidFill>
                  <a:srgbClr val="001640"/>
                </a:solidFill>
                <a:latin typeface="Calibri"/>
                <a:ea typeface="DejaVu Sans"/>
              </a:rPr>
              <a:t>ЗАПИСЬ НА КУРС</a:t>
            </a:r>
            <a:endParaRPr lang="ru-RU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Рисунок 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440000" y="1440000"/>
            <a:ext cx="6789115" cy="453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81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:p15="http://schemas.microsoft.com/office/powerpoint/2012/main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Рисунок 3"/>
          <p:cNvPicPr/>
          <p:nvPr/>
        </p:nvPicPr>
        <p:blipFill>
          <a:blip r:embed="rId2"/>
          <a:stretch/>
        </p:blipFill>
        <p:spPr>
          <a:xfrm>
            <a:off x="-720" y="0"/>
            <a:ext cx="9140040" cy="6417000"/>
          </a:xfrm>
          <a:prstGeom prst="rect">
            <a:avLst/>
          </a:prstGeom>
          <a:ln w="0">
            <a:noFill/>
          </a:ln>
        </p:spPr>
      </p:pic>
      <p:sp>
        <p:nvSpPr>
          <p:cNvPr id="177" name="TextBox 3"/>
          <p:cNvSpPr/>
          <p:nvPr/>
        </p:nvSpPr>
        <p:spPr>
          <a:xfrm>
            <a:off x="2195640" y="311760"/>
            <a:ext cx="5550840" cy="57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3200" b="1" strike="noStrike" spc="-1">
                <a:solidFill>
                  <a:srgbClr val="001640"/>
                </a:solidFill>
                <a:latin typeface="Calibri"/>
                <a:ea typeface="DejaVu Sans"/>
              </a:rPr>
              <a:t>ПАНЕЛЬ АДМИНИСТРАТОРА</a:t>
            </a: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8" name="Рисунок 177"/>
          <p:cNvPicPr/>
          <p:nvPr/>
        </p:nvPicPr>
        <p:blipFill>
          <a:blip r:embed="rId3"/>
          <a:stretch/>
        </p:blipFill>
        <p:spPr>
          <a:xfrm>
            <a:off x="720000" y="1800000"/>
            <a:ext cx="7920000" cy="396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:p15="http://schemas.microsoft.com/office/powerpoint/2012/main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Рисунок 8"/>
          <p:cNvPicPr/>
          <p:nvPr/>
        </p:nvPicPr>
        <p:blipFill>
          <a:blip r:embed="rId3"/>
          <a:stretch/>
        </p:blipFill>
        <p:spPr>
          <a:xfrm>
            <a:off x="0" y="1440"/>
            <a:ext cx="9141840" cy="6454080"/>
          </a:xfrm>
          <a:prstGeom prst="rect">
            <a:avLst/>
          </a:prstGeom>
          <a:ln w="0">
            <a:noFill/>
          </a:ln>
        </p:spPr>
      </p:pic>
      <p:sp>
        <p:nvSpPr>
          <p:cNvPr id="180" name="TextBox 18"/>
          <p:cNvSpPr/>
          <p:nvPr/>
        </p:nvSpPr>
        <p:spPr>
          <a:xfrm>
            <a:off x="2250831" y="234720"/>
            <a:ext cx="5225649" cy="58332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200" b="1" strike="noStrike" spc="-1" dirty="0" smtClean="0">
                <a:solidFill>
                  <a:srgbClr val="001640"/>
                </a:solidFill>
                <a:latin typeface="Calibri"/>
                <a:ea typeface="DejaVu Sans"/>
              </a:rPr>
              <a:t>АРХИТЕКТУРА ПРОГРАММЫ</a:t>
            </a:r>
            <a:r>
              <a:rPr lang="ru-RU" sz="3200" b="1" strike="noStrike" spc="-1" dirty="0">
                <a:solidFill>
                  <a:srgbClr val="001640"/>
                </a:solidFill>
                <a:latin typeface="Calibri"/>
                <a:ea typeface="DejaVu Sans"/>
              </a:rPr>
              <a:t> </a:t>
            </a:r>
            <a:endParaRPr lang="ru-RU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1" name="Рисунок 180"/>
          <p:cNvPicPr/>
          <p:nvPr/>
        </p:nvPicPr>
        <p:blipFill>
          <a:blip r:embed="rId4"/>
          <a:stretch/>
        </p:blipFill>
        <p:spPr>
          <a:xfrm>
            <a:off x="1080000" y="1620000"/>
            <a:ext cx="7200000" cy="432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:p15="http://schemas.microsoft.com/office/powerpoint/2012/main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Рисунок 8"/>
          <p:cNvPicPr/>
          <p:nvPr/>
        </p:nvPicPr>
        <p:blipFill>
          <a:blip r:embed="rId3"/>
          <a:stretch/>
        </p:blipFill>
        <p:spPr>
          <a:xfrm>
            <a:off x="0" y="1440"/>
            <a:ext cx="9141840" cy="6454080"/>
          </a:xfrm>
          <a:prstGeom prst="rect">
            <a:avLst/>
          </a:prstGeom>
          <a:ln w="0">
            <a:noFill/>
          </a:ln>
        </p:spPr>
      </p:pic>
      <p:sp>
        <p:nvSpPr>
          <p:cNvPr id="183" name="TextBox 18"/>
          <p:cNvSpPr/>
          <p:nvPr/>
        </p:nvSpPr>
        <p:spPr>
          <a:xfrm>
            <a:off x="1800000" y="234720"/>
            <a:ext cx="666000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200" b="1" strike="noStrike" spc="-1" dirty="0">
                <a:solidFill>
                  <a:srgbClr val="001640"/>
                </a:solidFill>
                <a:latin typeface="Calibri"/>
                <a:ea typeface="DejaVu Sans"/>
              </a:rPr>
              <a:t>ЛОГИКА РАБОТЫ </a:t>
            </a:r>
            <a:r>
              <a:rPr lang="ru-RU" sz="3200" b="1" strike="noStrike" spc="-1" dirty="0" smtClean="0">
                <a:solidFill>
                  <a:srgbClr val="001640"/>
                </a:solidFill>
                <a:latin typeface="Calibri"/>
                <a:ea typeface="DejaVu Sans"/>
              </a:rPr>
              <a:t>ВЕБ-ПРИЛОЖЕНИЯ</a:t>
            </a:r>
            <a:endParaRPr lang="ru-RU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4" name="Рисунок 183"/>
          <p:cNvPicPr/>
          <p:nvPr/>
        </p:nvPicPr>
        <p:blipFill>
          <a:blip r:embed="rId4"/>
          <a:stretch/>
        </p:blipFill>
        <p:spPr>
          <a:xfrm>
            <a:off x="72000" y="1800000"/>
            <a:ext cx="9000000" cy="396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:p15="http://schemas.microsoft.com/office/powerpoint/2012/main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Рисунок 4"/>
          <p:cNvPicPr/>
          <p:nvPr/>
        </p:nvPicPr>
        <p:blipFill>
          <a:blip r:embed="rId2"/>
          <a:stretch/>
        </p:blipFill>
        <p:spPr>
          <a:xfrm>
            <a:off x="3960" y="0"/>
            <a:ext cx="9140040" cy="6417000"/>
          </a:xfrm>
          <a:prstGeom prst="rect">
            <a:avLst/>
          </a:prstGeom>
          <a:ln w="0">
            <a:noFill/>
          </a:ln>
        </p:spPr>
      </p:pic>
      <p:sp>
        <p:nvSpPr>
          <p:cNvPr id="186" name="TextBox 7"/>
          <p:cNvSpPr/>
          <p:nvPr/>
        </p:nvSpPr>
        <p:spPr>
          <a:xfrm>
            <a:off x="2483640" y="296280"/>
            <a:ext cx="5300280" cy="57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200" b="1" strike="noStrike" spc="-1">
                <a:solidFill>
                  <a:srgbClr val="001640"/>
                </a:solidFill>
                <a:latin typeface="Calibri"/>
                <a:ea typeface="DejaVu Sans"/>
              </a:rPr>
              <a:t>ПЕРСПЕКТИВЫ РАЗВИТИЯ</a:t>
            </a: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Прямоугольник 1"/>
          <p:cNvSpPr/>
          <p:nvPr/>
        </p:nvSpPr>
        <p:spPr>
          <a:xfrm>
            <a:off x="251640" y="1556640"/>
            <a:ext cx="8638920" cy="34148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0" strike="noStrike" spc="-1" dirty="0">
                <a:solidFill>
                  <a:srgbClr val="001640"/>
                </a:solidFill>
                <a:latin typeface="Arial"/>
                <a:ea typeface="DejaVu Sans"/>
              </a:rPr>
              <a:t>В качестве перспектив развития отметим </a:t>
            </a:r>
            <a:r>
              <a:rPr lang="ru-RU" sz="2400" b="0" strike="noStrike" spc="-1" dirty="0" smtClean="0">
                <a:solidFill>
                  <a:srgbClr val="001640"/>
                </a:solidFill>
                <a:latin typeface="Arial"/>
                <a:ea typeface="DejaVu Sans"/>
              </a:rPr>
              <a:t>следующие идеи:</a:t>
            </a:r>
            <a:endParaRPr lang="ru-RU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3080" algn="just">
              <a:lnSpc>
                <a:spcPct val="150000"/>
              </a:lnSpc>
              <a:buClr>
                <a:srgbClr val="001640"/>
              </a:buClr>
              <a:buFont typeface="Wingdings" charset="2"/>
              <a:buChar char=""/>
            </a:pPr>
            <a:r>
              <a:rPr lang="ru-RU" sz="2400" b="0" strike="noStrike" spc="-1" dirty="0">
                <a:solidFill>
                  <a:srgbClr val="001640"/>
                </a:solidFill>
                <a:latin typeface="Arial"/>
                <a:ea typeface="DejaVu Sans"/>
              </a:rPr>
              <a:t>Последующее масштабирование проекта в целях увеличения автономности веб-приложения в рамках работы с образовательными организациями.</a:t>
            </a:r>
            <a:endParaRPr lang="ru-RU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3080" algn="just">
              <a:lnSpc>
                <a:spcPct val="150000"/>
              </a:lnSpc>
              <a:buClr>
                <a:srgbClr val="001640"/>
              </a:buClr>
              <a:buFont typeface="Wingdings" charset="2"/>
              <a:buChar char=""/>
            </a:pPr>
            <a:r>
              <a:rPr lang="ru-RU" sz="2400" b="0" strike="noStrike" spc="-1" dirty="0">
                <a:solidFill>
                  <a:srgbClr val="001640"/>
                </a:solidFill>
                <a:latin typeface="Arial"/>
                <a:ea typeface="DejaVu Sans"/>
              </a:rPr>
              <a:t>Настройка сайта для работы на мобильных устройствах.</a:t>
            </a:r>
            <a:endParaRPr lang="ru-RU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50000"/>
              </a:lnSpc>
            </a:pPr>
            <a:endParaRPr lang="ru-RU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:p15="http://schemas.microsoft.com/office/powerpoint/2012/main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Рисунок 4"/>
          <p:cNvPicPr/>
          <p:nvPr/>
        </p:nvPicPr>
        <p:blipFill>
          <a:blip r:embed="rId2"/>
          <a:stretch/>
        </p:blipFill>
        <p:spPr>
          <a:xfrm>
            <a:off x="0" y="-36720"/>
            <a:ext cx="9140040" cy="6417000"/>
          </a:xfrm>
          <a:prstGeom prst="rect">
            <a:avLst/>
          </a:prstGeom>
          <a:ln w="0">
            <a:noFill/>
          </a:ln>
        </p:spPr>
      </p:pic>
      <p:sp>
        <p:nvSpPr>
          <p:cNvPr id="189" name="TextBox 7"/>
          <p:cNvSpPr/>
          <p:nvPr/>
        </p:nvSpPr>
        <p:spPr>
          <a:xfrm>
            <a:off x="3770280" y="271800"/>
            <a:ext cx="3161880" cy="57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200" b="1" strike="noStrike" spc="-1">
                <a:solidFill>
                  <a:srgbClr val="001640"/>
                </a:solidFill>
                <a:latin typeface="Calibri"/>
                <a:ea typeface="DejaVu Sans"/>
              </a:rPr>
              <a:t>РЕЗУЛЬТАТЫ</a:t>
            </a: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TextBox 1"/>
          <p:cNvSpPr/>
          <p:nvPr/>
        </p:nvSpPr>
        <p:spPr>
          <a:xfrm>
            <a:off x="365760" y="1531080"/>
            <a:ext cx="6484320" cy="161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204F"/>
                </a:solidFill>
                <a:latin typeface="Arial"/>
                <a:ea typeface="DejaVu Sans"/>
              </a:rPr>
              <a:t>Ссылка на видео-демонстрацию проектной работы –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204F"/>
                </a:solidFill>
                <a:latin typeface="Arial"/>
                <a:ea typeface="DejaVu Sans"/>
              </a:rPr>
              <a:t>https://youtu.be/NQz9W1iIIJw</a:t>
            </a:r>
            <a:r>
              <a:rPr sz="2000"/>
              <a:t/>
            </a:r>
            <a:br>
              <a:rPr sz="2000"/>
            </a:b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204F"/>
                </a:solidFill>
                <a:latin typeface="Arial"/>
                <a:ea typeface="DejaVu Sans"/>
              </a:rPr>
              <a:t>Ссылка на репозиторий с проектом –</a:t>
            </a:r>
            <a:r>
              <a:rPr sz="2000"/>
              <a:t/>
            </a:r>
            <a:br>
              <a:rPr sz="2000"/>
            </a:br>
            <a:r>
              <a:rPr lang="ru-RU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https://github.com/JaydenPears/lms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TextBox 5"/>
          <p:cNvSpPr/>
          <p:nvPr/>
        </p:nvSpPr>
        <p:spPr>
          <a:xfrm>
            <a:off x="338040" y="3285000"/>
            <a:ext cx="399852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1640"/>
                </a:solidFill>
                <a:latin typeface="Arial"/>
                <a:ea typeface="DejaVu Sans"/>
              </a:rPr>
              <a:t>QR </a:t>
            </a:r>
            <a:r>
              <a:rPr lang="ru-RU" sz="2000" b="0" strike="noStrike" spc="-1">
                <a:solidFill>
                  <a:srgbClr val="001640"/>
                </a:solidFill>
                <a:latin typeface="Arial"/>
                <a:ea typeface="DejaVu Sans"/>
              </a:rPr>
              <a:t>код на видео-демонстрацию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1640"/>
                </a:solidFill>
                <a:latin typeface="Arial"/>
                <a:ea typeface="DejaVu Sans"/>
              </a:rPr>
              <a:t>проектной работы</a:t>
            </a:r>
            <a:r>
              <a:rPr lang="en-US" sz="2000" b="0" strike="noStrike" spc="-1">
                <a:solidFill>
                  <a:srgbClr val="001640"/>
                </a:solidFill>
                <a:latin typeface="Arial"/>
                <a:ea typeface="DejaVu Sans"/>
              </a:rPr>
              <a:t>: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TextBox 4"/>
          <p:cNvSpPr/>
          <p:nvPr/>
        </p:nvSpPr>
        <p:spPr>
          <a:xfrm>
            <a:off x="5448960" y="3470040"/>
            <a:ext cx="27478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QR</a:t>
            </a:r>
            <a:r>
              <a:rPr lang="ru-R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-код на репозиторий: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3" name="Рисунок 2"/>
          <p:cNvPicPr/>
          <p:nvPr/>
        </p:nvPicPr>
        <p:blipFill>
          <a:blip r:embed="rId3"/>
          <a:stretch/>
        </p:blipFill>
        <p:spPr>
          <a:xfrm>
            <a:off x="5771160" y="3809880"/>
            <a:ext cx="2160000" cy="2160000"/>
          </a:xfrm>
          <a:prstGeom prst="rect">
            <a:avLst/>
          </a:prstGeom>
          <a:ln w="0">
            <a:noFill/>
          </a:ln>
        </p:spPr>
      </p:pic>
      <p:pic>
        <p:nvPicPr>
          <p:cNvPr id="194" name="Рисунок 193"/>
          <p:cNvPicPr/>
          <p:nvPr/>
        </p:nvPicPr>
        <p:blipFill>
          <a:blip r:embed="rId4"/>
          <a:stretch/>
        </p:blipFill>
        <p:spPr>
          <a:xfrm>
            <a:off x="2700000" y="3780000"/>
            <a:ext cx="2160000" cy="216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:p15="http://schemas.microsoft.com/office/powerpoint/2012/main"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Рисунок 4"/>
          <p:cNvPicPr/>
          <p:nvPr/>
        </p:nvPicPr>
        <p:blipFill>
          <a:blip r:embed="rId2"/>
          <a:stretch/>
        </p:blipFill>
        <p:spPr>
          <a:xfrm>
            <a:off x="0" y="-36720"/>
            <a:ext cx="9140040" cy="6417000"/>
          </a:xfrm>
          <a:prstGeom prst="rect">
            <a:avLst/>
          </a:prstGeom>
          <a:ln w="0">
            <a:noFill/>
          </a:ln>
        </p:spPr>
      </p:pic>
      <p:sp>
        <p:nvSpPr>
          <p:cNvPr id="189" name="TextBox 7"/>
          <p:cNvSpPr/>
          <p:nvPr/>
        </p:nvSpPr>
        <p:spPr>
          <a:xfrm>
            <a:off x="1749669" y="271800"/>
            <a:ext cx="6776594" cy="9526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800" b="1" strike="noStrike" spc="-1" dirty="0" smtClean="0">
                <a:solidFill>
                  <a:srgbClr val="001640"/>
                </a:solidFill>
                <a:latin typeface="Calibri"/>
                <a:ea typeface="DejaVu Sans"/>
              </a:rPr>
              <a:t>ОТЗЫВ ОТ МАИ (Московского авиационного института</a:t>
            </a:r>
            <a:endParaRPr lang="ru-RU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669" y="1303200"/>
            <a:ext cx="3296328" cy="4720251"/>
          </a:xfrm>
          <a:prstGeom prst="rect">
            <a:avLst/>
          </a:prstGeom>
        </p:spPr>
      </p:pic>
      <p:pic>
        <p:nvPicPr>
          <p:cNvPr id="3" name="Рисунок 2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400000" y="1303200"/>
            <a:ext cx="3260423" cy="471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53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:p15="http://schemas.microsoft.com/office/powerpoint/2012/main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2" descr="Z:\2018\протон\протон.wmf"/>
          <p:cNvPicPr/>
          <p:nvPr/>
        </p:nvPicPr>
        <p:blipFill>
          <a:blip r:embed="rId2"/>
          <a:stretch/>
        </p:blipFill>
        <p:spPr>
          <a:xfrm>
            <a:off x="0" y="0"/>
            <a:ext cx="9143640" cy="6431760"/>
          </a:xfrm>
          <a:prstGeom prst="rect">
            <a:avLst/>
          </a:prstGeom>
          <a:ln w="0">
            <a:noFill/>
          </a:ln>
        </p:spPr>
      </p:pic>
      <p:sp>
        <p:nvSpPr>
          <p:cNvPr id="136" name="Подзаголовок 2"/>
          <p:cNvSpPr/>
          <p:nvPr/>
        </p:nvSpPr>
        <p:spPr>
          <a:xfrm>
            <a:off x="1187280" y="2060640"/>
            <a:ext cx="6766920" cy="352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endParaRPr lang="ru-RU" sz="2400" b="0" strike="noStrike" spc="-1">
              <a:solidFill>
                <a:srgbClr val="1F497D"/>
              </a:solidFill>
              <a:latin typeface="Calibri"/>
              <a:ea typeface="DejaVu Sans"/>
            </a:endParaRPr>
          </a:p>
        </p:txBody>
      </p:sp>
      <p:sp>
        <p:nvSpPr>
          <p:cNvPr id="137" name="Прямоугольник 1"/>
          <p:cNvSpPr/>
          <p:nvPr/>
        </p:nvSpPr>
        <p:spPr>
          <a:xfrm>
            <a:off x="755640" y="3051000"/>
            <a:ext cx="182520" cy="36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8" name="Прямоугольник 5"/>
          <p:cNvSpPr/>
          <p:nvPr/>
        </p:nvSpPr>
        <p:spPr>
          <a:xfrm>
            <a:off x="1979640" y="252000"/>
            <a:ext cx="6118560" cy="57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Aft>
                <a:spcPts val="1049"/>
              </a:spcAft>
            </a:pPr>
            <a:r>
              <a:rPr lang="ru" sz="3200" b="1" strike="noStrike" cap="all" spc="-100">
                <a:solidFill>
                  <a:srgbClr val="001640"/>
                </a:solidFill>
                <a:latin typeface="Arial"/>
                <a:ea typeface="DejaVu Sans"/>
              </a:rPr>
              <a:t>А</a:t>
            </a:r>
            <a:r>
              <a:rPr lang="ru-RU" sz="3200" b="1" strike="noStrike" cap="all" spc="-100">
                <a:solidFill>
                  <a:srgbClr val="001640"/>
                </a:solidFill>
                <a:latin typeface="Arial"/>
                <a:ea typeface="DejaVu Sans"/>
              </a:rPr>
              <a:t>к</a:t>
            </a:r>
            <a:r>
              <a:rPr lang="ru" sz="3200" b="1" strike="noStrike" cap="all" spc="-100">
                <a:solidFill>
                  <a:srgbClr val="001640"/>
                </a:solidFill>
                <a:latin typeface="Arial"/>
                <a:ea typeface="DejaVu Sans"/>
              </a:rPr>
              <a:t>туальность работы</a:t>
            </a: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9" name="Рисунок 138"/>
          <p:cNvPicPr/>
          <p:nvPr/>
        </p:nvPicPr>
        <p:blipFill>
          <a:blip r:embed="rId3"/>
          <a:stretch/>
        </p:blipFill>
        <p:spPr>
          <a:xfrm>
            <a:off x="1080000" y="1800000"/>
            <a:ext cx="7920000" cy="396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:p15="http://schemas.microsoft.com/office/powerpoint/2012/main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Picture 1" descr="Z:\2018\протон\протон.wmf"/>
          <p:cNvPicPr/>
          <p:nvPr/>
        </p:nvPicPr>
        <p:blipFill>
          <a:blip r:embed="rId2"/>
          <a:stretch/>
        </p:blipFill>
        <p:spPr>
          <a:xfrm>
            <a:off x="0" y="0"/>
            <a:ext cx="9143640" cy="6431760"/>
          </a:xfrm>
          <a:prstGeom prst="rect">
            <a:avLst/>
          </a:prstGeom>
          <a:ln w="0">
            <a:noFill/>
          </a:ln>
        </p:spPr>
      </p:pic>
      <p:sp>
        <p:nvSpPr>
          <p:cNvPr id="141" name="Подзаголовок 1"/>
          <p:cNvSpPr/>
          <p:nvPr/>
        </p:nvSpPr>
        <p:spPr>
          <a:xfrm>
            <a:off x="1187280" y="2060640"/>
            <a:ext cx="6766920" cy="352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endParaRPr lang="ru-RU" sz="2400" b="0" strike="noStrike" spc="-1">
              <a:solidFill>
                <a:srgbClr val="1F497D"/>
              </a:solidFill>
              <a:latin typeface="Calibri"/>
              <a:ea typeface="DejaVu Sans"/>
            </a:endParaRPr>
          </a:p>
        </p:txBody>
      </p:sp>
      <p:sp>
        <p:nvSpPr>
          <p:cNvPr id="142" name="Прямоугольник 4"/>
          <p:cNvSpPr/>
          <p:nvPr/>
        </p:nvSpPr>
        <p:spPr>
          <a:xfrm>
            <a:off x="755640" y="3051000"/>
            <a:ext cx="182520" cy="36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3" name="Прямоугольник 6"/>
          <p:cNvSpPr/>
          <p:nvPr/>
        </p:nvSpPr>
        <p:spPr>
          <a:xfrm>
            <a:off x="1979640" y="252000"/>
            <a:ext cx="6118560" cy="57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Aft>
                <a:spcPts val="1049"/>
              </a:spcAft>
            </a:pPr>
            <a:r>
              <a:rPr lang="ru" sz="3200" b="1" strike="noStrike" cap="all" spc="-100">
                <a:solidFill>
                  <a:srgbClr val="001640"/>
                </a:solidFill>
                <a:latin typeface="Arial"/>
                <a:ea typeface="DejaVu Sans"/>
              </a:rPr>
              <a:t>А</a:t>
            </a:r>
            <a:r>
              <a:rPr lang="ru-RU" sz="3200" b="1" strike="noStrike" cap="all" spc="-100">
                <a:solidFill>
                  <a:srgbClr val="001640"/>
                </a:solidFill>
                <a:latin typeface="Arial"/>
                <a:ea typeface="DejaVu Sans"/>
              </a:rPr>
              <a:t>к</a:t>
            </a:r>
            <a:r>
              <a:rPr lang="ru" sz="3200" b="1" strike="noStrike" cap="all" spc="-100">
                <a:solidFill>
                  <a:srgbClr val="001640"/>
                </a:solidFill>
                <a:latin typeface="Arial"/>
                <a:ea typeface="DejaVu Sans"/>
              </a:rPr>
              <a:t>туальность работы</a:t>
            </a: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4" name="Рисунок 143"/>
          <p:cNvPicPr/>
          <p:nvPr/>
        </p:nvPicPr>
        <p:blipFill>
          <a:blip r:embed="rId3"/>
          <a:stretch/>
        </p:blipFill>
        <p:spPr>
          <a:xfrm>
            <a:off x="1080000" y="1800000"/>
            <a:ext cx="7920000" cy="396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:p15="http://schemas.microsoft.com/office/powerpoint/2012/main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Picture 1" descr="Z:\2018\протон\протон.wmf"/>
          <p:cNvPicPr/>
          <p:nvPr/>
        </p:nvPicPr>
        <p:blipFill>
          <a:blip r:embed="rId2"/>
          <a:stretch/>
        </p:blipFill>
        <p:spPr>
          <a:xfrm>
            <a:off x="0" y="0"/>
            <a:ext cx="9143640" cy="6431760"/>
          </a:xfrm>
          <a:prstGeom prst="rect">
            <a:avLst/>
          </a:prstGeom>
          <a:ln w="0">
            <a:noFill/>
          </a:ln>
        </p:spPr>
      </p:pic>
      <p:sp>
        <p:nvSpPr>
          <p:cNvPr id="141" name="Подзаголовок 1"/>
          <p:cNvSpPr/>
          <p:nvPr/>
        </p:nvSpPr>
        <p:spPr>
          <a:xfrm>
            <a:off x="1187280" y="2060640"/>
            <a:ext cx="6766920" cy="352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endParaRPr lang="ru-RU" sz="2400" b="0" strike="noStrike" spc="-1">
              <a:solidFill>
                <a:srgbClr val="1F497D"/>
              </a:solidFill>
              <a:latin typeface="Calibri"/>
              <a:ea typeface="DejaVu Sans"/>
            </a:endParaRPr>
          </a:p>
        </p:txBody>
      </p:sp>
      <p:sp>
        <p:nvSpPr>
          <p:cNvPr id="142" name="Прямоугольник 4"/>
          <p:cNvSpPr/>
          <p:nvPr/>
        </p:nvSpPr>
        <p:spPr>
          <a:xfrm>
            <a:off x="755640" y="3051000"/>
            <a:ext cx="182520" cy="36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3" name="Прямоугольник 6"/>
          <p:cNvSpPr/>
          <p:nvPr/>
        </p:nvSpPr>
        <p:spPr>
          <a:xfrm>
            <a:off x="1979640" y="252000"/>
            <a:ext cx="6118560" cy="57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Aft>
                <a:spcPts val="1049"/>
              </a:spcAft>
            </a:pPr>
            <a:r>
              <a:rPr lang="ru" sz="3200" b="1" strike="noStrike" cap="all" spc="-100">
                <a:solidFill>
                  <a:srgbClr val="001640"/>
                </a:solidFill>
                <a:latin typeface="Arial"/>
                <a:ea typeface="DejaVu Sans"/>
              </a:rPr>
              <a:t>А</a:t>
            </a:r>
            <a:r>
              <a:rPr lang="ru-RU" sz="3200" b="1" strike="noStrike" cap="all" spc="-100">
                <a:solidFill>
                  <a:srgbClr val="001640"/>
                </a:solidFill>
                <a:latin typeface="Arial"/>
                <a:ea typeface="DejaVu Sans"/>
              </a:rPr>
              <a:t>к</a:t>
            </a:r>
            <a:r>
              <a:rPr lang="ru" sz="3200" b="1" strike="noStrike" cap="all" spc="-100">
                <a:solidFill>
                  <a:srgbClr val="001640"/>
                </a:solidFill>
                <a:latin typeface="Arial"/>
                <a:ea typeface="DejaVu Sans"/>
              </a:rPr>
              <a:t>туальность работы</a:t>
            </a: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Рисунок 1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38160" y="1582615"/>
            <a:ext cx="7776706" cy="457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72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:p15="http://schemas.microsoft.com/office/powerpoint/2012/main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Picture 2" descr="Z:\2018\протон\протон.wmf"/>
          <p:cNvPicPr/>
          <p:nvPr/>
        </p:nvPicPr>
        <p:blipFill>
          <a:blip r:embed="rId2"/>
          <a:stretch/>
        </p:blipFill>
        <p:spPr>
          <a:xfrm>
            <a:off x="0" y="-3960"/>
            <a:ext cx="9145080" cy="6448320"/>
          </a:xfrm>
          <a:prstGeom prst="rect">
            <a:avLst/>
          </a:prstGeom>
          <a:ln w="0">
            <a:noFill/>
          </a:ln>
        </p:spPr>
      </p:pic>
      <p:sp>
        <p:nvSpPr>
          <p:cNvPr id="164" name="Подзаголовок 2"/>
          <p:cNvSpPr/>
          <p:nvPr/>
        </p:nvSpPr>
        <p:spPr>
          <a:xfrm>
            <a:off x="1187280" y="2060640"/>
            <a:ext cx="6766920" cy="352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</a:pPr>
            <a:endParaRPr lang="ru-RU" sz="2400" b="0" strike="noStrike" spc="-1">
              <a:solidFill>
                <a:srgbClr val="1F497D"/>
              </a:solidFill>
              <a:latin typeface="Calibri"/>
              <a:ea typeface="DejaVu Sans"/>
            </a:endParaRPr>
          </a:p>
        </p:txBody>
      </p:sp>
      <p:sp>
        <p:nvSpPr>
          <p:cNvPr id="165" name="Прямоугольник 1"/>
          <p:cNvSpPr/>
          <p:nvPr/>
        </p:nvSpPr>
        <p:spPr>
          <a:xfrm>
            <a:off x="755640" y="3051000"/>
            <a:ext cx="182520" cy="36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6" name="Прямоугольник 2"/>
          <p:cNvSpPr/>
          <p:nvPr/>
        </p:nvSpPr>
        <p:spPr>
          <a:xfrm>
            <a:off x="3204000" y="258120"/>
            <a:ext cx="3022200" cy="57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Aft>
                <a:spcPts val="1049"/>
              </a:spcAft>
            </a:pPr>
            <a:r>
              <a:rPr lang="ru-RU" sz="3200" b="1" strike="noStrike" spc="-100">
                <a:solidFill>
                  <a:srgbClr val="001640"/>
                </a:solidFill>
                <a:latin typeface="Arial"/>
                <a:ea typeface="DejaVu Sans"/>
              </a:rPr>
              <a:t>РЕШЕНИЕ </a:t>
            </a: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Прямоугольник 5"/>
          <p:cNvSpPr/>
          <p:nvPr/>
        </p:nvSpPr>
        <p:spPr>
          <a:xfrm>
            <a:off x="2754000" y="4437000"/>
            <a:ext cx="4569840" cy="36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ru-RU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8" name="TextBox 16"/>
          <p:cNvSpPr/>
          <p:nvPr/>
        </p:nvSpPr>
        <p:spPr>
          <a:xfrm>
            <a:off x="172440" y="2421000"/>
            <a:ext cx="8645760" cy="2602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 algn="just">
              <a:lnSpc>
                <a:spcPct val="150000"/>
              </a:lnSpc>
              <a:buClr>
                <a:srgbClr val="00204F"/>
              </a:buClr>
              <a:buFont typeface="Wingdings" charset="2"/>
              <a:buChar char=""/>
            </a:pPr>
            <a:r>
              <a:rPr lang="ru-RU" sz="2200" b="0" strike="noStrike" spc="-1" dirty="0">
                <a:solidFill>
                  <a:srgbClr val="00204F"/>
                </a:solidFill>
                <a:latin typeface="Arial"/>
                <a:ea typeface="DejaVu Sans"/>
              </a:rPr>
              <a:t>Веб-приложение, которое позволит образовательным организациям добавлять, редактировать и удалять курсы дополнительного образования, а ученикам и их родителям позволит просматривать те в удобном формате с фильтрацией и поиском.</a:t>
            </a:r>
            <a:endParaRPr lang="ru-RU" sz="2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Прямоугольник 3"/>
          <p:cNvSpPr/>
          <p:nvPr/>
        </p:nvSpPr>
        <p:spPr>
          <a:xfrm>
            <a:off x="323640" y="1268640"/>
            <a:ext cx="8660160" cy="118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b="1" strike="noStrike" spc="-1" dirty="0">
                <a:solidFill>
                  <a:srgbClr val="F05423"/>
                </a:solidFill>
                <a:latin typeface="Arial"/>
                <a:ea typeface="DejaVu Sans"/>
              </a:rPr>
              <a:t>Веб-приложение «</a:t>
            </a:r>
            <a:r>
              <a:rPr lang="ru-RU" sz="2400" b="1" strike="noStrike" spc="-1" dirty="0" err="1">
                <a:solidFill>
                  <a:srgbClr val="F05423"/>
                </a:solidFill>
                <a:latin typeface="Arial"/>
                <a:ea typeface="DejaVu Sans"/>
              </a:rPr>
              <a:t>Learning</a:t>
            </a:r>
            <a:r>
              <a:rPr lang="ru-RU" sz="2400" b="1" strike="noStrike" spc="-1" dirty="0">
                <a:solidFill>
                  <a:srgbClr val="F05423"/>
                </a:solidFill>
                <a:latin typeface="Arial"/>
                <a:ea typeface="DejaVu Sans"/>
              </a:rPr>
              <a:t> </a:t>
            </a:r>
            <a:r>
              <a:rPr lang="ru-RU" sz="2400" b="1" strike="noStrike" spc="-1" dirty="0" err="1">
                <a:solidFill>
                  <a:srgbClr val="F05423"/>
                </a:solidFill>
                <a:latin typeface="Arial"/>
                <a:ea typeface="DejaVu Sans"/>
              </a:rPr>
              <a:t>Management</a:t>
            </a:r>
            <a:r>
              <a:rPr lang="ru-RU" sz="2400" b="1" strike="noStrike" spc="-1" dirty="0">
                <a:solidFill>
                  <a:srgbClr val="F05423"/>
                </a:solidFill>
                <a:latin typeface="Arial"/>
                <a:ea typeface="DejaVu Sans"/>
              </a:rPr>
              <a:t> </a:t>
            </a:r>
            <a:r>
              <a:rPr lang="ru-RU" sz="2400" b="1" strike="noStrike" spc="-1" dirty="0" err="1">
                <a:solidFill>
                  <a:srgbClr val="F05423"/>
                </a:solidFill>
                <a:latin typeface="Arial"/>
                <a:ea typeface="DejaVu Sans"/>
              </a:rPr>
              <a:t>System</a:t>
            </a:r>
            <a:r>
              <a:rPr lang="ru-RU" sz="2400" b="1" strike="noStrike" spc="-1" dirty="0">
                <a:solidFill>
                  <a:srgbClr val="F05423"/>
                </a:solidFill>
                <a:latin typeface="Arial"/>
                <a:ea typeface="DejaVu Sans"/>
              </a:rPr>
              <a:t>»</a:t>
            </a:r>
            <a:r>
              <a:rPr sz="2400" dirty="0"/>
              <a:t/>
            </a:r>
            <a:br>
              <a:rPr sz="2400" dirty="0"/>
            </a:br>
            <a:r>
              <a:rPr lang="ru-RU" sz="2400" b="1" strike="noStrike" spc="-1" dirty="0">
                <a:solidFill>
                  <a:srgbClr val="F05423"/>
                </a:solidFill>
                <a:latin typeface="Arial"/>
                <a:ea typeface="DejaVu Sans"/>
              </a:rPr>
              <a:t>будет представлять:</a:t>
            </a:r>
            <a:endParaRPr lang="ru-RU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:p15="http://schemas.microsoft.com/office/powerpoint/2012/main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Picture 2" descr="Z:\2018\протон\протон.wmf"/>
          <p:cNvPicPr/>
          <p:nvPr/>
        </p:nvPicPr>
        <p:blipFill>
          <a:blip r:embed="rId2"/>
          <a:stretch/>
        </p:blipFill>
        <p:spPr>
          <a:xfrm>
            <a:off x="-3240" y="0"/>
            <a:ext cx="9145080" cy="6448320"/>
          </a:xfrm>
          <a:prstGeom prst="rect">
            <a:avLst/>
          </a:prstGeom>
          <a:ln w="0">
            <a:noFill/>
          </a:ln>
        </p:spPr>
      </p:pic>
      <p:sp>
        <p:nvSpPr>
          <p:cNvPr id="146" name="Подзаголовок 2"/>
          <p:cNvSpPr/>
          <p:nvPr/>
        </p:nvSpPr>
        <p:spPr>
          <a:xfrm>
            <a:off x="1187280" y="2060640"/>
            <a:ext cx="6766920" cy="352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endParaRPr lang="ru-RU" sz="2400" b="0" strike="noStrike" spc="-1">
              <a:solidFill>
                <a:srgbClr val="1F497D"/>
              </a:solidFill>
              <a:latin typeface="Calibri"/>
              <a:ea typeface="DejaVu Sans"/>
            </a:endParaRPr>
          </a:p>
        </p:txBody>
      </p:sp>
      <p:sp>
        <p:nvSpPr>
          <p:cNvPr id="147" name="Прямоугольник 1"/>
          <p:cNvSpPr/>
          <p:nvPr/>
        </p:nvSpPr>
        <p:spPr>
          <a:xfrm>
            <a:off x="755640" y="3051000"/>
            <a:ext cx="182520" cy="36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ru-RU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8" name="Прямоугольник 2"/>
          <p:cNvSpPr/>
          <p:nvPr/>
        </p:nvSpPr>
        <p:spPr>
          <a:xfrm>
            <a:off x="2339640" y="287640"/>
            <a:ext cx="5182560" cy="57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Aft>
                <a:spcPts val="1049"/>
              </a:spcAft>
              <a:tabLst>
                <a:tab pos="0" algn="l"/>
              </a:tabLst>
            </a:pPr>
            <a:r>
              <a:rPr lang="ru-RU" sz="3200" b="1" strike="noStrike" cap="all" spc="-100">
                <a:solidFill>
                  <a:srgbClr val="001640"/>
                </a:solidFill>
                <a:latin typeface="Arial"/>
                <a:ea typeface="DejaVu Sans"/>
              </a:rPr>
              <a:t>Цель работы</a:t>
            </a: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Прямоугольник 5"/>
          <p:cNvSpPr/>
          <p:nvPr/>
        </p:nvSpPr>
        <p:spPr>
          <a:xfrm>
            <a:off x="2754000" y="4437000"/>
            <a:ext cx="4569840" cy="36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ru-RU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0" name="Прямоугольник 3"/>
          <p:cNvSpPr/>
          <p:nvPr/>
        </p:nvSpPr>
        <p:spPr>
          <a:xfrm>
            <a:off x="611640" y="1774440"/>
            <a:ext cx="8090280" cy="393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0" strike="noStrike" spc="-1" dirty="0">
                <a:solidFill>
                  <a:srgbClr val="001640"/>
                </a:solidFill>
                <a:latin typeface="Arial"/>
                <a:ea typeface="Calibri"/>
              </a:rPr>
              <a:t>    Разработать веб-приложение для решения заданной ранее проблемы, условиями которой является комфортное взаимодействие пользователя и/или образовательной организации с представляемой обучающей системы, с возможностью выбора пользования отдельно взятыми представленными функциями решения.</a:t>
            </a:r>
            <a:endParaRPr lang="ru-RU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:p15="http://schemas.microsoft.com/office/powerpoint/2012/main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Picture 2" descr="Z:\2018\протон\протон.wmf"/>
          <p:cNvPicPr/>
          <p:nvPr/>
        </p:nvPicPr>
        <p:blipFill>
          <a:blip r:embed="rId2"/>
          <a:stretch/>
        </p:blipFill>
        <p:spPr>
          <a:xfrm>
            <a:off x="-3240" y="0"/>
            <a:ext cx="9145080" cy="6448320"/>
          </a:xfrm>
          <a:prstGeom prst="rect">
            <a:avLst/>
          </a:prstGeom>
          <a:ln w="0">
            <a:noFill/>
          </a:ln>
        </p:spPr>
      </p:pic>
      <p:sp>
        <p:nvSpPr>
          <p:cNvPr id="152" name="Подзаголовок 2"/>
          <p:cNvSpPr/>
          <p:nvPr/>
        </p:nvSpPr>
        <p:spPr>
          <a:xfrm>
            <a:off x="1187280" y="2060640"/>
            <a:ext cx="6766920" cy="352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endParaRPr lang="ru-RU" sz="2400" b="0" strike="noStrike" spc="-1">
              <a:solidFill>
                <a:srgbClr val="1F497D"/>
              </a:solidFill>
              <a:latin typeface="Calibri"/>
              <a:ea typeface="DejaVu Sans"/>
            </a:endParaRPr>
          </a:p>
        </p:txBody>
      </p:sp>
      <p:sp>
        <p:nvSpPr>
          <p:cNvPr id="153" name="Прямоугольник 1"/>
          <p:cNvSpPr/>
          <p:nvPr/>
        </p:nvSpPr>
        <p:spPr>
          <a:xfrm>
            <a:off x="755640" y="3051000"/>
            <a:ext cx="182520" cy="36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ru-RU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4" name="Прямоугольник 2"/>
          <p:cNvSpPr/>
          <p:nvPr/>
        </p:nvSpPr>
        <p:spPr>
          <a:xfrm>
            <a:off x="2339640" y="287640"/>
            <a:ext cx="5182560" cy="57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Aft>
                <a:spcPts val="1049"/>
              </a:spcAft>
              <a:tabLst>
                <a:tab pos="0" algn="l"/>
              </a:tabLst>
            </a:pPr>
            <a:r>
              <a:rPr lang="ru-RU" sz="3200" b="1" strike="noStrike" cap="all" spc="-100">
                <a:solidFill>
                  <a:srgbClr val="001640"/>
                </a:solidFill>
                <a:latin typeface="Arial"/>
                <a:ea typeface="DejaVu Sans"/>
              </a:rPr>
              <a:t>задачи работы</a:t>
            </a: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Прямоугольник 5"/>
          <p:cNvSpPr/>
          <p:nvPr/>
        </p:nvSpPr>
        <p:spPr>
          <a:xfrm>
            <a:off x="2754000" y="4437000"/>
            <a:ext cx="4569840" cy="36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ru-RU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6" name="Прямоугольник 3"/>
          <p:cNvSpPr/>
          <p:nvPr/>
        </p:nvSpPr>
        <p:spPr>
          <a:xfrm>
            <a:off x="323640" y="1700640"/>
            <a:ext cx="8494920" cy="4478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 algn="just">
              <a:lnSpc>
                <a:spcPct val="150000"/>
              </a:lnSpc>
              <a:buClr>
                <a:srgbClr val="00204F"/>
              </a:buClr>
              <a:buFont typeface="StarSymbol"/>
              <a:buAutoNum type="arabicPeriod"/>
              <a:tabLst>
                <a:tab pos="361800" algn="l"/>
              </a:tabLst>
            </a:pPr>
            <a:r>
              <a:rPr lang="ru-RU" sz="2400" b="0" strike="noStrike" spc="-1" dirty="0">
                <a:solidFill>
                  <a:srgbClr val="001640"/>
                </a:solidFill>
                <a:latin typeface="Arial"/>
                <a:ea typeface="Calibri"/>
              </a:rPr>
              <a:t>Проанализировать существующие решения использования различных обучающих систем в различных образовательных организациях.</a:t>
            </a:r>
            <a:endParaRPr lang="ru-RU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50000"/>
              </a:lnSpc>
              <a:buClr>
                <a:srgbClr val="001640"/>
              </a:buClr>
              <a:buFont typeface="StarSymbol"/>
              <a:buAutoNum type="arabicPeriod"/>
              <a:tabLst>
                <a:tab pos="361800" algn="l"/>
              </a:tabLst>
            </a:pPr>
            <a:r>
              <a:rPr lang="ru-RU" sz="2400" b="0" strike="noStrike" spc="-1" dirty="0">
                <a:solidFill>
                  <a:srgbClr val="001640"/>
                </a:solidFill>
                <a:latin typeface="Arial"/>
                <a:ea typeface="Calibri"/>
              </a:rPr>
              <a:t>Разработать веб-приложение, взаимодействующее с пользователем по средствам графического интерфейса, а также использующее внешние данных из файлов различного формата, в том числе использование баз данных.</a:t>
            </a:r>
            <a:endParaRPr lang="ru-RU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:p15="http://schemas.microsoft.com/office/powerpoint/2012/main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Picture 2" descr="Z:\2018\протон\протон.wmf"/>
          <p:cNvPicPr/>
          <p:nvPr/>
        </p:nvPicPr>
        <p:blipFill>
          <a:blip r:embed="rId2"/>
          <a:stretch/>
        </p:blipFill>
        <p:spPr>
          <a:xfrm>
            <a:off x="-3240" y="0"/>
            <a:ext cx="9145080" cy="6448320"/>
          </a:xfrm>
          <a:prstGeom prst="rect">
            <a:avLst/>
          </a:prstGeom>
          <a:ln w="0">
            <a:noFill/>
          </a:ln>
        </p:spPr>
      </p:pic>
      <p:sp>
        <p:nvSpPr>
          <p:cNvPr id="158" name="Подзаголовок 2"/>
          <p:cNvSpPr/>
          <p:nvPr/>
        </p:nvSpPr>
        <p:spPr>
          <a:xfrm>
            <a:off x="1187280" y="2060640"/>
            <a:ext cx="6766920" cy="352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endParaRPr lang="ru-RU" sz="2400" b="0" strike="noStrike" spc="-1">
              <a:solidFill>
                <a:srgbClr val="1F497D"/>
              </a:solidFill>
              <a:latin typeface="Calibri"/>
              <a:ea typeface="DejaVu Sans"/>
            </a:endParaRPr>
          </a:p>
        </p:txBody>
      </p:sp>
      <p:sp>
        <p:nvSpPr>
          <p:cNvPr id="159" name="Прямоугольник 1"/>
          <p:cNvSpPr/>
          <p:nvPr/>
        </p:nvSpPr>
        <p:spPr>
          <a:xfrm>
            <a:off x="755640" y="3051000"/>
            <a:ext cx="182520" cy="36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ru-RU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0" name="Прямоугольник 2"/>
          <p:cNvSpPr/>
          <p:nvPr/>
        </p:nvSpPr>
        <p:spPr>
          <a:xfrm>
            <a:off x="2339640" y="287640"/>
            <a:ext cx="5182560" cy="57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Aft>
                <a:spcPts val="1049"/>
              </a:spcAft>
              <a:tabLst>
                <a:tab pos="0" algn="l"/>
              </a:tabLst>
            </a:pPr>
            <a:r>
              <a:rPr lang="ru-RU" sz="3200" b="1" strike="noStrike" cap="all" spc="-100">
                <a:solidFill>
                  <a:srgbClr val="001640"/>
                </a:solidFill>
                <a:latin typeface="Arial"/>
                <a:ea typeface="DejaVu Sans"/>
              </a:rPr>
              <a:t>задачи работы</a:t>
            </a: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Прямоугольник 5"/>
          <p:cNvSpPr/>
          <p:nvPr/>
        </p:nvSpPr>
        <p:spPr>
          <a:xfrm>
            <a:off x="2754000" y="4437000"/>
            <a:ext cx="4569840" cy="36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ru-RU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2" name="Прямоугольник 3"/>
          <p:cNvSpPr/>
          <p:nvPr/>
        </p:nvSpPr>
        <p:spPr>
          <a:xfrm>
            <a:off x="119160" y="1718280"/>
            <a:ext cx="8681760" cy="228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 algn="just">
              <a:lnSpc>
                <a:spcPct val="150000"/>
              </a:lnSpc>
              <a:buClr>
                <a:srgbClr val="00204F"/>
              </a:buClr>
              <a:buFont typeface="StarSymbol"/>
              <a:buAutoNum type="arabicPeriod" startAt="3"/>
              <a:tabLst>
                <a:tab pos="361800" algn="l"/>
              </a:tabLst>
            </a:pPr>
            <a:r>
              <a:rPr lang="ru-RU" sz="2400" b="0" strike="noStrike" spc="-1" dirty="0">
                <a:solidFill>
                  <a:srgbClr val="001640"/>
                </a:solidFill>
                <a:latin typeface="Arial"/>
                <a:ea typeface="Calibri"/>
              </a:rPr>
              <a:t>Провести оценку результатов на работоспособность веб-приложения с помощью использования реальных примеров информации о курсах государственных учебных учреждений.</a:t>
            </a:r>
            <a:endParaRPr lang="ru-RU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:p15="http://schemas.microsoft.com/office/powerpoint/2012/main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Рисунок 4"/>
          <p:cNvPicPr/>
          <p:nvPr/>
        </p:nvPicPr>
        <p:blipFill>
          <a:blip r:embed="rId2"/>
          <a:stretch/>
        </p:blipFill>
        <p:spPr>
          <a:xfrm>
            <a:off x="-720" y="0"/>
            <a:ext cx="9140040" cy="6417000"/>
          </a:xfrm>
          <a:prstGeom prst="rect">
            <a:avLst/>
          </a:prstGeom>
          <a:ln w="0">
            <a:noFill/>
          </a:ln>
        </p:spPr>
      </p:pic>
      <p:sp>
        <p:nvSpPr>
          <p:cNvPr id="171" name="TextBox 7"/>
          <p:cNvSpPr/>
          <p:nvPr/>
        </p:nvSpPr>
        <p:spPr>
          <a:xfrm>
            <a:off x="2195640" y="311760"/>
            <a:ext cx="5550840" cy="57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3200" b="1" strike="noStrike" spc="-1" dirty="0">
                <a:solidFill>
                  <a:srgbClr val="001640"/>
                </a:solidFill>
                <a:latin typeface="Calibri"/>
                <a:ea typeface="DejaVu Sans"/>
              </a:rPr>
              <a:t>КАТАЛОГ КУРСОВ</a:t>
            </a:r>
            <a:endParaRPr lang="ru-RU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Рисунок 1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00" y="1800000"/>
            <a:ext cx="7920000" cy="396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:p15="http://schemas.microsoft.com/office/powerpoint/2012/main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6872</TotalTime>
  <Words>290</Words>
  <Application>Microsoft Office PowerPoint</Application>
  <PresentationFormat>Экран (4:3)</PresentationFormat>
  <Paragraphs>45</Paragraphs>
  <Slides>19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19</vt:i4>
      </vt:variant>
    </vt:vector>
  </HeadingPairs>
  <TitlesOfParts>
    <vt:vector size="29" baseType="lpstr">
      <vt:lpstr>Arial</vt:lpstr>
      <vt:lpstr>Calibri</vt:lpstr>
      <vt:lpstr>DejaVu Sans</vt:lpstr>
      <vt:lpstr>StarSymbol</vt:lpstr>
      <vt:lpstr>Symbol</vt:lpstr>
      <vt:lpstr>Times New Roman</vt:lpstr>
      <vt:lpstr>Wingdings</vt:lpstr>
      <vt:lpstr>Тема Office</vt:lpstr>
      <vt:lpstr>Тема Office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subject/>
  <dc:creator>ZuneO</dc:creator>
  <dc:description/>
  <cp:lastModifiedBy>admin</cp:lastModifiedBy>
  <cp:revision>738</cp:revision>
  <cp:lastPrinted>2022-04-13T09:37:24Z</cp:lastPrinted>
  <dcterms:created xsi:type="dcterms:W3CDTF">2018-08-16T18:52:34Z</dcterms:created>
  <dcterms:modified xsi:type="dcterms:W3CDTF">2023-04-19T10:30:18Z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3</vt:i4>
  </property>
  <property fmtid="{D5CDD505-2E9C-101B-9397-08002B2CF9AE}" pid="3" name="PresentationFormat">
    <vt:lpwstr>Экран (4:3)</vt:lpwstr>
  </property>
  <property fmtid="{D5CDD505-2E9C-101B-9397-08002B2CF9AE}" pid="4" name="Slides">
    <vt:i4>12</vt:i4>
  </property>
</Properties>
</file>