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55" r:id="rId3"/>
    <p:sldId id="361" r:id="rId4"/>
    <p:sldId id="379" r:id="rId5"/>
    <p:sldId id="380" r:id="rId6"/>
    <p:sldId id="356" r:id="rId7"/>
    <p:sldId id="367" r:id="rId8"/>
    <p:sldId id="368" r:id="rId9"/>
    <p:sldId id="364" r:id="rId10"/>
    <p:sldId id="365" r:id="rId11"/>
    <p:sldId id="381" r:id="rId12"/>
    <p:sldId id="373" r:id="rId13"/>
    <p:sldId id="375" r:id="rId14"/>
    <p:sldId id="376" r:id="rId15"/>
    <p:sldId id="377" r:id="rId16"/>
    <p:sldId id="378" r:id="rId17"/>
    <p:sldId id="382" r:id="rId18"/>
    <p:sldId id="374" r:id="rId19"/>
    <p:sldId id="362" r:id="rId20"/>
    <p:sldId id="383" r:id="rId21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678D0E-06C6-4025-9954-63029957AA00}">
          <p14:sldIdLst>
            <p14:sldId id="258"/>
            <p14:sldId id="355"/>
            <p14:sldId id="361"/>
            <p14:sldId id="379"/>
            <p14:sldId id="380"/>
            <p14:sldId id="356"/>
            <p14:sldId id="367"/>
            <p14:sldId id="368"/>
          </p14:sldIdLst>
        </p14:section>
        <p14:section name="этапы" id="{9BFC7D02-DF0C-4550-A8BA-6A1B552FFE5B}">
          <p14:sldIdLst>
            <p14:sldId id="364"/>
            <p14:sldId id="365"/>
            <p14:sldId id="381"/>
            <p14:sldId id="373"/>
            <p14:sldId id="375"/>
            <p14:sldId id="376"/>
            <p14:sldId id="377"/>
            <p14:sldId id="378"/>
            <p14:sldId id="382"/>
            <p14:sldId id="374"/>
            <p14:sldId id="36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nb@lxgor.ru" initials="g" lastIdx="2" clrIdx="0"/>
  <p:cmAuthor id="2" name="Алёна Леонова" initials="АЛ" lastIdx="1" clrIdx="1">
    <p:extLst>
      <p:ext uri="{19B8F6BF-5375-455C-9EA6-DF929625EA0E}">
        <p15:presenceInfo xmlns:p15="http://schemas.microsoft.com/office/powerpoint/2012/main" userId="6fb73121c7b59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F"/>
    <a:srgbClr val="001640"/>
    <a:srgbClr val="EF5422"/>
    <a:srgbClr val="F05423"/>
    <a:srgbClr val="84AFF0"/>
    <a:srgbClr val="FFFFFF"/>
    <a:srgbClr val="E15126"/>
    <a:srgbClr val="FF0000"/>
    <a:srgbClr val="85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74EDB-3DE5-4C35-A949-A0769049F0F0}" v="57" dt="2022-02-27T12:45:50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855A-2A42-43A3-8BA7-0C80D8D4622A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DE90-37DC-427C-ADB6-84F27BD80D8E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3424-3015-487C-AE33-32D13D94F65C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3122-DF94-4C6E-97CB-E3AD1948EC27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4941-3E4E-4461-85CB-A8AE47E635FB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EC56-0ED6-465A-9A7B-E4527AC56BFD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9020-DC31-4B65-AA17-F062C2236DBD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91AB-0F80-4146-898E-879A86F196A8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BE3D-E53F-4961-975D-8C1356847549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77EF-BDC8-46F0-8565-9CCC15898763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5594-1797-42BE-BD49-8FF161EC8920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8774CB-49F6-4D0A-9A78-8E4F05339828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F11_zRDZX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hyperlink" Target="https://github.com/JaydenPears/Poker-Analys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52928" y="4431023"/>
            <a:ext cx="1943274" cy="19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48546" y="5662989"/>
            <a:ext cx="4766961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647178" y="4055081"/>
            <a:ext cx="7868329" cy="36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0039" y="439331"/>
            <a:ext cx="82444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500" b="1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Государственное бюджетное общеобразовательное </a:t>
            </a:r>
            <a:r>
              <a:rPr lang="ru-RU" sz="17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учреждение</a:t>
            </a:r>
            <a:r>
              <a:rPr lang="en-US" sz="17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1700" b="1" dirty="0" smtClean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города </a:t>
            </a:r>
            <a:r>
              <a:rPr lang="ru-RU" sz="1700" b="1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Москвы «Образовательный центр «Протон»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16016" y="4447452"/>
            <a:ext cx="3907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Работу выполнил:</a:t>
            </a: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ученик 10-Т класса</a:t>
            </a:r>
            <a:br>
              <a:rPr lang="ru-RU" b="1" dirty="0">
                <a:solidFill>
                  <a:srgbClr val="002060"/>
                </a:solidFill>
              </a:rPr>
            </a:br>
            <a:r>
              <a:rPr lang="ru-RU" b="1" dirty="0">
                <a:solidFill>
                  <a:srgbClr val="002060"/>
                </a:solidFill>
              </a:rPr>
              <a:t>Чернов Владимир Евгеньевич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Научный руководитель: </a:t>
            </a:r>
          </a:p>
          <a:p>
            <a:pPr lvl="0">
              <a:spcAft>
                <a:spcPts val="0"/>
              </a:spcAft>
            </a:pPr>
            <a:r>
              <a:rPr lang="ru-RU" b="1" dirty="0" smtClean="0">
                <a:solidFill>
                  <a:srgbClr val="002060"/>
                </a:solidFill>
              </a:rPr>
              <a:t>Руководитель ИТ-проектов</a:t>
            </a:r>
            <a:endParaRPr lang="ru-RU" b="1" dirty="0">
              <a:solidFill>
                <a:srgbClr val="002060"/>
              </a:solidFill>
            </a:endParaRPr>
          </a:p>
          <a:p>
            <a:pPr lvl="0">
              <a:spcAft>
                <a:spcPts val="0"/>
              </a:spcAft>
            </a:pPr>
            <a:r>
              <a:rPr lang="ru-RU" b="1" dirty="0">
                <a:solidFill>
                  <a:srgbClr val="002060"/>
                </a:solidFill>
              </a:rPr>
              <a:t>Федоров Кирилл Евгеньевич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119" y="2184596"/>
            <a:ext cx="786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cap="all" dirty="0">
                <a:solidFill>
                  <a:srgbClr val="E15126"/>
                </a:solidFill>
              </a:rPr>
              <a:t>Покерный аналитик</a:t>
            </a: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DDEFD5A-DA08-6040-8F16-EDBEAA7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000BE896-9DBA-4144-A678-D8735C2A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815"/>
            <a:ext cx="9144000" cy="645636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CF687A-507A-D740-9C46-E3996591F056}"/>
              </a:ext>
            </a:extLst>
          </p:cNvPr>
          <p:cNvSpPr txBox="1"/>
          <p:nvPr/>
        </p:nvSpPr>
        <p:spPr>
          <a:xfrm>
            <a:off x="403836" y="1628800"/>
            <a:ext cx="8560652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solidFill>
                  <a:srgbClr val="001640"/>
                </a:solidFill>
              </a:rPr>
              <a:t>Архитектура пользовательского интерфейса:</a:t>
            </a:r>
            <a:endParaRPr lang="ru-RU" sz="2400" dirty="0">
              <a:solidFill>
                <a:srgbClr val="00164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главное окно, используемое для визуализации подсчётов шансов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второе окно, позволяющее пользователю индивидуализировать циклично права конкретных пар карт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третье окно, позволяющее пользователю индивидуализировать цвета каждой из категории, что потом будет присвоена парам карт</a:t>
            </a:r>
          </a:p>
          <a:p>
            <a:pPr algn="l"/>
            <a:endParaRPr lang="ru-RU" sz="2000" dirty="0">
              <a:solidFill>
                <a:srgbClr val="0016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</p:spTree>
    <p:extLst>
      <p:ext uri="{BB962C8B-B14F-4D97-AF65-F5344CB8AC3E}">
        <p14:creationId xmlns:p14="http://schemas.microsoft.com/office/powerpoint/2010/main" val="16224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DDEFD5A-DA08-6040-8F16-EDBEAA7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000BE896-9DBA-4144-A678-D8735C2A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4F0F3F-968C-2041-9AA4-2BC3661379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815"/>
            <a:ext cx="9144000" cy="645636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CF687A-507A-D740-9C46-E3996591F056}"/>
              </a:ext>
            </a:extLst>
          </p:cNvPr>
          <p:cNvSpPr txBox="1"/>
          <p:nvPr/>
        </p:nvSpPr>
        <p:spPr>
          <a:xfrm>
            <a:off x="416290" y="1807944"/>
            <a:ext cx="8476189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Архитектура программы состоит из пяти частей: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четвёртое окно, позволяющее пользователю совершать выбор карты под себя, а также на каждом из кругов раздачи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ru-RU" sz="2200" dirty="0">
                <a:solidFill>
                  <a:srgbClr val="001640"/>
                </a:solidFill>
              </a:rPr>
              <a:t>пятое окно, результаты игр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rgbClr val="001640"/>
                </a:solidFill>
              </a:rPr>
              <a:t/>
            </a:r>
            <a:br>
              <a:rPr lang="ru-RU" sz="2200" dirty="0" smtClean="0">
                <a:solidFill>
                  <a:srgbClr val="001640"/>
                </a:solidFill>
              </a:rPr>
            </a:br>
            <a:r>
              <a:rPr lang="ru-RU" sz="2200" dirty="0" smtClean="0">
                <a:solidFill>
                  <a:srgbClr val="001640"/>
                </a:solidFill>
              </a:rPr>
              <a:t>Внутренняя часть программы отвечает за работу с базами данных, файлами, а также подсчётом шансов на различных стадиях игры.</a:t>
            </a:r>
            <a:endParaRPr lang="ru-RU" sz="2200" dirty="0">
              <a:solidFill>
                <a:srgbClr val="001640"/>
              </a:solidFill>
            </a:endParaRPr>
          </a:p>
          <a:p>
            <a:pPr algn="l"/>
            <a:endParaRPr lang="ru-RU" sz="2000" dirty="0">
              <a:solidFill>
                <a:srgbClr val="00164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69CE4-0879-7A4C-8D17-D11251B186FC}"/>
              </a:ext>
            </a:extLst>
          </p:cNvPr>
          <p:cNvSpPr txBox="1"/>
          <p:nvPr/>
        </p:nvSpPr>
        <p:spPr>
          <a:xfrm>
            <a:off x="3230116" y="234585"/>
            <a:ext cx="26837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100" b="1" dirty="0">
                <a:solidFill>
                  <a:srgbClr val="001640"/>
                </a:solidFill>
                <a:latin typeface="+mj-lt"/>
              </a:rPr>
              <a:t>АРХИТЕКТУРА </a:t>
            </a:r>
          </a:p>
        </p:txBody>
      </p:sp>
    </p:spTree>
    <p:extLst>
      <p:ext uri="{BB962C8B-B14F-4D97-AF65-F5344CB8AC3E}">
        <p14:creationId xmlns:p14="http://schemas.microsoft.com/office/powerpoint/2010/main" val="5643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195736" y="311788"/>
            <a:ext cx="5553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7" y="1640790"/>
            <a:ext cx="7267556" cy="40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11760" y="296406"/>
            <a:ext cx="540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" y="1700808"/>
            <a:ext cx="7470229" cy="35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059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267744" y="314059"/>
            <a:ext cx="5265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72" y="1614840"/>
            <a:ext cx="7096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627784" y="311787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943"/>
          <a:stretch/>
        </p:blipFill>
        <p:spPr>
          <a:xfrm>
            <a:off x="1726248" y="1594654"/>
            <a:ext cx="5670574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332656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2" y="1844824"/>
            <a:ext cx="8580065" cy="37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21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332656"/>
            <a:ext cx="5337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ДЕМОНСТРАЦИЯ РЕЗУЛЬТАТОВ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31162"/>
            <a:ext cx="6532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00204F"/>
                </a:solidFill>
              </a:rPr>
              <a:t>Ссылка на видео-демонстрацию проектной работы –</a:t>
            </a:r>
            <a:br>
              <a:rPr lang="ru-RU" sz="2000" dirty="0" smtClean="0">
                <a:solidFill>
                  <a:srgbClr val="00204F"/>
                </a:solidFill>
              </a:rPr>
            </a:br>
            <a:r>
              <a:rPr lang="en-US" sz="2000" dirty="0" smtClean="0">
                <a:solidFill>
                  <a:srgbClr val="00204F"/>
                </a:solidFill>
                <a:hlinkClick r:id="rId3"/>
              </a:rPr>
              <a:t>https://youtu.be/QF11_zRDZXo</a:t>
            </a:r>
            <a:endParaRPr lang="ru-RU" sz="2000" dirty="0">
              <a:solidFill>
                <a:srgbClr val="00204F"/>
              </a:solidFill>
            </a:endParaRPr>
          </a:p>
          <a:p>
            <a:endParaRPr lang="ru-RU" sz="2000" dirty="0" smtClean="0">
              <a:solidFill>
                <a:srgbClr val="00204F"/>
              </a:solidFill>
            </a:endParaRPr>
          </a:p>
          <a:p>
            <a:r>
              <a:rPr lang="ru-RU" sz="2000" dirty="0" smtClean="0">
                <a:solidFill>
                  <a:srgbClr val="00204F"/>
                </a:solidFill>
              </a:rPr>
              <a:t>Ссылка </a:t>
            </a:r>
            <a:r>
              <a:rPr lang="ru-RU" sz="2000" dirty="0">
                <a:solidFill>
                  <a:srgbClr val="00204F"/>
                </a:solidFill>
              </a:rPr>
              <a:t>на </a:t>
            </a:r>
            <a:r>
              <a:rPr lang="ru-RU" sz="2000" dirty="0" err="1">
                <a:solidFill>
                  <a:srgbClr val="00204F"/>
                </a:solidFill>
              </a:rPr>
              <a:t>репозиторий</a:t>
            </a:r>
            <a:r>
              <a:rPr lang="ru-RU" sz="2000" dirty="0">
                <a:solidFill>
                  <a:srgbClr val="00204F"/>
                </a:solidFill>
              </a:rPr>
              <a:t> с проектом </a:t>
            </a:r>
            <a:r>
              <a:rPr lang="ru-RU" sz="2000" dirty="0" smtClean="0">
                <a:solidFill>
                  <a:srgbClr val="00204F"/>
                </a:solidFill>
              </a:rPr>
              <a:t>–</a:t>
            </a:r>
            <a:br>
              <a:rPr lang="ru-RU" sz="2000" dirty="0" smtClean="0">
                <a:solidFill>
                  <a:srgbClr val="00204F"/>
                </a:solidFill>
              </a:rPr>
            </a:br>
            <a:r>
              <a:rPr lang="ru-RU" sz="2000" u="sng" dirty="0" smtClean="0">
                <a:solidFill>
                  <a:srgbClr val="00204F"/>
                </a:solidFill>
                <a:hlinkClick r:id="rId4"/>
              </a:rPr>
              <a:t>https</a:t>
            </a:r>
            <a:r>
              <a:rPr lang="ru-RU" sz="2000" u="sng" dirty="0">
                <a:solidFill>
                  <a:srgbClr val="00204F"/>
                </a:solidFill>
                <a:hlinkClick r:id="rId4"/>
              </a:rPr>
              <a:t>://github.com/JaydenPears/Poker-Analyst</a:t>
            </a:r>
            <a:r>
              <a:rPr lang="ru-RU" sz="2000" dirty="0">
                <a:solidFill>
                  <a:srgbClr val="00204F"/>
                </a:solidFill>
              </a:rPr>
              <a:t> </a:t>
            </a:r>
          </a:p>
          <a:p>
            <a:endParaRPr lang="ru-RU" sz="2000" dirty="0">
              <a:solidFill>
                <a:srgbClr val="00204F"/>
              </a:solidFill>
            </a:endParaRPr>
          </a:p>
        </p:txBody>
      </p:sp>
      <p:pic>
        <p:nvPicPr>
          <p:cNvPr id="1026" name="Picture 2" descr="http://qrcoder.ru/code/?https%3A%2F%2Fyoutu.be%2FQF11_zRDZXo&amp;10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36" y="2924944"/>
            <a:ext cx="3017713" cy="30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806887"/>
            <a:ext cx="4029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1640"/>
                </a:solidFill>
              </a:rPr>
              <a:t>QR </a:t>
            </a:r>
            <a:r>
              <a:rPr lang="ru-RU" sz="2000" dirty="0" smtClean="0">
                <a:solidFill>
                  <a:srgbClr val="001640"/>
                </a:solidFill>
              </a:rPr>
              <a:t>код на </a:t>
            </a:r>
            <a:r>
              <a:rPr lang="ru-RU" sz="2000" dirty="0" smtClean="0">
                <a:solidFill>
                  <a:srgbClr val="001640"/>
                </a:solidFill>
              </a:rPr>
              <a:t>видео-демонстрацию</a:t>
            </a:r>
          </a:p>
          <a:p>
            <a:r>
              <a:rPr lang="ru-RU" sz="2000" dirty="0">
                <a:solidFill>
                  <a:srgbClr val="001640"/>
                </a:solidFill>
              </a:rPr>
              <a:t>п</a:t>
            </a:r>
            <a:r>
              <a:rPr lang="ru-RU" sz="2000" dirty="0" smtClean="0">
                <a:solidFill>
                  <a:srgbClr val="001640"/>
                </a:solidFill>
              </a:rPr>
              <a:t>роектной</a:t>
            </a:r>
            <a:r>
              <a:rPr lang="ru-RU" sz="2000" dirty="0" smtClean="0">
                <a:solidFill>
                  <a:srgbClr val="001640"/>
                </a:solidFill>
              </a:rPr>
              <a:t> </a:t>
            </a:r>
            <a:r>
              <a:rPr lang="ru-RU" sz="2000" dirty="0" smtClean="0">
                <a:solidFill>
                  <a:srgbClr val="001640"/>
                </a:solidFill>
              </a:rPr>
              <a:t>работы</a:t>
            </a:r>
            <a:r>
              <a:rPr lang="ru-RU" sz="2000" dirty="0" smtClean="0">
                <a:solidFill>
                  <a:srgbClr val="001640"/>
                </a:solidFill>
              </a:rPr>
              <a:t>.</a:t>
            </a:r>
            <a:endParaRPr lang="ru-RU" sz="2000" dirty="0">
              <a:solidFill>
                <a:srgbClr val="0016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DD3F019-0434-524A-9F22-90A7E08D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" y="0"/>
            <a:ext cx="9142125" cy="6419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CFC8D-C2B0-5D40-B3D0-A9D7F6FB5E6B}"/>
              </a:ext>
            </a:extLst>
          </p:cNvPr>
          <p:cNvSpPr txBox="1"/>
          <p:nvPr/>
        </p:nvSpPr>
        <p:spPr>
          <a:xfrm>
            <a:off x="2483768" y="296458"/>
            <a:ext cx="4833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b="1" dirty="0">
                <a:solidFill>
                  <a:srgbClr val="001640"/>
                </a:solidFill>
                <a:latin typeface="+mj-lt"/>
              </a:rPr>
              <a:t>ПЕРСПЕКТИВЫ РАЗВИТИЯ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1640"/>
                </a:solidFill>
              </a:rPr>
              <a:t>В качестве перспектив развития отметим несколько идей: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Самым главным, является последующее ускорение работы программы, ведь на данный момент расчёт всех шансов является хоть и правильным, но достаточно медлительным</a:t>
            </a:r>
            <a:endParaRPr lang="ru-RU" sz="800" dirty="0">
              <a:solidFill>
                <a:srgbClr val="00164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В дальнейшем хотелось бы учесть тот фактор, что при игре стоит обращать внимание также и на оппонентов, в связи с чем и добавить реализацию учёта действий оппонентов – ранних ставок, поздних ставок, меньших или больших</a:t>
            </a:r>
          </a:p>
        </p:txBody>
      </p:sp>
    </p:spTree>
    <p:extLst>
      <p:ext uri="{BB962C8B-B14F-4D97-AF65-F5344CB8AC3E}">
        <p14:creationId xmlns:p14="http://schemas.microsoft.com/office/powerpoint/2010/main" val="40805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spc="-20" dirty="0">
                <a:solidFill>
                  <a:srgbClr val="001640"/>
                </a:solidFill>
                <a:latin typeface="Calibri"/>
                <a:cs typeface="Times New Roman" panose="02020603050405020304" pitchFamily="18" charset="0"/>
              </a:rPr>
              <a:t>СПИСОК ЛИТЕРАТУРЫ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1700808"/>
            <a:ext cx="8928992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eriod"/>
            </a:pP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Р. Н. Математические методы как основа стратегии игры в покер / Р. Н.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Давлетханов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– Текст: непосредственный // Экономика, управление, финансы: материалы III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Междунар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науч. </a:t>
            </a:r>
            <a:r>
              <a:rPr lang="ru-RU" sz="2000" dirty="0" err="1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конф</a:t>
            </a: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(г. Пермь, февраль 2014 г.). – Пермь: Меркурий, 2014. – С.16-17. [Электронный ресурс] URL: https://moluch.ru/conf/econ/archive/93/4819/ (дата обращения: 22.02.2022</a:t>
            </a:r>
            <a:r>
              <a:rPr lang="ru-RU" sz="2000" dirty="0" smtClean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solidFill>
                  <a:srgbClr val="00204F"/>
                </a:solidFill>
              </a:rPr>
              <a:t>К. Ю. Поляков, Е. А. Еремин. Информатика. Углублённый уровень. Учебник </a:t>
            </a:r>
            <a:r>
              <a:rPr lang="ru-RU" sz="2000" dirty="0">
                <a:solidFill>
                  <a:srgbClr val="001640"/>
                </a:solidFill>
              </a:rPr>
              <a:t>для 10 класса в 2 частях. М.: БИНОМ. Лаборатория знаний, 2014.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1640"/>
                </a:solidFill>
              </a:rPr>
              <a:t>М. </a:t>
            </a:r>
            <a:r>
              <a:rPr lang="ru-RU" sz="2000" dirty="0" err="1">
                <a:solidFill>
                  <a:srgbClr val="001640"/>
                </a:solidFill>
              </a:rPr>
              <a:t>Лутц</a:t>
            </a:r>
            <a:r>
              <a:rPr lang="ru-RU" sz="2000" dirty="0">
                <a:solidFill>
                  <a:srgbClr val="001640"/>
                </a:solidFill>
              </a:rPr>
              <a:t>. Изучаем </a:t>
            </a:r>
            <a:r>
              <a:rPr lang="ru-RU" sz="2000" dirty="0" err="1">
                <a:solidFill>
                  <a:srgbClr val="001640"/>
                </a:solidFill>
              </a:rPr>
              <a:t>Python</a:t>
            </a:r>
            <a:r>
              <a:rPr lang="ru-RU" sz="2000" dirty="0">
                <a:solidFill>
                  <a:srgbClr val="001640"/>
                </a:solidFill>
              </a:rPr>
              <a:t>. СПб.: Символ-Плюс, 2011</a:t>
            </a:r>
            <a:r>
              <a:rPr lang="ru-RU" sz="2000" dirty="0" smtClean="0">
                <a:solidFill>
                  <a:srgbClr val="001640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1640"/>
                </a:solidFill>
              </a:rPr>
              <a:t>Задачи по программированию. Под ред. С. М. Окулова, М.: БИНОМ. Лаборатория знаний, 2006. </a:t>
            </a:r>
          </a:p>
        </p:txBody>
      </p:sp>
    </p:spTree>
    <p:extLst>
      <p:ext uri="{BB962C8B-B14F-4D97-AF65-F5344CB8AC3E}">
        <p14:creationId xmlns:p14="http://schemas.microsoft.com/office/powerpoint/2010/main" val="7716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5744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251937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А</a:t>
            </a:r>
            <a:r>
              <a:rPr lang="ru-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к</a:t>
            </a:r>
            <a:r>
              <a:rPr lang="ru" sz="3200" b="1" cap="all" spc="-100" dirty="0">
                <a:solidFill>
                  <a:srgbClr val="001640"/>
                </a:solidFill>
                <a:latin typeface="Arial"/>
                <a:cs typeface="+mn-cs"/>
              </a:rPr>
              <a:t>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893" y="2450985"/>
            <a:ext cx="8244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внимания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аналитического  математического склада ума (желательно)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204F"/>
                </a:solidFill>
              </a:rPr>
              <a:t>хорошей памяти (запоминание своих карт и предположение карт оппонентов)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6992" y="1556792"/>
            <a:ext cx="86743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Игра в «Покер – логически-стратегическая игра</a:t>
            </a:r>
            <a:br>
              <a:rPr lang="ru-RU" sz="2800" b="1" dirty="0">
                <a:solidFill>
                  <a:srgbClr val="F05423"/>
                </a:solidFill>
              </a:rPr>
            </a:br>
            <a:r>
              <a:rPr lang="ru-RU" sz="2800" b="1" dirty="0">
                <a:solidFill>
                  <a:srgbClr val="F05423"/>
                </a:solidFill>
              </a:rPr>
              <a:t>требующая: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3925" y="4553565"/>
            <a:ext cx="7736149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200" dirty="0">
                <a:solidFill>
                  <a:srgbClr val="00204F"/>
                </a:solidFill>
              </a:rPr>
              <a:t>Разработка программы как решение логической задачи по получению шансов  на той или иной конкретной стадии игры в «Покер»</a:t>
            </a:r>
          </a:p>
        </p:txBody>
      </p:sp>
    </p:spTree>
    <p:extLst>
      <p:ext uri="{BB962C8B-B14F-4D97-AF65-F5344CB8AC3E}">
        <p14:creationId xmlns:p14="http://schemas.microsoft.com/office/powerpoint/2010/main" val="38514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332656"/>
            <a:ext cx="4896544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spc="-20" dirty="0">
                <a:solidFill>
                  <a:srgbClr val="001640"/>
                </a:solidFill>
                <a:latin typeface="Calibri"/>
                <a:cs typeface="Times New Roman" panose="02020603050405020304" pitchFamily="18" charset="0"/>
              </a:rPr>
              <a:t>СПИСОК ЛИТЕРАТУРЫ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1700808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С. М. Окулов. Основы программирования. М.: Бином. Лаборатория знаний, 2012</a:t>
            </a:r>
            <a:r>
              <a:rPr lang="ru-RU" sz="2000" dirty="0" smtClean="0">
                <a:solidFill>
                  <a:srgbClr val="002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 err="1" smtClean="0">
                <a:solidFill>
                  <a:srgbClr val="00204F"/>
                </a:solidFill>
              </a:rPr>
              <a:t>Лутц</a:t>
            </a:r>
            <a:r>
              <a:rPr lang="ru-RU" sz="2000" dirty="0">
                <a:solidFill>
                  <a:srgbClr val="00204F"/>
                </a:solidFill>
              </a:rPr>
              <a:t>. Изучаем </a:t>
            </a:r>
            <a:r>
              <a:rPr lang="ru-RU" sz="2000" dirty="0" err="1">
                <a:solidFill>
                  <a:srgbClr val="00204F"/>
                </a:solidFill>
              </a:rPr>
              <a:t>Python</a:t>
            </a:r>
            <a:r>
              <a:rPr lang="ru-RU" sz="2000" dirty="0">
                <a:solidFill>
                  <a:srgbClr val="00204F"/>
                </a:solidFill>
              </a:rPr>
              <a:t>. СПб.: Символ-Плюс, 2011. 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Информатика и ИКТ. Задачник-практикум в 2 частях. Под ред. И. Г. Семакина и Е. К. </a:t>
            </a:r>
            <a:r>
              <a:rPr lang="ru-RU" sz="2000" dirty="0" err="1">
                <a:solidFill>
                  <a:srgbClr val="00204F"/>
                </a:solidFill>
              </a:rPr>
              <a:t>Хеннера</a:t>
            </a:r>
            <a:r>
              <a:rPr lang="ru-RU" sz="2000" dirty="0">
                <a:solidFill>
                  <a:srgbClr val="00204F"/>
                </a:solidFill>
              </a:rPr>
              <a:t>. М.: БИНОМ. Лаборатория знаний, 2014. 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Материалы и презентации к урокам в LMS </a:t>
            </a:r>
            <a:r>
              <a:rPr lang="ru-RU" sz="2000" dirty="0" err="1" smtClean="0">
                <a:solidFill>
                  <a:srgbClr val="00204F"/>
                </a:solidFill>
              </a:rPr>
              <a:t>Яндекс.Лицея</a:t>
            </a:r>
            <a:r>
              <a:rPr lang="ru-RU" sz="2000" dirty="0" smtClean="0">
                <a:solidFill>
                  <a:srgbClr val="002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 smtClean="0">
                <a:solidFill>
                  <a:srgbClr val="00204F"/>
                </a:solidFill>
              </a:rPr>
              <a:t>Сайт </a:t>
            </a:r>
            <a:r>
              <a:rPr lang="ru-RU" sz="2000" dirty="0">
                <a:solidFill>
                  <a:srgbClr val="00204F"/>
                </a:solidFill>
              </a:rPr>
              <a:t>pythonworld.ru — «</a:t>
            </a:r>
            <a:r>
              <a:rPr lang="ru-RU" sz="2000" dirty="0" err="1">
                <a:solidFill>
                  <a:srgbClr val="00204F"/>
                </a:solidFill>
              </a:rPr>
              <a:t>Python</a:t>
            </a:r>
            <a:r>
              <a:rPr lang="ru-RU" sz="2000" dirty="0">
                <a:solidFill>
                  <a:srgbClr val="00204F"/>
                </a:solidFill>
              </a:rPr>
              <a:t> 3 для начинающих». </a:t>
            </a:r>
            <a:endParaRPr lang="ru-RU" sz="2000" dirty="0" smtClean="0">
              <a:solidFill>
                <a:srgbClr val="00204F"/>
              </a:solidFill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 smtClean="0">
                <a:solidFill>
                  <a:srgbClr val="00204F"/>
                </a:solidFill>
              </a:rPr>
              <a:t>https</a:t>
            </a:r>
            <a:r>
              <a:rPr lang="ru-RU" sz="2000" dirty="0">
                <a:solidFill>
                  <a:srgbClr val="00204F"/>
                </a:solidFill>
              </a:rPr>
              <a:t>://www.youtube.com/playlist?list=PLJOzdkh8T5kpIBTG9mM2wVBjh5OpdwBl — Лекции А.В. Умнова, прочитанные в Школе Анализа Данных Яндекса</a:t>
            </a:r>
            <a:r>
              <a:rPr lang="ru-RU" sz="2000" dirty="0" smtClean="0">
                <a:solidFill>
                  <a:srgbClr val="00204F"/>
                </a:solidFill>
              </a:rPr>
              <a:t>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ru-RU" sz="2000" dirty="0">
                <a:solidFill>
                  <a:srgbClr val="00204F"/>
                </a:solidFill>
              </a:rPr>
              <a:t>Сайт официальной документации модуля </a:t>
            </a:r>
            <a:r>
              <a:rPr lang="en-US" sz="2000" dirty="0" err="1">
                <a:solidFill>
                  <a:srgbClr val="00204F"/>
                </a:solidFill>
              </a:rPr>
              <a:t>PyQT</a:t>
            </a:r>
            <a:r>
              <a:rPr lang="en-US" sz="2000" dirty="0">
                <a:solidFill>
                  <a:srgbClr val="00204F"/>
                </a:solidFill>
              </a:rPr>
              <a:t> </a:t>
            </a:r>
            <a:r>
              <a:rPr lang="ru-RU" sz="2000" dirty="0">
                <a:solidFill>
                  <a:srgbClr val="00204F"/>
                </a:solidFill>
              </a:rPr>
              <a:t>для языка программирования </a:t>
            </a:r>
            <a:r>
              <a:rPr lang="en-US" sz="2000" dirty="0">
                <a:solidFill>
                  <a:srgbClr val="00204F"/>
                </a:solidFill>
              </a:rPr>
              <a:t>Python </a:t>
            </a:r>
            <a:r>
              <a:rPr lang="ru-RU" sz="2000" dirty="0">
                <a:solidFill>
                  <a:srgbClr val="00204F"/>
                </a:solidFill>
              </a:rPr>
              <a:t>— https://doc.qt.io/qtforpython/</a:t>
            </a:r>
          </a:p>
          <a:p>
            <a:pPr lvl="0"/>
            <a:endParaRPr lang="ru-RU" sz="2000" dirty="0" smtClean="0">
              <a:solidFill>
                <a:srgbClr val="00204F"/>
              </a:solidFill>
            </a:endParaRPr>
          </a:p>
          <a:p>
            <a:pPr marL="457200" lvl="0" indent="-457200">
              <a:buFont typeface="+mj-lt"/>
              <a:buAutoNum type="arabicPeriod" startAt="5"/>
            </a:pPr>
            <a:endParaRPr lang="ru-RU" sz="2000" dirty="0">
              <a:solidFill>
                <a:srgbClr val="002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" y="0"/>
            <a:ext cx="9141377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260648"/>
            <a:ext cx="6048672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44958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20" normalizeH="0" baseline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ОБОСНОВАНИЕ</a:t>
            </a:r>
            <a:r>
              <a:rPr kumimoji="0" lang="ru-RU" sz="3200" b="1" i="0" u="none" strike="noStrike" kern="1200" cap="none" spc="-20" normalizeH="0" noProof="0" dirty="0">
                <a:ln>
                  <a:noFill/>
                </a:ln>
                <a:solidFill>
                  <a:srgbClr val="00164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 ВЫБОРА ТЕМЫ</a:t>
            </a:r>
            <a:endParaRPr kumimoji="0" lang="ru-RU" sz="3200" b="1" i="0" u="none" strike="noStrike" kern="1200" cap="none" spc="-20" normalizeH="0" baseline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690930"/>
            <a:ext cx="849694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Данная тема была выбрана в связи с личной заинтересованностью в решении конкретной логической задачи с получением шансов на конкретных стадиях игры в «Покер».  </a:t>
            </a:r>
            <a:endParaRPr lang="ru-RU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1640"/>
                </a:solidFill>
              </a:rPr>
              <a:t>Побочным решением является факт того, что эти шансы можно предоставлять пользователю по средству взаимодействия с графическим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4409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Цель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74350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решения заданной ранее логической задачи, условиями которой являются конкретизированные данные на различных стадиях игры в «Покер» для того или иного пользователя.</a:t>
            </a: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2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9752" y="287531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50"/>
              </a:spcAft>
              <a:buClrTx/>
              <a:buSzTx/>
              <a:buFontTx/>
              <a:buNone/>
              <a:tabLst/>
              <a:defRPr/>
            </a:pPr>
            <a:r>
              <a:rPr lang="ru-RU" sz="3200" b="1" cap="all" spc="-100" dirty="0">
                <a:solidFill>
                  <a:srgbClr val="001640"/>
                </a:solidFill>
                <a:latin typeface="Arial"/>
              </a:rPr>
              <a:t>задачи работы</a:t>
            </a:r>
            <a:endParaRPr kumimoji="0" lang="ru" sz="3200" b="1" i="0" u="none" strike="noStrike" kern="1200" cap="all" spc="-100" normalizeH="0" noProof="0" dirty="0">
              <a:ln>
                <a:noFill/>
              </a:ln>
              <a:solidFill>
                <a:srgbClr val="00164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700808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Проанализировать существующие решения использования различных приложений в игре в «Покер» с целью получить конкретные шансы (в процентах) на различных стадиях игры.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программу с графическим интерфейсом, взаимодействующую с табличными значениями и базами данных. Данное решение этой задачи взаимодействует с самим пользователем и предоставляет наиболее точную информацию.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361950" algn="l"/>
              </a:tabLst>
            </a:pPr>
            <a:r>
              <a:rPr lang="ru-RU" sz="2000" dirty="0">
                <a:solidFill>
                  <a:srgbClr val="00204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Провести оценку результатов на работоспособность                       с использованием примеров игры в «Покер».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2400" dirty="0">
              <a:solidFill>
                <a:srgbClr val="00204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47864" y="287531"/>
            <a:ext cx="3600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КОНКУРЕНТЫ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204200" y="1484784"/>
            <a:ext cx="892899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в основном, существуют в закрытых кругах общения;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те которые существуют (не пользуются особой популярностью):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взаимодействуют на прямую с покерным клиентом, легко отследить и отключить доступ к игре в том или ином игровом клиенте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отсутствие возможности получить шансы без игры в покерном клиенте, а к подходу решения заданной задачи.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оставшиеся конкуренты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204F"/>
                </a:solidFill>
              </a:rPr>
              <a:t>требуют тех данных, чтобы предоставить шансы, которыми не может обладать обычный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28107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8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188640"/>
            <a:ext cx="302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РЕШЕНИЕ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172498" y="2420888"/>
            <a:ext cx="864797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полную информацию о возможных шансах пользователя против всех возможных вариаций, против которых он может играть на каждом из кругов раздачи в игре в «Покер»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позволяет получить решение задачи в виде получения шансов в игре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0204F"/>
                </a:solidFill>
              </a:rPr>
              <a:t>максимизирование шансов на победу у обычного пользователя при игре (побочные результаты)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68760"/>
            <a:ext cx="866214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2400" b="1" dirty="0">
                <a:solidFill>
                  <a:srgbClr val="F05423"/>
                </a:solidFill>
              </a:rPr>
              <a:t>Разработка программы «Покерный аналитик»</a:t>
            </a:r>
            <a:br>
              <a:rPr lang="ru-RU" sz="2400" b="1" dirty="0">
                <a:solidFill>
                  <a:srgbClr val="F05423"/>
                </a:solidFill>
              </a:rPr>
            </a:br>
            <a:r>
              <a:rPr lang="ru-RU" sz="2400" b="1" dirty="0">
                <a:solidFill>
                  <a:srgbClr val="F05423"/>
                </a:solidFill>
              </a:rPr>
              <a:t>программа будет представлять:</a:t>
            </a:r>
          </a:p>
        </p:txBody>
      </p:sp>
    </p:spTree>
    <p:extLst>
      <p:ext uri="{BB962C8B-B14F-4D97-AF65-F5344CB8AC3E}">
        <p14:creationId xmlns:p14="http://schemas.microsoft.com/office/powerpoint/2010/main" val="349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072" cy="645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35870" y="357030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-RU" sz="3200" b="1" spc="-100" dirty="0">
                <a:solidFill>
                  <a:srgbClr val="001640"/>
                </a:solidFill>
                <a:latin typeface="Arial"/>
                <a:cs typeface="+mn-cs"/>
              </a:rPr>
              <a:t>УНИКАЛЬНОСЬ РЕШЕНИЯ </a:t>
            </a:r>
            <a:endParaRPr lang="ru" sz="3200" b="1" spc="-100" dirty="0">
              <a:solidFill>
                <a:srgbClr val="001640"/>
              </a:solidFill>
              <a:latin typeface="Arial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54052" y="44371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742C92-573B-4DC6-B067-0286921B79F1}"/>
              </a:ext>
            </a:extLst>
          </p:cNvPr>
          <p:cNvSpPr txBox="1"/>
          <p:nvPr/>
        </p:nvSpPr>
        <p:spPr>
          <a:xfrm>
            <a:off x="323528" y="2006838"/>
            <a:ext cx="8806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мало таких программ, подобных данной, которые будут честно выдавать открытые шансы на каждой вариации,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позволяет уже пользователю получать максимальную пользу от использования программы,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204F"/>
                </a:solidFill>
              </a:rPr>
              <a:t>иным пользователям дать ответ на решение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4460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2018\протон\протон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069" cy="643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51937"/>
            <a:ext cx="43894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1050"/>
              </a:spcAft>
            </a:pPr>
            <a:r>
              <a:rPr lang="ru" sz="3000" b="1" cap="all" spc="-100" dirty="0">
                <a:solidFill>
                  <a:srgbClr val="001640"/>
                </a:solidFill>
                <a:latin typeface="Arial"/>
                <a:cs typeface="+mn-cs"/>
              </a:rPr>
              <a:t>Этапы разработки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DF74-EF86-455C-87BF-EA8FE0ADCE88}"/>
              </a:ext>
            </a:extLst>
          </p:cNvPr>
          <p:cNvSpPr txBox="1"/>
          <p:nvPr/>
        </p:nvSpPr>
        <p:spPr>
          <a:xfrm>
            <a:off x="523905" y="1556792"/>
            <a:ext cx="8096189" cy="43396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rgbClr val="001640"/>
                </a:solidFill>
              </a:rPr>
              <a:t>Разработка программы проходила несколько этапов: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первым этапом являлось обсуждение с научным руководителем идейной реализации проектной работы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вторым этапом являлось создание графического интерфейса и части «тыльной стороны» программы, что позволит работать с различными файлами, а также использовать их в графическом интерфейсе без каких-либо проблем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rgbClr val="001640"/>
                </a:solidFill>
              </a:rPr>
              <a:t>третьим этапом являлось окончательное завершение разработки «тыльной стороны»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687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929</Words>
  <Application>Microsoft Office PowerPoint</Application>
  <PresentationFormat>Экран (4:3)</PresentationFormat>
  <Paragraphs>83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ZuneO</dc:creator>
  <cp:lastModifiedBy>user</cp:lastModifiedBy>
  <cp:revision>331</cp:revision>
  <cp:lastPrinted>2019-11-13T10:52:58Z</cp:lastPrinted>
  <dcterms:created xsi:type="dcterms:W3CDTF">2018-08-16T18:52:34Z</dcterms:created>
  <dcterms:modified xsi:type="dcterms:W3CDTF">2022-02-28T13:48:38Z</dcterms:modified>
</cp:coreProperties>
</file>