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55" r:id="rId3"/>
    <p:sldId id="386" r:id="rId4"/>
    <p:sldId id="385" r:id="rId5"/>
    <p:sldId id="361" r:id="rId6"/>
    <p:sldId id="379" r:id="rId7"/>
    <p:sldId id="380" r:id="rId8"/>
    <p:sldId id="384" r:id="rId9"/>
    <p:sldId id="367" r:id="rId10"/>
    <p:sldId id="373" r:id="rId11"/>
    <p:sldId id="375" r:id="rId12"/>
    <p:sldId id="376" r:id="rId13"/>
    <p:sldId id="377" r:id="rId14"/>
    <p:sldId id="378" r:id="rId15"/>
    <p:sldId id="364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68" r:id="rId26"/>
    <p:sldId id="374" r:id="rId27"/>
    <p:sldId id="362" r:id="rId28"/>
    <p:sldId id="383" r:id="rId29"/>
    <p:sldId id="382" r:id="rId30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86"/>
            <p14:sldId id="385"/>
            <p14:sldId id="361"/>
            <p14:sldId id="379"/>
            <p14:sldId id="380"/>
            <p14:sldId id="384"/>
          </p14:sldIdLst>
        </p14:section>
        <p14:section name="этапы" id="{9BFC7D02-DF0C-4550-A8BA-6A1B552FFE5B}">
          <p14:sldIdLst>
            <p14:sldId id="367"/>
            <p14:sldId id="373"/>
            <p14:sldId id="375"/>
            <p14:sldId id="376"/>
            <p14:sldId id="377"/>
            <p14:sldId id="378"/>
            <p14:sldId id="364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68"/>
            <p14:sldId id="374"/>
            <p14:sldId id="362"/>
            <p14:sldId id="383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3"/>
    <a:srgbClr val="001640"/>
    <a:srgbClr val="00204F"/>
    <a:srgbClr val="022150"/>
    <a:srgbClr val="FF0000"/>
    <a:srgbClr val="CC9900"/>
    <a:srgbClr val="00FF00"/>
    <a:srgbClr val="EF5422"/>
    <a:srgbClr val="84AF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  <p1510:client id="{3A012099-38A1-40A7-BDDB-F2332D385886}" v="1234" dt="2022-04-23T09:40:36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5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F11_zRDZX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hyperlink" Target="https://github.com/JaydenPears/Poker-Analy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52928" y="4431023"/>
            <a:ext cx="1943274" cy="19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47178" y="4055081"/>
            <a:ext cx="7868329" cy="36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Государственное бюджетное общеобразовательное учреждение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города Москвы «Образовательный центр «Протон»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4447452"/>
            <a:ext cx="3907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Работу выполнил: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ученик 10-Т класса</a:t>
            </a:r>
            <a:br>
              <a:rPr lang="ru-RU" b="1" dirty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Чернов Владимир Евгеньевич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Научный руководитель: 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Руководитель ИТ-проектов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Федоров Кирилл Евгеньевич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119" y="2184596"/>
            <a:ext cx="7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>
                <a:solidFill>
                  <a:srgbClr val="E15126"/>
                </a:solidFill>
              </a:rPr>
              <a:t>Покерный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195736" y="311788"/>
            <a:ext cx="5553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ГЛАВНОЕ ОКНО ПРОГРАММЫ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7" y="1640790"/>
            <a:ext cx="7267556" cy="40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11760" y="296406"/>
            <a:ext cx="540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ОКНО ВЫБОРА КАРТ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" y="1700808"/>
            <a:ext cx="7470229" cy="35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059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267744" y="314059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22150"/>
                </a:solidFill>
                <a:latin typeface="+mj-lt"/>
              </a:rPr>
              <a:t>ИЗМЕНЕНИЕ</a:t>
            </a:r>
            <a:r>
              <a:rPr lang="en-US" sz="3000" b="1" dirty="0">
                <a:solidFill>
                  <a:srgbClr val="022150"/>
                </a:solidFill>
                <a:latin typeface="+mj-lt"/>
              </a:rPr>
              <a:t> </a:t>
            </a:r>
            <a:r>
              <a:rPr lang="ru-RU" sz="3000" b="1" dirty="0">
                <a:solidFill>
                  <a:srgbClr val="022150"/>
                </a:solidFill>
                <a:latin typeface="+mj-lt"/>
              </a:rPr>
              <a:t>КАТЕГОРИЙ ПАР КАРТ</a:t>
            </a:r>
            <a:r>
              <a:rPr lang="ru-RU" sz="3000" b="1" dirty="0">
                <a:solidFill>
                  <a:srgbClr val="001640"/>
                </a:solidFill>
                <a:latin typeface="+mj-lt"/>
              </a:rPr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2" y="1614840"/>
            <a:ext cx="7096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627784" y="311787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ИЗМЕНЕНИЕ ЦВЕТА КАТЕГОРИЙ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43"/>
          <a:stretch/>
        </p:blipFill>
        <p:spPr>
          <a:xfrm>
            <a:off x="1726248" y="1594654"/>
            <a:ext cx="5670574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1835696" y="332656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ОКНО ДЕМОНСТРАЦИИ СТАТИСТИКИ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2" y="1844824"/>
            <a:ext cx="8580065" cy="3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06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51937"/>
            <a:ext cx="43894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000" b="1" cap="all" spc="-100" dirty="0">
                <a:solidFill>
                  <a:srgbClr val="001640"/>
                </a:solidFill>
                <a:latin typeface="Arial"/>
                <a:cs typeface="+mn-cs"/>
              </a:rPr>
              <a:t>Этапы разработки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DF74-EF86-455C-87BF-EA8FE0ADCE88}"/>
              </a:ext>
            </a:extLst>
          </p:cNvPr>
          <p:cNvSpPr txBox="1"/>
          <p:nvPr/>
        </p:nvSpPr>
        <p:spPr>
          <a:xfrm>
            <a:off x="523905" y="1556792"/>
            <a:ext cx="8096189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Разработка программы проходила несколько этапов: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первым этапом являлось обсуждение с научным руководителем идейной реализации проектной работы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третьим этапом являлось окончательное завершение разработки «тыльной стороны»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87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975" y="2073051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Взаимодействие с Базой Данных для отображения статистики сделано с помощью внутреннего модуля </a:t>
            </a:r>
            <a:r>
              <a:rPr lang="en-US" dirty="0">
                <a:solidFill>
                  <a:srgbClr val="002060"/>
                </a:solidFill>
              </a:rPr>
              <a:t>PyQT5</a:t>
            </a:r>
            <a:r>
              <a:rPr lang="ru-RU" dirty="0">
                <a:solidFill>
                  <a:srgbClr val="002060"/>
                </a:solidFill>
              </a:rPr>
              <a:t> под названием </a:t>
            </a:r>
            <a:r>
              <a:rPr lang="en-US" dirty="0">
                <a:solidFill>
                  <a:srgbClr val="002060"/>
                </a:solidFill>
              </a:rPr>
              <a:t>PyQt5.QtSql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BB2DF4F7-EE4E-4687-5C92-DBF24561CF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1" r="7046" b="4844"/>
          <a:stretch/>
        </p:blipFill>
        <p:spPr>
          <a:xfrm>
            <a:off x="5216947" y="939643"/>
            <a:ext cx="2803387" cy="239686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DD88BE7-D326-5F0A-1F6C-44E8A2C2B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09" y="3364029"/>
            <a:ext cx="5985321" cy="26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6671F3C3-323F-25E4-6C3D-61E54EF7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4" y="1927656"/>
            <a:ext cx="8818918" cy="35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4981354-975C-0702-141A-90B4FCF0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9" y="1665854"/>
            <a:ext cx="6454690" cy="39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130352-C53E-3D84-7AF4-B6201E1A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4" y="1759279"/>
            <a:ext cx="8818917" cy="39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А</a:t>
            </a: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к</a:t>
            </a: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" y="2450985"/>
            <a:ext cx="8244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внимания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аналитического  математического склада ума (желательно)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хорошей памяти (запоминание своих карт и предположение карт оппонентов)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6992" y="1556792"/>
            <a:ext cx="8674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Игра в «Покер – логически-стратегическая игра</a:t>
            </a:r>
            <a:br>
              <a:rPr lang="ru-RU" sz="2800" b="1" dirty="0">
                <a:solidFill>
                  <a:srgbClr val="F05423"/>
                </a:solidFill>
              </a:rPr>
            </a:br>
            <a:r>
              <a:rPr lang="ru-RU" sz="2800" b="1" dirty="0">
                <a:solidFill>
                  <a:srgbClr val="F05423"/>
                </a:solidFill>
              </a:rPr>
              <a:t>требующая: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3925" y="4553565"/>
            <a:ext cx="7736149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200" dirty="0">
                <a:solidFill>
                  <a:srgbClr val="00204F"/>
                </a:solidFill>
              </a:rPr>
              <a:t>Разработка программы как решение логической задачи по получению шансов  на той или иной конкретной стадии игры в «Покер»</a:t>
            </a:r>
          </a:p>
        </p:txBody>
      </p:sp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B6630C1-8BD6-7925-7342-93BCD1D5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0" y="2068114"/>
            <a:ext cx="7393428" cy="29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876A857-FDC0-81E3-1406-5D0F52A4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29" y="1604517"/>
            <a:ext cx="6724142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6146" name="Picture 2" descr="https://cdn.discordapp.com/attachments/762696226591997995/96674702382087376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80" y="1340768"/>
            <a:ext cx="5550049" cy="48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D007B0E-F8AB-F278-6387-8B5A5045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5" y="1710812"/>
            <a:ext cx="6671990" cy="38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45636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4AB1D6B-1DF9-79EA-1B76-F20AFEAB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5" y="2055378"/>
            <a:ext cx="8219169" cy="3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5870" y="357030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УНИКАЛЬНОСЬ РЕШЕНИЯ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323528" y="2006838"/>
            <a:ext cx="8806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мало таких программ, подобных данной, которые будут честно выдавать открытые шансы на каждой вариации,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позволяет уже пользователю получать максимальную пользу от использования программы, иным пользователям дать ответ на решение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460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296458"/>
            <a:ext cx="4833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ПЕРСПЕКТИВЫ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1640"/>
                </a:solidFill>
              </a:rPr>
              <a:t>В качестве перспектив развития отметим несколько идей: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Самым главным,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  <a:endParaRPr lang="ru-RU" sz="8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</a:p>
        </p:txBody>
      </p:sp>
    </p:spTree>
    <p:extLst>
      <p:ext uri="{BB962C8B-B14F-4D97-AF65-F5344CB8AC3E}">
        <p14:creationId xmlns:p14="http://schemas.microsoft.com/office/powerpoint/2010/main" val="40805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Р. Н. Математические методы как основа стратегии игры в покер / Р. Н.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– Текст: непосредственный // Экономика, управление, финансы: материалы III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Междунар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науч.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конф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(г. Пермь, февраль 2014 г.). – Пермь: Меркурий, 2014. – С.16-17. [Электронный ресурс] URL: https://moluch.ru/conf/econ/archive/93/4819/ (дата обращения: 22.02.2022).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rgbClr val="00204F"/>
                </a:solidFill>
              </a:rPr>
              <a:t>К. Ю. Поляков, Е. А. Еремин. Информатика. Углублённый уровень. Учебник </a:t>
            </a:r>
            <a:r>
              <a:rPr lang="ru-RU" sz="2000" dirty="0">
                <a:solidFill>
                  <a:srgbClr val="001640"/>
                </a:solidFill>
              </a:rPr>
              <a:t>для 10 класса в 2 частях. М.: БИНОМ. Лаборатория знаний, 2014.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М. </a:t>
            </a:r>
            <a:r>
              <a:rPr lang="ru-RU" sz="2000" dirty="0" err="1">
                <a:solidFill>
                  <a:srgbClr val="001640"/>
                </a:solidFill>
              </a:rPr>
              <a:t>Лутц</a:t>
            </a:r>
            <a:r>
              <a:rPr lang="ru-RU" sz="2000" dirty="0">
                <a:solidFill>
                  <a:srgbClr val="001640"/>
                </a:solidFill>
              </a:rPr>
              <a:t>. Изучаем </a:t>
            </a:r>
            <a:r>
              <a:rPr lang="ru-RU" sz="2000" dirty="0" err="1">
                <a:solidFill>
                  <a:srgbClr val="001640"/>
                </a:solidFill>
              </a:rPr>
              <a:t>Python</a:t>
            </a:r>
            <a:r>
              <a:rPr lang="ru-RU" sz="2000" dirty="0">
                <a:solidFill>
                  <a:srgbClr val="001640"/>
                </a:solidFill>
              </a:rPr>
              <a:t>. СПб.: Символ-Плюс, 2011.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Задачи по программированию. Под ред. С. М. Окулова, М.: БИНОМ. Лаборатория знаний, 2006. </a:t>
            </a:r>
          </a:p>
        </p:txBody>
      </p:sp>
    </p:spTree>
    <p:extLst>
      <p:ext uri="{BB962C8B-B14F-4D97-AF65-F5344CB8AC3E}">
        <p14:creationId xmlns:p14="http://schemas.microsoft.com/office/powerpoint/2010/main" val="771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С. М. Окулов. Основы программирования. М.: Бином. Лаборатория знаний, 2012.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err="1">
                <a:solidFill>
                  <a:srgbClr val="00204F"/>
                </a:solidFill>
              </a:rPr>
              <a:t>Лутц</a:t>
            </a:r>
            <a:r>
              <a:rPr lang="ru-RU" sz="2000" dirty="0">
                <a:solidFill>
                  <a:srgbClr val="00204F"/>
                </a:solidFill>
              </a:rPr>
              <a:t>. Изучаем 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. СПб.: Символ-Плюс, 2011.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Информатика и ИКТ. Задачник-практикум в 2 частях. Под ред. И. Г. Семакина и Е. К. </a:t>
            </a:r>
            <a:r>
              <a:rPr lang="ru-RU" sz="2000" dirty="0" err="1">
                <a:solidFill>
                  <a:srgbClr val="00204F"/>
                </a:solidFill>
              </a:rPr>
              <a:t>Хеннера</a:t>
            </a:r>
            <a:r>
              <a:rPr lang="ru-RU" sz="2000" dirty="0">
                <a:solidFill>
                  <a:srgbClr val="00204F"/>
                </a:solidFill>
              </a:rPr>
              <a:t>. М.: БИНОМ. Лаборатория знаний, 2014.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Материалы и презентации к урокам в LMS </a:t>
            </a:r>
            <a:r>
              <a:rPr lang="ru-RU" sz="2000" dirty="0" err="1">
                <a:solidFill>
                  <a:srgbClr val="00204F"/>
                </a:solidFill>
              </a:rPr>
              <a:t>Яндекс.Лицея</a:t>
            </a:r>
            <a:r>
              <a:rPr lang="ru-RU" sz="2000" dirty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Сайт pythonworld.ru — «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 3 для начинающих».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https://www.youtube.com/playlist?list=PLJOzdkh8T5kpIBTG9mM2wVBjh5OpdwBl — Лекции А.В. Умнова, прочитанные в Школе Анализа Данных Яндекса.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Сайт официальной документации модуля </a:t>
            </a:r>
            <a:r>
              <a:rPr lang="en-US" sz="2000" dirty="0" err="1">
                <a:solidFill>
                  <a:srgbClr val="00204F"/>
                </a:solidFill>
              </a:rPr>
              <a:t>PyQT</a:t>
            </a:r>
            <a:r>
              <a:rPr lang="en-US" sz="2000" dirty="0">
                <a:solidFill>
                  <a:srgbClr val="00204F"/>
                </a:solidFill>
              </a:rPr>
              <a:t> </a:t>
            </a:r>
            <a:r>
              <a:rPr lang="ru-RU" sz="2000" dirty="0">
                <a:solidFill>
                  <a:srgbClr val="00204F"/>
                </a:solidFill>
              </a:rPr>
              <a:t>для языка программирования </a:t>
            </a:r>
            <a:r>
              <a:rPr lang="en-US" sz="2000" dirty="0">
                <a:solidFill>
                  <a:srgbClr val="00204F"/>
                </a:solidFill>
              </a:rPr>
              <a:t>Python </a:t>
            </a:r>
            <a:r>
              <a:rPr lang="ru-RU" sz="2000" dirty="0">
                <a:solidFill>
                  <a:srgbClr val="00204F"/>
                </a:solidFill>
              </a:rPr>
              <a:t>— https://doc.qt.io/qtforpython/</a:t>
            </a:r>
          </a:p>
          <a:p>
            <a:pPr lvl="0"/>
            <a:endParaRPr lang="ru-RU" sz="2000" dirty="0">
              <a:solidFill>
                <a:srgbClr val="00204F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endParaRPr lang="ru-RU" sz="2000" dirty="0">
              <a:solidFill>
                <a:srgbClr val="002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659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РЕЗУЛЬТАТЫ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31162"/>
            <a:ext cx="65322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4F"/>
                </a:solidFill>
              </a:rPr>
              <a:t>Ссылка на видео-демонстрацию проектной работы –</a:t>
            </a:r>
            <a:br>
              <a:rPr lang="ru-RU" sz="2000" dirty="0">
                <a:solidFill>
                  <a:srgbClr val="00204F"/>
                </a:solidFill>
              </a:rPr>
            </a:br>
            <a:r>
              <a:rPr lang="en-US" sz="2000" dirty="0">
                <a:solidFill>
                  <a:srgbClr val="00204F"/>
                </a:solidFill>
                <a:hlinkClick r:id="rId3"/>
              </a:rPr>
              <a:t>https://youtu.be/QF11_zRDZXo</a:t>
            </a:r>
            <a:endParaRPr lang="ru-RU" sz="2000" dirty="0">
              <a:solidFill>
                <a:srgbClr val="00204F"/>
              </a:solidFill>
            </a:endParaRPr>
          </a:p>
          <a:p>
            <a:endParaRPr lang="ru-RU" sz="2000" dirty="0">
              <a:solidFill>
                <a:srgbClr val="00204F"/>
              </a:solidFill>
            </a:endParaRPr>
          </a:p>
          <a:p>
            <a:r>
              <a:rPr lang="ru-RU" sz="2000" dirty="0">
                <a:solidFill>
                  <a:srgbClr val="00204F"/>
                </a:solidFill>
              </a:rPr>
              <a:t>Ссылка на </a:t>
            </a:r>
            <a:r>
              <a:rPr lang="ru-RU" sz="2000" dirty="0" err="1">
                <a:solidFill>
                  <a:srgbClr val="00204F"/>
                </a:solidFill>
              </a:rPr>
              <a:t>репозиторий</a:t>
            </a:r>
            <a:r>
              <a:rPr lang="ru-RU" sz="2000" dirty="0">
                <a:solidFill>
                  <a:srgbClr val="00204F"/>
                </a:solidFill>
              </a:rPr>
              <a:t> с проектом –</a:t>
            </a:r>
            <a:br>
              <a:rPr lang="ru-RU" sz="2000" dirty="0">
                <a:solidFill>
                  <a:srgbClr val="00204F"/>
                </a:solidFill>
              </a:rPr>
            </a:br>
            <a:r>
              <a:rPr lang="ru-RU" sz="2000" u="sng" dirty="0">
                <a:solidFill>
                  <a:srgbClr val="00204F"/>
                </a:solidFill>
                <a:hlinkClick r:id="rId4"/>
              </a:rPr>
              <a:t>https://github.com/JaydenPears/Poker-Analyst</a:t>
            </a:r>
            <a:endParaRPr lang="ru-RU" sz="2000" dirty="0">
              <a:solidFill>
                <a:srgbClr val="00204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284984"/>
            <a:ext cx="4029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1640"/>
                </a:solidFill>
              </a:rPr>
              <a:t>QR </a:t>
            </a:r>
            <a:r>
              <a:rPr lang="ru-RU" sz="2000" dirty="0">
                <a:solidFill>
                  <a:srgbClr val="001640"/>
                </a:solidFill>
              </a:rPr>
              <a:t>код на видео-демонстрацию</a:t>
            </a:r>
          </a:p>
          <a:p>
            <a:r>
              <a:rPr lang="ru-RU" sz="2000" dirty="0">
                <a:solidFill>
                  <a:srgbClr val="001640"/>
                </a:solidFill>
              </a:rPr>
              <a:t>проектной работы</a:t>
            </a:r>
            <a:r>
              <a:rPr lang="en-US" sz="2000" dirty="0">
                <a:solidFill>
                  <a:srgbClr val="001640"/>
                </a:solidFill>
              </a:rPr>
              <a:t>:</a:t>
            </a:r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470154"/>
            <a:ext cx="27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</a:t>
            </a:r>
            <a:r>
              <a:rPr lang="ru-RU" dirty="0"/>
              <a:t>-код на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</a:p>
        </p:txBody>
      </p:sp>
      <p:pic>
        <p:nvPicPr>
          <p:cNvPr id="1028" name="Picture 4" descr="http://qrcoder.ru/code/?https%3A%2F%2Fgithub.com%2FJaydenPears%2FPoker-Analyst&amp;6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51288"/>
            <a:ext cx="2069999" cy="20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rcoder.ru/code/?https%3A%2F%2Fyoutu.be%2FQF11_zRDZXo&amp;6&amp;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1674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А</a:t>
            </a: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к</a:t>
            </a: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туальность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027BD5-90FC-7BFA-32DA-A2663C4CA90D}"/>
              </a:ext>
            </a:extLst>
          </p:cNvPr>
          <p:cNvSpPr/>
          <p:nvPr/>
        </p:nvSpPr>
        <p:spPr>
          <a:xfrm>
            <a:off x="530084" y="1363596"/>
            <a:ext cx="8405434" cy="46000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204F"/>
                </a:solidFill>
                <a:latin typeface="Arial"/>
                <a:cs typeface="Arial"/>
              </a:rPr>
              <a:t>World Series Of </a:t>
            </a:r>
            <a:r>
              <a:rPr lang="ru-RU" sz="2200" dirty="0" err="1">
                <a:solidFill>
                  <a:srgbClr val="00204F"/>
                </a:solidFill>
                <a:latin typeface="Arial"/>
                <a:cs typeface="Arial"/>
              </a:rPr>
              <a:t>Poker</a:t>
            </a:r>
            <a:r>
              <a:rPr lang="ru-RU" sz="2200" dirty="0">
                <a:solidFill>
                  <a:srgbClr val="00204F"/>
                </a:solidFill>
                <a:latin typeface="Arial"/>
                <a:cs typeface="Arial"/>
              </a:rPr>
              <a:t> [WSOP] – мировой турнир по покеру, в котором в последний раз участвовало около 10 тысяч человек.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 err="1">
                <a:solidFill>
                  <a:srgbClr val="00204F"/>
                </a:solidFill>
                <a:latin typeface="Arial"/>
                <a:cs typeface="Arial"/>
              </a:rPr>
              <a:t>PokerStars</a:t>
            </a:r>
            <a:r>
              <a:rPr lang="ru-RU" sz="2200" dirty="0">
                <a:solidFill>
                  <a:srgbClr val="00204F"/>
                </a:solidFill>
                <a:latin typeface="Arial"/>
                <a:cs typeface="Arial"/>
              </a:rPr>
              <a:t> – крупнейший сайт для игры онлайн в "Покер". Число зарегистрированных пользователей 115 миллионов, а одновременно играют до 90 тысяч.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204F"/>
                </a:solidFill>
                <a:latin typeface="Arial"/>
                <a:cs typeface="Arial"/>
              </a:rPr>
              <a:t>В Российской Федерации присутствует несколько официальных игровых зон, некоторые из которых: Красная Поляна в Сочи и Сибирская монета в Алтайском крае.</a:t>
            </a:r>
          </a:p>
        </p:txBody>
      </p:sp>
    </p:spTree>
    <p:extLst>
      <p:ext uri="{BB962C8B-B14F-4D97-AF65-F5344CB8AC3E}">
        <p14:creationId xmlns:p14="http://schemas.microsoft.com/office/powerpoint/2010/main" val="34533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5011" y="31496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ПРАВИЛА ИГРЫ «ПОКЕР»</a:t>
            </a:r>
            <a:endParaRPr lang="ru" sz="3200" b="1" cap="all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7" y="1648996"/>
            <a:ext cx="932132" cy="13059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44" y="1635785"/>
            <a:ext cx="932132" cy="13059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" y="3141486"/>
            <a:ext cx="932752" cy="1306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44" y="3132794"/>
            <a:ext cx="932752" cy="1306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71" y="3150829"/>
            <a:ext cx="932752" cy="1306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98" y="3150829"/>
            <a:ext cx="932752" cy="1306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4" y="4614345"/>
            <a:ext cx="932752" cy="1306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24" y="3141043"/>
            <a:ext cx="936144" cy="13068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" y="4614223"/>
            <a:ext cx="932752" cy="1306800"/>
          </a:xfrm>
          <a:prstGeom prst="rect">
            <a:avLst/>
          </a:prstGeom>
        </p:spPr>
      </p:pic>
      <p:pic>
        <p:nvPicPr>
          <p:cNvPr id="10242" name="Picture 2" descr="https://i.pinimg.com/736x/7e/6f/35/7e6f358515ed560f62679954cc5161c6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/>
          <a:stretch/>
        </p:blipFill>
        <p:spPr bwMode="auto">
          <a:xfrm>
            <a:off x="6084168" y="980728"/>
            <a:ext cx="2986833" cy="514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 flipH="1">
            <a:off x="527996" y="1546612"/>
            <a:ext cx="1746" cy="2975048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29742" y="1546612"/>
            <a:ext cx="2237129" cy="3678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766871" y="1558224"/>
            <a:ext cx="0" cy="1294712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766871" y="2852936"/>
            <a:ext cx="2057157" cy="0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7996" y="4521660"/>
            <a:ext cx="2177248" cy="2560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3751417" y="3034137"/>
            <a:ext cx="5410" cy="1474983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700820" y="3034136"/>
            <a:ext cx="0" cy="1487524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705244" y="3034136"/>
            <a:ext cx="1072203" cy="0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758401" y="4509120"/>
            <a:ext cx="1062173" cy="0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820574" y="2852936"/>
            <a:ext cx="270" cy="1656184"/>
          </a:xfrm>
          <a:prstGeom prst="line">
            <a:avLst/>
          </a:prstGeom>
          <a:ln w="28575">
            <a:solidFill>
              <a:srgbClr val="0020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84536" y="4605531"/>
            <a:ext cx="0" cy="1335057"/>
          </a:xfrm>
          <a:prstGeom prst="line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527996" y="6021288"/>
            <a:ext cx="2238875" cy="0"/>
          </a:xfrm>
          <a:prstGeom prst="line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Прямая соединительная линия 2048"/>
          <p:cNvCxnSpPr/>
          <p:nvPr/>
        </p:nvCxnSpPr>
        <p:spPr>
          <a:xfrm flipV="1">
            <a:off x="2766871" y="4614223"/>
            <a:ext cx="0" cy="1335057"/>
          </a:xfrm>
          <a:prstGeom prst="line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8A4FD5C0-CDF1-B971-956F-158BCEF3EEC3}"/>
              </a:ext>
            </a:extLst>
          </p:cNvPr>
          <p:cNvCxnSpPr/>
          <p:nvPr/>
        </p:nvCxnSpPr>
        <p:spPr>
          <a:xfrm>
            <a:off x="481536" y="3102180"/>
            <a:ext cx="0" cy="1468949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81564A1-534A-14B2-DAE3-32AE71C2F184}"/>
              </a:ext>
            </a:extLst>
          </p:cNvPr>
          <p:cNvCxnSpPr>
            <a:cxnSpLocks/>
          </p:cNvCxnSpPr>
          <p:nvPr/>
        </p:nvCxnSpPr>
        <p:spPr>
          <a:xfrm flipH="1">
            <a:off x="473717" y="3094360"/>
            <a:ext cx="1138409" cy="34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154E872-AC15-9A88-8F0C-8A7FE93E0B42}"/>
              </a:ext>
            </a:extLst>
          </p:cNvPr>
          <p:cNvCxnSpPr>
            <a:cxnSpLocks/>
          </p:cNvCxnSpPr>
          <p:nvPr/>
        </p:nvCxnSpPr>
        <p:spPr>
          <a:xfrm flipH="1" flipV="1">
            <a:off x="1638203" y="3094882"/>
            <a:ext cx="17872" cy="1352743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EBAA0A0-9C2B-C99B-B679-274ACCC2EDA0}"/>
              </a:ext>
            </a:extLst>
          </p:cNvPr>
          <p:cNvCxnSpPr>
            <a:cxnSpLocks/>
          </p:cNvCxnSpPr>
          <p:nvPr/>
        </p:nvCxnSpPr>
        <p:spPr>
          <a:xfrm flipH="1">
            <a:off x="2810996" y="4649358"/>
            <a:ext cx="3042205" cy="8691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E54036-EAF5-6861-2EB4-D47AF749B4B0}"/>
              </a:ext>
            </a:extLst>
          </p:cNvPr>
          <p:cNvCxnSpPr>
            <a:cxnSpLocks/>
          </p:cNvCxnSpPr>
          <p:nvPr/>
        </p:nvCxnSpPr>
        <p:spPr>
          <a:xfrm flipH="1">
            <a:off x="5931429" y="3032643"/>
            <a:ext cx="8692" cy="1538485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4B90AC9-8C58-607A-E182-4E5FE21B5066}"/>
              </a:ext>
            </a:extLst>
          </p:cNvPr>
          <p:cNvCxnSpPr>
            <a:cxnSpLocks/>
          </p:cNvCxnSpPr>
          <p:nvPr/>
        </p:nvCxnSpPr>
        <p:spPr>
          <a:xfrm flipV="1">
            <a:off x="3793193" y="3032641"/>
            <a:ext cx="2094775" cy="1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D37C12F-7834-9C0C-9E2A-2339491483B3}"/>
              </a:ext>
            </a:extLst>
          </p:cNvPr>
          <p:cNvCxnSpPr>
            <a:cxnSpLocks/>
          </p:cNvCxnSpPr>
          <p:nvPr/>
        </p:nvCxnSpPr>
        <p:spPr>
          <a:xfrm flipH="1">
            <a:off x="3758425" y="3136946"/>
            <a:ext cx="0" cy="1373337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4A557D3-3237-30EB-8DE5-402F52DDFBE3}"/>
              </a:ext>
            </a:extLst>
          </p:cNvPr>
          <p:cNvCxnSpPr>
            <a:cxnSpLocks/>
          </p:cNvCxnSpPr>
          <p:nvPr/>
        </p:nvCxnSpPr>
        <p:spPr>
          <a:xfrm flipH="1" flipV="1">
            <a:off x="1689726" y="4466824"/>
            <a:ext cx="2007856" cy="26077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260648"/>
            <a:ext cx="604867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20" normalizeH="0" baseline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ОБОСНОВАНИЕ</a:t>
            </a:r>
            <a:r>
              <a:rPr kumimoji="0" lang="ru-RU" sz="3200" b="1" i="0" u="none" strike="noStrike" kern="1200" cap="none" spc="-20" normalizeH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ВЫБОРА ТЕМЫ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90930"/>
            <a:ext cx="849694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Данная тема была выбрана в связи с личной заинтересованностью в решении конкретной логической задачи с получением шансов на конкретных стадиях игры в «Покер».  </a:t>
            </a:r>
            <a:endParaRPr lang="ru-RU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Побочным решением является факт того, что эти шансы можно предоставлять пользователю по средству взаимодействия с графическим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4409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Цель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74350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решения заданной ранее логической задачи, условиями которой являются конкретизированные данные на различных стадиях игры в «Покер» для того или иного пользователя.</a:t>
            </a: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задачи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Проанализировать существующие решения использования различных приложений в игре «Покер» с целью получить конкретные шансы (в процентах) на различных стадиях игры.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с графическим интерфейсом, взаимодействующую с табличными значениями и базами данных. Данное решение этой задачи взаимодействует с самим пользователем и предоставляет наиболее точную информацию.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оценку результатов на работоспособность                       с использованием примеров игры в «Покер».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15990" y="287531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АНАЛИЗ КОНКУРЕНТОВ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1711"/>
              </p:ext>
            </p:extLst>
          </p:nvPr>
        </p:nvGraphicFramePr>
        <p:xfrm>
          <a:off x="395536" y="1556793"/>
          <a:ext cx="8424936" cy="4533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966814673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61480633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63604568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5668358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65452224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597742824"/>
                    </a:ext>
                  </a:extLst>
                </a:gridCol>
              </a:tblGrid>
              <a:tr h="1018317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Холдем</a:t>
                      </a:r>
                      <a:b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Calculatem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Holdem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genius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Poker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Stove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Покерный</a:t>
                      </a:r>
                      <a:b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Аналитик</a:t>
                      </a:r>
                      <a:b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(наше решение)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72714"/>
                  </a:ext>
                </a:extLst>
              </a:tr>
              <a:tr h="552801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Связь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</a:t>
                      </a:r>
                      <a:b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клиентом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66724"/>
                  </a:ext>
                </a:extLst>
              </a:tr>
              <a:tr h="7855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Анализ действий</a:t>
                      </a:r>
                      <a:b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оппонента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71042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Статистика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анализ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17684"/>
                  </a:ext>
                </a:extLst>
              </a:tr>
              <a:tr h="825947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b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2400" dirty="0"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2400" dirty="0"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ru-RU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ru-RU" sz="24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26800"/>
                  </a:ext>
                </a:extLst>
              </a:tr>
              <a:tr h="61099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79 </a:t>
                      </a:r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€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навсегда</a:t>
                      </a:r>
                      <a:endParaRPr lang="ru-RU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99 $</a:t>
                      </a:r>
                      <a:br>
                        <a:rPr lang="ru-RU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</a:br>
                      <a:r>
                        <a:rPr lang="ru-RU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6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188640"/>
            <a:ext cx="302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РЕШЕНИЕ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172498" y="2420888"/>
            <a:ext cx="864797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максимизирование шансов на победу у обычного пользователя при игре (побочные результаты)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66214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400" b="1" dirty="0">
                <a:solidFill>
                  <a:srgbClr val="F05423"/>
                </a:solidFill>
              </a:rPr>
              <a:t>Программа «Покерный аналитик»</a:t>
            </a:r>
            <a:br>
              <a:rPr lang="ru-RU" sz="2400" b="1" dirty="0">
                <a:solidFill>
                  <a:srgbClr val="F05423"/>
                </a:solidFill>
              </a:rPr>
            </a:br>
            <a:r>
              <a:rPr lang="ru-RU" sz="2400" b="1" dirty="0">
                <a:solidFill>
                  <a:srgbClr val="F05423"/>
                </a:solidFill>
              </a:rPr>
              <a:t>будет представлять:</a:t>
            </a:r>
          </a:p>
        </p:txBody>
      </p:sp>
    </p:spTree>
    <p:extLst>
      <p:ext uri="{BB962C8B-B14F-4D97-AF65-F5344CB8AC3E}">
        <p14:creationId xmlns:p14="http://schemas.microsoft.com/office/powerpoint/2010/main" val="349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909</Words>
  <Application>Microsoft Office PowerPoint</Application>
  <PresentationFormat>Экран (4:3)</PresentationFormat>
  <Paragraphs>122</Paragraphs>
  <Slides>29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user</cp:lastModifiedBy>
  <cp:revision>502</cp:revision>
  <cp:lastPrinted>2022-04-13T09:37:24Z</cp:lastPrinted>
  <dcterms:created xsi:type="dcterms:W3CDTF">2018-08-16T18:52:34Z</dcterms:created>
  <dcterms:modified xsi:type="dcterms:W3CDTF">2022-04-23T09:40:55Z</dcterms:modified>
</cp:coreProperties>
</file>