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55" r:id="rId3"/>
    <p:sldId id="361" r:id="rId4"/>
    <p:sldId id="379" r:id="rId5"/>
    <p:sldId id="380" r:id="rId6"/>
    <p:sldId id="356" r:id="rId7"/>
    <p:sldId id="367" r:id="rId8"/>
    <p:sldId id="368" r:id="rId9"/>
    <p:sldId id="364" r:id="rId10"/>
    <p:sldId id="365" r:id="rId11"/>
    <p:sldId id="381" r:id="rId12"/>
    <p:sldId id="373" r:id="rId13"/>
    <p:sldId id="375" r:id="rId14"/>
    <p:sldId id="376" r:id="rId15"/>
    <p:sldId id="377" r:id="rId16"/>
    <p:sldId id="378" r:id="rId17"/>
    <p:sldId id="382" r:id="rId18"/>
    <p:sldId id="374" r:id="rId19"/>
    <p:sldId id="362" r:id="rId20"/>
    <p:sldId id="383" r:id="rId21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61"/>
            <p14:sldId id="379"/>
            <p14:sldId id="380"/>
            <p14:sldId id="356"/>
            <p14:sldId id="367"/>
            <p14:sldId id="368"/>
          </p14:sldIdLst>
        </p14:section>
        <p14:section name="этапы" id="{9BFC7D02-DF0C-4550-A8BA-6A1B552FFE5B}">
          <p14:sldIdLst>
            <p14:sldId id="364"/>
            <p14:sldId id="365"/>
            <p14:sldId id="381"/>
            <p14:sldId id="373"/>
            <p14:sldId id="375"/>
            <p14:sldId id="376"/>
            <p14:sldId id="377"/>
            <p14:sldId id="378"/>
            <p14:sldId id="382"/>
            <p14:sldId id="374"/>
            <p14:sldId id="36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F"/>
    <a:srgbClr val="001640"/>
    <a:srgbClr val="EF5422"/>
    <a:srgbClr val="F05423"/>
    <a:srgbClr val="84AFF0"/>
    <a:srgbClr val="FFFFFF"/>
    <a:srgbClr val="E15126"/>
    <a:srgbClr val="FF0000"/>
    <a:srgbClr val="8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52928" y="4431023"/>
            <a:ext cx="1943274" cy="19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47178" y="4055081"/>
            <a:ext cx="7868329" cy="36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Государственное бюджетное общеобразовательное </a:t>
            </a:r>
            <a:r>
              <a:rPr lang="ru-RU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учреждение</a:t>
            </a:r>
            <a:r>
              <a:rPr lang="en-US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города </a:t>
            </a:r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Москвы «Образовательный центр «Протон»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4447452"/>
            <a:ext cx="3907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Работу выполнил: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ученик 10-Т класса</a:t>
            </a:r>
            <a:br>
              <a:rPr lang="ru-RU" b="1" dirty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Чернов Владимир Евгеньевич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Научный руководитель: 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учитель информатики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Федоров Кирилл Евгеньевич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119" y="2184596"/>
            <a:ext cx="7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>
                <a:solidFill>
                  <a:srgbClr val="E15126"/>
                </a:solidFill>
              </a:rPr>
              <a:t>Покерный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03836" y="1628800"/>
            <a:ext cx="8560652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solidFill>
                  <a:srgbClr val="001640"/>
                </a:solidFill>
              </a:rPr>
              <a:t>Архитектура пользовательского интерфейса:</a:t>
            </a:r>
            <a:endParaRPr lang="ru-RU" sz="24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главное окно, используемое для визуализации подсчётов шансов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второе окно, позволяющее пользователю индивидуализировать циклично права конкретных пар карт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третье окно, позволяющее пользователю индивидуализировать цвета каждой из категории, что потом будет присвоена парам карт</a:t>
            </a: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16224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16290" y="1807944"/>
            <a:ext cx="8476189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Архитектура программы состоит из пяти частей: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четвёртое окно, позволяющее пользователю совершать выбор карты под себя, а также на каждом из кругов раздачи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пятое окно, результаты игр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rgbClr val="001640"/>
                </a:solidFill>
              </a:rPr>
              <a:t/>
            </a:r>
            <a:br>
              <a:rPr lang="ru-RU" sz="2200" dirty="0" smtClean="0">
                <a:solidFill>
                  <a:srgbClr val="001640"/>
                </a:solidFill>
              </a:rPr>
            </a:br>
            <a:r>
              <a:rPr lang="ru-RU" sz="2200" dirty="0" smtClean="0">
                <a:solidFill>
                  <a:srgbClr val="001640"/>
                </a:solidFill>
              </a:rPr>
              <a:t>Внутренняя часть программы отвечает за работу с базами данных, файлами, а также подсчётом шансов на различных стадиях игры.</a:t>
            </a:r>
            <a:endParaRPr lang="ru-RU" sz="2200" dirty="0">
              <a:solidFill>
                <a:srgbClr val="001640"/>
              </a:solidFill>
            </a:endParaRP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5643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195736" y="311788"/>
            <a:ext cx="5553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7" y="1640790"/>
            <a:ext cx="7267556" cy="40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11760" y="296406"/>
            <a:ext cx="540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" y="1700808"/>
            <a:ext cx="7470229" cy="35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059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267744" y="314059"/>
            <a:ext cx="5265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2" y="1614840"/>
            <a:ext cx="7096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627784" y="311787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43"/>
          <a:stretch/>
        </p:blipFill>
        <p:spPr>
          <a:xfrm>
            <a:off x="1726248" y="1594654"/>
            <a:ext cx="5670574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2" y="1844824"/>
            <a:ext cx="8580065" cy="3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21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772816"/>
            <a:ext cx="825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00204F"/>
                </a:solidFill>
              </a:rPr>
              <a:t>Ссылка на </a:t>
            </a:r>
            <a:r>
              <a:rPr lang="ru-RU" sz="2000" dirty="0" err="1" smtClean="0">
                <a:solidFill>
                  <a:srgbClr val="00204F"/>
                </a:solidFill>
              </a:rPr>
              <a:t>репозиторий</a:t>
            </a:r>
            <a:r>
              <a:rPr lang="ru-RU" sz="2000" dirty="0" smtClean="0">
                <a:solidFill>
                  <a:srgbClr val="00204F"/>
                </a:solidFill>
              </a:rPr>
              <a:t> с проектом – </a:t>
            </a:r>
            <a:r>
              <a:rPr lang="en-US" sz="2000" dirty="0">
                <a:solidFill>
                  <a:srgbClr val="00204F"/>
                </a:solidFill>
              </a:rPr>
              <a:t>https://</a:t>
            </a:r>
            <a:r>
              <a:rPr lang="en-US" sz="2000" dirty="0" smtClean="0">
                <a:solidFill>
                  <a:srgbClr val="00204F"/>
                </a:solidFill>
              </a:rPr>
              <a:t>youtu.be/QF11_zRDZXo</a:t>
            </a:r>
            <a:endParaRPr lang="ru-RU" sz="2000" dirty="0">
              <a:solidFill>
                <a:srgbClr val="00204F"/>
              </a:solidFill>
            </a:endParaRPr>
          </a:p>
        </p:txBody>
      </p:sp>
      <p:pic>
        <p:nvPicPr>
          <p:cNvPr id="1026" name="Picture 2" descr="http://qrcoder.ru/code/?https%3A%2F%2Fyoutu.be%2FQF11_zRDZXo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48135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52894" y="2883616"/>
            <a:ext cx="5325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1640"/>
                </a:solidFill>
              </a:rPr>
              <a:t>QR </a:t>
            </a:r>
            <a:r>
              <a:rPr lang="ru-RU" sz="2000" dirty="0" smtClean="0">
                <a:solidFill>
                  <a:srgbClr val="001640"/>
                </a:solidFill>
              </a:rPr>
              <a:t>код на видео-демонстрацию проектной</a:t>
            </a:r>
            <a:br>
              <a:rPr lang="ru-RU" sz="2000" dirty="0" smtClean="0">
                <a:solidFill>
                  <a:srgbClr val="001640"/>
                </a:solidFill>
              </a:rPr>
            </a:br>
            <a:r>
              <a:rPr lang="ru-RU" sz="2000" dirty="0" smtClean="0">
                <a:solidFill>
                  <a:srgbClr val="001640"/>
                </a:solidFill>
              </a:rPr>
              <a:t>работы.</a:t>
            </a:r>
            <a:endParaRPr lang="ru-RU" sz="2000" dirty="0">
              <a:solidFill>
                <a:srgbClr val="0016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296458"/>
            <a:ext cx="4833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ПЕРСПЕКТИВЫ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1640"/>
                </a:solidFill>
              </a:rPr>
              <a:t>В качестве перспектив развития отметим несколько идей: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Самым главным,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  <a:endParaRPr lang="ru-RU" sz="8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</a:p>
        </p:txBody>
      </p:sp>
    </p:spTree>
    <p:extLst>
      <p:ext uri="{BB962C8B-B14F-4D97-AF65-F5344CB8AC3E}">
        <p14:creationId xmlns:p14="http://schemas.microsoft.com/office/powerpoint/2010/main" val="40805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Р. Н. Математические методы как основа стратегии игры в покер / Р. Н.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– Текст: непосредственный // Экономика, управление, финансы: материалы III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Междунар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науч.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конф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(г. Пермь, февраль 2014 г.). – Пермь: Меркурий, 2014. – С.16-17. [Электронный ресурс] URL: https://moluch.ru/conf/econ/archive/93/4819/ (дата обращения: 22.02.2022</a:t>
            </a:r>
            <a:r>
              <a:rPr lang="ru-RU" sz="2000" dirty="0" smtClean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rgbClr val="00204F"/>
                </a:solidFill>
              </a:rPr>
              <a:t>К. Ю. Поляков, Е. А. Еремин. Информатика. Углублённый уровень. Учебник </a:t>
            </a:r>
            <a:r>
              <a:rPr lang="ru-RU" sz="2000" dirty="0">
                <a:solidFill>
                  <a:srgbClr val="001640"/>
                </a:solidFill>
              </a:rPr>
              <a:t>для 10 класса в 2 частях. М.: БИНОМ. Лаборатория знаний, 2014.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М. </a:t>
            </a:r>
            <a:r>
              <a:rPr lang="ru-RU" sz="2000" dirty="0" err="1">
                <a:solidFill>
                  <a:srgbClr val="001640"/>
                </a:solidFill>
              </a:rPr>
              <a:t>Лутц</a:t>
            </a:r>
            <a:r>
              <a:rPr lang="ru-RU" sz="2000" dirty="0">
                <a:solidFill>
                  <a:srgbClr val="001640"/>
                </a:solidFill>
              </a:rPr>
              <a:t>. Изучаем </a:t>
            </a:r>
            <a:r>
              <a:rPr lang="ru-RU" sz="2000" dirty="0" err="1">
                <a:solidFill>
                  <a:srgbClr val="001640"/>
                </a:solidFill>
              </a:rPr>
              <a:t>Python</a:t>
            </a:r>
            <a:r>
              <a:rPr lang="ru-RU" sz="2000" dirty="0">
                <a:solidFill>
                  <a:srgbClr val="001640"/>
                </a:solidFill>
              </a:rPr>
              <a:t>. СПб.: Символ-Плюс, 2011</a:t>
            </a:r>
            <a:r>
              <a:rPr lang="ru-RU" sz="2000" dirty="0" smtClean="0">
                <a:solidFill>
                  <a:srgbClr val="00164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Задачи по программированию. Под ред. С. М. Окулова, М.: БИНОМ. Лаборатория знаний, 2006. </a:t>
            </a:r>
          </a:p>
        </p:txBody>
      </p:sp>
    </p:spTree>
    <p:extLst>
      <p:ext uri="{BB962C8B-B14F-4D97-AF65-F5344CB8AC3E}">
        <p14:creationId xmlns:p14="http://schemas.microsoft.com/office/powerpoint/2010/main" val="771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А</a:t>
            </a: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к</a:t>
            </a: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" y="2450985"/>
            <a:ext cx="8244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внимания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аналитического  математического склада ума (желательно)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хорошей памяти (запоминание своих карт и предположение карт оппонентов)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6992" y="1556792"/>
            <a:ext cx="8674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Игра в «Покер – логически-стратегическая игра</a:t>
            </a:r>
            <a:br>
              <a:rPr lang="ru-RU" sz="2800" b="1" dirty="0">
                <a:solidFill>
                  <a:srgbClr val="F05423"/>
                </a:solidFill>
              </a:rPr>
            </a:br>
            <a:r>
              <a:rPr lang="ru-RU" sz="2800" b="1" dirty="0">
                <a:solidFill>
                  <a:srgbClr val="F05423"/>
                </a:solidFill>
              </a:rPr>
              <a:t>требующая: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3925" y="4553565"/>
            <a:ext cx="7736149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200" dirty="0">
                <a:solidFill>
                  <a:srgbClr val="00204F"/>
                </a:solidFill>
              </a:rPr>
              <a:t>Разработка программы как решение логической задачи по получению шансов  на той или иной конкретной стадии игры в «Покер»</a:t>
            </a:r>
          </a:p>
        </p:txBody>
      </p:sp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С. М. Окулов. Основы программирования. М.: Бином. Лаборатория знаний, 2012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err="1" smtClean="0">
                <a:solidFill>
                  <a:srgbClr val="00204F"/>
                </a:solidFill>
              </a:rPr>
              <a:t>Лутц</a:t>
            </a:r>
            <a:r>
              <a:rPr lang="ru-RU" sz="2000" dirty="0">
                <a:solidFill>
                  <a:srgbClr val="00204F"/>
                </a:solidFill>
              </a:rPr>
              <a:t>. Изучаем 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. СПб.: Символ-Плюс, 2011.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Информатика и ИКТ. Задачник-практикум в 2 частях. Под ред. И. Г. Семакина и Е. К. </a:t>
            </a:r>
            <a:r>
              <a:rPr lang="ru-RU" sz="2000" dirty="0" err="1">
                <a:solidFill>
                  <a:srgbClr val="00204F"/>
                </a:solidFill>
              </a:rPr>
              <a:t>Хеннера</a:t>
            </a:r>
            <a:r>
              <a:rPr lang="ru-RU" sz="2000" dirty="0">
                <a:solidFill>
                  <a:srgbClr val="00204F"/>
                </a:solidFill>
              </a:rPr>
              <a:t>. М.: БИНОМ. Лаборатория знаний, 2014.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Материалы и презентации к урокам в LMS </a:t>
            </a:r>
            <a:r>
              <a:rPr lang="ru-RU" sz="2000" dirty="0" err="1" smtClean="0">
                <a:solidFill>
                  <a:srgbClr val="00204F"/>
                </a:solidFill>
              </a:rPr>
              <a:t>Яндекс.Лицея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4F"/>
                </a:solidFill>
              </a:rPr>
              <a:t>Сайт </a:t>
            </a:r>
            <a:r>
              <a:rPr lang="ru-RU" sz="2000" dirty="0">
                <a:solidFill>
                  <a:srgbClr val="00204F"/>
                </a:solidFill>
              </a:rPr>
              <a:t>pythonworld.ru — «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 3 для начинающих». </a:t>
            </a:r>
            <a:endParaRPr lang="ru-RU" sz="2000" dirty="0" smtClean="0">
              <a:solidFill>
                <a:srgbClr val="00204F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4F"/>
                </a:solidFill>
              </a:rPr>
              <a:t>https</a:t>
            </a:r>
            <a:r>
              <a:rPr lang="ru-RU" sz="2000" dirty="0">
                <a:solidFill>
                  <a:srgbClr val="00204F"/>
                </a:solidFill>
              </a:rPr>
              <a:t>://www.youtube.com/playlist?list=PLJOzdkh8T5kpIBTG9mM2wVBjh5OpdwBl — Лекции А.В. Умнова, прочитанные в Школе Анализа Данных Яндекса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Сайт официальной документации модуля </a:t>
            </a:r>
            <a:r>
              <a:rPr lang="en-US" sz="2000" dirty="0" err="1">
                <a:solidFill>
                  <a:srgbClr val="00204F"/>
                </a:solidFill>
              </a:rPr>
              <a:t>PyQT</a:t>
            </a:r>
            <a:r>
              <a:rPr lang="en-US" sz="2000" dirty="0">
                <a:solidFill>
                  <a:srgbClr val="00204F"/>
                </a:solidFill>
              </a:rPr>
              <a:t> </a:t>
            </a:r>
            <a:r>
              <a:rPr lang="ru-RU" sz="2000" dirty="0">
                <a:solidFill>
                  <a:srgbClr val="00204F"/>
                </a:solidFill>
              </a:rPr>
              <a:t>для языка программирования </a:t>
            </a:r>
            <a:r>
              <a:rPr lang="en-US" sz="2000" dirty="0">
                <a:solidFill>
                  <a:srgbClr val="00204F"/>
                </a:solidFill>
              </a:rPr>
              <a:t>Python </a:t>
            </a:r>
            <a:r>
              <a:rPr lang="ru-RU" sz="2000" dirty="0">
                <a:solidFill>
                  <a:srgbClr val="00204F"/>
                </a:solidFill>
              </a:rPr>
              <a:t>— https://doc.qt.io/qtforpython/</a:t>
            </a:r>
          </a:p>
          <a:p>
            <a:pPr lvl="0"/>
            <a:endParaRPr lang="ru-RU" sz="2000" dirty="0" smtClean="0">
              <a:solidFill>
                <a:srgbClr val="00204F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endParaRPr lang="ru-RU" sz="2000" dirty="0">
              <a:solidFill>
                <a:srgbClr val="002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260648"/>
            <a:ext cx="604867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20" normalizeH="0" baseline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ОБОСНОВАНИЕ</a:t>
            </a:r>
            <a:r>
              <a:rPr kumimoji="0" lang="ru-RU" sz="3200" b="1" i="0" u="none" strike="noStrike" kern="1200" cap="none" spc="-20" normalizeH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ВЫБОРА ТЕМЫ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90930"/>
            <a:ext cx="849694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Данная тема была выбрана в связи с личной заинтересованностью в решении конкретной логической задачи с получением шансов на конкретных стадиях игры в «Покер».  </a:t>
            </a:r>
            <a:endParaRPr lang="ru-RU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Побочным решением является факт того, что эти шансы можно предоставлять пользователю по средству взаимодействия с графическим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4409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Цель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74350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решения заданной ранее логической задачи, условиями которой являются конкретизированные данные на различных стадиях игры в «Покер» для того или иного пользователя.</a:t>
            </a: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задачи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Проанализировать существующие решения использования различных приложений в игре в «Покер» с целью получить конкретные шансы (в процентах) на различных стадиях игры.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с графическим интерфейсом, взаимодействующую с табличными значениями и базами данных. Данное решение этой задачи взаимодействует с самим пользователем и предоставляет наиболее точную информацию.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оценку результатов на работоспособность                       с использованием примеров игры в «Покер».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287531"/>
            <a:ext cx="3600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КОНКУРЕНТЫ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204200" y="1484784"/>
            <a:ext cx="892899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в основном, существуют в закрытых кругах общения;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те которые существуют (не пользуются особой популярностью):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взаимодействуют на прямую с покерным клиентом, легко отследить и отключить доступ к игре в том или ином игровом клиенте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отсутствие возможности получить шансы без игры в покерном клиенте, а к подходу решения заданной задачи.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оставшиеся конкуренты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требуют тех данных, чтобы предоставить шансы, которыми не может обладать обычный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28107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188640"/>
            <a:ext cx="302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РЕШЕНИЕ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172498" y="2420888"/>
            <a:ext cx="864797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позволяет получить решение задачи в виде получения шансов в игре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максимизирование шансов на победу у обычного пользователя при игре (побочные результаты)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66214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400" b="1" dirty="0">
                <a:solidFill>
                  <a:srgbClr val="F05423"/>
                </a:solidFill>
              </a:rPr>
              <a:t>Разработка программы «Покерный аналитик»</a:t>
            </a:r>
            <a:br>
              <a:rPr lang="ru-RU" sz="2400" b="1" dirty="0">
                <a:solidFill>
                  <a:srgbClr val="F05423"/>
                </a:solidFill>
              </a:rPr>
            </a:br>
            <a:r>
              <a:rPr lang="ru-RU" sz="2400" b="1" dirty="0">
                <a:solidFill>
                  <a:srgbClr val="F05423"/>
                </a:solidFill>
              </a:rPr>
              <a:t>программа будет представлять:</a:t>
            </a:r>
          </a:p>
        </p:txBody>
      </p:sp>
    </p:spTree>
    <p:extLst>
      <p:ext uri="{BB962C8B-B14F-4D97-AF65-F5344CB8AC3E}">
        <p14:creationId xmlns:p14="http://schemas.microsoft.com/office/powerpoint/2010/main" val="349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5870" y="357030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УНИКАЛЬНОСЬ РЕШЕНИЯ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323528" y="2006838"/>
            <a:ext cx="8806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мало таких программ, подобных данной, которые будут честно выдавать открытые шансы на каждой вариации,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позволяет уже пользователю получать максимальную пользу от использования программы,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иным пользователям дать ответ на решение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460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06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51937"/>
            <a:ext cx="43894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000" b="1" cap="all" spc="-100" dirty="0">
                <a:solidFill>
                  <a:srgbClr val="001640"/>
                </a:solidFill>
                <a:latin typeface="Arial"/>
                <a:cs typeface="+mn-cs"/>
              </a:rPr>
              <a:t>Этапы разработки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DF74-EF86-455C-87BF-EA8FE0ADCE88}"/>
              </a:ext>
            </a:extLst>
          </p:cNvPr>
          <p:cNvSpPr txBox="1"/>
          <p:nvPr/>
        </p:nvSpPr>
        <p:spPr>
          <a:xfrm>
            <a:off x="523905" y="1556792"/>
            <a:ext cx="8096189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Разработка программы проходила несколько этапов: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первым этапом являлось обсуждение с научным руководителем идейной реализации проектной работы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третьим этапом являлось окончательное завершение разработки «тыльной стороны»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87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919</Words>
  <Application>Microsoft Office PowerPoint</Application>
  <PresentationFormat>Экран (4:3)</PresentationFormat>
  <Paragraphs>80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user</cp:lastModifiedBy>
  <cp:revision>327</cp:revision>
  <cp:lastPrinted>2019-11-13T10:52:58Z</cp:lastPrinted>
  <dcterms:created xsi:type="dcterms:W3CDTF">2018-08-16T18:52:34Z</dcterms:created>
  <dcterms:modified xsi:type="dcterms:W3CDTF">2022-02-28T13:13:18Z</dcterms:modified>
</cp:coreProperties>
</file>