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58" r:id="rId7"/>
    <p:sldId id="269" r:id="rId8"/>
    <p:sldId id="262" r:id="rId9"/>
    <p:sldId id="263" r:id="rId10"/>
    <p:sldId id="264" r:id="rId11"/>
    <p:sldId id="270" r:id="rId12"/>
    <p:sldId id="266" r:id="rId13"/>
    <p:sldId id="265" r:id="rId14"/>
    <p:sldId id="267" r:id="rId15"/>
    <p:sldId id="260" r:id="rId16"/>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F8909-40E2-4CF9-925A-E9A50D5AFABA}" v="1739" dt="2022-05-10T14:44:44.079"/>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Темны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89" d="100"/>
          <a:sy n="89" d="100"/>
        </p:scale>
        <p:origin x="30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C379FFB6-878B-4D89-A9F1-908C5F95EE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a:extLst>
              <a:ext uri="{FF2B5EF4-FFF2-40B4-BE49-F238E27FC236}">
                <a16:creationId xmlns:a16="http://schemas.microsoft.com/office/drawing/2014/main" id="{962E99EC-6DAC-40C4-9CB0-839F7068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BDA83-60F2-4E0C-99F1-3B198C71DA2A}" type="datetimeFigureOut">
              <a:rPr lang="ru-RU" smtClean="0"/>
              <a:t>10.05.2022</a:t>
            </a:fld>
            <a:endParaRPr lang="ru-RU" dirty="0"/>
          </a:p>
        </p:txBody>
      </p:sp>
      <p:sp>
        <p:nvSpPr>
          <p:cNvPr id="4" name="Нижний колонтитул 3">
            <a:extLst>
              <a:ext uri="{FF2B5EF4-FFF2-40B4-BE49-F238E27FC236}">
                <a16:creationId xmlns:a16="http://schemas.microsoft.com/office/drawing/2014/main" id="{4F36B973-D323-4241-8653-DEF1D8539A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a:extLst>
              <a:ext uri="{FF2B5EF4-FFF2-40B4-BE49-F238E27FC236}">
                <a16:creationId xmlns:a16="http://schemas.microsoft.com/office/drawing/2014/main" id="{83A8A117-4B44-48FF-836C-74493A3812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6BC633-CCA9-47F5-BCED-A56AA433DCDD}" type="slidenum">
              <a:rPr lang="ru-RU" smtClean="0"/>
              <a:t>‹#›</a:t>
            </a:fld>
            <a:endParaRPr lang="ru-RU" dirty="0"/>
          </a:p>
        </p:txBody>
      </p:sp>
    </p:spTree>
    <p:extLst>
      <p:ext uri="{BB962C8B-B14F-4D97-AF65-F5344CB8AC3E}">
        <p14:creationId xmlns:p14="http://schemas.microsoft.com/office/powerpoint/2010/main" val="3567140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1020-F5BA-43CF-AAA9-C04B3B12EF98}" type="datetimeFigureOut">
              <a:rPr lang="ru-RU" smtClean="0"/>
              <a:t>10.05.2022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73D1A-6084-4304-99B6-284B940079FF}" type="slidenum">
              <a:rPr lang="ru-RU" smtClean="0"/>
              <a:t>‹#›</a:t>
            </a:fld>
            <a:endParaRPr lang="ru-RU" dirty="0"/>
          </a:p>
        </p:txBody>
      </p:sp>
    </p:spTree>
    <p:extLst>
      <p:ext uri="{BB962C8B-B14F-4D97-AF65-F5344CB8AC3E}">
        <p14:creationId xmlns:p14="http://schemas.microsoft.com/office/powerpoint/2010/main" val="224364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a:t>
            </a:fld>
            <a:endParaRPr lang="ru-RU" dirty="0"/>
          </a:p>
        </p:txBody>
      </p:sp>
    </p:spTree>
    <p:extLst>
      <p:ext uri="{BB962C8B-B14F-4D97-AF65-F5344CB8AC3E}">
        <p14:creationId xmlns:p14="http://schemas.microsoft.com/office/powerpoint/2010/main" val="383317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2</a:t>
            </a:fld>
            <a:endParaRPr lang="ru-RU" dirty="0"/>
          </a:p>
        </p:txBody>
      </p:sp>
    </p:spTree>
    <p:extLst>
      <p:ext uri="{BB962C8B-B14F-4D97-AF65-F5344CB8AC3E}">
        <p14:creationId xmlns:p14="http://schemas.microsoft.com/office/powerpoint/2010/main" val="14992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3</a:t>
            </a:fld>
            <a:endParaRPr lang="ru-RU" dirty="0"/>
          </a:p>
        </p:txBody>
      </p:sp>
    </p:spTree>
    <p:extLst>
      <p:ext uri="{BB962C8B-B14F-4D97-AF65-F5344CB8AC3E}">
        <p14:creationId xmlns:p14="http://schemas.microsoft.com/office/powerpoint/2010/main" val="130128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4</a:t>
            </a:fld>
            <a:endParaRPr lang="ru-RU" dirty="0"/>
          </a:p>
        </p:txBody>
      </p:sp>
    </p:spTree>
    <p:extLst>
      <p:ext uri="{BB962C8B-B14F-4D97-AF65-F5344CB8AC3E}">
        <p14:creationId xmlns:p14="http://schemas.microsoft.com/office/powerpoint/2010/main" val="253573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11</a:t>
            </a:fld>
            <a:endParaRPr lang="ru-RU" dirty="0"/>
          </a:p>
        </p:txBody>
      </p:sp>
    </p:spTree>
    <p:extLst>
      <p:ext uri="{BB962C8B-B14F-4D97-AF65-F5344CB8AC3E}">
        <p14:creationId xmlns:p14="http://schemas.microsoft.com/office/powerpoint/2010/main" val="206333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ru-RU" dirty="0"/>
          </a:p>
        </p:txBody>
      </p:sp>
      <p:sp>
        <p:nvSpPr>
          <p:cNvPr id="4" name="Дата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45C8F0DE-DCFB-4354-8112-588B45C19F1A}" type="datetime1">
              <a:rPr lang="ru-RU" smtClean="0"/>
              <a:t>10.05.2022</a:t>
            </a:fld>
            <a:endParaRPr lang="ru-RU" dirty="0"/>
          </a:p>
        </p:txBody>
      </p:sp>
      <p:sp>
        <p:nvSpPr>
          <p:cNvPr id="5" name="Нижний колонтитул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9"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4DB28829-F9CE-4A60-BAD2-B30F1BE4EFBD}" type="datetime1">
              <a:rPr lang="ru-RU" smtClean="0"/>
              <a:t>10.05.2022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Вертикальный заголовок 1"/>
          <p:cNvSpPr>
            <a:spLocks noGrp="1"/>
          </p:cNvSpPr>
          <p:nvPr>
            <p:ph type="title" orient="vert"/>
          </p:nvPr>
        </p:nvSpPr>
        <p:spPr>
          <a:xfrm>
            <a:off x="8839201" y="675726"/>
            <a:ext cx="2004164" cy="518307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774923" y="675726"/>
            <a:ext cx="7896279" cy="5183073"/>
          </a:xfrm>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7638BE5-3B62-4C03-A438-E1216F2C074B}" type="datetime1">
              <a:rPr lang="ru-RU" smtClean="0"/>
              <a:t>10.05.2022</a:t>
            </a:fld>
            <a:endParaRPr lang="ru-RU" dirty="0"/>
          </a:p>
        </p:txBody>
      </p:sp>
      <p:sp>
        <p:nvSpPr>
          <p:cNvPr id="5" name="Нижний колонтитул 4"/>
          <p:cNvSpPr>
            <a:spLocks noGrp="1"/>
          </p:cNvSpPr>
          <p:nvPr>
            <p:ph type="ftr" sz="quarter" idx="11"/>
          </p:nvPr>
        </p:nvSpPr>
        <p:spPr>
          <a:xfrm>
            <a:off x="774923" y="5951811"/>
            <a:ext cx="7896279" cy="365125"/>
          </a:xfrm>
        </p:spPr>
        <p:txBody>
          <a:bodyPr rtlCol="0"/>
          <a:lstStyle/>
          <a:p>
            <a:pPr rtl="0"/>
            <a:endParaRPr lang="ru-RU" dirty="0"/>
          </a:p>
        </p:txBody>
      </p:sp>
      <p:sp>
        <p:nvSpPr>
          <p:cNvPr id="6" name="Номер слайда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Объект 2"/>
          <p:cNvSpPr>
            <a:spLocks noGrp="1"/>
          </p:cNvSpPr>
          <p:nvPr>
            <p:ph idx="1"/>
          </p:nvPr>
        </p:nvSpPr>
        <p:spPr>
          <a:xfrm>
            <a:off x="581192" y="2180496"/>
            <a:ext cx="11029615" cy="367830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1E87B0E0-754C-4477-80CA-88F8319B7DB8}" type="datetime1">
              <a:rPr lang="ru-RU" smtClean="0"/>
              <a:t>10.05.2022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a:xfrm>
            <a:off x="10558300" y="5956137"/>
            <a:ext cx="1052508"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solidFill>
                  <a:schemeClr val="accent1">
                    <a:lumMod val="75000"/>
                    <a:lumOff val="25000"/>
                  </a:schemeClr>
                </a:solidFill>
              </a:defRPr>
            </a:lvl1pPr>
          </a:lstStyle>
          <a:p>
            <a:pPr rtl="0"/>
            <a:fld id="{9317EAC1-6C84-442C-8E88-63BE1308B9AD}" type="datetime1">
              <a:rPr lang="ru-RU" smtClean="0"/>
              <a:t>10.05.2022</a:t>
            </a:fld>
            <a:endParaRPr lang="ru-RU" dirty="0"/>
          </a:p>
        </p:txBody>
      </p:sp>
      <p:sp>
        <p:nvSpPr>
          <p:cNvPr id="5" name="Нижний колонтитул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581193" y="2228003"/>
            <a:ext cx="5422390"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188417" y="2228003"/>
            <a:ext cx="5422392"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pPr rtl="0"/>
            <a:fld id="{56B404C7-1C11-4173-AE97-ACE1CDB1DA83}" type="datetime1">
              <a:rPr lang="ru-RU" smtClean="0"/>
              <a:t>10.05.2022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Прямоугольник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581194"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217709"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p>
            <a:pPr rtl="0"/>
            <a:fld id="{81A08C9A-F61E-410C-8D06-F83B63A4711B}" type="datetime1">
              <a:rPr lang="ru-RU" smtClean="0"/>
              <a:t>10.05.2022</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rtlCol="0"/>
          <a:lstStyle/>
          <a:p>
            <a:pPr rtl="0"/>
            <a:fld id="{06D3CD88-AC87-4FC1-8AA2-0F05556AC852}" type="datetime1">
              <a:rPr lang="ru-RU" smtClean="0"/>
              <a:t>10.05.2022</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D57F1E4F-1CFF-5643-939E-217C01CDF565}" type="slidenum">
              <a:rPr lang="ru-RU" smtClean="0"/>
              <a:pPr/>
              <a:t>‹#›</a:t>
            </a:fld>
            <a:endParaRPr lang="ru-RU" dirty="0"/>
          </a:p>
        </p:txBody>
      </p:sp>
      <p:sp>
        <p:nvSpPr>
          <p:cNvPr id="7" name="Прямоугольник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8" name="Заголовок 1"/>
          <p:cNvSpPr>
            <a:spLocks noGrp="1"/>
          </p:cNvSpPr>
          <p:nvPr>
            <p:ph type="title"/>
          </p:nvPr>
        </p:nvSpPr>
        <p:spPr>
          <a:xfrm>
            <a:off x="575894" y="729658"/>
            <a:ext cx="11029616" cy="988332"/>
          </a:xfrm>
        </p:spPr>
        <p:txBody>
          <a:bodyPr rtlCol="0"/>
          <a:lstStyle/>
          <a:p>
            <a:pPr rtl="0"/>
            <a:r>
              <a:rPr lang="ru-RU"/>
              <a:t>Образец заголовка</a:t>
            </a:r>
            <a:endParaRPr lang="ru-RU"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F1B0009C-43A7-442E-9A53-3E5FB03870F2}" type="datetime1">
              <a:rPr lang="ru-RU" smtClean="0"/>
              <a:t>10.05.2022</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ru-RU"/>
              <a:t>Образец заголовка</a:t>
            </a:r>
            <a:endParaRPr lang="ru-RU" dirty="0"/>
          </a:p>
        </p:txBody>
      </p:sp>
      <p:sp>
        <p:nvSpPr>
          <p:cNvPr id="3" name="Объект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solidFill>
                  <a:schemeClr val="accent1">
                    <a:lumMod val="75000"/>
                    <a:lumOff val="25000"/>
                  </a:schemeClr>
                </a:solidFill>
              </a:defRPr>
            </a:lvl1pPr>
          </a:lstStyle>
          <a:p>
            <a:pPr rtl="0"/>
            <a:fld id="{D9AADAC3-179B-49AA-A8D7-B2E70D0E899B}" type="datetime1">
              <a:rPr lang="ru-RU" smtClean="0"/>
              <a:t>10.05.2022</a:t>
            </a:fld>
            <a:endParaRPr lang="ru-RU" dirty="0"/>
          </a:p>
        </p:txBody>
      </p:sp>
      <p:sp>
        <p:nvSpPr>
          <p:cNvPr id="6" name="Нижний колонтитул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7" name="Номер слайда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ru-RU"/>
              <a:t>Образец заголовка</a:t>
            </a:r>
            <a:endParaRPr lang="ru-RU" dirty="0"/>
          </a:p>
        </p:txBody>
      </p:sp>
      <p:sp>
        <p:nvSpPr>
          <p:cNvPr id="3" name="Рисунок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Щелкните значок, чтобы добавить изображение</a:t>
            </a:r>
            <a:endParaRPr lang="ru-RU" dirty="0"/>
          </a:p>
        </p:txBody>
      </p:sp>
      <p:sp>
        <p:nvSpPr>
          <p:cNvPr id="4" name="Текст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6BE95E6D-EE8A-4AB4-A6E4-CDAE9E775FB7}" type="datetime1">
              <a:rPr lang="ru-RU" smtClean="0"/>
              <a:t>10.05.2022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RU"/>
              <a:t>Образец заголовка</a:t>
            </a:r>
            <a:endParaRPr lang="ru-RU" dirty="0"/>
          </a:p>
        </p:txBody>
      </p:sp>
      <p:sp>
        <p:nvSpPr>
          <p:cNvPr id="3" name="Текст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585DD959-E34E-4321-8E46-EA4484D707DA}" type="datetime1">
              <a:rPr lang="ru-RU" smtClean="0"/>
              <a:t>10.05.2022</a:t>
            </a:fld>
            <a:endParaRPr lang="ru-RU" dirty="0"/>
          </a:p>
        </p:txBody>
      </p:sp>
      <p:sp>
        <p:nvSpPr>
          <p:cNvPr id="5" name="Нижний колонтитул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ru-RU" dirty="0"/>
          </a:p>
        </p:txBody>
      </p:sp>
      <p:sp>
        <p:nvSpPr>
          <p:cNvPr id="6" name="Номер слайда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ru-RU" smtClean="0"/>
              <a:pPr/>
              <a:t>‹#›</a:t>
            </a:fld>
            <a:endParaRPr lang="ru-RU" dirty="0"/>
          </a:p>
        </p:txBody>
      </p:sp>
      <p:sp>
        <p:nvSpPr>
          <p:cNvPr id="9" name="Прямоугольник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0" name="Прямоугольник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1" name="Прямоугольник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Прямоугольник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7" name="Рисунок 6" descr="Цифровые подключения">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Группа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Прямоугольник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Прямоугольник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Прямоугольник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Прямоугольник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C02C5318-1A1E-49D0-B2E2-A4B0FA9E8A40}"/>
              </a:ext>
            </a:extLst>
          </p:cNvPr>
          <p:cNvSpPr>
            <a:spLocks noGrp="1"/>
          </p:cNvSpPr>
          <p:nvPr>
            <p:ph type="ctrTitle"/>
          </p:nvPr>
        </p:nvSpPr>
        <p:spPr>
          <a:xfrm>
            <a:off x="582290" y="4961693"/>
            <a:ext cx="10993549" cy="895244"/>
          </a:xfrm>
        </p:spPr>
        <p:txBody>
          <a:bodyPr rtlCol="0">
            <a:noAutofit/>
          </a:bodyPr>
          <a:lstStyle/>
          <a:p>
            <a:r>
              <a:rPr lang="ru-RU" sz="3200" dirty="0">
                <a:solidFill>
                  <a:schemeClr val="bg1"/>
                </a:solidFill>
                <a:latin typeface="Corbel"/>
              </a:rPr>
              <a:t>Презентация по Проектной работе:</a:t>
            </a:r>
            <a:br>
              <a:rPr lang="ru-RU" sz="3200" dirty="0">
                <a:solidFill>
                  <a:schemeClr val="bg1"/>
                </a:solidFill>
              </a:rPr>
            </a:br>
            <a:r>
              <a:rPr lang="ru-RU" sz="3200" dirty="0">
                <a:solidFill>
                  <a:schemeClr val="bg1"/>
                </a:solidFill>
                <a:latin typeface="Corbel"/>
              </a:rPr>
              <a:t>«Search </a:t>
            </a:r>
            <a:r>
              <a:rPr lang="ru-RU" sz="3200" dirty="0" err="1">
                <a:solidFill>
                  <a:schemeClr val="bg1"/>
                </a:solidFill>
                <a:latin typeface="Corbel"/>
              </a:rPr>
              <a:t>Profession</a:t>
            </a:r>
            <a:r>
              <a:rPr lang="ru-RU" sz="3200" dirty="0">
                <a:solidFill>
                  <a:schemeClr val="bg1"/>
                </a:solidFill>
                <a:latin typeface="Corbel"/>
              </a:rPr>
              <a: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4E28B9-B450-491C-8BFB-28632A4468BA}"/>
              </a:ext>
            </a:extLst>
          </p:cNvPr>
          <p:cNvSpPr>
            <a:spLocks noGrp="1"/>
          </p:cNvSpPr>
          <p:nvPr>
            <p:ph type="title"/>
          </p:nvPr>
        </p:nvSpPr>
        <p:spPr/>
        <p:txBody>
          <a:bodyPr/>
          <a:lstStyle/>
          <a:p>
            <a:r>
              <a:rPr lang="ru-RU" dirty="0"/>
              <a:t>Демонстрация результатов</a:t>
            </a:r>
          </a:p>
        </p:txBody>
      </p:sp>
      <p:sp>
        <p:nvSpPr>
          <p:cNvPr id="6" name="Объект 5">
            <a:extLst>
              <a:ext uri="{FF2B5EF4-FFF2-40B4-BE49-F238E27FC236}">
                <a16:creationId xmlns:a16="http://schemas.microsoft.com/office/drawing/2014/main" id="{6820839B-4FD0-427D-93F3-87B9356D52BA}"/>
              </a:ext>
            </a:extLst>
          </p:cNvPr>
          <p:cNvSpPr>
            <a:spLocks noGrp="1"/>
          </p:cNvSpPr>
          <p:nvPr>
            <p:ph idx="1"/>
          </p:nvPr>
        </p:nvSpPr>
        <p:spPr>
          <a:xfrm>
            <a:off x="581192" y="2180496"/>
            <a:ext cx="2971684" cy="3678303"/>
          </a:xfrm>
        </p:spPr>
        <p:txBody>
          <a:bodyPr/>
          <a:lstStyle/>
          <a:p>
            <a:pPr marL="305435" indent="-305435"/>
            <a:r>
              <a:rPr lang="en-US" dirty="0" err="1">
                <a:latin typeface="Gill Sans MT"/>
              </a:rPr>
              <a:t>Данный</a:t>
            </a:r>
            <a:r>
              <a:rPr lang="en-US" dirty="0">
                <a:latin typeface="Gill Sans MT"/>
              </a:rPr>
              <a:t> QR </a:t>
            </a:r>
            <a:r>
              <a:rPr lang="en-US" dirty="0" err="1">
                <a:latin typeface="Gill Sans MT"/>
              </a:rPr>
              <a:t>код</a:t>
            </a:r>
            <a:r>
              <a:rPr lang="en-US" dirty="0">
                <a:latin typeface="Gill Sans MT"/>
              </a:rPr>
              <a:t> </a:t>
            </a:r>
            <a:r>
              <a:rPr lang="en-US" dirty="0" err="1">
                <a:latin typeface="Gill Sans MT"/>
              </a:rPr>
              <a:t>позволяет</a:t>
            </a:r>
            <a:r>
              <a:rPr lang="en-US" dirty="0">
                <a:latin typeface="Gill Sans MT"/>
              </a:rPr>
              <a:t> </a:t>
            </a:r>
            <a:r>
              <a:rPr lang="en-US" dirty="0" err="1">
                <a:latin typeface="Gill Sans MT"/>
              </a:rPr>
              <a:t>ознакомиться</a:t>
            </a:r>
            <a:r>
              <a:rPr lang="en-US" dirty="0">
                <a:latin typeface="Gill Sans MT"/>
              </a:rPr>
              <a:t> с </a:t>
            </a:r>
            <a:r>
              <a:rPr lang="en-US" dirty="0" err="1">
                <a:latin typeface="Gill Sans MT"/>
              </a:rPr>
              <a:t>работающим</a:t>
            </a:r>
            <a:r>
              <a:rPr lang="en-US" dirty="0">
                <a:latin typeface="Gill Sans MT"/>
              </a:rPr>
              <a:t> </a:t>
            </a:r>
            <a:r>
              <a:rPr lang="en-US" dirty="0" err="1">
                <a:latin typeface="Gill Sans MT"/>
              </a:rPr>
              <a:t>ботом</a:t>
            </a:r>
            <a:r>
              <a:rPr lang="en-US" dirty="0">
                <a:latin typeface="Gill Sans MT"/>
              </a:rPr>
              <a:t> в </a:t>
            </a:r>
            <a:r>
              <a:rPr lang="en-US" dirty="0" err="1">
                <a:latin typeface="Gill Sans MT"/>
              </a:rPr>
              <a:t>реальном</a:t>
            </a:r>
            <a:r>
              <a:rPr lang="en-US" dirty="0">
                <a:latin typeface="Gill Sans MT"/>
              </a:rPr>
              <a:t> </a:t>
            </a:r>
            <a:r>
              <a:rPr lang="en-US" dirty="0" err="1">
                <a:latin typeface="Gill Sans MT"/>
              </a:rPr>
              <a:t>времени</a:t>
            </a:r>
            <a:r>
              <a:rPr lang="en-US" dirty="0">
                <a:latin typeface="Gill Sans MT"/>
              </a:rPr>
              <a:t>.</a:t>
            </a:r>
          </a:p>
        </p:txBody>
      </p:sp>
      <p:pic>
        <p:nvPicPr>
          <p:cNvPr id="3" name="Рисунок 3">
            <a:extLst>
              <a:ext uri="{FF2B5EF4-FFF2-40B4-BE49-F238E27FC236}">
                <a16:creationId xmlns:a16="http://schemas.microsoft.com/office/drawing/2014/main" id="{3ED122A8-EBD1-8AD3-99FA-7B7FA444EB13}"/>
              </a:ext>
            </a:extLst>
          </p:cNvPr>
          <p:cNvPicPr>
            <a:picLocks noChangeAspect="1"/>
          </p:cNvPicPr>
          <p:nvPr/>
        </p:nvPicPr>
        <p:blipFill>
          <a:blip r:embed="rId2"/>
          <a:stretch>
            <a:fillRect/>
          </a:stretch>
        </p:blipFill>
        <p:spPr>
          <a:xfrm>
            <a:off x="7868745" y="2153745"/>
            <a:ext cx="3802565" cy="3793273"/>
          </a:xfrm>
          <a:prstGeom prst="rect">
            <a:avLst/>
          </a:prstGeom>
        </p:spPr>
      </p:pic>
    </p:spTree>
    <p:extLst>
      <p:ext uri="{BB962C8B-B14F-4D97-AF65-F5344CB8AC3E}">
        <p14:creationId xmlns:p14="http://schemas.microsoft.com/office/powerpoint/2010/main" val="360422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D2718-3FDD-4775-893D-7A8E26236793}"/>
              </a:ext>
            </a:extLst>
          </p:cNvPr>
          <p:cNvSpPr>
            <a:spLocks noGrp="1"/>
          </p:cNvSpPr>
          <p:nvPr>
            <p:ph type="title"/>
          </p:nvPr>
        </p:nvSpPr>
        <p:spPr/>
        <p:txBody>
          <a:bodyPr/>
          <a:lstStyle/>
          <a:p>
            <a:r>
              <a:rPr lang="ru-RU" dirty="0"/>
              <a:t>Перспективы развития</a:t>
            </a:r>
          </a:p>
        </p:txBody>
      </p:sp>
      <p:sp>
        <p:nvSpPr>
          <p:cNvPr id="3" name="Объект 2">
            <a:extLst>
              <a:ext uri="{FF2B5EF4-FFF2-40B4-BE49-F238E27FC236}">
                <a16:creationId xmlns:a16="http://schemas.microsoft.com/office/drawing/2014/main" id="{754B02A3-62D4-4B77-8B0F-5B4287597489}"/>
              </a:ext>
            </a:extLst>
          </p:cNvPr>
          <p:cNvSpPr>
            <a:spLocks noGrp="1"/>
          </p:cNvSpPr>
          <p:nvPr>
            <p:ph idx="1"/>
          </p:nvPr>
        </p:nvSpPr>
        <p:spPr/>
        <p:txBody>
          <a:bodyPr/>
          <a:lstStyle/>
          <a:p>
            <a:pPr marL="0" indent="0">
              <a:buNone/>
            </a:pPr>
            <a:r>
              <a:rPr lang="ru-RU" dirty="0"/>
              <a:t>В качестве перспектив развития, хотелось бы отметить несколько идей:</a:t>
            </a:r>
          </a:p>
          <a:p>
            <a:pPr>
              <a:buFont typeface="Wingdings" panose="05000000000000000000" pitchFamily="2" charset="2"/>
              <a:buChar char="§"/>
            </a:pPr>
            <a:r>
              <a:rPr lang="ru-RU" dirty="0"/>
              <a:t>Самым главным, является последующее ускорение работы программы, ведь на данный момент расчёт всех шансов является хоть и правильным, но достаточно медлительным</a:t>
            </a:r>
          </a:p>
          <a:p>
            <a:pPr>
              <a:buFont typeface="Wingdings" panose="05000000000000000000" pitchFamily="2" charset="2"/>
              <a:buChar char="§"/>
            </a:pPr>
            <a:r>
              <a:rPr lang="ru-RU" dirty="0"/>
              <a:t>Также в дальнейшем хотелось бы учесть тот фактор, что при игре стоит обращать внимание также и на оппонентов, в связи с чем и добавить реализацию учёта действий оппонентов – ранних ставок, поздних ставок, меньших или больших</a:t>
            </a:r>
          </a:p>
        </p:txBody>
      </p:sp>
    </p:spTree>
    <p:extLst>
      <p:ext uri="{BB962C8B-B14F-4D97-AF65-F5344CB8AC3E}">
        <p14:creationId xmlns:p14="http://schemas.microsoft.com/office/powerpoint/2010/main" val="96343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Прямоугольник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5" name="Рисунок 4" descr="Числа">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Прямоугольник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0F87E73C-2B1A-4602-BFBE-CFE1E55D9B38}"/>
              </a:ext>
            </a:extLst>
          </p:cNvPr>
          <p:cNvSpPr>
            <a:spLocks noGrp="1"/>
          </p:cNvSpPr>
          <p:nvPr>
            <p:ph type="ctrTitle"/>
          </p:nvPr>
        </p:nvSpPr>
        <p:spPr>
          <a:xfrm>
            <a:off x="8296274" y="1419226"/>
            <a:ext cx="3251291" cy="1746762"/>
          </a:xfrm>
        </p:spPr>
        <p:txBody>
          <a:bodyPr rtlCol="0">
            <a:normAutofit/>
          </a:bodyPr>
          <a:lstStyle/>
          <a:p>
            <a:pPr rtl="0"/>
            <a:r>
              <a:rPr lang="ru-RU" dirty="0">
                <a:solidFill>
                  <a:srgbClr val="FFFFFF"/>
                </a:solidFill>
              </a:rPr>
              <a:t>Спасибо за внимание!</a:t>
            </a:r>
          </a:p>
        </p:txBody>
      </p:sp>
      <p:grpSp>
        <p:nvGrpSpPr>
          <p:cNvPr id="14" name="Группа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Прямоугольник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Прямоугольник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Прямоугольник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4" name="Прямоугольник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ru-RU" dirty="0">
                <a:solidFill>
                  <a:srgbClr val="FFFEFF"/>
                </a:solidFill>
              </a:rPr>
              <a:t>Проблема</a:t>
            </a:r>
          </a:p>
        </p:txBody>
      </p:sp>
      <p:sp>
        <p:nvSpPr>
          <p:cNvPr id="5" name="Объект 4">
            <a:extLst>
              <a:ext uri="{FF2B5EF4-FFF2-40B4-BE49-F238E27FC236}">
                <a16:creationId xmlns:a16="http://schemas.microsoft.com/office/drawing/2014/main" id="{9426E73D-4F1B-4C17-BC65-DE52F6B05011}"/>
              </a:ext>
            </a:extLst>
          </p:cNvPr>
          <p:cNvSpPr>
            <a:spLocks noGrp="1"/>
          </p:cNvSpPr>
          <p:nvPr>
            <p:ph idx="1"/>
          </p:nvPr>
        </p:nvSpPr>
        <p:spPr>
          <a:xfrm>
            <a:off x="578439" y="1000192"/>
            <a:ext cx="11029615" cy="3678303"/>
          </a:xfrm>
        </p:spPr>
        <p:txBody>
          <a:bodyPr/>
          <a:lstStyle/>
          <a:p>
            <a:pPr marL="0" indent="0">
              <a:buNone/>
            </a:pPr>
            <a:r>
              <a:rPr lang="ru-RU" b="1" dirty="0">
                <a:latin typeface="Corbel"/>
                <a:ea typeface="+mn-lt"/>
                <a:cs typeface="+mn-lt"/>
              </a:rPr>
              <a:t>Проблема </a:t>
            </a:r>
            <a:r>
              <a:rPr lang="ru-RU" dirty="0">
                <a:latin typeface="Corbel"/>
                <a:ea typeface="+mn-lt"/>
                <a:cs typeface="+mn-lt"/>
              </a:rPr>
              <a:t>состояла в том, что большинство молодых специалистов, чтобы найти себе валидную вакансию в городе Москва страдало такой проблемой, как заполнение множества фильтров на сайтах, что было бы достаточно сложно, если молодой специалист пытается найти себе профессию, от чего большую часть времени может находиться вне дома, отправляясь по собеседованиям.</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ru-RU" dirty="0"/>
              <a:t>Конкуренты</a:t>
            </a:r>
          </a:p>
        </p:txBody>
      </p:sp>
      <p:pic>
        <p:nvPicPr>
          <p:cNvPr id="11" name="Объект 4" descr="Диаграммы">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Объект 3">
            <a:extLst>
              <a:ext uri="{FF2B5EF4-FFF2-40B4-BE49-F238E27FC236}">
                <a16:creationId xmlns:a16="http://schemas.microsoft.com/office/drawing/2014/main" id="{8A7F6983-E3C9-40CD-BCB0-467B1228ADD9}"/>
              </a:ext>
            </a:extLst>
          </p:cNvPr>
          <p:cNvSpPr>
            <a:spLocks noGrp="1"/>
          </p:cNvSpPr>
          <p:nvPr>
            <p:ph sz="half" idx="2"/>
          </p:nvPr>
        </p:nvSpPr>
        <p:spPr/>
        <p:txBody>
          <a:bodyPr/>
          <a:lstStyle/>
          <a:p>
            <a:pPr marL="0" indent="0">
              <a:buNone/>
            </a:pPr>
            <a:r>
              <a:rPr lang="ru-RU" dirty="0">
                <a:latin typeface="Corbel"/>
              </a:rPr>
              <a:t>Конкуренты для данной программы представляют собой аналогичные сервисы, что получают данные непосредственно с сайтов по поиску работы (например: </a:t>
            </a:r>
            <a:r>
              <a:rPr lang="ru-RU" dirty="0" err="1">
                <a:latin typeface="Corbel"/>
              </a:rPr>
              <a:t>Авито</a:t>
            </a:r>
            <a:r>
              <a:rPr lang="ru-RU" dirty="0">
                <a:latin typeface="Corbel"/>
              </a:rPr>
              <a:t>, </a:t>
            </a:r>
            <a:r>
              <a:rPr lang="ru-RU" dirty="0" err="1">
                <a:latin typeface="Corbel"/>
              </a:rPr>
              <a:t>HeadHunter</a:t>
            </a:r>
            <a:r>
              <a:rPr lang="ru-RU" dirty="0">
                <a:latin typeface="Corbel"/>
              </a:rPr>
              <a:t> и другие менее известные).</a:t>
            </a:r>
            <a:br>
              <a:rPr lang="ru-RU" dirty="0">
                <a:latin typeface="Corbel"/>
              </a:rPr>
            </a:br>
            <a:r>
              <a:rPr lang="ru-RU" dirty="0">
                <a:latin typeface="Corbel"/>
              </a:rPr>
              <a:t>Проблема данных сервисов будет представлена в дальнейшем при анализе конкурентов, которые в большинстве своём большую часть функций продают, так что просто так ими пользоваться получится с трудом.</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ru-RU" dirty="0"/>
              <a:t>Конкуренты</a:t>
            </a:r>
          </a:p>
        </p:txBody>
      </p:sp>
      <p:graphicFrame>
        <p:nvGraphicFramePr>
          <p:cNvPr id="9" name="Таблица 9">
            <a:extLst>
              <a:ext uri="{FF2B5EF4-FFF2-40B4-BE49-F238E27FC236}">
                <a16:creationId xmlns:a16="http://schemas.microsoft.com/office/drawing/2014/main" id="{D4755B86-E5A1-801A-1E77-EE7EFB011FF4}"/>
              </a:ext>
            </a:extLst>
          </p:cNvPr>
          <p:cNvGraphicFramePr>
            <a:graphicFrameLocks noGrp="1"/>
          </p:cNvGraphicFramePr>
          <p:nvPr>
            <p:extLst>
              <p:ext uri="{D42A27DB-BD31-4B8C-83A1-F6EECF244321}">
                <p14:modId xmlns:p14="http://schemas.microsoft.com/office/powerpoint/2010/main" val="2337357211"/>
              </p:ext>
            </p:extLst>
          </p:nvPr>
        </p:nvGraphicFramePr>
        <p:xfrm>
          <a:off x="443887" y="2097479"/>
          <a:ext cx="11400780" cy="4442442"/>
        </p:xfrm>
        <a:graphic>
          <a:graphicData uri="http://schemas.openxmlformats.org/drawingml/2006/table">
            <a:tbl>
              <a:tblPr firstRow="1" bandRow="1">
                <a:tableStyleId>{5C22544A-7EE6-4342-B048-85BDC9FD1C3A}</a:tableStyleId>
              </a:tblPr>
              <a:tblGrid>
                <a:gridCol w="2280156">
                  <a:extLst>
                    <a:ext uri="{9D8B030D-6E8A-4147-A177-3AD203B41FA5}">
                      <a16:colId xmlns:a16="http://schemas.microsoft.com/office/drawing/2014/main" val="81799093"/>
                    </a:ext>
                  </a:extLst>
                </a:gridCol>
                <a:gridCol w="2280156">
                  <a:extLst>
                    <a:ext uri="{9D8B030D-6E8A-4147-A177-3AD203B41FA5}">
                      <a16:colId xmlns:a16="http://schemas.microsoft.com/office/drawing/2014/main" val="1215327900"/>
                    </a:ext>
                  </a:extLst>
                </a:gridCol>
                <a:gridCol w="2280156">
                  <a:extLst>
                    <a:ext uri="{9D8B030D-6E8A-4147-A177-3AD203B41FA5}">
                      <a16:colId xmlns:a16="http://schemas.microsoft.com/office/drawing/2014/main" val="4252212335"/>
                    </a:ext>
                  </a:extLst>
                </a:gridCol>
                <a:gridCol w="2280156">
                  <a:extLst>
                    <a:ext uri="{9D8B030D-6E8A-4147-A177-3AD203B41FA5}">
                      <a16:colId xmlns:a16="http://schemas.microsoft.com/office/drawing/2014/main" val="364019230"/>
                    </a:ext>
                  </a:extLst>
                </a:gridCol>
                <a:gridCol w="2280156">
                  <a:extLst>
                    <a:ext uri="{9D8B030D-6E8A-4147-A177-3AD203B41FA5}">
                      <a16:colId xmlns:a16="http://schemas.microsoft.com/office/drawing/2014/main" val="2348513191"/>
                    </a:ext>
                  </a:extLst>
                </a:gridCol>
              </a:tblGrid>
              <a:tr h="869755">
                <a:tc>
                  <a:txBody>
                    <a:bodyPr/>
                    <a:lstStyle/>
                    <a:p>
                      <a:pPr algn="ctr"/>
                      <a:r>
                        <a:rPr lang="ru-RU" b="1" dirty="0">
                          <a:solidFill>
                            <a:schemeClr val="bg1"/>
                          </a:solidFill>
                        </a:rPr>
                        <a:t>Критерий/Название</a:t>
                      </a:r>
                    </a:p>
                  </a:txBody>
                  <a:tcPr/>
                </a:tc>
                <a:tc>
                  <a:txBody>
                    <a:bodyPr/>
                    <a:lstStyle/>
                    <a:p>
                      <a:pPr algn="ctr"/>
                      <a:r>
                        <a:rPr lang="ru-RU" dirty="0" err="1"/>
                        <a:t>StayaBot</a:t>
                      </a:r>
                    </a:p>
                  </a:txBody>
                  <a:tcPr/>
                </a:tc>
                <a:tc>
                  <a:txBody>
                    <a:bodyPr/>
                    <a:lstStyle/>
                    <a:p>
                      <a:pPr algn="ctr"/>
                      <a:r>
                        <a:rPr lang="ru-RU" dirty="0" err="1"/>
                        <a:t>rit.work</a:t>
                      </a:r>
                      <a:r>
                        <a:rPr lang="ru-RU" dirty="0"/>
                        <a:t> </a:t>
                      </a:r>
                      <a:r>
                        <a:rPr lang="ru-RU" dirty="0" err="1"/>
                        <a:t>bot</a:t>
                      </a:r>
                    </a:p>
                  </a:txBody>
                  <a:tcPr/>
                </a:tc>
                <a:tc>
                  <a:txBody>
                    <a:bodyPr/>
                    <a:lstStyle/>
                    <a:p>
                      <a:pPr algn="ctr"/>
                      <a:r>
                        <a:rPr lang="ru-RU" dirty="0"/>
                        <a:t>g-</a:t>
                      </a:r>
                      <a:r>
                        <a:rPr lang="ru-RU" dirty="0" err="1"/>
                        <a:t>mate</a:t>
                      </a:r>
                      <a:r>
                        <a:rPr lang="ru-RU" dirty="0"/>
                        <a:t> </a:t>
                      </a:r>
                      <a:r>
                        <a:rPr lang="ru-RU" dirty="0" err="1"/>
                        <a:t>bot</a:t>
                      </a:r>
                    </a:p>
                  </a:txBody>
                  <a:tcPr/>
                </a:tc>
                <a:tc>
                  <a:txBody>
                    <a:bodyPr/>
                    <a:lstStyle/>
                    <a:p>
                      <a:pPr algn="ctr"/>
                      <a:r>
                        <a:rPr lang="ru-RU" dirty="0"/>
                        <a:t>Наше решение</a:t>
                      </a:r>
                    </a:p>
                  </a:txBody>
                  <a:tcPr/>
                </a:tc>
                <a:extLst>
                  <a:ext uri="{0D108BD9-81ED-4DB2-BD59-A6C34878D82A}">
                    <a16:rowId xmlns:a16="http://schemas.microsoft.com/office/drawing/2014/main" val="1373844939"/>
                  </a:ext>
                </a:extLst>
              </a:tr>
              <a:tr h="869755">
                <a:tc>
                  <a:txBody>
                    <a:bodyPr/>
                    <a:lstStyle/>
                    <a:p>
                      <a:pPr lvl="0" algn="l">
                        <a:buNone/>
                      </a:pPr>
                      <a:r>
                        <a:rPr lang="ru-RU" b="1" dirty="0">
                          <a:solidFill>
                            <a:schemeClr val="bg1"/>
                          </a:solidFill>
                        </a:rPr>
                        <a:t>Удобство решения</a:t>
                      </a:r>
                    </a:p>
                  </a:txBody>
                  <a:tcPr>
                    <a:solidFill>
                      <a:schemeClr val="accent1"/>
                    </a:solidFill>
                  </a:tcPr>
                </a:tc>
                <a:tc>
                  <a:txBody>
                    <a:bodyPr/>
                    <a:lstStyle/>
                    <a:p>
                      <a:pPr lvl="0" algn="ctr">
                        <a:buNone/>
                      </a:pPr>
                      <a:r>
                        <a:rPr lang="ru-RU" sz="4000" b="1" dirty="0">
                          <a:solidFill>
                            <a:srgbClr val="FF0000"/>
                          </a:solidFill>
                        </a:rPr>
                        <a:t>-</a:t>
                      </a:r>
                    </a:p>
                  </a:txBody>
                  <a:tcPr anchor="ct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840431239"/>
                  </a:ext>
                </a:extLst>
              </a:tr>
              <a:tr h="963422">
                <a:tc>
                  <a:txBody>
                    <a:bodyPr/>
                    <a:lstStyle/>
                    <a:p>
                      <a:pPr algn="l"/>
                      <a:r>
                        <a:rPr lang="ru-RU" b="1" dirty="0">
                          <a:solidFill>
                            <a:schemeClr val="bg1"/>
                          </a:solidFill>
                        </a:rPr>
                        <a:t>Процесс поиска</a:t>
                      </a:r>
                      <a:br>
                        <a:rPr lang="ru-RU" b="1" dirty="0">
                          <a:solidFill>
                            <a:srgbClr val="FFFFFF"/>
                          </a:solidFill>
                        </a:rPr>
                      </a:br>
                      <a:r>
                        <a:rPr lang="ru-RU" b="1" dirty="0">
                          <a:solidFill>
                            <a:schemeClr val="bg1"/>
                          </a:solidFill>
                        </a:rPr>
                        <a:t>работы</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1062232607"/>
                  </a:ext>
                </a:extLst>
              </a:tr>
              <a:tr h="869755">
                <a:tc>
                  <a:txBody>
                    <a:bodyPr/>
                    <a:lstStyle/>
                    <a:p>
                      <a:pPr algn="l"/>
                      <a:r>
                        <a:rPr lang="ru-RU" b="1" dirty="0">
                          <a:solidFill>
                            <a:schemeClr val="bg1"/>
                          </a:solidFill>
                        </a:rPr>
                        <a:t>Обратная связь</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2996214757"/>
                  </a:ext>
                </a:extLst>
              </a:tr>
              <a:tr h="869755">
                <a:tc>
                  <a:txBody>
                    <a:bodyPr/>
                    <a:lstStyle/>
                    <a:p>
                      <a:pPr lvl="0" algn="l">
                        <a:buNone/>
                      </a:pPr>
                      <a:r>
                        <a:rPr lang="ru-RU" sz="1800" b="1" i="0" u="none" strike="noStrike" noProof="0" dirty="0">
                          <a:solidFill>
                            <a:schemeClr val="bg1"/>
                          </a:solidFill>
                          <a:latin typeface="Corbel"/>
                        </a:rPr>
                        <a:t>Платные функции</a:t>
                      </a:r>
                      <a:endParaRPr lang="ru-RU" dirty="0"/>
                    </a:p>
                  </a:txBody>
                  <a:tcPr>
                    <a:solidFill>
                      <a:schemeClr val="accent1"/>
                    </a:solidFill>
                  </a:tcP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602040394"/>
                  </a:ext>
                </a:extLst>
              </a:tr>
            </a:tbl>
          </a:graphicData>
        </a:graphic>
      </p:graphicFrame>
    </p:spTree>
    <p:extLst>
      <p:ext uri="{BB962C8B-B14F-4D97-AF65-F5344CB8AC3E}">
        <p14:creationId xmlns:p14="http://schemas.microsoft.com/office/powerpoint/2010/main" val="314253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E6010F4-4471-4244-B2B4-55209D262DA5}"/>
              </a:ext>
            </a:extLst>
          </p:cNvPr>
          <p:cNvSpPr>
            <a:spLocks noGrp="1"/>
          </p:cNvSpPr>
          <p:nvPr>
            <p:ph type="title"/>
          </p:nvPr>
        </p:nvSpPr>
        <p:spPr/>
        <p:txBody>
          <a:bodyPr/>
          <a:lstStyle/>
          <a:p>
            <a:r>
              <a:rPr lang="ru-RU" dirty="0"/>
              <a:t>Решение проблемы</a:t>
            </a:r>
          </a:p>
        </p:txBody>
      </p:sp>
      <p:sp>
        <p:nvSpPr>
          <p:cNvPr id="7" name="Объект 6">
            <a:extLst>
              <a:ext uri="{FF2B5EF4-FFF2-40B4-BE49-F238E27FC236}">
                <a16:creationId xmlns:a16="http://schemas.microsoft.com/office/drawing/2014/main" id="{FDB6DF04-F6EC-4F7E-8354-407433282EDE}"/>
              </a:ext>
            </a:extLst>
          </p:cNvPr>
          <p:cNvSpPr>
            <a:spLocks noGrp="1"/>
          </p:cNvSpPr>
          <p:nvPr>
            <p:ph idx="1"/>
          </p:nvPr>
        </p:nvSpPr>
        <p:spPr/>
        <p:txBody>
          <a:bodyPr/>
          <a:lstStyle/>
          <a:p>
            <a:pPr marL="0" indent="0">
              <a:buNone/>
            </a:pPr>
            <a:r>
              <a:rPr lang="ru-RU" dirty="0">
                <a:latin typeface="Corbel"/>
              </a:rPr>
              <a:t>Решение проблемы и заключается в создании данной программы.</a:t>
            </a:r>
            <a:br>
              <a:rPr lang="ru-RU" dirty="0"/>
            </a:br>
            <a:r>
              <a:rPr lang="ru-RU" dirty="0">
                <a:latin typeface="Corbel"/>
              </a:rPr>
              <a:t>Данный бот представляет собой интересную и удобную систему поиска вакансий с помощью сервиса </a:t>
            </a:r>
            <a:r>
              <a:rPr lang="ru-RU" dirty="0" err="1">
                <a:latin typeface="Corbel"/>
              </a:rPr>
              <a:t>HeadHunter</a:t>
            </a:r>
            <a:r>
              <a:rPr lang="ru-RU" dirty="0">
                <a:latin typeface="Corbel"/>
              </a:rPr>
              <a:t>, что представит пользователю возможность получить требуемую ему вакансию в минимальное количество действий.</a:t>
            </a:r>
          </a:p>
        </p:txBody>
      </p:sp>
    </p:spTree>
    <p:extLst>
      <p:ext uri="{BB962C8B-B14F-4D97-AF65-F5344CB8AC3E}">
        <p14:creationId xmlns:p14="http://schemas.microsoft.com/office/powerpoint/2010/main" val="286879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903A7D-006B-4D22-948B-BA39929B8BC1}"/>
              </a:ext>
            </a:extLst>
          </p:cNvPr>
          <p:cNvSpPr>
            <a:spLocks noGrp="1"/>
          </p:cNvSpPr>
          <p:nvPr>
            <p:ph type="title"/>
          </p:nvPr>
        </p:nvSpPr>
        <p:spPr/>
        <p:txBody>
          <a:bodyPr/>
          <a:lstStyle/>
          <a:p>
            <a:r>
              <a:rPr lang="ru-RU" dirty="0"/>
              <a:t>Уникальная ценность</a:t>
            </a:r>
          </a:p>
        </p:txBody>
      </p:sp>
      <p:sp>
        <p:nvSpPr>
          <p:cNvPr id="3" name="Объект 2">
            <a:extLst>
              <a:ext uri="{FF2B5EF4-FFF2-40B4-BE49-F238E27FC236}">
                <a16:creationId xmlns:a16="http://schemas.microsoft.com/office/drawing/2014/main" id="{B1542BA2-BD79-4ED5-BDA8-FC33F206148A}"/>
              </a:ext>
            </a:extLst>
          </p:cNvPr>
          <p:cNvSpPr>
            <a:spLocks noGrp="1"/>
          </p:cNvSpPr>
          <p:nvPr>
            <p:ph idx="1"/>
          </p:nvPr>
        </p:nvSpPr>
        <p:spPr/>
        <p:txBody>
          <a:bodyPr/>
          <a:lstStyle/>
          <a:p>
            <a:pPr marL="0" indent="0">
              <a:buNone/>
            </a:pPr>
            <a:r>
              <a:rPr lang="ru-RU" dirty="0">
                <a:latin typeface="Corbel"/>
              </a:rPr>
              <a:t>Уникальная ценность нашего решения заключается в удобстве для пользователя, а также отсутствии дополнительных функций за реальную стоимость на данный момент. Также непосредственной ценностью выступает то, что наше решение постоянно получает новые обновления, в связи с чем наш продукт с временем становится только лучше, пока как большинство конкурентов остаются на той же стадии не валидного продукта.</a:t>
            </a:r>
          </a:p>
        </p:txBody>
      </p:sp>
    </p:spTree>
    <p:extLst>
      <p:ext uri="{BB962C8B-B14F-4D97-AF65-F5344CB8AC3E}">
        <p14:creationId xmlns:p14="http://schemas.microsoft.com/office/powerpoint/2010/main" val="212622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lstStyle/>
          <a:p>
            <a:r>
              <a:rPr lang="ru-RU" dirty="0"/>
              <a:t>Архитектура</a:t>
            </a:r>
          </a:p>
        </p:txBody>
      </p:sp>
      <p:pic>
        <p:nvPicPr>
          <p:cNvPr id="7" name="Рисунок 7">
            <a:extLst>
              <a:ext uri="{FF2B5EF4-FFF2-40B4-BE49-F238E27FC236}">
                <a16:creationId xmlns:a16="http://schemas.microsoft.com/office/drawing/2014/main" id="{5B332DB4-E9E7-A0D0-475B-9A0EF0661B8F}"/>
              </a:ext>
            </a:extLst>
          </p:cNvPr>
          <p:cNvPicPr>
            <a:picLocks noChangeAspect="1"/>
          </p:cNvPicPr>
          <p:nvPr/>
        </p:nvPicPr>
        <p:blipFill>
          <a:blip r:embed="rId2"/>
          <a:stretch>
            <a:fillRect/>
          </a:stretch>
        </p:blipFill>
        <p:spPr>
          <a:xfrm>
            <a:off x="496230" y="3179164"/>
            <a:ext cx="4462346" cy="3166671"/>
          </a:xfrm>
          <a:prstGeom prst="rect">
            <a:avLst/>
          </a:prstGeom>
        </p:spPr>
      </p:pic>
      <p:sp>
        <p:nvSpPr>
          <p:cNvPr id="8" name="TextBox 7">
            <a:extLst>
              <a:ext uri="{FF2B5EF4-FFF2-40B4-BE49-F238E27FC236}">
                <a16:creationId xmlns:a16="http://schemas.microsoft.com/office/drawing/2014/main" id="{29401170-4966-EE46-3127-DE47D2F33495}"/>
              </a:ext>
            </a:extLst>
          </p:cNvPr>
          <p:cNvSpPr txBox="1"/>
          <p:nvPr/>
        </p:nvSpPr>
        <p:spPr>
          <a:xfrm>
            <a:off x="672790" y="2512741"/>
            <a:ext cx="3830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latin typeface="Corbel"/>
              </a:rPr>
              <a:t>Связь между частями программы:</a:t>
            </a:r>
          </a:p>
        </p:txBody>
      </p:sp>
      <p:pic>
        <p:nvPicPr>
          <p:cNvPr id="9" name="Рисунок 9">
            <a:extLst>
              <a:ext uri="{FF2B5EF4-FFF2-40B4-BE49-F238E27FC236}">
                <a16:creationId xmlns:a16="http://schemas.microsoft.com/office/drawing/2014/main" id="{72248548-EFEC-3881-5338-D155F8915954}"/>
              </a:ext>
            </a:extLst>
          </p:cNvPr>
          <p:cNvPicPr>
            <a:picLocks noChangeAspect="1"/>
          </p:cNvPicPr>
          <p:nvPr/>
        </p:nvPicPr>
        <p:blipFill>
          <a:blip r:embed="rId3"/>
          <a:stretch>
            <a:fillRect/>
          </a:stretch>
        </p:blipFill>
        <p:spPr>
          <a:xfrm>
            <a:off x="5737303" y="2801849"/>
            <a:ext cx="5270809" cy="4004935"/>
          </a:xfrm>
          <a:prstGeom prst="rect">
            <a:avLst/>
          </a:prstGeom>
        </p:spPr>
      </p:pic>
      <p:sp>
        <p:nvSpPr>
          <p:cNvPr id="10" name="TextBox 9">
            <a:extLst>
              <a:ext uri="{FF2B5EF4-FFF2-40B4-BE49-F238E27FC236}">
                <a16:creationId xmlns:a16="http://schemas.microsoft.com/office/drawing/2014/main" id="{B19AB64F-460B-84DD-9243-B8099A7DBA9C}"/>
              </a:ext>
            </a:extLst>
          </p:cNvPr>
          <p:cNvSpPr txBox="1"/>
          <p:nvPr/>
        </p:nvSpPr>
        <p:spPr>
          <a:xfrm>
            <a:off x="5737302" y="2001643"/>
            <a:ext cx="57540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latin typeface="Corbel"/>
              </a:rPr>
              <a:t>Архитектура взаимодействия с Базой данных и получения данных с сервиса </a:t>
            </a:r>
            <a:r>
              <a:rPr lang="ru-RU" dirty="0" err="1">
                <a:latin typeface="Corbel"/>
              </a:rPr>
              <a:t>HeadHunter</a:t>
            </a:r>
            <a:r>
              <a:rPr lang="ru-RU" dirty="0">
                <a:latin typeface="Corbel"/>
              </a:rPr>
              <a:t>:</a:t>
            </a:r>
          </a:p>
        </p:txBody>
      </p:sp>
    </p:spTree>
    <p:extLst>
      <p:ext uri="{BB962C8B-B14F-4D97-AF65-F5344CB8AC3E}">
        <p14:creationId xmlns:p14="http://schemas.microsoft.com/office/powerpoint/2010/main" val="28254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lstStyle/>
          <a:p>
            <a:r>
              <a:rPr lang="ru-RU" dirty="0"/>
              <a:t>Архитектура</a:t>
            </a:r>
          </a:p>
        </p:txBody>
      </p:sp>
      <p:sp>
        <p:nvSpPr>
          <p:cNvPr id="8" name="TextBox 7">
            <a:extLst>
              <a:ext uri="{FF2B5EF4-FFF2-40B4-BE49-F238E27FC236}">
                <a16:creationId xmlns:a16="http://schemas.microsoft.com/office/drawing/2014/main" id="{29401170-4966-EE46-3127-DE47D2F33495}"/>
              </a:ext>
            </a:extLst>
          </p:cNvPr>
          <p:cNvSpPr txBox="1"/>
          <p:nvPr/>
        </p:nvSpPr>
        <p:spPr>
          <a:xfrm>
            <a:off x="449766" y="1945887"/>
            <a:ext cx="45738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latin typeface="Corbel"/>
              </a:rPr>
              <a:t>Архитектура программного кода бота представляет собой:</a:t>
            </a:r>
          </a:p>
        </p:txBody>
      </p:sp>
      <p:pic>
        <p:nvPicPr>
          <p:cNvPr id="3" name="Рисунок 3">
            <a:extLst>
              <a:ext uri="{FF2B5EF4-FFF2-40B4-BE49-F238E27FC236}">
                <a16:creationId xmlns:a16="http://schemas.microsoft.com/office/drawing/2014/main" id="{B114F61C-C127-6EA1-32AD-1C0ABCBBE746}"/>
              </a:ext>
            </a:extLst>
          </p:cNvPr>
          <p:cNvPicPr>
            <a:picLocks noChangeAspect="1"/>
          </p:cNvPicPr>
          <p:nvPr/>
        </p:nvPicPr>
        <p:blipFill>
          <a:blip r:embed="rId2"/>
          <a:stretch>
            <a:fillRect/>
          </a:stretch>
        </p:blipFill>
        <p:spPr>
          <a:xfrm>
            <a:off x="5356302" y="1941286"/>
            <a:ext cx="4183565" cy="4536599"/>
          </a:xfrm>
          <a:prstGeom prst="rect">
            <a:avLst/>
          </a:prstGeom>
        </p:spPr>
      </p:pic>
    </p:spTree>
    <p:extLst>
      <p:ext uri="{BB962C8B-B14F-4D97-AF65-F5344CB8AC3E}">
        <p14:creationId xmlns:p14="http://schemas.microsoft.com/office/powerpoint/2010/main" val="18316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0A4A9-5353-47BE-B8FA-839B2433720C}"/>
              </a:ext>
            </a:extLst>
          </p:cNvPr>
          <p:cNvSpPr>
            <a:spLocks noGrp="1"/>
          </p:cNvSpPr>
          <p:nvPr>
            <p:ph type="title"/>
          </p:nvPr>
        </p:nvSpPr>
        <p:spPr/>
        <p:txBody>
          <a:bodyPr/>
          <a:lstStyle/>
          <a:p>
            <a:r>
              <a:rPr lang="ru-RU" dirty="0"/>
              <a:t>Этапы разработки</a:t>
            </a:r>
          </a:p>
        </p:txBody>
      </p:sp>
      <p:sp>
        <p:nvSpPr>
          <p:cNvPr id="3" name="Объект 2">
            <a:extLst>
              <a:ext uri="{FF2B5EF4-FFF2-40B4-BE49-F238E27FC236}">
                <a16:creationId xmlns:a16="http://schemas.microsoft.com/office/drawing/2014/main" id="{269323F3-ACE9-4233-A390-E9348E449837}"/>
              </a:ext>
            </a:extLst>
          </p:cNvPr>
          <p:cNvSpPr>
            <a:spLocks noGrp="1"/>
          </p:cNvSpPr>
          <p:nvPr>
            <p:ph idx="1"/>
          </p:nvPr>
        </p:nvSpPr>
        <p:spPr/>
        <p:txBody>
          <a:bodyPr/>
          <a:lstStyle/>
          <a:p>
            <a:pPr marL="0" indent="0">
              <a:buNone/>
            </a:pPr>
            <a:r>
              <a:rPr lang="ru-RU" dirty="0"/>
              <a:t>Сама разработка находилась на нескольких этапах, о которых дальше и пойдёт речь:</a:t>
            </a:r>
          </a:p>
          <a:p>
            <a:pPr marL="305435" indent="-305435">
              <a:buFont typeface="Wingdings" panose="05000000000000000000" pitchFamily="2" charset="2"/>
              <a:buChar char="§"/>
            </a:pPr>
            <a:r>
              <a:rPr lang="ru-RU" dirty="0">
                <a:latin typeface="Corbel"/>
              </a:rPr>
              <a:t>Первым этапом являлось обсуждение с преподавателем идейной реализации проектной работы, в том числе и обсуждении данной идеей с коллегой по проектной работе</a:t>
            </a:r>
          </a:p>
          <a:p>
            <a:pPr marL="305435" indent="-305435">
              <a:buFont typeface="Wingdings" panose="05000000000000000000" pitchFamily="2" charset="2"/>
              <a:buChar char="§"/>
            </a:pPr>
            <a:r>
              <a:rPr lang="ru-RU" dirty="0">
                <a:latin typeface="Corbel"/>
              </a:rPr>
              <a:t>Вторым этапом являлось создание параллельная разработка двух частей программы, одна из которых предстаёт в лице "</a:t>
            </a:r>
            <a:r>
              <a:rPr lang="ru-RU" dirty="0" err="1">
                <a:latin typeface="Corbel"/>
              </a:rPr>
              <a:t>backend</a:t>
            </a:r>
            <a:r>
              <a:rPr lang="ru-RU" dirty="0">
                <a:latin typeface="Corbel"/>
              </a:rPr>
              <a:t>" для совершения запросов на сервис </a:t>
            </a:r>
            <a:r>
              <a:rPr lang="ru-RU" dirty="0" err="1">
                <a:latin typeface="Corbel"/>
              </a:rPr>
              <a:t>HeadHunter</a:t>
            </a:r>
            <a:r>
              <a:rPr lang="ru-RU" dirty="0">
                <a:latin typeface="Corbel"/>
              </a:rPr>
              <a:t>, а вторая предстаёт в лице самого бота</a:t>
            </a:r>
          </a:p>
          <a:p>
            <a:pPr marL="305435" indent="-305435">
              <a:buFont typeface="Wingdings" panose="05000000000000000000" pitchFamily="2" charset="2"/>
              <a:buChar char="§"/>
            </a:pPr>
            <a:r>
              <a:rPr lang="ru-RU" dirty="0">
                <a:latin typeface="Corbel"/>
              </a:rPr>
              <a:t>Третьим этапом являлось окончательное завершение разработки «тыльной стороны» программы, а также последующее соединение двух частей программы</a:t>
            </a:r>
            <a:endParaRPr lang="ru-RU" dirty="0"/>
          </a:p>
        </p:txBody>
      </p:sp>
    </p:spTree>
    <p:extLst>
      <p:ext uri="{BB962C8B-B14F-4D97-AF65-F5344CB8AC3E}">
        <p14:creationId xmlns:p14="http://schemas.microsoft.com/office/powerpoint/2010/main" val="638979916"/>
      </p:ext>
    </p:extLst>
  </p:cSld>
  <p:clrMapOvr>
    <a:masterClrMapping/>
  </p:clrMapOvr>
</p:sld>
</file>

<file path=ppt/theme/theme1.xml><?xml version="1.0" encoding="utf-8"?>
<a:theme xmlns:a="http://schemas.openxmlformats.org/drawingml/2006/main" name="Дивиденд">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purl.org/dc/elements/1.1/"/>
    <ds:schemaRef ds:uri="http://schemas.microsoft.com/office/2006/documentManagement/types"/>
    <ds:schemaRef ds:uri="71af3243-3dd4-4a8d-8c0d-dd76da1f02a5"/>
    <ds:schemaRef ds:uri="16c05727-aa75-4e4a-9b5f-8a80a1165891"/>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Техническое оформление</Template>
  <TotalTime>147</TotalTime>
  <Words>483</Words>
  <Application>Microsoft Office PowerPoint</Application>
  <PresentationFormat>Широкоэкранный</PresentationFormat>
  <Paragraphs>35</Paragraphs>
  <Slides>12</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Дивиденд</vt:lpstr>
      <vt:lpstr>Презентация по Проектной работе: «Search Profession»</vt:lpstr>
      <vt:lpstr>Проблема</vt:lpstr>
      <vt:lpstr>Конкуренты</vt:lpstr>
      <vt:lpstr>Конкуренты</vt:lpstr>
      <vt:lpstr>Решение проблемы</vt:lpstr>
      <vt:lpstr>Уникальная ценность</vt:lpstr>
      <vt:lpstr>Архитектура</vt:lpstr>
      <vt:lpstr>Архитектура</vt:lpstr>
      <vt:lpstr>Этапы разработки</vt:lpstr>
      <vt:lpstr>Демонстрация результатов</vt:lpstr>
      <vt:lpstr>Перспективы развития</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Проектной работе «Покерный Аналитик»</dc:title>
  <dc:creator>Владимир Чернов</dc:creator>
  <cp:lastModifiedBy>npolig1</cp:lastModifiedBy>
  <cp:revision>152</cp:revision>
  <dcterms:created xsi:type="dcterms:W3CDTF">2021-11-09T18:29:41Z</dcterms:created>
  <dcterms:modified xsi:type="dcterms:W3CDTF">2022-05-10T14:45:28Z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