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7"/>
  </p:notesMasterIdLst>
  <p:handoutMasterIdLst>
    <p:handoutMasterId r:id="rId18"/>
  </p:handoutMasterIdLst>
  <p:sldIdLst>
    <p:sldId id="256" r:id="rId5"/>
    <p:sldId id="261" r:id="rId6"/>
    <p:sldId id="258" r:id="rId7"/>
    <p:sldId id="269" r:id="rId8"/>
    <p:sldId id="262" r:id="rId9"/>
    <p:sldId id="263" r:id="rId10"/>
    <p:sldId id="264" r:id="rId11"/>
    <p:sldId id="270" r:id="rId12"/>
    <p:sldId id="266" r:id="rId13"/>
    <p:sldId id="265" r:id="rId14"/>
    <p:sldId id="267" r:id="rId15"/>
    <p:sldId id="260" r:id="rId16"/>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8F8909-40E2-4CF9-925A-E9A50D5AFABA}" v="1996" dt="2022-05-10T17:44:07.419"/>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Темный стиль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60" d="100"/>
          <a:sy n="60" d="100"/>
        </p:scale>
        <p:origin x="96" y="1290"/>
      </p:cViewPr>
      <p:guideLst/>
    </p:cSldViewPr>
  </p:slideViewPr>
  <p:notesTextViewPr>
    <p:cViewPr>
      <p:scale>
        <a:sx n="1" d="1"/>
        <a:sy n="1" d="1"/>
      </p:scale>
      <p:origin x="0" y="0"/>
    </p:cViewPr>
  </p:notesTextViewPr>
  <p:notesViewPr>
    <p:cSldViewPr snapToGrid="0">
      <p:cViewPr varScale="1">
        <p:scale>
          <a:sx n="89" d="100"/>
          <a:sy n="89" d="100"/>
        </p:scale>
        <p:origin x="301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C379FFB6-878B-4D89-A9F1-908C5F95EE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a:extLst>
              <a:ext uri="{FF2B5EF4-FFF2-40B4-BE49-F238E27FC236}">
                <a16:creationId xmlns:a16="http://schemas.microsoft.com/office/drawing/2014/main" id="{962E99EC-6DAC-40C4-9CB0-839F70689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BDA83-60F2-4E0C-99F1-3B198C71DA2A}" type="datetimeFigureOut">
              <a:rPr lang="ru-RU" smtClean="0"/>
              <a:t>13.05.2022</a:t>
            </a:fld>
            <a:endParaRPr lang="ru-RU" dirty="0"/>
          </a:p>
        </p:txBody>
      </p:sp>
      <p:sp>
        <p:nvSpPr>
          <p:cNvPr id="4" name="Нижний колонтитул 3">
            <a:extLst>
              <a:ext uri="{FF2B5EF4-FFF2-40B4-BE49-F238E27FC236}">
                <a16:creationId xmlns:a16="http://schemas.microsoft.com/office/drawing/2014/main" id="{4F36B973-D323-4241-8653-DEF1D8539A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a:extLst>
              <a:ext uri="{FF2B5EF4-FFF2-40B4-BE49-F238E27FC236}">
                <a16:creationId xmlns:a16="http://schemas.microsoft.com/office/drawing/2014/main" id="{83A8A117-4B44-48FF-836C-74493A3812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6BC633-CCA9-47F5-BCED-A56AA433DCDD}" type="slidenum">
              <a:rPr lang="ru-RU" smtClean="0"/>
              <a:t>‹#›</a:t>
            </a:fld>
            <a:endParaRPr lang="ru-RU" dirty="0"/>
          </a:p>
        </p:txBody>
      </p:sp>
    </p:spTree>
    <p:extLst>
      <p:ext uri="{BB962C8B-B14F-4D97-AF65-F5344CB8AC3E}">
        <p14:creationId xmlns:p14="http://schemas.microsoft.com/office/powerpoint/2010/main" val="3567140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E1020-F5BA-43CF-AAA9-C04B3B12EF98}" type="datetimeFigureOut">
              <a:rPr lang="ru-RU" smtClean="0"/>
              <a:t>13.05.2022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73D1A-6084-4304-99B6-284B940079FF}" type="slidenum">
              <a:rPr lang="ru-RU" smtClean="0"/>
              <a:t>‹#›</a:t>
            </a:fld>
            <a:endParaRPr lang="ru-RU" dirty="0"/>
          </a:p>
        </p:txBody>
      </p:sp>
    </p:spTree>
    <p:extLst>
      <p:ext uri="{BB962C8B-B14F-4D97-AF65-F5344CB8AC3E}">
        <p14:creationId xmlns:p14="http://schemas.microsoft.com/office/powerpoint/2010/main" val="2243641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1</a:t>
            </a:fld>
            <a:endParaRPr lang="ru-RU" dirty="0"/>
          </a:p>
        </p:txBody>
      </p:sp>
    </p:spTree>
    <p:extLst>
      <p:ext uri="{BB962C8B-B14F-4D97-AF65-F5344CB8AC3E}">
        <p14:creationId xmlns:p14="http://schemas.microsoft.com/office/powerpoint/2010/main" val="3833175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2</a:t>
            </a:fld>
            <a:endParaRPr lang="ru-RU" dirty="0"/>
          </a:p>
        </p:txBody>
      </p:sp>
    </p:spTree>
    <p:extLst>
      <p:ext uri="{BB962C8B-B14F-4D97-AF65-F5344CB8AC3E}">
        <p14:creationId xmlns:p14="http://schemas.microsoft.com/office/powerpoint/2010/main" val="149926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3</a:t>
            </a:fld>
            <a:endParaRPr lang="ru-RU" dirty="0"/>
          </a:p>
        </p:txBody>
      </p:sp>
    </p:spTree>
    <p:extLst>
      <p:ext uri="{BB962C8B-B14F-4D97-AF65-F5344CB8AC3E}">
        <p14:creationId xmlns:p14="http://schemas.microsoft.com/office/powerpoint/2010/main" val="1301286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4</a:t>
            </a:fld>
            <a:endParaRPr lang="ru-RU" dirty="0"/>
          </a:p>
        </p:txBody>
      </p:sp>
    </p:spTree>
    <p:extLst>
      <p:ext uri="{BB962C8B-B14F-4D97-AF65-F5344CB8AC3E}">
        <p14:creationId xmlns:p14="http://schemas.microsoft.com/office/powerpoint/2010/main" val="253573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76D73D1A-6084-4304-99B6-284B940079FF}" type="slidenum">
              <a:rPr lang="ru-RU" smtClean="0"/>
              <a:t>12</a:t>
            </a:fld>
            <a:endParaRPr lang="ru-RU" dirty="0"/>
          </a:p>
        </p:txBody>
      </p:sp>
    </p:spTree>
    <p:extLst>
      <p:ext uri="{BB962C8B-B14F-4D97-AF65-F5344CB8AC3E}">
        <p14:creationId xmlns:p14="http://schemas.microsoft.com/office/powerpoint/2010/main" val="206333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a:t>Образец подзаголовка</a:t>
            </a:r>
            <a:endParaRPr lang="ru-RU" dirty="0"/>
          </a:p>
        </p:txBody>
      </p:sp>
      <p:sp>
        <p:nvSpPr>
          <p:cNvPr id="4" name="Дата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45C8F0DE-DCFB-4354-8112-588B45C19F1A}" type="datetime1">
              <a:rPr lang="ru-RU" smtClean="0"/>
              <a:t>13.05.2022</a:t>
            </a:fld>
            <a:endParaRPr lang="ru-RU" dirty="0"/>
          </a:p>
        </p:txBody>
      </p:sp>
      <p:sp>
        <p:nvSpPr>
          <p:cNvPr id="5" name="Нижний колонтитул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ru-RU" dirty="0"/>
          </a:p>
        </p:txBody>
      </p:sp>
      <p:sp>
        <p:nvSpPr>
          <p:cNvPr id="6" name="Номер слайда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9" name="Заголовок 1"/>
          <p:cNvSpPr>
            <a:spLocks noGrp="1"/>
          </p:cNvSpPr>
          <p:nvPr>
            <p:ph type="title"/>
          </p:nvPr>
        </p:nvSpPr>
        <p:spPr>
          <a:xfrm>
            <a:off x="581192" y="702156"/>
            <a:ext cx="11029616" cy="1013800"/>
          </a:xfrm>
        </p:spPr>
        <p:txBody>
          <a:bodyPr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p>
            <a:pPr rtl="0"/>
            <a:fld id="{4DB28829-F9CE-4A60-BAD2-B30F1BE4EFBD}" type="datetime1">
              <a:rPr lang="ru-RU" smtClean="0"/>
              <a:t>13.05.2022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Прямоугольник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Вертикальный заголовок 1"/>
          <p:cNvSpPr>
            <a:spLocks noGrp="1"/>
          </p:cNvSpPr>
          <p:nvPr>
            <p:ph type="title" orient="vert"/>
          </p:nvPr>
        </p:nvSpPr>
        <p:spPr>
          <a:xfrm>
            <a:off x="8839201" y="675726"/>
            <a:ext cx="2004164" cy="5183073"/>
          </a:xfrm>
        </p:spPr>
        <p:txBody>
          <a:bodyPr vert="eaVert"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774923" y="675726"/>
            <a:ext cx="7896279" cy="5183073"/>
          </a:xfrm>
        </p:spPr>
        <p:txBody>
          <a:bodyPr vert="eaVert" rtlCol="0" anchor="t"/>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17638BE5-3B62-4C03-A438-E1216F2C074B}" type="datetime1">
              <a:rPr lang="ru-RU" smtClean="0"/>
              <a:t>13.05.2022</a:t>
            </a:fld>
            <a:endParaRPr lang="ru-RU" dirty="0"/>
          </a:p>
        </p:txBody>
      </p:sp>
      <p:sp>
        <p:nvSpPr>
          <p:cNvPr id="5" name="Нижний колонтитул 4"/>
          <p:cNvSpPr>
            <a:spLocks noGrp="1"/>
          </p:cNvSpPr>
          <p:nvPr>
            <p:ph type="ftr" sz="quarter" idx="11"/>
          </p:nvPr>
        </p:nvSpPr>
        <p:spPr>
          <a:xfrm>
            <a:off x="774923" y="5951811"/>
            <a:ext cx="7896279" cy="365125"/>
          </a:xfrm>
        </p:spPr>
        <p:txBody>
          <a:bodyPr rtlCol="0"/>
          <a:lstStyle/>
          <a:p>
            <a:pPr rtl="0"/>
            <a:endParaRPr lang="ru-RU" dirty="0"/>
          </a:p>
        </p:txBody>
      </p:sp>
      <p:sp>
        <p:nvSpPr>
          <p:cNvPr id="6" name="Номер слайда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Прямоугольник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581192" y="702156"/>
            <a:ext cx="11029616" cy="1013800"/>
          </a:xfrm>
        </p:spPr>
        <p:txBody>
          <a:bodyPr rtlCol="0"/>
          <a:lstStyle/>
          <a:p>
            <a:pPr rtl="0"/>
            <a:r>
              <a:rPr lang="ru-RU"/>
              <a:t>Образец заголовка</a:t>
            </a:r>
            <a:endParaRPr lang="ru-RU" dirty="0"/>
          </a:p>
        </p:txBody>
      </p:sp>
      <p:sp>
        <p:nvSpPr>
          <p:cNvPr id="3" name="Объект 2"/>
          <p:cNvSpPr>
            <a:spLocks noGrp="1"/>
          </p:cNvSpPr>
          <p:nvPr>
            <p:ph idx="1"/>
          </p:nvPr>
        </p:nvSpPr>
        <p:spPr>
          <a:xfrm>
            <a:off x="581192" y="2180496"/>
            <a:ext cx="11029615" cy="3678303"/>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p>
            <a:pPr rtl="0"/>
            <a:fld id="{1E87B0E0-754C-4477-80CA-88F8319B7DB8}" type="datetime1">
              <a:rPr lang="ru-RU" smtClean="0"/>
              <a:t>13.05.2022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a:xfrm>
            <a:off x="10558300" y="5956137"/>
            <a:ext cx="1052508" cy="365125"/>
          </a:xfrm>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ru-RU"/>
              <a:t>Образец заголовка</a:t>
            </a:r>
            <a:endParaRPr lang="ru-RU" dirty="0"/>
          </a:p>
        </p:txBody>
      </p:sp>
      <p:sp>
        <p:nvSpPr>
          <p:cNvPr id="3" name="Текст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p:txBody>
          <a:bodyPr rtlCol="0"/>
          <a:lstStyle>
            <a:lvl1pPr>
              <a:defRPr>
                <a:solidFill>
                  <a:schemeClr val="accent1">
                    <a:lumMod val="75000"/>
                    <a:lumOff val="25000"/>
                  </a:schemeClr>
                </a:solidFill>
              </a:defRPr>
            </a:lvl1pPr>
          </a:lstStyle>
          <a:p>
            <a:pPr rtl="0"/>
            <a:fld id="{9317EAC1-6C84-442C-8E88-63BE1308B9AD}" type="datetime1">
              <a:rPr lang="ru-RU" smtClean="0"/>
              <a:t>13.05.2022</a:t>
            </a:fld>
            <a:endParaRPr lang="ru-RU" dirty="0"/>
          </a:p>
        </p:txBody>
      </p:sp>
      <p:sp>
        <p:nvSpPr>
          <p:cNvPr id="5" name="Нижний колонтитул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ru-RU" dirty="0"/>
          </a:p>
        </p:txBody>
      </p:sp>
      <p:sp>
        <p:nvSpPr>
          <p:cNvPr id="6" name="Номер слайда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581193" y="729658"/>
            <a:ext cx="11029616" cy="988332"/>
          </a:xfrm>
        </p:spPr>
        <p:txBody>
          <a:bodyPr rtlCol="0"/>
          <a:lstStyle/>
          <a:p>
            <a:pPr rtl="0"/>
            <a:r>
              <a:rPr lang="ru-RU"/>
              <a:t>Образец заголовка</a:t>
            </a:r>
            <a:endParaRPr lang="ru-RU" dirty="0"/>
          </a:p>
        </p:txBody>
      </p:sp>
      <p:sp>
        <p:nvSpPr>
          <p:cNvPr id="3" name="Объект 2"/>
          <p:cNvSpPr>
            <a:spLocks noGrp="1"/>
          </p:cNvSpPr>
          <p:nvPr>
            <p:ph sz="half" idx="1"/>
          </p:nvPr>
        </p:nvSpPr>
        <p:spPr>
          <a:xfrm>
            <a:off x="581193" y="2228003"/>
            <a:ext cx="5422390" cy="3633047"/>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188417" y="2228003"/>
            <a:ext cx="5422392" cy="3633047"/>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Дата 4"/>
          <p:cNvSpPr>
            <a:spLocks noGrp="1"/>
          </p:cNvSpPr>
          <p:nvPr>
            <p:ph type="dt" sz="half" idx="10"/>
          </p:nvPr>
        </p:nvSpPr>
        <p:spPr/>
        <p:txBody>
          <a:bodyPr rtlCol="0"/>
          <a:lstStyle/>
          <a:p>
            <a:pPr rtl="0"/>
            <a:fld id="{56B404C7-1C11-4173-AE97-ACE1CDB1DA83}" type="datetime1">
              <a:rPr lang="ru-RU" smtClean="0"/>
              <a:t>13.05.2022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1" name="Прямоугольник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12" name="Заголовок 1"/>
          <p:cNvSpPr>
            <a:spLocks noGrp="1"/>
          </p:cNvSpPr>
          <p:nvPr>
            <p:ph type="title"/>
          </p:nvPr>
        </p:nvSpPr>
        <p:spPr>
          <a:xfrm>
            <a:off x="581193" y="729658"/>
            <a:ext cx="11029616" cy="988332"/>
          </a:xfrm>
        </p:spPr>
        <p:txBody>
          <a:bodyPr rtlCol="0"/>
          <a:lstStyle/>
          <a:p>
            <a:pPr rtl="0"/>
            <a:r>
              <a:rPr lang="ru-RU"/>
              <a:t>Образец заголовка</a:t>
            </a:r>
            <a:endParaRPr lang="ru-RU" dirty="0"/>
          </a:p>
        </p:txBody>
      </p:sp>
      <p:sp>
        <p:nvSpPr>
          <p:cNvPr id="3" name="Текст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581194" y="2926052"/>
            <a:ext cx="5393100" cy="2934999"/>
          </a:xfrm>
        </p:spPr>
        <p:txBody>
          <a:bodyPr rtlCol="0" anchor="t">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217709" y="2926052"/>
            <a:ext cx="5393100" cy="2934999"/>
          </a:xfrm>
        </p:spPr>
        <p:txBody>
          <a:bodyPr rtlCol="0" anchor="t">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7" name="Дата 6"/>
          <p:cNvSpPr>
            <a:spLocks noGrp="1"/>
          </p:cNvSpPr>
          <p:nvPr>
            <p:ph type="dt" sz="half" idx="10"/>
          </p:nvPr>
        </p:nvSpPr>
        <p:spPr/>
        <p:txBody>
          <a:bodyPr rtlCol="0"/>
          <a:lstStyle/>
          <a:p>
            <a:pPr rtl="0"/>
            <a:fld id="{81A08C9A-F61E-410C-8D06-F83B63A4711B}" type="datetime1">
              <a:rPr lang="ru-RU" smtClean="0"/>
              <a:t>13.05.2022</a:t>
            </a:fld>
            <a:endParaRPr lang="ru-RU" dirty="0"/>
          </a:p>
        </p:txBody>
      </p:sp>
      <p:sp>
        <p:nvSpPr>
          <p:cNvPr id="8" name="Нижний колонтитул 7"/>
          <p:cNvSpPr>
            <a:spLocks noGrp="1"/>
          </p:cNvSpPr>
          <p:nvPr>
            <p:ph type="ftr" sz="quarter" idx="11"/>
          </p:nvPr>
        </p:nvSpPr>
        <p:spPr/>
        <p:txBody>
          <a:bodyPr rtlCol="0"/>
          <a:lstStyle/>
          <a:p>
            <a:pPr rtl="0"/>
            <a:endParaRPr lang="ru-RU" dirty="0"/>
          </a:p>
        </p:txBody>
      </p:sp>
      <p:sp>
        <p:nvSpPr>
          <p:cNvPr id="9" name="Номер слайда 8"/>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rtlCol="0"/>
          <a:lstStyle/>
          <a:p>
            <a:pPr rtl="0"/>
            <a:fld id="{06D3CD88-AC87-4FC1-8AA2-0F05556AC852}" type="datetime1">
              <a:rPr lang="ru-RU" smtClean="0"/>
              <a:t>13.05.2022</a:t>
            </a:fld>
            <a:endParaRPr lang="ru-RU" dirty="0"/>
          </a:p>
        </p:txBody>
      </p:sp>
      <p:sp>
        <p:nvSpPr>
          <p:cNvPr id="4" name="Нижний колонтитул 3"/>
          <p:cNvSpPr>
            <a:spLocks noGrp="1"/>
          </p:cNvSpPr>
          <p:nvPr>
            <p:ph type="ftr" sz="quarter" idx="11"/>
          </p:nvPr>
        </p:nvSpPr>
        <p:spPr/>
        <p:txBody>
          <a:bodyPr rtlCol="0"/>
          <a:lstStyle/>
          <a:p>
            <a:pPr rtl="0"/>
            <a:endParaRPr lang="ru-RU" dirty="0"/>
          </a:p>
        </p:txBody>
      </p:sp>
      <p:sp>
        <p:nvSpPr>
          <p:cNvPr id="5" name="Номер слайда 4"/>
          <p:cNvSpPr>
            <a:spLocks noGrp="1"/>
          </p:cNvSpPr>
          <p:nvPr>
            <p:ph type="sldNum" sz="quarter" idx="12"/>
          </p:nvPr>
        </p:nvSpPr>
        <p:spPr/>
        <p:txBody>
          <a:bodyPr rtlCol="0"/>
          <a:lstStyle/>
          <a:p>
            <a:pPr rtl="0"/>
            <a:fld id="{D57F1E4F-1CFF-5643-939E-217C01CDF565}" type="slidenum">
              <a:rPr lang="ru-RU" smtClean="0"/>
              <a:pPr/>
              <a:t>‹#›</a:t>
            </a:fld>
            <a:endParaRPr lang="ru-RU" dirty="0"/>
          </a:p>
        </p:txBody>
      </p:sp>
      <p:sp>
        <p:nvSpPr>
          <p:cNvPr id="7" name="Прямоугольник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8" name="Заголовок 1"/>
          <p:cNvSpPr>
            <a:spLocks noGrp="1"/>
          </p:cNvSpPr>
          <p:nvPr>
            <p:ph type="title"/>
          </p:nvPr>
        </p:nvSpPr>
        <p:spPr>
          <a:xfrm>
            <a:off x="575894" y="729658"/>
            <a:ext cx="11029616" cy="988332"/>
          </a:xfrm>
        </p:spPr>
        <p:txBody>
          <a:bodyPr rtlCol="0"/>
          <a:lstStyle/>
          <a:p>
            <a:pPr rtl="0"/>
            <a:r>
              <a:rPr lang="ru-RU"/>
              <a:t>Образец заголовка</a:t>
            </a:r>
            <a:endParaRPr lang="ru-RU"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F1B0009C-43A7-442E-9A53-3E5FB03870F2}" type="datetime1">
              <a:rPr lang="ru-RU" smtClean="0"/>
              <a:t>13.05.2022</a:t>
            </a:fld>
            <a:endParaRPr lang="ru-RU" dirty="0"/>
          </a:p>
        </p:txBody>
      </p:sp>
      <p:sp>
        <p:nvSpPr>
          <p:cNvPr id="3" name="Нижний колонтитул 2"/>
          <p:cNvSpPr>
            <a:spLocks noGrp="1"/>
          </p:cNvSpPr>
          <p:nvPr>
            <p:ph type="ftr" sz="quarter" idx="11"/>
          </p:nvPr>
        </p:nvSpPr>
        <p:spPr/>
        <p:txBody>
          <a:bodyPr rtlCol="0"/>
          <a:lstStyle/>
          <a:p>
            <a:pPr rtl="0"/>
            <a:endParaRPr lang="ru-RU" dirty="0"/>
          </a:p>
        </p:txBody>
      </p:sp>
      <p:sp>
        <p:nvSpPr>
          <p:cNvPr id="4" name="Номер слайда 3"/>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Прямоугольник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ru-RU"/>
              <a:t>Образец заголовка</a:t>
            </a:r>
            <a:endParaRPr lang="ru-RU" dirty="0"/>
          </a:p>
        </p:txBody>
      </p:sp>
      <p:sp>
        <p:nvSpPr>
          <p:cNvPr id="3" name="Объект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solidFill>
                  <a:schemeClr val="accent1">
                    <a:lumMod val="75000"/>
                    <a:lumOff val="25000"/>
                  </a:schemeClr>
                </a:solidFill>
              </a:defRPr>
            </a:lvl1pPr>
          </a:lstStyle>
          <a:p>
            <a:pPr rtl="0"/>
            <a:fld id="{D9AADAC3-179B-49AA-A8D7-B2E70D0E899B}" type="datetime1">
              <a:rPr lang="ru-RU" smtClean="0"/>
              <a:t>13.05.2022</a:t>
            </a:fld>
            <a:endParaRPr lang="ru-RU" dirty="0"/>
          </a:p>
        </p:txBody>
      </p:sp>
      <p:sp>
        <p:nvSpPr>
          <p:cNvPr id="6" name="Нижний колонтитул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ru-RU" dirty="0"/>
          </a:p>
        </p:txBody>
      </p:sp>
      <p:sp>
        <p:nvSpPr>
          <p:cNvPr id="7" name="Номер слайда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ru-RU"/>
              <a:t>Образец заголовка</a:t>
            </a:r>
            <a:endParaRPr lang="ru-RU" dirty="0"/>
          </a:p>
        </p:txBody>
      </p:sp>
      <p:sp>
        <p:nvSpPr>
          <p:cNvPr id="3" name="Рисунок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a:t>Щелкните значок, чтобы добавить изображение</a:t>
            </a:r>
            <a:endParaRPr lang="ru-RU" dirty="0"/>
          </a:p>
        </p:txBody>
      </p:sp>
      <p:sp>
        <p:nvSpPr>
          <p:cNvPr id="4" name="Текст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p>
            <a:pPr rtl="0"/>
            <a:fld id="{6BE95E6D-EE8A-4AB4-A6E4-CDAE9E775FB7}" type="datetime1">
              <a:rPr lang="ru-RU" smtClean="0"/>
              <a:t>13.05.2022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D57F1E4F-1CFF-5643-939E-217C01CDF565}" type="slidenum">
              <a:rPr lang="ru-RU" smtClean="0"/>
              <a:pPr/>
              <a:t>‹#›</a:t>
            </a:fld>
            <a:endParaRPr lang="ru-RU"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ru-RU"/>
              <a:t>Образец заголовка</a:t>
            </a:r>
            <a:endParaRPr lang="ru-RU" dirty="0"/>
          </a:p>
        </p:txBody>
      </p:sp>
      <p:sp>
        <p:nvSpPr>
          <p:cNvPr id="3" name="Текст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585DD959-E34E-4321-8E46-EA4484D707DA}" type="datetime1">
              <a:rPr lang="ru-RU" smtClean="0"/>
              <a:t>13.05.2022</a:t>
            </a:fld>
            <a:endParaRPr lang="ru-RU" dirty="0"/>
          </a:p>
        </p:txBody>
      </p:sp>
      <p:sp>
        <p:nvSpPr>
          <p:cNvPr id="5" name="Нижний колонтитул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ru-RU" dirty="0"/>
          </a:p>
        </p:txBody>
      </p:sp>
      <p:sp>
        <p:nvSpPr>
          <p:cNvPr id="6" name="Номер слайда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ru-RU" smtClean="0"/>
              <a:pPr/>
              <a:t>‹#›</a:t>
            </a:fld>
            <a:endParaRPr lang="ru-RU" dirty="0"/>
          </a:p>
        </p:txBody>
      </p:sp>
      <p:sp>
        <p:nvSpPr>
          <p:cNvPr id="9" name="Прямоугольник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10" name="Прямоугольник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11" name="Прямоугольник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Прямоугольник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pic>
        <p:nvPicPr>
          <p:cNvPr id="7" name="Рисунок 6" descr="Цифровые подключения">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Группа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Прямоугольник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Прямоугольник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Прямоугольник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Прямоугольник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a:extLst>
              <a:ext uri="{FF2B5EF4-FFF2-40B4-BE49-F238E27FC236}">
                <a16:creationId xmlns:a16="http://schemas.microsoft.com/office/drawing/2014/main" id="{C02C5318-1A1E-49D0-B2E2-A4B0FA9E8A40}"/>
              </a:ext>
            </a:extLst>
          </p:cNvPr>
          <p:cNvSpPr>
            <a:spLocks noGrp="1"/>
          </p:cNvSpPr>
          <p:nvPr>
            <p:ph type="ctrTitle"/>
          </p:nvPr>
        </p:nvSpPr>
        <p:spPr>
          <a:xfrm>
            <a:off x="582290" y="4961693"/>
            <a:ext cx="10993549" cy="895244"/>
          </a:xfrm>
        </p:spPr>
        <p:txBody>
          <a:bodyPr rtlCol="0">
            <a:noAutofit/>
          </a:bodyPr>
          <a:lstStyle/>
          <a:p>
            <a:r>
              <a:rPr lang="ru-RU" dirty="0">
                <a:solidFill>
                  <a:schemeClr val="bg1"/>
                </a:solidFill>
                <a:latin typeface="Corbel"/>
              </a:rPr>
              <a:t>Презентация по Проектной работе:</a:t>
            </a:r>
            <a:r>
              <a:rPr lang="ru-RU" dirty="0">
                <a:solidFill>
                  <a:schemeClr val="bg1"/>
                </a:solidFill>
              </a:rPr>
              <a:t/>
            </a:r>
            <a:br>
              <a:rPr lang="ru-RU" dirty="0">
                <a:solidFill>
                  <a:schemeClr val="bg1"/>
                </a:solidFill>
              </a:rPr>
            </a:br>
            <a:r>
              <a:rPr lang="ru-RU" dirty="0">
                <a:solidFill>
                  <a:schemeClr val="bg1"/>
                </a:solidFill>
                <a:latin typeface="Corbel"/>
              </a:rPr>
              <a:t>«Search </a:t>
            </a:r>
            <a:r>
              <a:rPr lang="ru-RU" dirty="0" err="1">
                <a:solidFill>
                  <a:schemeClr val="bg1"/>
                </a:solidFill>
                <a:latin typeface="Corbel"/>
              </a:rPr>
              <a:t>Profession</a:t>
            </a:r>
            <a:r>
              <a:rPr lang="ru-RU" dirty="0">
                <a:solidFill>
                  <a:schemeClr val="bg1"/>
                </a:solidFill>
                <a:latin typeface="Corbel"/>
              </a:rPr>
              <a:t>»</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4E28B9-B450-491C-8BFB-28632A4468BA}"/>
              </a:ext>
            </a:extLst>
          </p:cNvPr>
          <p:cNvSpPr>
            <a:spLocks noGrp="1"/>
          </p:cNvSpPr>
          <p:nvPr>
            <p:ph type="title"/>
          </p:nvPr>
        </p:nvSpPr>
        <p:spPr/>
        <p:txBody>
          <a:bodyPr>
            <a:normAutofit/>
          </a:bodyPr>
          <a:lstStyle/>
          <a:p>
            <a:r>
              <a:rPr lang="ru-RU" sz="3600" dirty="0"/>
              <a:t>Демонстрация результатов</a:t>
            </a:r>
          </a:p>
        </p:txBody>
      </p:sp>
      <p:sp>
        <p:nvSpPr>
          <p:cNvPr id="6" name="Объект 5">
            <a:extLst>
              <a:ext uri="{FF2B5EF4-FFF2-40B4-BE49-F238E27FC236}">
                <a16:creationId xmlns:a16="http://schemas.microsoft.com/office/drawing/2014/main" id="{6820839B-4FD0-427D-93F3-87B9356D52BA}"/>
              </a:ext>
            </a:extLst>
          </p:cNvPr>
          <p:cNvSpPr>
            <a:spLocks noGrp="1"/>
          </p:cNvSpPr>
          <p:nvPr>
            <p:ph idx="1"/>
          </p:nvPr>
        </p:nvSpPr>
        <p:spPr>
          <a:xfrm>
            <a:off x="581191" y="2180496"/>
            <a:ext cx="6085615" cy="3678303"/>
          </a:xfrm>
        </p:spPr>
        <p:txBody>
          <a:bodyPr>
            <a:normAutofit/>
          </a:bodyPr>
          <a:lstStyle/>
          <a:p>
            <a:pPr marL="305435" indent="-305435"/>
            <a:r>
              <a:rPr lang="en-US" sz="2800" b="1" dirty="0">
                <a:latin typeface="Corbel" panose="020B0503020204020204" pitchFamily="34" charset="0"/>
              </a:rPr>
              <a:t>Данный</a:t>
            </a:r>
            <a:r>
              <a:rPr lang="en-US" sz="2800" dirty="0">
                <a:latin typeface="Corbel" panose="020B0503020204020204" pitchFamily="34" charset="0"/>
              </a:rPr>
              <a:t> </a:t>
            </a:r>
            <a:r>
              <a:rPr lang="en-US" sz="2800" b="1" dirty="0">
                <a:latin typeface="Corbel" panose="020B0503020204020204" pitchFamily="34" charset="0"/>
              </a:rPr>
              <a:t>QR код </a:t>
            </a:r>
            <a:r>
              <a:rPr lang="en-US" sz="2800" dirty="0">
                <a:latin typeface="Corbel" panose="020B0503020204020204" pitchFamily="34" charset="0"/>
              </a:rPr>
              <a:t>позволяет ознакомиться с работающим ботом в реальном времени.</a:t>
            </a:r>
          </a:p>
        </p:txBody>
      </p:sp>
      <p:pic>
        <p:nvPicPr>
          <p:cNvPr id="3" name="Рисунок 3">
            <a:extLst>
              <a:ext uri="{FF2B5EF4-FFF2-40B4-BE49-F238E27FC236}">
                <a16:creationId xmlns:a16="http://schemas.microsoft.com/office/drawing/2014/main" id="{3ED122A8-EBD1-8AD3-99FA-7B7FA444EB13}"/>
              </a:ext>
            </a:extLst>
          </p:cNvPr>
          <p:cNvPicPr>
            <a:picLocks noChangeAspect="1"/>
          </p:cNvPicPr>
          <p:nvPr/>
        </p:nvPicPr>
        <p:blipFill>
          <a:blip r:embed="rId2"/>
          <a:stretch>
            <a:fillRect/>
          </a:stretch>
        </p:blipFill>
        <p:spPr>
          <a:xfrm>
            <a:off x="7868745" y="2153745"/>
            <a:ext cx="3802565" cy="3793273"/>
          </a:xfrm>
          <a:prstGeom prst="rect">
            <a:avLst/>
          </a:prstGeom>
        </p:spPr>
      </p:pic>
    </p:spTree>
    <p:extLst>
      <p:ext uri="{BB962C8B-B14F-4D97-AF65-F5344CB8AC3E}">
        <p14:creationId xmlns:p14="http://schemas.microsoft.com/office/powerpoint/2010/main" val="3604227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CD2718-3FDD-4775-893D-7A8E26236793}"/>
              </a:ext>
            </a:extLst>
          </p:cNvPr>
          <p:cNvSpPr>
            <a:spLocks noGrp="1"/>
          </p:cNvSpPr>
          <p:nvPr>
            <p:ph type="title"/>
          </p:nvPr>
        </p:nvSpPr>
        <p:spPr/>
        <p:txBody>
          <a:bodyPr>
            <a:normAutofit/>
          </a:bodyPr>
          <a:lstStyle/>
          <a:p>
            <a:r>
              <a:rPr lang="ru-RU" sz="3600" dirty="0"/>
              <a:t>Перспективы развития</a:t>
            </a:r>
          </a:p>
        </p:txBody>
      </p:sp>
      <p:sp>
        <p:nvSpPr>
          <p:cNvPr id="3" name="Объект 2">
            <a:extLst>
              <a:ext uri="{FF2B5EF4-FFF2-40B4-BE49-F238E27FC236}">
                <a16:creationId xmlns:a16="http://schemas.microsoft.com/office/drawing/2014/main" id="{754B02A3-62D4-4B77-8B0F-5B4287597489}"/>
              </a:ext>
            </a:extLst>
          </p:cNvPr>
          <p:cNvSpPr>
            <a:spLocks noGrp="1"/>
          </p:cNvSpPr>
          <p:nvPr>
            <p:ph idx="1"/>
          </p:nvPr>
        </p:nvSpPr>
        <p:spPr/>
        <p:txBody>
          <a:bodyPr>
            <a:noAutofit/>
          </a:bodyPr>
          <a:lstStyle/>
          <a:p>
            <a:pPr marL="0" indent="0" algn="just">
              <a:buNone/>
            </a:pPr>
            <a:r>
              <a:rPr lang="ru-RU" sz="2400" b="1" dirty="0"/>
              <a:t>В качестве перспектив развития</a:t>
            </a:r>
            <a:r>
              <a:rPr lang="ru-RU" sz="2400" dirty="0"/>
              <a:t>, хотелось бы отметить несколько идей:</a:t>
            </a:r>
          </a:p>
          <a:p>
            <a:pPr marL="305435" indent="-305435" algn="just">
              <a:buFont typeface="Wingdings" panose="05000000000000000000" pitchFamily="2" charset="2"/>
              <a:buChar char="§"/>
            </a:pPr>
            <a:r>
              <a:rPr lang="ru-RU" sz="2400" b="1" dirty="0"/>
              <a:t>Самым главным</a:t>
            </a:r>
            <a:r>
              <a:rPr lang="ru-RU" sz="2400" dirty="0"/>
              <a:t>, является последующее добавление большего спектра выбора профессий, а также увеличения количества фильтров, что будет как удобно, так и достаточно эффективно</a:t>
            </a:r>
          </a:p>
          <a:p>
            <a:pPr marL="305435" indent="-305435" algn="just">
              <a:buFont typeface="Wingdings" panose="05000000000000000000" pitchFamily="2" charset="2"/>
              <a:buChar char="§"/>
            </a:pPr>
            <a:r>
              <a:rPr lang="ru-RU" sz="2400" b="1" dirty="0"/>
              <a:t>Второе</a:t>
            </a:r>
            <a:r>
              <a:rPr lang="ru-RU" sz="2400" dirty="0"/>
              <a:t>, что хотелось бы, так это учесть фактор того, что люди не только из Москвы могли бы воспользоваться данным решением, так что стоит рассматривать и другие города, возможно, и другие страны</a:t>
            </a:r>
          </a:p>
          <a:p>
            <a:pPr marL="305435" indent="-305435" algn="just">
              <a:buFont typeface="Wingdings" panose="05000000000000000000" pitchFamily="2" charset="2"/>
              <a:buChar char="§"/>
            </a:pPr>
            <a:r>
              <a:rPr lang="ru-RU" sz="2400" b="1" dirty="0"/>
              <a:t>Последним этапом </a:t>
            </a:r>
            <a:r>
              <a:rPr lang="ru-RU" sz="2400" dirty="0"/>
              <a:t>послужит улучшение строкового анализа при просмотре вакансий, а также рассмотрение удалённых мест работы</a:t>
            </a:r>
          </a:p>
        </p:txBody>
      </p:sp>
    </p:spTree>
    <p:extLst>
      <p:ext uri="{BB962C8B-B14F-4D97-AF65-F5344CB8AC3E}">
        <p14:creationId xmlns:p14="http://schemas.microsoft.com/office/powerpoint/2010/main" val="963437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Прямоугольник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pic>
        <p:nvPicPr>
          <p:cNvPr id="5" name="Рисунок 4" descr="Числа">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Прямоугольник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u-RU" dirty="0"/>
          </a:p>
        </p:txBody>
      </p:sp>
      <p:sp>
        <p:nvSpPr>
          <p:cNvPr id="2" name="Заголовок 1">
            <a:extLst>
              <a:ext uri="{FF2B5EF4-FFF2-40B4-BE49-F238E27FC236}">
                <a16:creationId xmlns:a16="http://schemas.microsoft.com/office/drawing/2014/main" id="{0F87E73C-2B1A-4602-BFBE-CFE1E55D9B38}"/>
              </a:ext>
            </a:extLst>
          </p:cNvPr>
          <p:cNvSpPr>
            <a:spLocks noGrp="1"/>
          </p:cNvSpPr>
          <p:nvPr>
            <p:ph type="ctrTitle"/>
          </p:nvPr>
        </p:nvSpPr>
        <p:spPr>
          <a:xfrm>
            <a:off x="8296274" y="1419226"/>
            <a:ext cx="3251291" cy="1746762"/>
          </a:xfrm>
        </p:spPr>
        <p:txBody>
          <a:bodyPr rtlCol="0">
            <a:normAutofit/>
          </a:bodyPr>
          <a:lstStyle/>
          <a:p>
            <a:pPr rtl="0"/>
            <a:r>
              <a:rPr lang="ru-RU" dirty="0">
                <a:solidFill>
                  <a:srgbClr val="FFFFFF"/>
                </a:solidFill>
              </a:rPr>
              <a:t>Спасибо за внимание!</a:t>
            </a:r>
          </a:p>
        </p:txBody>
      </p:sp>
      <p:grpSp>
        <p:nvGrpSpPr>
          <p:cNvPr id="14" name="Группа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Прямоугольник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Прямоугольник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Прямоугольник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040558-A365-4CCE-92FA-5A48CD98F9C9}"/>
              </a:ext>
            </a:extLst>
          </p:cNvPr>
          <p:cNvSpPr>
            <a:spLocks noGrp="1"/>
          </p:cNvSpPr>
          <p:nvPr>
            <p:ph type="title"/>
          </p:nvPr>
        </p:nvSpPr>
        <p:spPr/>
        <p:txBody>
          <a:bodyPr rtlCol="0">
            <a:normAutofit/>
          </a:bodyPr>
          <a:lstStyle/>
          <a:p>
            <a:pPr rtl="0"/>
            <a:r>
              <a:rPr lang="ru-RU" sz="3600" dirty="0">
                <a:solidFill>
                  <a:srgbClr val="FFFEFF"/>
                </a:solidFill>
              </a:rPr>
              <a:t>Проблема</a:t>
            </a:r>
          </a:p>
        </p:txBody>
      </p:sp>
      <p:sp>
        <p:nvSpPr>
          <p:cNvPr id="5" name="Объект 4">
            <a:extLst>
              <a:ext uri="{FF2B5EF4-FFF2-40B4-BE49-F238E27FC236}">
                <a16:creationId xmlns:a16="http://schemas.microsoft.com/office/drawing/2014/main" id="{9426E73D-4F1B-4C17-BC65-DE52F6B05011}"/>
              </a:ext>
            </a:extLst>
          </p:cNvPr>
          <p:cNvSpPr>
            <a:spLocks noGrp="1"/>
          </p:cNvSpPr>
          <p:nvPr>
            <p:ph idx="1"/>
          </p:nvPr>
        </p:nvSpPr>
        <p:spPr/>
        <p:txBody>
          <a:bodyPr>
            <a:normAutofit/>
          </a:bodyPr>
          <a:lstStyle/>
          <a:p>
            <a:pPr marL="0" indent="0" algn="just">
              <a:buNone/>
            </a:pPr>
            <a:r>
              <a:rPr lang="ru-RU" sz="2800" b="1" dirty="0" smtClean="0">
                <a:latin typeface="Corbel"/>
                <a:ea typeface="+mn-lt"/>
                <a:cs typeface="+mn-lt"/>
              </a:rPr>
              <a:t>	Проблема </a:t>
            </a:r>
            <a:r>
              <a:rPr lang="ru-RU" sz="2800" dirty="0">
                <a:latin typeface="Corbel"/>
                <a:ea typeface="+mn-lt"/>
                <a:cs typeface="+mn-lt"/>
              </a:rPr>
              <a:t>состояла в том, что большинство молодых специалистов, чтобы найти себе валидную вакансию в городе Москва страдало такой проблемой, как заполнение множества фильтров на сайтах, что было бы достаточно сложно, если молодой специалист пытается найти себе профессию, от чего большую часть времени может находиться вне дома, отправляясь по собеседованиям.</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1633EB-7DCB-4DDC-80AF-C885A3EE1245}"/>
              </a:ext>
            </a:extLst>
          </p:cNvPr>
          <p:cNvSpPr>
            <a:spLocks noGrp="1"/>
          </p:cNvSpPr>
          <p:nvPr>
            <p:ph type="title"/>
          </p:nvPr>
        </p:nvSpPr>
        <p:spPr/>
        <p:txBody>
          <a:bodyPr rtlCol="0">
            <a:normAutofit/>
          </a:bodyPr>
          <a:lstStyle/>
          <a:p>
            <a:pPr rtl="0"/>
            <a:r>
              <a:rPr lang="ru-RU" sz="3600" dirty="0"/>
              <a:t>Конкуренты</a:t>
            </a:r>
          </a:p>
        </p:txBody>
      </p:sp>
      <p:pic>
        <p:nvPicPr>
          <p:cNvPr id="11" name="Объект 4" descr="Диаграммы">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193" y="2468634"/>
            <a:ext cx="5422900" cy="3625353"/>
          </a:xfrm>
        </p:spPr>
      </p:pic>
      <p:sp>
        <p:nvSpPr>
          <p:cNvPr id="4" name="Объект 3">
            <a:extLst>
              <a:ext uri="{FF2B5EF4-FFF2-40B4-BE49-F238E27FC236}">
                <a16:creationId xmlns:a16="http://schemas.microsoft.com/office/drawing/2014/main" id="{8A7F6983-E3C9-40CD-BCB0-467B1228ADD9}"/>
              </a:ext>
            </a:extLst>
          </p:cNvPr>
          <p:cNvSpPr>
            <a:spLocks noGrp="1"/>
          </p:cNvSpPr>
          <p:nvPr>
            <p:ph sz="half" idx="2"/>
          </p:nvPr>
        </p:nvSpPr>
        <p:spPr>
          <a:xfrm>
            <a:off x="6188417" y="2468634"/>
            <a:ext cx="5422392" cy="3633047"/>
          </a:xfrm>
        </p:spPr>
        <p:txBody>
          <a:bodyPr>
            <a:noAutofit/>
          </a:bodyPr>
          <a:lstStyle/>
          <a:p>
            <a:pPr marL="0" indent="0" algn="just">
              <a:buNone/>
            </a:pPr>
            <a:r>
              <a:rPr lang="ru-RU" sz="2400" dirty="0" smtClean="0">
                <a:latin typeface="Corbel"/>
              </a:rPr>
              <a:t>	</a:t>
            </a:r>
            <a:r>
              <a:rPr lang="ru-RU" sz="2400" b="1" dirty="0" smtClean="0">
                <a:latin typeface="Corbel"/>
              </a:rPr>
              <a:t>Конкуренты</a:t>
            </a:r>
            <a:r>
              <a:rPr lang="ru-RU" sz="2400" dirty="0" smtClean="0">
                <a:latin typeface="Corbel"/>
              </a:rPr>
              <a:t> </a:t>
            </a:r>
            <a:r>
              <a:rPr lang="ru-RU" sz="2400" dirty="0">
                <a:latin typeface="Corbel"/>
              </a:rPr>
              <a:t>для данной программы представляют собой аналогичные сервисы, что получают данные непосредственно с сайтов по поиску работы (например: </a:t>
            </a:r>
            <a:r>
              <a:rPr lang="ru-RU" sz="2400" dirty="0" err="1">
                <a:latin typeface="Corbel"/>
              </a:rPr>
              <a:t>Авито</a:t>
            </a:r>
            <a:r>
              <a:rPr lang="ru-RU" sz="2400" dirty="0">
                <a:latin typeface="Corbel"/>
              </a:rPr>
              <a:t>, </a:t>
            </a:r>
            <a:r>
              <a:rPr lang="ru-RU" sz="2400" dirty="0" err="1">
                <a:latin typeface="Corbel"/>
              </a:rPr>
              <a:t>HeadHunter</a:t>
            </a:r>
            <a:r>
              <a:rPr lang="ru-RU" sz="2400" dirty="0">
                <a:latin typeface="Corbel"/>
              </a:rPr>
              <a:t> и </a:t>
            </a:r>
            <a:r>
              <a:rPr lang="ru-RU" sz="2400" dirty="0" smtClean="0">
                <a:latin typeface="Corbel"/>
              </a:rPr>
              <a:t>другие).</a:t>
            </a:r>
          </a:p>
          <a:p>
            <a:pPr marL="0" indent="0" algn="just">
              <a:buNone/>
            </a:pPr>
            <a:r>
              <a:rPr lang="ru-RU" sz="2400" dirty="0" smtClean="0">
                <a:latin typeface="Corbel"/>
              </a:rPr>
              <a:t>	</a:t>
            </a:r>
            <a:r>
              <a:rPr lang="ru-RU" sz="2400" b="1" dirty="0" smtClean="0">
                <a:latin typeface="Corbel"/>
              </a:rPr>
              <a:t>Проблема</a:t>
            </a:r>
            <a:r>
              <a:rPr lang="ru-RU" sz="2400" dirty="0" smtClean="0">
                <a:latin typeface="Corbel"/>
              </a:rPr>
              <a:t> </a:t>
            </a:r>
            <a:r>
              <a:rPr lang="ru-RU" sz="2400" dirty="0">
                <a:latin typeface="Corbel"/>
              </a:rPr>
              <a:t>данных сервисов будет представлена в дальнейшем при анализе </a:t>
            </a:r>
            <a:r>
              <a:rPr lang="ru-RU" sz="2400" dirty="0" smtClean="0">
                <a:latin typeface="Corbel"/>
              </a:rPr>
              <a:t>конкурентов</a:t>
            </a:r>
            <a:r>
              <a:rPr lang="ru-RU" sz="2400" dirty="0">
                <a:latin typeface="Corbel"/>
              </a:rPr>
              <a:t>.</a:t>
            </a:r>
            <a:endParaRPr lang="ru-RU" sz="2400" dirty="0">
              <a:latin typeface="Corbel"/>
            </a:endParaRP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1633EB-7DCB-4DDC-80AF-C885A3EE1245}"/>
              </a:ext>
            </a:extLst>
          </p:cNvPr>
          <p:cNvSpPr>
            <a:spLocks noGrp="1"/>
          </p:cNvSpPr>
          <p:nvPr>
            <p:ph type="title"/>
          </p:nvPr>
        </p:nvSpPr>
        <p:spPr/>
        <p:txBody>
          <a:bodyPr rtlCol="0">
            <a:normAutofit/>
          </a:bodyPr>
          <a:lstStyle/>
          <a:p>
            <a:pPr rtl="0"/>
            <a:r>
              <a:rPr lang="ru-RU" sz="3600" dirty="0"/>
              <a:t>Конкуренты</a:t>
            </a:r>
          </a:p>
        </p:txBody>
      </p:sp>
      <p:graphicFrame>
        <p:nvGraphicFramePr>
          <p:cNvPr id="9" name="Таблица 9">
            <a:extLst>
              <a:ext uri="{FF2B5EF4-FFF2-40B4-BE49-F238E27FC236}">
                <a16:creationId xmlns:a16="http://schemas.microsoft.com/office/drawing/2014/main" id="{D4755B86-E5A1-801A-1E77-EE7EFB011FF4}"/>
              </a:ext>
            </a:extLst>
          </p:cNvPr>
          <p:cNvGraphicFramePr>
            <a:graphicFrameLocks noGrp="1"/>
          </p:cNvGraphicFramePr>
          <p:nvPr>
            <p:extLst>
              <p:ext uri="{D42A27DB-BD31-4B8C-83A1-F6EECF244321}">
                <p14:modId xmlns:p14="http://schemas.microsoft.com/office/powerpoint/2010/main" val="916989681"/>
              </p:ext>
            </p:extLst>
          </p:nvPr>
        </p:nvGraphicFramePr>
        <p:xfrm>
          <a:off x="443887" y="2097479"/>
          <a:ext cx="11400780" cy="4442442"/>
        </p:xfrm>
        <a:graphic>
          <a:graphicData uri="http://schemas.openxmlformats.org/drawingml/2006/table">
            <a:tbl>
              <a:tblPr firstRow="1" bandRow="1">
                <a:tableStyleId>{5C22544A-7EE6-4342-B048-85BDC9FD1C3A}</a:tableStyleId>
              </a:tblPr>
              <a:tblGrid>
                <a:gridCol w="2280156">
                  <a:extLst>
                    <a:ext uri="{9D8B030D-6E8A-4147-A177-3AD203B41FA5}">
                      <a16:colId xmlns:a16="http://schemas.microsoft.com/office/drawing/2014/main" val="81799093"/>
                    </a:ext>
                  </a:extLst>
                </a:gridCol>
                <a:gridCol w="2280156">
                  <a:extLst>
                    <a:ext uri="{9D8B030D-6E8A-4147-A177-3AD203B41FA5}">
                      <a16:colId xmlns:a16="http://schemas.microsoft.com/office/drawing/2014/main" val="1215327900"/>
                    </a:ext>
                  </a:extLst>
                </a:gridCol>
                <a:gridCol w="2280156">
                  <a:extLst>
                    <a:ext uri="{9D8B030D-6E8A-4147-A177-3AD203B41FA5}">
                      <a16:colId xmlns:a16="http://schemas.microsoft.com/office/drawing/2014/main" val="4252212335"/>
                    </a:ext>
                  </a:extLst>
                </a:gridCol>
                <a:gridCol w="2280156">
                  <a:extLst>
                    <a:ext uri="{9D8B030D-6E8A-4147-A177-3AD203B41FA5}">
                      <a16:colId xmlns:a16="http://schemas.microsoft.com/office/drawing/2014/main" val="364019230"/>
                    </a:ext>
                  </a:extLst>
                </a:gridCol>
                <a:gridCol w="2280156">
                  <a:extLst>
                    <a:ext uri="{9D8B030D-6E8A-4147-A177-3AD203B41FA5}">
                      <a16:colId xmlns:a16="http://schemas.microsoft.com/office/drawing/2014/main" val="2348513191"/>
                    </a:ext>
                  </a:extLst>
                </a:gridCol>
              </a:tblGrid>
              <a:tr h="869755">
                <a:tc>
                  <a:txBody>
                    <a:bodyPr/>
                    <a:lstStyle/>
                    <a:p>
                      <a:pPr algn="ctr"/>
                      <a:r>
                        <a:rPr lang="ru-RU" b="1" dirty="0">
                          <a:solidFill>
                            <a:schemeClr val="bg1"/>
                          </a:solidFill>
                        </a:rPr>
                        <a:t>Критерий/Название</a:t>
                      </a:r>
                    </a:p>
                  </a:txBody>
                  <a:tcPr/>
                </a:tc>
                <a:tc>
                  <a:txBody>
                    <a:bodyPr/>
                    <a:lstStyle/>
                    <a:p>
                      <a:pPr algn="ctr"/>
                      <a:r>
                        <a:rPr lang="ru-RU" dirty="0" err="1"/>
                        <a:t>StayaBot</a:t>
                      </a:r>
                    </a:p>
                  </a:txBody>
                  <a:tcPr/>
                </a:tc>
                <a:tc>
                  <a:txBody>
                    <a:bodyPr/>
                    <a:lstStyle/>
                    <a:p>
                      <a:pPr algn="ctr"/>
                      <a:r>
                        <a:rPr lang="ru-RU" dirty="0" err="1"/>
                        <a:t>rit.work</a:t>
                      </a:r>
                      <a:r>
                        <a:rPr lang="ru-RU" dirty="0"/>
                        <a:t> </a:t>
                      </a:r>
                      <a:r>
                        <a:rPr lang="ru-RU" dirty="0" err="1"/>
                        <a:t>bot</a:t>
                      </a:r>
                    </a:p>
                  </a:txBody>
                  <a:tcPr/>
                </a:tc>
                <a:tc>
                  <a:txBody>
                    <a:bodyPr/>
                    <a:lstStyle/>
                    <a:p>
                      <a:pPr algn="ctr"/>
                      <a:r>
                        <a:rPr lang="ru-RU" dirty="0"/>
                        <a:t>g-</a:t>
                      </a:r>
                      <a:r>
                        <a:rPr lang="ru-RU" dirty="0" err="1"/>
                        <a:t>mate</a:t>
                      </a:r>
                      <a:r>
                        <a:rPr lang="ru-RU" dirty="0"/>
                        <a:t> </a:t>
                      </a:r>
                      <a:r>
                        <a:rPr lang="ru-RU" dirty="0" err="1"/>
                        <a:t>bot</a:t>
                      </a:r>
                    </a:p>
                  </a:txBody>
                  <a:tcPr/>
                </a:tc>
                <a:tc>
                  <a:txBody>
                    <a:bodyPr/>
                    <a:lstStyle/>
                    <a:p>
                      <a:pPr algn="ctr"/>
                      <a:r>
                        <a:rPr lang="ru-RU" dirty="0"/>
                        <a:t>Наше решение</a:t>
                      </a:r>
                    </a:p>
                  </a:txBody>
                  <a:tcPr/>
                </a:tc>
                <a:extLst>
                  <a:ext uri="{0D108BD9-81ED-4DB2-BD59-A6C34878D82A}">
                    <a16:rowId xmlns:a16="http://schemas.microsoft.com/office/drawing/2014/main" val="1373844939"/>
                  </a:ext>
                </a:extLst>
              </a:tr>
              <a:tr h="869755">
                <a:tc>
                  <a:txBody>
                    <a:bodyPr/>
                    <a:lstStyle/>
                    <a:p>
                      <a:pPr lvl="0" algn="l">
                        <a:buNone/>
                      </a:pPr>
                      <a:r>
                        <a:rPr lang="ru-RU" b="1" dirty="0">
                          <a:solidFill>
                            <a:schemeClr val="bg1"/>
                          </a:solidFill>
                        </a:rPr>
                        <a:t>Удобство решения</a:t>
                      </a:r>
                    </a:p>
                  </a:txBody>
                  <a:tcPr>
                    <a:solidFill>
                      <a:schemeClr val="accent1"/>
                    </a:solidFill>
                  </a:tcPr>
                </a:tc>
                <a:tc>
                  <a:txBody>
                    <a:bodyPr/>
                    <a:lstStyle/>
                    <a:p>
                      <a:pPr lvl="0" algn="ctr">
                        <a:buNone/>
                      </a:pPr>
                      <a:r>
                        <a:rPr lang="ru-RU" sz="4000" b="1" dirty="0">
                          <a:solidFill>
                            <a:srgbClr val="FF0000"/>
                          </a:solidFill>
                        </a:rPr>
                        <a:t>-</a:t>
                      </a:r>
                    </a:p>
                  </a:txBody>
                  <a:tcPr anchor="ctr"/>
                </a:tc>
                <a:tc>
                  <a:txBody>
                    <a:bodyPr/>
                    <a:lstStyle/>
                    <a:p>
                      <a:pPr lvl="0" algn="ctr">
                        <a:buNone/>
                      </a:pPr>
                      <a:r>
                        <a:rPr lang="ru-RU" sz="4000" b="1" dirty="0">
                          <a:solidFill>
                            <a:srgbClr val="00B050"/>
                          </a:solidFill>
                        </a:rPr>
                        <a:t>+</a:t>
                      </a:r>
                    </a:p>
                  </a:txBody>
                  <a:tcPr anchor="ctr"/>
                </a:tc>
                <a:tc>
                  <a:txBody>
                    <a:bodyPr/>
                    <a:lstStyle/>
                    <a:p>
                      <a:pPr lvl="0" algn="ctr">
                        <a:buNone/>
                      </a:pPr>
                      <a:r>
                        <a:rPr lang="ru-RU" sz="4000" b="1" dirty="0">
                          <a:solidFill>
                            <a:srgbClr val="00B050"/>
                          </a:solidFill>
                        </a:rPr>
                        <a:t>+</a:t>
                      </a:r>
                      <a:endParaRPr lang="ru-RU"/>
                    </a:p>
                  </a:txBody>
                  <a:tcPr anchor="ctr"/>
                </a:tc>
                <a:tc>
                  <a:txBody>
                    <a:bodyPr/>
                    <a:lstStyle/>
                    <a:p>
                      <a:pPr lvl="0" algn="ctr">
                        <a:buNone/>
                      </a:pPr>
                      <a:r>
                        <a:rPr lang="ru-RU" sz="4000" b="1" dirty="0">
                          <a:solidFill>
                            <a:srgbClr val="00B050"/>
                          </a:solidFill>
                        </a:rPr>
                        <a:t>+</a:t>
                      </a:r>
                      <a:endParaRPr lang="ru-RU" dirty="0">
                        <a:solidFill>
                          <a:srgbClr val="00B050"/>
                        </a:solidFill>
                      </a:endParaRPr>
                    </a:p>
                  </a:txBody>
                  <a:tcPr anchor="ctr"/>
                </a:tc>
                <a:extLst>
                  <a:ext uri="{0D108BD9-81ED-4DB2-BD59-A6C34878D82A}">
                    <a16:rowId xmlns:a16="http://schemas.microsoft.com/office/drawing/2014/main" val="3840431239"/>
                  </a:ext>
                </a:extLst>
              </a:tr>
              <a:tr h="963422">
                <a:tc>
                  <a:txBody>
                    <a:bodyPr/>
                    <a:lstStyle/>
                    <a:p>
                      <a:pPr algn="l"/>
                      <a:r>
                        <a:rPr lang="ru-RU" b="1" dirty="0">
                          <a:solidFill>
                            <a:schemeClr val="bg1"/>
                          </a:solidFill>
                        </a:rPr>
                        <a:t>Процесс поиска</a:t>
                      </a:r>
                      <a:r>
                        <a:rPr lang="ru-RU" b="1" dirty="0">
                          <a:solidFill>
                            <a:srgbClr val="FFFFFF"/>
                          </a:solidFill>
                        </a:rPr>
                        <a:t/>
                      </a:r>
                      <a:br>
                        <a:rPr lang="ru-RU" b="1" dirty="0">
                          <a:solidFill>
                            <a:srgbClr val="FFFFFF"/>
                          </a:solidFill>
                        </a:rPr>
                      </a:br>
                      <a:r>
                        <a:rPr lang="ru-RU" b="1" dirty="0">
                          <a:solidFill>
                            <a:schemeClr val="bg1"/>
                          </a:solidFill>
                        </a:rPr>
                        <a:t>работы</a:t>
                      </a:r>
                    </a:p>
                  </a:txBody>
                  <a:tcPr>
                    <a:solidFill>
                      <a:schemeClr val="accent1"/>
                    </a:solidFill>
                  </a:tcPr>
                </a:tc>
                <a:tc>
                  <a:txBody>
                    <a:bodyPr/>
                    <a:lstStyle/>
                    <a:p>
                      <a:pPr algn="ctr"/>
                      <a:r>
                        <a:rPr lang="ru-RU" sz="4000" b="1" dirty="0">
                          <a:solidFill>
                            <a:srgbClr val="FF0000"/>
                          </a:solidFill>
                        </a:rPr>
                        <a:t>-</a:t>
                      </a:r>
                    </a:p>
                  </a:txBody>
                  <a:tcPr anchor="ctr"/>
                </a:tc>
                <a:tc>
                  <a:txBody>
                    <a:bodyPr/>
                    <a:lstStyle/>
                    <a:p>
                      <a:pPr algn="ctr"/>
                      <a:r>
                        <a:rPr lang="ru-RU" sz="4000" b="1" dirty="0">
                          <a:solidFill>
                            <a:srgbClr val="00B050"/>
                          </a:solidFill>
                        </a:rPr>
                        <a:t>+</a:t>
                      </a:r>
                    </a:p>
                  </a:txBody>
                  <a:tcPr anchor="ctr"/>
                </a:tc>
                <a:tc>
                  <a:txBody>
                    <a:bodyPr/>
                    <a:lstStyle/>
                    <a:p>
                      <a:pPr lvl="0" algn="ctr">
                        <a:buNone/>
                      </a:pPr>
                      <a:r>
                        <a:rPr lang="ru-RU" sz="4000" b="1" dirty="0">
                          <a:solidFill>
                            <a:srgbClr val="00B050"/>
                          </a:solidFill>
                        </a:rPr>
                        <a:t>+</a:t>
                      </a:r>
                      <a:endParaRPr lang="ru-RU"/>
                    </a:p>
                  </a:txBody>
                  <a:tcPr anchor="ctr"/>
                </a:tc>
                <a:tc>
                  <a:txBody>
                    <a:bodyPr/>
                    <a:lstStyle/>
                    <a:p>
                      <a:pPr lvl="0" algn="ctr">
                        <a:buNone/>
                      </a:pPr>
                      <a:r>
                        <a:rPr lang="ru-RU" sz="4000" b="1" dirty="0">
                          <a:solidFill>
                            <a:srgbClr val="00B050"/>
                          </a:solidFill>
                        </a:rPr>
                        <a:t>+</a:t>
                      </a:r>
                      <a:endParaRPr lang="ru-RU" dirty="0">
                        <a:solidFill>
                          <a:srgbClr val="00B050"/>
                        </a:solidFill>
                      </a:endParaRPr>
                    </a:p>
                  </a:txBody>
                  <a:tcPr anchor="ctr"/>
                </a:tc>
                <a:extLst>
                  <a:ext uri="{0D108BD9-81ED-4DB2-BD59-A6C34878D82A}">
                    <a16:rowId xmlns:a16="http://schemas.microsoft.com/office/drawing/2014/main" val="1062232607"/>
                  </a:ext>
                </a:extLst>
              </a:tr>
              <a:tr h="869755">
                <a:tc>
                  <a:txBody>
                    <a:bodyPr/>
                    <a:lstStyle/>
                    <a:p>
                      <a:pPr algn="l"/>
                      <a:r>
                        <a:rPr lang="ru-RU" b="1" dirty="0">
                          <a:solidFill>
                            <a:schemeClr val="bg1"/>
                          </a:solidFill>
                        </a:rPr>
                        <a:t>Обратная связь</a:t>
                      </a:r>
                    </a:p>
                  </a:txBody>
                  <a:tcPr>
                    <a:solidFill>
                      <a:schemeClr val="accent1"/>
                    </a:solidFill>
                  </a:tcPr>
                </a:tc>
                <a:tc>
                  <a:txBody>
                    <a:bodyPr/>
                    <a:lstStyle/>
                    <a:p>
                      <a:pPr algn="ctr"/>
                      <a:r>
                        <a:rPr lang="ru-RU" sz="4000" b="1" dirty="0">
                          <a:solidFill>
                            <a:srgbClr val="FF0000"/>
                          </a:solidFill>
                        </a:rPr>
                        <a:t>-</a:t>
                      </a:r>
                    </a:p>
                  </a:txBody>
                  <a:tcPr anchor="ctr"/>
                </a:tc>
                <a:tc>
                  <a:txBody>
                    <a:bodyPr/>
                    <a:lstStyle/>
                    <a:p>
                      <a:pPr algn="ctr"/>
                      <a:r>
                        <a:rPr lang="ru-RU" sz="4000" b="1" dirty="0">
                          <a:solidFill>
                            <a:srgbClr val="00B050"/>
                          </a:solidFill>
                        </a:rPr>
                        <a:t>+</a:t>
                      </a:r>
                    </a:p>
                  </a:txBody>
                  <a:tcPr anchor="ctr"/>
                </a:tc>
                <a:tc>
                  <a:txBody>
                    <a:bodyPr/>
                    <a:lstStyle/>
                    <a:p>
                      <a:pPr lvl="0" algn="ctr">
                        <a:buNone/>
                      </a:pPr>
                      <a:r>
                        <a:rPr lang="ru-RU" sz="4000" b="1" dirty="0">
                          <a:solidFill>
                            <a:srgbClr val="00B050"/>
                          </a:solidFill>
                        </a:rPr>
                        <a:t>+</a:t>
                      </a:r>
                      <a:endParaRPr lang="ru-RU"/>
                    </a:p>
                  </a:txBody>
                  <a:tcPr anchor="ctr"/>
                </a:tc>
                <a:tc>
                  <a:txBody>
                    <a:bodyPr/>
                    <a:lstStyle/>
                    <a:p>
                      <a:pPr lvl="0" algn="ctr">
                        <a:buNone/>
                      </a:pPr>
                      <a:r>
                        <a:rPr lang="ru-RU" sz="4000" b="1" dirty="0">
                          <a:solidFill>
                            <a:srgbClr val="00B050"/>
                          </a:solidFill>
                        </a:rPr>
                        <a:t>+</a:t>
                      </a:r>
                      <a:endParaRPr lang="ru-RU" dirty="0">
                        <a:solidFill>
                          <a:srgbClr val="00B050"/>
                        </a:solidFill>
                      </a:endParaRPr>
                    </a:p>
                  </a:txBody>
                  <a:tcPr anchor="ctr"/>
                </a:tc>
                <a:extLst>
                  <a:ext uri="{0D108BD9-81ED-4DB2-BD59-A6C34878D82A}">
                    <a16:rowId xmlns:a16="http://schemas.microsoft.com/office/drawing/2014/main" val="2996214757"/>
                  </a:ext>
                </a:extLst>
              </a:tr>
              <a:tr h="869755">
                <a:tc>
                  <a:txBody>
                    <a:bodyPr/>
                    <a:lstStyle/>
                    <a:p>
                      <a:pPr lvl="0" algn="l">
                        <a:buNone/>
                      </a:pPr>
                      <a:r>
                        <a:rPr lang="ru-RU" sz="1800" b="1" i="0" u="none" strike="noStrike" noProof="0" dirty="0" smtClean="0">
                          <a:solidFill>
                            <a:schemeClr val="bg1"/>
                          </a:solidFill>
                          <a:latin typeface="Corbel"/>
                        </a:rPr>
                        <a:t>Время</a:t>
                      </a:r>
                      <a:r>
                        <a:rPr lang="ru-RU" sz="1800" b="1" i="0" u="none" strike="noStrike" baseline="0" noProof="0" dirty="0" smtClean="0">
                          <a:solidFill>
                            <a:schemeClr val="bg1"/>
                          </a:solidFill>
                          <a:latin typeface="Corbel"/>
                        </a:rPr>
                        <a:t> работы</a:t>
                      </a:r>
                      <a:br>
                        <a:rPr lang="ru-RU" sz="1800" b="1" i="0" u="none" strike="noStrike" baseline="0" noProof="0" dirty="0" smtClean="0">
                          <a:solidFill>
                            <a:schemeClr val="bg1"/>
                          </a:solidFill>
                          <a:latin typeface="Corbel"/>
                        </a:rPr>
                      </a:br>
                      <a:r>
                        <a:rPr lang="ru-RU" sz="1800" b="1" i="0" u="none" strike="noStrike" baseline="0" noProof="0" dirty="0" smtClean="0">
                          <a:solidFill>
                            <a:schemeClr val="bg1"/>
                          </a:solidFill>
                          <a:latin typeface="Corbel"/>
                        </a:rPr>
                        <a:t>и поиска вакансий</a:t>
                      </a:r>
                      <a:endParaRPr lang="ru-RU" dirty="0"/>
                    </a:p>
                  </a:txBody>
                  <a:tcPr>
                    <a:solidFill>
                      <a:schemeClr val="accent1"/>
                    </a:solidFill>
                  </a:tcPr>
                </a:tc>
                <a:tc>
                  <a:txBody>
                    <a:bodyPr/>
                    <a:lstStyle/>
                    <a:p>
                      <a:pPr lvl="0" algn="ctr">
                        <a:buNone/>
                      </a:pPr>
                      <a:r>
                        <a:rPr lang="ru-RU" sz="4000" b="1" dirty="0">
                          <a:solidFill>
                            <a:srgbClr val="FF0000"/>
                          </a:solidFill>
                        </a:rPr>
                        <a:t>-</a:t>
                      </a:r>
                      <a:endParaRPr lang="ru-RU" sz="4000" b="1" dirty="0">
                        <a:solidFill>
                          <a:srgbClr val="FF0000"/>
                        </a:solidFill>
                      </a:endParaRPr>
                    </a:p>
                  </a:txBody>
                  <a:tcPr anchor="ctr"/>
                </a:tc>
                <a:tc>
                  <a:txBody>
                    <a:bodyPr/>
                    <a:lstStyle/>
                    <a:p>
                      <a:pPr lvl="0" algn="ctr">
                        <a:buNone/>
                      </a:pPr>
                      <a:r>
                        <a:rPr lang="ru-RU" sz="4000" b="1" dirty="0" smtClean="0">
                          <a:solidFill>
                            <a:srgbClr val="00B050"/>
                          </a:solidFill>
                        </a:rPr>
                        <a:t>+</a:t>
                      </a:r>
                      <a:endParaRPr lang="ru-RU" sz="4000" b="1" dirty="0">
                        <a:solidFill>
                          <a:srgbClr val="00B050"/>
                        </a:solidFill>
                      </a:endParaRPr>
                    </a:p>
                  </a:txBody>
                  <a:tcPr anchor="ctr"/>
                </a:tc>
                <a:tc>
                  <a:txBody>
                    <a:bodyPr/>
                    <a:lstStyle/>
                    <a:p>
                      <a:pPr lvl="0" algn="ctr">
                        <a:buNone/>
                      </a:pPr>
                      <a:r>
                        <a:rPr lang="ru-RU" sz="4000" b="1" dirty="0">
                          <a:solidFill>
                            <a:srgbClr val="00B050"/>
                          </a:solidFill>
                        </a:rPr>
                        <a:t>+</a:t>
                      </a:r>
                      <a:endParaRPr lang="ru-RU" dirty="0"/>
                    </a:p>
                  </a:txBody>
                  <a:tcPr anchor="ctr"/>
                </a:tc>
                <a:tc>
                  <a:txBody>
                    <a:bodyPr/>
                    <a:lstStyle/>
                    <a:p>
                      <a:pPr lvl="0" algn="ctr">
                        <a:buNone/>
                      </a:pPr>
                      <a:r>
                        <a:rPr lang="ru-RU" sz="4000" b="1" dirty="0">
                          <a:solidFill>
                            <a:srgbClr val="00B050"/>
                          </a:solidFill>
                        </a:rPr>
                        <a:t>+</a:t>
                      </a:r>
                      <a:endParaRPr lang="ru-RU" dirty="0">
                        <a:solidFill>
                          <a:srgbClr val="00B050"/>
                        </a:solidFill>
                      </a:endParaRPr>
                    </a:p>
                  </a:txBody>
                  <a:tcPr anchor="ctr"/>
                </a:tc>
                <a:extLst>
                  <a:ext uri="{0D108BD9-81ED-4DB2-BD59-A6C34878D82A}">
                    <a16:rowId xmlns:a16="http://schemas.microsoft.com/office/drawing/2014/main" val="3602040394"/>
                  </a:ext>
                </a:extLst>
              </a:tr>
            </a:tbl>
          </a:graphicData>
        </a:graphic>
      </p:graphicFrame>
    </p:spTree>
    <p:extLst>
      <p:ext uri="{BB962C8B-B14F-4D97-AF65-F5344CB8AC3E}">
        <p14:creationId xmlns:p14="http://schemas.microsoft.com/office/powerpoint/2010/main" val="314253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8E6010F4-4471-4244-B2B4-55209D262DA5}"/>
              </a:ext>
            </a:extLst>
          </p:cNvPr>
          <p:cNvSpPr>
            <a:spLocks noGrp="1"/>
          </p:cNvSpPr>
          <p:nvPr>
            <p:ph type="title"/>
          </p:nvPr>
        </p:nvSpPr>
        <p:spPr/>
        <p:txBody>
          <a:bodyPr>
            <a:normAutofit/>
          </a:bodyPr>
          <a:lstStyle/>
          <a:p>
            <a:r>
              <a:rPr lang="ru-RU" sz="3600" dirty="0"/>
              <a:t>Решение проблемы</a:t>
            </a:r>
          </a:p>
        </p:txBody>
      </p:sp>
      <p:sp>
        <p:nvSpPr>
          <p:cNvPr id="7" name="Объект 6">
            <a:extLst>
              <a:ext uri="{FF2B5EF4-FFF2-40B4-BE49-F238E27FC236}">
                <a16:creationId xmlns:a16="http://schemas.microsoft.com/office/drawing/2014/main" id="{FDB6DF04-F6EC-4F7E-8354-407433282EDE}"/>
              </a:ext>
            </a:extLst>
          </p:cNvPr>
          <p:cNvSpPr>
            <a:spLocks noGrp="1"/>
          </p:cNvSpPr>
          <p:nvPr>
            <p:ph idx="1"/>
          </p:nvPr>
        </p:nvSpPr>
        <p:spPr/>
        <p:txBody>
          <a:bodyPr>
            <a:normAutofit/>
          </a:bodyPr>
          <a:lstStyle/>
          <a:p>
            <a:pPr marL="0" indent="0" algn="just">
              <a:buNone/>
            </a:pPr>
            <a:r>
              <a:rPr lang="ru-RU" sz="2800" b="1" dirty="0" smtClean="0">
                <a:latin typeface="Corbel"/>
              </a:rPr>
              <a:t>	Решение</a:t>
            </a:r>
            <a:r>
              <a:rPr lang="ru-RU" sz="2800" dirty="0" smtClean="0">
                <a:latin typeface="Corbel"/>
              </a:rPr>
              <a:t> </a:t>
            </a:r>
            <a:r>
              <a:rPr lang="ru-RU" sz="2800" dirty="0">
                <a:latin typeface="Corbel"/>
              </a:rPr>
              <a:t>проблемы и заключается в создании данной программы.</a:t>
            </a:r>
            <a:r>
              <a:rPr lang="ru-RU" sz="2800" dirty="0"/>
              <a:t/>
            </a:r>
            <a:br>
              <a:rPr lang="ru-RU" sz="2800" dirty="0"/>
            </a:br>
            <a:r>
              <a:rPr lang="ru-RU" sz="2800" dirty="0">
                <a:latin typeface="Corbel"/>
              </a:rPr>
              <a:t>Данный бот представляет собой интересную и удобную систему поиска вакансий с помощью сервиса </a:t>
            </a:r>
            <a:r>
              <a:rPr lang="ru-RU" sz="2800" dirty="0" err="1">
                <a:latin typeface="Corbel"/>
              </a:rPr>
              <a:t>HeadHunter</a:t>
            </a:r>
            <a:r>
              <a:rPr lang="ru-RU" sz="2800" dirty="0">
                <a:latin typeface="Corbel"/>
              </a:rPr>
              <a:t>, что представит пользователю возможность получить требуемую ему вакансию в минимальное количество действий.</a:t>
            </a:r>
          </a:p>
        </p:txBody>
      </p:sp>
    </p:spTree>
    <p:extLst>
      <p:ext uri="{BB962C8B-B14F-4D97-AF65-F5344CB8AC3E}">
        <p14:creationId xmlns:p14="http://schemas.microsoft.com/office/powerpoint/2010/main" val="286879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903A7D-006B-4D22-948B-BA39929B8BC1}"/>
              </a:ext>
            </a:extLst>
          </p:cNvPr>
          <p:cNvSpPr>
            <a:spLocks noGrp="1"/>
          </p:cNvSpPr>
          <p:nvPr>
            <p:ph type="title"/>
          </p:nvPr>
        </p:nvSpPr>
        <p:spPr/>
        <p:txBody>
          <a:bodyPr>
            <a:normAutofit/>
          </a:bodyPr>
          <a:lstStyle/>
          <a:p>
            <a:r>
              <a:rPr lang="ru-RU" sz="3600" dirty="0"/>
              <a:t>Уникальная ценность</a:t>
            </a:r>
          </a:p>
        </p:txBody>
      </p:sp>
      <p:sp>
        <p:nvSpPr>
          <p:cNvPr id="3" name="Объект 2">
            <a:extLst>
              <a:ext uri="{FF2B5EF4-FFF2-40B4-BE49-F238E27FC236}">
                <a16:creationId xmlns:a16="http://schemas.microsoft.com/office/drawing/2014/main" id="{B1542BA2-BD79-4ED5-BDA8-FC33F206148A}"/>
              </a:ext>
            </a:extLst>
          </p:cNvPr>
          <p:cNvSpPr>
            <a:spLocks noGrp="1"/>
          </p:cNvSpPr>
          <p:nvPr>
            <p:ph idx="1"/>
          </p:nvPr>
        </p:nvSpPr>
        <p:spPr/>
        <p:txBody>
          <a:bodyPr>
            <a:normAutofit/>
          </a:bodyPr>
          <a:lstStyle/>
          <a:p>
            <a:pPr marL="0" indent="0" algn="just">
              <a:buNone/>
            </a:pPr>
            <a:r>
              <a:rPr lang="ru-RU" sz="2400" dirty="0" smtClean="0">
                <a:latin typeface="Corbel"/>
              </a:rPr>
              <a:t>	</a:t>
            </a:r>
            <a:r>
              <a:rPr lang="ru-RU" sz="2400" b="1" dirty="0" smtClean="0">
                <a:latin typeface="Corbel"/>
              </a:rPr>
              <a:t>Уникальная </a:t>
            </a:r>
            <a:r>
              <a:rPr lang="ru-RU" sz="2400" b="1" dirty="0">
                <a:latin typeface="Corbel"/>
              </a:rPr>
              <a:t>ценность </a:t>
            </a:r>
            <a:r>
              <a:rPr lang="ru-RU" sz="2400" dirty="0">
                <a:latin typeface="Corbel"/>
              </a:rPr>
              <a:t>нашего решения заключается в удобстве для пользователя, а также отсутствии дополнительных функций за реальную стоимость на данный момент. Также непосредственной ценностью выступает то, что наше решение постоянно получает новые обновления, в связи с чем наш продукт с временем становится только лучше, пока как большинство конкурентов остаются на той же стадии не валидного продукта.</a:t>
            </a:r>
          </a:p>
        </p:txBody>
      </p:sp>
    </p:spTree>
    <p:extLst>
      <p:ext uri="{BB962C8B-B14F-4D97-AF65-F5344CB8AC3E}">
        <p14:creationId xmlns:p14="http://schemas.microsoft.com/office/powerpoint/2010/main" val="212622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12FA25-4487-460A-B747-8558635AAA0D}"/>
              </a:ext>
            </a:extLst>
          </p:cNvPr>
          <p:cNvSpPr>
            <a:spLocks noGrp="1"/>
          </p:cNvSpPr>
          <p:nvPr>
            <p:ph type="title"/>
          </p:nvPr>
        </p:nvSpPr>
        <p:spPr/>
        <p:txBody>
          <a:bodyPr>
            <a:normAutofit/>
          </a:bodyPr>
          <a:lstStyle/>
          <a:p>
            <a:r>
              <a:rPr lang="ru-RU" sz="3600" dirty="0"/>
              <a:t>Архитектура</a:t>
            </a:r>
          </a:p>
        </p:txBody>
      </p:sp>
      <p:pic>
        <p:nvPicPr>
          <p:cNvPr id="7" name="Рисунок 7">
            <a:extLst>
              <a:ext uri="{FF2B5EF4-FFF2-40B4-BE49-F238E27FC236}">
                <a16:creationId xmlns:a16="http://schemas.microsoft.com/office/drawing/2014/main" id="{5B332DB4-E9E7-A0D0-475B-9A0EF0661B8F}"/>
              </a:ext>
            </a:extLst>
          </p:cNvPr>
          <p:cNvPicPr>
            <a:picLocks noChangeAspect="1"/>
          </p:cNvPicPr>
          <p:nvPr/>
        </p:nvPicPr>
        <p:blipFill>
          <a:blip r:embed="rId2"/>
          <a:stretch>
            <a:fillRect/>
          </a:stretch>
        </p:blipFill>
        <p:spPr>
          <a:xfrm>
            <a:off x="496230" y="3179164"/>
            <a:ext cx="4462346" cy="3166671"/>
          </a:xfrm>
          <a:prstGeom prst="rect">
            <a:avLst/>
          </a:prstGeom>
        </p:spPr>
      </p:pic>
      <p:sp>
        <p:nvSpPr>
          <p:cNvPr id="8" name="TextBox 7">
            <a:extLst>
              <a:ext uri="{FF2B5EF4-FFF2-40B4-BE49-F238E27FC236}">
                <a16:creationId xmlns:a16="http://schemas.microsoft.com/office/drawing/2014/main" id="{29401170-4966-EE46-3127-DE47D2F33495}"/>
              </a:ext>
            </a:extLst>
          </p:cNvPr>
          <p:cNvSpPr txBox="1"/>
          <p:nvPr/>
        </p:nvSpPr>
        <p:spPr>
          <a:xfrm>
            <a:off x="664477" y="2348167"/>
            <a:ext cx="330069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400" dirty="0">
                <a:latin typeface="Corbel"/>
              </a:rPr>
              <a:t>Связь между частями программы:</a:t>
            </a:r>
          </a:p>
        </p:txBody>
      </p:sp>
      <p:pic>
        <p:nvPicPr>
          <p:cNvPr id="9" name="Рисунок 9">
            <a:extLst>
              <a:ext uri="{FF2B5EF4-FFF2-40B4-BE49-F238E27FC236}">
                <a16:creationId xmlns:a16="http://schemas.microsoft.com/office/drawing/2014/main" id="{72248548-EFEC-3881-5338-D155F8915954}"/>
              </a:ext>
            </a:extLst>
          </p:cNvPr>
          <p:cNvPicPr>
            <a:picLocks noChangeAspect="1"/>
          </p:cNvPicPr>
          <p:nvPr/>
        </p:nvPicPr>
        <p:blipFill>
          <a:blip r:embed="rId3"/>
          <a:stretch>
            <a:fillRect/>
          </a:stretch>
        </p:blipFill>
        <p:spPr>
          <a:xfrm>
            <a:off x="5737303" y="2801849"/>
            <a:ext cx="5270809" cy="4004935"/>
          </a:xfrm>
          <a:prstGeom prst="rect">
            <a:avLst/>
          </a:prstGeom>
        </p:spPr>
      </p:pic>
      <p:sp>
        <p:nvSpPr>
          <p:cNvPr id="10" name="TextBox 9">
            <a:extLst>
              <a:ext uri="{FF2B5EF4-FFF2-40B4-BE49-F238E27FC236}">
                <a16:creationId xmlns:a16="http://schemas.microsoft.com/office/drawing/2014/main" id="{B19AB64F-460B-84DD-9243-B8099A7DBA9C}"/>
              </a:ext>
            </a:extLst>
          </p:cNvPr>
          <p:cNvSpPr txBox="1"/>
          <p:nvPr/>
        </p:nvSpPr>
        <p:spPr>
          <a:xfrm>
            <a:off x="5428212" y="1912576"/>
            <a:ext cx="648392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400" dirty="0">
                <a:latin typeface="Corbel"/>
              </a:rPr>
              <a:t>Архитектура взаимодействия с Базой данных и получения данных с сервиса </a:t>
            </a:r>
            <a:r>
              <a:rPr lang="ru-RU" sz="2400" dirty="0" err="1">
                <a:latin typeface="Corbel"/>
              </a:rPr>
              <a:t>HeadHunter</a:t>
            </a:r>
            <a:r>
              <a:rPr lang="ru-RU" sz="2400" dirty="0">
                <a:latin typeface="Corbel"/>
              </a:rPr>
              <a:t>:</a:t>
            </a:r>
          </a:p>
        </p:txBody>
      </p:sp>
    </p:spTree>
    <p:extLst>
      <p:ext uri="{BB962C8B-B14F-4D97-AF65-F5344CB8AC3E}">
        <p14:creationId xmlns:p14="http://schemas.microsoft.com/office/powerpoint/2010/main" val="282547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12FA25-4487-460A-B747-8558635AAA0D}"/>
              </a:ext>
            </a:extLst>
          </p:cNvPr>
          <p:cNvSpPr>
            <a:spLocks noGrp="1"/>
          </p:cNvSpPr>
          <p:nvPr>
            <p:ph type="title"/>
          </p:nvPr>
        </p:nvSpPr>
        <p:spPr/>
        <p:txBody>
          <a:bodyPr>
            <a:normAutofit/>
          </a:bodyPr>
          <a:lstStyle/>
          <a:p>
            <a:r>
              <a:rPr lang="ru-RU" sz="3600" dirty="0"/>
              <a:t>Архитектура</a:t>
            </a:r>
          </a:p>
        </p:txBody>
      </p:sp>
      <p:sp>
        <p:nvSpPr>
          <p:cNvPr id="8" name="TextBox 7">
            <a:extLst>
              <a:ext uri="{FF2B5EF4-FFF2-40B4-BE49-F238E27FC236}">
                <a16:creationId xmlns:a16="http://schemas.microsoft.com/office/drawing/2014/main" id="{29401170-4966-EE46-3127-DE47D2F33495}"/>
              </a:ext>
            </a:extLst>
          </p:cNvPr>
          <p:cNvSpPr txBox="1"/>
          <p:nvPr/>
        </p:nvSpPr>
        <p:spPr>
          <a:xfrm>
            <a:off x="449766" y="1945887"/>
            <a:ext cx="482881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800" dirty="0">
                <a:latin typeface="Corbel"/>
              </a:rPr>
              <a:t>Архитектура программного кода бота представляет собой:</a:t>
            </a:r>
          </a:p>
        </p:txBody>
      </p:sp>
      <p:pic>
        <p:nvPicPr>
          <p:cNvPr id="3" name="Рисунок 3">
            <a:extLst>
              <a:ext uri="{FF2B5EF4-FFF2-40B4-BE49-F238E27FC236}">
                <a16:creationId xmlns:a16="http://schemas.microsoft.com/office/drawing/2014/main" id="{B114F61C-C127-6EA1-32AD-1C0ABCBBE746}"/>
              </a:ext>
            </a:extLst>
          </p:cNvPr>
          <p:cNvPicPr>
            <a:picLocks noChangeAspect="1"/>
          </p:cNvPicPr>
          <p:nvPr/>
        </p:nvPicPr>
        <p:blipFill>
          <a:blip r:embed="rId2"/>
          <a:stretch>
            <a:fillRect/>
          </a:stretch>
        </p:blipFill>
        <p:spPr>
          <a:xfrm>
            <a:off x="5278582" y="606829"/>
            <a:ext cx="6463677" cy="5875657"/>
          </a:xfrm>
          <a:prstGeom prst="rect">
            <a:avLst/>
          </a:prstGeom>
        </p:spPr>
      </p:pic>
    </p:spTree>
    <p:extLst>
      <p:ext uri="{BB962C8B-B14F-4D97-AF65-F5344CB8AC3E}">
        <p14:creationId xmlns:p14="http://schemas.microsoft.com/office/powerpoint/2010/main" val="183164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60A4A9-5353-47BE-B8FA-839B2433720C}"/>
              </a:ext>
            </a:extLst>
          </p:cNvPr>
          <p:cNvSpPr>
            <a:spLocks noGrp="1"/>
          </p:cNvSpPr>
          <p:nvPr>
            <p:ph type="title"/>
          </p:nvPr>
        </p:nvSpPr>
        <p:spPr/>
        <p:txBody>
          <a:bodyPr>
            <a:normAutofit/>
          </a:bodyPr>
          <a:lstStyle/>
          <a:p>
            <a:r>
              <a:rPr lang="ru-RU" sz="3600" dirty="0"/>
              <a:t>Этапы разработки</a:t>
            </a:r>
          </a:p>
        </p:txBody>
      </p:sp>
      <p:sp>
        <p:nvSpPr>
          <p:cNvPr id="3" name="Объект 2">
            <a:extLst>
              <a:ext uri="{FF2B5EF4-FFF2-40B4-BE49-F238E27FC236}">
                <a16:creationId xmlns:a16="http://schemas.microsoft.com/office/drawing/2014/main" id="{269323F3-ACE9-4233-A390-E9348E449837}"/>
              </a:ext>
            </a:extLst>
          </p:cNvPr>
          <p:cNvSpPr>
            <a:spLocks noGrp="1"/>
          </p:cNvSpPr>
          <p:nvPr>
            <p:ph idx="1"/>
          </p:nvPr>
        </p:nvSpPr>
        <p:spPr/>
        <p:txBody>
          <a:bodyPr>
            <a:noAutofit/>
          </a:bodyPr>
          <a:lstStyle/>
          <a:p>
            <a:pPr marL="0" indent="0" algn="just">
              <a:buNone/>
            </a:pPr>
            <a:r>
              <a:rPr lang="ru-RU" sz="2400" b="1" dirty="0"/>
              <a:t>Сама разработка </a:t>
            </a:r>
            <a:r>
              <a:rPr lang="ru-RU" sz="2400" dirty="0"/>
              <a:t>находилась на нескольких </a:t>
            </a:r>
            <a:r>
              <a:rPr lang="ru-RU" sz="2400" dirty="0" smtClean="0"/>
              <a:t>этапах:</a:t>
            </a:r>
          </a:p>
          <a:p>
            <a:pPr algn="just"/>
            <a:r>
              <a:rPr lang="ru-RU" sz="2400" b="1" dirty="0" smtClean="0">
                <a:latin typeface="Corbel"/>
              </a:rPr>
              <a:t>Первым </a:t>
            </a:r>
            <a:r>
              <a:rPr lang="ru-RU" sz="2400" b="1" dirty="0">
                <a:latin typeface="Corbel"/>
              </a:rPr>
              <a:t>этапом </a:t>
            </a:r>
            <a:r>
              <a:rPr lang="ru-RU" sz="2400" dirty="0">
                <a:latin typeface="Corbel"/>
              </a:rPr>
              <a:t>являлось обсуждение с преподавателем идейной реализации проектной работы, в том числе и обсуждении данной идеей с коллегой по проектной работе</a:t>
            </a:r>
          </a:p>
          <a:p>
            <a:pPr marL="305435" indent="-305435" algn="just">
              <a:buFont typeface="Wingdings" panose="05000000000000000000" pitchFamily="2" charset="2"/>
              <a:buChar char="§"/>
            </a:pPr>
            <a:r>
              <a:rPr lang="ru-RU" sz="2400" b="1" dirty="0">
                <a:latin typeface="Corbel"/>
              </a:rPr>
              <a:t>Вторым этапом </a:t>
            </a:r>
            <a:r>
              <a:rPr lang="ru-RU" sz="2400" dirty="0">
                <a:latin typeface="Corbel"/>
              </a:rPr>
              <a:t>являлось создание параллельная разработка двух частей программы, одна из которых предстаёт в лице "</a:t>
            </a:r>
            <a:r>
              <a:rPr lang="ru-RU" sz="2400" dirty="0" err="1">
                <a:latin typeface="Corbel"/>
              </a:rPr>
              <a:t>backend</a:t>
            </a:r>
            <a:r>
              <a:rPr lang="ru-RU" sz="2400" dirty="0">
                <a:latin typeface="Corbel"/>
              </a:rPr>
              <a:t>" для совершения запросов на сервис </a:t>
            </a:r>
            <a:r>
              <a:rPr lang="ru-RU" sz="2400" dirty="0" err="1">
                <a:latin typeface="Corbel"/>
              </a:rPr>
              <a:t>HeadHunter</a:t>
            </a:r>
            <a:r>
              <a:rPr lang="ru-RU" sz="2400" dirty="0">
                <a:latin typeface="Corbel"/>
              </a:rPr>
              <a:t>, а вторая предстаёт в лице самого бота</a:t>
            </a:r>
          </a:p>
          <a:p>
            <a:pPr marL="305435" indent="-305435" algn="just">
              <a:buFont typeface="Wingdings" panose="05000000000000000000" pitchFamily="2" charset="2"/>
              <a:buChar char="§"/>
            </a:pPr>
            <a:r>
              <a:rPr lang="ru-RU" sz="2400" b="1" dirty="0">
                <a:latin typeface="Corbel"/>
              </a:rPr>
              <a:t>Третьим этапом </a:t>
            </a:r>
            <a:r>
              <a:rPr lang="ru-RU" sz="2400" dirty="0">
                <a:latin typeface="Corbel"/>
              </a:rPr>
              <a:t>являлось окончательное завершение разработки «тыльной стороны» программы, а также последующее соединение двух частей программы</a:t>
            </a:r>
            <a:endParaRPr lang="ru-RU" sz="2400" dirty="0"/>
          </a:p>
        </p:txBody>
      </p:sp>
    </p:spTree>
    <p:extLst>
      <p:ext uri="{BB962C8B-B14F-4D97-AF65-F5344CB8AC3E}">
        <p14:creationId xmlns:p14="http://schemas.microsoft.com/office/powerpoint/2010/main" val="638979916"/>
      </p:ext>
    </p:extLst>
  </p:cSld>
  <p:clrMapOvr>
    <a:masterClrMapping/>
  </p:clrMapOvr>
</p:sld>
</file>

<file path=ppt/theme/theme1.xml><?xml version="1.0" encoding="utf-8"?>
<a:theme xmlns:a="http://schemas.openxmlformats.org/drawingml/2006/main" name="Дивиденд">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purl.org/dc/elements/1.1/"/>
    <ds:schemaRef ds:uri="http://schemas.microsoft.com/office/2006/documentManagement/types"/>
    <ds:schemaRef ds:uri="71af3243-3dd4-4a8d-8c0d-dd76da1f02a5"/>
    <ds:schemaRef ds:uri="16c05727-aa75-4e4a-9b5f-8a80a1165891"/>
    <ds:schemaRef ds:uri="http://schemas.microsoft.com/office/infopath/2007/PartnerControls"/>
    <ds:schemaRef ds:uri="http://purl.org/dc/dcmitype/"/>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Техническое оформление</Template>
  <TotalTime>205</TotalTime>
  <Words>479</Words>
  <Application>Microsoft Office PowerPoint</Application>
  <PresentationFormat>Широкоэкранный</PresentationFormat>
  <Paragraphs>59</Paragraphs>
  <Slides>12</Slides>
  <Notes>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Calibri</vt:lpstr>
      <vt:lpstr>Corbel</vt:lpstr>
      <vt:lpstr>Wingdings</vt:lpstr>
      <vt:lpstr>Wingdings 2</vt:lpstr>
      <vt:lpstr>Дивиденд</vt:lpstr>
      <vt:lpstr>Презентация по Проектной работе: «Search Profession»</vt:lpstr>
      <vt:lpstr>Проблема</vt:lpstr>
      <vt:lpstr>Конкуренты</vt:lpstr>
      <vt:lpstr>Конкуренты</vt:lpstr>
      <vt:lpstr>Решение проблемы</vt:lpstr>
      <vt:lpstr>Уникальная ценность</vt:lpstr>
      <vt:lpstr>Архитектура</vt:lpstr>
      <vt:lpstr>Архитектура</vt:lpstr>
      <vt:lpstr>Этапы разработки</vt:lpstr>
      <vt:lpstr>Демонстрация результатов</vt:lpstr>
      <vt:lpstr>Перспективы развития</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Проектной работе «Покерный Аналитик»</dc:title>
  <dc:creator>Владимир Чернов</dc:creator>
  <cp:lastModifiedBy>user</cp:lastModifiedBy>
  <cp:revision>171</cp:revision>
  <dcterms:created xsi:type="dcterms:W3CDTF">2021-11-09T18:29:41Z</dcterms:created>
  <dcterms:modified xsi:type="dcterms:W3CDTF">2022-05-13T13:29:54Z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