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7"/>
  </p:notesMasterIdLst>
  <p:sldIdLst>
    <p:sldId id="256" r:id="rId2"/>
    <p:sldId id="257" r:id="rId3"/>
    <p:sldId id="258" r:id="rId4"/>
    <p:sldId id="262"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7" d="100"/>
          <a:sy n="147" d="100"/>
        </p:scale>
        <p:origin x="12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9C5369-2264-46E2-8C9A-141D50843D49}" type="datetimeFigureOut">
              <a:rPr lang="en-CA" smtClean="0"/>
              <a:t>2024-11-11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D00A3-3439-48ED-BE93-B424243986C9}" type="slidenum">
              <a:rPr lang="en-CA" smtClean="0"/>
              <a:t>‹#›</a:t>
            </a:fld>
            <a:endParaRPr lang="en-CA"/>
          </a:p>
        </p:txBody>
      </p:sp>
    </p:spTree>
    <p:extLst>
      <p:ext uri="{BB962C8B-B14F-4D97-AF65-F5344CB8AC3E}">
        <p14:creationId xmlns:p14="http://schemas.microsoft.com/office/powerpoint/2010/main" val="613507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BCD00A3-3439-48ED-BE93-B424243986C9}" type="slidenum">
              <a:rPr lang="en-CA" smtClean="0"/>
              <a:t>3</a:t>
            </a:fld>
            <a:endParaRPr lang="en-CA"/>
          </a:p>
        </p:txBody>
      </p:sp>
    </p:spTree>
    <p:extLst>
      <p:ext uri="{BB962C8B-B14F-4D97-AF65-F5344CB8AC3E}">
        <p14:creationId xmlns:p14="http://schemas.microsoft.com/office/powerpoint/2010/main" val="365424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DF9940-40E7-4BBB-83C7-DE9CF2B40ADA}" type="datetimeFigureOut">
              <a:rPr lang="en-CA" smtClean="0"/>
              <a:t>2024-11-11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6FDE1E-26AF-41CC-92A6-C06D7B84F8E8}" type="slidenum">
              <a:rPr lang="en-CA" smtClean="0"/>
              <a:t>‹#›</a:t>
            </a:fld>
            <a:endParaRPr lang="en-CA"/>
          </a:p>
        </p:txBody>
      </p:sp>
    </p:spTree>
    <p:extLst>
      <p:ext uri="{BB962C8B-B14F-4D97-AF65-F5344CB8AC3E}">
        <p14:creationId xmlns:p14="http://schemas.microsoft.com/office/powerpoint/2010/main" val="167466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DF9940-40E7-4BBB-83C7-DE9CF2B40ADA}" type="datetimeFigureOut">
              <a:rPr lang="en-CA" smtClean="0"/>
              <a:t>2024-11-11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6FDE1E-26AF-41CC-92A6-C06D7B84F8E8}" type="slidenum">
              <a:rPr lang="en-CA" smtClean="0"/>
              <a:t>‹#›</a:t>
            </a:fld>
            <a:endParaRPr lang="en-CA"/>
          </a:p>
        </p:txBody>
      </p:sp>
    </p:spTree>
    <p:extLst>
      <p:ext uri="{BB962C8B-B14F-4D97-AF65-F5344CB8AC3E}">
        <p14:creationId xmlns:p14="http://schemas.microsoft.com/office/powerpoint/2010/main" val="4079255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DF9940-40E7-4BBB-83C7-DE9CF2B40ADA}" type="datetimeFigureOut">
              <a:rPr lang="en-CA" smtClean="0"/>
              <a:t>2024-11-11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6FDE1E-26AF-41CC-92A6-C06D7B84F8E8}"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35383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DF9940-40E7-4BBB-83C7-DE9CF2B40ADA}" type="datetimeFigureOut">
              <a:rPr lang="en-CA" smtClean="0"/>
              <a:t>2024-11-11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6FDE1E-26AF-41CC-92A6-C06D7B84F8E8}" type="slidenum">
              <a:rPr lang="en-CA" smtClean="0"/>
              <a:t>‹#›</a:t>
            </a:fld>
            <a:endParaRPr lang="en-CA"/>
          </a:p>
        </p:txBody>
      </p:sp>
    </p:spTree>
    <p:extLst>
      <p:ext uri="{BB962C8B-B14F-4D97-AF65-F5344CB8AC3E}">
        <p14:creationId xmlns:p14="http://schemas.microsoft.com/office/powerpoint/2010/main" val="2676008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DF9940-40E7-4BBB-83C7-DE9CF2B40ADA}" type="datetimeFigureOut">
              <a:rPr lang="en-CA" smtClean="0"/>
              <a:t>2024-11-11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6FDE1E-26AF-41CC-92A6-C06D7B84F8E8}"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93572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DF9940-40E7-4BBB-83C7-DE9CF2B40ADA}" type="datetimeFigureOut">
              <a:rPr lang="en-CA" smtClean="0"/>
              <a:t>2024-11-11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6FDE1E-26AF-41CC-92A6-C06D7B84F8E8}" type="slidenum">
              <a:rPr lang="en-CA" smtClean="0"/>
              <a:t>‹#›</a:t>
            </a:fld>
            <a:endParaRPr lang="en-CA"/>
          </a:p>
        </p:txBody>
      </p:sp>
    </p:spTree>
    <p:extLst>
      <p:ext uri="{BB962C8B-B14F-4D97-AF65-F5344CB8AC3E}">
        <p14:creationId xmlns:p14="http://schemas.microsoft.com/office/powerpoint/2010/main" val="2027276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DF9940-40E7-4BBB-83C7-DE9CF2B40ADA}" type="datetimeFigureOut">
              <a:rPr lang="en-CA" smtClean="0"/>
              <a:t>2024-11-11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6FDE1E-26AF-41CC-92A6-C06D7B84F8E8}" type="slidenum">
              <a:rPr lang="en-CA" smtClean="0"/>
              <a:t>‹#›</a:t>
            </a:fld>
            <a:endParaRPr lang="en-CA"/>
          </a:p>
        </p:txBody>
      </p:sp>
    </p:spTree>
    <p:extLst>
      <p:ext uri="{BB962C8B-B14F-4D97-AF65-F5344CB8AC3E}">
        <p14:creationId xmlns:p14="http://schemas.microsoft.com/office/powerpoint/2010/main" val="2479909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DF9940-40E7-4BBB-83C7-DE9CF2B40ADA}" type="datetimeFigureOut">
              <a:rPr lang="en-CA" smtClean="0"/>
              <a:t>2024-11-11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6FDE1E-26AF-41CC-92A6-C06D7B84F8E8}" type="slidenum">
              <a:rPr lang="en-CA" smtClean="0"/>
              <a:t>‹#›</a:t>
            </a:fld>
            <a:endParaRPr lang="en-CA"/>
          </a:p>
        </p:txBody>
      </p:sp>
    </p:spTree>
    <p:extLst>
      <p:ext uri="{BB962C8B-B14F-4D97-AF65-F5344CB8AC3E}">
        <p14:creationId xmlns:p14="http://schemas.microsoft.com/office/powerpoint/2010/main" val="2711083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DF9940-40E7-4BBB-83C7-DE9CF2B40ADA}" type="datetimeFigureOut">
              <a:rPr lang="en-CA" smtClean="0"/>
              <a:t>2024-11-11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6FDE1E-26AF-41CC-92A6-C06D7B84F8E8}" type="slidenum">
              <a:rPr lang="en-CA" smtClean="0"/>
              <a:t>‹#›</a:t>
            </a:fld>
            <a:endParaRPr lang="en-CA"/>
          </a:p>
        </p:txBody>
      </p:sp>
    </p:spTree>
    <p:extLst>
      <p:ext uri="{BB962C8B-B14F-4D97-AF65-F5344CB8AC3E}">
        <p14:creationId xmlns:p14="http://schemas.microsoft.com/office/powerpoint/2010/main" val="476141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DF9940-40E7-4BBB-83C7-DE9CF2B40ADA}" type="datetimeFigureOut">
              <a:rPr lang="en-CA" smtClean="0"/>
              <a:t>2024-11-11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6FDE1E-26AF-41CC-92A6-C06D7B84F8E8}" type="slidenum">
              <a:rPr lang="en-CA" smtClean="0"/>
              <a:t>‹#›</a:t>
            </a:fld>
            <a:endParaRPr lang="en-CA"/>
          </a:p>
        </p:txBody>
      </p:sp>
    </p:spTree>
    <p:extLst>
      <p:ext uri="{BB962C8B-B14F-4D97-AF65-F5344CB8AC3E}">
        <p14:creationId xmlns:p14="http://schemas.microsoft.com/office/powerpoint/2010/main" val="2217394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DF9940-40E7-4BBB-83C7-DE9CF2B40ADA}" type="datetimeFigureOut">
              <a:rPr lang="en-CA" smtClean="0"/>
              <a:t>2024-11-11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6FDE1E-26AF-41CC-92A6-C06D7B84F8E8}" type="slidenum">
              <a:rPr lang="en-CA" smtClean="0"/>
              <a:t>‹#›</a:t>
            </a:fld>
            <a:endParaRPr lang="en-CA"/>
          </a:p>
        </p:txBody>
      </p:sp>
    </p:spTree>
    <p:extLst>
      <p:ext uri="{BB962C8B-B14F-4D97-AF65-F5344CB8AC3E}">
        <p14:creationId xmlns:p14="http://schemas.microsoft.com/office/powerpoint/2010/main" val="274457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DF9940-40E7-4BBB-83C7-DE9CF2B40ADA}" type="datetimeFigureOut">
              <a:rPr lang="en-CA" smtClean="0"/>
              <a:t>2024-11-11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96FDE1E-26AF-41CC-92A6-C06D7B84F8E8}" type="slidenum">
              <a:rPr lang="en-CA" smtClean="0"/>
              <a:t>‹#›</a:t>
            </a:fld>
            <a:endParaRPr lang="en-CA"/>
          </a:p>
        </p:txBody>
      </p:sp>
    </p:spTree>
    <p:extLst>
      <p:ext uri="{BB962C8B-B14F-4D97-AF65-F5344CB8AC3E}">
        <p14:creationId xmlns:p14="http://schemas.microsoft.com/office/powerpoint/2010/main" val="3589977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DF9940-40E7-4BBB-83C7-DE9CF2B40ADA}" type="datetimeFigureOut">
              <a:rPr lang="en-CA" smtClean="0"/>
              <a:t>2024-11-11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96FDE1E-26AF-41CC-92A6-C06D7B84F8E8}" type="slidenum">
              <a:rPr lang="en-CA" smtClean="0"/>
              <a:t>‹#›</a:t>
            </a:fld>
            <a:endParaRPr lang="en-CA"/>
          </a:p>
        </p:txBody>
      </p:sp>
    </p:spTree>
    <p:extLst>
      <p:ext uri="{BB962C8B-B14F-4D97-AF65-F5344CB8AC3E}">
        <p14:creationId xmlns:p14="http://schemas.microsoft.com/office/powerpoint/2010/main" val="1806764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DF9940-40E7-4BBB-83C7-DE9CF2B40ADA}" type="datetimeFigureOut">
              <a:rPr lang="en-CA" smtClean="0"/>
              <a:t>2024-11-11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96FDE1E-26AF-41CC-92A6-C06D7B84F8E8}" type="slidenum">
              <a:rPr lang="en-CA" smtClean="0"/>
              <a:t>‹#›</a:t>
            </a:fld>
            <a:endParaRPr lang="en-CA"/>
          </a:p>
        </p:txBody>
      </p:sp>
    </p:spTree>
    <p:extLst>
      <p:ext uri="{BB962C8B-B14F-4D97-AF65-F5344CB8AC3E}">
        <p14:creationId xmlns:p14="http://schemas.microsoft.com/office/powerpoint/2010/main" val="1039592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DF9940-40E7-4BBB-83C7-DE9CF2B40ADA}" type="datetimeFigureOut">
              <a:rPr lang="en-CA" smtClean="0"/>
              <a:t>2024-11-11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6FDE1E-26AF-41CC-92A6-C06D7B84F8E8}" type="slidenum">
              <a:rPr lang="en-CA" smtClean="0"/>
              <a:t>‹#›</a:t>
            </a:fld>
            <a:endParaRPr lang="en-CA"/>
          </a:p>
        </p:txBody>
      </p:sp>
    </p:spTree>
    <p:extLst>
      <p:ext uri="{BB962C8B-B14F-4D97-AF65-F5344CB8AC3E}">
        <p14:creationId xmlns:p14="http://schemas.microsoft.com/office/powerpoint/2010/main" val="936458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6FDE1E-26AF-41CC-92A6-C06D7B84F8E8}" type="slidenum">
              <a:rPr lang="en-CA" smtClean="0"/>
              <a:t>‹#›</a:t>
            </a:fld>
            <a:endParaRPr lang="en-CA"/>
          </a:p>
        </p:txBody>
      </p:sp>
      <p:sp>
        <p:nvSpPr>
          <p:cNvPr id="5" name="Date Placeholder 4"/>
          <p:cNvSpPr>
            <a:spLocks noGrp="1"/>
          </p:cNvSpPr>
          <p:nvPr>
            <p:ph type="dt" sz="half" idx="10"/>
          </p:nvPr>
        </p:nvSpPr>
        <p:spPr/>
        <p:txBody>
          <a:bodyPr/>
          <a:lstStyle/>
          <a:p>
            <a:fld id="{0DDF9940-40E7-4BBB-83C7-DE9CF2B40ADA}" type="datetimeFigureOut">
              <a:rPr lang="en-CA" smtClean="0"/>
              <a:t>2024-11-11</a:t>
            </a:fld>
            <a:endParaRPr lang="en-CA"/>
          </a:p>
        </p:txBody>
      </p:sp>
    </p:spTree>
    <p:extLst>
      <p:ext uri="{BB962C8B-B14F-4D97-AF65-F5344CB8AC3E}">
        <p14:creationId xmlns:p14="http://schemas.microsoft.com/office/powerpoint/2010/main" val="1004722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DF9940-40E7-4BBB-83C7-DE9CF2B40ADA}" type="datetimeFigureOut">
              <a:rPr lang="en-CA" smtClean="0"/>
              <a:t>2024-11-11</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96FDE1E-26AF-41CC-92A6-C06D7B84F8E8}" type="slidenum">
              <a:rPr lang="en-CA" smtClean="0"/>
              <a:t>‹#›</a:t>
            </a:fld>
            <a:endParaRPr lang="en-CA"/>
          </a:p>
        </p:txBody>
      </p:sp>
    </p:spTree>
    <p:extLst>
      <p:ext uri="{BB962C8B-B14F-4D97-AF65-F5344CB8AC3E}">
        <p14:creationId xmlns:p14="http://schemas.microsoft.com/office/powerpoint/2010/main" val="357714021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666C9-27BC-598A-1B0B-762DC9029235}"/>
              </a:ext>
            </a:extLst>
          </p:cNvPr>
          <p:cNvSpPr>
            <a:spLocks noGrp="1"/>
          </p:cNvSpPr>
          <p:nvPr>
            <p:ph type="ctrTitle"/>
          </p:nvPr>
        </p:nvSpPr>
        <p:spPr>
          <a:xfrm>
            <a:off x="1524000" y="868362"/>
            <a:ext cx="9144000" cy="2387600"/>
          </a:xfrm>
        </p:spPr>
        <p:txBody>
          <a:bodyPr/>
          <a:lstStyle/>
          <a:p>
            <a:r>
              <a:rPr lang="en-US" dirty="0"/>
              <a:t>Key Insights from Data set #1</a:t>
            </a:r>
            <a:endParaRPr lang="en-CA" dirty="0"/>
          </a:p>
        </p:txBody>
      </p:sp>
      <p:sp>
        <p:nvSpPr>
          <p:cNvPr id="3" name="Subtitle 2">
            <a:extLst>
              <a:ext uri="{FF2B5EF4-FFF2-40B4-BE49-F238E27FC236}">
                <a16:creationId xmlns:a16="http://schemas.microsoft.com/office/drawing/2014/main" id="{D8657211-082E-F2F5-C3C4-8E5D855E3169}"/>
              </a:ext>
            </a:extLst>
          </p:cNvPr>
          <p:cNvSpPr>
            <a:spLocks noGrp="1"/>
          </p:cNvSpPr>
          <p:nvPr>
            <p:ph type="subTitle" idx="1"/>
          </p:nvPr>
        </p:nvSpPr>
        <p:spPr>
          <a:xfrm>
            <a:off x="1203960" y="3876359"/>
            <a:ext cx="9144000" cy="1655762"/>
          </a:xfrm>
        </p:spPr>
        <p:txBody>
          <a:bodyPr/>
          <a:lstStyle/>
          <a:p>
            <a:pPr algn="ctr"/>
            <a:r>
              <a:rPr lang="en-US" b="1" dirty="0">
                <a:solidFill>
                  <a:schemeClr val="accent1"/>
                </a:solidFill>
              </a:rPr>
              <a:t>For Chairman of the Board, President, Executive Vice President, Chief Financial Officer, Chief Accounting Officer</a:t>
            </a:r>
            <a:endParaRPr lang="en-CA" b="1" dirty="0">
              <a:solidFill>
                <a:schemeClr val="accent1"/>
              </a:solidFill>
            </a:endParaRPr>
          </a:p>
          <a:p>
            <a:pPr algn="ctr"/>
            <a:endParaRPr lang="en-CA" b="1" dirty="0">
              <a:solidFill>
                <a:schemeClr val="accent1"/>
              </a:solidFill>
            </a:endParaRPr>
          </a:p>
          <a:p>
            <a:pPr algn="ctr"/>
            <a:r>
              <a:rPr lang="en-CA" b="1" dirty="0">
                <a:solidFill>
                  <a:schemeClr val="accent1"/>
                </a:solidFill>
              </a:rPr>
              <a:t>Presented By: Zhao Zheng</a:t>
            </a:r>
          </a:p>
        </p:txBody>
      </p:sp>
    </p:spTree>
    <p:extLst>
      <p:ext uri="{BB962C8B-B14F-4D97-AF65-F5344CB8AC3E}">
        <p14:creationId xmlns:p14="http://schemas.microsoft.com/office/powerpoint/2010/main" val="1635586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58091-ED1F-6F98-A965-4D93420B25BE}"/>
              </a:ext>
            </a:extLst>
          </p:cNvPr>
          <p:cNvSpPr>
            <a:spLocks noGrp="1"/>
          </p:cNvSpPr>
          <p:nvPr>
            <p:ph type="title"/>
          </p:nvPr>
        </p:nvSpPr>
        <p:spPr>
          <a:xfrm>
            <a:off x="842434" y="1034127"/>
            <a:ext cx="8596668" cy="1320800"/>
          </a:xfrm>
        </p:spPr>
        <p:txBody>
          <a:bodyPr/>
          <a:lstStyle/>
          <a:p>
            <a:pPr algn="ctr"/>
            <a:r>
              <a:rPr lang="en-US" b="1" dirty="0"/>
              <a:t>Introduction and Overview</a:t>
            </a:r>
            <a:endParaRPr lang="en-CA" b="1" dirty="0"/>
          </a:p>
        </p:txBody>
      </p:sp>
      <p:sp>
        <p:nvSpPr>
          <p:cNvPr id="3" name="Content Placeholder 2">
            <a:extLst>
              <a:ext uri="{FF2B5EF4-FFF2-40B4-BE49-F238E27FC236}">
                <a16:creationId xmlns:a16="http://schemas.microsoft.com/office/drawing/2014/main" id="{2B5B63F5-8C2F-F2BC-4552-DB1162513649}"/>
              </a:ext>
            </a:extLst>
          </p:cNvPr>
          <p:cNvSpPr>
            <a:spLocks noGrp="1"/>
          </p:cNvSpPr>
          <p:nvPr>
            <p:ph idx="1"/>
          </p:nvPr>
        </p:nvSpPr>
        <p:spPr>
          <a:xfrm>
            <a:off x="1558865" y="2373693"/>
            <a:ext cx="8596668" cy="3880773"/>
          </a:xfrm>
        </p:spPr>
        <p:txBody>
          <a:bodyPr/>
          <a:lstStyle/>
          <a:p>
            <a:r>
              <a:rPr lang="en-US" dirty="0">
                <a:solidFill>
                  <a:schemeClr val="accent1"/>
                </a:solidFill>
              </a:rPr>
              <a:t>Company X generates sales across different product SKUs through appointment booked by customers</a:t>
            </a:r>
          </a:p>
          <a:p>
            <a:r>
              <a:rPr lang="en-US" dirty="0">
                <a:solidFill>
                  <a:schemeClr val="accent1"/>
                </a:solidFill>
              </a:rPr>
              <a:t>Data is from 2013 to 2015 across four Canadian divisions</a:t>
            </a:r>
          </a:p>
          <a:p>
            <a:r>
              <a:rPr lang="en-CA" dirty="0">
                <a:solidFill>
                  <a:schemeClr val="accent1"/>
                </a:solidFill>
              </a:rPr>
              <a:t>Purpose of this presentation is to highlight key insights from the data</a:t>
            </a:r>
          </a:p>
        </p:txBody>
      </p:sp>
    </p:spTree>
    <p:extLst>
      <p:ext uri="{BB962C8B-B14F-4D97-AF65-F5344CB8AC3E}">
        <p14:creationId xmlns:p14="http://schemas.microsoft.com/office/powerpoint/2010/main" val="1875283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1789B-E1EE-4125-92D7-9E2476BA2EA9}"/>
              </a:ext>
            </a:extLst>
          </p:cNvPr>
          <p:cNvSpPr>
            <a:spLocks noGrp="1"/>
          </p:cNvSpPr>
          <p:nvPr>
            <p:ph type="title"/>
          </p:nvPr>
        </p:nvSpPr>
        <p:spPr>
          <a:xfrm>
            <a:off x="758614" y="584200"/>
            <a:ext cx="8596668" cy="1320800"/>
          </a:xfrm>
        </p:spPr>
        <p:txBody>
          <a:bodyPr/>
          <a:lstStyle/>
          <a:p>
            <a:pPr algn="ctr"/>
            <a:r>
              <a:rPr lang="en-US" b="1" dirty="0"/>
              <a:t>Historical Patterns and Trends</a:t>
            </a:r>
            <a:endParaRPr lang="en-CA" b="1" dirty="0"/>
          </a:p>
        </p:txBody>
      </p:sp>
      <p:sp>
        <p:nvSpPr>
          <p:cNvPr id="3" name="Content Placeholder 2">
            <a:extLst>
              <a:ext uri="{FF2B5EF4-FFF2-40B4-BE49-F238E27FC236}">
                <a16:creationId xmlns:a16="http://schemas.microsoft.com/office/drawing/2014/main" id="{3B1FAC40-94A7-0C64-ECDF-734409E7570E}"/>
              </a:ext>
            </a:extLst>
          </p:cNvPr>
          <p:cNvSpPr>
            <a:spLocks noGrp="1"/>
          </p:cNvSpPr>
          <p:nvPr>
            <p:ph idx="1"/>
          </p:nvPr>
        </p:nvSpPr>
        <p:spPr>
          <a:xfrm>
            <a:off x="1580727" y="1698309"/>
            <a:ext cx="9030546" cy="4575491"/>
          </a:xfrm>
        </p:spPr>
        <p:txBody>
          <a:bodyPr/>
          <a:lstStyle/>
          <a:p>
            <a:r>
              <a:rPr lang="en-US" dirty="0">
                <a:solidFill>
                  <a:schemeClr val="accent1"/>
                </a:solidFill>
              </a:rPr>
              <a:t>Seasonal trends observed in sales, with peaks during mid-year</a:t>
            </a:r>
          </a:p>
          <a:p>
            <a:r>
              <a:rPr lang="en-US" dirty="0">
                <a:solidFill>
                  <a:schemeClr val="accent1"/>
                </a:solidFill>
              </a:rPr>
              <a:t>Anomalies such as high customer numbers need verification</a:t>
            </a:r>
            <a:endParaRPr lang="en-CA" dirty="0">
              <a:solidFill>
                <a:schemeClr val="accent1"/>
              </a:solidFill>
            </a:endParaRPr>
          </a:p>
        </p:txBody>
      </p:sp>
      <p:pic>
        <p:nvPicPr>
          <p:cNvPr id="5" name="Picture 4" descr="A graph with blue lines&#10;&#10;Description automatically generated">
            <a:extLst>
              <a:ext uri="{FF2B5EF4-FFF2-40B4-BE49-F238E27FC236}">
                <a16:creationId xmlns:a16="http://schemas.microsoft.com/office/drawing/2014/main" id="{E54B5528-5FA9-2183-DF0A-3BC01BEFFD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0480" y="2727102"/>
            <a:ext cx="7093396" cy="3546698"/>
          </a:xfrm>
          <a:prstGeom prst="rect">
            <a:avLst/>
          </a:prstGeom>
        </p:spPr>
      </p:pic>
    </p:spTree>
    <p:extLst>
      <p:ext uri="{BB962C8B-B14F-4D97-AF65-F5344CB8AC3E}">
        <p14:creationId xmlns:p14="http://schemas.microsoft.com/office/powerpoint/2010/main" val="1406030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3CFC-2E28-2EC3-9207-299314FC11FD}"/>
              </a:ext>
            </a:extLst>
          </p:cNvPr>
          <p:cNvSpPr>
            <a:spLocks noGrp="1"/>
          </p:cNvSpPr>
          <p:nvPr>
            <p:ph type="title"/>
          </p:nvPr>
        </p:nvSpPr>
        <p:spPr>
          <a:xfrm>
            <a:off x="677334" y="609600"/>
            <a:ext cx="8596668" cy="1320800"/>
          </a:xfrm>
        </p:spPr>
        <p:txBody>
          <a:bodyPr anchor="t">
            <a:normAutofit/>
          </a:bodyPr>
          <a:lstStyle/>
          <a:p>
            <a:pPr algn="ctr"/>
            <a:r>
              <a:rPr lang="en-US" b="1" dirty="0"/>
              <a:t>Negative Sales Implications</a:t>
            </a:r>
            <a:endParaRPr lang="en-CA" b="1" dirty="0"/>
          </a:p>
        </p:txBody>
      </p:sp>
      <p:pic>
        <p:nvPicPr>
          <p:cNvPr id="8" name="Content Placeholder 7" descr="A screenshot of a table&#10;&#10;Description automatically generated">
            <a:extLst>
              <a:ext uri="{FF2B5EF4-FFF2-40B4-BE49-F238E27FC236}">
                <a16:creationId xmlns:a16="http://schemas.microsoft.com/office/drawing/2014/main" id="{CECEA101-8FFC-4C6B-B1C0-BC87DC5A1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828" y="1400572"/>
            <a:ext cx="7574355" cy="1926287"/>
          </a:xfrm>
          <a:prstGeom prst="rect">
            <a:avLst/>
          </a:prstGeom>
        </p:spPr>
      </p:pic>
      <p:sp>
        <p:nvSpPr>
          <p:cNvPr id="12" name="Content Placeholder 11">
            <a:extLst>
              <a:ext uri="{FF2B5EF4-FFF2-40B4-BE49-F238E27FC236}">
                <a16:creationId xmlns:a16="http://schemas.microsoft.com/office/drawing/2014/main" id="{69B611B4-3531-25D6-F45E-7FB6AB3FFFD5}"/>
              </a:ext>
            </a:extLst>
          </p:cNvPr>
          <p:cNvSpPr>
            <a:spLocks noGrp="1"/>
          </p:cNvSpPr>
          <p:nvPr>
            <p:ph idx="1"/>
          </p:nvPr>
        </p:nvSpPr>
        <p:spPr>
          <a:xfrm>
            <a:off x="985735" y="3432244"/>
            <a:ext cx="8132323" cy="3096637"/>
          </a:xfrm>
        </p:spPr>
        <p:txBody>
          <a:bodyPr>
            <a:noAutofit/>
          </a:bodyPr>
          <a:lstStyle/>
          <a:p>
            <a:r>
              <a:rPr lang="en-CA" sz="1400" b="0" i="0" u="none" strike="noStrike" dirty="0">
                <a:solidFill>
                  <a:schemeClr val="accent1"/>
                </a:solidFill>
                <a:effectLst/>
                <a:latin typeface="Trebuchet MS (Body)"/>
              </a:rPr>
              <a:t>Based on the negative sales, it is reasonable to conclude that human errors occurred as it is not valid to have negative sales. Majority of the errors occurred in the West Division and specifically Western Region D, this could indicate lack of training in staffs who are responsible to record sales in Western Region D.</a:t>
            </a:r>
            <a:r>
              <a:rPr lang="en-CA" sz="1400" dirty="0">
                <a:solidFill>
                  <a:schemeClr val="accent1"/>
                </a:solidFill>
                <a:latin typeface="Trebuchet MS (Body)"/>
              </a:rPr>
              <a:t> </a:t>
            </a:r>
          </a:p>
          <a:p>
            <a:r>
              <a:rPr lang="en-CA" sz="1400" dirty="0">
                <a:solidFill>
                  <a:schemeClr val="accent1"/>
                </a:solidFill>
                <a:latin typeface="Trebuchet MS (Body)"/>
              </a:rPr>
              <a:t>Moreover, all negative sales occurred in April in the years between 2013-2015. In addition, April could be the month is launching a specific SKU which could trigger the negative sales incident.</a:t>
            </a:r>
          </a:p>
          <a:p>
            <a:r>
              <a:rPr lang="en-CA" sz="1400" b="0" i="0" u="none" strike="noStrike" dirty="0">
                <a:solidFill>
                  <a:schemeClr val="accent1"/>
                </a:solidFill>
                <a:effectLst/>
                <a:latin typeface="Trebuchet MS (Body)"/>
              </a:rPr>
              <a:t>Comparing Northern Region C and Western Region D, it seems like the error in Northern Region C is a non-recurring as it occurred one time only in 2013. As for the West Division, the branches # 0085 and #0253 have a history to making the errors and I would suggest to train the staffs who work in those two branches.</a:t>
            </a:r>
            <a:r>
              <a:rPr lang="en-CA" sz="1400" dirty="0">
                <a:solidFill>
                  <a:schemeClr val="accent1"/>
                </a:solidFill>
                <a:latin typeface="Trebuchet MS (Body)"/>
              </a:rPr>
              <a:t> </a:t>
            </a:r>
          </a:p>
          <a:p>
            <a:r>
              <a:rPr lang="en-CA" sz="1400" b="0" i="0" u="none" strike="noStrike" dirty="0">
                <a:solidFill>
                  <a:schemeClr val="accent1"/>
                </a:solidFill>
                <a:effectLst/>
                <a:latin typeface="Trebuchet MS (Body)"/>
              </a:rPr>
              <a:t>Overall, I will remove these negative values to properly reflect the correct sales to avoid potential misleading of financial status</a:t>
            </a:r>
            <a:r>
              <a:rPr lang="en-CA" sz="1400" dirty="0">
                <a:solidFill>
                  <a:schemeClr val="accent1"/>
                </a:solidFill>
                <a:latin typeface="Trebuchet MS (Body)"/>
              </a:rPr>
              <a:t> </a:t>
            </a:r>
            <a:endParaRPr lang="en-US" sz="1400" dirty="0">
              <a:solidFill>
                <a:schemeClr val="accent1"/>
              </a:solidFill>
              <a:latin typeface="Trebuchet MS (Body)"/>
            </a:endParaRPr>
          </a:p>
        </p:txBody>
      </p:sp>
    </p:spTree>
    <p:extLst>
      <p:ext uri="{BB962C8B-B14F-4D97-AF65-F5344CB8AC3E}">
        <p14:creationId xmlns:p14="http://schemas.microsoft.com/office/powerpoint/2010/main" val="1557147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CF7E-9C0C-CA3A-A4EF-7691C608520C}"/>
              </a:ext>
            </a:extLst>
          </p:cNvPr>
          <p:cNvSpPr>
            <a:spLocks noGrp="1"/>
          </p:cNvSpPr>
          <p:nvPr>
            <p:ph type="title"/>
          </p:nvPr>
        </p:nvSpPr>
        <p:spPr>
          <a:xfrm>
            <a:off x="1700917" y="816638"/>
            <a:ext cx="8596668" cy="1320800"/>
          </a:xfrm>
        </p:spPr>
        <p:txBody>
          <a:bodyPr/>
          <a:lstStyle/>
          <a:p>
            <a:r>
              <a:rPr lang="en-US" dirty="0"/>
              <a:t>Thank you for your attention !</a:t>
            </a:r>
            <a:endParaRPr lang="en-CA" dirty="0"/>
          </a:p>
        </p:txBody>
      </p:sp>
      <p:sp>
        <p:nvSpPr>
          <p:cNvPr id="3" name="Content Placeholder 2">
            <a:extLst>
              <a:ext uri="{FF2B5EF4-FFF2-40B4-BE49-F238E27FC236}">
                <a16:creationId xmlns:a16="http://schemas.microsoft.com/office/drawing/2014/main" id="{BA03E3F8-3753-2818-BC79-6285816842EC}"/>
              </a:ext>
            </a:extLst>
          </p:cNvPr>
          <p:cNvSpPr>
            <a:spLocks noGrp="1"/>
          </p:cNvSpPr>
          <p:nvPr>
            <p:ph idx="1"/>
          </p:nvPr>
        </p:nvSpPr>
        <p:spPr/>
        <p:txBody>
          <a:bodyPr/>
          <a:lstStyle/>
          <a:p>
            <a:r>
              <a:rPr lang="en-US" dirty="0">
                <a:solidFill>
                  <a:schemeClr val="accent1"/>
                </a:solidFill>
              </a:rPr>
              <a:t>Refer </a:t>
            </a:r>
            <a:r>
              <a:rPr lang="en-US" dirty="0" err="1">
                <a:solidFill>
                  <a:schemeClr val="accent1"/>
                </a:solidFill>
              </a:rPr>
              <a:t>Graphs.ipynb</a:t>
            </a:r>
            <a:r>
              <a:rPr lang="en-US" dirty="0">
                <a:solidFill>
                  <a:schemeClr val="accent1"/>
                </a:solidFill>
              </a:rPr>
              <a:t> for details of the visualizations shown in the presentation</a:t>
            </a:r>
          </a:p>
          <a:p>
            <a:r>
              <a:rPr lang="en-US" dirty="0">
                <a:solidFill>
                  <a:schemeClr val="accent1"/>
                </a:solidFill>
              </a:rPr>
              <a:t>Refer Data Set – Dataset_1_Final_Response for the data cleaning processes</a:t>
            </a:r>
            <a:endParaRPr lang="en-CA" dirty="0">
              <a:solidFill>
                <a:schemeClr val="accent1"/>
              </a:solidFill>
            </a:endParaRPr>
          </a:p>
        </p:txBody>
      </p:sp>
    </p:spTree>
    <p:extLst>
      <p:ext uri="{BB962C8B-B14F-4D97-AF65-F5344CB8AC3E}">
        <p14:creationId xmlns:p14="http://schemas.microsoft.com/office/powerpoint/2010/main" val="22675548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271</TotalTime>
  <Words>310</Words>
  <Application>Microsoft Office PowerPoint</Application>
  <PresentationFormat>Widescreen</PresentationFormat>
  <Paragraphs>20</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Trebuchet MS (Body)</vt:lpstr>
      <vt:lpstr>Aptos</vt:lpstr>
      <vt:lpstr>Arial</vt:lpstr>
      <vt:lpstr>Trebuchet MS</vt:lpstr>
      <vt:lpstr>Wingdings 3</vt:lpstr>
      <vt:lpstr>Facet</vt:lpstr>
      <vt:lpstr>Key Insights from Data set #1</vt:lpstr>
      <vt:lpstr>Introduction and Overview</vt:lpstr>
      <vt:lpstr>Historical Patterns and Trends</vt:lpstr>
      <vt:lpstr>Negative Sales Implications</vt:lpstr>
      <vt:lpstr>Thank you for your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Zhao Zheng</dc:creator>
  <cp:lastModifiedBy>Zhao Zheng</cp:lastModifiedBy>
  <cp:revision>5</cp:revision>
  <dcterms:created xsi:type="dcterms:W3CDTF">2024-11-10T04:29:27Z</dcterms:created>
  <dcterms:modified xsi:type="dcterms:W3CDTF">2024-11-11T21:28:10Z</dcterms:modified>
</cp:coreProperties>
</file>