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sldIdLst>
    <p:sldId id="256" r:id="rId2"/>
    <p:sldId id="258" r:id="rId3"/>
    <p:sldId id="259" r:id="rId4"/>
    <p:sldId id="264" r:id="rId5"/>
    <p:sldId id="265" r:id="rId6"/>
    <p:sldId id="260" r:id="rId7"/>
    <p:sldId id="262" r:id="rId8"/>
    <p:sldId id="271" r:id="rId9"/>
    <p:sldId id="266" r:id="rId10"/>
    <p:sldId id="267" r:id="rId11"/>
    <p:sldId id="268" r:id="rId12"/>
    <p:sldId id="272" r:id="rId13"/>
    <p:sldId id="269" r:id="rId14"/>
    <p:sldId id="263" r:id="rId15"/>
    <p:sldId id="26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FE7ECC6-1AC7-421C-8BDE-28A86D89D673}" type="datetimeFigureOut">
              <a:rPr lang="en-IN" smtClean="0"/>
              <a:pPr/>
              <a:t>18-05-2017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29BDAF3-5574-4341-BCF4-151E9758F672}" type="slidenum">
              <a:rPr lang="en-IN" smtClean="0"/>
              <a:pPr/>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20897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FE7ECC6-1AC7-421C-8BDE-28A86D89D673}" type="datetimeFigureOut">
              <a:rPr lang="en-IN" smtClean="0"/>
              <a:pPr/>
              <a:t>18-05-2017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29BDAF3-5574-4341-BCF4-151E9758F672}" type="slidenum">
              <a:rPr lang="en-IN" smtClean="0"/>
              <a:pPr/>
              <a:t>‹#›</a:t>
            </a:fld>
            <a:endParaRPr lang="en-IN"/>
          </a:p>
        </p:txBody>
      </p:sp>
    </p:spTree>
    <p:extLst>
      <p:ext uri="{BB962C8B-B14F-4D97-AF65-F5344CB8AC3E}">
        <p14:creationId xmlns:p14="http://schemas.microsoft.com/office/powerpoint/2010/main" val="3889399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FE7ECC6-1AC7-421C-8BDE-28A86D89D673}" type="datetimeFigureOut">
              <a:rPr lang="en-IN" smtClean="0"/>
              <a:pPr/>
              <a:t>18-05-2017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29BDAF3-5574-4341-BCF4-151E9758F672}" type="slidenum">
              <a:rPr lang="en-IN" smtClean="0"/>
              <a:pPr/>
              <a:t>‹#›</a:t>
            </a:fld>
            <a:endParaRPr lang="en-IN"/>
          </a:p>
        </p:txBody>
      </p:sp>
    </p:spTree>
    <p:extLst>
      <p:ext uri="{BB962C8B-B14F-4D97-AF65-F5344CB8AC3E}">
        <p14:creationId xmlns:p14="http://schemas.microsoft.com/office/powerpoint/2010/main" val="35360043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FE7ECC6-1AC7-421C-8BDE-28A86D89D673}" type="datetimeFigureOut">
              <a:rPr lang="en-IN" smtClean="0"/>
              <a:pPr/>
              <a:t>18-05-2017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29BDAF3-5574-4341-BCF4-151E9758F672}" type="slidenum">
              <a:rPr lang="en-IN" smtClean="0"/>
              <a:pPr/>
              <a:t>‹#›</a:t>
            </a:fld>
            <a:endParaRPr lang="en-IN"/>
          </a:p>
        </p:txBody>
      </p:sp>
    </p:spTree>
    <p:extLst>
      <p:ext uri="{BB962C8B-B14F-4D97-AF65-F5344CB8AC3E}">
        <p14:creationId xmlns:p14="http://schemas.microsoft.com/office/powerpoint/2010/main" val="18082764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FE7ECC6-1AC7-421C-8BDE-28A86D89D673}" type="datetimeFigureOut">
              <a:rPr lang="en-IN" smtClean="0"/>
              <a:pPr/>
              <a:t>18-05-2017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29BDAF3-5574-4341-BCF4-151E9758F672}" type="slidenum">
              <a:rPr lang="en-IN" smtClean="0"/>
              <a:pPr/>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55351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FE7ECC6-1AC7-421C-8BDE-28A86D89D673}" type="datetimeFigureOut">
              <a:rPr lang="en-IN" smtClean="0"/>
              <a:pPr/>
              <a:t>18-05-2017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29BDAF3-5574-4341-BCF4-151E9758F672}" type="slidenum">
              <a:rPr lang="en-IN" smtClean="0"/>
              <a:pPr/>
              <a:t>‹#›</a:t>
            </a:fld>
            <a:endParaRPr lang="en-IN"/>
          </a:p>
        </p:txBody>
      </p:sp>
    </p:spTree>
    <p:extLst>
      <p:ext uri="{BB962C8B-B14F-4D97-AF65-F5344CB8AC3E}">
        <p14:creationId xmlns:p14="http://schemas.microsoft.com/office/powerpoint/2010/main" val="20411811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FE7ECC6-1AC7-421C-8BDE-28A86D89D673}" type="datetimeFigureOut">
              <a:rPr lang="en-IN" smtClean="0"/>
              <a:pPr/>
              <a:t>18-05-2017</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29BDAF3-5574-4341-BCF4-151E9758F672}" type="slidenum">
              <a:rPr lang="en-IN" smtClean="0"/>
              <a:pPr/>
              <a:t>‹#›</a:t>
            </a:fld>
            <a:endParaRPr lang="en-IN"/>
          </a:p>
        </p:txBody>
      </p:sp>
    </p:spTree>
    <p:extLst>
      <p:ext uri="{BB962C8B-B14F-4D97-AF65-F5344CB8AC3E}">
        <p14:creationId xmlns:p14="http://schemas.microsoft.com/office/powerpoint/2010/main" val="20960264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FE7ECC6-1AC7-421C-8BDE-28A86D89D673}" type="datetimeFigureOut">
              <a:rPr lang="en-IN" smtClean="0"/>
              <a:pPr/>
              <a:t>18-05-2017</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29BDAF3-5574-4341-BCF4-151E9758F672}" type="slidenum">
              <a:rPr lang="en-IN" smtClean="0"/>
              <a:pPr/>
              <a:t>‹#›</a:t>
            </a:fld>
            <a:endParaRPr lang="en-IN"/>
          </a:p>
        </p:txBody>
      </p:sp>
    </p:spTree>
    <p:extLst>
      <p:ext uri="{BB962C8B-B14F-4D97-AF65-F5344CB8AC3E}">
        <p14:creationId xmlns:p14="http://schemas.microsoft.com/office/powerpoint/2010/main" val="19871912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FE7ECC6-1AC7-421C-8BDE-28A86D89D673}" type="datetimeFigureOut">
              <a:rPr lang="en-IN" smtClean="0"/>
              <a:pPr/>
              <a:t>18-05-2017</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629BDAF3-5574-4341-BCF4-151E9758F672}" type="slidenum">
              <a:rPr lang="en-IN" smtClean="0"/>
              <a:pPr/>
              <a:t>‹#›</a:t>
            </a:fld>
            <a:endParaRPr lang="en-IN"/>
          </a:p>
        </p:txBody>
      </p:sp>
    </p:spTree>
    <p:extLst>
      <p:ext uri="{BB962C8B-B14F-4D97-AF65-F5344CB8AC3E}">
        <p14:creationId xmlns:p14="http://schemas.microsoft.com/office/powerpoint/2010/main" val="36002305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5FE7ECC6-1AC7-421C-8BDE-28A86D89D673}" type="datetimeFigureOut">
              <a:rPr lang="en-IN" smtClean="0"/>
              <a:pPr/>
              <a:t>18-05-2017</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29BDAF3-5574-4341-BCF4-151E9758F672}" type="slidenum">
              <a:rPr lang="en-IN" smtClean="0"/>
              <a:pPr/>
              <a:t>‹#›</a:t>
            </a:fld>
            <a:endParaRPr lang="en-IN"/>
          </a:p>
        </p:txBody>
      </p:sp>
    </p:spTree>
    <p:extLst>
      <p:ext uri="{BB962C8B-B14F-4D97-AF65-F5344CB8AC3E}">
        <p14:creationId xmlns:p14="http://schemas.microsoft.com/office/powerpoint/2010/main" val="28425457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FE7ECC6-1AC7-421C-8BDE-28A86D89D673}" type="datetimeFigureOut">
              <a:rPr lang="en-IN" smtClean="0"/>
              <a:pPr/>
              <a:t>18-05-2017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29BDAF3-5574-4341-BCF4-151E9758F672}" type="slidenum">
              <a:rPr lang="en-IN" smtClean="0"/>
              <a:pPr/>
              <a:t>‹#›</a:t>
            </a:fld>
            <a:endParaRPr lang="en-IN"/>
          </a:p>
        </p:txBody>
      </p:sp>
    </p:spTree>
    <p:extLst>
      <p:ext uri="{BB962C8B-B14F-4D97-AF65-F5344CB8AC3E}">
        <p14:creationId xmlns:p14="http://schemas.microsoft.com/office/powerpoint/2010/main" val="39505910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FE7ECC6-1AC7-421C-8BDE-28A86D89D673}" type="datetimeFigureOut">
              <a:rPr lang="en-IN" smtClean="0"/>
              <a:pPr/>
              <a:t>18-05-2017</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29BDAF3-5574-4341-BCF4-151E9758F672}" type="slidenum">
              <a:rPr lang="en-IN" smtClean="0"/>
              <a:pPr/>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9389495"/>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MoBot.docx"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76371"/>
            <a:ext cx="10058400" cy="3566160"/>
          </a:xfrm>
        </p:spPr>
        <p:txBody>
          <a:bodyPr/>
          <a:lstStyle/>
          <a:p>
            <a:pPr algn="ctr"/>
            <a:r>
              <a:rPr lang="en-IN" dirty="0" smtClean="0"/>
              <a:t>MoBot</a:t>
            </a:r>
            <a:endParaRPr lang="en-IN" dirty="0"/>
          </a:p>
        </p:txBody>
      </p:sp>
      <p:sp>
        <p:nvSpPr>
          <p:cNvPr id="3" name="Subtitle 2"/>
          <p:cNvSpPr>
            <a:spLocks noGrp="1"/>
          </p:cNvSpPr>
          <p:nvPr>
            <p:ph type="subTitle" idx="1"/>
          </p:nvPr>
        </p:nvSpPr>
        <p:spPr>
          <a:xfrm>
            <a:off x="1100051" y="3476827"/>
            <a:ext cx="10058400" cy="1143000"/>
          </a:xfrm>
        </p:spPr>
        <p:txBody>
          <a:bodyPr/>
          <a:lstStyle/>
          <a:p>
            <a:pPr algn="ctr"/>
            <a:r>
              <a:rPr lang="en-IN" sz="3600" dirty="0" smtClean="0"/>
              <a:t>(UDP)</a:t>
            </a:r>
            <a:endParaRPr lang="en-IN" dirty="0"/>
          </a:p>
        </p:txBody>
      </p:sp>
      <p:pic>
        <p:nvPicPr>
          <p:cNvPr id="4" name="Picture 1"/>
          <p:cNvPicPr>
            <a:picLocks noChangeAspect="1"/>
          </p:cNvPicPr>
          <p:nvPr/>
        </p:nvPicPr>
        <p:blipFill>
          <a:blip r:embed="rId2"/>
          <a:srcRect/>
          <a:stretch>
            <a:fillRect/>
          </a:stretch>
        </p:blipFill>
        <p:spPr bwMode="auto">
          <a:xfrm>
            <a:off x="297180" y="93663"/>
            <a:ext cx="1600200" cy="2066925"/>
          </a:xfrm>
          <a:prstGeom prst="rect">
            <a:avLst/>
          </a:prstGeom>
          <a:noFill/>
          <a:ln w="9525">
            <a:noFill/>
            <a:miter lim="800000"/>
            <a:headEnd/>
            <a:tailEnd/>
          </a:ln>
        </p:spPr>
      </p:pic>
      <p:pic>
        <p:nvPicPr>
          <p:cNvPr id="5" name="Picture 3"/>
          <p:cNvPicPr>
            <a:picLocks noChangeAspect="1"/>
          </p:cNvPicPr>
          <p:nvPr/>
        </p:nvPicPr>
        <p:blipFill>
          <a:blip r:embed="rId3"/>
          <a:srcRect/>
          <a:stretch>
            <a:fillRect/>
          </a:stretch>
        </p:blipFill>
        <p:spPr bwMode="auto">
          <a:xfrm>
            <a:off x="9756798" y="93663"/>
            <a:ext cx="2209800" cy="2066925"/>
          </a:xfrm>
          <a:prstGeom prst="rect">
            <a:avLst/>
          </a:prstGeom>
          <a:noFill/>
          <a:ln w="9525">
            <a:noFill/>
            <a:miter lim="800000"/>
            <a:headEnd/>
            <a:tailEnd/>
          </a:ln>
        </p:spPr>
      </p:pic>
      <p:sp>
        <p:nvSpPr>
          <p:cNvPr id="6" name="TextBox 4"/>
          <p:cNvSpPr txBox="1">
            <a:spLocks noChangeArrowheads="1"/>
          </p:cNvSpPr>
          <p:nvPr/>
        </p:nvSpPr>
        <p:spPr bwMode="auto">
          <a:xfrm>
            <a:off x="3688080" y="602686"/>
            <a:ext cx="4876800" cy="1077913"/>
          </a:xfrm>
          <a:prstGeom prst="rect">
            <a:avLst/>
          </a:prstGeom>
          <a:noFill/>
          <a:ln w="9525">
            <a:noFill/>
            <a:miter lim="800000"/>
            <a:headEnd/>
            <a:tailEnd/>
          </a:ln>
        </p:spPr>
        <p:txBody>
          <a:bodyPr>
            <a:spAutoFit/>
          </a:bodyPr>
          <a:lstStyle/>
          <a:p>
            <a:pPr algn="ctr" eaLnBrk="1" hangingPunct="1"/>
            <a:r>
              <a:rPr lang="en-IN" altLang="en-US" sz="3200" dirty="0">
                <a:cs typeface="Arial" charset="0"/>
              </a:rPr>
              <a:t>BIRLA </a:t>
            </a:r>
            <a:r>
              <a:rPr lang="en-IN" altLang="en-US" sz="3200" dirty="0" smtClean="0">
                <a:cs typeface="Arial" charset="0"/>
              </a:rPr>
              <a:t>VISHWAKARMA </a:t>
            </a:r>
            <a:r>
              <a:rPr lang="en-IN" altLang="en-US" sz="3200" dirty="0">
                <a:cs typeface="Arial" charset="0"/>
              </a:rPr>
              <a:t>MAHAVIDYALAYA</a:t>
            </a:r>
          </a:p>
        </p:txBody>
      </p:sp>
      <p:sp>
        <p:nvSpPr>
          <p:cNvPr id="7" name="TextBox 6"/>
          <p:cNvSpPr txBox="1">
            <a:spLocks noChangeArrowheads="1"/>
          </p:cNvSpPr>
          <p:nvPr/>
        </p:nvSpPr>
        <p:spPr bwMode="auto">
          <a:xfrm>
            <a:off x="5097780" y="1917055"/>
            <a:ext cx="2057400" cy="400110"/>
          </a:xfrm>
          <a:prstGeom prst="rect">
            <a:avLst/>
          </a:prstGeom>
          <a:noFill/>
          <a:ln w="9525">
            <a:noFill/>
            <a:miter lim="800000"/>
            <a:headEnd/>
            <a:tailEnd/>
          </a:ln>
        </p:spPr>
        <p:txBody>
          <a:bodyPr>
            <a:spAutoFit/>
          </a:bodyPr>
          <a:lstStyle/>
          <a:p>
            <a:pPr algn="ctr" eaLnBrk="1" hangingPunct="1"/>
            <a:r>
              <a:rPr lang="en-IN" altLang="en-US" sz="2000" dirty="0">
                <a:cs typeface="Arial" charset="0"/>
              </a:rPr>
              <a:t>A.Y:-</a:t>
            </a:r>
            <a:r>
              <a:rPr lang="en-IN" altLang="en-US" sz="2000" dirty="0" smtClean="0">
                <a:cs typeface="Arial" charset="0"/>
              </a:rPr>
              <a:t>2016-17</a:t>
            </a:r>
            <a:endParaRPr lang="en-IN" altLang="en-US" sz="2000" dirty="0">
              <a:cs typeface="Arial" charset="0"/>
            </a:endParaRPr>
          </a:p>
        </p:txBody>
      </p:sp>
      <p:sp>
        <p:nvSpPr>
          <p:cNvPr id="8" name="Rectangle 7"/>
          <p:cNvSpPr/>
          <p:nvPr/>
        </p:nvSpPr>
        <p:spPr>
          <a:xfrm>
            <a:off x="1059179" y="4455620"/>
            <a:ext cx="10338623" cy="1477328"/>
          </a:xfrm>
          <a:prstGeom prst="rect">
            <a:avLst/>
          </a:prstGeom>
        </p:spPr>
        <p:txBody>
          <a:bodyPr wrap="square">
            <a:spAutoFit/>
          </a:bodyPr>
          <a:lstStyle/>
          <a:p>
            <a:r>
              <a:rPr lang="en-IN" b="1" dirty="0"/>
              <a:t>Team Members:							</a:t>
            </a:r>
            <a:r>
              <a:rPr lang="en-IN" b="1" dirty="0" smtClean="0"/>
              <a:t>Faculty </a:t>
            </a:r>
            <a:r>
              <a:rPr lang="en-IN" b="1" dirty="0"/>
              <a:t>Guide:</a:t>
            </a:r>
          </a:p>
          <a:p>
            <a:r>
              <a:rPr lang="en-IN" dirty="0"/>
              <a:t>Eva </a:t>
            </a:r>
            <a:r>
              <a:rPr lang="en-IN" dirty="0" err="1"/>
              <a:t>Khakhkhar</a:t>
            </a:r>
            <a:r>
              <a:rPr lang="en-IN" dirty="0"/>
              <a:t>   (130080116012)					</a:t>
            </a:r>
            <a:r>
              <a:rPr lang="en-IN" dirty="0" err="1"/>
              <a:t>Prof.</a:t>
            </a:r>
            <a:r>
              <a:rPr lang="en-IN" dirty="0"/>
              <a:t> </a:t>
            </a:r>
            <a:r>
              <a:rPr lang="en-IN" dirty="0" err="1"/>
              <a:t>Chintan</a:t>
            </a:r>
            <a:r>
              <a:rPr lang="en-IN" dirty="0"/>
              <a:t> </a:t>
            </a:r>
            <a:r>
              <a:rPr lang="en-IN" dirty="0" err="1"/>
              <a:t>Mahant</a:t>
            </a:r>
            <a:endParaRPr lang="en-IN" dirty="0"/>
          </a:p>
          <a:p>
            <a:r>
              <a:rPr lang="en-IN" dirty="0" err="1"/>
              <a:t>Jaydip</a:t>
            </a:r>
            <a:r>
              <a:rPr lang="en-IN" dirty="0"/>
              <a:t> </a:t>
            </a:r>
            <a:r>
              <a:rPr lang="en-IN" dirty="0" err="1"/>
              <a:t>Gabani</a:t>
            </a:r>
            <a:r>
              <a:rPr lang="en-IN" dirty="0"/>
              <a:t>    </a:t>
            </a:r>
            <a:r>
              <a:rPr lang="en-IN" dirty="0" smtClean="0"/>
              <a:t> (</a:t>
            </a:r>
            <a:r>
              <a:rPr lang="en-IN" dirty="0"/>
              <a:t>130080116013)</a:t>
            </a:r>
          </a:p>
          <a:p>
            <a:r>
              <a:rPr lang="en-IN" dirty="0"/>
              <a:t>Hit Kalariya         (130080116016)    </a:t>
            </a:r>
          </a:p>
          <a:p>
            <a:r>
              <a:rPr lang="en-IN" dirty="0"/>
              <a:t>Manan Trivedi    (130080116027)</a:t>
            </a:r>
          </a:p>
        </p:txBody>
      </p:sp>
    </p:spTree>
    <p:extLst>
      <p:ext uri="{BB962C8B-B14F-4D97-AF65-F5344CB8AC3E}">
        <p14:creationId xmlns:p14="http://schemas.microsoft.com/office/powerpoint/2010/main" val="1009360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3556404" y="243082"/>
            <a:ext cx="5445928" cy="6100788"/>
          </a:xfrm>
        </p:spPr>
      </p:pic>
      <p:sp>
        <p:nvSpPr>
          <p:cNvPr id="5" name="Rectangle 4"/>
          <p:cNvSpPr/>
          <p:nvPr/>
        </p:nvSpPr>
        <p:spPr>
          <a:xfrm>
            <a:off x="18822" y="5401440"/>
            <a:ext cx="2701253" cy="923330"/>
          </a:xfrm>
          <a:prstGeom prst="rect">
            <a:avLst/>
          </a:prstGeom>
          <a:noFill/>
        </p:spPr>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USECASE</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42610303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6758" y="5401445"/>
            <a:ext cx="2866426" cy="923330"/>
          </a:xfrm>
          <a:prstGeom prst="rect">
            <a:avLst/>
          </a:prstGeom>
          <a:noFill/>
        </p:spPr>
        <p:txBody>
          <a:bodyPr wrap="none" lIns="91440" tIns="45720" rIns="91440" bIns="45720">
            <a:spAutoFit/>
          </a:bodyPr>
          <a:lstStyle/>
          <a:p>
            <a:pPr algn="ctr"/>
            <a:r>
              <a:rPr lang="en-US" sz="5400" smtClean="0">
                <a:ln w="0"/>
                <a:effectLst>
                  <a:outerShdw blurRad="38100" dist="19050" dir="2700000" algn="tl" rotWithShape="0">
                    <a:schemeClr val="dk1">
                      <a:alpha val="40000"/>
                    </a:schemeClr>
                  </a:outerShdw>
                </a:effectLst>
              </a:rPr>
              <a:t>ACTIVITY </a:t>
            </a:r>
            <a:endParaRPr lang="en-US" sz="5400" b="0" cap="none" spc="0" dirty="0">
              <a:ln w="0"/>
              <a:solidFill>
                <a:schemeClr val="tx1"/>
              </a:solidFill>
              <a:effectLst>
                <a:outerShdw blurRad="38100" dist="19050" dir="2700000" algn="tl" rotWithShape="0">
                  <a:schemeClr val="dk1">
                    <a:alpha val="40000"/>
                  </a:schemeClr>
                </a:outerShdw>
              </a:effectLst>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98820" y="125251"/>
            <a:ext cx="3170660" cy="5107519"/>
          </a:xfrm>
          <a:prstGeom prst="rect">
            <a:avLst/>
          </a:prstGeom>
        </p:spPr>
      </p:pic>
    </p:spTree>
    <p:extLst>
      <p:ext uri="{BB962C8B-B14F-4D97-AF65-F5344CB8AC3E}">
        <p14:creationId xmlns:p14="http://schemas.microsoft.com/office/powerpoint/2010/main" val="181738758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5174039"/>
          </a:xfrm>
        </p:spPr>
        <p:txBody>
          <a:bodyPr/>
          <a:lstStyle/>
          <a:p>
            <a:endParaRPr lang="en-IN" dirty="0"/>
          </a:p>
        </p:txBody>
      </p:sp>
      <p:sp>
        <p:nvSpPr>
          <p:cNvPr id="3" name="Content Placeholder 2"/>
          <p:cNvSpPr>
            <a:spLocks noGrp="1"/>
          </p:cNvSpPr>
          <p:nvPr>
            <p:ph idx="1"/>
          </p:nvPr>
        </p:nvSpPr>
        <p:spPr>
          <a:xfrm>
            <a:off x="-90152" y="5619245"/>
            <a:ext cx="3371689" cy="768676"/>
          </a:xfrm>
        </p:spPr>
        <p:txBody>
          <a:bodyPr>
            <a:normAutofit lnSpcReduction="10000"/>
          </a:bodyPr>
          <a:lstStyle/>
          <a:p>
            <a:pPr algn="ctr"/>
            <a:r>
              <a:rPr lang="en-US" sz="5400" dirty="0" smtClean="0">
                <a:solidFill>
                  <a:schemeClr val="tx1"/>
                </a:solidFill>
                <a:effectLst>
                  <a:outerShdw blurRad="38100" dist="38100" dir="2700000" algn="tl">
                    <a:srgbClr val="000000">
                      <a:alpha val="43137"/>
                    </a:srgbClr>
                  </a:outerShdw>
                </a:effectLst>
              </a:rPr>
              <a:t>SEQUENCE</a:t>
            </a:r>
            <a:endParaRPr lang="en-IN" sz="5400" dirty="0">
              <a:solidFill>
                <a:schemeClr val="tx1"/>
              </a:solidFill>
              <a:effectLst>
                <a:outerShdw blurRad="38100" dist="38100" dir="2700000" algn="tl">
                  <a:srgbClr val="000000">
                    <a:alpha val="43137"/>
                  </a:srgbClr>
                </a:outerShdw>
              </a:effectLst>
            </a:endParaRPr>
          </a:p>
        </p:txBody>
      </p:sp>
      <p:pic>
        <p:nvPicPr>
          <p:cNvPr id="4" name="Picture 3" descr="C:\Users\HIT\Desktop\MoBot\seq.jpg"/>
          <p:cNvPicPr/>
          <p:nvPr/>
        </p:nvPicPr>
        <p:blipFill>
          <a:blip r:embed="rId2">
            <a:extLst>
              <a:ext uri="{28A0092B-C50C-407E-A947-70E740481C1C}">
                <a14:useLocalDpi xmlns:a14="http://schemas.microsoft.com/office/drawing/2010/main" val="0"/>
              </a:ext>
            </a:extLst>
          </a:blip>
          <a:srcRect/>
          <a:stretch>
            <a:fillRect/>
          </a:stretch>
        </p:blipFill>
        <p:spPr bwMode="auto">
          <a:xfrm>
            <a:off x="1097280" y="286603"/>
            <a:ext cx="10058400" cy="5174039"/>
          </a:xfrm>
          <a:prstGeom prst="rect">
            <a:avLst/>
          </a:prstGeom>
          <a:noFill/>
          <a:ln>
            <a:noFill/>
          </a:ln>
        </p:spPr>
      </p:pic>
    </p:spTree>
    <p:extLst>
      <p:ext uri="{BB962C8B-B14F-4D97-AF65-F5344CB8AC3E}">
        <p14:creationId xmlns:p14="http://schemas.microsoft.com/office/powerpoint/2010/main" val="112095175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537" y="5401445"/>
            <a:ext cx="5384872" cy="923330"/>
          </a:xfrm>
          <a:prstGeom prst="rect">
            <a:avLst/>
          </a:prstGeom>
          <a:noFill/>
        </p:spPr>
        <p:txBody>
          <a:bodyPr wrap="none" lIns="91440" tIns="45720" rIns="91440" bIns="45720">
            <a:spAutoFit/>
          </a:bodyPr>
          <a:lstStyle/>
          <a:p>
            <a:pPr algn="ctr"/>
            <a:r>
              <a:rPr lang="en-US" sz="5400" dirty="0" smtClean="0">
                <a:ln w="0"/>
                <a:effectLst>
                  <a:outerShdw blurRad="38100" dist="19050" dir="2700000" algn="tl" rotWithShape="0">
                    <a:schemeClr val="dk1">
                      <a:alpha val="40000"/>
                    </a:schemeClr>
                  </a:outerShdw>
                </a:effectLst>
              </a:rPr>
              <a:t>CIRCUIT DIAGRAM</a:t>
            </a:r>
            <a:endParaRPr lang="en-US" sz="5400" b="0" cap="none" spc="0" dirty="0">
              <a:ln w="0"/>
              <a:solidFill>
                <a:schemeClr val="tx1"/>
              </a:solidFill>
              <a:effectLst>
                <a:outerShdw blurRad="38100" dist="19050" dir="2700000" algn="tl" rotWithShape="0">
                  <a:schemeClr val="dk1">
                    <a:alpha val="40000"/>
                  </a:schemeClr>
                </a:outerShdw>
              </a:effectLst>
            </a:endParaRPr>
          </a:p>
        </p:txBody>
      </p:sp>
      <p:pic>
        <p:nvPicPr>
          <p:cNvPr id="11" name="Picture 10"/>
          <p:cNvPicPr>
            <a:picLocks noChangeAspect="1"/>
          </p:cNvPicPr>
          <p:nvPr/>
        </p:nvPicPr>
        <p:blipFill>
          <a:blip r:embed="rId2"/>
          <a:stretch>
            <a:fillRect/>
          </a:stretch>
        </p:blipFill>
        <p:spPr>
          <a:xfrm>
            <a:off x="3222804" y="1188076"/>
            <a:ext cx="5772150" cy="3657600"/>
          </a:xfrm>
          <a:prstGeom prst="rect">
            <a:avLst/>
          </a:prstGeom>
        </p:spPr>
      </p:pic>
    </p:spTree>
    <p:extLst>
      <p:ext uri="{BB962C8B-B14F-4D97-AF65-F5344CB8AC3E}">
        <p14:creationId xmlns:p14="http://schemas.microsoft.com/office/powerpoint/2010/main" val="226569371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Technologies</a:t>
            </a:r>
            <a:endParaRPr lang="en-IN" b="1"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IN" dirty="0" smtClean="0"/>
              <a:t> ARDUINO BOARD</a:t>
            </a:r>
          </a:p>
          <a:p>
            <a:pPr>
              <a:buFont typeface="Wingdings" panose="05000000000000000000" pitchFamily="2" charset="2"/>
              <a:buChar char="Ø"/>
            </a:pPr>
            <a:r>
              <a:rPr lang="en-IN" dirty="0" smtClean="0"/>
              <a:t> ARDUINO IDE</a:t>
            </a:r>
          </a:p>
          <a:p>
            <a:pPr>
              <a:buFont typeface="Wingdings" panose="05000000000000000000" pitchFamily="2" charset="2"/>
              <a:buChar char="Ø"/>
            </a:pPr>
            <a:r>
              <a:rPr lang="en-IN" dirty="0" smtClean="0"/>
              <a:t> OPEN C</a:t>
            </a:r>
            <a:endParaRPr lang="en-IN" dirty="0"/>
          </a:p>
          <a:p>
            <a:pPr>
              <a:buFont typeface="Wingdings" panose="05000000000000000000" pitchFamily="2" charset="2"/>
              <a:buChar char="Ø"/>
            </a:pPr>
            <a:r>
              <a:rPr lang="en-IN" dirty="0" smtClean="0"/>
              <a:t> ACCELEROMETER</a:t>
            </a:r>
          </a:p>
          <a:p>
            <a:pPr>
              <a:buFont typeface="Wingdings" panose="05000000000000000000" pitchFamily="2" charset="2"/>
              <a:buChar char="Ø"/>
            </a:pPr>
            <a:r>
              <a:rPr lang="en-IN" dirty="0"/>
              <a:t> </a:t>
            </a:r>
            <a:r>
              <a:rPr lang="en-IN" dirty="0" smtClean="0"/>
              <a:t>ARDUINO WIFI SHIELD/BLUETOOTH</a:t>
            </a:r>
          </a:p>
          <a:p>
            <a:endParaRPr lang="en-IN" dirty="0"/>
          </a:p>
        </p:txBody>
      </p:sp>
    </p:spTree>
    <p:extLst>
      <p:ext uri="{BB962C8B-B14F-4D97-AF65-F5344CB8AC3E}">
        <p14:creationId xmlns:p14="http://schemas.microsoft.com/office/powerpoint/2010/main" val="195783509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144294" y="5543110"/>
            <a:ext cx="3630738" cy="923330"/>
          </a:xfrm>
          <a:prstGeom prst="rect">
            <a:avLst/>
          </a:prstGeom>
          <a:noFill/>
        </p:spPr>
        <p:txBody>
          <a:bodyPr wrap="none" lIns="91440" tIns="45720" rIns="91440" bIns="45720">
            <a:spAutoFit/>
          </a:bodyPr>
          <a:lstStyle/>
          <a:p>
            <a:pPr algn="ctr"/>
            <a:r>
              <a:rPr lang="en-US" sz="5400" b="1"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THANK YOU</a:t>
            </a:r>
            <a:endParaRPr lang="en-US" sz="5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Tree>
    <p:extLst>
      <p:ext uri="{BB962C8B-B14F-4D97-AF65-F5344CB8AC3E}">
        <p14:creationId xmlns:p14="http://schemas.microsoft.com/office/powerpoint/2010/main" val="12902324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106299"/>
            <a:ext cx="10058400" cy="1450757"/>
          </a:xfrm>
        </p:spPr>
        <p:txBody>
          <a:bodyPr/>
          <a:lstStyle/>
          <a:p>
            <a:r>
              <a:rPr lang="en-IN" dirty="0" smtClean="0"/>
              <a:t>Overview</a:t>
            </a:r>
            <a:endParaRPr lang="en-IN" dirty="0"/>
          </a:p>
        </p:txBody>
      </p:sp>
      <p:sp>
        <p:nvSpPr>
          <p:cNvPr id="3" name="Content Placeholder 2"/>
          <p:cNvSpPr>
            <a:spLocks noGrp="1"/>
          </p:cNvSpPr>
          <p:nvPr>
            <p:ph idx="1"/>
          </p:nvPr>
        </p:nvSpPr>
        <p:spPr/>
        <p:txBody>
          <a:bodyPr>
            <a:normAutofit fontScale="92500" lnSpcReduction="20000"/>
          </a:bodyPr>
          <a:lstStyle/>
          <a:p>
            <a:pPr marL="514350" indent="-514350">
              <a:buFont typeface="+mj-lt"/>
              <a:buAutoNum type="arabicPeriod"/>
            </a:pPr>
            <a:r>
              <a:rPr lang="en-IN" b="1" dirty="0" smtClean="0"/>
              <a:t>Abstract</a:t>
            </a:r>
            <a:r>
              <a:rPr lang="en-IN" dirty="0" smtClean="0"/>
              <a:t>	</a:t>
            </a:r>
          </a:p>
          <a:p>
            <a:pPr marL="0" indent="0">
              <a:buNone/>
            </a:pPr>
            <a:endParaRPr lang="en-IN" dirty="0" smtClean="0"/>
          </a:p>
          <a:p>
            <a:r>
              <a:rPr lang="en-IN" dirty="0" smtClean="0"/>
              <a:t>Many technologies are evolving day by day.</a:t>
            </a:r>
          </a:p>
          <a:p>
            <a:endParaRPr lang="en-IN" dirty="0" smtClean="0"/>
          </a:p>
          <a:p>
            <a:r>
              <a:rPr lang="en-IN" dirty="0" smtClean="0"/>
              <a:t>One such promising concept is Human – Machine </a:t>
            </a:r>
            <a:r>
              <a:rPr lang="en-IN" dirty="0"/>
              <a:t>I</a:t>
            </a:r>
            <a:r>
              <a:rPr lang="en-IN" dirty="0" smtClean="0"/>
              <a:t>nterface.</a:t>
            </a:r>
          </a:p>
          <a:p>
            <a:pPr marL="0" indent="0">
              <a:buNone/>
            </a:pPr>
            <a:endParaRPr lang="en-IN" dirty="0"/>
          </a:p>
          <a:p>
            <a:pPr marL="0" indent="0">
              <a:buNone/>
            </a:pPr>
            <a:r>
              <a:rPr lang="en-IN" dirty="0" smtClean="0"/>
              <a:t>This </a:t>
            </a:r>
            <a:r>
              <a:rPr lang="en-IN" dirty="0" smtClean="0"/>
              <a:t>novel application involve interaction between humans and robots where the robots must coordinate their efforts with their human owners.</a:t>
            </a:r>
            <a:endParaRPr lang="en-IN" dirty="0"/>
          </a:p>
          <a:p>
            <a:pPr marL="0" indent="0">
              <a:buNone/>
            </a:pPr>
            <a:endParaRPr lang="en-IN" dirty="0" smtClean="0"/>
          </a:p>
          <a:p>
            <a:pPr marL="0" indent="0">
              <a:buNone/>
            </a:pPr>
            <a:r>
              <a:rPr lang="en-IN" dirty="0" smtClean="0"/>
              <a:t>The </a:t>
            </a:r>
            <a:r>
              <a:rPr lang="en-IN" dirty="0" smtClean="0"/>
              <a:t>proposed technology will have no such limitation and will instead depend on gesture recognition technology.</a:t>
            </a:r>
          </a:p>
          <a:p>
            <a:endParaRPr lang="en-IN" dirty="0"/>
          </a:p>
        </p:txBody>
      </p:sp>
    </p:spTree>
    <p:extLst>
      <p:ext uri="{BB962C8B-B14F-4D97-AF65-F5344CB8AC3E}">
        <p14:creationId xmlns:p14="http://schemas.microsoft.com/office/powerpoint/2010/main" val="38509220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106297"/>
            <a:ext cx="10058400" cy="1450757"/>
          </a:xfrm>
        </p:spPr>
        <p:txBody>
          <a:bodyPr/>
          <a:lstStyle/>
          <a:p>
            <a:r>
              <a:rPr lang="en-IN" dirty="0"/>
              <a:t>Overview</a:t>
            </a:r>
          </a:p>
        </p:txBody>
      </p:sp>
      <p:sp>
        <p:nvSpPr>
          <p:cNvPr id="3" name="Content Placeholder 2"/>
          <p:cNvSpPr>
            <a:spLocks noGrp="1"/>
          </p:cNvSpPr>
          <p:nvPr>
            <p:ph idx="1"/>
          </p:nvPr>
        </p:nvSpPr>
        <p:spPr/>
        <p:txBody>
          <a:bodyPr>
            <a:normAutofit/>
          </a:bodyPr>
          <a:lstStyle/>
          <a:p>
            <a:pPr marL="457200" indent="-457200">
              <a:buFont typeface="+mj-lt"/>
              <a:buAutoNum type="arabicPeriod" startAt="2"/>
            </a:pPr>
            <a:r>
              <a:rPr lang="en-IN" b="1" dirty="0" smtClean="0"/>
              <a:t>Introduction</a:t>
            </a:r>
          </a:p>
          <a:p>
            <a:pPr marL="0" indent="0">
              <a:buNone/>
            </a:pPr>
            <a:endParaRPr lang="en-IN" dirty="0"/>
          </a:p>
          <a:p>
            <a:r>
              <a:rPr lang="en-IN" dirty="0" smtClean="0"/>
              <a:t>We will be using ARDUINO board and  Accelerometer embedded with it.</a:t>
            </a:r>
          </a:p>
          <a:p>
            <a:endParaRPr lang="en-IN" dirty="0" smtClean="0"/>
          </a:p>
          <a:p>
            <a:r>
              <a:rPr lang="en-IN" dirty="0" smtClean="0"/>
              <a:t>This combination is used to read the movements of hand for moving the robot accordingly.</a:t>
            </a:r>
          </a:p>
          <a:p>
            <a:endParaRPr lang="en-IN" dirty="0" smtClean="0"/>
          </a:p>
          <a:p>
            <a:r>
              <a:rPr lang="en-IN" dirty="0" smtClean="0"/>
              <a:t>The open source ARDUINO Software IDE makes it easy to write code and upload it to the board.</a:t>
            </a:r>
          </a:p>
        </p:txBody>
      </p:sp>
    </p:spTree>
    <p:extLst>
      <p:ext uri="{BB962C8B-B14F-4D97-AF65-F5344CB8AC3E}">
        <p14:creationId xmlns:p14="http://schemas.microsoft.com/office/powerpoint/2010/main" val="14525646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106297"/>
            <a:ext cx="10058400" cy="1450757"/>
          </a:xfrm>
        </p:spPr>
        <p:txBody>
          <a:bodyPr/>
          <a:lstStyle/>
          <a:p>
            <a:r>
              <a:rPr lang="en-IN" dirty="0"/>
              <a:t>Overview</a:t>
            </a:r>
          </a:p>
        </p:txBody>
      </p:sp>
      <p:sp>
        <p:nvSpPr>
          <p:cNvPr id="3" name="Content Placeholder 2"/>
          <p:cNvSpPr>
            <a:spLocks noGrp="1"/>
          </p:cNvSpPr>
          <p:nvPr>
            <p:ph idx="1"/>
          </p:nvPr>
        </p:nvSpPr>
        <p:spPr/>
        <p:txBody>
          <a:bodyPr>
            <a:normAutofit/>
          </a:bodyPr>
          <a:lstStyle/>
          <a:p>
            <a:pPr marL="457200" indent="-457200">
              <a:buFont typeface="+mj-lt"/>
              <a:buAutoNum type="arabicPeriod" startAt="3"/>
            </a:pPr>
            <a:r>
              <a:rPr lang="en-IN" b="1" dirty="0" smtClean="0"/>
              <a:t>Purpose</a:t>
            </a:r>
          </a:p>
          <a:p>
            <a:pPr marL="0" indent="0">
              <a:buNone/>
            </a:pPr>
            <a:endParaRPr lang="en-IN" dirty="0" smtClean="0"/>
          </a:p>
          <a:p>
            <a:r>
              <a:rPr lang="en-US" dirty="0"/>
              <a:t>The purpose of the </a:t>
            </a:r>
            <a:r>
              <a:rPr lang="en-US" dirty="0" err="1"/>
              <a:t>MoBot</a:t>
            </a:r>
            <a:r>
              <a:rPr lang="en-US" dirty="0"/>
              <a:t> is for spying. User can get the live streaming of the situation without getting himself/herself physically involved</a:t>
            </a:r>
            <a:r>
              <a:rPr lang="en-US" dirty="0" smtClean="0"/>
              <a:t>.</a:t>
            </a:r>
          </a:p>
          <a:p>
            <a:endParaRPr lang="en-US" dirty="0"/>
          </a:p>
          <a:p>
            <a:r>
              <a:rPr lang="en-US" dirty="0" smtClean="0"/>
              <a:t>User can control the robot with hand movements, there are no wires used for </a:t>
            </a:r>
            <a:r>
              <a:rPr lang="en-US" dirty="0" err="1" smtClean="0"/>
              <a:t>conection</a:t>
            </a:r>
            <a:r>
              <a:rPr lang="en-US" dirty="0" smtClean="0"/>
              <a:t>.</a:t>
            </a:r>
            <a:endParaRPr lang="en-IN" dirty="0"/>
          </a:p>
          <a:p>
            <a:r>
              <a:rPr lang="en-US" dirty="0"/>
              <a:t> </a:t>
            </a:r>
            <a:endParaRPr lang="en-IN" dirty="0"/>
          </a:p>
          <a:p>
            <a:pPr marL="0" indent="0">
              <a:buNone/>
            </a:pPr>
            <a:endParaRPr lang="en-IN" dirty="0"/>
          </a:p>
        </p:txBody>
      </p:sp>
    </p:spTree>
    <p:extLst>
      <p:ext uri="{BB962C8B-B14F-4D97-AF65-F5344CB8AC3E}">
        <p14:creationId xmlns:p14="http://schemas.microsoft.com/office/powerpoint/2010/main" val="31648939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106297"/>
            <a:ext cx="10058400" cy="1450757"/>
          </a:xfrm>
        </p:spPr>
        <p:txBody>
          <a:bodyPr/>
          <a:lstStyle/>
          <a:p>
            <a:r>
              <a:rPr lang="en-IN" dirty="0"/>
              <a:t>Overview</a:t>
            </a:r>
          </a:p>
        </p:txBody>
      </p:sp>
      <p:sp>
        <p:nvSpPr>
          <p:cNvPr id="3" name="Content Placeholder 2"/>
          <p:cNvSpPr>
            <a:spLocks noGrp="1"/>
          </p:cNvSpPr>
          <p:nvPr>
            <p:ph idx="1"/>
          </p:nvPr>
        </p:nvSpPr>
        <p:spPr/>
        <p:txBody>
          <a:bodyPr>
            <a:normAutofit/>
          </a:bodyPr>
          <a:lstStyle/>
          <a:p>
            <a:pPr marL="457200" indent="-457200">
              <a:buFont typeface="+mj-lt"/>
              <a:buAutoNum type="arabicPeriod" startAt="4"/>
            </a:pPr>
            <a:r>
              <a:rPr lang="en-IN" b="1" dirty="0" smtClean="0"/>
              <a:t>Scope</a:t>
            </a:r>
          </a:p>
          <a:p>
            <a:pPr marL="0" indent="0">
              <a:buNone/>
            </a:pPr>
            <a:endParaRPr lang="en-IN" dirty="0" smtClean="0"/>
          </a:p>
          <a:p>
            <a:r>
              <a:rPr lang="en-US" dirty="0"/>
              <a:t>It can be used for military base for spying. It can be used for security of home. It can be used by anyone who is having knowledge of how to operate this robot. </a:t>
            </a:r>
            <a:endParaRPr lang="en-US" dirty="0" smtClean="0"/>
          </a:p>
          <a:p>
            <a:r>
              <a:rPr lang="en-US" dirty="0" smtClean="0"/>
              <a:t>It </a:t>
            </a:r>
            <a:r>
              <a:rPr lang="en-US" dirty="0"/>
              <a:t>is very useful where </a:t>
            </a:r>
            <a:r>
              <a:rPr lang="en-US" dirty="0" smtClean="0"/>
              <a:t>humans </a:t>
            </a:r>
            <a:r>
              <a:rPr lang="en-US" dirty="0"/>
              <a:t>can’t go physically at that time getting the live situation of particular place </a:t>
            </a:r>
            <a:r>
              <a:rPr lang="en-US" dirty="0" err="1"/>
              <a:t>MoBot</a:t>
            </a:r>
            <a:r>
              <a:rPr lang="en-US" dirty="0"/>
              <a:t> can be used. </a:t>
            </a:r>
            <a:endParaRPr lang="en-IN" dirty="0"/>
          </a:p>
        </p:txBody>
      </p:sp>
    </p:spTree>
    <p:extLst>
      <p:ext uri="{BB962C8B-B14F-4D97-AF65-F5344CB8AC3E}">
        <p14:creationId xmlns:p14="http://schemas.microsoft.com/office/powerpoint/2010/main" val="42403565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Modules</a:t>
            </a:r>
            <a:endParaRPr lang="en-IN" dirty="0"/>
          </a:p>
        </p:txBody>
      </p:sp>
      <p:sp>
        <p:nvSpPr>
          <p:cNvPr id="3" name="Content Placeholder 2"/>
          <p:cNvSpPr>
            <a:spLocks noGrp="1"/>
          </p:cNvSpPr>
          <p:nvPr>
            <p:ph idx="1"/>
          </p:nvPr>
        </p:nvSpPr>
        <p:spPr/>
        <p:txBody>
          <a:bodyPr>
            <a:normAutofit/>
          </a:bodyPr>
          <a:lstStyle/>
          <a:p>
            <a:pPr marL="0" indent="0">
              <a:buNone/>
            </a:pPr>
            <a:r>
              <a:rPr lang="en-IN" b="1" dirty="0" smtClean="0"/>
              <a:t>SEM-7: IMPLEMENTED</a:t>
            </a:r>
          </a:p>
          <a:p>
            <a:pPr marL="457200" indent="-457200">
              <a:buFont typeface="+mj-lt"/>
              <a:buAutoNum type="arabicPeriod"/>
            </a:pPr>
            <a:r>
              <a:rPr lang="en-IN" dirty="0" smtClean="0"/>
              <a:t>Robot Development</a:t>
            </a:r>
          </a:p>
          <a:p>
            <a:pPr marL="457200" indent="-457200">
              <a:buFont typeface="+mj-lt"/>
              <a:buAutoNum type="arabicPeriod"/>
            </a:pPr>
            <a:r>
              <a:rPr lang="en-IN" dirty="0" smtClean="0"/>
              <a:t>Robot Movement</a:t>
            </a:r>
          </a:p>
          <a:p>
            <a:pPr lvl="1">
              <a:buFont typeface="Arial" panose="020B0604020202020204" pitchFamily="34" charset="0"/>
              <a:buChar char="•"/>
            </a:pPr>
            <a:r>
              <a:rPr lang="en-IN" dirty="0" smtClean="0"/>
              <a:t>Front</a:t>
            </a:r>
          </a:p>
          <a:p>
            <a:pPr lvl="1">
              <a:buFont typeface="Arial" panose="020B0604020202020204" pitchFamily="34" charset="0"/>
              <a:buChar char="•"/>
            </a:pPr>
            <a:r>
              <a:rPr lang="en-IN" dirty="0" smtClean="0"/>
              <a:t>Back</a:t>
            </a:r>
          </a:p>
          <a:p>
            <a:pPr lvl="1">
              <a:buFont typeface="Arial" panose="020B0604020202020204" pitchFamily="34" charset="0"/>
              <a:buChar char="•"/>
            </a:pPr>
            <a:r>
              <a:rPr lang="en-IN" dirty="0" smtClean="0"/>
              <a:t>Right</a:t>
            </a:r>
          </a:p>
          <a:p>
            <a:pPr lvl="1">
              <a:buFont typeface="Arial" panose="020B0604020202020204" pitchFamily="34" charset="0"/>
              <a:buChar char="•"/>
            </a:pPr>
            <a:r>
              <a:rPr lang="en-IN" dirty="0"/>
              <a:t>L</a:t>
            </a:r>
            <a:r>
              <a:rPr lang="en-IN" dirty="0" smtClean="0"/>
              <a:t>eft</a:t>
            </a:r>
          </a:p>
          <a:p>
            <a:endParaRPr lang="en-IN" dirty="0" smtClean="0"/>
          </a:p>
          <a:p>
            <a:endParaRPr lang="en-IN" dirty="0"/>
          </a:p>
          <a:p>
            <a:endParaRPr lang="en-IN" dirty="0" smtClean="0"/>
          </a:p>
          <a:p>
            <a:endParaRPr lang="en-IN" dirty="0"/>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10201" y="1794218"/>
            <a:ext cx="2889797" cy="2872458"/>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37069" y="3459956"/>
            <a:ext cx="3548602" cy="2810493"/>
          </a:xfrm>
          <a:prstGeom prst="rect">
            <a:avLst/>
          </a:prstGeom>
        </p:spPr>
      </p:pic>
    </p:spTree>
    <p:extLst>
      <p:ext uri="{BB962C8B-B14F-4D97-AF65-F5344CB8AC3E}">
        <p14:creationId xmlns:p14="http://schemas.microsoft.com/office/powerpoint/2010/main" val="35059161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Modules</a:t>
            </a:r>
          </a:p>
        </p:txBody>
      </p:sp>
      <p:sp>
        <p:nvSpPr>
          <p:cNvPr id="3" name="Content Placeholder 2"/>
          <p:cNvSpPr>
            <a:spLocks noGrp="1"/>
          </p:cNvSpPr>
          <p:nvPr>
            <p:ph idx="1"/>
          </p:nvPr>
        </p:nvSpPr>
        <p:spPr/>
        <p:txBody>
          <a:bodyPr>
            <a:normAutofit fontScale="25000" lnSpcReduction="20000"/>
          </a:bodyPr>
          <a:lstStyle/>
          <a:p>
            <a:pPr marL="0" indent="0">
              <a:buNone/>
            </a:pPr>
            <a:r>
              <a:rPr lang="en-IN" sz="6200" b="1" dirty="0"/>
              <a:t>SEM-8:</a:t>
            </a:r>
            <a:endParaRPr lang="en-IN" b="1" dirty="0"/>
          </a:p>
          <a:p>
            <a:pPr marL="457200" indent="-457200">
              <a:buFont typeface="+mj-lt"/>
              <a:buAutoNum type="arabicPeriod"/>
            </a:pPr>
            <a:r>
              <a:rPr lang="en-IN" sz="8000" dirty="0"/>
              <a:t>Connection between </a:t>
            </a:r>
            <a:r>
              <a:rPr lang="en-IN" sz="8000" dirty="0" smtClean="0"/>
              <a:t>Robot and Accelerometer</a:t>
            </a:r>
            <a:endParaRPr lang="en-IN" sz="8000" dirty="0"/>
          </a:p>
          <a:p>
            <a:pPr lvl="1">
              <a:buFont typeface="Arial" panose="020B0604020202020204" pitchFamily="34" charset="0"/>
              <a:buChar char="•"/>
            </a:pPr>
            <a:r>
              <a:rPr lang="en-IN" sz="7200" dirty="0"/>
              <a:t>RF connection</a:t>
            </a:r>
          </a:p>
          <a:p>
            <a:pPr lvl="1">
              <a:buFont typeface="Arial" panose="020B0604020202020204" pitchFamily="34" charset="0"/>
              <a:buChar char="•"/>
            </a:pPr>
            <a:r>
              <a:rPr lang="en-US" sz="7200" dirty="0" smtClean="0"/>
              <a:t>Movement of robot through hand gestures</a:t>
            </a:r>
            <a:endParaRPr lang="en-IN" sz="7200" dirty="0"/>
          </a:p>
          <a:p>
            <a:pPr marL="457200" indent="-457200">
              <a:lnSpc>
                <a:spcPct val="170000"/>
              </a:lnSpc>
              <a:buFont typeface="+mj-lt"/>
              <a:buAutoNum type="arabicPeriod"/>
            </a:pPr>
            <a:r>
              <a:rPr lang="en-IN" sz="8000" dirty="0" smtClean="0"/>
              <a:t>Spy </a:t>
            </a:r>
            <a:r>
              <a:rPr lang="en-IN" sz="8000" dirty="0" smtClean="0"/>
              <a:t>Camera</a:t>
            </a:r>
            <a:endParaRPr lang="en-IN" sz="7200" dirty="0" smtClean="0"/>
          </a:p>
          <a:p>
            <a:pPr lvl="1">
              <a:lnSpc>
                <a:spcPct val="170000"/>
              </a:lnSpc>
              <a:buFont typeface="Arial" panose="020B0604020202020204" pitchFamily="34" charset="0"/>
              <a:buChar char="•"/>
            </a:pPr>
            <a:r>
              <a:rPr lang="en-IN" sz="7200" dirty="0" smtClean="0"/>
              <a:t>Live streaming from robot to phone</a:t>
            </a:r>
            <a:endParaRPr lang="en-IN" sz="7200" dirty="0"/>
          </a:p>
          <a:p>
            <a:pPr marL="0" indent="0">
              <a:buNone/>
            </a:pPr>
            <a:endParaRPr lang="en-IN" dirty="0" smtClean="0"/>
          </a:p>
          <a:p>
            <a:pPr marL="457200" indent="-457200">
              <a:buFont typeface="+mj-lt"/>
              <a:buAutoNum type="arabicPeriod"/>
            </a:pPr>
            <a:endParaRPr lang="en-IN" dirty="0"/>
          </a:p>
          <a:p>
            <a:pPr marL="457200" indent="-457200">
              <a:buFont typeface="+mj-lt"/>
              <a:buAutoNum type="arabicPeriod"/>
            </a:pPr>
            <a:endParaRPr lang="en-IN" dirty="0" smtClean="0"/>
          </a:p>
          <a:p>
            <a:pPr marL="457200" indent="-457200">
              <a:buFont typeface="+mj-lt"/>
              <a:buAutoNum type="arabicPeriod"/>
            </a:pPr>
            <a:endParaRPr lang="en-IN" dirty="0"/>
          </a:p>
          <a:p>
            <a:pPr marL="457200" indent="-457200">
              <a:buFont typeface="+mj-lt"/>
              <a:buAutoNum type="arabicPeriod"/>
            </a:pPr>
            <a:endParaRPr lang="en-IN" dirty="0" smtClean="0"/>
          </a:p>
          <a:p>
            <a:pPr marL="0" indent="0">
              <a:buNone/>
            </a:pPr>
            <a:r>
              <a:rPr lang="en-IN" sz="3500" b="1" dirty="0"/>
              <a:t>TIME DURATION : 1 YEAR</a:t>
            </a:r>
          </a:p>
          <a:p>
            <a:pPr marL="457200" indent="-457200">
              <a:buFont typeface="+mj-lt"/>
              <a:buAutoNum type="arabicPeriod"/>
            </a:pPr>
            <a:endParaRPr lang="en-IN" dirty="0"/>
          </a:p>
          <a:p>
            <a:endParaRPr lang="en-IN" dirty="0"/>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00065" y="1848701"/>
            <a:ext cx="2672835" cy="2672835"/>
          </a:xfrm>
          <a:prstGeom prst="rect">
            <a:avLst/>
          </a:prstGeom>
        </p:spPr>
      </p:pic>
      <p:pic>
        <p:nvPicPr>
          <p:cNvPr id="2050" name="Picture 2" descr="C:\Users\Hitendra\Desktop\a.PNG"/>
          <p:cNvPicPr>
            <a:picLocks noChangeAspect="1" noChangeArrowheads="1"/>
          </p:cNvPicPr>
          <p:nvPr/>
        </p:nvPicPr>
        <p:blipFill>
          <a:blip r:embed="rId3"/>
          <a:srcRect/>
          <a:stretch>
            <a:fillRect/>
          </a:stretch>
        </p:blipFill>
        <p:spPr bwMode="auto">
          <a:xfrm>
            <a:off x="8961120" y="3331028"/>
            <a:ext cx="2621007" cy="2717074"/>
          </a:xfrm>
          <a:prstGeom prst="rect">
            <a:avLst/>
          </a:prstGeom>
          <a:noFill/>
        </p:spPr>
      </p:pic>
    </p:spTree>
    <p:extLst>
      <p:ext uri="{BB962C8B-B14F-4D97-AF65-F5344CB8AC3E}">
        <p14:creationId xmlns:p14="http://schemas.microsoft.com/office/powerpoint/2010/main" val="29337374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Module Description</a:t>
            </a:r>
            <a:endParaRPr lang="en-IN" dirty="0"/>
          </a:p>
        </p:txBody>
      </p:sp>
      <p:sp>
        <p:nvSpPr>
          <p:cNvPr id="3" name="Content Placeholder 2"/>
          <p:cNvSpPr>
            <a:spLocks noGrp="1"/>
          </p:cNvSpPr>
          <p:nvPr>
            <p:ph idx="1"/>
          </p:nvPr>
        </p:nvSpPr>
        <p:spPr>
          <a:xfrm>
            <a:off x="1097280" y="1845733"/>
            <a:ext cx="10058400" cy="4336125"/>
          </a:xfrm>
        </p:spPr>
        <p:txBody>
          <a:bodyPr>
            <a:normAutofit fontScale="92500" lnSpcReduction="20000"/>
          </a:bodyPr>
          <a:lstStyle/>
          <a:p>
            <a:pPr>
              <a:buFont typeface="Wingdings" panose="05000000000000000000" pitchFamily="2" charset="2"/>
              <a:buChar char="Ø"/>
            </a:pPr>
            <a:r>
              <a:rPr lang="en-US" b="1" i="1" u="sng" dirty="0"/>
              <a:t> </a:t>
            </a:r>
            <a:r>
              <a:rPr lang="en-US" b="1" i="1" u="sng" dirty="0" smtClean="0"/>
              <a:t> Connection between Robot and </a:t>
            </a:r>
            <a:r>
              <a:rPr lang="en-US" b="1" i="1" u="sng" dirty="0" err="1" smtClean="0"/>
              <a:t>Acceleometer</a:t>
            </a:r>
            <a:endParaRPr lang="en-US" b="1" i="1" u="sng" dirty="0" smtClean="0"/>
          </a:p>
          <a:p>
            <a:pPr>
              <a:buFont typeface="Arial" panose="020B0604020202020204" pitchFamily="34" charset="0"/>
              <a:buChar char="•"/>
            </a:pPr>
            <a:r>
              <a:rPr lang="en-US" dirty="0"/>
              <a:t> </a:t>
            </a:r>
            <a:r>
              <a:rPr lang="en-US" dirty="0" smtClean="0"/>
              <a:t> The connection is done through RF-Transmitter and RF-Receiver. According to the movements of our hands, the accelerometer will calibrate and send the readings to the receiver side through RF-Transmitter.</a:t>
            </a:r>
          </a:p>
          <a:p>
            <a:pPr>
              <a:buFont typeface="Arial" panose="020B0604020202020204" pitchFamily="34" charset="0"/>
              <a:buChar char="•"/>
            </a:pPr>
            <a:r>
              <a:rPr lang="en-US" dirty="0" smtClean="0"/>
              <a:t>  The RF-Receiver will receive the readings and send it to the Arduino board. The Arduino board will then act according to the program written based on the readings and the movement of robot will be done.</a:t>
            </a:r>
          </a:p>
          <a:p>
            <a:pPr>
              <a:buFont typeface="Wingdings" panose="05000000000000000000" pitchFamily="2" charset="2"/>
              <a:buChar char="Ø"/>
            </a:pPr>
            <a:r>
              <a:rPr lang="en-US" dirty="0"/>
              <a:t> </a:t>
            </a:r>
            <a:r>
              <a:rPr lang="en-US" b="1" i="1" u="sng" dirty="0" smtClean="0"/>
              <a:t> Spy Camera and Live Feed</a:t>
            </a:r>
          </a:p>
          <a:p>
            <a:pPr>
              <a:buFont typeface="Arial" pitchFamily="34" charset="0"/>
              <a:buChar char="•"/>
            </a:pPr>
            <a:r>
              <a:rPr lang="en-IN" dirty="0"/>
              <a:t> </a:t>
            </a:r>
            <a:r>
              <a:rPr lang="en-IN" dirty="0" smtClean="0"/>
              <a:t> There </a:t>
            </a:r>
            <a:r>
              <a:rPr lang="en-IN" dirty="0"/>
              <a:t>will be a camera </a:t>
            </a:r>
            <a:r>
              <a:rPr lang="en-IN" dirty="0" smtClean="0"/>
              <a:t>that </a:t>
            </a:r>
            <a:r>
              <a:rPr lang="en-IN" dirty="0"/>
              <a:t>will take videos and these will be  transmitted to the phone or a computer</a:t>
            </a:r>
            <a:r>
              <a:rPr lang="en-IN" dirty="0" smtClean="0"/>
              <a:t>. </a:t>
            </a:r>
          </a:p>
          <a:p>
            <a:pPr>
              <a:buFont typeface="Arial" pitchFamily="34" charset="0"/>
              <a:buChar char="•"/>
            </a:pPr>
            <a:r>
              <a:rPr lang="en-IN" dirty="0"/>
              <a:t> </a:t>
            </a:r>
            <a:r>
              <a:rPr lang="en-IN" dirty="0" smtClean="0"/>
              <a:t> This </a:t>
            </a:r>
            <a:r>
              <a:rPr lang="en-IN" dirty="0"/>
              <a:t>will work as live streaming in case of </a:t>
            </a:r>
            <a:r>
              <a:rPr lang="en-IN" dirty="0" smtClean="0"/>
              <a:t>video.</a:t>
            </a:r>
            <a:endParaRPr lang="en-IN" dirty="0"/>
          </a:p>
          <a:p>
            <a:pPr>
              <a:buFont typeface="Arial" pitchFamily="34" charset="0"/>
              <a:buChar char="•"/>
            </a:pPr>
            <a:endParaRPr lang="en-US" dirty="0" smtClean="0"/>
          </a:p>
          <a:p>
            <a:pPr marL="0" indent="0">
              <a:buNone/>
            </a:pPr>
            <a:r>
              <a:rPr lang="en-US" dirty="0" smtClean="0"/>
              <a:t>               </a:t>
            </a:r>
          </a:p>
          <a:p>
            <a:pPr marL="0" indent="0">
              <a:buNone/>
            </a:pPr>
            <a:endParaRPr lang="en-US" dirty="0" smtClean="0"/>
          </a:p>
          <a:p>
            <a:pPr marL="457200" indent="-457200">
              <a:buFont typeface="+mj-lt"/>
              <a:buAutoNum type="arabicPeriod"/>
            </a:pPr>
            <a:endParaRPr lang="en-US" dirty="0" smtClean="0"/>
          </a:p>
          <a:p>
            <a:pPr marL="0" indent="0">
              <a:buNone/>
            </a:pPr>
            <a:endParaRPr lang="en-US" dirty="0" smtClean="0"/>
          </a:p>
          <a:p>
            <a:pPr marL="0" indent="0">
              <a:buNone/>
            </a:pPr>
            <a:endParaRPr lang="en-US" dirty="0" smtClean="0"/>
          </a:p>
        </p:txBody>
      </p:sp>
    </p:spTree>
    <p:extLst>
      <p:ext uri="{BB962C8B-B14F-4D97-AF65-F5344CB8AC3E}">
        <p14:creationId xmlns:p14="http://schemas.microsoft.com/office/powerpoint/2010/main" val="30629171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SRS</a:t>
            </a:r>
            <a:endParaRPr lang="en-IN" dirty="0"/>
          </a:p>
        </p:txBody>
      </p:sp>
      <p:sp>
        <p:nvSpPr>
          <p:cNvPr id="3" name="Content Placeholder 2"/>
          <p:cNvSpPr>
            <a:spLocks noGrp="1"/>
          </p:cNvSpPr>
          <p:nvPr>
            <p:ph idx="1"/>
          </p:nvPr>
        </p:nvSpPr>
        <p:spPr/>
        <p:txBody>
          <a:bodyPr/>
          <a:lstStyle/>
          <a:p>
            <a:pPr algn="ctr"/>
            <a:endParaRPr lang="en-IN" dirty="0" smtClean="0">
              <a:hlinkClick r:id="rId2" action="ppaction://hlinkfile"/>
            </a:endParaRPr>
          </a:p>
          <a:p>
            <a:pPr algn="ctr"/>
            <a:endParaRPr lang="en-IN" dirty="0">
              <a:hlinkClick r:id="rId2" action="ppaction://hlinkfile"/>
            </a:endParaRPr>
          </a:p>
          <a:p>
            <a:pPr algn="ctr"/>
            <a:endParaRPr lang="en-IN" dirty="0" smtClean="0">
              <a:hlinkClick r:id="rId2" action="ppaction://hlinkfile"/>
            </a:endParaRPr>
          </a:p>
          <a:p>
            <a:pPr algn="ctr"/>
            <a:endParaRPr lang="en-IN" dirty="0">
              <a:hlinkClick r:id="rId2" action="ppaction://hlinkfile"/>
            </a:endParaRPr>
          </a:p>
          <a:p>
            <a:pPr algn="ctr"/>
            <a:r>
              <a:rPr lang="en-IN" dirty="0" smtClean="0">
                <a:hlinkClick r:id="rId2" action="ppaction://hlinkfile"/>
              </a:rPr>
              <a:t>Click Here For The SRS</a:t>
            </a:r>
            <a:endParaRPr lang="en-IN" dirty="0"/>
          </a:p>
        </p:txBody>
      </p:sp>
    </p:spTree>
    <p:extLst>
      <p:ext uri="{BB962C8B-B14F-4D97-AF65-F5344CB8AC3E}">
        <p14:creationId xmlns:p14="http://schemas.microsoft.com/office/powerpoint/2010/main" val="2749399919"/>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1280</TotalTime>
  <Words>360</Words>
  <Application>Microsoft Office PowerPoint</Application>
  <PresentationFormat>Widescreen</PresentationFormat>
  <Paragraphs>92</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Wingdings</vt:lpstr>
      <vt:lpstr>Retrospect</vt:lpstr>
      <vt:lpstr>MoBot</vt:lpstr>
      <vt:lpstr>Overview</vt:lpstr>
      <vt:lpstr>Overview</vt:lpstr>
      <vt:lpstr>Overview</vt:lpstr>
      <vt:lpstr>Overview</vt:lpstr>
      <vt:lpstr>Modules</vt:lpstr>
      <vt:lpstr>Modules</vt:lpstr>
      <vt:lpstr>Module Description</vt:lpstr>
      <vt:lpstr>SRS</vt:lpstr>
      <vt:lpstr>PowerPoint Presentation</vt:lpstr>
      <vt:lpstr>PowerPoint Presentation</vt:lpstr>
      <vt:lpstr>PowerPoint Presentation</vt:lpstr>
      <vt:lpstr>PowerPoint Presentation</vt:lpstr>
      <vt:lpstr>Technologies</vt:lpstr>
      <vt:lpstr>PowerPoint Presentation</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PROJECT-I</dc:title>
  <dc:creator>Hit Kalariya</dc:creator>
  <cp:lastModifiedBy>Hit Kalariya</cp:lastModifiedBy>
  <cp:revision>69</cp:revision>
  <dcterms:created xsi:type="dcterms:W3CDTF">2016-07-02T17:07:43Z</dcterms:created>
  <dcterms:modified xsi:type="dcterms:W3CDTF">2017-05-17T19:10:39Z</dcterms:modified>
</cp:coreProperties>
</file>