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38" r:id="rId5"/>
    <p:sldId id="348" r:id="rId6"/>
    <p:sldId id="349" r:id="rId7"/>
    <p:sldId id="351" r:id="rId8"/>
    <p:sldId id="350" r:id="rId9"/>
    <p:sldId id="35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95" autoAdjust="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 preferences (19 items) Movie preferences (12 items)Hobbies &amp; interests (32 items)Phobias (10 items)Health habits (3 items)Personality traits, views on life, &amp; opinions (57 items)Spending habits (7 items)Demographics (10 items)… No standardization , mainly categorical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 dirty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oslavsabo/young-people-survey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76027-E869-4B75-A783-1FDF7262F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4" r="9022" b="-1"/>
          <a:stretch/>
        </p:blipFill>
        <p:spPr>
          <a:xfrm>
            <a:off x="5181599" y="10"/>
            <a:ext cx="7010400" cy="685799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/>
          <a:p>
            <a:r>
              <a:rPr lang="en-US" sz="2000" dirty="0"/>
              <a:t>Comparing Ridge,  Lasso, Elastic Net and Random Forest</a:t>
            </a:r>
          </a:p>
          <a:p>
            <a:r>
              <a:rPr lang="en-US" dirty="0"/>
              <a:t>BY OJE WILLIAMS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1178535"/>
            <a:ext cx="3863216" cy="141597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Stat 9890 Regression Project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50D-D80F-4DBE-950F-0D4F6DD5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7AAF-5255-4D7B-8A29-AC82F794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7775"/>
            <a:ext cx="11029615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data for this project was collected from: </a:t>
            </a:r>
            <a:r>
              <a:rPr lang="en-US" u="sng" dirty="0">
                <a:hlinkClick r:id="rId3"/>
              </a:rPr>
              <a:t>https://www.kaggle.com/miroslavsabo/young-people-survey/data</a:t>
            </a:r>
            <a:endParaRPr lang="en-US" dirty="0"/>
          </a:p>
          <a:p>
            <a:r>
              <a:rPr lang="en-US" dirty="0"/>
              <a:t>It was based on a 2013 survey of statistics students of Slovakian nationality, aged between 15-30 at FSEV UK.</a:t>
            </a:r>
          </a:p>
          <a:p>
            <a:r>
              <a:rPr lang="en-US" dirty="0"/>
              <a:t>It contained a series of responses based on certain questions.</a:t>
            </a:r>
          </a:p>
          <a:p>
            <a:pPr lvl="0" fontAlgn="base"/>
            <a:r>
              <a:rPr lang="en-US" dirty="0"/>
              <a:t>The data file (responses.csv) consists of 1010 rows and 150 columns (139 integer and 11 categorical).</a:t>
            </a:r>
          </a:p>
          <a:p>
            <a:pPr lvl="0" fontAlgn="base"/>
            <a:r>
              <a:rPr lang="en-US" dirty="0"/>
              <a:t>The data had missing values, into which the column means were imputed.</a:t>
            </a:r>
          </a:p>
          <a:p>
            <a:pPr lvl="0" fontAlgn="base"/>
            <a:r>
              <a:rPr lang="en-US" dirty="0"/>
              <a:t>After processing the p = 52 and n =1010</a:t>
            </a:r>
          </a:p>
          <a:p>
            <a:pPr lvl="0" fontAlgn="base"/>
            <a:r>
              <a:rPr lang="en-US" dirty="0"/>
              <a:t>The response variable was height and the predictors were variables measuring music/movie preferences as well as fears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F14DDEB-7412-4503-B05C-10E5FCF5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8680"/>
            <a:ext cx="11029616" cy="7401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boxplots of R</a:t>
            </a:r>
            <a:r>
              <a:rPr lang="en-US" sz="3600" baseline="30000" dirty="0"/>
              <a:t>2</a:t>
            </a:r>
            <a:r>
              <a:rPr lang="en-US" sz="3600" baseline="-25000" dirty="0"/>
              <a:t>test  </a:t>
            </a:r>
            <a:r>
              <a:rPr lang="en-US" sz="3600" dirty="0"/>
              <a:t>and R</a:t>
            </a:r>
            <a:r>
              <a:rPr lang="en-US" sz="3600" baseline="30000" dirty="0"/>
              <a:t>2</a:t>
            </a:r>
            <a:r>
              <a:rPr lang="en-US" sz="3600" baseline="-25000" dirty="0"/>
              <a:t>train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DE550BC-CA2E-42EB-BFC7-B967D57ED03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19808" y="958836"/>
            <a:ext cx="10791000" cy="5680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313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F14DDEB-7412-4503-B05C-10E5FCF5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8680"/>
            <a:ext cx="11029616" cy="74015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10-Fold Cross Validation Curves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E6E51-F3A8-4828-95A6-8770431F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66" y="741584"/>
            <a:ext cx="6095999" cy="3031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10FAAF-A8D3-479D-B992-8B534D49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34" y="3836276"/>
            <a:ext cx="5824755" cy="2971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3D1D0-3810-4FB8-B5D4-1A658E122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56" y="741584"/>
            <a:ext cx="5824755" cy="30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5221-8FC5-4C24-A1D8-3FB7A08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7" y="239700"/>
            <a:ext cx="11029616" cy="7401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Train and Residual Boxplots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3FFDB-13B7-4B37-AF14-7119B342D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1545" y="979856"/>
            <a:ext cx="10216055" cy="57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5221-8FC5-4C24-A1D8-3FB7A08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7" y="55288"/>
            <a:ext cx="11029616" cy="74015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Bar-plots of Estimated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80E0D-E78C-4018-A2AE-08076024E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316" y="425366"/>
            <a:ext cx="7093987" cy="336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AF896-EFD1-44DE-8173-0C5D0EA54A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317" y="3789467"/>
            <a:ext cx="7093986" cy="2995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4C455-1CC6-4A7E-9FFA-3D77A4C1CAD3}"/>
              </a:ext>
            </a:extLst>
          </p:cNvPr>
          <p:cNvSpPr txBox="1"/>
          <p:nvPr/>
        </p:nvSpPr>
        <p:spPr>
          <a:xfrm>
            <a:off x="7622628" y="1489127"/>
            <a:ext cx="4243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Legend</a:t>
            </a:r>
          </a:p>
          <a:p>
            <a:r>
              <a:rPr lang="en-US" sz="1400" b="1" dirty="0"/>
              <a:t>1</a:t>
            </a:r>
            <a:r>
              <a:rPr lang="en-US" sz="1400" dirty="0"/>
              <a:t> – Weight, </a:t>
            </a:r>
            <a:r>
              <a:rPr lang="en-US" sz="1400" b="1" dirty="0"/>
              <a:t>2</a:t>
            </a:r>
            <a:r>
              <a:rPr lang="en-US" sz="1400" dirty="0"/>
              <a:t>–Interest in Music, </a:t>
            </a:r>
            <a:r>
              <a:rPr lang="en-US" sz="1400" b="1" dirty="0"/>
              <a:t>(3- 21)</a:t>
            </a:r>
            <a:r>
              <a:rPr lang="en-US" sz="1400" dirty="0"/>
              <a:t> Level of interest in Music Genre, </a:t>
            </a:r>
            <a:r>
              <a:rPr lang="en-US" sz="1400" b="1" dirty="0"/>
              <a:t>3</a:t>
            </a:r>
            <a:r>
              <a:rPr lang="en-US" sz="1400" dirty="0"/>
              <a:t>- Slow/Fast Songs, </a:t>
            </a:r>
            <a:r>
              <a:rPr lang="en-US" sz="1400" b="1" dirty="0"/>
              <a:t>4</a:t>
            </a:r>
            <a:r>
              <a:rPr lang="en-US" sz="1400" dirty="0"/>
              <a:t>-Dance,   </a:t>
            </a:r>
            <a:r>
              <a:rPr lang="en-US" sz="1400" b="1" dirty="0"/>
              <a:t>5</a:t>
            </a:r>
            <a:r>
              <a:rPr lang="en-US" sz="1400" dirty="0"/>
              <a:t>- Folk, </a:t>
            </a:r>
            <a:r>
              <a:rPr lang="en-US" sz="1400" b="1" dirty="0"/>
              <a:t>6</a:t>
            </a:r>
            <a:r>
              <a:rPr lang="en-US" sz="1400" dirty="0"/>
              <a:t>- Country,</a:t>
            </a:r>
            <a:r>
              <a:rPr lang="en-US" sz="1400" b="1" dirty="0"/>
              <a:t> 7</a:t>
            </a:r>
            <a:r>
              <a:rPr lang="en-US" sz="1400" dirty="0"/>
              <a:t>-Classical, </a:t>
            </a:r>
            <a:r>
              <a:rPr lang="en-US" sz="1400" b="1" dirty="0"/>
              <a:t>8</a:t>
            </a:r>
            <a:r>
              <a:rPr lang="en-US" sz="1400" dirty="0"/>
              <a:t>-Musical, </a:t>
            </a:r>
            <a:r>
              <a:rPr lang="en-US" sz="1400" b="1" dirty="0"/>
              <a:t>9</a:t>
            </a:r>
            <a:r>
              <a:rPr lang="en-US" sz="1400" dirty="0"/>
              <a:t>-Pop, </a:t>
            </a:r>
            <a:r>
              <a:rPr lang="en-US" sz="1400" b="1" dirty="0"/>
              <a:t>10</a:t>
            </a:r>
            <a:r>
              <a:rPr lang="en-US" sz="1400" dirty="0"/>
              <a:t>-Rock, </a:t>
            </a:r>
            <a:r>
              <a:rPr lang="en-US" sz="1400" b="1" dirty="0"/>
              <a:t>11</a:t>
            </a:r>
            <a:r>
              <a:rPr lang="en-US" sz="1400" dirty="0"/>
              <a:t>-Metal/</a:t>
            </a:r>
            <a:r>
              <a:rPr lang="en-US" sz="1400" dirty="0" err="1"/>
              <a:t>HardRock</a:t>
            </a:r>
            <a:r>
              <a:rPr lang="en-US" sz="1400" dirty="0"/>
              <a:t>, </a:t>
            </a:r>
            <a:r>
              <a:rPr lang="en-US" sz="1400" b="1" dirty="0"/>
              <a:t>12</a:t>
            </a:r>
            <a:r>
              <a:rPr lang="en-US" sz="1400" dirty="0"/>
              <a:t>-Punk, </a:t>
            </a:r>
            <a:r>
              <a:rPr lang="en-US" sz="1400" b="1" dirty="0"/>
              <a:t>13</a:t>
            </a:r>
            <a:r>
              <a:rPr lang="en-US" sz="1400" dirty="0"/>
              <a:t>-Hiphop/Rap, </a:t>
            </a:r>
            <a:r>
              <a:rPr lang="en-US" sz="1400" b="1" dirty="0"/>
              <a:t>14</a:t>
            </a:r>
            <a:r>
              <a:rPr lang="en-US" sz="1400" dirty="0"/>
              <a:t>-Reggae/Ska, </a:t>
            </a:r>
            <a:r>
              <a:rPr lang="en-US" sz="1400" b="1" dirty="0"/>
              <a:t>15</a:t>
            </a:r>
            <a:r>
              <a:rPr lang="en-US" sz="1400" dirty="0"/>
              <a:t>-Jazz/Swing, </a:t>
            </a:r>
            <a:r>
              <a:rPr lang="en-US" sz="1400" b="1" dirty="0"/>
              <a:t>16</a:t>
            </a:r>
            <a:r>
              <a:rPr lang="en-US" sz="1400" dirty="0"/>
              <a:t>-RocknRoll, </a:t>
            </a:r>
            <a:r>
              <a:rPr lang="en-US" sz="1400" b="1" dirty="0"/>
              <a:t>17-</a:t>
            </a:r>
            <a:r>
              <a:rPr lang="en-US" sz="1400" dirty="0"/>
              <a:t>Alternative, </a:t>
            </a:r>
            <a:r>
              <a:rPr lang="en-US" sz="1400" b="1" dirty="0"/>
              <a:t>18</a:t>
            </a:r>
            <a:r>
              <a:rPr lang="en-US" sz="1400" dirty="0"/>
              <a:t>-Techno, </a:t>
            </a:r>
            <a:r>
              <a:rPr lang="en-US" sz="1400" b="1" dirty="0"/>
              <a:t>19</a:t>
            </a:r>
            <a:r>
              <a:rPr lang="en-US" sz="1400" dirty="0"/>
              <a:t>-Opera, </a:t>
            </a:r>
            <a:r>
              <a:rPr lang="en-US" sz="1400" b="1" dirty="0"/>
              <a:t>20-</a:t>
            </a:r>
            <a:r>
              <a:rPr lang="en-US" sz="1400" dirty="0"/>
              <a:t>Interest in Movies, </a:t>
            </a:r>
            <a:r>
              <a:rPr lang="en-US" sz="1400" b="1" dirty="0"/>
              <a:t>(21-31)</a:t>
            </a:r>
            <a:r>
              <a:rPr lang="en-US" sz="1400" dirty="0"/>
              <a:t> Level of interest in Music Genre, </a:t>
            </a:r>
            <a:r>
              <a:rPr lang="en-US" sz="1400" b="1" dirty="0"/>
              <a:t>22</a:t>
            </a:r>
            <a:r>
              <a:rPr lang="en-US" sz="1400" dirty="0"/>
              <a:t>-Horror, </a:t>
            </a:r>
            <a:r>
              <a:rPr lang="en-US" sz="1400" b="1" dirty="0"/>
              <a:t>23</a:t>
            </a:r>
            <a:r>
              <a:rPr lang="en-US" sz="1400" dirty="0"/>
              <a:t>-Thriller, </a:t>
            </a:r>
            <a:r>
              <a:rPr lang="en-US" sz="1400" b="1" dirty="0"/>
              <a:t>24</a:t>
            </a:r>
            <a:r>
              <a:rPr lang="en-US" sz="1400" dirty="0"/>
              <a:t>-Comedy, </a:t>
            </a:r>
            <a:r>
              <a:rPr lang="en-US" sz="1400" b="1" dirty="0"/>
              <a:t>25</a:t>
            </a:r>
            <a:r>
              <a:rPr lang="en-US" sz="1400" dirty="0"/>
              <a:t>-Romantic,  </a:t>
            </a:r>
            <a:r>
              <a:rPr lang="en-US" sz="1400" b="1" dirty="0"/>
              <a:t>26</a:t>
            </a:r>
            <a:r>
              <a:rPr lang="en-US" sz="1400" dirty="0"/>
              <a:t>-Sci-fi, </a:t>
            </a:r>
            <a:r>
              <a:rPr lang="en-US" sz="1400" b="1" dirty="0"/>
              <a:t>27</a:t>
            </a:r>
            <a:r>
              <a:rPr lang="en-US" sz="1400" dirty="0"/>
              <a:t>-War, </a:t>
            </a:r>
            <a:r>
              <a:rPr lang="en-US" sz="1400" b="1" dirty="0"/>
              <a:t>28</a:t>
            </a:r>
            <a:r>
              <a:rPr lang="en-US" sz="1400" dirty="0"/>
              <a:t>-Fantasy, </a:t>
            </a:r>
            <a:r>
              <a:rPr lang="en-US" sz="1400" b="1" dirty="0"/>
              <a:t>29</a:t>
            </a:r>
            <a:r>
              <a:rPr lang="en-US" sz="1400" dirty="0"/>
              <a:t>-Animated, </a:t>
            </a:r>
            <a:r>
              <a:rPr lang="en-US" sz="1400" b="1" dirty="0"/>
              <a:t>30-</a:t>
            </a:r>
            <a:r>
              <a:rPr lang="en-US" sz="1400" dirty="0"/>
              <a:t>Documentary, </a:t>
            </a:r>
            <a:r>
              <a:rPr lang="en-US" sz="1400" b="1" dirty="0"/>
              <a:t>31</a:t>
            </a:r>
            <a:r>
              <a:rPr lang="en-US" sz="1400" dirty="0"/>
              <a:t>-Western, </a:t>
            </a:r>
            <a:r>
              <a:rPr lang="en-US" sz="1400" b="1" dirty="0"/>
              <a:t>(32-39)</a:t>
            </a:r>
            <a:r>
              <a:rPr lang="en-US" sz="1400" dirty="0"/>
              <a:t> Leisure activities,   </a:t>
            </a:r>
            <a:r>
              <a:rPr lang="en-US" sz="1400" b="1" dirty="0"/>
              <a:t>32</a:t>
            </a:r>
            <a:r>
              <a:rPr lang="en-US" sz="1400" dirty="0"/>
              <a:t>-Cars, </a:t>
            </a:r>
            <a:r>
              <a:rPr lang="en-US" sz="1400" b="1" dirty="0"/>
              <a:t>33</a:t>
            </a:r>
            <a:r>
              <a:rPr lang="en-US" sz="1400" dirty="0"/>
              <a:t>-Passive Sport, </a:t>
            </a:r>
            <a:r>
              <a:rPr lang="en-US" sz="1400" b="1" dirty="0"/>
              <a:t>34</a:t>
            </a:r>
            <a:r>
              <a:rPr lang="en-US" sz="1400" dirty="0"/>
              <a:t>-Active Sport, </a:t>
            </a:r>
            <a:r>
              <a:rPr lang="en-US" sz="1400" b="1" dirty="0"/>
              <a:t>35</a:t>
            </a:r>
            <a:r>
              <a:rPr lang="en-US" sz="1400" dirty="0"/>
              <a:t>-Gardening, </a:t>
            </a:r>
            <a:r>
              <a:rPr lang="en-US" sz="1400" b="1" dirty="0"/>
              <a:t>36</a:t>
            </a:r>
            <a:r>
              <a:rPr lang="en-US" sz="1400" dirty="0"/>
              <a:t>-Shopping, </a:t>
            </a:r>
            <a:r>
              <a:rPr lang="en-US" sz="1400" b="1" dirty="0"/>
              <a:t>37</a:t>
            </a:r>
            <a:r>
              <a:rPr lang="en-US" sz="1400" dirty="0"/>
              <a:t>-Science and Technology,    </a:t>
            </a:r>
            <a:r>
              <a:rPr lang="en-US" sz="1400" b="1" dirty="0"/>
              <a:t>38-</a:t>
            </a:r>
            <a:r>
              <a:rPr lang="en-US" sz="1400" dirty="0"/>
              <a:t>Theatre, </a:t>
            </a:r>
            <a:r>
              <a:rPr lang="en-US" sz="1400" b="1" dirty="0"/>
              <a:t>39</a:t>
            </a:r>
            <a:r>
              <a:rPr lang="en-US" sz="1400" dirty="0"/>
              <a:t>-Fun with Friends</a:t>
            </a:r>
            <a:r>
              <a:rPr lang="en-US" sz="1400" b="1" dirty="0"/>
              <a:t>(40-49) </a:t>
            </a:r>
            <a:r>
              <a:rPr lang="en-US" sz="1400" dirty="0"/>
              <a:t>Fears  </a:t>
            </a:r>
            <a:r>
              <a:rPr lang="en-US" sz="1400" b="1" dirty="0"/>
              <a:t>40</a:t>
            </a:r>
            <a:r>
              <a:rPr lang="en-US" sz="1400" dirty="0"/>
              <a:t>-Flying, </a:t>
            </a:r>
            <a:r>
              <a:rPr lang="en-US" sz="1400" b="1" dirty="0"/>
              <a:t>41</a:t>
            </a:r>
            <a:r>
              <a:rPr lang="en-US" sz="1400" dirty="0"/>
              <a:t>-Storm, </a:t>
            </a:r>
            <a:r>
              <a:rPr lang="en-US" sz="1400" b="1" dirty="0"/>
              <a:t>42</a:t>
            </a:r>
            <a:r>
              <a:rPr lang="en-US" sz="1400" dirty="0"/>
              <a:t>-Darkness, </a:t>
            </a:r>
            <a:r>
              <a:rPr lang="en-US" sz="1400" b="1" dirty="0"/>
              <a:t>43</a:t>
            </a:r>
            <a:r>
              <a:rPr lang="en-US" sz="1400" dirty="0"/>
              <a:t>-Heights, </a:t>
            </a:r>
            <a:r>
              <a:rPr lang="en-US" sz="1400" b="1" dirty="0"/>
              <a:t>44</a:t>
            </a:r>
            <a:r>
              <a:rPr lang="en-US" sz="1400" dirty="0"/>
              <a:t>-Spiders, </a:t>
            </a:r>
            <a:r>
              <a:rPr lang="en-US" sz="1400" b="1" dirty="0"/>
              <a:t>45</a:t>
            </a:r>
            <a:r>
              <a:rPr lang="en-US" sz="1400" dirty="0"/>
              <a:t>-Snakes, </a:t>
            </a:r>
            <a:r>
              <a:rPr lang="en-US" sz="1400" b="1" dirty="0"/>
              <a:t>46</a:t>
            </a:r>
            <a:r>
              <a:rPr lang="en-US" sz="1400" dirty="0"/>
              <a:t>-Rats, </a:t>
            </a:r>
            <a:r>
              <a:rPr lang="en-US" sz="1400" b="1" dirty="0"/>
              <a:t>47</a:t>
            </a:r>
            <a:r>
              <a:rPr lang="en-US" sz="1400" dirty="0"/>
              <a:t>-Ageing, </a:t>
            </a:r>
            <a:r>
              <a:rPr lang="en-US" sz="1400" b="1" dirty="0"/>
              <a:t>48</a:t>
            </a:r>
            <a:r>
              <a:rPr lang="en-US" sz="1400" dirty="0"/>
              <a:t>-Dogs, </a:t>
            </a:r>
            <a:r>
              <a:rPr lang="en-US" sz="1400" b="1" dirty="0"/>
              <a:t>49</a:t>
            </a:r>
            <a:r>
              <a:rPr lang="en-US" sz="1400" dirty="0"/>
              <a:t>-Public Speaking, </a:t>
            </a:r>
            <a:r>
              <a:rPr lang="en-US" sz="1400" b="1" dirty="0"/>
              <a:t>50</a:t>
            </a:r>
            <a:r>
              <a:rPr lang="en-US" sz="1400" dirty="0"/>
              <a:t>-Age, </a:t>
            </a:r>
            <a:r>
              <a:rPr lang="en-US" sz="1400" b="1" dirty="0"/>
              <a:t>51</a:t>
            </a:r>
            <a:r>
              <a:rPr lang="en-US" sz="1400" dirty="0"/>
              <a:t>-Number of Siblings.</a:t>
            </a:r>
          </a:p>
        </p:txBody>
      </p:sp>
    </p:spTree>
    <p:extLst>
      <p:ext uri="{BB962C8B-B14F-4D97-AF65-F5344CB8AC3E}">
        <p14:creationId xmlns:p14="http://schemas.microsoft.com/office/powerpoint/2010/main" val="182522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42312"/>
            <a:ext cx="3972910" cy="4467523"/>
          </a:xfrm>
        </p:spPr>
        <p:txBody>
          <a:bodyPr/>
          <a:lstStyle/>
          <a:p>
            <a:r>
              <a:rPr lang="en-US" dirty="0"/>
              <a:t>The total runtime for project was 12 mins</a:t>
            </a:r>
          </a:p>
          <a:p>
            <a:r>
              <a:rPr lang="en-US" dirty="0"/>
              <a:t>The total time to run all models 5mins</a:t>
            </a:r>
          </a:p>
          <a:p>
            <a:r>
              <a:rPr lang="en-US" dirty="0"/>
              <a:t>Total time for Bootstrap 7 mins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E2A0199-4670-2940-AB7E-F5CEB06DD5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845804"/>
              </p:ext>
            </p:extLst>
          </p:nvPr>
        </p:nvGraphicFramePr>
        <p:xfrm>
          <a:off x="5202621" y="1402113"/>
          <a:ext cx="6029812" cy="4212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7453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1507453">
                  <a:extLst>
                    <a:ext uri="{9D8B030D-6E8A-4147-A177-3AD203B41FA5}">
                      <a16:colId xmlns:a16="http://schemas.microsoft.com/office/drawing/2014/main" val="2321077816"/>
                    </a:ext>
                  </a:extLst>
                </a:gridCol>
                <a:gridCol w="1507453">
                  <a:extLst>
                    <a:ext uri="{9D8B030D-6E8A-4147-A177-3AD203B41FA5}">
                      <a16:colId xmlns:a16="http://schemas.microsoft.com/office/drawing/2014/main" val="2171277595"/>
                    </a:ext>
                  </a:extLst>
                </a:gridCol>
                <a:gridCol w="1507453">
                  <a:extLst>
                    <a:ext uri="{9D8B030D-6E8A-4147-A177-3AD203B41FA5}">
                      <a16:colId xmlns:a16="http://schemas.microsoft.com/office/drawing/2014/main" val="569116242"/>
                    </a:ext>
                  </a:extLst>
                </a:gridCol>
              </a:tblGrid>
              <a:tr h="1103492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/>
                        <a:t>Ridge</a:t>
                      </a:r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/>
                        <a:t>Elastic Net</a:t>
                      </a:r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/>
                        <a:t>Lasso</a:t>
                      </a:r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/>
                        <a:t>Random Forest</a:t>
                      </a:r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/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983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Min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.1 secs</a:t>
                      </a:r>
                    </a:p>
                    <a:p>
                      <a:pPr algn="ctr"/>
                      <a:r>
                        <a:rPr lang="en-US" sz="1600" b="0" cap="none" spc="0" dirty="0"/>
                        <a:t>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Min Time </a:t>
                      </a:r>
                    </a:p>
                    <a:p>
                      <a:pPr algn="ctr"/>
                      <a:r>
                        <a:rPr lang="en-US" sz="1600" b="0" cap="none" spc="0" dirty="0"/>
                        <a:t>.1 secs</a:t>
                      </a:r>
                    </a:p>
                    <a:p>
                      <a:pPr algn="ctr"/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Min Time  </a:t>
                      </a:r>
                    </a:p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 secs</a:t>
                      </a:r>
                    </a:p>
                    <a:p>
                      <a:pPr algn="ctr"/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Min Time  </a:t>
                      </a:r>
                    </a:p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 secs</a:t>
                      </a:r>
                    </a:p>
                    <a:p>
                      <a:pPr algn="ctr"/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983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Avg Time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2.5 secs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Avg Time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3.8 secs</a:t>
                      </a:r>
                      <a:r>
                        <a:rPr lang="en-US" sz="1600" b="0" cap="none" spc="0" dirty="0"/>
                        <a:t>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Avg Time </a:t>
                      </a:r>
                    </a:p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 secs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Avg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19 secs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/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  <a:tr h="983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Max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31 secs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Max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32 secs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Max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39 secs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/>
                        <a:t>Max Time</a:t>
                      </a:r>
                    </a:p>
                    <a:p>
                      <a:pPr algn="ctr"/>
                      <a:r>
                        <a:rPr lang="en-US" sz="1600" b="0" cap="none" spc="0" dirty="0"/>
                        <a:t>2.7mins 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943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  <ds:schemaRef ds:uri="16c05727-aa75-4e4a-9b5f-8a80a1165891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Helvetica Light</vt:lpstr>
      <vt:lpstr>Wingdings 2</vt:lpstr>
      <vt:lpstr>DividendVTI</vt:lpstr>
      <vt:lpstr>Stat 9890 Regression Project</vt:lpstr>
      <vt:lpstr>introduction</vt:lpstr>
      <vt:lpstr>boxplots of R2test  and R2train   </vt:lpstr>
      <vt:lpstr>10-Fold Cross Validation Curves  </vt:lpstr>
      <vt:lpstr>Train and Residual Boxplots</vt:lpstr>
      <vt:lpstr>Bar-plots of Estimated Coefficients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2020-05-20T15:31:03Z</dcterms:created>
  <dcterms:modified xsi:type="dcterms:W3CDTF">2020-05-20T20:38:04Z</dcterms:modified>
</cp:coreProperties>
</file>