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7"/>
  </p:notesMasterIdLst>
  <p:sldIdLst>
    <p:sldId id="256" r:id="rId2"/>
    <p:sldId id="297" r:id="rId3"/>
    <p:sldId id="298" r:id="rId4"/>
    <p:sldId id="299" r:id="rId5"/>
    <p:sldId id="301" r:id="rId6"/>
    <p:sldId id="302" r:id="rId7"/>
    <p:sldId id="303" r:id="rId8"/>
    <p:sldId id="304" r:id="rId9"/>
    <p:sldId id="305" r:id="rId10"/>
    <p:sldId id="306" r:id="rId11"/>
    <p:sldId id="307" r:id="rId12"/>
    <p:sldId id="309" r:id="rId13"/>
    <p:sldId id="300" r:id="rId14"/>
    <p:sldId id="311" r:id="rId15"/>
    <p:sldId id="310" r:id="rId16"/>
  </p:sldIdLst>
  <p:sldSz cx="9144000" cy="5143500" type="screen16x9"/>
  <p:notesSz cx="6858000" cy="9144000"/>
  <p:embeddedFontLst>
    <p:embeddedFont>
      <p:font typeface="Maven Pro" panose="020B0604020202020204" charset="0"/>
      <p:regular r:id="rId18"/>
      <p:bold r:id="rId19"/>
    </p:embeddedFont>
    <p:embeddedFont>
      <p:font typeface="Share Tech" panose="020B0604020202020204"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8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9529398-2ECD-4FD9-8A15-392A480E7EF8}">
  <a:tblStyle styleId="{39529398-2ECD-4FD9-8A15-392A480E7EF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7" d="100"/>
          <a:sy n="87" d="100"/>
        </p:scale>
        <p:origin x="6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3"/>
        <p:cNvGrpSpPr/>
        <p:nvPr/>
      </p:nvGrpSpPr>
      <p:grpSpPr>
        <a:xfrm>
          <a:off x="0" y="0"/>
          <a:ext cx="0" cy="0"/>
          <a:chOff x="0" y="0"/>
          <a:chExt cx="0" cy="0"/>
        </a:xfrm>
      </p:grpSpPr>
      <p:sp>
        <p:nvSpPr>
          <p:cNvPr id="174" name="Google Shape;174;p10"/>
          <p:cNvSpPr>
            <a:spLocks noGrp="1"/>
          </p:cNvSpPr>
          <p:nvPr>
            <p:ph type="pic" idx="2"/>
          </p:nvPr>
        </p:nvSpPr>
        <p:spPr>
          <a:xfrm>
            <a:off x="0" y="0"/>
            <a:ext cx="9144000" cy="5143500"/>
          </a:xfrm>
          <a:prstGeom prst="rect">
            <a:avLst/>
          </a:prstGeom>
          <a:noFill/>
          <a:ln>
            <a:noFill/>
          </a:ln>
        </p:spPr>
      </p:sp>
      <p:sp>
        <p:nvSpPr>
          <p:cNvPr id="175" name="Google Shape;175;p10"/>
          <p:cNvSpPr txBox="1">
            <a:spLocks noGrp="1"/>
          </p:cNvSpPr>
          <p:nvPr>
            <p:ph type="title"/>
          </p:nvPr>
        </p:nvSpPr>
        <p:spPr>
          <a:xfrm>
            <a:off x="581925" y="3391646"/>
            <a:ext cx="4126500" cy="1321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1">
    <p:spTree>
      <p:nvGrpSpPr>
        <p:cNvPr id="1" name="Shape 176"/>
        <p:cNvGrpSpPr/>
        <p:nvPr/>
      </p:nvGrpSpPr>
      <p:grpSpPr>
        <a:xfrm>
          <a:off x="0" y="0"/>
          <a:ext cx="0" cy="0"/>
          <a:chOff x="0" y="0"/>
          <a:chExt cx="0" cy="0"/>
        </a:xfrm>
      </p:grpSpPr>
      <p:sp>
        <p:nvSpPr>
          <p:cNvPr id="177" name="Google Shape;177;p11"/>
          <p:cNvSpPr txBox="1">
            <a:spLocks noGrp="1"/>
          </p:cNvSpPr>
          <p:nvPr>
            <p:ph type="ctrTitle"/>
          </p:nvPr>
        </p:nvSpPr>
        <p:spPr>
          <a:xfrm>
            <a:off x="3068675" y="3075325"/>
            <a:ext cx="3055800" cy="54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2400">
                <a:solidFill>
                  <a:schemeClr val="accen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78" name="Google Shape;178;p11"/>
          <p:cNvSpPr txBox="1">
            <a:spLocks noGrp="1"/>
          </p:cNvSpPr>
          <p:nvPr>
            <p:ph type="subTitle" idx="1"/>
          </p:nvPr>
        </p:nvSpPr>
        <p:spPr>
          <a:xfrm>
            <a:off x="2333000" y="1799075"/>
            <a:ext cx="4478100" cy="7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9" name="Google Shape;179;p11"/>
          <p:cNvSpPr/>
          <p:nvPr/>
        </p:nvSpPr>
        <p:spPr>
          <a:xfrm>
            <a:off x="1621169" y="2890613"/>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1238740" y="2106884"/>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11"/>
          <p:cNvGrpSpPr/>
          <p:nvPr/>
        </p:nvGrpSpPr>
        <p:grpSpPr>
          <a:xfrm>
            <a:off x="8217007" y="3576772"/>
            <a:ext cx="188886" cy="1181531"/>
            <a:chOff x="2877432" y="975334"/>
            <a:chExt cx="188886" cy="1181531"/>
          </a:xfrm>
        </p:grpSpPr>
        <p:sp>
          <p:nvSpPr>
            <p:cNvPr id="185" name="Google Shape;185;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11"/>
          <p:cNvSpPr/>
          <p:nvPr/>
        </p:nvSpPr>
        <p:spPr>
          <a:xfrm>
            <a:off x="8718796" y="116488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 name="Google Shape;189;p11"/>
          <p:cNvGrpSpPr/>
          <p:nvPr/>
        </p:nvGrpSpPr>
        <p:grpSpPr>
          <a:xfrm>
            <a:off x="7519346" y="3243318"/>
            <a:ext cx="98059" cy="1147596"/>
            <a:chOff x="3347921" y="16006"/>
            <a:chExt cx="98059" cy="1147596"/>
          </a:xfrm>
        </p:grpSpPr>
        <p:sp>
          <p:nvSpPr>
            <p:cNvPr id="190" name="Google Shape;190;p11"/>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11"/>
          <p:cNvGrpSpPr/>
          <p:nvPr/>
        </p:nvGrpSpPr>
        <p:grpSpPr>
          <a:xfrm>
            <a:off x="805821" y="2953663"/>
            <a:ext cx="121172" cy="760495"/>
            <a:chOff x="5245196" y="3136513"/>
            <a:chExt cx="121172" cy="760495"/>
          </a:xfrm>
        </p:grpSpPr>
        <p:sp>
          <p:nvSpPr>
            <p:cNvPr id="193" name="Google Shape;193;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11"/>
          <p:cNvGrpSpPr/>
          <p:nvPr/>
        </p:nvGrpSpPr>
        <p:grpSpPr>
          <a:xfrm>
            <a:off x="250617" y="2402301"/>
            <a:ext cx="188650" cy="2468354"/>
            <a:chOff x="250617" y="2402301"/>
            <a:chExt cx="188650" cy="2468354"/>
          </a:xfrm>
        </p:grpSpPr>
        <p:sp>
          <p:nvSpPr>
            <p:cNvPr id="196" name="Google Shape;196;p1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00;p11"/>
          <p:cNvSpPr/>
          <p:nvPr/>
        </p:nvSpPr>
        <p:spPr>
          <a:xfrm>
            <a:off x="8307214" y="-383977"/>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 name="Google Shape;202;p11"/>
          <p:cNvGrpSpPr/>
          <p:nvPr/>
        </p:nvGrpSpPr>
        <p:grpSpPr>
          <a:xfrm>
            <a:off x="2038689" y="173907"/>
            <a:ext cx="57599" cy="831799"/>
            <a:chOff x="2038689" y="173907"/>
            <a:chExt cx="57599" cy="831799"/>
          </a:xfrm>
        </p:grpSpPr>
        <p:sp>
          <p:nvSpPr>
            <p:cNvPr id="203" name="Google Shape;203;p1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 name="Google Shape;205;p11"/>
          <p:cNvSpPr/>
          <p:nvPr/>
        </p:nvSpPr>
        <p:spPr>
          <a:xfrm>
            <a:off x="7582340" y="1834534"/>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11"/>
          <p:cNvGrpSpPr/>
          <p:nvPr/>
        </p:nvGrpSpPr>
        <p:grpSpPr>
          <a:xfrm>
            <a:off x="4920170" y="-496491"/>
            <a:ext cx="188886" cy="1181531"/>
            <a:chOff x="2877432" y="975334"/>
            <a:chExt cx="188886" cy="1181531"/>
          </a:xfrm>
        </p:grpSpPr>
        <p:sp>
          <p:nvSpPr>
            <p:cNvPr id="207" name="Google Shape;207;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11"/>
          <p:cNvSpPr/>
          <p:nvPr/>
        </p:nvSpPr>
        <p:spPr>
          <a:xfrm>
            <a:off x="7084804" y="549572"/>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 name="Google Shape;211;p11"/>
          <p:cNvGrpSpPr/>
          <p:nvPr/>
        </p:nvGrpSpPr>
        <p:grpSpPr>
          <a:xfrm>
            <a:off x="3030471" y="-223849"/>
            <a:ext cx="121172" cy="760495"/>
            <a:chOff x="5245196" y="3136513"/>
            <a:chExt cx="121172" cy="760495"/>
          </a:xfrm>
        </p:grpSpPr>
        <p:sp>
          <p:nvSpPr>
            <p:cNvPr id="212" name="Google Shape;212;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2306292" y="2569221"/>
            <a:ext cx="199237" cy="2828935"/>
            <a:chOff x="1608717" y="1280046"/>
            <a:chExt cx="199237" cy="2828935"/>
          </a:xfrm>
        </p:grpSpPr>
        <p:sp>
          <p:nvSpPr>
            <p:cNvPr id="215" name="Google Shape;215;p1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8"/>
        <p:cNvGrpSpPr/>
        <p:nvPr/>
      </p:nvGrpSpPr>
      <p:grpSpPr>
        <a:xfrm>
          <a:off x="0" y="0"/>
          <a:ext cx="0" cy="0"/>
          <a:chOff x="0" y="0"/>
          <a:chExt cx="0" cy="0"/>
        </a:xfrm>
      </p:grpSpPr>
      <p:sp>
        <p:nvSpPr>
          <p:cNvPr id="219" name="Google Shape;219;p12"/>
          <p:cNvSpPr txBox="1">
            <a:spLocks noGrp="1"/>
          </p:cNvSpPr>
          <p:nvPr>
            <p:ph type="title" hasCustomPrompt="1"/>
          </p:nvPr>
        </p:nvSpPr>
        <p:spPr>
          <a:xfrm>
            <a:off x="1733725" y="856650"/>
            <a:ext cx="5676600" cy="1230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20" name="Google Shape;220;p12"/>
          <p:cNvSpPr txBox="1">
            <a:spLocks noGrp="1"/>
          </p:cNvSpPr>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221" name="Google Shape;221;p12"/>
          <p:cNvGrpSpPr/>
          <p:nvPr/>
        </p:nvGrpSpPr>
        <p:grpSpPr>
          <a:xfrm>
            <a:off x="722446" y="3412541"/>
            <a:ext cx="7699120" cy="1883463"/>
            <a:chOff x="4558950" y="838825"/>
            <a:chExt cx="2813800" cy="688350"/>
          </a:xfrm>
        </p:grpSpPr>
        <p:sp>
          <p:nvSpPr>
            <p:cNvPr id="222" name="Google Shape;222;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5" r:id="rId3"/>
    <p:sldLayoutId id="2147483656" r:id="rId4"/>
    <p:sldLayoutId id="2147483657" r:id="rId5"/>
    <p:sldLayoutId id="2147483658" r:id="rId6"/>
    <p:sldLayoutId id="2147483667" r:id="rId7"/>
    <p:sldLayoutId id="214748366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25"/>
          <p:cNvSpPr txBox="1">
            <a:spLocks noGrp="1"/>
          </p:cNvSpPr>
          <p:nvPr>
            <p:ph type="subTitle" idx="1"/>
          </p:nvPr>
        </p:nvSpPr>
        <p:spPr>
          <a:xfrm>
            <a:off x="3165007" y="2635611"/>
            <a:ext cx="3295500" cy="172659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Name: </a:t>
            </a:r>
            <a:r>
              <a:rPr lang="en-US" dirty="0" err="1"/>
              <a:t>Jayed</a:t>
            </a:r>
            <a:r>
              <a:rPr lang="en-US" dirty="0"/>
              <a:t> Bin </a:t>
            </a:r>
            <a:r>
              <a:rPr lang="en-US" dirty="0" err="1"/>
              <a:t>Harez</a:t>
            </a:r>
            <a:endParaRPr lang="en-US" dirty="0"/>
          </a:p>
          <a:p>
            <a:pPr marL="0" lvl="0" indent="0" algn="just" rtl="0">
              <a:spcBef>
                <a:spcPts val="0"/>
              </a:spcBef>
              <a:spcAft>
                <a:spcPts val="0"/>
              </a:spcAft>
              <a:buNone/>
            </a:pPr>
            <a:r>
              <a:rPr lang="en-US" dirty="0"/>
              <a:t>ID:1912085642</a:t>
            </a:r>
          </a:p>
          <a:p>
            <a:pPr marL="0" lvl="0" indent="0" algn="just" rtl="0">
              <a:spcBef>
                <a:spcPts val="0"/>
              </a:spcBef>
              <a:spcAft>
                <a:spcPts val="0"/>
              </a:spcAft>
              <a:buNone/>
            </a:pPr>
            <a:r>
              <a:rPr lang="en-US" dirty="0"/>
              <a:t>Course:CSE-498r</a:t>
            </a:r>
          </a:p>
          <a:p>
            <a:pPr marL="0" lvl="0" indent="0" algn="just" rtl="0">
              <a:spcBef>
                <a:spcPts val="0"/>
              </a:spcBef>
              <a:spcAft>
                <a:spcPts val="0"/>
              </a:spcAft>
              <a:buNone/>
            </a:pPr>
            <a:r>
              <a:rPr lang="en-US" dirty="0"/>
              <a:t>Faculty Initial: MEZ</a:t>
            </a:r>
            <a:endParaRPr dirty="0"/>
          </a:p>
        </p:txBody>
      </p:sp>
      <p:sp>
        <p:nvSpPr>
          <p:cNvPr id="436" name="Google Shape;436;p25"/>
          <p:cNvSpPr txBox="1">
            <a:spLocks noGrp="1"/>
          </p:cNvSpPr>
          <p:nvPr>
            <p:ph type="ctrTitle"/>
          </p:nvPr>
        </p:nvSpPr>
        <p:spPr>
          <a:xfrm>
            <a:off x="1419196" y="399996"/>
            <a:ext cx="6020700" cy="2052600"/>
          </a:xfrm>
          <a:prstGeom prst="rect">
            <a:avLst/>
          </a:prstGeom>
        </p:spPr>
        <p:txBody>
          <a:bodyPr spcFirstLastPara="1" wrap="square" lIns="91425" tIns="91425" rIns="91425" bIns="91425" anchor="b" anchorCtr="0">
            <a:noAutofit/>
          </a:bodyPr>
          <a:lstStyle/>
          <a:p>
            <a:pPr marL="0" marR="0" algn="ctr">
              <a:lnSpc>
                <a:spcPct val="150000"/>
              </a:lnSpc>
              <a:spcBef>
                <a:spcPts val="0"/>
              </a:spcBef>
              <a:spcAft>
                <a:spcPts val="0"/>
              </a:spcAft>
            </a:pPr>
            <a:r>
              <a:rPr lang="en-US" sz="3200" b="1" dirty="0">
                <a:solidFill>
                  <a:schemeClr val="bg1"/>
                </a:solidFill>
                <a:effectLst/>
                <a:latin typeface="Times New Roman" panose="02020603050405020304" pitchFamily="18" charset="0"/>
                <a:ea typeface="Times New Roman" panose="02020603050405020304" pitchFamily="18" charset="0"/>
                <a:cs typeface="Vrinda" panose="020B0502040204020203" pitchFamily="34" charset="0"/>
              </a:rPr>
              <a:t>Flood Prediction Using Various Machine Learning Model </a:t>
            </a:r>
            <a:endParaRPr lang="en-US" sz="3200" dirty="0">
              <a:solidFill>
                <a:schemeClr val="bg1"/>
              </a:solidFill>
              <a:effectLst/>
              <a:latin typeface="Times New Roman" panose="02020603050405020304" pitchFamily="18" charset="0"/>
              <a:ea typeface="Times New Roman" panose="02020603050405020304" pitchFamily="18" charset="0"/>
              <a:cs typeface="Vrinda" panose="020B0502040204020203" pitchFamily="34" charset="0"/>
            </a:endParaRPr>
          </a:p>
        </p:txBody>
      </p:sp>
      <p:sp>
        <p:nvSpPr>
          <p:cNvPr id="437" name="Google Shape;437;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3" name="Google Shape;443;p25"/>
          <p:cNvGrpSpPr/>
          <p:nvPr/>
        </p:nvGrpSpPr>
        <p:grpSpPr>
          <a:xfrm>
            <a:off x="6232314" y="3696331"/>
            <a:ext cx="121434" cy="1073147"/>
            <a:chOff x="6232314" y="3696331"/>
            <a:chExt cx="121434" cy="1073147"/>
          </a:xfrm>
        </p:grpSpPr>
        <p:sp>
          <p:nvSpPr>
            <p:cNvPr id="444" name="Google Shape;444;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25"/>
          <p:cNvGrpSpPr/>
          <p:nvPr/>
        </p:nvGrpSpPr>
        <p:grpSpPr>
          <a:xfrm>
            <a:off x="6780548" y="337714"/>
            <a:ext cx="133252" cy="1952377"/>
            <a:chOff x="6780548" y="337714"/>
            <a:chExt cx="133252" cy="1952377"/>
          </a:xfrm>
        </p:grpSpPr>
        <p:sp>
          <p:nvSpPr>
            <p:cNvPr id="447" name="Google Shape;447;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25"/>
          <p:cNvGrpSpPr/>
          <p:nvPr/>
        </p:nvGrpSpPr>
        <p:grpSpPr>
          <a:xfrm>
            <a:off x="1608717" y="1280046"/>
            <a:ext cx="199237" cy="2828935"/>
            <a:chOff x="1608717" y="1280046"/>
            <a:chExt cx="199237" cy="2828935"/>
          </a:xfrm>
        </p:grpSpPr>
        <p:sp>
          <p:nvSpPr>
            <p:cNvPr id="450" name="Google Shape;450;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25"/>
          <p:cNvGrpSpPr/>
          <p:nvPr/>
        </p:nvGrpSpPr>
        <p:grpSpPr>
          <a:xfrm>
            <a:off x="8008096" y="2108910"/>
            <a:ext cx="199001" cy="2139769"/>
            <a:chOff x="8008096" y="2108910"/>
            <a:chExt cx="199001" cy="2139769"/>
          </a:xfrm>
        </p:grpSpPr>
        <p:sp>
          <p:nvSpPr>
            <p:cNvPr id="456" name="Google Shape;456;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 name="Google Shape;458;p25"/>
          <p:cNvGrpSpPr/>
          <p:nvPr/>
        </p:nvGrpSpPr>
        <p:grpSpPr>
          <a:xfrm>
            <a:off x="4472500" y="3928605"/>
            <a:ext cx="199001" cy="867198"/>
            <a:chOff x="4475150" y="4052605"/>
            <a:chExt cx="199001" cy="867198"/>
          </a:xfrm>
        </p:grpSpPr>
        <p:sp>
          <p:nvSpPr>
            <p:cNvPr id="459" name="Google Shape;459;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178D32-63B4-4AF4-8861-85E3CC37DDB4}"/>
              </a:ext>
            </a:extLst>
          </p:cNvPr>
          <p:cNvPicPr>
            <a:picLocks noChangeAspect="1"/>
          </p:cNvPicPr>
          <p:nvPr/>
        </p:nvPicPr>
        <p:blipFill>
          <a:blip r:embed="rId2"/>
          <a:stretch>
            <a:fillRect/>
          </a:stretch>
        </p:blipFill>
        <p:spPr>
          <a:xfrm>
            <a:off x="411119" y="259200"/>
            <a:ext cx="8423281" cy="4161600"/>
          </a:xfrm>
          <a:prstGeom prst="rect">
            <a:avLst/>
          </a:prstGeom>
        </p:spPr>
      </p:pic>
      <p:sp>
        <p:nvSpPr>
          <p:cNvPr id="7" name="TextBox 6">
            <a:extLst>
              <a:ext uri="{FF2B5EF4-FFF2-40B4-BE49-F238E27FC236}">
                <a16:creationId xmlns:a16="http://schemas.microsoft.com/office/drawing/2014/main" id="{C9DAD780-907E-4361-9245-11CD458DCF5A}"/>
              </a:ext>
            </a:extLst>
          </p:cNvPr>
          <p:cNvSpPr txBox="1"/>
          <p:nvPr/>
        </p:nvSpPr>
        <p:spPr>
          <a:xfrm>
            <a:off x="2192400" y="4486512"/>
            <a:ext cx="4644000" cy="307777"/>
          </a:xfrm>
          <a:prstGeom prst="rect">
            <a:avLst/>
          </a:prstGeom>
          <a:noFill/>
        </p:spPr>
        <p:txBody>
          <a:bodyPr wrap="square">
            <a:spAutoFit/>
          </a:bodyPr>
          <a:lstStyle/>
          <a:p>
            <a:r>
              <a:rPr lang="en-US" dirty="0">
                <a:solidFill>
                  <a:schemeClr val="accent2">
                    <a:lumMod val="60000"/>
                    <a:lumOff val="40000"/>
                  </a:schemeClr>
                </a:solidFill>
              </a:rPr>
              <a:t>Figure 07. Correlation matrix for the project</a:t>
            </a:r>
          </a:p>
        </p:txBody>
      </p:sp>
    </p:spTree>
    <p:extLst>
      <p:ext uri="{BB962C8B-B14F-4D97-AF65-F5344CB8AC3E}">
        <p14:creationId xmlns:p14="http://schemas.microsoft.com/office/powerpoint/2010/main" val="1425444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EDF6F94-C6A6-4991-8D0A-59CD162604A4}"/>
              </a:ext>
            </a:extLst>
          </p:cNvPr>
          <p:cNvSpPr>
            <a:spLocks noChangeArrowheads="1"/>
          </p:cNvSpPr>
          <p:nvPr/>
        </p:nvSpPr>
        <p:spPr bwMode="auto">
          <a:xfrm>
            <a:off x="1911300" y="3949406"/>
            <a:ext cx="492955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accent2">
                    <a:lumMod val="60000"/>
                    <a:lumOff val="40000"/>
                  </a:schemeClr>
                </a:solidFill>
                <a:effectLst/>
                <a:latin typeface="Arial" panose="020B0604020202020204" pitchFamily="34" charset="0"/>
                <a:ea typeface="Times New Roman" panose="02020603050405020304" pitchFamily="18" charset="0"/>
                <a:cs typeface="Vrinda" panose="020B0502040204020203" pitchFamily="34" charset="0"/>
              </a:rPr>
              <a:t>Table 1: Accuracy, ROC, Recall of the models without hyperparameter</a:t>
            </a:r>
            <a:endParaRPr kumimoji="0" lang="en-US" altLang="en-US" sz="1800" b="0" i="0" u="none" strike="noStrike" cap="none" normalizeH="0" baseline="0" dirty="0">
              <a:ln>
                <a:noFill/>
              </a:ln>
              <a:solidFill>
                <a:schemeClr val="accent2">
                  <a:lumMod val="60000"/>
                  <a:lumOff val="40000"/>
                </a:schemeClr>
              </a:solidFill>
              <a:effectLst/>
              <a:latin typeface="Arial" panose="020B0604020202020204" pitchFamily="34" charset="0"/>
            </a:endParaRPr>
          </a:p>
        </p:txBody>
      </p:sp>
      <p:sp>
        <p:nvSpPr>
          <p:cNvPr id="6" name="TextBox 5">
            <a:extLst>
              <a:ext uri="{FF2B5EF4-FFF2-40B4-BE49-F238E27FC236}">
                <a16:creationId xmlns:a16="http://schemas.microsoft.com/office/drawing/2014/main" id="{99AFAA84-9FAC-41ED-B57B-ECEC6D48A27B}"/>
              </a:ext>
            </a:extLst>
          </p:cNvPr>
          <p:cNvSpPr txBox="1"/>
          <p:nvPr/>
        </p:nvSpPr>
        <p:spPr>
          <a:xfrm>
            <a:off x="919490" y="693871"/>
            <a:ext cx="2623025" cy="307777"/>
          </a:xfrm>
          <a:prstGeom prst="rect">
            <a:avLst/>
          </a:prstGeom>
          <a:noFill/>
        </p:spPr>
        <p:txBody>
          <a:bodyPr wrap="square">
            <a:spAutoFit/>
          </a:bodyPr>
          <a:lstStyle/>
          <a:p>
            <a:r>
              <a:rPr lang="en-US" sz="1400" b="1" dirty="0">
                <a:solidFill>
                  <a:schemeClr val="accent2">
                    <a:lumMod val="60000"/>
                    <a:lumOff val="40000"/>
                  </a:schemeClr>
                </a:solidFill>
                <a:effectLst/>
                <a:latin typeface="Times New Roman" panose="02020603050405020304" pitchFamily="18" charset="0"/>
                <a:ea typeface="Times New Roman" panose="02020603050405020304" pitchFamily="18" charset="0"/>
                <a:cs typeface="Vrinda" panose="020B0502040204020203" pitchFamily="34" charset="0"/>
              </a:rPr>
              <a:t>Without Hyperparameter</a:t>
            </a:r>
            <a:endParaRPr lang="en-US" dirty="0">
              <a:solidFill>
                <a:schemeClr val="accent2">
                  <a:lumMod val="60000"/>
                  <a:lumOff val="40000"/>
                </a:schemeClr>
              </a:solidFill>
            </a:endParaRPr>
          </a:p>
        </p:txBody>
      </p:sp>
      <p:graphicFrame>
        <p:nvGraphicFramePr>
          <p:cNvPr id="7" name="Table 6">
            <a:extLst>
              <a:ext uri="{FF2B5EF4-FFF2-40B4-BE49-F238E27FC236}">
                <a16:creationId xmlns:a16="http://schemas.microsoft.com/office/drawing/2014/main" id="{666415A3-AD4A-4074-B672-F87BB6E5A5E4}"/>
              </a:ext>
            </a:extLst>
          </p:cNvPr>
          <p:cNvGraphicFramePr>
            <a:graphicFrameLocks noGrp="1"/>
          </p:cNvGraphicFramePr>
          <p:nvPr>
            <p:extLst>
              <p:ext uri="{D42A27DB-BD31-4B8C-83A1-F6EECF244321}">
                <p14:modId xmlns:p14="http://schemas.microsoft.com/office/powerpoint/2010/main" val="257894115"/>
              </p:ext>
            </p:extLst>
          </p:nvPr>
        </p:nvGraphicFramePr>
        <p:xfrm>
          <a:off x="1039287" y="1108857"/>
          <a:ext cx="7065426" cy="2733340"/>
        </p:xfrm>
        <a:graphic>
          <a:graphicData uri="http://schemas.openxmlformats.org/drawingml/2006/table">
            <a:tbl>
              <a:tblPr firstRow="1" firstCol="1" bandRow="1">
                <a:tableStyleId>{39529398-2ECD-4FD9-8A15-392A480E7EF8}</a:tableStyleId>
              </a:tblPr>
              <a:tblGrid>
                <a:gridCol w="1765978">
                  <a:extLst>
                    <a:ext uri="{9D8B030D-6E8A-4147-A177-3AD203B41FA5}">
                      <a16:colId xmlns:a16="http://schemas.microsoft.com/office/drawing/2014/main" val="3779430148"/>
                    </a:ext>
                  </a:extLst>
                </a:gridCol>
                <a:gridCol w="1765978">
                  <a:extLst>
                    <a:ext uri="{9D8B030D-6E8A-4147-A177-3AD203B41FA5}">
                      <a16:colId xmlns:a16="http://schemas.microsoft.com/office/drawing/2014/main" val="2768430839"/>
                    </a:ext>
                  </a:extLst>
                </a:gridCol>
                <a:gridCol w="1766735">
                  <a:extLst>
                    <a:ext uri="{9D8B030D-6E8A-4147-A177-3AD203B41FA5}">
                      <a16:colId xmlns:a16="http://schemas.microsoft.com/office/drawing/2014/main" val="867912574"/>
                    </a:ext>
                  </a:extLst>
                </a:gridCol>
                <a:gridCol w="1766735">
                  <a:extLst>
                    <a:ext uri="{9D8B030D-6E8A-4147-A177-3AD203B41FA5}">
                      <a16:colId xmlns:a16="http://schemas.microsoft.com/office/drawing/2014/main" val="714099997"/>
                    </a:ext>
                  </a:extLst>
                </a:gridCol>
              </a:tblGrid>
              <a:tr h="453340">
                <a:tc>
                  <a:txBody>
                    <a:bodyPr/>
                    <a:lstStyle/>
                    <a:p>
                      <a:pPr marL="0" marR="0" algn="just">
                        <a:lnSpc>
                          <a:spcPct val="150000"/>
                        </a:lnSpc>
                        <a:spcBef>
                          <a:spcPts val="0"/>
                        </a:spcBef>
                        <a:spcAft>
                          <a:spcPts val="0"/>
                        </a:spcAft>
                      </a:pPr>
                      <a:r>
                        <a:rPr lang="en-US" sz="1200">
                          <a:solidFill>
                            <a:schemeClr val="accent2">
                              <a:lumMod val="60000"/>
                              <a:lumOff val="40000"/>
                            </a:schemeClr>
                          </a:solidFill>
                          <a:effectLst/>
                        </a:rPr>
                        <a:t>Model</a:t>
                      </a:r>
                      <a:endParaRPr lang="en-US" sz="1200">
                        <a:solidFill>
                          <a:schemeClr val="accent2">
                            <a:lumMod val="60000"/>
                            <a:lumOff val="40000"/>
                          </a:schemeClr>
                        </a:solidFill>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pPr marL="0" marR="0" algn="just">
                        <a:lnSpc>
                          <a:spcPct val="150000"/>
                        </a:lnSpc>
                        <a:spcBef>
                          <a:spcPts val="0"/>
                        </a:spcBef>
                        <a:spcAft>
                          <a:spcPts val="0"/>
                        </a:spcAft>
                      </a:pPr>
                      <a:r>
                        <a:rPr lang="en-US" sz="1200" dirty="0">
                          <a:solidFill>
                            <a:schemeClr val="accent2">
                              <a:lumMod val="60000"/>
                              <a:lumOff val="40000"/>
                            </a:schemeClr>
                          </a:solidFill>
                          <a:effectLst/>
                        </a:rPr>
                        <a:t>Accuracy Score</a:t>
                      </a:r>
                      <a:endParaRPr lang="en-US" sz="1200" dirty="0">
                        <a:solidFill>
                          <a:schemeClr val="accent2">
                            <a:lumMod val="60000"/>
                            <a:lumOff val="40000"/>
                          </a:schemeClr>
                        </a:solidFill>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pPr marL="0" marR="0" algn="just">
                        <a:lnSpc>
                          <a:spcPct val="150000"/>
                        </a:lnSpc>
                        <a:spcBef>
                          <a:spcPts val="0"/>
                        </a:spcBef>
                        <a:spcAft>
                          <a:spcPts val="0"/>
                        </a:spcAft>
                      </a:pPr>
                      <a:r>
                        <a:rPr lang="en-US" sz="1200">
                          <a:solidFill>
                            <a:schemeClr val="accent2">
                              <a:lumMod val="60000"/>
                              <a:lumOff val="40000"/>
                            </a:schemeClr>
                          </a:solidFill>
                          <a:effectLst/>
                        </a:rPr>
                        <a:t>Recall Score</a:t>
                      </a:r>
                      <a:endParaRPr lang="en-US" sz="1200">
                        <a:solidFill>
                          <a:schemeClr val="accent2">
                            <a:lumMod val="60000"/>
                            <a:lumOff val="40000"/>
                          </a:schemeClr>
                        </a:solidFill>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pPr marL="0" marR="0" algn="just">
                        <a:lnSpc>
                          <a:spcPct val="150000"/>
                        </a:lnSpc>
                        <a:spcBef>
                          <a:spcPts val="0"/>
                        </a:spcBef>
                        <a:spcAft>
                          <a:spcPts val="0"/>
                        </a:spcAft>
                      </a:pPr>
                      <a:r>
                        <a:rPr lang="en-US" sz="1200">
                          <a:solidFill>
                            <a:schemeClr val="accent2">
                              <a:lumMod val="60000"/>
                              <a:lumOff val="40000"/>
                            </a:schemeClr>
                          </a:solidFill>
                          <a:effectLst/>
                        </a:rPr>
                        <a:t>ROC score</a:t>
                      </a:r>
                      <a:endParaRPr lang="en-US" sz="1200">
                        <a:solidFill>
                          <a:schemeClr val="accent2">
                            <a:lumMod val="60000"/>
                            <a:lumOff val="40000"/>
                          </a:schemeClr>
                        </a:solidFill>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extLst>
                  <a:ext uri="{0D108BD9-81ED-4DB2-BD59-A6C34878D82A}">
                    <a16:rowId xmlns:a16="http://schemas.microsoft.com/office/drawing/2014/main" val="2966509875"/>
                  </a:ext>
                </a:extLst>
              </a:tr>
              <a:tr h="456000">
                <a:tc>
                  <a:txBody>
                    <a:bodyPr/>
                    <a:lstStyle/>
                    <a:p>
                      <a:pPr marL="0" marR="0" algn="just">
                        <a:lnSpc>
                          <a:spcPct val="150000"/>
                        </a:lnSpc>
                        <a:spcBef>
                          <a:spcPts val="0"/>
                        </a:spcBef>
                        <a:spcAft>
                          <a:spcPts val="0"/>
                        </a:spcAft>
                      </a:pPr>
                      <a:r>
                        <a:rPr lang="en-US" sz="1200">
                          <a:solidFill>
                            <a:schemeClr val="accent2">
                              <a:lumMod val="60000"/>
                              <a:lumOff val="40000"/>
                            </a:schemeClr>
                          </a:solidFill>
                          <a:effectLst/>
                        </a:rPr>
                        <a:t>KNN</a:t>
                      </a:r>
                      <a:endParaRPr lang="en-US" sz="1200">
                        <a:solidFill>
                          <a:schemeClr val="accent2">
                            <a:lumMod val="60000"/>
                            <a:lumOff val="40000"/>
                          </a:schemeClr>
                        </a:solidFill>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pPr marL="0" marR="0" algn="just">
                        <a:lnSpc>
                          <a:spcPct val="150000"/>
                        </a:lnSpc>
                        <a:spcBef>
                          <a:spcPts val="0"/>
                        </a:spcBef>
                        <a:spcAft>
                          <a:spcPts val="0"/>
                        </a:spcAft>
                      </a:pPr>
                      <a:r>
                        <a:rPr lang="en-US" sz="1200">
                          <a:solidFill>
                            <a:schemeClr val="accent2">
                              <a:lumMod val="60000"/>
                              <a:lumOff val="40000"/>
                            </a:schemeClr>
                          </a:solidFill>
                          <a:effectLst/>
                        </a:rPr>
                        <a:t>94.139408</a:t>
                      </a:r>
                      <a:endParaRPr lang="en-US" sz="1200">
                        <a:solidFill>
                          <a:schemeClr val="accent2">
                            <a:lumMod val="60000"/>
                            <a:lumOff val="40000"/>
                          </a:schemeClr>
                        </a:solidFill>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pPr marL="0" marR="0" algn="just">
                        <a:lnSpc>
                          <a:spcPct val="150000"/>
                        </a:lnSpc>
                        <a:spcBef>
                          <a:spcPts val="0"/>
                        </a:spcBef>
                        <a:spcAft>
                          <a:spcPts val="0"/>
                        </a:spcAft>
                      </a:pPr>
                      <a:r>
                        <a:rPr lang="en-US" sz="1200">
                          <a:solidFill>
                            <a:schemeClr val="accent2">
                              <a:lumMod val="60000"/>
                              <a:lumOff val="40000"/>
                            </a:schemeClr>
                          </a:solidFill>
                          <a:effectLst/>
                        </a:rPr>
                        <a:t>84.549763</a:t>
                      </a:r>
                      <a:endParaRPr lang="en-US" sz="1200">
                        <a:solidFill>
                          <a:schemeClr val="accent2">
                            <a:lumMod val="60000"/>
                            <a:lumOff val="40000"/>
                          </a:schemeClr>
                        </a:solidFill>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pPr marL="0" marR="0" algn="just">
                        <a:lnSpc>
                          <a:spcPct val="150000"/>
                        </a:lnSpc>
                        <a:spcBef>
                          <a:spcPts val="0"/>
                        </a:spcBef>
                        <a:spcAft>
                          <a:spcPts val="0"/>
                        </a:spcAft>
                      </a:pPr>
                      <a:r>
                        <a:rPr lang="en-US" sz="1200">
                          <a:solidFill>
                            <a:schemeClr val="accent2">
                              <a:lumMod val="60000"/>
                              <a:lumOff val="40000"/>
                            </a:schemeClr>
                          </a:solidFill>
                          <a:effectLst/>
                        </a:rPr>
                        <a:t>90.584119</a:t>
                      </a:r>
                      <a:endParaRPr lang="en-US" sz="1200">
                        <a:solidFill>
                          <a:schemeClr val="accent2">
                            <a:lumMod val="60000"/>
                            <a:lumOff val="40000"/>
                          </a:schemeClr>
                        </a:solidFill>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extLst>
                  <a:ext uri="{0D108BD9-81ED-4DB2-BD59-A6C34878D82A}">
                    <a16:rowId xmlns:a16="http://schemas.microsoft.com/office/drawing/2014/main" val="52626899"/>
                  </a:ext>
                </a:extLst>
              </a:tr>
              <a:tr h="456000">
                <a:tc>
                  <a:txBody>
                    <a:bodyPr/>
                    <a:lstStyle/>
                    <a:p>
                      <a:pPr marL="0" marR="0" algn="just">
                        <a:lnSpc>
                          <a:spcPct val="150000"/>
                        </a:lnSpc>
                        <a:spcBef>
                          <a:spcPts val="0"/>
                        </a:spcBef>
                        <a:spcAft>
                          <a:spcPts val="0"/>
                        </a:spcAft>
                      </a:pPr>
                      <a:r>
                        <a:rPr lang="en-US" sz="1200">
                          <a:solidFill>
                            <a:schemeClr val="accent2">
                              <a:lumMod val="60000"/>
                              <a:lumOff val="40000"/>
                            </a:schemeClr>
                          </a:solidFill>
                          <a:effectLst/>
                        </a:rPr>
                        <a:t>Logistic Regression</a:t>
                      </a:r>
                      <a:endParaRPr lang="en-US" sz="1200">
                        <a:solidFill>
                          <a:schemeClr val="accent2">
                            <a:lumMod val="60000"/>
                            <a:lumOff val="40000"/>
                          </a:schemeClr>
                        </a:solidFill>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pPr marL="0" marR="0" algn="just">
                        <a:lnSpc>
                          <a:spcPct val="150000"/>
                        </a:lnSpc>
                        <a:spcBef>
                          <a:spcPts val="0"/>
                        </a:spcBef>
                        <a:spcAft>
                          <a:spcPts val="0"/>
                        </a:spcAft>
                      </a:pPr>
                      <a:r>
                        <a:rPr lang="en-US" sz="1200">
                          <a:solidFill>
                            <a:schemeClr val="accent2">
                              <a:lumMod val="60000"/>
                              <a:lumOff val="40000"/>
                            </a:schemeClr>
                          </a:solidFill>
                          <a:effectLst/>
                        </a:rPr>
                        <a:t>94.450935</a:t>
                      </a:r>
                      <a:endParaRPr lang="en-US" sz="1200">
                        <a:solidFill>
                          <a:schemeClr val="accent2">
                            <a:lumMod val="60000"/>
                            <a:lumOff val="40000"/>
                          </a:schemeClr>
                        </a:solidFill>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pPr marL="0" marR="0" algn="just">
                        <a:lnSpc>
                          <a:spcPct val="150000"/>
                        </a:lnSpc>
                        <a:spcBef>
                          <a:spcPts val="0"/>
                        </a:spcBef>
                        <a:spcAft>
                          <a:spcPts val="0"/>
                        </a:spcAft>
                      </a:pPr>
                      <a:r>
                        <a:rPr lang="en-US" sz="1200">
                          <a:solidFill>
                            <a:schemeClr val="accent2">
                              <a:lumMod val="60000"/>
                              <a:lumOff val="40000"/>
                            </a:schemeClr>
                          </a:solidFill>
                          <a:effectLst/>
                        </a:rPr>
                        <a:t>84.644550</a:t>
                      </a:r>
                      <a:endParaRPr lang="en-US" sz="1200">
                        <a:solidFill>
                          <a:schemeClr val="accent2">
                            <a:lumMod val="60000"/>
                            <a:lumOff val="40000"/>
                          </a:schemeClr>
                        </a:solidFill>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pPr marL="0" marR="0" algn="just">
                        <a:lnSpc>
                          <a:spcPct val="150000"/>
                        </a:lnSpc>
                        <a:spcBef>
                          <a:spcPts val="0"/>
                        </a:spcBef>
                        <a:spcAft>
                          <a:spcPts val="0"/>
                        </a:spcAft>
                      </a:pPr>
                      <a:r>
                        <a:rPr lang="en-US" sz="1200">
                          <a:solidFill>
                            <a:schemeClr val="accent2">
                              <a:lumMod val="60000"/>
                              <a:lumOff val="40000"/>
                            </a:schemeClr>
                          </a:solidFill>
                          <a:effectLst/>
                        </a:rPr>
                        <a:t>90.815291</a:t>
                      </a:r>
                      <a:endParaRPr lang="en-US" sz="1200">
                        <a:solidFill>
                          <a:schemeClr val="accent2">
                            <a:lumMod val="60000"/>
                            <a:lumOff val="40000"/>
                          </a:schemeClr>
                        </a:solidFill>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extLst>
                  <a:ext uri="{0D108BD9-81ED-4DB2-BD59-A6C34878D82A}">
                    <a16:rowId xmlns:a16="http://schemas.microsoft.com/office/drawing/2014/main" val="2942289443"/>
                  </a:ext>
                </a:extLst>
              </a:tr>
              <a:tr h="456000">
                <a:tc>
                  <a:txBody>
                    <a:bodyPr/>
                    <a:lstStyle/>
                    <a:p>
                      <a:pPr marL="0" marR="0" algn="just">
                        <a:lnSpc>
                          <a:spcPct val="150000"/>
                        </a:lnSpc>
                        <a:spcBef>
                          <a:spcPts val="0"/>
                        </a:spcBef>
                        <a:spcAft>
                          <a:spcPts val="0"/>
                        </a:spcAft>
                      </a:pPr>
                      <a:r>
                        <a:rPr lang="en-US" sz="1200">
                          <a:solidFill>
                            <a:schemeClr val="accent2">
                              <a:lumMod val="60000"/>
                              <a:lumOff val="40000"/>
                            </a:schemeClr>
                          </a:solidFill>
                          <a:effectLst/>
                        </a:rPr>
                        <a:t>SVC</a:t>
                      </a:r>
                      <a:endParaRPr lang="en-US" sz="1200">
                        <a:solidFill>
                          <a:schemeClr val="accent2">
                            <a:lumMod val="60000"/>
                            <a:lumOff val="40000"/>
                          </a:schemeClr>
                        </a:solidFill>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pPr marL="0" marR="0" algn="just">
                        <a:lnSpc>
                          <a:spcPct val="150000"/>
                        </a:lnSpc>
                        <a:spcBef>
                          <a:spcPts val="0"/>
                        </a:spcBef>
                        <a:spcAft>
                          <a:spcPts val="0"/>
                        </a:spcAft>
                      </a:pPr>
                      <a:r>
                        <a:rPr lang="en-US" sz="1200">
                          <a:solidFill>
                            <a:schemeClr val="accent2">
                              <a:lumMod val="60000"/>
                              <a:lumOff val="40000"/>
                            </a:schemeClr>
                          </a:solidFill>
                          <a:effectLst/>
                        </a:rPr>
                        <a:t>94.373053</a:t>
                      </a:r>
                      <a:endParaRPr lang="en-US" sz="1200">
                        <a:solidFill>
                          <a:schemeClr val="accent2">
                            <a:lumMod val="60000"/>
                            <a:lumOff val="40000"/>
                          </a:schemeClr>
                        </a:solidFill>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pPr marL="0" marR="0" algn="just">
                        <a:lnSpc>
                          <a:spcPct val="150000"/>
                        </a:lnSpc>
                        <a:spcBef>
                          <a:spcPts val="0"/>
                        </a:spcBef>
                        <a:spcAft>
                          <a:spcPts val="0"/>
                        </a:spcAft>
                      </a:pPr>
                      <a:r>
                        <a:rPr lang="en-US" sz="1200">
                          <a:solidFill>
                            <a:schemeClr val="accent2">
                              <a:lumMod val="60000"/>
                              <a:lumOff val="40000"/>
                            </a:schemeClr>
                          </a:solidFill>
                          <a:effectLst/>
                        </a:rPr>
                        <a:t>83.507109</a:t>
                      </a:r>
                      <a:endParaRPr lang="en-US" sz="1200">
                        <a:solidFill>
                          <a:schemeClr val="accent2">
                            <a:lumMod val="60000"/>
                            <a:lumOff val="40000"/>
                          </a:schemeClr>
                        </a:solidFill>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pPr marL="0" marR="0" algn="just">
                        <a:lnSpc>
                          <a:spcPct val="150000"/>
                        </a:lnSpc>
                        <a:spcBef>
                          <a:spcPts val="0"/>
                        </a:spcBef>
                        <a:spcAft>
                          <a:spcPts val="0"/>
                        </a:spcAft>
                      </a:pPr>
                      <a:r>
                        <a:rPr lang="en-US" sz="1200">
                          <a:solidFill>
                            <a:schemeClr val="accent2">
                              <a:lumMod val="60000"/>
                              <a:lumOff val="40000"/>
                            </a:schemeClr>
                          </a:solidFill>
                          <a:effectLst/>
                        </a:rPr>
                        <a:t>90.344586</a:t>
                      </a:r>
                      <a:endParaRPr lang="en-US" sz="1200">
                        <a:solidFill>
                          <a:schemeClr val="accent2">
                            <a:lumMod val="60000"/>
                            <a:lumOff val="40000"/>
                          </a:schemeClr>
                        </a:solidFill>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extLst>
                  <a:ext uri="{0D108BD9-81ED-4DB2-BD59-A6C34878D82A}">
                    <a16:rowId xmlns:a16="http://schemas.microsoft.com/office/drawing/2014/main" val="2814945260"/>
                  </a:ext>
                </a:extLst>
              </a:tr>
              <a:tr h="456000">
                <a:tc>
                  <a:txBody>
                    <a:bodyPr/>
                    <a:lstStyle/>
                    <a:p>
                      <a:pPr marL="0" marR="0" algn="just">
                        <a:lnSpc>
                          <a:spcPct val="150000"/>
                        </a:lnSpc>
                        <a:spcBef>
                          <a:spcPts val="0"/>
                        </a:spcBef>
                        <a:spcAft>
                          <a:spcPts val="0"/>
                        </a:spcAft>
                      </a:pPr>
                      <a:r>
                        <a:rPr lang="en-US" sz="1200">
                          <a:solidFill>
                            <a:schemeClr val="accent2">
                              <a:lumMod val="60000"/>
                              <a:lumOff val="40000"/>
                            </a:schemeClr>
                          </a:solidFill>
                          <a:effectLst/>
                        </a:rPr>
                        <a:t>Random Forest</a:t>
                      </a:r>
                      <a:endParaRPr lang="en-US" sz="1200">
                        <a:solidFill>
                          <a:schemeClr val="accent2">
                            <a:lumMod val="60000"/>
                            <a:lumOff val="40000"/>
                          </a:schemeClr>
                        </a:solidFill>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pPr marL="0" marR="0" algn="just">
                        <a:lnSpc>
                          <a:spcPct val="150000"/>
                        </a:lnSpc>
                        <a:spcBef>
                          <a:spcPts val="0"/>
                        </a:spcBef>
                        <a:spcAft>
                          <a:spcPts val="0"/>
                        </a:spcAft>
                      </a:pPr>
                      <a:r>
                        <a:rPr lang="en-US" sz="1200">
                          <a:solidFill>
                            <a:schemeClr val="accent2">
                              <a:lumMod val="60000"/>
                              <a:lumOff val="40000"/>
                            </a:schemeClr>
                          </a:solidFill>
                          <a:effectLst/>
                        </a:rPr>
                        <a:t>95.035047</a:t>
                      </a:r>
                      <a:endParaRPr lang="en-US" sz="1200">
                        <a:solidFill>
                          <a:schemeClr val="accent2">
                            <a:lumMod val="60000"/>
                            <a:lumOff val="40000"/>
                          </a:schemeClr>
                        </a:solidFill>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pPr marL="0" marR="0" algn="just">
                        <a:lnSpc>
                          <a:spcPct val="150000"/>
                        </a:lnSpc>
                        <a:spcBef>
                          <a:spcPts val="0"/>
                        </a:spcBef>
                        <a:spcAft>
                          <a:spcPts val="0"/>
                        </a:spcAft>
                      </a:pPr>
                      <a:r>
                        <a:rPr lang="en-US" sz="1200">
                          <a:solidFill>
                            <a:schemeClr val="accent2">
                              <a:lumMod val="60000"/>
                              <a:lumOff val="40000"/>
                            </a:schemeClr>
                          </a:solidFill>
                          <a:effectLst/>
                        </a:rPr>
                        <a:t>84.644550</a:t>
                      </a:r>
                      <a:endParaRPr lang="en-US" sz="1200">
                        <a:solidFill>
                          <a:schemeClr val="accent2">
                            <a:lumMod val="60000"/>
                            <a:lumOff val="40000"/>
                          </a:schemeClr>
                        </a:solidFill>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pPr marL="0" marR="0" algn="just">
                        <a:lnSpc>
                          <a:spcPct val="150000"/>
                        </a:lnSpc>
                        <a:spcBef>
                          <a:spcPts val="0"/>
                        </a:spcBef>
                        <a:spcAft>
                          <a:spcPts val="0"/>
                        </a:spcAft>
                      </a:pPr>
                      <a:r>
                        <a:rPr lang="en-US" sz="1200">
                          <a:solidFill>
                            <a:schemeClr val="accent2">
                              <a:lumMod val="60000"/>
                              <a:lumOff val="40000"/>
                            </a:schemeClr>
                          </a:solidFill>
                          <a:effectLst/>
                        </a:rPr>
                        <a:t>91.182848</a:t>
                      </a:r>
                      <a:endParaRPr lang="en-US" sz="1200">
                        <a:solidFill>
                          <a:schemeClr val="accent2">
                            <a:lumMod val="60000"/>
                            <a:lumOff val="40000"/>
                          </a:schemeClr>
                        </a:solidFill>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extLst>
                  <a:ext uri="{0D108BD9-81ED-4DB2-BD59-A6C34878D82A}">
                    <a16:rowId xmlns:a16="http://schemas.microsoft.com/office/drawing/2014/main" val="853273845"/>
                  </a:ext>
                </a:extLst>
              </a:tr>
              <a:tr h="456000">
                <a:tc>
                  <a:txBody>
                    <a:bodyPr/>
                    <a:lstStyle/>
                    <a:p>
                      <a:pPr marL="0" marR="0" algn="just">
                        <a:lnSpc>
                          <a:spcPct val="150000"/>
                        </a:lnSpc>
                        <a:spcBef>
                          <a:spcPts val="0"/>
                        </a:spcBef>
                        <a:spcAft>
                          <a:spcPts val="0"/>
                        </a:spcAft>
                      </a:pPr>
                      <a:r>
                        <a:rPr lang="en-US" sz="1200" dirty="0">
                          <a:solidFill>
                            <a:schemeClr val="accent2">
                              <a:lumMod val="60000"/>
                              <a:lumOff val="40000"/>
                            </a:schemeClr>
                          </a:solidFill>
                          <a:effectLst/>
                        </a:rPr>
                        <a:t>Decision Tree</a:t>
                      </a:r>
                      <a:endParaRPr lang="en-US" sz="1200" dirty="0">
                        <a:solidFill>
                          <a:schemeClr val="accent2">
                            <a:lumMod val="60000"/>
                            <a:lumOff val="40000"/>
                          </a:schemeClr>
                        </a:solidFill>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pPr marL="0" marR="0" algn="just">
                        <a:lnSpc>
                          <a:spcPct val="150000"/>
                        </a:lnSpc>
                        <a:spcBef>
                          <a:spcPts val="0"/>
                        </a:spcBef>
                        <a:spcAft>
                          <a:spcPts val="0"/>
                        </a:spcAft>
                      </a:pPr>
                      <a:r>
                        <a:rPr lang="en-US" sz="1200">
                          <a:solidFill>
                            <a:schemeClr val="accent2">
                              <a:lumMod val="60000"/>
                              <a:lumOff val="40000"/>
                            </a:schemeClr>
                          </a:solidFill>
                          <a:effectLst/>
                        </a:rPr>
                        <a:t>92.289720</a:t>
                      </a:r>
                      <a:endParaRPr lang="en-US" sz="1200">
                        <a:solidFill>
                          <a:schemeClr val="accent2">
                            <a:lumMod val="60000"/>
                            <a:lumOff val="40000"/>
                          </a:schemeClr>
                        </a:solidFill>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pPr marL="0" marR="0" algn="just">
                        <a:lnSpc>
                          <a:spcPct val="150000"/>
                        </a:lnSpc>
                        <a:spcBef>
                          <a:spcPts val="0"/>
                        </a:spcBef>
                        <a:spcAft>
                          <a:spcPts val="0"/>
                        </a:spcAft>
                      </a:pPr>
                      <a:r>
                        <a:rPr lang="en-US" sz="1200">
                          <a:solidFill>
                            <a:schemeClr val="accent2">
                              <a:lumMod val="60000"/>
                              <a:lumOff val="40000"/>
                            </a:schemeClr>
                          </a:solidFill>
                          <a:effectLst/>
                        </a:rPr>
                        <a:t>82.085308</a:t>
                      </a:r>
                      <a:endParaRPr lang="en-US" sz="1200">
                        <a:solidFill>
                          <a:schemeClr val="accent2">
                            <a:lumMod val="60000"/>
                            <a:lumOff val="40000"/>
                          </a:schemeClr>
                        </a:solidFill>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pPr marL="0" marR="0" algn="just">
                        <a:lnSpc>
                          <a:spcPct val="150000"/>
                        </a:lnSpc>
                        <a:spcBef>
                          <a:spcPts val="0"/>
                        </a:spcBef>
                        <a:spcAft>
                          <a:spcPts val="0"/>
                        </a:spcAft>
                      </a:pPr>
                      <a:r>
                        <a:rPr lang="en-US" sz="1200" dirty="0">
                          <a:solidFill>
                            <a:schemeClr val="accent2">
                              <a:lumMod val="60000"/>
                              <a:lumOff val="40000"/>
                            </a:schemeClr>
                          </a:solidFill>
                          <a:effectLst/>
                        </a:rPr>
                        <a:t>88.506511</a:t>
                      </a:r>
                      <a:endParaRPr lang="en-US" sz="1200" dirty="0">
                        <a:solidFill>
                          <a:schemeClr val="accent2">
                            <a:lumMod val="60000"/>
                            <a:lumOff val="40000"/>
                          </a:schemeClr>
                        </a:solidFill>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extLst>
                  <a:ext uri="{0D108BD9-81ED-4DB2-BD59-A6C34878D82A}">
                    <a16:rowId xmlns:a16="http://schemas.microsoft.com/office/drawing/2014/main" val="1637496541"/>
                  </a:ext>
                </a:extLst>
              </a:tr>
            </a:tbl>
          </a:graphicData>
        </a:graphic>
      </p:graphicFrame>
    </p:spTree>
    <p:extLst>
      <p:ext uri="{BB962C8B-B14F-4D97-AF65-F5344CB8AC3E}">
        <p14:creationId xmlns:p14="http://schemas.microsoft.com/office/powerpoint/2010/main" val="4264051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488B3167-5177-44F0-BFC7-4AC0414EFABA}"/>
              </a:ext>
            </a:extLst>
          </p:cNvPr>
          <p:cNvGraphicFramePr>
            <a:graphicFrameLocks noGrp="1"/>
          </p:cNvGraphicFramePr>
          <p:nvPr>
            <p:extLst>
              <p:ext uri="{D42A27DB-BD31-4B8C-83A1-F6EECF244321}">
                <p14:modId xmlns:p14="http://schemas.microsoft.com/office/powerpoint/2010/main" val="4100044157"/>
              </p:ext>
            </p:extLst>
          </p:nvPr>
        </p:nvGraphicFramePr>
        <p:xfrm>
          <a:off x="985972" y="1128909"/>
          <a:ext cx="6919628" cy="2720766"/>
        </p:xfrm>
        <a:graphic>
          <a:graphicData uri="http://schemas.openxmlformats.org/drawingml/2006/table">
            <a:tbl>
              <a:tblPr firstRow="1" firstCol="1" bandRow="1">
                <a:tableStyleId>{39529398-2ECD-4FD9-8A15-392A480E7EF8}</a:tableStyleId>
              </a:tblPr>
              <a:tblGrid>
                <a:gridCol w="1729537">
                  <a:extLst>
                    <a:ext uri="{9D8B030D-6E8A-4147-A177-3AD203B41FA5}">
                      <a16:colId xmlns:a16="http://schemas.microsoft.com/office/drawing/2014/main" val="2346600276"/>
                    </a:ext>
                  </a:extLst>
                </a:gridCol>
                <a:gridCol w="1729537">
                  <a:extLst>
                    <a:ext uri="{9D8B030D-6E8A-4147-A177-3AD203B41FA5}">
                      <a16:colId xmlns:a16="http://schemas.microsoft.com/office/drawing/2014/main" val="1556216699"/>
                    </a:ext>
                  </a:extLst>
                </a:gridCol>
                <a:gridCol w="1730277">
                  <a:extLst>
                    <a:ext uri="{9D8B030D-6E8A-4147-A177-3AD203B41FA5}">
                      <a16:colId xmlns:a16="http://schemas.microsoft.com/office/drawing/2014/main" val="3176815403"/>
                    </a:ext>
                  </a:extLst>
                </a:gridCol>
                <a:gridCol w="1730277">
                  <a:extLst>
                    <a:ext uri="{9D8B030D-6E8A-4147-A177-3AD203B41FA5}">
                      <a16:colId xmlns:a16="http://schemas.microsoft.com/office/drawing/2014/main" val="1615866288"/>
                    </a:ext>
                  </a:extLst>
                </a:gridCol>
              </a:tblGrid>
              <a:tr h="453461">
                <a:tc>
                  <a:txBody>
                    <a:bodyPr/>
                    <a:lstStyle/>
                    <a:p>
                      <a:pPr marL="0" marR="0" algn="just">
                        <a:lnSpc>
                          <a:spcPct val="150000"/>
                        </a:lnSpc>
                        <a:spcBef>
                          <a:spcPts val="0"/>
                        </a:spcBef>
                        <a:spcAft>
                          <a:spcPts val="0"/>
                        </a:spcAft>
                      </a:pPr>
                      <a:r>
                        <a:rPr lang="en-US" sz="1200">
                          <a:solidFill>
                            <a:schemeClr val="accent5">
                              <a:lumMod val="75000"/>
                            </a:schemeClr>
                          </a:solidFill>
                          <a:effectLst/>
                        </a:rPr>
                        <a:t>Model</a:t>
                      </a:r>
                      <a:endParaRPr lang="en-US" sz="1200">
                        <a:solidFill>
                          <a:schemeClr val="accent5">
                            <a:lumMod val="75000"/>
                          </a:schemeClr>
                        </a:solidFill>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pPr marL="0" marR="0" algn="just">
                        <a:lnSpc>
                          <a:spcPct val="150000"/>
                        </a:lnSpc>
                        <a:spcBef>
                          <a:spcPts val="0"/>
                        </a:spcBef>
                        <a:spcAft>
                          <a:spcPts val="0"/>
                        </a:spcAft>
                      </a:pPr>
                      <a:r>
                        <a:rPr lang="en-US" sz="1200" dirty="0">
                          <a:solidFill>
                            <a:schemeClr val="accent5">
                              <a:lumMod val="75000"/>
                            </a:schemeClr>
                          </a:solidFill>
                          <a:effectLst/>
                        </a:rPr>
                        <a:t>Accuracy Score</a:t>
                      </a:r>
                      <a:endParaRPr lang="en-US" sz="1200" dirty="0">
                        <a:solidFill>
                          <a:schemeClr val="accent5">
                            <a:lumMod val="75000"/>
                          </a:schemeClr>
                        </a:solidFill>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pPr marL="0" marR="0" algn="just">
                        <a:lnSpc>
                          <a:spcPct val="150000"/>
                        </a:lnSpc>
                        <a:spcBef>
                          <a:spcPts val="0"/>
                        </a:spcBef>
                        <a:spcAft>
                          <a:spcPts val="0"/>
                        </a:spcAft>
                      </a:pPr>
                      <a:r>
                        <a:rPr lang="en-US" sz="1200">
                          <a:solidFill>
                            <a:schemeClr val="accent5">
                              <a:lumMod val="75000"/>
                            </a:schemeClr>
                          </a:solidFill>
                          <a:effectLst/>
                        </a:rPr>
                        <a:t>Recall Score</a:t>
                      </a:r>
                      <a:endParaRPr lang="en-US" sz="1200">
                        <a:solidFill>
                          <a:schemeClr val="accent5">
                            <a:lumMod val="75000"/>
                          </a:schemeClr>
                        </a:solidFill>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pPr marL="0" marR="0" algn="just">
                        <a:lnSpc>
                          <a:spcPct val="150000"/>
                        </a:lnSpc>
                        <a:spcBef>
                          <a:spcPts val="0"/>
                        </a:spcBef>
                        <a:spcAft>
                          <a:spcPts val="0"/>
                        </a:spcAft>
                      </a:pPr>
                      <a:r>
                        <a:rPr lang="en-US" sz="1200">
                          <a:solidFill>
                            <a:schemeClr val="accent5">
                              <a:lumMod val="75000"/>
                            </a:schemeClr>
                          </a:solidFill>
                          <a:effectLst/>
                        </a:rPr>
                        <a:t>ROC score</a:t>
                      </a:r>
                      <a:endParaRPr lang="en-US" sz="1200">
                        <a:solidFill>
                          <a:schemeClr val="accent5">
                            <a:lumMod val="75000"/>
                          </a:schemeClr>
                        </a:solidFill>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extLst>
                  <a:ext uri="{0D108BD9-81ED-4DB2-BD59-A6C34878D82A}">
                    <a16:rowId xmlns:a16="http://schemas.microsoft.com/office/drawing/2014/main" val="3608320653"/>
                  </a:ext>
                </a:extLst>
              </a:tr>
              <a:tr h="453461">
                <a:tc>
                  <a:txBody>
                    <a:bodyPr/>
                    <a:lstStyle/>
                    <a:p>
                      <a:pPr marL="0" marR="0" algn="just">
                        <a:lnSpc>
                          <a:spcPct val="150000"/>
                        </a:lnSpc>
                        <a:spcBef>
                          <a:spcPts val="0"/>
                        </a:spcBef>
                        <a:spcAft>
                          <a:spcPts val="0"/>
                        </a:spcAft>
                      </a:pPr>
                      <a:r>
                        <a:rPr lang="en-US" sz="1200" dirty="0">
                          <a:solidFill>
                            <a:schemeClr val="accent5">
                              <a:lumMod val="75000"/>
                            </a:schemeClr>
                          </a:solidFill>
                          <a:effectLst/>
                        </a:rPr>
                        <a:t>KNN</a:t>
                      </a:r>
                      <a:endParaRPr lang="en-US" sz="1200" dirty="0">
                        <a:solidFill>
                          <a:schemeClr val="accent5">
                            <a:lumMod val="75000"/>
                          </a:schemeClr>
                        </a:solidFill>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pPr marL="0" marR="0" algn="just">
                        <a:lnSpc>
                          <a:spcPct val="150000"/>
                        </a:lnSpc>
                        <a:spcBef>
                          <a:spcPts val="0"/>
                        </a:spcBef>
                        <a:spcAft>
                          <a:spcPts val="0"/>
                        </a:spcAft>
                      </a:pPr>
                      <a:r>
                        <a:rPr lang="en-US" sz="1200" dirty="0">
                          <a:solidFill>
                            <a:schemeClr val="accent5">
                              <a:lumMod val="75000"/>
                            </a:schemeClr>
                          </a:solidFill>
                          <a:effectLst/>
                        </a:rPr>
                        <a:t>94.470405</a:t>
                      </a:r>
                      <a:endParaRPr lang="en-US" sz="1200" dirty="0">
                        <a:solidFill>
                          <a:schemeClr val="accent5">
                            <a:lumMod val="75000"/>
                          </a:schemeClr>
                        </a:solidFill>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pPr marL="0" marR="0" algn="just">
                        <a:lnSpc>
                          <a:spcPct val="150000"/>
                        </a:lnSpc>
                        <a:spcBef>
                          <a:spcPts val="0"/>
                        </a:spcBef>
                        <a:spcAft>
                          <a:spcPts val="0"/>
                        </a:spcAft>
                      </a:pPr>
                      <a:r>
                        <a:rPr lang="en-US" sz="1200">
                          <a:solidFill>
                            <a:schemeClr val="accent5">
                              <a:lumMod val="75000"/>
                            </a:schemeClr>
                          </a:solidFill>
                          <a:effectLst/>
                        </a:rPr>
                        <a:t>83.412322</a:t>
                      </a:r>
                      <a:endParaRPr lang="en-US" sz="1200">
                        <a:solidFill>
                          <a:schemeClr val="accent5">
                            <a:lumMod val="75000"/>
                          </a:schemeClr>
                        </a:solidFill>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pPr marL="0" marR="0" algn="just">
                        <a:lnSpc>
                          <a:spcPct val="150000"/>
                        </a:lnSpc>
                        <a:spcBef>
                          <a:spcPts val="0"/>
                        </a:spcBef>
                        <a:spcAft>
                          <a:spcPts val="0"/>
                        </a:spcAft>
                      </a:pPr>
                      <a:r>
                        <a:rPr lang="en-US" sz="1200">
                          <a:solidFill>
                            <a:schemeClr val="accent5">
                              <a:lumMod val="75000"/>
                            </a:schemeClr>
                          </a:solidFill>
                          <a:effectLst/>
                        </a:rPr>
                        <a:t>90.37070</a:t>
                      </a:r>
                      <a:endParaRPr lang="en-US" sz="1200">
                        <a:solidFill>
                          <a:schemeClr val="accent5">
                            <a:lumMod val="75000"/>
                          </a:schemeClr>
                        </a:solidFill>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extLst>
                  <a:ext uri="{0D108BD9-81ED-4DB2-BD59-A6C34878D82A}">
                    <a16:rowId xmlns:a16="http://schemas.microsoft.com/office/drawing/2014/main" val="804721304"/>
                  </a:ext>
                </a:extLst>
              </a:tr>
              <a:tr h="453461">
                <a:tc>
                  <a:txBody>
                    <a:bodyPr/>
                    <a:lstStyle/>
                    <a:p>
                      <a:pPr marL="0" marR="0" algn="just">
                        <a:lnSpc>
                          <a:spcPct val="150000"/>
                        </a:lnSpc>
                        <a:spcBef>
                          <a:spcPts val="0"/>
                        </a:spcBef>
                        <a:spcAft>
                          <a:spcPts val="0"/>
                        </a:spcAft>
                      </a:pPr>
                      <a:r>
                        <a:rPr lang="en-US" sz="1200">
                          <a:solidFill>
                            <a:schemeClr val="accent5">
                              <a:lumMod val="75000"/>
                            </a:schemeClr>
                          </a:solidFill>
                          <a:effectLst/>
                        </a:rPr>
                        <a:t>Logistic Regression</a:t>
                      </a:r>
                      <a:endParaRPr lang="en-US" sz="1200">
                        <a:solidFill>
                          <a:schemeClr val="accent5">
                            <a:lumMod val="75000"/>
                          </a:schemeClr>
                        </a:solidFill>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pPr marL="0" marR="0" algn="just">
                        <a:lnSpc>
                          <a:spcPct val="150000"/>
                        </a:lnSpc>
                        <a:spcBef>
                          <a:spcPts val="0"/>
                        </a:spcBef>
                        <a:spcAft>
                          <a:spcPts val="0"/>
                        </a:spcAft>
                      </a:pPr>
                      <a:r>
                        <a:rPr lang="en-US" sz="1200">
                          <a:solidFill>
                            <a:schemeClr val="accent5">
                              <a:lumMod val="75000"/>
                            </a:schemeClr>
                          </a:solidFill>
                          <a:effectLst/>
                        </a:rPr>
                        <a:t>94.489875</a:t>
                      </a:r>
                      <a:endParaRPr lang="en-US" sz="1200">
                        <a:solidFill>
                          <a:schemeClr val="accent5">
                            <a:lumMod val="75000"/>
                          </a:schemeClr>
                        </a:solidFill>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pPr marL="0" marR="0" algn="just">
                        <a:lnSpc>
                          <a:spcPct val="150000"/>
                        </a:lnSpc>
                        <a:spcBef>
                          <a:spcPts val="0"/>
                        </a:spcBef>
                        <a:spcAft>
                          <a:spcPts val="0"/>
                        </a:spcAft>
                      </a:pPr>
                      <a:r>
                        <a:rPr lang="en-US" sz="1200">
                          <a:solidFill>
                            <a:schemeClr val="accent5">
                              <a:lumMod val="75000"/>
                            </a:schemeClr>
                          </a:solidFill>
                          <a:effectLst/>
                        </a:rPr>
                        <a:t>84.549763</a:t>
                      </a:r>
                      <a:endParaRPr lang="en-US" sz="1200">
                        <a:solidFill>
                          <a:schemeClr val="accent5">
                            <a:lumMod val="75000"/>
                          </a:schemeClr>
                        </a:solidFill>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pPr marL="0" marR="0" algn="just">
                        <a:lnSpc>
                          <a:spcPct val="150000"/>
                        </a:lnSpc>
                        <a:spcBef>
                          <a:spcPts val="0"/>
                        </a:spcBef>
                        <a:spcAft>
                          <a:spcPts val="0"/>
                        </a:spcAft>
                      </a:pPr>
                      <a:r>
                        <a:rPr lang="en-US" sz="1200">
                          <a:solidFill>
                            <a:schemeClr val="accent5">
                              <a:lumMod val="75000"/>
                            </a:schemeClr>
                          </a:solidFill>
                          <a:effectLst/>
                        </a:rPr>
                        <a:t>90.804654</a:t>
                      </a:r>
                      <a:endParaRPr lang="en-US" sz="1200">
                        <a:solidFill>
                          <a:schemeClr val="accent5">
                            <a:lumMod val="75000"/>
                          </a:schemeClr>
                        </a:solidFill>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extLst>
                  <a:ext uri="{0D108BD9-81ED-4DB2-BD59-A6C34878D82A}">
                    <a16:rowId xmlns:a16="http://schemas.microsoft.com/office/drawing/2014/main" val="3104324006"/>
                  </a:ext>
                </a:extLst>
              </a:tr>
              <a:tr h="453461">
                <a:tc>
                  <a:txBody>
                    <a:bodyPr/>
                    <a:lstStyle/>
                    <a:p>
                      <a:pPr marL="0" marR="0" algn="just">
                        <a:lnSpc>
                          <a:spcPct val="150000"/>
                        </a:lnSpc>
                        <a:spcBef>
                          <a:spcPts val="0"/>
                        </a:spcBef>
                        <a:spcAft>
                          <a:spcPts val="0"/>
                        </a:spcAft>
                      </a:pPr>
                      <a:r>
                        <a:rPr lang="en-US" sz="1200">
                          <a:solidFill>
                            <a:schemeClr val="accent5">
                              <a:lumMod val="75000"/>
                            </a:schemeClr>
                          </a:solidFill>
                          <a:effectLst/>
                        </a:rPr>
                        <a:t>SVC</a:t>
                      </a:r>
                      <a:endParaRPr lang="en-US" sz="1200">
                        <a:solidFill>
                          <a:schemeClr val="accent5">
                            <a:lumMod val="75000"/>
                          </a:schemeClr>
                        </a:solidFill>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pPr marL="0" marR="0" algn="just">
                        <a:lnSpc>
                          <a:spcPct val="150000"/>
                        </a:lnSpc>
                        <a:spcBef>
                          <a:spcPts val="0"/>
                        </a:spcBef>
                        <a:spcAft>
                          <a:spcPts val="0"/>
                        </a:spcAft>
                      </a:pPr>
                      <a:r>
                        <a:rPr lang="en-US" sz="1200">
                          <a:solidFill>
                            <a:schemeClr val="accent5">
                              <a:lumMod val="75000"/>
                            </a:schemeClr>
                          </a:solidFill>
                          <a:effectLst/>
                        </a:rPr>
                        <a:t>94.548287</a:t>
                      </a:r>
                      <a:endParaRPr lang="en-US" sz="1200">
                        <a:solidFill>
                          <a:schemeClr val="accent5">
                            <a:lumMod val="75000"/>
                          </a:schemeClr>
                        </a:solidFill>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pPr marL="0" marR="0" algn="just">
                        <a:lnSpc>
                          <a:spcPct val="150000"/>
                        </a:lnSpc>
                        <a:spcBef>
                          <a:spcPts val="0"/>
                        </a:spcBef>
                        <a:spcAft>
                          <a:spcPts val="0"/>
                        </a:spcAft>
                      </a:pPr>
                      <a:r>
                        <a:rPr lang="en-US" sz="1200">
                          <a:solidFill>
                            <a:schemeClr val="accent5">
                              <a:lumMod val="75000"/>
                            </a:schemeClr>
                          </a:solidFill>
                          <a:effectLst/>
                        </a:rPr>
                        <a:t>82.748815</a:t>
                      </a:r>
                      <a:endParaRPr lang="en-US" sz="1200">
                        <a:solidFill>
                          <a:schemeClr val="accent5">
                            <a:lumMod val="75000"/>
                          </a:schemeClr>
                        </a:solidFill>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pPr marL="0" marR="0" algn="just">
                        <a:lnSpc>
                          <a:spcPct val="150000"/>
                        </a:lnSpc>
                        <a:spcBef>
                          <a:spcPts val="0"/>
                        </a:spcBef>
                        <a:spcAft>
                          <a:spcPts val="0"/>
                        </a:spcAft>
                      </a:pPr>
                      <a:r>
                        <a:rPr lang="en-US" sz="1200">
                          <a:solidFill>
                            <a:schemeClr val="accent5">
                              <a:lumMod val="75000"/>
                            </a:schemeClr>
                          </a:solidFill>
                          <a:effectLst/>
                        </a:rPr>
                        <a:t>90.173721</a:t>
                      </a:r>
                      <a:endParaRPr lang="en-US" sz="1200">
                        <a:solidFill>
                          <a:schemeClr val="accent5">
                            <a:lumMod val="75000"/>
                          </a:schemeClr>
                        </a:solidFill>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extLst>
                  <a:ext uri="{0D108BD9-81ED-4DB2-BD59-A6C34878D82A}">
                    <a16:rowId xmlns:a16="http://schemas.microsoft.com/office/drawing/2014/main" val="4238985594"/>
                  </a:ext>
                </a:extLst>
              </a:tr>
              <a:tr h="453461">
                <a:tc>
                  <a:txBody>
                    <a:bodyPr/>
                    <a:lstStyle/>
                    <a:p>
                      <a:pPr marL="0" marR="0" algn="just">
                        <a:lnSpc>
                          <a:spcPct val="150000"/>
                        </a:lnSpc>
                        <a:spcBef>
                          <a:spcPts val="0"/>
                        </a:spcBef>
                        <a:spcAft>
                          <a:spcPts val="0"/>
                        </a:spcAft>
                      </a:pPr>
                      <a:r>
                        <a:rPr lang="en-US" sz="1200">
                          <a:solidFill>
                            <a:schemeClr val="accent5">
                              <a:lumMod val="75000"/>
                            </a:schemeClr>
                          </a:solidFill>
                          <a:effectLst/>
                        </a:rPr>
                        <a:t>Random Forest</a:t>
                      </a:r>
                      <a:endParaRPr lang="en-US" sz="1200">
                        <a:solidFill>
                          <a:schemeClr val="accent5">
                            <a:lumMod val="75000"/>
                          </a:schemeClr>
                        </a:solidFill>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pPr marL="0" marR="0" algn="just">
                        <a:lnSpc>
                          <a:spcPct val="150000"/>
                        </a:lnSpc>
                        <a:spcBef>
                          <a:spcPts val="0"/>
                        </a:spcBef>
                        <a:spcAft>
                          <a:spcPts val="0"/>
                        </a:spcAft>
                      </a:pPr>
                      <a:r>
                        <a:rPr lang="en-US" sz="1200">
                          <a:solidFill>
                            <a:schemeClr val="accent5">
                              <a:lumMod val="75000"/>
                            </a:schemeClr>
                          </a:solidFill>
                          <a:effectLst/>
                        </a:rPr>
                        <a:t>95.229751</a:t>
                      </a:r>
                      <a:endParaRPr lang="en-US" sz="1200">
                        <a:solidFill>
                          <a:schemeClr val="accent5">
                            <a:lumMod val="75000"/>
                          </a:schemeClr>
                        </a:solidFill>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pPr marL="0" marR="0" algn="just">
                        <a:lnSpc>
                          <a:spcPct val="150000"/>
                        </a:lnSpc>
                        <a:spcBef>
                          <a:spcPts val="0"/>
                        </a:spcBef>
                        <a:spcAft>
                          <a:spcPts val="0"/>
                        </a:spcAft>
                      </a:pPr>
                      <a:r>
                        <a:rPr lang="en-US" sz="1200">
                          <a:solidFill>
                            <a:schemeClr val="accent5">
                              <a:lumMod val="75000"/>
                            </a:schemeClr>
                          </a:solidFill>
                          <a:effectLst/>
                        </a:rPr>
                        <a:t>95.229751</a:t>
                      </a:r>
                      <a:endParaRPr lang="en-US" sz="1200">
                        <a:solidFill>
                          <a:schemeClr val="accent5">
                            <a:lumMod val="75000"/>
                          </a:schemeClr>
                        </a:solidFill>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pPr marL="0" marR="0" algn="just">
                        <a:lnSpc>
                          <a:spcPct val="150000"/>
                        </a:lnSpc>
                        <a:spcBef>
                          <a:spcPts val="0"/>
                        </a:spcBef>
                        <a:spcAft>
                          <a:spcPts val="0"/>
                        </a:spcAft>
                      </a:pPr>
                      <a:r>
                        <a:rPr lang="en-US" sz="1200">
                          <a:solidFill>
                            <a:schemeClr val="accent5">
                              <a:lumMod val="75000"/>
                            </a:schemeClr>
                          </a:solidFill>
                          <a:effectLst/>
                        </a:rPr>
                        <a:t>91.65678</a:t>
                      </a:r>
                      <a:endParaRPr lang="en-US" sz="1200">
                        <a:solidFill>
                          <a:schemeClr val="accent5">
                            <a:lumMod val="75000"/>
                          </a:schemeClr>
                        </a:solidFill>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extLst>
                  <a:ext uri="{0D108BD9-81ED-4DB2-BD59-A6C34878D82A}">
                    <a16:rowId xmlns:a16="http://schemas.microsoft.com/office/drawing/2014/main" val="2052787607"/>
                  </a:ext>
                </a:extLst>
              </a:tr>
              <a:tr h="453461">
                <a:tc>
                  <a:txBody>
                    <a:bodyPr/>
                    <a:lstStyle/>
                    <a:p>
                      <a:pPr marL="0" marR="0" algn="just">
                        <a:lnSpc>
                          <a:spcPct val="150000"/>
                        </a:lnSpc>
                        <a:spcBef>
                          <a:spcPts val="0"/>
                        </a:spcBef>
                        <a:spcAft>
                          <a:spcPts val="0"/>
                        </a:spcAft>
                      </a:pPr>
                      <a:r>
                        <a:rPr lang="en-US" sz="1200" dirty="0">
                          <a:solidFill>
                            <a:schemeClr val="accent5">
                              <a:lumMod val="75000"/>
                            </a:schemeClr>
                          </a:solidFill>
                          <a:effectLst/>
                        </a:rPr>
                        <a:t>Decision Tree</a:t>
                      </a:r>
                      <a:endParaRPr lang="en-US" sz="1200" dirty="0">
                        <a:solidFill>
                          <a:schemeClr val="accent5">
                            <a:lumMod val="75000"/>
                          </a:schemeClr>
                        </a:solidFill>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pPr marL="0" marR="0" algn="just">
                        <a:lnSpc>
                          <a:spcPct val="150000"/>
                        </a:lnSpc>
                        <a:spcBef>
                          <a:spcPts val="0"/>
                        </a:spcBef>
                        <a:spcAft>
                          <a:spcPts val="0"/>
                        </a:spcAft>
                      </a:pPr>
                      <a:r>
                        <a:rPr lang="en-US" sz="1200">
                          <a:solidFill>
                            <a:schemeClr val="accent5">
                              <a:lumMod val="75000"/>
                            </a:schemeClr>
                          </a:solidFill>
                          <a:effectLst/>
                        </a:rPr>
                        <a:t>94.217290</a:t>
                      </a:r>
                      <a:endParaRPr lang="en-US" sz="1200">
                        <a:solidFill>
                          <a:schemeClr val="accent5">
                            <a:lumMod val="75000"/>
                          </a:schemeClr>
                        </a:solidFill>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pPr marL="0" marR="0" algn="just">
                        <a:lnSpc>
                          <a:spcPct val="150000"/>
                        </a:lnSpc>
                        <a:spcBef>
                          <a:spcPts val="0"/>
                        </a:spcBef>
                        <a:spcAft>
                          <a:spcPts val="0"/>
                        </a:spcAft>
                      </a:pPr>
                      <a:r>
                        <a:rPr lang="en-US" sz="1200" dirty="0">
                          <a:solidFill>
                            <a:schemeClr val="accent5">
                              <a:lumMod val="75000"/>
                            </a:schemeClr>
                          </a:solidFill>
                          <a:effectLst/>
                        </a:rPr>
                        <a:t>83.127962</a:t>
                      </a:r>
                      <a:endParaRPr lang="en-US" sz="1200" dirty="0">
                        <a:solidFill>
                          <a:schemeClr val="accent5">
                            <a:lumMod val="75000"/>
                          </a:schemeClr>
                        </a:solidFill>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pPr marL="0" marR="0" algn="just">
                        <a:lnSpc>
                          <a:spcPct val="150000"/>
                        </a:lnSpc>
                        <a:spcBef>
                          <a:spcPts val="0"/>
                        </a:spcBef>
                        <a:spcAft>
                          <a:spcPts val="0"/>
                        </a:spcAft>
                      </a:pPr>
                      <a:r>
                        <a:rPr lang="en-US" sz="1200" dirty="0">
                          <a:solidFill>
                            <a:schemeClr val="accent5">
                              <a:lumMod val="75000"/>
                            </a:schemeClr>
                          </a:solidFill>
                          <a:effectLst/>
                        </a:rPr>
                        <a:t>90.106005</a:t>
                      </a:r>
                      <a:endParaRPr lang="en-US" sz="1200" dirty="0">
                        <a:solidFill>
                          <a:schemeClr val="accent5">
                            <a:lumMod val="75000"/>
                          </a:schemeClr>
                        </a:solidFill>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extLst>
                  <a:ext uri="{0D108BD9-81ED-4DB2-BD59-A6C34878D82A}">
                    <a16:rowId xmlns:a16="http://schemas.microsoft.com/office/drawing/2014/main" val="4057059670"/>
                  </a:ext>
                </a:extLst>
              </a:tr>
            </a:tbl>
          </a:graphicData>
        </a:graphic>
      </p:graphicFrame>
      <p:sp>
        <p:nvSpPr>
          <p:cNvPr id="4" name="Rectangle 1">
            <a:extLst>
              <a:ext uri="{FF2B5EF4-FFF2-40B4-BE49-F238E27FC236}">
                <a16:creationId xmlns:a16="http://schemas.microsoft.com/office/drawing/2014/main" id="{CEDF6F94-C6A6-4991-8D0A-59CD162604A4}"/>
              </a:ext>
            </a:extLst>
          </p:cNvPr>
          <p:cNvSpPr>
            <a:spLocks noChangeArrowheads="1"/>
          </p:cNvSpPr>
          <p:nvPr/>
        </p:nvSpPr>
        <p:spPr bwMode="auto">
          <a:xfrm>
            <a:off x="1959368" y="4014591"/>
            <a:ext cx="497283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accent2">
                    <a:lumMod val="60000"/>
                    <a:lumOff val="40000"/>
                  </a:schemeClr>
                </a:solidFill>
                <a:effectLst/>
                <a:latin typeface="Arial" panose="020B0604020202020204" pitchFamily="34" charset="0"/>
                <a:ea typeface="Times New Roman" panose="02020603050405020304" pitchFamily="18" charset="0"/>
                <a:cs typeface="Vrinda" panose="020B0502040204020203" pitchFamily="34" charset="0"/>
              </a:rPr>
              <a:t>Table 2: Accuracy, ROC, Recall of the models without hyperparameter</a:t>
            </a:r>
            <a:endParaRPr kumimoji="0" lang="en-US" altLang="en-US" sz="1800" b="0" i="0" u="none" strike="noStrike" cap="none" normalizeH="0" baseline="0" dirty="0">
              <a:ln>
                <a:noFill/>
              </a:ln>
              <a:solidFill>
                <a:schemeClr val="accent2">
                  <a:lumMod val="60000"/>
                  <a:lumOff val="40000"/>
                </a:schemeClr>
              </a:solidFill>
              <a:effectLst/>
              <a:latin typeface="Arial" panose="020B0604020202020204" pitchFamily="34" charset="0"/>
            </a:endParaRPr>
          </a:p>
        </p:txBody>
      </p:sp>
      <p:sp>
        <p:nvSpPr>
          <p:cNvPr id="6" name="TextBox 5">
            <a:extLst>
              <a:ext uri="{FF2B5EF4-FFF2-40B4-BE49-F238E27FC236}">
                <a16:creationId xmlns:a16="http://schemas.microsoft.com/office/drawing/2014/main" id="{99AFAA84-9FAC-41ED-B57B-ECEC6D48A27B}"/>
              </a:ext>
            </a:extLst>
          </p:cNvPr>
          <p:cNvSpPr txBox="1"/>
          <p:nvPr/>
        </p:nvSpPr>
        <p:spPr>
          <a:xfrm>
            <a:off x="912175" y="715654"/>
            <a:ext cx="2623025" cy="307777"/>
          </a:xfrm>
          <a:prstGeom prst="rect">
            <a:avLst/>
          </a:prstGeom>
          <a:noFill/>
        </p:spPr>
        <p:txBody>
          <a:bodyPr wrap="square">
            <a:spAutoFit/>
          </a:bodyPr>
          <a:lstStyle/>
          <a:p>
            <a:r>
              <a:rPr lang="en-US" sz="1400" b="1" dirty="0">
                <a:solidFill>
                  <a:schemeClr val="accent2">
                    <a:lumMod val="60000"/>
                    <a:lumOff val="40000"/>
                  </a:schemeClr>
                </a:solidFill>
                <a:effectLst/>
                <a:latin typeface="Times New Roman" panose="02020603050405020304" pitchFamily="18" charset="0"/>
                <a:ea typeface="Times New Roman" panose="02020603050405020304" pitchFamily="18" charset="0"/>
                <a:cs typeface="Vrinda" panose="020B0502040204020203" pitchFamily="34" charset="0"/>
              </a:rPr>
              <a:t>With Hyperparameter</a:t>
            </a:r>
            <a:endParaRPr lang="en-US" dirty="0">
              <a:solidFill>
                <a:schemeClr val="accent2">
                  <a:lumMod val="60000"/>
                  <a:lumOff val="40000"/>
                </a:schemeClr>
              </a:solidFill>
            </a:endParaRPr>
          </a:p>
        </p:txBody>
      </p:sp>
    </p:spTree>
    <p:extLst>
      <p:ext uri="{BB962C8B-B14F-4D97-AF65-F5344CB8AC3E}">
        <p14:creationId xmlns:p14="http://schemas.microsoft.com/office/powerpoint/2010/main" val="3701312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989E74-04BC-4A00-BD00-64040401F526}"/>
              </a:ext>
            </a:extLst>
          </p:cNvPr>
          <p:cNvSpPr txBox="1"/>
          <p:nvPr/>
        </p:nvSpPr>
        <p:spPr>
          <a:xfrm>
            <a:off x="2977200" y="656112"/>
            <a:ext cx="4572000" cy="461665"/>
          </a:xfrm>
          <a:prstGeom prst="rect">
            <a:avLst/>
          </a:prstGeom>
          <a:noFill/>
        </p:spPr>
        <p:txBody>
          <a:bodyPr wrap="square">
            <a:spAutoFit/>
          </a:bodyPr>
          <a:lstStyle/>
          <a:p>
            <a:r>
              <a:rPr lang="en-US" sz="2400" b="1" dirty="0">
                <a:solidFill>
                  <a:schemeClr val="accent2">
                    <a:lumMod val="40000"/>
                    <a:lumOff val="60000"/>
                  </a:schemeClr>
                </a:solidFill>
                <a:latin typeface="Share Tech" panose="020B0604020202020204" charset="0"/>
              </a:rPr>
              <a:t>Future Improvement</a:t>
            </a:r>
          </a:p>
        </p:txBody>
      </p:sp>
      <p:sp>
        <p:nvSpPr>
          <p:cNvPr id="6" name="TextBox 5">
            <a:extLst>
              <a:ext uri="{FF2B5EF4-FFF2-40B4-BE49-F238E27FC236}">
                <a16:creationId xmlns:a16="http://schemas.microsoft.com/office/drawing/2014/main" id="{6AF5235E-0C56-4036-B364-0BD2B9CF9CFE}"/>
              </a:ext>
            </a:extLst>
          </p:cNvPr>
          <p:cNvSpPr txBox="1"/>
          <p:nvPr/>
        </p:nvSpPr>
        <p:spPr>
          <a:xfrm>
            <a:off x="1699200" y="1476000"/>
            <a:ext cx="5122800" cy="1530162"/>
          </a:xfrm>
          <a:prstGeom prst="rect">
            <a:avLst/>
          </a:prstGeom>
          <a:noFill/>
        </p:spPr>
        <p:txBody>
          <a:bodyPr wrap="square" rtlCol="0">
            <a:spAutoFit/>
          </a:bodyPr>
          <a:lstStyle/>
          <a:p>
            <a:pPr marL="285750" indent="-285750">
              <a:lnSpc>
                <a:spcPct val="150000"/>
              </a:lnSpc>
              <a:buClr>
                <a:schemeClr val="accent5">
                  <a:lumMod val="40000"/>
                  <a:lumOff val="60000"/>
                </a:schemeClr>
              </a:buClr>
              <a:buFont typeface="Wingdings" panose="05000000000000000000" pitchFamily="2" charset="2"/>
              <a:buChar char="q"/>
            </a:pPr>
            <a:r>
              <a:rPr lang="en-US" sz="1600" b="1" dirty="0">
                <a:solidFill>
                  <a:schemeClr val="accent2">
                    <a:lumMod val="40000"/>
                    <a:lumOff val="60000"/>
                  </a:schemeClr>
                </a:solidFill>
                <a:effectLst/>
                <a:latin typeface="Share Tech" panose="020B0604020202020204" charset="0"/>
                <a:ea typeface="Times New Roman" panose="02020603050405020304" pitchFamily="18" charset="0"/>
                <a:cs typeface="Vrinda" panose="020B0502040204020203" pitchFamily="34" charset="0"/>
              </a:rPr>
              <a:t>Integration of Remote Sensing Data</a:t>
            </a:r>
          </a:p>
          <a:p>
            <a:pPr marL="285750" indent="-285750">
              <a:lnSpc>
                <a:spcPct val="150000"/>
              </a:lnSpc>
              <a:buClr>
                <a:schemeClr val="accent5">
                  <a:lumMod val="40000"/>
                  <a:lumOff val="60000"/>
                </a:schemeClr>
              </a:buClr>
              <a:buFont typeface="Wingdings" panose="05000000000000000000" pitchFamily="2" charset="2"/>
              <a:buChar char="q"/>
            </a:pPr>
            <a:r>
              <a:rPr lang="en-US" sz="1600" b="1" dirty="0">
                <a:solidFill>
                  <a:schemeClr val="accent2">
                    <a:lumMod val="40000"/>
                    <a:lumOff val="60000"/>
                  </a:schemeClr>
                </a:solidFill>
                <a:effectLst/>
                <a:latin typeface="Share Tech" panose="020B0604020202020204" charset="0"/>
                <a:ea typeface="Times New Roman" panose="02020603050405020304" pitchFamily="18" charset="0"/>
                <a:cs typeface="Vrinda" panose="020B0502040204020203" pitchFamily="34" charset="0"/>
              </a:rPr>
              <a:t>Utilization of Advanced Modeling Techniques</a:t>
            </a:r>
            <a:endParaRPr lang="en-US" sz="1600" b="1" dirty="0">
              <a:solidFill>
                <a:schemeClr val="accent2">
                  <a:lumMod val="40000"/>
                  <a:lumOff val="60000"/>
                </a:schemeClr>
              </a:solidFill>
              <a:latin typeface="Share Tech" panose="020B0604020202020204" charset="0"/>
              <a:ea typeface="Times New Roman" panose="02020603050405020304" pitchFamily="18" charset="0"/>
              <a:cs typeface="Vrinda" panose="020B0502040204020203" pitchFamily="34" charset="0"/>
            </a:endParaRPr>
          </a:p>
          <a:p>
            <a:pPr marL="285750" indent="-285750">
              <a:lnSpc>
                <a:spcPct val="150000"/>
              </a:lnSpc>
              <a:buClr>
                <a:schemeClr val="accent5">
                  <a:lumMod val="40000"/>
                  <a:lumOff val="60000"/>
                </a:schemeClr>
              </a:buClr>
              <a:buFont typeface="Wingdings" panose="05000000000000000000" pitchFamily="2" charset="2"/>
              <a:buChar char="q"/>
            </a:pPr>
            <a:r>
              <a:rPr lang="en-US" sz="1600" b="1" dirty="0">
                <a:solidFill>
                  <a:schemeClr val="accent2">
                    <a:lumMod val="40000"/>
                    <a:lumOff val="60000"/>
                  </a:schemeClr>
                </a:solidFill>
                <a:effectLst/>
                <a:latin typeface="Share Tech" panose="020B0604020202020204" charset="0"/>
                <a:ea typeface="Times New Roman" panose="02020603050405020304" pitchFamily="18" charset="0"/>
                <a:cs typeface="Vrinda" panose="020B0502040204020203" pitchFamily="34" charset="0"/>
              </a:rPr>
              <a:t>Real-time Data Acquisition and Processing</a:t>
            </a:r>
          </a:p>
          <a:p>
            <a:pPr marL="285750" indent="-285750">
              <a:lnSpc>
                <a:spcPct val="150000"/>
              </a:lnSpc>
              <a:buClr>
                <a:schemeClr val="accent5">
                  <a:lumMod val="40000"/>
                  <a:lumOff val="60000"/>
                </a:schemeClr>
              </a:buClr>
              <a:buFont typeface="Wingdings" panose="05000000000000000000" pitchFamily="2" charset="2"/>
              <a:buChar char="q"/>
            </a:pPr>
            <a:r>
              <a:rPr lang="en-US" sz="1600" b="1" dirty="0">
                <a:solidFill>
                  <a:schemeClr val="accent2">
                    <a:lumMod val="40000"/>
                    <a:lumOff val="60000"/>
                  </a:schemeClr>
                </a:solidFill>
                <a:effectLst/>
                <a:latin typeface="Share Tech" panose="020B0604020202020204" charset="0"/>
                <a:ea typeface="Times New Roman" panose="02020603050405020304" pitchFamily="18" charset="0"/>
                <a:cs typeface="Vrinda" panose="020B0502040204020203" pitchFamily="34" charset="0"/>
              </a:rPr>
              <a:t>Continuous Monitoring and Model Updating</a:t>
            </a:r>
            <a:endParaRPr lang="en-US" sz="1200" dirty="0">
              <a:solidFill>
                <a:schemeClr val="accent2">
                  <a:lumMod val="40000"/>
                  <a:lumOff val="60000"/>
                </a:schemeClr>
              </a:solidFill>
              <a:latin typeface="Share Tech" panose="020B0604020202020204" charset="0"/>
            </a:endParaRPr>
          </a:p>
        </p:txBody>
      </p:sp>
    </p:spTree>
    <p:extLst>
      <p:ext uri="{BB962C8B-B14F-4D97-AF65-F5344CB8AC3E}">
        <p14:creationId xmlns:p14="http://schemas.microsoft.com/office/powerpoint/2010/main" val="2547325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D145C9-0D6D-4BBA-BD62-DB2DD86B9D50}"/>
              </a:ext>
            </a:extLst>
          </p:cNvPr>
          <p:cNvSpPr txBox="1"/>
          <p:nvPr/>
        </p:nvSpPr>
        <p:spPr>
          <a:xfrm>
            <a:off x="3452663" y="280800"/>
            <a:ext cx="1513556" cy="587148"/>
          </a:xfrm>
          <a:prstGeom prst="rect">
            <a:avLst/>
          </a:prstGeom>
          <a:noFill/>
        </p:spPr>
        <p:txBody>
          <a:bodyPr wrap="none" rtlCol="0">
            <a:spAutoFit/>
          </a:bodyPr>
          <a:lstStyle/>
          <a:p>
            <a:pPr marL="0" marR="0" algn="ctr">
              <a:lnSpc>
                <a:spcPct val="150000"/>
              </a:lnSpc>
              <a:spcBef>
                <a:spcPts val="1200"/>
              </a:spcBef>
              <a:spcAft>
                <a:spcPts val="0"/>
              </a:spcAft>
            </a:pPr>
            <a:r>
              <a:rPr lang="en-US" sz="2400" b="1" dirty="0">
                <a:solidFill>
                  <a:schemeClr val="accent2">
                    <a:lumMod val="60000"/>
                    <a:lumOff val="40000"/>
                  </a:schemeClr>
                </a:solidFill>
                <a:latin typeface="Share Tech" panose="020B0604020202020204" charset="0"/>
              </a:rPr>
              <a:t>References</a:t>
            </a:r>
          </a:p>
        </p:txBody>
      </p:sp>
      <p:sp>
        <p:nvSpPr>
          <p:cNvPr id="4" name="TextBox 3">
            <a:extLst>
              <a:ext uri="{FF2B5EF4-FFF2-40B4-BE49-F238E27FC236}">
                <a16:creationId xmlns:a16="http://schemas.microsoft.com/office/drawing/2014/main" id="{692676B7-6582-4E75-B3BB-E42010800BC1}"/>
              </a:ext>
            </a:extLst>
          </p:cNvPr>
          <p:cNvSpPr txBox="1"/>
          <p:nvPr/>
        </p:nvSpPr>
        <p:spPr>
          <a:xfrm>
            <a:off x="399600" y="1057526"/>
            <a:ext cx="7117200" cy="3213829"/>
          </a:xfrm>
          <a:prstGeom prst="rect">
            <a:avLst/>
          </a:prstGeom>
          <a:noFill/>
        </p:spPr>
        <p:txBody>
          <a:bodyPr wrap="square">
            <a:spAutoFit/>
          </a:bodyPr>
          <a:lstStyle/>
          <a:p>
            <a:pPr marL="360045" marR="0" indent="-360045" algn="l">
              <a:lnSpc>
                <a:spcPct val="150000"/>
              </a:lnSpc>
              <a:spcBef>
                <a:spcPts val="0"/>
              </a:spcBef>
              <a:spcAft>
                <a:spcPts val="1000"/>
              </a:spcAft>
            </a:pPr>
            <a:r>
              <a:rPr lang="en-US" sz="1200" dirty="0">
                <a:solidFill>
                  <a:schemeClr val="accent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[1] N. </a:t>
            </a:r>
            <a:r>
              <a:rPr lang="en-US" sz="1200" dirty="0" err="1">
                <a:solidFill>
                  <a:schemeClr val="accent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Gauhar</a:t>
            </a:r>
            <a:r>
              <a:rPr lang="en-US" sz="1200" dirty="0">
                <a:solidFill>
                  <a:schemeClr val="accent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S. Das, and K. S. </a:t>
            </a:r>
            <a:r>
              <a:rPr lang="en-US" sz="1200" dirty="0" err="1">
                <a:solidFill>
                  <a:schemeClr val="accent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Moury</a:t>
            </a:r>
            <a:r>
              <a:rPr lang="en-US" sz="1200" dirty="0">
                <a:solidFill>
                  <a:schemeClr val="accent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“Prediction of flood in Bangladesh using K-nearest neighbors algorithm,” </a:t>
            </a:r>
            <a:r>
              <a:rPr lang="en-US" sz="1200" i="1" dirty="0">
                <a:solidFill>
                  <a:schemeClr val="accent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2021 2nd International Conference on Robotics, Electrical and Signal Processing Techniques (ICREST)</a:t>
            </a:r>
            <a:r>
              <a:rPr lang="en-US" sz="1200" dirty="0">
                <a:solidFill>
                  <a:schemeClr val="accent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Jan. 2021. doi:10.1109/icrest51555.2021.9331199 </a:t>
            </a:r>
            <a:endParaRPr lang="en-US" sz="1200" dirty="0">
              <a:solidFill>
                <a:schemeClr val="accent2">
                  <a:lumMod val="60000"/>
                  <a:lumOff val="40000"/>
                </a:schemeClr>
              </a:solidFill>
              <a:effectLst/>
              <a:latin typeface="Times New Roman" panose="02020603050405020304" pitchFamily="18" charset="0"/>
              <a:ea typeface="Times New Roman" panose="02020603050405020304" pitchFamily="18" charset="0"/>
              <a:cs typeface="Vrinda" panose="020B0502040204020203" pitchFamily="34" charset="0"/>
            </a:endParaRPr>
          </a:p>
          <a:p>
            <a:pPr marL="360045" marR="0" indent="-360045" algn="l">
              <a:lnSpc>
                <a:spcPct val="150000"/>
              </a:lnSpc>
              <a:spcBef>
                <a:spcPts val="0"/>
              </a:spcBef>
              <a:spcAft>
                <a:spcPts val="1000"/>
              </a:spcAft>
            </a:pPr>
            <a:r>
              <a:rPr lang="en-US" sz="1200" dirty="0">
                <a:solidFill>
                  <a:schemeClr val="accent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[2] A. Rajab </a:t>
            </a:r>
            <a:r>
              <a:rPr lang="en-US" sz="1200" i="1" dirty="0">
                <a:solidFill>
                  <a:schemeClr val="accent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et al.</a:t>
            </a:r>
            <a:r>
              <a:rPr lang="en-US" sz="1200" dirty="0">
                <a:solidFill>
                  <a:schemeClr val="accent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“Flood forecasting by using Machine Learning: A Study Leveraging Historic Climatic Records of Bangladesh,” </a:t>
            </a:r>
            <a:r>
              <a:rPr lang="en-US" sz="1200" i="1" dirty="0">
                <a:solidFill>
                  <a:schemeClr val="accent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Water</a:t>
            </a:r>
            <a:r>
              <a:rPr lang="en-US" sz="1200" dirty="0">
                <a:solidFill>
                  <a:schemeClr val="accent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vol. 15, no. 22, p. 3970, Nov. 2023. doi:10.3390/w15223970 </a:t>
            </a:r>
            <a:endParaRPr lang="en-US" sz="1200" dirty="0">
              <a:solidFill>
                <a:schemeClr val="accent2">
                  <a:lumMod val="60000"/>
                  <a:lumOff val="40000"/>
                </a:schemeClr>
              </a:solidFill>
              <a:effectLst/>
              <a:latin typeface="Times New Roman" panose="02020603050405020304" pitchFamily="18" charset="0"/>
              <a:ea typeface="Times New Roman" panose="02020603050405020304" pitchFamily="18" charset="0"/>
              <a:cs typeface="Vrinda" panose="020B0502040204020203" pitchFamily="34" charset="0"/>
            </a:endParaRPr>
          </a:p>
          <a:p>
            <a:pPr marL="360045" marR="0" indent="-360045" algn="l">
              <a:lnSpc>
                <a:spcPct val="150000"/>
              </a:lnSpc>
              <a:spcBef>
                <a:spcPts val="0"/>
              </a:spcBef>
              <a:spcAft>
                <a:spcPts val="1000"/>
              </a:spcAft>
            </a:pPr>
            <a:r>
              <a:rPr lang="en-US" sz="1200" dirty="0">
                <a:solidFill>
                  <a:schemeClr val="accent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[3] A. K. </a:t>
            </a:r>
            <a:r>
              <a:rPr lang="en-US" sz="1200" dirty="0" err="1">
                <a:solidFill>
                  <a:schemeClr val="accent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Ambore</a:t>
            </a:r>
            <a:r>
              <a:rPr lang="en-US" sz="1200" dirty="0">
                <a:solidFill>
                  <a:schemeClr val="accent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 S. </a:t>
            </a:r>
            <a:r>
              <a:rPr lang="en-US" sz="1200" dirty="0" err="1">
                <a:solidFill>
                  <a:schemeClr val="accent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Charan</a:t>
            </a:r>
            <a:r>
              <a:rPr lang="en-US" sz="1200" dirty="0">
                <a:solidFill>
                  <a:schemeClr val="accent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U. R. Reddy, T. S. Reddy, and </a:t>
            </a:r>
            <a:r>
              <a:rPr lang="en-US" sz="1200" dirty="0" err="1">
                <a:solidFill>
                  <a:schemeClr val="accent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Tarun</a:t>
            </a:r>
            <a:r>
              <a:rPr lang="en-US" sz="1200" dirty="0">
                <a:solidFill>
                  <a:schemeClr val="accent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G, “Flood prediction using machine learning,” </a:t>
            </a:r>
            <a:r>
              <a:rPr lang="en-US" sz="1200" i="1" dirty="0">
                <a:solidFill>
                  <a:schemeClr val="accent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International Journal for Research in Applied Science and Engineering Technology</a:t>
            </a:r>
            <a:r>
              <a:rPr lang="en-US" sz="1200" dirty="0">
                <a:solidFill>
                  <a:schemeClr val="accent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vol. 11, no. 5, pp. 363–367, May 2023. doi:10.22214/ijraset.2023.51528 </a:t>
            </a:r>
            <a:endParaRPr lang="en-US" sz="1200" dirty="0">
              <a:solidFill>
                <a:schemeClr val="accent2">
                  <a:lumMod val="60000"/>
                  <a:lumOff val="40000"/>
                </a:schemeClr>
              </a:solidFill>
              <a:effectLst/>
              <a:latin typeface="Times New Roman" panose="02020603050405020304" pitchFamily="18" charset="0"/>
              <a:ea typeface="Times New Roman" panose="02020603050405020304" pitchFamily="18" charset="0"/>
              <a:cs typeface="Vrinda" panose="020B0502040204020203" pitchFamily="34" charset="0"/>
            </a:endParaRPr>
          </a:p>
          <a:p>
            <a:pPr marL="360045" marR="0" indent="-360045" algn="l">
              <a:lnSpc>
                <a:spcPct val="150000"/>
              </a:lnSpc>
              <a:spcBef>
                <a:spcPts val="0"/>
              </a:spcBef>
              <a:spcAft>
                <a:spcPts val="1000"/>
              </a:spcAft>
            </a:pPr>
            <a:r>
              <a:rPr lang="en-US" sz="1200" dirty="0">
                <a:solidFill>
                  <a:schemeClr val="accent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[4] K. </a:t>
            </a:r>
            <a:r>
              <a:rPr lang="en-US" sz="1200" dirty="0" err="1">
                <a:solidFill>
                  <a:schemeClr val="accent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Kunverji</a:t>
            </a:r>
            <a:r>
              <a:rPr lang="en-US" sz="1200" dirty="0">
                <a:solidFill>
                  <a:schemeClr val="accent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K. Shah, and N. Shah, “A flood prediction system developed using various machine learning algorithms,” </a:t>
            </a:r>
            <a:r>
              <a:rPr lang="en-US" sz="1200" i="1" dirty="0">
                <a:solidFill>
                  <a:schemeClr val="accent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SSRN Electronic Journal</a:t>
            </a:r>
            <a:r>
              <a:rPr lang="en-US" sz="1200" dirty="0">
                <a:solidFill>
                  <a:schemeClr val="accent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2021. doi:10.2139/ssrn.3866524 </a:t>
            </a:r>
            <a:endParaRPr lang="en-US" sz="1200" dirty="0">
              <a:solidFill>
                <a:schemeClr val="accent2">
                  <a:lumMod val="60000"/>
                  <a:lumOff val="40000"/>
                </a:schemeClr>
              </a:solidFill>
              <a:effectLst/>
              <a:latin typeface="Times New Roman" panose="02020603050405020304" pitchFamily="18" charset="0"/>
              <a:ea typeface="Times New Roman" panose="02020603050405020304" pitchFamily="18" charset="0"/>
              <a:cs typeface="Vrinda" panose="020B0502040204020203" pitchFamily="34" charset="0"/>
            </a:endParaRPr>
          </a:p>
        </p:txBody>
      </p:sp>
    </p:spTree>
    <p:extLst>
      <p:ext uri="{BB962C8B-B14F-4D97-AF65-F5344CB8AC3E}">
        <p14:creationId xmlns:p14="http://schemas.microsoft.com/office/powerpoint/2010/main" val="1605368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BD0B349-AA02-4F95-9FA4-A315B7BBB409}"/>
              </a:ext>
            </a:extLst>
          </p:cNvPr>
          <p:cNvSpPr txBox="1"/>
          <p:nvPr/>
        </p:nvSpPr>
        <p:spPr>
          <a:xfrm>
            <a:off x="2318400" y="1771200"/>
            <a:ext cx="3967753" cy="1200329"/>
          </a:xfrm>
          <a:prstGeom prst="rect">
            <a:avLst/>
          </a:prstGeom>
          <a:noFill/>
          <a:effectLst>
            <a:glow rad="228600">
              <a:schemeClr val="accent5">
                <a:satMod val="175000"/>
                <a:alpha val="40000"/>
              </a:schemeClr>
            </a:glow>
          </a:effectLst>
          <a:scene3d>
            <a:camera prst="perspectiveFront"/>
            <a:lightRig rig="threePt" dir="t"/>
          </a:scene3d>
        </p:spPr>
        <p:txBody>
          <a:bodyPr wrap="none" rtlCol="0">
            <a:spAutoFit/>
          </a:bodyPr>
          <a:lstStyle/>
          <a:p>
            <a:r>
              <a:rPr lang="en-US" sz="7200" dirty="0">
                <a:solidFill>
                  <a:schemeClr val="accent2">
                    <a:lumMod val="60000"/>
                    <a:lumOff val="40000"/>
                  </a:schemeClr>
                </a:solidFill>
                <a:latin typeface="Share Tech" panose="020B0604020202020204" charset="0"/>
              </a:rPr>
              <a:t>Thank You</a:t>
            </a:r>
          </a:p>
        </p:txBody>
      </p:sp>
    </p:spTree>
    <p:extLst>
      <p:ext uri="{BB962C8B-B14F-4D97-AF65-F5344CB8AC3E}">
        <p14:creationId xmlns:p14="http://schemas.microsoft.com/office/powerpoint/2010/main" val="2188589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AD4C8-A5A1-441C-9978-01015A4F9418}"/>
              </a:ext>
            </a:extLst>
          </p:cNvPr>
          <p:cNvSpPr>
            <a:spLocks noGrp="1"/>
          </p:cNvSpPr>
          <p:nvPr>
            <p:ph type="title"/>
          </p:nvPr>
        </p:nvSpPr>
        <p:spPr>
          <a:xfrm>
            <a:off x="1553725" y="158400"/>
            <a:ext cx="5676600" cy="560550"/>
          </a:xfrm>
        </p:spPr>
        <p:txBody>
          <a:bodyPr/>
          <a:lstStyle/>
          <a:p>
            <a:r>
              <a:rPr lang="en-US" sz="3200" dirty="0">
                <a:solidFill>
                  <a:srgbClr val="00B0F0"/>
                </a:solidFill>
              </a:rPr>
              <a:t>Background &amp; Motivation</a:t>
            </a:r>
          </a:p>
        </p:txBody>
      </p:sp>
      <p:sp>
        <p:nvSpPr>
          <p:cNvPr id="5" name="TextBox 4">
            <a:extLst>
              <a:ext uri="{FF2B5EF4-FFF2-40B4-BE49-F238E27FC236}">
                <a16:creationId xmlns:a16="http://schemas.microsoft.com/office/drawing/2014/main" id="{12DF5316-6321-4983-A6E9-42DBE2A2E8B5}"/>
              </a:ext>
            </a:extLst>
          </p:cNvPr>
          <p:cNvSpPr txBox="1"/>
          <p:nvPr/>
        </p:nvSpPr>
        <p:spPr>
          <a:xfrm>
            <a:off x="817200" y="976512"/>
            <a:ext cx="4572000" cy="461665"/>
          </a:xfrm>
          <a:prstGeom prst="rect">
            <a:avLst/>
          </a:prstGeom>
          <a:noFill/>
        </p:spPr>
        <p:txBody>
          <a:bodyPr wrap="square">
            <a:spAutoFit/>
          </a:bodyPr>
          <a:lstStyle/>
          <a:p>
            <a:r>
              <a:rPr lang="en-US" sz="2400" dirty="0">
                <a:solidFill>
                  <a:srgbClr val="00B0F0"/>
                </a:solidFill>
                <a:latin typeface="Share Tech" panose="020B0604020202020204" charset="0"/>
              </a:rPr>
              <a:t>Background</a:t>
            </a:r>
          </a:p>
        </p:txBody>
      </p:sp>
      <p:sp>
        <p:nvSpPr>
          <p:cNvPr id="7" name="TextBox 6">
            <a:extLst>
              <a:ext uri="{FF2B5EF4-FFF2-40B4-BE49-F238E27FC236}">
                <a16:creationId xmlns:a16="http://schemas.microsoft.com/office/drawing/2014/main" id="{965653AF-D7BC-4E7C-A2C9-1FAD08B28A2D}"/>
              </a:ext>
            </a:extLst>
          </p:cNvPr>
          <p:cNvSpPr txBox="1"/>
          <p:nvPr/>
        </p:nvSpPr>
        <p:spPr>
          <a:xfrm>
            <a:off x="5259600" y="983278"/>
            <a:ext cx="4572000" cy="461665"/>
          </a:xfrm>
          <a:prstGeom prst="rect">
            <a:avLst/>
          </a:prstGeom>
          <a:noFill/>
        </p:spPr>
        <p:txBody>
          <a:bodyPr wrap="square">
            <a:spAutoFit/>
          </a:bodyPr>
          <a:lstStyle/>
          <a:p>
            <a:r>
              <a:rPr lang="en-US" sz="2400" dirty="0">
                <a:solidFill>
                  <a:srgbClr val="00B0F0"/>
                </a:solidFill>
                <a:latin typeface="Share Tech" panose="020B0604020202020204" charset="0"/>
              </a:rPr>
              <a:t>Motivation</a:t>
            </a:r>
            <a:endParaRPr lang="en-US" sz="1800" dirty="0">
              <a:latin typeface="Share Tech" panose="020B0604020202020204" charset="0"/>
            </a:endParaRPr>
          </a:p>
        </p:txBody>
      </p:sp>
      <p:sp>
        <p:nvSpPr>
          <p:cNvPr id="9" name="TextBox 8">
            <a:extLst>
              <a:ext uri="{FF2B5EF4-FFF2-40B4-BE49-F238E27FC236}">
                <a16:creationId xmlns:a16="http://schemas.microsoft.com/office/drawing/2014/main" id="{A99E792E-5FE7-4613-B6C9-D96D7D4B42E3}"/>
              </a:ext>
            </a:extLst>
          </p:cNvPr>
          <p:cNvSpPr txBox="1"/>
          <p:nvPr/>
        </p:nvSpPr>
        <p:spPr>
          <a:xfrm>
            <a:off x="752400" y="1541848"/>
            <a:ext cx="4636800" cy="1709892"/>
          </a:xfrm>
          <a:prstGeom prst="rect">
            <a:avLst/>
          </a:prstGeom>
          <a:noFill/>
        </p:spPr>
        <p:txBody>
          <a:bodyPr wrap="square">
            <a:spAutoFit/>
          </a:bodyPr>
          <a:lstStyle/>
          <a:p>
            <a:pPr marL="285750" indent="-285750">
              <a:lnSpc>
                <a:spcPct val="150000"/>
              </a:lnSpc>
              <a:buClr>
                <a:schemeClr val="accent2">
                  <a:lumMod val="40000"/>
                  <a:lumOff val="60000"/>
                </a:schemeClr>
              </a:buClr>
              <a:buFont typeface="Wingdings" panose="05000000000000000000" pitchFamily="2" charset="2"/>
              <a:buChar char="q"/>
            </a:pPr>
            <a:r>
              <a:rPr lang="en-US" sz="1800" dirty="0">
                <a:solidFill>
                  <a:schemeClr val="accent5">
                    <a:lumMod val="40000"/>
                    <a:lumOff val="60000"/>
                  </a:schemeClr>
                </a:solidFill>
                <a:latin typeface="Share Tech" panose="020B0604020202020204" charset="0"/>
              </a:rPr>
              <a:t>Advancements in Machine Learning Technology</a:t>
            </a:r>
          </a:p>
          <a:p>
            <a:pPr marL="285750" indent="-285750">
              <a:lnSpc>
                <a:spcPct val="150000"/>
              </a:lnSpc>
              <a:buClr>
                <a:schemeClr val="accent2">
                  <a:lumMod val="40000"/>
                  <a:lumOff val="60000"/>
                </a:schemeClr>
              </a:buClr>
              <a:buFont typeface="Wingdings" panose="05000000000000000000" pitchFamily="2" charset="2"/>
              <a:buChar char="q"/>
            </a:pPr>
            <a:r>
              <a:rPr lang="en-US" sz="1800" i="0" dirty="0">
                <a:solidFill>
                  <a:schemeClr val="accent5">
                    <a:lumMod val="40000"/>
                    <a:lumOff val="60000"/>
                  </a:schemeClr>
                </a:solidFill>
                <a:effectLst/>
                <a:latin typeface="Share Tech" panose="020B0604020202020204" charset="0"/>
              </a:rPr>
              <a:t>Impact on Agriculture and Economy</a:t>
            </a:r>
          </a:p>
          <a:p>
            <a:pPr marL="285750" indent="-285750">
              <a:lnSpc>
                <a:spcPct val="150000"/>
              </a:lnSpc>
              <a:buClr>
                <a:schemeClr val="accent2">
                  <a:lumMod val="40000"/>
                  <a:lumOff val="60000"/>
                </a:schemeClr>
              </a:buClr>
              <a:buFont typeface="Wingdings" panose="05000000000000000000" pitchFamily="2" charset="2"/>
              <a:buChar char="q"/>
            </a:pPr>
            <a:r>
              <a:rPr lang="en-US" sz="1800" i="0" dirty="0">
                <a:solidFill>
                  <a:schemeClr val="accent5">
                    <a:lumMod val="40000"/>
                    <a:lumOff val="60000"/>
                  </a:schemeClr>
                </a:solidFill>
                <a:effectLst/>
                <a:latin typeface="Share Tech" panose="020B0604020202020204" charset="0"/>
              </a:rPr>
              <a:t>Geographical Vulnerability</a:t>
            </a:r>
            <a:endParaRPr lang="en-US" sz="1800" dirty="0">
              <a:solidFill>
                <a:schemeClr val="accent5">
                  <a:lumMod val="40000"/>
                  <a:lumOff val="60000"/>
                </a:schemeClr>
              </a:solidFill>
              <a:latin typeface="Share Tech" panose="020B0604020202020204" charset="0"/>
            </a:endParaRPr>
          </a:p>
        </p:txBody>
      </p:sp>
      <p:sp>
        <p:nvSpPr>
          <p:cNvPr id="11" name="TextBox 10">
            <a:extLst>
              <a:ext uri="{FF2B5EF4-FFF2-40B4-BE49-F238E27FC236}">
                <a16:creationId xmlns:a16="http://schemas.microsoft.com/office/drawing/2014/main" id="{A09FDCE1-1496-43FD-82CD-0CDCC63190D3}"/>
              </a:ext>
            </a:extLst>
          </p:cNvPr>
          <p:cNvSpPr txBox="1"/>
          <p:nvPr/>
        </p:nvSpPr>
        <p:spPr>
          <a:xfrm>
            <a:off x="5166000" y="1548614"/>
            <a:ext cx="4917600" cy="1709892"/>
          </a:xfrm>
          <a:prstGeom prst="rect">
            <a:avLst/>
          </a:prstGeom>
          <a:noFill/>
        </p:spPr>
        <p:txBody>
          <a:bodyPr wrap="square">
            <a:spAutoFit/>
          </a:bodyPr>
          <a:lstStyle/>
          <a:p>
            <a:pPr marL="285750" indent="-285750">
              <a:lnSpc>
                <a:spcPct val="150000"/>
              </a:lnSpc>
              <a:buClr>
                <a:schemeClr val="accent2">
                  <a:lumMod val="40000"/>
                  <a:lumOff val="60000"/>
                </a:schemeClr>
              </a:buClr>
              <a:buFont typeface="Wingdings" panose="05000000000000000000" pitchFamily="2" charset="2"/>
              <a:buChar char="q"/>
            </a:pPr>
            <a:r>
              <a:rPr lang="en-US" sz="1800" b="1" i="0" dirty="0">
                <a:solidFill>
                  <a:schemeClr val="accent5">
                    <a:lumMod val="40000"/>
                    <a:lumOff val="60000"/>
                  </a:schemeClr>
                </a:solidFill>
                <a:effectLst/>
                <a:latin typeface="Share Tech" panose="020B0604020202020204" charset="0"/>
              </a:rPr>
              <a:t>Reduce Economic Losses</a:t>
            </a:r>
          </a:p>
          <a:p>
            <a:pPr marL="285750" indent="-285750">
              <a:lnSpc>
                <a:spcPct val="150000"/>
              </a:lnSpc>
              <a:buClr>
                <a:schemeClr val="accent2">
                  <a:lumMod val="40000"/>
                  <a:lumOff val="60000"/>
                </a:schemeClr>
              </a:buClr>
              <a:buFont typeface="Wingdings" panose="05000000000000000000" pitchFamily="2" charset="2"/>
              <a:buChar char="q"/>
            </a:pPr>
            <a:r>
              <a:rPr lang="en-US" sz="1800" b="1" i="0" dirty="0">
                <a:solidFill>
                  <a:schemeClr val="accent5">
                    <a:lumMod val="40000"/>
                    <a:lumOff val="60000"/>
                  </a:schemeClr>
                </a:solidFill>
                <a:effectLst/>
                <a:latin typeface="Share Tech" panose="020B0604020202020204" charset="0"/>
              </a:rPr>
              <a:t>Improve Disaster Preparedness</a:t>
            </a:r>
          </a:p>
          <a:p>
            <a:pPr marL="285750" indent="-285750">
              <a:lnSpc>
                <a:spcPct val="150000"/>
              </a:lnSpc>
              <a:buClr>
                <a:schemeClr val="accent2">
                  <a:lumMod val="40000"/>
                  <a:lumOff val="60000"/>
                </a:schemeClr>
              </a:buClr>
              <a:buFont typeface="Wingdings" panose="05000000000000000000" pitchFamily="2" charset="2"/>
              <a:buChar char="q"/>
            </a:pPr>
            <a:r>
              <a:rPr lang="en-US" sz="1800" b="1" i="0" dirty="0">
                <a:solidFill>
                  <a:schemeClr val="accent5">
                    <a:lumMod val="40000"/>
                    <a:lumOff val="60000"/>
                  </a:schemeClr>
                </a:solidFill>
                <a:effectLst/>
                <a:latin typeface="Share Tech" panose="020B0604020202020204" charset="0"/>
              </a:rPr>
              <a:t>Save Lives</a:t>
            </a:r>
            <a:r>
              <a:rPr lang="en-US" sz="1800" b="0" i="0" dirty="0">
                <a:solidFill>
                  <a:schemeClr val="accent5">
                    <a:lumMod val="40000"/>
                    <a:lumOff val="60000"/>
                  </a:schemeClr>
                </a:solidFill>
                <a:effectLst/>
                <a:latin typeface="Share Tech" panose="020B0604020202020204" charset="0"/>
              </a:rPr>
              <a:t>:</a:t>
            </a:r>
            <a:endParaRPr lang="en-US" sz="1800" b="1" dirty="0">
              <a:solidFill>
                <a:schemeClr val="accent5">
                  <a:lumMod val="40000"/>
                  <a:lumOff val="60000"/>
                </a:schemeClr>
              </a:solidFill>
              <a:latin typeface="Share Tech" panose="020B0604020202020204" charset="0"/>
            </a:endParaRPr>
          </a:p>
          <a:p>
            <a:pPr marL="285750" indent="-285750">
              <a:lnSpc>
                <a:spcPct val="150000"/>
              </a:lnSpc>
              <a:buClr>
                <a:schemeClr val="accent2">
                  <a:lumMod val="40000"/>
                  <a:lumOff val="60000"/>
                </a:schemeClr>
              </a:buClr>
              <a:buFont typeface="Wingdings" panose="05000000000000000000" pitchFamily="2" charset="2"/>
              <a:buChar char="q"/>
            </a:pPr>
            <a:r>
              <a:rPr lang="en-US" sz="1800" b="1" i="0" dirty="0">
                <a:solidFill>
                  <a:schemeClr val="accent5">
                    <a:lumMod val="40000"/>
                    <a:lumOff val="60000"/>
                  </a:schemeClr>
                </a:solidFill>
                <a:effectLst/>
                <a:latin typeface="Share Tech" panose="020B0604020202020204" charset="0"/>
              </a:rPr>
              <a:t>Advance Scientific Research</a:t>
            </a:r>
            <a:endParaRPr lang="en-US" sz="1800" dirty="0">
              <a:solidFill>
                <a:schemeClr val="accent5">
                  <a:lumMod val="40000"/>
                  <a:lumOff val="60000"/>
                </a:schemeClr>
              </a:solidFill>
              <a:latin typeface="Share Tech" panose="020B0604020202020204" charset="0"/>
            </a:endParaRPr>
          </a:p>
        </p:txBody>
      </p:sp>
    </p:spTree>
    <p:extLst>
      <p:ext uri="{BB962C8B-B14F-4D97-AF65-F5344CB8AC3E}">
        <p14:creationId xmlns:p14="http://schemas.microsoft.com/office/powerpoint/2010/main" val="1123767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88541-6C63-4BEF-9DE2-D4F7703CF92A}"/>
              </a:ext>
            </a:extLst>
          </p:cNvPr>
          <p:cNvSpPr>
            <a:spLocks noGrp="1"/>
          </p:cNvSpPr>
          <p:nvPr>
            <p:ph type="ctrTitle"/>
          </p:nvPr>
        </p:nvSpPr>
        <p:spPr>
          <a:xfrm>
            <a:off x="2922825" y="130875"/>
            <a:ext cx="4727700" cy="577800"/>
          </a:xfrm>
        </p:spPr>
        <p:txBody>
          <a:bodyPr/>
          <a:lstStyle/>
          <a:p>
            <a:r>
              <a:rPr lang="en-US" dirty="0"/>
              <a:t>Literature Survey</a:t>
            </a:r>
          </a:p>
        </p:txBody>
      </p:sp>
      <p:sp>
        <p:nvSpPr>
          <p:cNvPr id="5" name="TextBox 4">
            <a:extLst>
              <a:ext uri="{FF2B5EF4-FFF2-40B4-BE49-F238E27FC236}">
                <a16:creationId xmlns:a16="http://schemas.microsoft.com/office/drawing/2014/main" id="{3574C025-4703-475C-B140-447275797548}"/>
              </a:ext>
            </a:extLst>
          </p:cNvPr>
          <p:cNvSpPr txBox="1"/>
          <p:nvPr/>
        </p:nvSpPr>
        <p:spPr>
          <a:xfrm>
            <a:off x="410400" y="850638"/>
            <a:ext cx="4125600" cy="1721112"/>
          </a:xfrm>
          <a:prstGeom prst="rect">
            <a:avLst/>
          </a:prstGeom>
          <a:noFill/>
        </p:spPr>
        <p:txBody>
          <a:bodyPr wrap="square">
            <a:spAutoFit/>
          </a:bodyPr>
          <a:lstStyle/>
          <a:p>
            <a:pPr marL="0" marR="0" algn="just">
              <a:lnSpc>
                <a:spcPct val="150000"/>
              </a:lnSpc>
              <a:spcBef>
                <a:spcPts val="0"/>
              </a:spcBef>
              <a:spcAft>
                <a:spcPts val="1000"/>
              </a:spcAft>
            </a:pPr>
            <a:r>
              <a:rPr lang="en-US" sz="1200" dirty="0" err="1">
                <a:solidFill>
                  <a:schemeClr val="bg1"/>
                </a:solidFill>
                <a:effectLst/>
                <a:latin typeface="Times New Roman" panose="02020603050405020304" pitchFamily="18" charset="0"/>
                <a:ea typeface="Times New Roman" panose="02020603050405020304" pitchFamily="18" charset="0"/>
                <a:cs typeface="Vrinda" panose="020B0502040204020203" pitchFamily="34" charset="0"/>
              </a:rPr>
              <a:t>Noushin</a:t>
            </a:r>
            <a:r>
              <a:rPr lang="en-US" sz="1200" dirty="0">
                <a:solidFill>
                  <a:schemeClr val="bg1"/>
                </a:solidFill>
                <a:effectLst/>
                <a:latin typeface="Times New Roman" panose="02020603050405020304" pitchFamily="18" charset="0"/>
                <a:ea typeface="Times New Roman" panose="02020603050405020304" pitchFamily="18" charset="0"/>
                <a:cs typeface="Vrinda" panose="020B0502040204020203" pitchFamily="34" charset="0"/>
              </a:rPr>
              <a:t> and her crew [1] predicted flood using machine learning algorithms. They chose </a:t>
            </a:r>
            <a:r>
              <a:rPr lang="en-US" sz="1200" dirty="0" err="1">
                <a:solidFill>
                  <a:schemeClr val="bg1"/>
                </a:solidFill>
                <a:effectLst/>
                <a:latin typeface="Times New Roman" panose="02020603050405020304" pitchFamily="18" charset="0"/>
                <a:ea typeface="Times New Roman" panose="02020603050405020304" pitchFamily="18" charset="0"/>
                <a:cs typeface="Vrinda" panose="020B0502040204020203" pitchFamily="34" charset="0"/>
              </a:rPr>
              <a:t>theweather</a:t>
            </a:r>
            <a:r>
              <a:rPr lang="en-US" sz="1200" dirty="0">
                <a:solidFill>
                  <a:schemeClr val="bg1"/>
                </a:solidFill>
                <a:effectLst/>
                <a:latin typeface="Times New Roman" panose="02020603050405020304" pitchFamily="18" charset="0"/>
                <a:ea typeface="Times New Roman" panose="02020603050405020304" pitchFamily="18" charset="0"/>
                <a:cs typeface="Vrinda" panose="020B0502040204020203" pitchFamily="34" charset="0"/>
              </a:rPr>
              <a:t> data of Bangladesh for 65 years taken from Kaggle dataset. In their dataset the total number of instances was 20543. They used the k-Nearest Neighbors Algorithm and gave them a maximum accuracy of 94.91.</a:t>
            </a:r>
          </a:p>
        </p:txBody>
      </p:sp>
      <p:sp>
        <p:nvSpPr>
          <p:cNvPr id="6" name="Rectangle 5">
            <a:extLst>
              <a:ext uri="{FF2B5EF4-FFF2-40B4-BE49-F238E27FC236}">
                <a16:creationId xmlns:a16="http://schemas.microsoft.com/office/drawing/2014/main" id="{4046F6C3-F59B-4F48-B5BB-F0708F616DB4}"/>
              </a:ext>
            </a:extLst>
          </p:cNvPr>
          <p:cNvSpPr/>
          <p:nvPr/>
        </p:nvSpPr>
        <p:spPr>
          <a:xfrm>
            <a:off x="2081400" y="610918"/>
            <a:ext cx="478800" cy="295200"/>
          </a:xfrm>
          <a:prstGeom prst="rect">
            <a:avLst/>
          </a:prstGeom>
          <a:solidFill>
            <a:schemeClr val="accent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01</a:t>
            </a:r>
          </a:p>
        </p:txBody>
      </p:sp>
      <p:sp>
        <p:nvSpPr>
          <p:cNvPr id="7" name="Rectangle 6">
            <a:extLst>
              <a:ext uri="{FF2B5EF4-FFF2-40B4-BE49-F238E27FC236}">
                <a16:creationId xmlns:a16="http://schemas.microsoft.com/office/drawing/2014/main" id="{32282DAD-D30D-4985-8862-8263EE90C192}"/>
              </a:ext>
            </a:extLst>
          </p:cNvPr>
          <p:cNvSpPr/>
          <p:nvPr/>
        </p:nvSpPr>
        <p:spPr>
          <a:xfrm>
            <a:off x="6967200" y="612000"/>
            <a:ext cx="478800" cy="283920"/>
          </a:xfrm>
          <a:prstGeom prst="rect">
            <a:avLst/>
          </a:prstGeom>
          <a:solidFill>
            <a:schemeClr val="accent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02</a:t>
            </a:r>
          </a:p>
        </p:txBody>
      </p:sp>
      <p:sp>
        <p:nvSpPr>
          <p:cNvPr id="8" name="Rectangle 7">
            <a:extLst>
              <a:ext uri="{FF2B5EF4-FFF2-40B4-BE49-F238E27FC236}">
                <a16:creationId xmlns:a16="http://schemas.microsoft.com/office/drawing/2014/main" id="{E2A596ED-D066-4C25-A3E4-9899F2FBE2A8}"/>
              </a:ext>
            </a:extLst>
          </p:cNvPr>
          <p:cNvSpPr/>
          <p:nvPr/>
        </p:nvSpPr>
        <p:spPr>
          <a:xfrm>
            <a:off x="2173200" y="2571750"/>
            <a:ext cx="478800" cy="295200"/>
          </a:xfrm>
          <a:prstGeom prst="rect">
            <a:avLst/>
          </a:prstGeom>
          <a:solidFill>
            <a:schemeClr val="accent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03</a:t>
            </a:r>
          </a:p>
        </p:txBody>
      </p:sp>
      <p:sp>
        <p:nvSpPr>
          <p:cNvPr id="11" name="TextBox 10">
            <a:extLst>
              <a:ext uri="{FF2B5EF4-FFF2-40B4-BE49-F238E27FC236}">
                <a16:creationId xmlns:a16="http://schemas.microsoft.com/office/drawing/2014/main" id="{3E9D26CD-6C19-40B0-85F2-0C77AB9B99F0}"/>
              </a:ext>
            </a:extLst>
          </p:cNvPr>
          <p:cNvSpPr txBox="1"/>
          <p:nvPr/>
        </p:nvSpPr>
        <p:spPr>
          <a:xfrm>
            <a:off x="446400" y="2866950"/>
            <a:ext cx="4053600" cy="1998111"/>
          </a:xfrm>
          <a:prstGeom prst="rect">
            <a:avLst/>
          </a:prstGeom>
          <a:noFill/>
        </p:spPr>
        <p:txBody>
          <a:bodyPr wrap="square">
            <a:spAutoFit/>
          </a:bodyPr>
          <a:lstStyle/>
          <a:p>
            <a:pPr marL="0" marR="0" algn="just">
              <a:lnSpc>
                <a:spcPct val="150000"/>
              </a:lnSpc>
              <a:spcBef>
                <a:spcPts val="0"/>
              </a:spcBef>
              <a:spcAft>
                <a:spcPts val="1000"/>
              </a:spcAft>
            </a:pPr>
            <a:r>
              <a:rPr lang="en-US" sz="1200" dirty="0">
                <a:solidFill>
                  <a:schemeClr val="bg1"/>
                </a:solidFill>
                <a:effectLst/>
                <a:latin typeface="Times New Roman" panose="02020603050405020304" pitchFamily="18" charset="0"/>
                <a:ea typeface="Times New Roman" panose="02020603050405020304" pitchFamily="18" charset="0"/>
                <a:cs typeface="Vrinda" panose="020B0502040204020203" pitchFamily="34" charset="0"/>
              </a:rPr>
              <a:t>Anil and his crew predicted flood using machine learning models. They have used </a:t>
            </a:r>
            <a:r>
              <a:rPr lang="en-US" sz="1200" dirty="0" err="1">
                <a:solidFill>
                  <a:schemeClr val="bg1"/>
                </a:solidFill>
                <a:effectLst/>
                <a:latin typeface="Times New Roman" panose="02020603050405020304" pitchFamily="18" charset="0"/>
                <a:ea typeface="Times New Roman" panose="02020603050405020304" pitchFamily="18" charset="0"/>
                <a:cs typeface="Vrinda" panose="020B0502040204020203" pitchFamily="34" charset="0"/>
              </a:rPr>
              <a:t>xgboost</a:t>
            </a:r>
            <a:r>
              <a:rPr lang="en-US" sz="1200" dirty="0">
                <a:solidFill>
                  <a:schemeClr val="bg1"/>
                </a:solidFill>
                <a:effectLst/>
                <a:latin typeface="Times New Roman" panose="02020603050405020304" pitchFamily="18" charset="0"/>
                <a:ea typeface="Times New Roman" panose="02020603050405020304" pitchFamily="18" charset="0"/>
                <a:cs typeface="Vrinda" panose="020B0502040204020203" pitchFamily="34" charset="0"/>
              </a:rPr>
              <a:t> , Logistic Regression(LR), Decision Tree(DT), and KNN </a:t>
            </a:r>
            <a:r>
              <a:rPr lang="en-US" sz="1200" dirty="0" err="1">
                <a:solidFill>
                  <a:schemeClr val="bg1"/>
                </a:solidFill>
                <a:effectLst/>
                <a:latin typeface="Times New Roman" panose="02020603050405020304" pitchFamily="18" charset="0"/>
                <a:ea typeface="Times New Roman" panose="02020603050405020304" pitchFamily="18" charset="0"/>
                <a:cs typeface="Vrinda" panose="020B0502040204020203" pitchFamily="34" charset="0"/>
              </a:rPr>
              <a:t>algorithms.By</a:t>
            </a:r>
            <a:r>
              <a:rPr lang="en-US" sz="1200" dirty="0">
                <a:solidFill>
                  <a:schemeClr val="bg1"/>
                </a:solidFill>
                <a:effectLst/>
                <a:latin typeface="Times New Roman" panose="02020603050405020304" pitchFamily="18" charset="0"/>
                <a:ea typeface="Times New Roman" panose="02020603050405020304" pitchFamily="18" charset="0"/>
                <a:cs typeface="Vrinda" panose="020B0502040204020203" pitchFamily="34" charset="0"/>
              </a:rPr>
              <a:t> training the model they got </a:t>
            </a:r>
            <a:r>
              <a:rPr lang="en-US" sz="1200" dirty="0" err="1">
                <a:solidFill>
                  <a:schemeClr val="bg1"/>
                </a:solidFill>
                <a:effectLst/>
                <a:latin typeface="Times New Roman" panose="02020603050405020304" pitchFamily="18" charset="0"/>
                <a:ea typeface="Times New Roman" panose="02020603050405020304" pitchFamily="18" charset="0"/>
                <a:cs typeface="Vrinda" panose="020B0502040204020203" pitchFamily="34" charset="0"/>
              </a:rPr>
              <a:t>accracy</a:t>
            </a:r>
            <a:r>
              <a:rPr lang="en-US" sz="1200" dirty="0">
                <a:solidFill>
                  <a:schemeClr val="bg1"/>
                </a:solidFill>
                <a:effectLst/>
                <a:latin typeface="Times New Roman" panose="02020603050405020304" pitchFamily="18" charset="0"/>
                <a:ea typeface="Times New Roman" panose="02020603050405020304" pitchFamily="18" charset="0"/>
                <a:cs typeface="Vrinda" panose="020B0502040204020203" pitchFamily="34" charset="0"/>
              </a:rPr>
              <a:t> of </a:t>
            </a:r>
            <a:r>
              <a:rPr lang="en-US" sz="1200" dirty="0" err="1">
                <a:solidFill>
                  <a:schemeClr val="bg1"/>
                </a:solidFill>
                <a:effectLst/>
                <a:latin typeface="Times New Roman" panose="02020603050405020304" pitchFamily="18" charset="0"/>
                <a:ea typeface="Times New Roman" panose="02020603050405020304" pitchFamily="18" charset="0"/>
                <a:cs typeface="Vrinda" panose="020B0502040204020203" pitchFamily="34" charset="0"/>
              </a:rPr>
              <a:t>xgboost</a:t>
            </a:r>
            <a:r>
              <a:rPr lang="en-US" sz="1200" dirty="0">
                <a:solidFill>
                  <a:schemeClr val="bg1"/>
                </a:solidFill>
                <a:effectLst/>
                <a:latin typeface="Times New Roman" panose="02020603050405020304" pitchFamily="18" charset="0"/>
                <a:ea typeface="Times New Roman" panose="02020603050405020304" pitchFamily="18" charset="0"/>
                <a:cs typeface="Vrinda" panose="020B0502040204020203" pitchFamily="34" charset="0"/>
              </a:rPr>
              <a:t>(.993) , Logistic Regression(.987), Decision Tree(.993), and KNN algorithms(.987).They got height accuracy by using </a:t>
            </a:r>
            <a:r>
              <a:rPr lang="en-US" sz="1200" dirty="0" err="1">
                <a:solidFill>
                  <a:schemeClr val="bg1"/>
                </a:solidFill>
                <a:effectLst/>
                <a:latin typeface="Times New Roman" panose="02020603050405020304" pitchFamily="18" charset="0"/>
                <a:ea typeface="Times New Roman" panose="02020603050405020304" pitchFamily="18" charset="0"/>
                <a:cs typeface="Vrinda" panose="020B0502040204020203" pitchFamily="34" charset="0"/>
              </a:rPr>
              <a:t>xgboost</a:t>
            </a:r>
            <a:r>
              <a:rPr lang="en-US" sz="1200" dirty="0">
                <a:solidFill>
                  <a:schemeClr val="bg1"/>
                </a:solidFill>
                <a:effectLst/>
                <a:latin typeface="Times New Roman" panose="02020603050405020304" pitchFamily="18" charset="0"/>
                <a:ea typeface="Times New Roman" panose="02020603050405020304" pitchFamily="18" charset="0"/>
                <a:cs typeface="Vrinda" panose="020B0502040204020203" pitchFamily="34" charset="0"/>
              </a:rPr>
              <a:t> which is 99.3%.</a:t>
            </a:r>
          </a:p>
        </p:txBody>
      </p:sp>
      <p:sp>
        <p:nvSpPr>
          <p:cNvPr id="13" name="TextBox 12">
            <a:extLst>
              <a:ext uri="{FF2B5EF4-FFF2-40B4-BE49-F238E27FC236}">
                <a16:creationId xmlns:a16="http://schemas.microsoft.com/office/drawing/2014/main" id="{26E85819-EE18-4C3C-9E8E-D88C4D5CD5C7}"/>
              </a:ext>
            </a:extLst>
          </p:cNvPr>
          <p:cNvSpPr txBox="1"/>
          <p:nvPr/>
        </p:nvSpPr>
        <p:spPr>
          <a:xfrm>
            <a:off x="4672801" y="826343"/>
            <a:ext cx="4362000" cy="2275110"/>
          </a:xfrm>
          <a:prstGeom prst="rect">
            <a:avLst/>
          </a:prstGeom>
          <a:noFill/>
        </p:spPr>
        <p:txBody>
          <a:bodyPr wrap="square">
            <a:spAutoFit/>
          </a:bodyPr>
          <a:lstStyle/>
          <a:p>
            <a:pPr marL="0" marR="0" algn="just">
              <a:lnSpc>
                <a:spcPct val="150000"/>
              </a:lnSpc>
              <a:spcBef>
                <a:spcPts val="0"/>
              </a:spcBef>
              <a:spcAft>
                <a:spcPts val="1000"/>
              </a:spcAft>
            </a:pPr>
            <a:r>
              <a:rPr lang="en-US" sz="1200" dirty="0">
                <a:solidFill>
                  <a:schemeClr val="bg1"/>
                </a:solidFill>
                <a:effectLst/>
                <a:latin typeface="Times New Roman" panose="02020603050405020304" pitchFamily="18" charset="0"/>
                <a:ea typeface="Times New Roman" panose="02020603050405020304" pitchFamily="18" charset="0"/>
                <a:cs typeface="Vrinda" panose="020B0502040204020203" pitchFamily="34" charset="0"/>
              </a:rPr>
              <a:t>Rajab and her groupmate [2] predicted Flood Forecasting using machine learning algorithms. They had chosen data from 1948 to 2013, the dataset includes comprehensive monthly averages for Bangladesh that are area-specific for maximum temperature, minimum temperature, rainfall, relative humidity, wind speed, cloud cover, and brilliant sunshine dataset. In their dataset that can be found in which consists of 21,120 records. They used k-Nearest Neighbors Algorithm, and gave them a maximum accuracy of 89.2.</a:t>
            </a:r>
          </a:p>
        </p:txBody>
      </p:sp>
      <p:sp>
        <p:nvSpPr>
          <p:cNvPr id="15" name="TextBox 14">
            <a:extLst>
              <a:ext uri="{FF2B5EF4-FFF2-40B4-BE49-F238E27FC236}">
                <a16:creationId xmlns:a16="http://schemas.microsoft.com/office/drawing/2014/main" id="{CA8E4846-B5C7-4F5D-AA24-119681296B77}"/>
              </a:ext>
            </a:extLst>
          </p:cNvPr>
          <p:cNvSpPr txBox="1"/>
          <p:nvPr/>
        </p:nvSpPr>
        <p:spPr>
          <a:xfrm>
            <a:off x="4672801" y="3359802"/>
            <a:ext cx="4304402" cy="1721112"/>
          </a:xfrm>
          <a:prstGeom prst="rect">
            <a:avLst/>
          </a:prstGeom>
          <a:noFill/>
        </p:spPr>
        <p:txBody>
          <a:bodyPr wrap="square">
            <a:spAutoFit/>
          </a:bodyPr>
          <a:lstStyle/>
          <a:p>
            <a:pPr marL="0" marR="0" algn="just">
              <a:lnSpc>
                <a:spcPct val="150000"/>
              </a:lnSpc>
              <a:spcBef>
                <a:spcPts val="0"/>
              </a:spcBef>
              <a:spcAft>
                <a:spcPts val="1000"/>
              </a:spcAft>
            </a:pPr>
            <a:r>
              <a:rPr lang="en-US" sz="1200" dirty="0" err="1">
                <a:solidFill>
                  <a:schemeClr val="bg1"/>
                </a:solidFill>
                <a:effectLst/>
                <a:latin typeface="Times New Roman" panose="02020603050405020304" pitchFamily="18" charset="0"/>
                <a:ea typeface="Times New Roman" panose="02020603050405020304" pitchFamily="18" charset="0"/>
                <a:cs typeface="Vrinda" panose="020B0502040204020203" pitchFamily="34" charset="0"/>
              </a:rPr>
              <a:t>Kruti</a:t>
            </a:r>
            <a:r>
              <a:rPr lang="en-US" sz="1200" dirty="0">
                <a:solidFill>
                  <a:schemeClr val="bg1"/>
                </a:solidFill>
                <a:effectLst/>
                <a:latin typeface="Times New Roman" panose="02020603050405020304" pitchFamily="18" charset="0"/>
                <a:ea typeface="Times New Roman" panose="02020603050405020304" pitchFamily="18" charset="0"/>
                <a:cs typeface="Vrinda" panose="020B0502040204020203" pitchFamily="34" charset="0"/>
              </a:rPr>
              <a:t> and her team[4] developed a flood prediction system which used various machine learning </a:t>
            </a:r>
            <a:r>
              <a:rPr lang="en-US" sz="1200" dirty="0" err="1">
                <a:solidFill>
                  <a:schemeClr val="bg1"/>
                </a:solidFill>
                <a:effectLst/>
                <a:latin typeface="Times New Roman" panose="02020603050405020304" pitchFamily="18" charset="0"/>
                <a:ea typeface="Times New Roman" panose="02020603050405020304" pitchFamily="18" charset="0"/>
                <a:cs typeface="Vrinda" panose="020B0502040204020203" pitchFamily="34" charset="0"/>
              </a:rPr>
              <a:t>algorithms.They</a:t>
            </a:r>
            <a:r>
              <a:rPr lang="en-US" sz="1200" dirty="0">
                <a:solidFill>
                  <a:schemeClr val="bg1"/>
                </a:solidFill>
                <a:effectLst/>
                <a:latin typeface="Times New Roman" panose="02020603050405020304" pitchFamily="18" charset="0"/>
                <a:ea typeface="Times New Roman" panose="02020603050405020304" pitchFamily="18" charset="0"/>
                <a:cs typeface="Vrinda" panose="020B0502040204020203" pitchFamily="34" charset="0"/>
              </a:rPr>
              <a:t> collected the dataset from f Bihar and Orissa from 1992-2002.They have used  Decision Tree Algorithm, Gradient Boost Algorithm, Random Forest </a:t>
            </a:r>
            <a:r>
              <a:rPr lang="en-US" sz="1200" dirty="0" err="1">
                <a:solidFill>
                  <a:schemeClr val="bg1"/>
                </a:solidFill>
                <a:effectLst/>
                <a:latin typeface="Times New Roman" panose="02020603050405020304" pitchFamily="18" charset="0"/>
                <a:ea typeface="Times New Roman" panose="02020603050405020304" pitchFamily="18" charset="0"/>
                <a:cs typeface="Vrinda" panose="020B0502040204020203" pitchFamily="34" charset="0"/>
              </a:rPr>
              <a:t>Algorithm.Among</a:t>
            </a:r>
            <a:r>
              <a:rPr lang="en-US" sz="1200" dirty="0">
                <a:solidFill>
                  <a:schemeClr val="bg1"/>
                </a:solidFill>
                <a:effectLst/>
                <a:latin typeface="Times New Roman" panose="02020603050405020304" pitchFamily="18" charset="0"/>
                <a:ea typeface="Times New Roman" panose="02020603050405020304" pitchFamily="18" charset="0"/>
                <a:cs typeface="Vrinda" panose="020B0502040204020203" pitchFamily="34" charset="0"/>
              </a:rPr>
              <a:t> this model they got height accuracy form Decision Tree Algorithm which was 94.4%.</a:t>
            </a:r>
          </a:p>
        </p:txBody>
      </p:sp>
      <p:sp>
        <p:nvSpPr>
          <p:cNvPr id="16" name="Rectangle 15">
            <a:extLst>
              <a:ext uri="{FF2B5EF4-FFF2-40B4-BE49-F238E27FC236}">
                <a16:creationId xmlns:a16="http://schemas.microsoft.com/office/drawing/2014/main" id="{EC7761E8-3930-41BC-ACC1-BF3B1E5E7026}"/>
              </a:ext>
            </a:extLst>
          </p:cNvPr>
          <p:cNvSpPr/>
          <p:nvPr/>
        </p:nvSpPr>
        <p:spPr>
          <a:xfrm>
            <a:off x="6853801" y="3101901"/>
            <a:ext cx="478800" cy="295200"/>
          </a:xfrm>
          <a:prstGeom prst="rect">
            <a:avLst/>
          </a:prstGeom>
          <a:solidFill>
            <a:schemeClr val="accent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04</a:t>
            </a:r>
          </a:p>
        </p:txBody>
      </p:sp>
    </p:spTree>
    <p:extLst>
      <p:ext uri="{BB962C8B-B14F-4D97-AF65-F5344CB8AC3E}">
        <p14:creationId xmlns:p14="http://schemas.microsoft.com/office/powerpoint/2010/main" val="215207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9E9D056-F9D3-41C6-BCB3-6E4B1A47E5A3}"/>
              </a:ext>
            </a:extLst>
          </p:cNvPr>
          <p:cNvSpPr txBox="1"/>
          <p:nvPr/>
        </p:nvSpPr>
        <p:spPr>
          <a:xfrm>
            <a:off x="3416400" y="206112"/>
            <a:ext cx="4572000" cy="584775"/>
          </a:xfrm>
          <a:prstGeom prst="rect">
            <a:avLst/>
          </a:prstGeom>
          <a:noFill/>
        </p:spPr>
        <p:txBody>
          <a:bodyPr wrap="square">
            <a:spAutoFit/>
          </a:bodyPr>
          <a:lstStyle/>
          <a:p>
            <a:r>
              <a:rPr lang="en-US" sz="3200" dirty="0">
                <a:solidFill>
                  <a:schemeClr val="accent2">
                    <a:lumMod val="60000"/>
                    <a:lumOff val="40000"/>
                  </a:schemeClr>
                </a:solidFill>
                <a:latin typeface="Share Tech" panose="020B0604020202020204" charset="0"/>
              </a:rPr>
              <a:t>Methodology</a:t>
            </a:r>
          </a:p>
        </p:txBody>
      </p:sp>
      <p:sp>
        <p:nvSpPr>
          <p:cNvPr id="7" name="TextBox 6">
            <a:extLst>
              <a:ext uri="{FF2B5EF4-FFF2-40B4-BE49-F238E27FC236}">
                <a16:creationId xmlns:a16="http://schemas.microsoft.com/office/drawing/2014/main" id="{F074CA2A-DD46-44F8-A3CC-83657A465FED}"/>
              </a:ext>
            </a:extLst>
          </p:cNvPr>
          <p:cNvSpPr txBox="1"/>
          <p:nvPr/>
        </p:nvSpPr>
        <p:spPr>
          <a:xfrm>
            <a:off x="1054800" y="790887"/>
            <a:ext cx="4572000" cy="1160831"/>
          </a:xfrm>
          <a:prstGeom prst="rect">
            <a:avLst/>
          </a:prstGeom>
          <a:noFill/>
        </p:spPr>
        <p:txBody>
          <a:bodyPr wrap="square">
            <a:spAutoFit/>
          </a:bodyPr>
          <a:lstStyle/>
          <a:p>
            <a:pPr marL="285750" indent="-285750">
              <a:lnSpc>
                <a:spcPct val="150000"/>
              </a:lnSpc>
              <a:buClr>
                <a:schemeClr val="bg1"/>
              </a:buClr>
              <a:buFont typeface="Wingdings" panose="05000000000000000000" pitchFamily="2" charset="2"/>
              <a:buChar char="q"/>
            </a:pPr>
            <a:r>
              <a:rPr lang="en-US" sz="1600" dirty="0">
                <a:solidFill>
                  <a:schemeClr val="bg1">
                    <a:lumMod val="95000"/>
                  </a:schemeClr>
                </a:solidFill>
                <a:latin typeface="Share Tech" panose="020B0604020202020204" charset="0"/>
              </a:rPr>
              <a:t>Comprehensive Data Source </a:t>
            </a:r>
          </a:p>
          <a:p>
            <a:pPr marL="285750" indent="-285750">
              <a:lnSpc>
                <a:spcPct val="150000"/>
              </a:lnSpc>
              <a:buClr>
                <a:schemeClr val="bg1"/>
              </a:buClr>
              <a:buFont typeface="Wingdings" panose="05000000000000000000" pitchFamily="2" charset="2"/>
              <a:buChar char="q"/>
            </a:pPr>
            <a:r>
              <a:rPr lang="en-US" sz="1600" dirty="0">
                <a:solidFill>
                  <a:schemeClr val="bg1">
                    <a:lumMod val="95000"/>
                  </a:schemeClr>
                </a:solidFill>
                <a:latin typeface="Share Tech" panose="020B0604020202020204" charset="0"/>
              </a:rPr>
              <a:t>Rich Feature Set  </a:t>
            </a:r>
          </a:p>
          <a:p>
            <a:pPr marL="285750" indent="-285750">
              <a:lnSpc>
                <a:spcPct val="150000"/>
              </a:lnSpc>
              <a:buClr>
                <a:schemeClr val="bg1"/>
              </a:buClr>
              <a:buFont typeface="Wingdings" panose="05000000000000000000" pitchFamily="2" charset="2"/>
              <a:buChar char="q"/>
            </a:pPr>
            <a:r>
              <a:rPr lang="en-US" sz="1600" dirty="0">
                <a:solidFill>
                  <a:schemeClr val="bg1">
                    <a:lumMod val="95000"/>
                  </a:schemeClr>
                </a:solidFill>
                <a:latin typeface="Share Tech" panose="020B0604020202020204" charset="0"/>
              </a:rPr>
              <a:t>Reliable Data Repository</a:t>
            </a:r>
          </a:p>
        </p:txBody>
      </p:sp>
      <p:pic>
        <p:nvPicPr>
          <p:cNvPr id="8" name="Picture 7">
            <a:extLst>
              <a:ext uri="{FF2B5EF4-FFF2-40B4-BE49-F238E27FC236}">
                <a16:creationId xmlns:a16="http://schemas.microsoft.com/office/drawing/2014/main" id="{C1F93EAA-3341-4641-86E3-33ACBD1A9D4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22246" y="1951718"/>
            <a:ext cx="7359354" cy="2729302"/>
          </a:xfrm>
          <a:prstGeom prst="rect">
            <a:avLst/>
          </a:prstGeom>
          <a:noFill/>
          <a:ln>
            <a:noFill/>
          </a:ln>
        </p:spPr>
      </p:pic>
      <p:sp>
        <p:nvSpPr>
          <p:cNvPr id="10" name="TextBox 9">
            <a:extLst>
              <a:ext uri="{FF2B5EF4-FFF2-40B4-BE49-F238E27FC236}">
                <a16:creationId xmlns:a16="http://schemas.microsoft.com/office/drawing/2014/main" id="{FC290C45-D55A-4E65-9B58-1772C822F9B7}"/>
              </a:ext>
            </a:extLst>
          </p:cNvPr>
          <p:cNvSpPr txBox="1"/>
          <p:nvPr/>
        </p:nvSpPr>
        <p:spPr>
          <a:xfrm>
            <a:off x="1459322" y="4693608"/>
            <a:ext cx="7022278" cy="307777"/>
          </a:xfrm>
          <a:prstGeom prst="rect">
            <a:avLst/>
          </a:prstGeom>
          <a:noFill/>
        </p:spPr>
        <p:txBody>
          <a:bodyPr wrap="square">
            <a:spAutoFit/>
          </a:bodyPr>
          <a:lstStyle/>
          <a:p>
            <a:r>
              <a:rPr lang="en-US" dirty="0">
                <a:solidFill>
                  <a:schemeClr val="accent2">
                    <a:lumMod val="20000"/>
                    <a:lumOff val="80000"/>
                  </a:schemeClr>
                </a:solidFill>
                <a:latin typeface="Share Tech" panose="020B0604020202020204" charset="0"/>
              </a:rPr>
              <a:t>Figure 01. A concise summary of the dataset of the Flood Prediction Using Various ML model </a:t>
            </a:r>
          </a:p>
        </p:txBody>
      </p:sp>
    </p:spTree>
    <p:extLst>
      <p:ext uri="{BB962C8B-B14F-4D97-AF65-F5344CB8AC3E}">
        <p14:creationId xmlns:p14="http://schemas.microsoft.com/office/powerpoint/2010/main" val="2093706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D3D081-656A-4AE5-8784-5225339A6495}"/>
              </a:ext>
            </a:extLst>
          </p:cNvPr>
          <p:cNvSpPr txBox="1"/>
          <p:nvPr/>
        </p:nvSpPr>
        <p:spPr>
          <a:xfrm>
            <a:off x="824400" y="368112"/>
            <a:ext cx="7740000" cy="584775"/>
          </a:xfrm>
          <a:prstGeom prst="rect">
            <a:avLst/>
          </a:prstGeom>
          <a:noFill/>
        </p:spPr>
        <p:txBody>
          <a:bodyPr wrap="square">
            <a:spAutoFit/>
          </a:bodyPr>
          <a:lstStyle/>
          <a:p>
            <a:r>
              <a:rPr lang="en-US" sz="3200" b="1" dirty="0">
                <a:solidFill>
                  <a:schemeClr val="accent5">
                    <a:lumMod val="75000"/>
                  </a:schemeClr>
                </a:solidFill>
                <a:latin typeface="Share Tech" panose="020B0604020202020204" charset="0"/>
              </a:rPr>
              <a:t>Techniques used for Hyperparameter Tuning </a:t>
            </a:r>
          </a:p>
        </p:txBody>
      </p:sp>
      <p:sp>
        <p:nvSpPr>
          <p:cNvPr id="6" name="TextBox 5">
            <a:extLst>
              <a:ext uri="{FF2B5EF4-FFF2-40B4-BE49-F238E27FC236}">
                <a16:creationId xmlns:a16="http://schemas.microsoft.com/office/drawing/2014/main" id="{E9DFA3B4-0613-4EA4-AD53-2AAA0149E1AC}"/>
              </a:ext>
            </a:extLst>
          </p:cNvPr>
          <p:cNvSpPr txBox="1"/>
          <p:nvPr/>
        </p:nvSpPr>
        <p:spPr>
          <a:xfrm>
            <a:off x="824400" y="1138512"/>
            <a:ext cx="4644000" cy="461665"/>
          </a:xfrm>
          <a:prstGeom prst="rect">
            <a:avLst/>
          </a:prstGeom>
          <a:noFill/>
        </p:spPr>
        <p:txBody>
          <a:bodyPr wrap="square">
            <a:spAutoFit/>
          </a:bodyPr>
          <a:lstStyle/>
          <a:p>
            <a:r>
              <a:rPr lang="en-US" sz="2400" b="1" dirty="0">
                <a:solidFill>
                  <a:schemeClr val="accent2">
                    <a:lumMod val="60000"/>
                    <a:lumOff val="40000"/>
                  </a:schemeClr>
                </a:solidFill>
                <a:latin typeface="Share Tech" panose="020B0604020202020204" charset="0"/>
              </a:rPr>
              <a:t>Feature Scaling</a:t>
            </a:r>
          </a:p>
        </p:txBody>
      </p:sp>
      <p:sp>
        <p:nvSpPr>
          <p:cNvPr id="8" name="TextBox 7">
            <a:extLst>
              <a:ext uri="{FF2B5EF4-FFF2-40B4-BE49-F238E27FC236}">
                <a16:creationId xmlns:a16="http://schemas.microsoft.com/office/drawing/2014/main" id="{9CC0A2A8-4550-4491-9BB4-F3E25B69C30A}"/>
              </a:ext>
            </a:extLst>
          </p:cNvPr>
          <p:cNvSpPr txBox="1"/>
          <p:nvPr/>
        </p:nvSpPr>
        <p:spPr>
          <a:xfrm>
            <a:off x="824400" y="1539580"/>
            <a:ext cx="4644000" cy="1294393"/>
          </a:xfrm>
          <a:prstGeom prst="rect">
            <a:avLst/>
          </a:prstGeom>
          <a:noFill/>
        </p:spPr>
        <p:txBody>
          <a:bodyPr wrap="square">
            <a:spAutoFit/>
          </a:bodyPr>
          <a:lstStyle/>
          <a:p>
            <a:pPr marL="285750" indent="-285750">
              <a:lnSpc>
                <a:spcPct val="150000"/>
              </a:lnSpc>
              <a:buClr>
                <a:schemeClr val="bg2">
                  <a:lumMod val="10000"/>
                  <a:lumOff val="90000"/>
                </a:schemeClr>
              </a:buClr>
              <a:buFont typeface="Wingdings" panose="05000000000000000000" pitchFamily="2" charset="2"/>
              <a:buChar char="q"/>
            </a:pPr>
            <a:r>
              <a:rPr lang="en-US" sz="1800" dirty="0">
                <a:solidFill>
                  <a:schemeClr val="bg2">
                    <a:lumMod val="10000"/>
                    <a:lumOff val="90000"/>
                  </a:schemeClr>
                </a:solidFill>
                <a:latin typeface="Share Tech" panose="020B0604020202020204" charset="0"/>
              </a:rPr>
              <a:t>Replace null values with mean</a:t>
            </a:r>
          </a:p>
          <a:p>
            <a:pPr marL="285750" indent="-285750">
              <a:lnSpc>
                <a:spcPct val="150000"/>
              </a:lnSpc>
              <a:buClr>
                <a:schemeClr val="bg2">
                  <a:lumMod val="10000"/>
                  <a:lumOff val="90000"/>
                </a:schemeClr>
              </a:buClr>
              <a:buFont typeface="Wingdings" panose="05000000000000000000" pitchFamily="2" charset="2"/>
              <a:buChar char="q"/>
            </a:pPr>
            <a:r>
              <a:rPr lang="en-US" sz="1800" dirty="0">
                <a:solidFill>
                  <a:schemeClr val="bg2">
                    <a:lumMod val="10000"/>
                    <a:lumOff val="90000"/>
                  </a:schemeClr>
                </a:solidFill>
                <a:latin typeface="Share Tech" panose="020B0604020202020204" charset="0"/>
              </a:rPr>
              <a:t>Using label encoder</a:t>
            </a:r>
          </a:p>
          <a:p>
            <a:pPr marL="285750" indent="-285750">
              <a:lnSpc>
                <a:spcPct val="150000"/>
              </a:lnSpc>
              <a:buClr>
                <a:schemeClr val="bg2">
                  <a:lumMod val="10000"/>
                  <a:lumOff val="90000"/>
                </a:schemeClr>
              </a:buClr>
              <a:buFont typeface="Wingdings" panose="05000000000000000000" pitchFamily="2" charset="2"/>
              <a:buChar char="q"/>
            </a:pPr>
            <a:r>
              <a:rPr lang="en-US" sz="1800" dirty="0">
                <a:solidFill>
                  <a:schemeClr val="bg2">
                    <a:lumMod val="10000"/>
                    <a:lumOff val="90000"/>
                  </a:schemeClr>
                </a:solidFill>
                <a:latin typeface="Share Tech" panose="020B0604020202020204" charset="0"/>
              </a:rPr>
              <a:t>Min max scaler</a:t>
            </a:r>
          </a:p>
        </p:txBody>
      </p:sp>
      <p:sp>
        <p:nvSpPr>
          <p:cNvPr id="10" name="TextBox 9">
            <a:extLst>
              <a:ext uri="{FF2B5EF4-FFF2-40B4-BE49-F238E27FC236}">
                <a16:creationId xmlns:a16="http://schemas.microsoft.com/office/drawing/2014/main" id="{CD9117E5-5AF1-410D-BD63-F31C4BD793D0}"/>
              </a:ext>
            </a:extLst>
          </p:cNvPr>
          <p:cNvSpPr txBox="1"/>
          <p:nvPr/>
        </p:nvSpPr>
        <p:spPr>
          <a:xfrm>
            <a:off x="824400" y="3059815"/>
            <a:ext cx="4644000" cy="461665"/>
          </a:xfrm>
          <a:prstGeom prst="rect">
            <a:avLst/>
          </a:prstGeom>
          <a:noFill/>
        </p:spPr>
        <p:txBody>
          <a:bodyPr wrap="square">
            <a:spAutoFit/>
          </a:bodyPr>
          <a:lstStyle/>
          <a:p>
            <a:r>
              <a:rPr lang="en-US" sz="2400" b="1" dirty="0" err="1">
                <a:solidFill>
                  <a:schemeClr val="accent2">
                    <a:lumMod val="60000"/>
                    <a:lumOff val="40000"/>
                  </a:schemeClr>
                </a:solidFill>
                <a:latin typeface="Share Tech" panose="020B0604020202020204" charset="0"/>
              </a:rPr>
              <a:t>GridSearch</a:t>
            </a:r>
            <a:r>
              <a:rPr lang="en-US" sz="2400" b="1" dirty="0">
                <a:solidFill>
                  <a:schemeClr val="accent2">
                    <a:lumMod val="60000"/>
                    <a:lumOff val="40000"/>
                  </a:schemeClr>
                </a:solidFill>
                <a:latin typeface="Share Tech" panose="020B0604020202020204" charset="0"/>
              </a:rPr>
              <a:t> CV</a:t>
            </a:r>
          </a:p>
        </p:txBody>
      </p:sp>
      <p:sp>
        <p:nvSpPr>
          <p:cNvPr id="12" name="TextBox 11">
            <a:extLst>
              <a:ext uri="{FF2B5EF4-FFF2-40B4-BE49-F238E27FC236}">
                <a16:creationId xmlns:a16="http://schemas.microsoft.com/office/drawing/2014/main" id="{4AA73F8E-9E27-47B7-81A6-ED17CA75DB17}"/>
              </a:ext>
            </a:extLst>
          </p:cNvPr>
          <p:cNvSpPr txBox="1"/>
          <p:nvPr/>
        </p:nvSpPr>
        <p:spPr>
          <a:xfrm>
            <a:off x="824400" y="3681822"/>
            <a:ext cx="4230000" cy="646331"/>
          </a:xfrm>
          <a:prstGeom prst="rect">
            <a:avLst/>
          </a:prstGeom>
          <a:noFill/>
        </p:spPr>
        <p:txBody>
          <a:bodyPr wrap="square">
            <a:spAutoFit/>
          </a:bodyPr>
          <a:lstStyle/>
          <a:p>
            <a:pPr marL="285750" indent="-285750">
              <a:buClr>
                <a:schemeClr val="bg2">
                  <a:lumMod val="10000"/>
                  <a:lumOff val="90000"/>
                </a:schemeClr>
              </a:buClr>
              <a:buFont typeface="Wingdings" panose="05000000000000000000" pitchFamily="2" charset="2"/>
              <a:buChar char="q"/>
            </a:pPr>
            <a:r>
              <a:rPr lang="en-US" sz="1800" dirty="0">
                <a:solidFill>
                  <a:schemeClr val="bg2">
                    <a:lumMod val="10000"/>
                    <a:lumOff val="90000"/>
                  </a:schemeClr>
                </a:solidFill>
              </a:rPr>
              <a:t>Used to fine tune the Hyperparameters</a:t>
            </a:r>
          </a:p>
        </p:txBody>
      </p:sp>
      <p:sp>
        <p:nvSpPr>
          <p:cNvPr id="14" name="TextBox 13">
            <a:extLst>
              <a:ext uri="{FF2B5EF4-FFF2-40B4-BE49-F238E27FC236}">
                <a16:creationId xmlns:a16="http://schemas.microsoft.com/office/drawing/2014/main" id="{4CA6EFBE-07DC-40C1-80ED-3598CFBE659B}"/>
              </a:ext>
            </a:extLst>
          </p:cNvPr>
          <p:cNvSpPr txBox="1"/>
          <p:nvPr/>
        </p:nvSpPr>
        <p:spPr>
          <a:xfrm>
            <a:off x="5468400" y="1185158"/>
            <a:ext cx="2892702" cy="461665"/>
          </a:xfrm>
          <a:prstGeom prst="rect">
            <a:avLst/>
          </a:prstGeom>
          <a:noFill/>
        </p:spPr>
        <p:txBody>
          <a:bodyPr wrap="square">
            <a:spAutoFit/>
          </a:bodyPr>
          <a:lstStyle/>
          <a:p>
            <a:r>
              <a:rPr lang="en-US" sz="2400" b="1" dirty="0">
                <a:solidFill>
                  <a:schemeClr val="accent2">
                    <a:lumMod val="60000"/>
                    <a:lumOff val="40000"/>
                  </a:schemeClr>
                </a:solidFill>
                <a:latin typeface="Share Tech" panose="020B0604020202020204" charset="0"/>
              </a:rPr>
              <a:t>Hold-Out Validate </a:t>
            </a:r>
          </a:p>
        </p:txBody>
      </p:sp>
      <p:sp>
        <p:nvSpPr>
          <p:cNvPr id="16" name="TextBox 15">
            <a:extLst>
              <a:ext uri="{FF2B5EF4-FFF2-40B4-BE49-F238E27FC236}">
                <a16:creationId xmlns:a16="http://schemas.microsoft.com/office/drawing/2014/main" id="{05168A40-CE03-431F-BCBA-680313C79301}"/>
              </a:ext>
            </a:extLst>
          </p:cNvPr>
          <p:cNvSpPr txBox="1"/>
          <p:nvPr/>
        </p:nvSpPr>
        <p:spPr>
          <a:xfrm>
            <a:off x="5468400" y="1640148"/>
            <a:ext cx="2892702" cy="646331"/>
          </a:xfrm>
          <a:prstGeom prst="rect">
            <a:avLst/>
          </a:prstGeom>
          <a:noFill/>
        </p:spPr>
        <p:txBody>
          <a:bodyPr wrap="square">
            <a:spAutoFit/>
          </a:bodyPr>
          <a:lstStyle/>
          <a:p>
            <a:pPr marL="285750" indent="-285750">
              <a:buClr>
                <a:schemeClr val="bg2">
                  <a:lumMod val="10000"/>
                  <a:lumOff val="90000"/>
                </a:schemeClr>
              </a:buClr>
              <a:buFont typeface="Wingdings" panose="05000000000000000000" pitchFamily="2" charset="2"/>
              <a:buChar char="q"/>
            </a:pPr>
            <a:r>
              <a:rPr lang="en-US" sz="1800" dirty="0">
                <a:solidFill>
                  <a:schemeClr val="bg2">
                    <a:lumMod val="10000"/>
                    <a:lumOff val="90000"/>
                  </a:schemeClr>
                </a:solidFill>
                <a:latin typeface="Share Tech" panose="020B0604020202020204" charset="0"/>
              </a:rPr>
              <a:t>Training &amp; Testing dataset split </a:t>
            </a:r>
          </a:p>
        </p:txBody>
      </p:sp>
      <p:sp>
        <p:nvSpPr>
          <p:cNvPr id="18" name="TextBox 17">
            <a:extLst>
              <a:ext uri="{FF2B5EF4-FFF2-40B4-BE49-F238E27FC236}">
                <a16:creationId xmlns:a16="http://schemas.microsoft.com/office/drawing/2014/main" id="{F2AE567A-9BF2-4C0F-9325-DB088AF6E8A9}"/>
              </a:ext>
            </a:extLst>
          </p:cNvPr>
          <p:cNvSpPr txBox="1"/>
          <p:nvPr/>
        </p:nvSpPr>
        <p:spPr>
          <a:xfrm>
            <a:off x="5468400" y="2973986"/>
            <a:ext cx="3413532" cy="461665"/>
          </a:xfrm>
          <a:prstGeom prst="rect">
            <a:avLst/>
          </a:prstGeom>
          <a:noFill/>
        </p:spPr>
        <p:txBody>
          <a:bodyPr wrap="square">
            <a:spAutoFit/>
          </a:bodyPr>
          <a:lstStyle/>
          <a:p>
            <a:r>
              <a:rPr lang="en-US" sz="2400" b="1" dirty="0">
                <a:solidFill>
                  <a:schemeClr val="accent2">
                    <a:lumMod val="60000"/>
                    <a:lumOff val="40000"/>
                  </a:schemeClr>
                </a:solidFill>
                <a:latin typeface="Share Tech" panose="020B0604020202020204" charset="0"/>
              </a:rPr>
              <a:t>Randomized Search CV</a:t>
            </a:r>
          </a:p>
        </p:txBody>
      </p:sp>
      <p:sp>
        <p:nvSpPr>
          <p:cNvPr id="19" name="TextBox 18">
            <a:extLst>
              <a:ext uri="{FF2B5EF4-FFF2-40B4-BE49-F238E27FC236}">
                <a16:creationId xmlns:a16="http://schemas.microsoft.com/office/drawing/2014/main" id="{F7F914CE-3967-46CF-825C-D07929E712D7}"/>
              </a:ext>
            </a:extLst>
          </p:cNvPr>
          <p:cNvSpPr txBox="1"/>
          <p:nvPr/>
        </p:nvSpPr>
        <p:spPr>
          <a:xfrm>
            <a:off x="5500800" y="3521480"/>
            <a:ext cx="3467444" cy="646331"/>
          </a:xfrm>
          <a:prstGeom prst="rect">
            <a:avLst/>
          </a:prstGeom>
          <a:noFill/>
        </p:spPr>
        <p:txBody>
          <a:bodyPr wrap="square">
            <a:spAutoFit/>
          </a:bodyPr>
          <a:lstStyle/>
          <a:p>
            <a:pPr marL="285750" indent="-285750">
              <a:buClr>
                <a:schemeClr val="bg2">
                  <a:lumMod val="10000"/>
                  <a:lumOff val="90000"/>
                </a:schemeClr>
              </a:buClr>
              <a:buFont typeface="Wingdings" panose="05000000000000000000" pitchFamily="2" charset="2"/>
              <a:buChar char="q"/>
            </a:pPr>
            <a:r>
              <a:rPr lang="en-US" sz="1800" dirty="0">
                <a:solidFill>
                  <a:schemeClr val="bg2">
                    <a:lumMod val="10000"/>
                    <a:lumOff val="90000"/>
                  </a:schemeClr>
                </a:solidFill>
              </a:rPr>
              <a:t>Used to fine tune the Hyperparameters</a:t>
            </a:r>
          </a:p>
        </p:txBody>
      </p:sp>
    </p:spTree>
    <p:extLst>
      <p:ext uri="{BB962C8B-B14F-4D97-AF65-F5344CB8AC3E}">
        <p14:creationId xmlns:p14="http://schemas.microsoft.com/office/powerpoint/2010/main" val="2482525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7F1A7D1-933A-433C-B3EA-C04C6D74C568}"/>
              </a:ext>
            </a:extLst>
          </p:cNvPr>
          <p:cNvSpPr txBox="1"/>
          <p:nvPr/>
        </p:nvSpPr>
        <p:spPr>
          <a:xfrm>
            <a:off x="2221200" y="62112"/>
            <a:ext cx="4572000" cy="461665"/>
          </a:xfrm>
          <a:prstGeom prst="rect">
            <a:avLst/>
          </a:prstGeom>
          <a:noFill/>
        </p:spPr>
        <p:txBody>
          <a:bodyPr wrap="square">
            <a:spAutoFit/>
          </a:bodyPr>
          <a:lstStyle/>
          <a:p>
            <a:r>
              <a:rPr lang="en-US" sz="2400" dirty="0">
                <a:solidFill>
                  <a:schemeClr val="accent5">
                    <a:lumMod val="75000"/>
                  </a:schemeClr>
                </a:solidFill>
                <a:latin typeface="Share Tech" panose="020B0604020202020204" charset="0"/>
              </a:rPr>
              <a:t>Flow Chart Diagram | Projected Plan</a:t>
            </a:r>
          </a:p>
        </p:txBody>
      </p:sp>
      <p:pic>
        <p:nvPicPr>
          <p:cNvPr id="6" name="Picture 5">
            <a:extLst>
              <a:ext uri="{FF2B5EF4-FFF2-40B4-BE49-F238E27FC236}">
                <a16:creationId xmlns:a16="http://schemas.microsoft.com/office/drawing/2014/main" id="{3F426869-08B9-429C-8FC1-A979D60B41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3200" y="606576"/>
            <a:ext cx="5133599" cy="3785423"/>
          </a:xfrm>
          <a:prstGeom prst="rect">
            <a:avLst/>
          </a:prstGeom>
          <a:noFill/>
          <a:ln>
            <a:noFill/>
          </a:ln>
        </p:spPr>
      </p:pic>
      <p:sp>
        <p:nvSpPr>
          <p:cNvPr id="8" name="TextBox 7">
            <a:extLst>
              <a:ext uri="{FF2B5EF4-FFF2-40B4-BE49-F238E27FC236}">
                <a16:creationId xmlns:a16="http://schemas.microsoft.com/office/drawing/2014/main" id="{85171B4F-B033-45D6-9257-0ED8D687CBA5}"/>
              </a:ext>
            </a:extLst>
          </p:cNvPr>
          <p:cNvSpPr txBox="1"/>
          <p:nvPr/>
        </p:nvSpPr>
        <p:spPr>
          <a:xfrm>
            <a:off x="1717199" y="4552248"/>
            <a:ext cx="5580002" cy="307777"/>
          </a:xfrm>
          <a:prstGeom prst="rect">
            <a:avLst/>
          </a:prstGeom>
          <a:noFill/>
        </p:spPr>
        <p:txBody>
          <a:bodyPr wrap="square">
            <a:spAutoFit/>
          </a:bodyPr>
          <a:lstStyle/>
          <a:p>
            <a:r>
              <a:rPr lang="en-US" dirty="0">
                <a:solidFill>
                  <a:schemeClr val="accent2">
                    <a:lumMod val="20000"/>
                    <a:lumOff val="80000"/>
                  </a:schemeClr>
                </a:solidFill>
              </a:rPr>
              <a:t>Figure 02: Flow chart of  Flood Prediction Using Various ML model </a:t>
            </a:r>
          </a:p>
        </p:txBody>
      </p:sp>
    </p:spTree>
    <p:extLst>
      <p:ext uri="{BB962C8B-B14F-4D97-AF65-F5344CB8AC3E}">
        <p14:creationId xmlns:p14="http://schemas.microsoft.com/office/powerpoint/2010/main" val="2366983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1A9CD1-5A17-4DC1-8C78-1134CB3BB3F1}"/>
              </a:ext>
            </a:extLst>
          </p:cNvPr>
          <p:cNvSpPr txBox="1"/>
          <p:nvPr/>
        </p:nvSpPr>
        <p:spPr>
          <a:xfrm>
            <a:off x="2833200" y="112512"/>
            <a:ext cx="3157200" cy="461665"/>
          </a:xfrm>
          <a:prstGeom prst="rect">
            <a:avLst/>
          </a:prstGeom>
          <a:noFill/>
        </p:spPr>
        <p:txBody>
          <a:bodyPr wrap="square">
            <a:spAutoFit/>
          </a:bodyPr>
          <a:lstStyle/>
          <a:p>
            <a:r>
              <a:rPr lang="en-US" sz="2400" dirty="0">
                <a:solidFill>
                  <a:schemeClr val="accent5">
                    <a:lumMod val="75000"/>
                  </a:schemeClr>
                </a:solidFill>
                <a:latin typeface="Share Tech" panose="020B0604020202020204" charset="0"/>
              </a:rPr>
              <a:t>Result &amp; Discussion </a:t>
            </a:r>
          </a:p>
        </p:txBody>
      </p:sp>
      <p:pic>
        <p:nvPicPr>
          <p:cNvPr id="7" name="Picture 6">
            <a:extLst>
              <a:ext uri="{FF2B5EF4-FFF2-40B4-BE49-F238E27FC236}">
                <a16:creationId xmlns:a16="http://schemas.microsoft.com/office/drawing/2014/main" id="{5793CFC5-3B9D-4ED3-892B-86A1D9440DD1}"/>
              </a:ext>
            </a:extLst>
          </p:cNvPr>
          <p:cNvPicPr>
            <a:picLocks noChangeAspect="1"/>
          </p:cNvPicPr>
          <p:nvPr/>
        </p:nvPicPr>
        <p:blipFill>
          <a:blip r:embed="rId2"/>
          <a:stretch>
            <a:fillRect/>
          </a:stretch>
        </p:blipFill>
        <p:spPr>
          <a:xfrm>
            <a:off x="216433" y="747935"/>
            <a:ext cx="3995567" cy="3575952"/>
          </a:xfrm>
          <a:prstGeom prst="rect">
            <a:avLst/>
          </a:prstGeom>
        </p:spPr>
      </p:pic>
      <p:pic>
        <p:nvPicPr>
          <p:cNvPr id="9" name="Picture 8">
            <a:extLst>
              <a:ext uri="{FF2B5EF4-FFF2-40B4-BE49-F238E27FC236}">
                <a16:creationId xmlns:a16="http://schemas.microsoft.com/office/drawing/2014/main" id="{ABD176F1-F610-42DE-A80E-ADC869700C83}"/>
              </a:ext>
            </a:extLst>
          </p:cNvPr>
          <p:cNvPicPr>
            <a:picLocks noChangeAspect="1"/>
          </p:cNvPicPr>
          <p:nvPr/>
        </p:nvPicPr>
        <p:blipFill>
          <a:blip r:embed="rId3"/>
          <a:stretch>
            <a:fillRect/>
          </a:stretch>
        </p:blipFill>
        <p:spPr>
          <a:xfrm>
            <a:off x="4732073" y="747935"/>
            <a:ext cx="4134729" cy="3575952"/>
          </a:xfrm>
          <a:prstGeom prst="rect">
            <a:avLst/>
          </a:prstGeom>
        </p:spPr>
      </p:pic>
      <p:sp>
        <p:nvSpPr>
          <p:cNvPr id="11" name="TextBox 10">
            <a:extLst>
              <a:ext uri="{FF2B5EF4-FFF2-40B4-BE49-F238E27FC236}">
                <a16:creationId xmlns:a16="http://schemas.microsoft.com/office/drawing/2014/main" id="{F589DA86-4FD0-47D0-AB60-362B3AD91F1C}"/>
              </a:ext>
            </a:extLst>
          </p:cNvPr>
          <p:cNvSpPr txBox="1"/>
          <p:nvPr/>
        </p:nvSpPr>
        <p:spPr>
          <a:xfrm>
            <a:off x="246816" y="4395565"/>
            <a:ext cx="3934800" cy="523220"/>
          </a:xfrm>
          <a:prstGeom prst="rect">
            <a:avLst/>
          </a:prstGeom>
          <a:noFill/>
        </p:spPr>
        <p:txBody>
          <a:bodyPr wrap="square">
            <a:spAutoFit/>
          </a:bodyPr>
          <a:lstStyle/>
          <a:p>
            <a:r>
              <a:rPr lang="en-US" dirty="0">
                <a:solidFill>
                  <a:schemeClr val="accent5">
                    <a:lumMod val="75000"/>
                  </a:schemeClr>
                </a:solidFill>
                <a:latin typeface="Share Tech" panose="020B0604020202020204" charset="0"/>
              </a:rPr>
              <a:t>Figure 03. Scatterplot of </a:t>
            </a:r>
            <a:r>
              <a:rPr lang="en-US" dirty="0" err="1">
                <a:solidFill>
                  <a:schemeClr val="accent5">
                    <a:lumMod val="75000"/>
                  </a:schemeClr>
                </a:solidFill>
                <a:latin typeface="Share Tech" panose="020B0604020202020204" charset="0"/>
              </a:rPr>
              <a:t>Cloud_Coverage</a:t>
            </a:r>
            <a:r>
              <a:rPr lang="en-US" dirty="0">
                <a:solidFill>
                  <a:schemeClr val="accent5">
                    <a:lumMod val="75000"/>
                  </a:schemeClr>
                </a:solidFill>
                <a:latin typeface="Share Tech" panose="020B0604020202020204" charset="0"/>
              </a:rPr>
              <a:t> against Flood using Seaborn</a:t>
            </a:r>
          </a:p>
        </p:txBody>
      </p:sp>
      <p:sp>
        <p:nvSpPr>
          <p:cNvPr id="12" name="TextBox 11">
            <a:extLst>
              <a:ext uri="{FF2B5EF4-FFF2-40B4-BE49-F238E27FC236}">
                <a16:creationId xmlns:a16="http://schemas.microsoft.com/office/drawing/2014/main" id="{FB5DA8E4-EAB4-479C-BC36-3D4B16823C2F}"/>
              </a:ext>
            </a:extLst>
          </p:cNvPr>
          <p:cNvSpPr txBox="1"/>
          <p:nvPr/>
        </p:nvSpPr>
        <p:spPr>
          <a:xfrm>
            <a:off x="4932002" y="4395565"/>
            <a:ext cx="3934800" cy="523220"/>
          </a:xfrm>
          <a:prstGeom prst="rect">
            <a:avLst/>
          </a:prstGeom>
          <a:noFill/>
        </p:spPr>
        <p:txBody>
          <a:bodyPr wrap="square">
            <a:spAutoFit/>
          </a:bodyPr>
          <a:lstStyle/>
          <a:p>
            <a:r>
              <a:rPr lang="en-US" dirty="0">
                <a:solidFill>
                  <a:schemeClr val="accent5">
                    <a:lumMod val="75000"/>
                  </a:schemeClr>
                </a:solidFill>
                <a:latin typeface="Share Tech" panose="020B0604020202020204" charset="0"/>
              </a:rPr>
              <a:t>Figure 04. Scatterplot of </a:t>
            </a:r>
            <a:r>
              <a:rPr lang="en-US" dirty="0" err="1">
                <a:solidFill>
                  <a:schemeClr val="accent5">
                    <a:lumMod val="75000"/>
                  </a:schemeClr>
                </a:solidFill>
                <a:latin typeface="Share Tech" panose="020B0604020202020204" charset="0"/>
              </a:rPr>
              <a:t>Bright_Sunshine</a:t>
            </a:r>
            <a:r>
              <a:rPr lang="en-US" dirty="0">
                <a:solidFill>
                  <a:schemeClr val="accent5">
                    <a:lumMod val="75000"/>
                  </a:schemeClr>
                </a:solidFill>
                <a:latin typeface="Share Tech" panose="020B0604020202020204" charset="0"/>
              </a:rPr>
              <a:t>  against Flood using Seaborn</a:t>
            </a:r>
          </a:p>
        </p:txBody>
      </p:sp>
    </p:spTree>
    <p:extLst>
      <p:ext uri="{BB962C8B-B14F-4D97-AF65-F5344CB8AC3E}">
        <p14:creationId xmlns:p14="http://schemas.microsoft.com/office/powerpoint/2010/main" val="32453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DC764C-9800-4C22-8C58-9670B7059F57}"/>
              </a:ext>
            </a:extLst>
          </p:cNvPr>
          <p:cNvPicPr>
            <a:picLocks noChangeAspect="1"/>
          </p:cNvPicPr>
          <p:nvPr/>
        </p:nvPicPr>
        <p:blipFill>
          <a:blip r:embed="rId2"/>
          <a:stretch>
            <a:fillRect/>
          </a:stretch>
        </p:blipFill>
        <p:spPr>
          <a:xfrm>
            <a:off x="437060" y="505538"/>
            <a:ext cx="3918940" cy="3670461"/>
          </a:xfrm>
          <a:prstGeom prst="rect">
            <a:avLst/>
          </a:prstGeom>
        </p:spPr>
      </p:pic>
      <p:pic>
        <p:nvPicPr>
          <p:cNvPr id="6" name="Picture 5">
            <a:extLst>
              <a:ext uri="{FF2B5EF4-FFF2-40B4-BE49-F238E27FC236}">
                <a16:creationId xmlns:a16="http://schemas.microsoft.com/office/drawing/2014/main" id="{EDF53A77-EF7D-4E95-8625-400AB8C07CA3}"/>
              </a:ext>
            </a:extLst>
          </p:cNvPr>
          <p:cNvPicPr>
            <a:picLocks noChangeAspect="1"/>
          </p:cNvPicPr>
          <p:nvPr/>
        </p:nvPicPr>
        <p:blipFill>
          <a:blip r:embed="rId3"/>
          <a:stretch>
            <a:fillRect/>
          </a:stretch>
        </p:blipFill>
        <p:spPr>
          <a:xfrm>
            <a:off x="5018402" y="505538"/>
            <a:ext cx="3865534" cy="3670460"/>
          </a:xfrm>
          <a:prstGeom prst="rect">
            <a:avLst/>
          </a:prstGeom>
        </p:spPr>
      </p:pic>
      <p:sp>
        <p:nvSpPr>
          <p:cNvPr id="8" name="TextBox 7">
            <a:extLst>
              <a:ext uri="{FF2B5EF4-FFF2-40B4-BE49-F238E27FC236}">
                <a16:creationId xmlns:a16="http://schemas.microsoft.com/office/drawing/2014/main" id="{BDC267A7-A562-461F-BB60-DE6E27A32E55}"/>
              </a:ext>
            </a:extLst>
          </p:cNvPr>
          <p:cNvSpPr txBox="1"/>
          <p:nvPr/>
        </p:nvSpPr>
        <p:spPr>
          <a:xfrm>
            <a:off x="708103" y="4330185"/>
            <a:ext cx="3499624" cy="307777"/>
          </a:xfrm>
          <a:prstGeom prst="rect">
            <a:avLst/>
          </a:prstGeom>
          <a:noFill/>
        </p:spPr>
        <p:txBody>
          <a:bodyPr wrap="square">
            <a:spAutoFit/>
          </a:bodyPr>
          <a:lstStyle/>
          <a:p>
            <a:r>
              <a:rPr lang="en-US" dirty="0">
                <a:solidFill>
                  <a:schemeClr val="accent2">
                    <a:lumMod val="60000"/>
                    <a:lumOff val="40000"/>
                  </a:schemeClr>
                </a:solidFill>
              </a:rPr>
              <a:t>Figure 04. KDE plot density for Flood</a:t>
            </a:r>
          </a:p>
        </p:txBody>
      </p:sp>
      <p:sp>
        <p:nvSpPr>
          <p:cNvPr id="10" name="TextBox 9">
            <a:extLst>
              <a:ext uri="{FF2B5EF4-FFF2-40B4-BE49-F238E27FC236}">
                <a16:creationId xmlns:a16="http://schemas.microsoft.com/office/drawing/2014/main" id="{88B08488-C2F4-498B-A1CE-ED5BADC8C512}"/>
              </a:ext>
            </a:extLst>
          </p:cNvPr>
          <p:cNvSpPr txBox="1"/>
          <p:nvPr/>
        </p:nvSpPr>
        <p:spPr>
          <a:xfrm>
            <a:off x="5149317" y="4330184"/>
            <a:ext cx="3603703" cy="307777"/>
          </a:xfrm>
          <a:prstGeom prst="rect">
            <a:avLst/>
          </a:prstGeom>
          <a:noFill/>
        </p:spPr>
        <p:txBody>
          <a:bodyPr wrap="square">
            <a:spAutoFit/>
          </a:bodyPr>
          <a:lstStyle/>
          <a:p>
            <a:r>
              <a:rPr lang="en-US" dirty="0">
                <a:solidFill>
                  <a:schemeClr val="accent2">
                    <a:lumMod val="60000"/>
                    <a:lumOff val="40000"/>
                  </a:schemeClr>
                </a:solidFill>
              </a:rPr>
              <a:t>Figure 06. </a:t>
            </a:r>
            <a:r>
              <a:rPr lang="en-US" dirty="0" err="1">
                <a:solidFill>
                  <a:schemeClr val="accent2">
                    <a:lumMod val="60000"/>
                    <a:lumOff val="40000"/>
                  </a:schemeClr>
                </a:solidFill>
              </a:rPr>
              <a:t>Hisplot</a:t>
            </a:r>
            <a:r>
              <a:rPr lang="en-US" dirty="0">
                <a:solidFill>
                  <a:schemeClr val="accent2">
                    <a:lumMod val="60000"/>
                    <a:lumOff val="40000"/>
                  </a:schemeClr>
                </a:solidFill>
              </a:rPr>
              <a:t> for the </a:t>
            </a:r>
            <a:r>
              <a:rPr lang="en-US" dirty="0" err="1">
                <a:solidFill>
                  <a:schemeClr val="accent2">
                    <a:lumMod val="60000"/>
                    <a:lumOff val="40000"/>
                  </a:schemeClr>
                </a:solidFill>
              </a:rPr>
              <a:t>Relative_Humidity</a:t>
            </a:r>
            <a:endParaRPr lang="en-US" dirty="0">
              <a:solidFill>
                <a:schemeClr val="accent2">
                  <a:lumMod val="60000"/>
                  <a:lumOff val="40000"/>
                </a:schemeClr>
              </a:solidFill>
            </a:endParaRPr>
          </a:p>
        </p:txBody>
      </p:sp>
    </p:spTree>
    <p:extLst>
      <p:ext uri="{BB962C8B-B14F-4D97-AF65-F5344CB8AC3E}">
        <p14:creationId xmlns:p14="http://schemas.microsoft.com/office/powerpoint/2010/main" val="1368952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6E3F3C-9605-4B86-890A-FA252BBCBD08}"/>
              </a:ext>
            </a:extLst>
          </p:cNvPr>
          <p:cNvPicPr>
            <a:picLocks noChangeAspect="1"/>
          </p:cNvPicPr>
          <p:nvPr/>
        </p:nvPicPr>
        <p:blipFill>
          <a:blip r:embed="rId2"/>
          <a:stretch>
            <a:fillRect/>
          </a:stretch>
        </p:blipFill>
        <p:spPr>
          <a:xfrm>
            <a:off x="266388" y="684001"/>
            <a:ext cx="3866412" cy="3507140"/>
          </a:xfrm>
          <a:prstGeom prst="rect">
            <a:avLst/>
          </a:prstGeom>
        </p:spPr>
      </p:pic>
      <p:pic>
        <p:nvPicPr>
          <p:cNvPr id="9" name="Picture 8">
            <a:extLst>
              <a:ext uri="{FF2B5EF4-FFF2-40B4-BE49-F238E27FC236}">
                <a16:creationId xmlns:a16="http://schemas.microsoft.com/office/drawing/2014/main" id="{CFB341E7-BB98-42A4-9CF1-FC01A654B1DA}"/>
              </a:ext>
            </a:extLst>
          </p:cNvPr>
          <p:cNvPicPr>
            <a:picLocks noChangeAspect="1"/>
          </p:cNvPicPr>
          <p:nvPr/>
        </p:nvPicPr>
        <p:blipFill>
          <a:blip r:embed="rId3"/>
          <a:stretch>
            <a:fillRect/>
          </a:stretch>
        </p:blipFill>
        <p:spPr>
          <a:xfrm>
            <a:off x="4572000" y="684000"/>
            <a:ext cx="4248000" cy="3507139"/>
          </a:xfrm>
          <a:prstGeom prst="rect">
            <a:avLst/>
          </a:prstGeom>
        </p:spPr>
      </p:pic>
      <p:sp>
        <p:nvSpPr>
          <p:cNvPr id="11" name="TextBox 10">
            <a:extLst>
              <a:ext uri="{FF2B5EF4-FFF2-40B4-BE49-F238E27FC236}">
                <a16:creationId xmlns:a16="http://schemas.microsoft.com/office/drawing/2014/main" id="{58545374-970F-41D5-A08A-87669BD6F97A}"/>
              </a:ext>
            </a:extLst>
          </p:cNvPr>
          <p:cNvSpPr txBox="1"/>
          <p:nvPr/>
        </p:nvSpPr>
        <p:spPr>
          <a:xfrm>
            <a:off x="5431347" y="4305611"/>
            <a:ext cx="3117922" cy="307777"/>
          </a:xfrm>
          <a:prstGeom prst="rect">
            <a:avLst/>
          </a:prstGeom>
          <a:noFill/>
        </p:spPr>
        <p:txBody>
          <a:bodyPr wrap="square">
            <a:spAutoFit/>
          </a:bodyPr>
          <a:lstStyle/>
          <a:p>
            <a:r>
              <a:rPr lang="en-US" dirty="0">
                <a:solidFill>
                  <a:schemeClr val="accent2">
                    <a:lumMod val="60000"/>
                    <a:lumOff val="40000"/>
                  </a:schemeClr>
                </a:solidFill>
                <a:latin typeface="Share Tech" panose="020B0604020202020204" charset="0"/>
              </a:rPr>
              <a:t>Figure 08. Boxplot for  X_COR</a:t>
            </a:r>
          </a:p>
        </p:txBody>
      </p:sp>
      <p:sp>
        <p:nvSpPr>
          <p:cNvPr id="13" name="TextBox 12">
            <a:extLst>
              <a:ext uri="{FF2B5EF4-FFF2-40B4-BE49-F238E27FC236}">
                <a16:creationId xmlns:a16="http://schemas.microsoft.com/office/drawing/2014/main" id="{DE5AD527-B9F4-4973-B7B8-FB6D35FD4787}"/>
              </a:ext>
            </a:extLst>
          </p:cNvPr>
          <p:cNvSpPr txBox="1"/>
          <p:nvPr/>
        </p:nvSpPr>
        <p:spPr>
          <a:xfrm>
            <a:off x="499946" y="4277115"/>
            <a:ext cx="4153830" cy="307777"/>
          </a:xfrm>
          <a:prstGeom prst="rect">
            <a:avLst/>
          </a:prstGeom>
          <a:noFill/>
        </p:spPr>
        <p:txBody>
          <a:bodyPr wrap="square">
            <a:spAutoFit/>
          </a:bodyPr>
          <a:lstStyle/>
          <a:p>
            <a:r>
              <a:rPr lang="en-US" dirty="0">
                <a:solidFill>
                  <a:schemeClr val="accent2">
                    <a:lumMod val="60000"/>
                    <a:lumOff val="40000"/>
                  </a:schemeClr>
                </a:solidFill>
              </a:rPr>
              <a:t>Figure 07. </a:t>
            </a:r>
            <a:r>
              <a:rPr lang="en-US" dirty="0" err="1">
                <a:solidFill>
                  <a:schemeClr val="accent2">
                    <a:lumMod val="60000"/>
                    <a:lumOff val="40000"/>
                  </a:schemeClr>
                </a:solidFill>
              </a:rPr>
              <a:t>Hisplot</a:t>
            </a:r>
            <a:r>
              <a:rPr lang="en-US" dirty="0">
                <a:solidFill>
                  <a:schemeClr val="accent2">
                    <a:lumMod val="60000"/>
                    <a:lumOff val="40000"/>
                  </a:schemeClr>
                </a:solidFill>
              </a:rPr>
              <a:t> for the </a:t>
            </a:r>
            <a:r>
              <a:rPr lang="en-US" dirty="0" err="1">
                <a:solidFill>
                  <a:schemeClr val="accent2">
                    <a:lumMod val="60000"/>
                    <a:lumOff val="40000"/>
                  </a:schemeClr>
                </a:solidFill>
              </a:rPr>
              <a:t>Bright_Sunshine</a:t>
            </a:r>
            <a:endParaRPr lang="en-US" dirty="0">
              <a:solidFill>
                <a:schemeClr val="accent2">
                  <a:lumMod val="60000"/>
                  <a:lumOff val="40000"/>
                </a:schemeClr>
              </a:solidFill>
            </a:endParaRPr>
          </a:p>
        </p:txBody>
      </p:sp>
    </p:spTree>
    <p:extLst>
      <p:ext uri="{BB962C8B-B14F-4D97-AF65-F5344CB8AC3E}">
        <p14:creationId xmlns:p14="http://schemas.microsoft.com/office/powerpoint/2010/main" val="1257091017"/>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815</Words>
  <Application>Microsoft Office PowerPoint</Application>
  <PresentationFormat>On-screen Show (16:9)</PresentationFormat>
  <Paragraphs>113</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Wingdings</vt:lpstr>
      <vt:lpstr>Times New Roman</vt:lpstr>
      <vt:lpstr>Maven Pro</vt:lpstr>
      <vt:lpstr>Share Tech</vt:lpstr>
      <vt:lpstr>Arial</vt:lpstr>
      <vt:lpstr>Data Science Consulting by Slidesgo</vt:lpstr>
      <vt:lpstr>Flood Prediction Using Various Machine Learning Model </vt:lpstr>
      <vt:lpstr>Background &amp; Motivation</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Flood Prediction Using Various Machine Learning Model </dc:title>
  <cp:lastModifiedBy>Mokarrom Basher</cp:lastModifiedBy>
  <cp:revision>27</cp:revision>
  <dcterms:modified xsi:type="dcterms:W3CDTF">2024-05-07T08:48:16Z</dcterms:modified>
</cp:coreProperties>
</file>