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1" r:id="rId4"/>
    <p:sldId id="266" r:id="rId5"/>
    <p:sldId id="275" r:id="rId6"/>
    <p:sldId id="329" r:id="rId7"/>
    <p:sldId id="274" r:id="rId8"/>
    <p:sldId id="277" r:id="rId9"/>
    <p:sldId id="300" r:id="rId10"/>
    <p:sldId id="276" r:id="rId11"/>
    <p:sldId id="282" r:id="rId12"/>
    <p:sldId id="279" r:id="rId13"/>
    <p:sldId id="281" r:id="rId14"/>
    <p:sldId id="284" r:id="rId15"/>
    <p:sldId id="320" r:id="rId16"/>
    <p:sldId id="321" r:id="rId17"/>
    <p:sldId id="324" r:id="rId18"/>
    <p:sldId id="325" r:id="rId19"/>
    <p:sldId id="326" r:id="rId20"/>
    <p:sldId id="323" r:id="rId21"/>
    <p:sldId id="328" r:id="rId22"/>
    <p:sldId id="333" r:id="rId23"/>
    <p:sldId id="327" r:id="rId24"/>
    <p:sldId id="301" r:id="rId25"/>
    <p:sldId id="270" r:id="rId26"/>
    <p:sldId id="286" r:id="rId27"/>
    <p:sldId id="287" r:id="rId28"/>
    <p:sldId id="290" r:id="rId29"/>
    <p:sldId id="289" r:id="rId30"/>
    <p:sldId id="288" r:id="rId31"/>
    <p:sldId id="292" r:id="rId32"/>
    <p:sldId id="291" r:id="rId33"/>
    <p:sldId id="293" r:id="rId34"/>
    <p:sldId id="285" r:id="rId35"/>
    <p:sldId id="298" r:id="rId36"/>
    <p:sldId id="297" r:id="rId37"/>
    <p:sldId id="308" r:id="rId38"/>
    <p:sldId id="309" r:id="rId39"/>
    <p:sldId id="302" r:id="rId40"/>
    <p:sldId id="296" r:id="rId41"/>
    <p:sldId id="307" r:id="rId42"/>
    <p:sldId id="310" r:id="rId43"/>
    <p:sldId id="314" r:id="rId44"/>
    <p:sldId id="317" r:id="rId45"/>
    <p:sldId id="319" r:id="rId46"/>
    <p:sldId id="316" r:id="rId47"/>
    <p:sldId id="318" r:id="rId48"/>
    <p:sldId id="265" r:id="rId49"/>
  </p:sldIdLst>
  <p:sldSz cx="12192000" cy="6858000"/>
  <p:notesSz cx="6858000" cy="9144000"/>
  <p:embeddedFontLst>
    <p:embeddedFont>
      <p:font typeface="맑은 고딕" pitchFamily="50" charset="-127"/>
      <p:regular r:id="rId50"/>
      <p:bold r:id="rId51"/>
    </p:embeddedFont>
    <p:embeddedFont>
      <p:font typeface="나눔스퀘어라운드 Bold" pitchFamily="50" charset="-127"/>
      <p:bold r:id="rId52"/>
    </p:embeddedFont>
    <p:embeddedFont>
      <p:font typeface="나눔스퀘어라운드 Regular" pitchFamily="50" charset="-127"/>
      <p:regular r:id="rId53"/>
    </p:embeddedFont>
    <p:embeddedFont>
      <p:font typeface="나눔스퀘어라운드 Light" pitchFamily="50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66CC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659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860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684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5899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51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73414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4159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378430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85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8330" y="1309624"/>
            <a:ext cx="5096256" cy="4949952"/>
          </a:xfrm>
          <a:custGeom>
            <a:avLst/>
            <a:gdLst>
              <a:gd name="connsiteX0" fmla="*/ 0 w 5096256"/>
              <a:gd name="connsiteY0" fmla="*/ 0 h 4949952"/>
              <a:gd name="connsiteX1" fmla="*/ 2718811 w 5096256"/>
              <a:gd name="connsiteY1" fmla="*/ 0 h 4949952"/>
              <a:gd name="connsiteX2" fmla="*/ 2718811 w 5096256"/>
              <a:gd name="connsiteY2" fmla="*/ 2474976 h 4949952"/>
              <a:gd name="connsiteX3" fmla="*/ 5096256 w 5096256"/>
              <a:gd name="connsiteY3" fmla="*/ 2474976 h 4949952"/>
              <a:gd name="connsiteX4" fmla="*/ 5096256 w 5096256"/>
              <a:gd name="connsiteY4" fmla="*/ 4949952 h 4949952"/>
              <a:gd name="connsiteX5" fmla="*/ 0 w 5096256"/>
              <a:gd name="connsiteY5" fmla="*/ 4949952 h 49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256" h="4949952">
                <a:moveTo>
                  <a:pt x="0" y="0"/>
                </a:moveTo>
                <a:lnTo>
                  <a:pt x="2718811" y="0"/>
                </a:lnTo>
                <a:lnTo>
                  <a:pt x="2718811" y="2474976"/>
                </a:lnTo>
                <a:lnTo>
                  <a:pt x="5096256" y="2474976"/>
                </a:lnTo>
                <a:lnTo>
                  <a:pt x="5096256" y="4949952"/>
                </a:lnTo>
                <a:lnTo>
                  <a:pt x="0" y="49499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1974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39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37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218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15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08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56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53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77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0B1C-112D-4B6C-A27A-4B39223E0D5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5A3C-C4B0-4FAD-A0ED-A5126DEA19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45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google.co.kr/url?sa=i&amp;rct=j&amp;q=&amp;esrc=s&amp;source=images&amp;cd=&amp;cad=rja&amp;uact=8&amp;ved=2ahUKEwj74eiukcPZAhXDjZQKHZGMDrkQjRx6BAgAEAY&amp;url=http://www.wiseguysmarketing.com/blog/2016/03/wiseguys-completes-another-installation-of-site-rfm-module/rfm/&amp;psig=AOvVaw2u0bMO3sueqABKexa5Dd_w&amp;ust=1519718874781066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hyperlink" Target="https://www.google.co.kr/url?sa=i&amp;rct=j&amp;q=&amp;esrc=s&amp;source=images&amp;cd=&amp;cad=rja&amp;uact=8&amp;ved=2ahUKEwiyz7bJ97rZAhXIGZQKHZNrDhEQjRx6BAgAEAY&amp;url=https://crosstheworld.org/2016/04/06/dont-focus-on-that-black-dot/&amp;psig=AOvVaw3r1ly5QZJY_G-eZ1SymK37&amp;ust=151943740716845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google.co.kr/url?sa=i&amp;rct=j&amp;q=&amp;esrc=s&amp;source=images&amp;cd=&amp;cad=rja&amp;uact=8&amp;ved=0ahUKEwjM9Lv1lLTZAhWIHJQKHWb3DZgQjRwIBw&amp;url=http://m.blog.naver.com/gkenq/10188110816&amp;psig=AOvVaw3xgnOZsOfek7FAYnsyQXTW&amp;ust=1519204742012544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google.co.kr/url?sa=i&amp;rct=j&amp;q=&amp;esrc=s&amp;source=images&amp;cd=&amp;cad=rja&amp;uact=8&amp;ved=0ahUKEwin4vy3lrTZAhUCoZQKHYkrAWgQjRwIBw&amp;url=http://www.saedsayad.com/association_rules.htm&amp;psig=AOvVaw3JzbkA6I3gZ7j0Oje5lbkD&amp;ust=1519204796149749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google.co.kr/url?sa=i&amp;rct=j&amp;q=&amp;esrc=s&amp;source=images&amp;cd=&amp;cad=rja&amp;uact=8&amp;ved=2ahUKEwi0ueKw9LXZAhVDw7wKHXGJBt8QjRx6BAgAEAY&amp;url=https://www.cqse.eu/en/company/company/&amp;psig=AOvVaw3F-pQbytlp8Kjn0tu5yeyO&amp;ust=1519264745685753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google.co.kr/url?sa=i&amp;rct=j&amp;q=&amp;esrc=s&amp;source=images&amp;cd=&amp;cad=rja&amp;uact=8&amp;ved=2ahUKEwiyz7bJ97rZAhXIGZQKHZNrDhEQjRx6BAgAEAY&amp;url=https://crosstheworld.org/2016/04/06/dont-focus-on-that-black-dot/&amp;psig=AOvVaw3r1ly5QZJY_G-eZ1SymK37&amp;ust=151943740716845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google.co.kr/url?sa=i&amp;rct=j&amp;q=&amp;esrc=s&amp;source=images&amp;cd=&amp;cad=rja&amp;uact=8&amp;ved=2ahUKEwiyz7bJ97rZAhXIGZQKHZNrDhEQjRx6BAgAEAY&amp;url=https://crosstheworld.org/2016/04/06/dont-focus-on-that-black-dot/&amp;psig=AOvVaw3r1ly5QZJY_G-eZ1SymK37&amp;ust=1519437407168457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url?sa=i&amp;rct=j&amp;q=&amp;esrc=s&amp;source=images&amp;cd=&amp;cad=rja&amp;uact=8&amp;ved=0ahUKEwjG1qa-3rPZAhXIVbwKHV0WBMcQjRwIBw&amp;url=https://brilliant.org/problems/two-numbers/&amp;psig=AOvVaw2sS1ZVsOiL3l1ftCwGBie1&amp;ust=1519190143236680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2ahUKEwjUrImLhLvZAhVFGJQKHX05C5IQjRx6BAgAEAY&amp;url=https://pixabay.com/en/original-business-document-file-160130/&amp;psig=AOvVaw0Rl-f2PKD9M9TCKeCcW8hM&amp;ust=1519440660934703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hyperlink" Target="http://www.google.co.kr/url?sa=i&amp;rct=j&amp;q=&amp;esrc=s&amp;source=images&amp;cd=&amp;cad=rja&amp;uact=8&amp;ved=2ahUKEwjMx_uyhLvZAhUBN5QKHeiRARIQjRx6BAgAEAY&amp;url=http://www.yallowina.com/themes/Royal/&amp;psig=AOvVaw3imtxs_kaz7CSFen6Y56Tn&amp;ust=1519440842736319" TargetMode="Externa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hyperlink" Target="https://www.google.co.kr/url?sa=i&amp;rct=j&amp;q=&amp;esrc=s&amp;source=images&amp;cd=&amp;cad=rja&amp;uact=8&amp;ved=2ahUKEwiyz7bJ97rZAhXIGZQKHZNrDhEQjRx6BAgAEAY&amp;url=https://crosstheworld.org/2016/04/06/dont-focus-on-that-black-dot/&amp;psig=AOvVaw3r1ly5QZJY_G-eZ1SymK37&amp;ust=1519437407168457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s://www.google.co.kr/url?sa=i&amp;rct=j&amp;q=&amp;esrc=s&amp;source=images&amp;cd=&amp;cad=rja&amp;uact=8&amp;ved=2ahUKEwjRtq7d9bXZAhWJfLwKHc5KDFwQjRx6BAgAEAY&amp;url=https://decisionsformyfamily.com/2012/06/26/check/&amp;psig=AOvVaw1Z2NDPJz7aMdr2YsKMPFGy&amp;ust=1519265082722600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.kr/url?sa=i&amp;rct=j&amp;q=&amp;esrc=s&amp;source=images&amp;cd=&amp;cad=rja&amp;uact=8&amp;ved=0ahUKEwj9tciu4LPZAhUKWbwKHf1jAg4QjRwIBw&amp;url=https://depositphotos.com/4745539/stock-photo-man-with-exclamation-point-on.html&amp;psig=AOvVaw3JdEZgTI1jrUq6fYSN7jqn&amp;ust=1519190638537919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kplacelawandstrategy.com.au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google.co.kr/url?sa=i&amp;rct=j&amp;q=&amp;esrc=s&amp;source=images&amp;cd=&amp;cad=rja&amp;uact=8&amp;ved=2ahUKEwiFkJ7qm8PZAhUKm5QKHdkLA5wQjRx6BAgAEAY&amp;url=http://www.dr-kruscheundpartner.com/blog.html&amp;psig=AOvVaw3xvoUlUPCyqP7H9a_YqeSu&amp;ust=15197220105004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5113" y="1387365"/>
            <a:ext cx="7958391" cy="43302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8" name="Rectangle 7"/>
          <p:cNvSpPr/>
          <p:nvPr/>
        </p:nvSpPr>
        <p:spPr>
          <a:xfrm>
            <a:off x="2837794" y="2436569"/>
            <a:ext cx="6526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구매데이터를 활용한</a:t>
            </a:r>
            <a:endParaRPr lang="en-US" altLang="ko-KR" sz="4000" b="1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마케팅 방안 탐색</a:t>
            </a:r>
            <a:endParaRPr 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3335" y="4554306"/>
            <a:ext cx="9089845" cy="450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presentation</a:t>
            </a:r>
            <a:r>
              <a:rPr lang="en-US" sz="2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by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최자연</a:t>
            </a:r>
            <a:endParaRPr lang="id-ID" sz="2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남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여 고객 나이 비율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7" name="그림 16" descr="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169" y="2024451"/>
            <a:ext cx="5552837" cy="4113590"/>
          </a:xfrm>
          <a:prstGeom prst="rect">
            <a:avLst/>
          </a:prstGeom>
        </p:spPr>
      </p:pic>
      <p:pic>
        <p:nvPicPr>
          <p:cNvPr id="18" name="그림 17" descr="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1409" y="1958497"/>
            <a:ext cx="5928590" cy="43411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03778" y="1587062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여자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2330" y="15923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남자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성별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나이대별 평균 구매금액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2330" y="15923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남자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그림 6" descr="ed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3697" y="2074775"/>
            <a:ext cx="9301654" cy="4551997"/>
          </a:xfrm>
          <a:prstGeom prst="rect">
            <a:avLst/>
          </a:prstGeom>
        </p:spPr>
      </p:pic>
      <p:pic>
        <p:nvPicPr>
          <p:cNvPr id="8" name="그림 7" descr="구매금액(표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18" y="1192196"/>
            <a:ext cx="4563112" cy="1914792"/>
          </a:xfrm>
          <a:prstGeom prst="rect">
            <a:avLst/>
          </a:prstGeom>
        </p:spPr>
      </p:pic>
      <p:sp>
        <p:nvSpPr>
          <p:cNvPr id="9" name="설명선 2(테두리 없음) 8"/>
          <p:cNvSpPr/>
          <p:nvPr/>
        </p:nvSpPr>
        <p:spPr>
          <a:xfrm>
            <a:off x="8870732" y="1345324"/>
            <a:ext cx="3142593" cy="99848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868"/>
              <a:gd name="adj6" fmla="val -34627"/>
            </a:avLst>
          </a:prstGeom>
          <a:solidFill>
            <a:schemeClr val="accent5">
              <a:lumMod val="20000"/>
              <a:lumOff val="80000"/>
              <a:alpha val="81000"/>
            </a:schemeClr>
          </a:solidFill>
          <a:ln w="19050"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여자는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60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세 이상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이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남자는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30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대 후반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일 때 평균 구매금액이 가장 높은 것으로 나타났다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나이별 채널 이용비율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" name="그림 9" descr="채널이용비율(표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70" y="1540620"/>
            <a:ext cx="8945224" cy="419159"/>
          </a:xfrm>
          <a:prstGeom prst="rect">
            <a:avLst/>
          </a:prstGeom>
        </p:spPr>
      </p:pic>
      <p:pic>
        <p:nvPicPr>
          <p:cNvPr id="11" name="그림 10" descr="채널이용비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716" y="2375336"/>
            <a:ext cx="7594957" cy="3716782"/>
          </a:xfrm>
          <a:prstGeom prst="rect">
            <a:avLst/>
          </a:prstGeom>
        </p:spPr>
      </p:pic>
      <p:sp>
        <p:nvSpPr>
          <p:cNvPr id="13" name="설명선 2(테두리 없음) 12"/>
          <p:cNvSpPr/>
          <p:nvPr/>
        </p:nvSpPr>
        <p:spPr>
          <a:xfrm>
            <a:off x="8292663" y="2438400"/>
            <a:ext cx="3142593" cy="99848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079"/>
              <a:gd name="adj6" fmla="val -61048"/>
            </a:avLst>
          </a:prstGeom>
          <a:solidFill>
            <a:schemeClr val="accent5">
              <a:lumMod val="20000"/>
              <a:lumOff val="80000"/>
              <a:alpha val="81000"/>
            </a:schemeClr>
          </a:solidFill>
          <a:ln w="19050"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채널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이용률은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대가 가장 높으며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연령대가 높아질 수록 이용률이 줄어든다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바쁜 직장인들이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모바일과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온라인을 활용하여 쇼핑을 하고 있기 때문으로 보인다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2249" y="336333"/>
            <a:ext cx="284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멤버십 가입이 경쟁사 이용에 영향을 미치는가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그림 6" descr="멤버쉽가입비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4972" y="1625629"/>
            <a:ext cx="7678222" cy="390580"/>
          </a:xfrm>
          <a:prstGeom prst="rect">
            <a:avLst/>
          </a:prstGeom>
        </p:spPr>
      </p:pic>
      <p:pic>
        <p:nvPicPr>
          <p:cNvPr id="8" name="그림 7" descr="경쟁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840" y="2443467"/>
            <a:ext cx="7668696" cy="352474"/>
          </a:xfrm>
          <a:prstGeom prst="rect">
            <a:avLst/>
          </a:prstGeom>
        </p:spPr>
      </p:pic>
      <p:pic>
        <p:nvPicPr>
          <p:cNvPr id="9" name="그림 8" descr="멤버+경쟁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409" y="3923517"/>
            <a:ext cx="7716327" cy="362001"/>
          </a:xfrm>
          <a:prstGeom prst="rect">
            <a:avLst/>
          </a:prstGeom>
        </p:spPr>
      </p:pic>
      <p:pic>
        <p:nvPicPr>
          <p:cNvPr id="10" name="그림 9" descr="멤버x+경쟁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2907" y="3160102"/>
            <a:ext cx="7582959" cy="381053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5752" y="1549282"/>
          <a:ext cx="3464910" cy="28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4910"/>
              </a:tblGrid>
              <a:tr h="7005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나이별 멤버십 가입 비율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나이별 경쟁사 이용한 적이 있는 비율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멤버십 비가입자 중 경쟁사 이용비율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멤버십 가입자 중 경쟁사 이용비율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5228" y="4929353"/>
            <a:ext cx="837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테이블을 보면 멤버십 가입자가 경쟁사를 이용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즉 이탈하는 비율이 비가입자에 비해 오히려 높거나 크게 차이가 나지 않는다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 기업의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멤버십 가입이 고객의 </a:t>
            </a:r>
            <a:r>
              <a:rPr lang="ko-KR" altLang="en-US" b="1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충성도를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 높이는 유인이라고 보기 어렵다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b="1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매출비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212" y="1723696"/>
            <a:ext cx="8303174" cy="4551898"/>
          </a:xfrm>
          <a:prstGeom prst="rect">
            <a:avLst/>
          </a:prstGeom>
        </p:spPr>
      </p:pic>
      <p:sp>
        <p:nvSpPr>
          <p:cNvPr id="9" name="설명선 2(테두리 없음) 8"/>
          <p:cNvSpPr/>
          <p:nvPr/>
        </p:nvSpPr>
        <p:spPr>
          <a:xfrm>
            <a:off x="7630512" y="2427890"/>
            <a:ext cx="3142593" cy="128226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360"/>
              <a:gd name="adj6" fmla="val -55363"/>
            </a:avLst>
          </a:prstGeom>
          <a:solidFill>
            <a:schemeClr val="accent5">
              <a:lumMod val="20000"/>
              <a:lumOff val="80000"/>
              <a:alpha val="81000"/>
            </a:schemeClr>
          </a:solidFill>
          <a:ln w="19050"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상위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고객이 매출의 약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30%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, 10%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의 고객이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50%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가까이를 차지하는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롱테일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 현상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이 보인다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. 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392" y="2251842"/>
            <a:ext cx="3238500" cy="3019425"/>
          </a:xfrm>
          <a:prstGeom prst="rect">
            <a:avLst/>
          </a:prstGeom>
          <a:noFill/>
        </p:spPr>
      </p:pic>
      <p:pic>
        <p:nvPicPr>
          <p:cNvPr id="10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812328" y="2189180"/>
            <a:ext cx="483367" cy="484387"/>
          </a:xfrm>
          <a:prstGeom prst="rect">
            <a:avLst/>
          </a:prstGeom>
          <a:noFill/>
        </p:spPr>
      </p:pic>
      <p:pic>
        <p:nvPicPr>
          <p:cNvPr id="11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812328" y="2714697"/>
            <a:ext cx="483367" cy="484387"/>
          </a:xfrm>
          <a:prstGeom prst="rect">
            <a:avLst/>
          </a:prstGeom>
          <a:noFill/>
        </p:spPr>
      </p:pic>
      <p:pic>
        <p:nvPicPr>
          <p:cNvPr id="12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812328" y="3229705"/>
            <a:ext cx="483367" cy="4843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59061" y="2217682"/>
            <a:ext cx="5602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라운드 Regular" pitchFamily="50" charset="-127"/>
                <a:ea typeface="나눔스퀘어라운드 Regular" pitchFamily="50" charset="-127"/>
              </a:rPr>
              <a:t>Recency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(R) 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현재 시점에서 가장 최근의 구매 날짜 뺀 값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Frequency(F) 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일정 기간 동안 구매한 횟수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Monetary(M) 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구매당 사용한 금액의 평균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770179" y="4193627"/>
            <a:ext cx="693683" cy="630621"/>
          </a:xfrm>
          <a:prstGeom prst="rightArrow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2538" y="4225159"/>
            <a:ext cx="52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이를 통해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고객을 분류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하여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각기 다른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타겟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 마케팅 전략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을 세울 수 있다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고객별 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RFM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설명선 1 16"/>
          <p:cNvSpPr/>
          <p:nvPr/>
        </p:nvSpPr>
        <p:spPr>
          <a:xfrm>
            <a:off x="6821215" y="1933903"/>
            <a:ext cx="3373820" cy="1103586"/>
          </a:xfrm>
          <a:prstGeom prst="borderCallout1">
            <a:avLst>
              <a:gd name="adj1" fmla="val 18750"/>
              <a:gd name="adj2" fmla="val -8333"/>
              <a:gd name="adj3" fmla="val 63929"/>
              <a:gd name="adj4" fmla="val -27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(14.01.01~15.12.31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기준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R : 16.01.01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부터 최근 구매까지의 일수</a:t>
            </a:r>
            <a:endParaRPr lang="en-US" altLang="ko-KR" sz="1400" dirty="0" smtClean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F : 2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년 간의 구매 빈도수</a:t>
            </a:r>
            <a:endParaRPr lang="en-US" altLang="ko-KR" sz="1400" dirty="0" smtClean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 :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구매 총합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/F</a:t>
            </a:r>
            <a:endParaRPr lang="ko-KR" altLang="en-US" sz="1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8" name="Picture 5" descr="example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83547">
            <a:off x="2596056" y="1376856"/>
            <a:ext cx="1030124" cy="696621"/>
          </a:xfrm>
          <a:prstGeom prst="rect">
            <a:avLst/>
          </a:prstGeom>
          <a:noFill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0278" y="1566371"/>
            <a:ext cx="2533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Recency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히스토그램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25" y="2017986"/>
            <a:ext cx="5118538" cy="333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5349764" y="3468413"/>
            <a:ext cx="693683" cy="630621"/>
          </a:xfrm>
          <a:prstGeom prst="rightArrow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7945" y="2007476"/>
            <a:ext cx="5644055" cy="351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29958" y="2722179"/>
            <a:ext cx="244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왜도가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심하기 때문에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로그 변환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72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Frequency 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히스토그램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984" y="1959194"/>
            <a:ext cx="750411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99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Monetary 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히스토그램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496909" y="3520965"/>
            <a:ext cx="693683" cy="630621"/>
          </a:xfrm>
          <a:prstGeom prst="rightArrow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07" y="2165129"/>
            <a:ext cx="5129048" cy="32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807" y="2385848"/>
            <a:ext cx="5276193" cy="308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834758" y="2627585"/>
            <a:ext cx="244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왜도가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심하기 때문에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로그 변환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contents </a:t>
            </a:r>
            <a:r>
              <a:rPr lang="en-US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list</a:t>
            </a:r>
            <a:endParaRPr lang="id-ID" dirty="0">
              <a:solidFill>
                <a:srgbClr val="0070C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70455" y="1052767"/>
            <a:ext cx="11357112" cy="436908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id-ID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284" y="4235888"/>
            <a:ext cx="2437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1.</a:t>
            </a:r>
          </a:p>
          <a:p>
            <a:pPr algn="ctr"/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분석 목적</a:t>
            </a:r>
            <a:endParaRPr lang="en-US" altLang="ko-KR" b="1" spc="600" dirty="0" smtClean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및 데이터 설명</a:t>
            </a:r>
            <a:endParaRPr lang="en-US" b="1" spc="600" dirty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5218" y="4225377"/>
            <a:ext cx="1955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2. </a:t>
            </a:r>
          </a:p>
          <a:p>
            <a:pPr algn="ctr"/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데이터 탐구</a:t>
            </a:r>
            <a:endParaRPr lang="en-US" altLang="ko-KR" b="1" spc="600" dirty="0" smtClean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-RFM</a:t>
            </a:r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분석</a:t>
            </a:r>
            <a:endParaRPr lang="en-US" b="1" spc="600" dirty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77867" y="4267417"/>
            <a:ext cx="2140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3.</a:t>
            </a:r>
          </a:p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 </a:t>
            </a:r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연관분석</a:t>
            </a:r>
            <a:endParaRPr lang="en-US" altLang="ko-KR" b="1" spc="600" dirty="0" smtClean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</a:t>
            </a:r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모든 계열사</a:t>
            </a:r>
            <a:endParaRPr lang="en-US" b="1" spc="600" dirty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6868" y="4267419"/>
            <a:ext cx="3295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4. </a:t>
            </a:r>
          </a:p>
          <a:p>
            <a:pPr algn="ctr"/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마케팅 방안 제고</a:t>
            </a:r>
            <a:endParaRPr lang="en-US" altLang="ko-KR" b="1" spc="600" dirty="0" smtClean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-A</a:t>
            </a:r>
            <a:r>
              <a:rPr lang="ko-KR" altLang="en-US" b="1" spc="600" dirty="0" smtClean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계열사 중심</a:t>
            </a:r>
            <a:endParaRPr lang="en-US" b="1" spc="600" dirty="0">
              <a:solidFill>
                <a:srgbClr val="0070C0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sp>
        <p:nvSpPr>
          <p:cNvPr id="39" name="Freeform 83"/>
          <p:cNvSpPr>
            <a:spLocks/>
          </p:cNvSpPr>
          <p:nvPr/>
        </p:nvSpPr>
        <p:spPr bwMode="auto">
          <a:xfrm>
            <a:off x="1702676" y="2060029"/>
            <a:ext cx="1198180" cy="1061544"/>
          </a:xfrm>
          <a:custGeom>
            <a:avLst/>
            <a:gdLst>
              <a:gd name="T0" fmla="*/ 149 w 189"/>
              <a:gd name="T1" fmla="*/ 126 h 256"/>
              <a:gd name="T2" fmla="*/ 142 w 189"/>
              <a:gd name="T3" fmla="*/ 126 h 256"/>
              <a:gd name="T4" fmla="*/ 107 w 189"/>
              <a:gd name="T5" fmla="*/ 60 h 256"/>
              <a:gd name="T6" fmla="*/ 107 w 189"/>
              <a:gd name="T7" fmla="*/ 202 h 256"/>
              <a:gd name="T8" fmla="*/ 69 w 189"/>
              <a:gd name="T9" fmla="*/ 246 h 256"/>
              <a:gd name="T10" fmla="*/ 7 w 189"/>
              <a:gd name="T11" fmla="*/ 228 h 256"/>
              <a:gd name="T12" fmla="*/ 43 w 189"/>
              <a:gd name="T13" fmla="*/ 175 h 256"/>
              <a:gd name="T14" fmla="*/ 85 w 189"/>
              <a:gd name="T15" fmla="*/ 174 h 256"/>
              <a:gd name="T16" fmla="*/ 85 w 189"/>
              <a:gd name="T17" fmla="*/ 0 h 256"/>
              <a:gd name="T18" fmla="*/ 107 w 189"/>
              <a:gd name="T19" fmla="*/ 0 h 256"/>
              <a:gd name="T20" fmla="*/ 149 w 189"/>
              <a:gd name="T21" fmla="*/ 12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02"/>
          <p:cNvSpPr>
            <a:spLocks noChangeAspect="1" noEditPoints="1"/>
          </p:cNvSpPr>
          <p:nvPr/>
        </p:nvSpPr>
        <p:spPr bwMode="auto">
          <a:xfrm>
            <a:off x="1261241" y="1607498"/>
            <a:ext cx="1936150" cy="1936150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4445877" y="2070537"/>
            <a:ext cx="1198179" cy="1008994"/>
          </a:xfrm>
          <a:custGeom>
            <a:avLst/>
            <a:gdLst>
              <a:gd name="T0" fmla="*/ 266 w 266"/>
              <a:gd name="T1" fmla="*/ 48 h 213"/>
              <a:gd name="T2" fmla="*/ 266 w 266"/>
              <a:gd name="T3" fmla="*/ 204 h 213"/>
              <a:gd name="T4" fmla="*/ 261 w 266"/>
              <a:gd name="T5" fmla="*/ 212 h 213"/>
              <a:gd name="T6" fmla="*/ 257 w 266"/>
              <a:gd name="T7" fmla="*/ 213 h 213"/>
              <a:gd name="T8" fmla="*/ 253 w 266"/>
              <a:gd name="T9" fmla="*/ 212 h 213"/>
              <a:gd name="T10" fmla="*/ 195 w 266"/>
              <a:gd name="T11" fmla="*/ 176 h 213"/>
              <a:gd name="T12" fmla="*/ 138 w 266"/>
              <a:gd name="T13" fmla="*/ 212 h 213"/>
              <a:gd name="T14" fmla="*/ 129 w 266"/>
              <a:gd name="T15" fmla="*/ 212 h 213"/>
              <a:gd name="T16" fmla="*/ 71 w 266"/>
              <a:gd name="T17" fmla="*/ 176 h 213"/>
              <a:gd name="T18" fmla="*/ 13 w 266"/>
              <a:gd name="T19" fmla="*/ 212 h 213"/>
              <a:gd name="T20" fmla="*/ 5 w 266"/>
              <a:gd name="T21" fmla="*/ 212 h 213"/>
              <a:gd name="T22" fmla="*/ 0 w 266"/>
              <a:gd name="T23" fmla="*/ 204 h 213"/>
              <a:gd name="T24" fmla="*/ 0 w 266"/>
              <a:gd name="T25" fmla="*/ 48 h 213"/>
              <a:gd name="T26" fmla="*/ 4 w 266"/>
              <a:gd name="T27" fmla="*/ 41 h 213"/>
              <a:gd name="T28" fmla="*/ 66 w 266"/>
              <a:gd name="T29" fmla="*/ 1 h 213"/>
              <a:gd name="T30" fmla="*/ 75 w 266"/>
              <a:gd name="T31" fmla="*/ 1 h 213"/>
              <a:gd name="T32" fmla="*/ 133 w 266"/>
              <a:gd name="T33" fmla="*/ 38 h 213"/>
              <a:gd name="T34" fmla="*/ 191 w 266"/>
              <a:gd name="T35" fmla="*/ 1 h 213"/>
              <a:gd name="T36" fmla="*/ 200 w 266"/>
              <a:gd name="T37" fmla="*/ 1 h 213"/>
              <a:gd name="T38" fmla="*/ 262 w 266"/>
              <a:gd name="T39" fmla="*/ 41 h 213"/>
              <a:gd name="T40" fmla="*/ 266 w 266"/>
              <a:gd name="T41" fmla="*/ 48 h 213"/>
              <a:gd name="T42" fmla="*/ 62 w 266"/>
              <a:gd name="T43" fmla="*/ 25 h 213"/>
              <a:gd name="T44" fmla="*/ 18 w 266"/>
              <a:gd name="T45" fmla="*/ 53 h 213"/>
              <a:gd name="T46" fmla="*/ 18 w 266"/>
              <a:gd name="T47" fmla="*/ 188 h 213"/>
              <a:gd name="T48" fmla="*/ 62 w 266"/>
              <a:gd name="T49" fmla="*/ 160 h 213"/>
              <a:gd name="T50" fmla="*/ 62 w 266"/>
              <a:gd name="T51" fmla="*/ 25 h 213"/>
              <a:gd name="T52" fmla="*/ 124 w 266"/>
              <a:gd name="T53" fmla="*/ 53 h 213"/>
              <a:gd name="T54" fmla="*/ 80 w 266"/>
              <a:gd name="T55" fmla="*/ 25 h 213"/>
              <a:gd name="T56" fmla="*/ 80 w 266"/>
              <a:gd name="T57" fmla="*/ 160 h 213"/>
              <a:gd name="T58" fmla="*/ 124 w 266"/>
              <a:gd name="T59" fmla="*/ 188 h 213"/>
              <a:gd name="T60" fmla="*/ 124 w 266"/>
              <a:gd name="T61" fmla="*/ 53 h 213"/>
              <a:gd name="T62" fmla="*/ 186 w 266"/>
              <a:gd name="T63" fmla="*/ 25 h 213"/>
              <a:gd name="T64" fmla="*/ 142 w 266"/>
              <a:gd name="T65" fmla="*/ 53 h 213"/>
              <a:gd name="T66" fmla="*/ 142 w 266"/>
              <a:gd name="T67" fmla="*/ 188 h 213"/>
              <a:gd name="T68" fmla="*/ 186 w 266"/>
              <a:gd name="T69" fmla="*/ 160 h 213"/>
              <a:gd name="T70" fmla="*/ 186 w 266"/>
              <a:gd name="T71" fmla="*/ 25 h 213"/>
              <a:gd name="T72" fmla="*/ 249 w 266"/>
              <a:gd name="T73" fmla="*/ 53 h 213"/>
              <a:gd name="T74" fmla="*/ 204 w 266"/>
              <a:gd name="T75" fmla="*/ 25 h 213"/>
              <a:gd name="T76" fmla="*/ 204 w 266"/>
              <a:gd name="T77" fmla="*/ 160 h 213"/>
              <a:gd name="T78" fmla="*/ 249 w 266"/>
              <a:gd name="T79" fmla="*/ 188 h 213"/>
              <a:gd name="T80" fmla="*/ 249 w 266"/>
              <a:gd name="T81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6"/>
          <p:cNvSpPr>
            <a:spLocks noEditPoints="1"/>
          </p:cNvSpPr>
          <p:nvPr/>
        </p:nvSpPr>
        <p:spPr bwMode="auto">
          <a:xfrm>
            <a:off x="7014462" y="2039006"/>
            <a:ext cx="1362282" cy="1169329"/>
          </a:xfrm>
          <a:custGeom>
            <a:avLst/>
            <a:gdLst>
              <a:gd name="T0" fmla="*/ 118 w 266"/>
              <a:gd name="T1" fmla="*/ 5 h 239"/>
              <a:gd name="T2" fmla="*/ 118 w 266"/>
              <a:gd name="T3" fmla="*/ 233 h 239"/>
              <a:gd name="T4" fmla="*/ 113 w 266"/>
              <a:gd name="T5" fmla="*/ 239 h 239"/>
              <a:gd name="T6" fmla="*/ 101 w 266"/>
              <a:gd name="T7" fmla="*/ 239 h 239"/>
              <a:gd name="T8" fmla="*/ 96 w 266"/>
              <a:gd name="T9" fmla="*/ 233 h 239"/>
              <a:gd name="T10" fmla="*/ 96 w 266"/>
              <a:gd name="T11" fmla="*/ 117 h 239"/>
              <a:gd name="T12" fmla="*/ 48 w 266"/>
              <a:gd name="T13" fmla="*/ 117 h 239"/>
              <a:gd name="T14" fmla="*/ 41 w 266"/>
              <a:gd name="T15" fmla="*/ 115 h 239"/>
              <a:gd name="T16" fmla="*/ 34 w 266"/>
              <a:gd name="T17" fmla="*/ 112 h 239"/>
              <a:gd name="T18" fmla="*/ 3 w 266"/>
              <a:gd name="T19" fmla="*/ 90 h 239"/>
              <a:gd name="T20" fmla="*/ 0 w 266"/>
              <a:gd name="T21" fmla="*/ 86 h 239"/>
              <a:gd name="T22" fmla="*/ 3 w 266"/>
              <a:gd name="T23" fmla="*/ 81 h 239"/>
              <a:gd name="T24" fmla="*/ 34 w 266"/>
              <a:gd name="T25" fmla="*/ 60 h 239"/>
              <a:gd name="T26" fmla="*/ 41 w 266"/>
              <a:gd name="T27" fmla="*/ 57 h 239"/>
              <a:gd name="T28" fmla="*/ 48 w 266"/>
              <a:gd name="T29" fmla="*/ 55 h 239"/>
              <a:gd name="T30" fmla="*/ 96 w 266"/>
              <a:gd name="T31" fmla="*/ 55 h 239"/>
              <a:gd name="T32" fmla="*/ 96 w 266"/>
              <a:gd name="T33" fmla="*/ 5 h 239"/>
              <a:gd name="T34" fmla="*/ 101 w 266"/>
              <a:gd name="T35" fmla="*/ 0 h 239"/>
              <a:gd name="T36" fmla="*/ 113 w 266"/>
              <a:gd name="T37" fmla="*/ 0 h 239"/>
              <a:gd name="T38" fmla="*/ 118 w 266"/>
              <a:gd name="T39" fmla="*/ 5 h 239"/>
              <a:gd name="T40" fmla="*/ 266 w 266"/>
              <a:gd name="T41" fmla="*/ 60 h 239"/>
              <a:gd name="T42" fmla="*/ 262 w 266"/>
              <a:gd name="T43" fmla="*/ 64 h 239"/>
              <a:gd name="T44" fmla="*/ 231 w 266"/>
              <a:gd name="T45" fmla="*/ 86 h 239"/>
              <a:gd name="T46" fmla="*/ 224 w 266"/>
              <a:gd name="T47" fmla="*/ 89 h 239"/>
              <a:gd name="T48" fmla="*/ 217 w 266"/>
              <a:gd name="T49" fmla="*/ 90 h 239"/>
              <a:gd name="T50" fmla="*/ 137 w 266"/>
              <a:gd name="T51" fmla="*/ 90 h 239"/>
              <a:gd name="T52" fmla="*/ 126 w 266"/>
              <a:gd name="T53" fmla="*/ 29 h 239"/>
              <a:gd name="T54" fmla="*/ 217 w 266"/>
              <a:gd name="T55" fmla="*/ 29 h 239"/>
              <a:gd name="T56" fmla="*/ 224 w 266"/>
              <a:gd name="T57" fmla="*/ 31 h 239"/>
              <a:gd name="T58" fmla="*/ 231 w 266"/>
              <a:gd name="T59" fmla="*/ 34 h 239"/>
              <a:gd name="T60" fmla="*/ 262 w 266"/>
              <a:gd name="T61" fmla="*/ 55 h 239"/>
              <a:gd name="T62" fmla="*/ 266 w 266"/>
              <a:gd name="T63" fmla="*/ 6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7"/>
          <p:cNvSpPr>
            <a:spLocks/>
          </p:cNvSpPr>
          <p:nvPr/>
        </p:nvSpPr>
        <p:spPr bwMode="auto">
          <a:xfrm>
            <a:off x="9665622" y="2228195"/>
            <a:ext cx="1538404" cy="798146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2"/>
          <p:cNvSpPr>
            <a:spLocks noChangeAspect="1" noEditPoints="1"/>
          </p:cNvSpPr>
          <p:nvPr/>
        </p:nvSpPr>
        <p:spPr bwMode="auto">
          <a:xfrm>
            <a:off x="4088525" y="1607498"/>
            <a:ext cx="1936150" cy="1936150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2"/>
          <p:cNvSpPr>
            <a:spLocks noChangeAspect="1" noEditPoints="1"/>
          </p:cNvSpPr>
          <p:nvPr/>
        </p:nvSpPr>
        <p:spPr bwMode="auto">
          <a:xfrm>
            <a:off x="6705599" y="1607498"/>
            <a:ext cx="1936150" cy="1936150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2"/>
          <p:cNvSpPr>
            <a:spLocks noChangeAspect="1" noEditPoints="1"/>
          </p:cNvSpPr>
          <p:nvPr/>
        </p:nvSpPr>
        <p:spPr bwMode="auto">
          <a:xfrm>
            <a:off x="9364717" y="1607498"/>
            <a:ext cx="1936150" cy="1936150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클러스터링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Picture 5" descr="example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83547">
            <a:off x="7430814" y="1439919"/>
            <a:ext cx="1030124" cy="696621"/>
          </a:xfrm>
          <a:prstGeom prst="rect">
            <a:avLst/>
          </a:prstGeom>
          <a:noFill/>
        </p:spPr>
      </p:pic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923" y="1782981"/>
            <a:ext cx="33432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481959" y="2638096"/>
            <a:ext cx="1776248" cy="735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group 3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상위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1/3</a:t>
            </a:r>
            <a:endParaRPr lang="ko-KR" altLang="en-US" sz="16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1959" y="3384331"/>
            <a:ext cx="1776248" cy="735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group2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1/3~2/3</a:t>
            </a:r>
            <a:endParaRPr lang="ko-KR" altLang="en-US" sz="16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1959" y="4130565"/>
            <a:ext cx="1776248" cy="735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group1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하위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1/3</a:t>
            </a:r>
            <a:endParaRPr lang="ko-KR" altLang="en-US" sz="16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3541986" y="2858814"/>
            <a:ext cx="861848" cy="1776248"/>
          </a:xfrm>
          <a:prstGeom prst="rightBrac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08936" y="3457903"/>
            <a:ext cx="26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R,F,M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별로 정렬 후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세 그룹으로 나눔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그룹별 분포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9408" y="1471447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&lt;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총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27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개의 그룹 생성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&gt;</a:t>
            </a:r>
            <a:endParaRPr lang="ko-KR" altLang="en-US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9" name="Picture 5" descr="example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83547">
            <a:off x="304800" y="1618594"/>
            <a:ext cx="1030124" cy="69662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058" y="1895802"/>
            <a:ext cx="36004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199586" y="3111062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&lt;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그룹별 고객 수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&gt;</a:t>
            </a:r>
            <a:endParaRPr lang="ko-KR" altLang="en-US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638" y="3635759"/>
            <a:ext cx="665699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accent1">
                  <a:lumMod val="75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그룹별 마케팅 전략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0124" y="1597572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(H,H,H)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우량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1145" y="2133601"/>
            <a:ext cx="317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●고객을 유지하기 위해서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VIP        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전용 쿠폰 및 서비스 제공 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●차별화된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오퍼링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제공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8593" y="1618593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7545" y="1629103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(L,H,H)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과거 우량고객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15503" y="1618593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15503" y="4078014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29103" y="4078014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0634" y="4067503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(H,L,H)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잠재 우량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145" y="4656082"/>
            <a:ext cx="31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●연관 분석이나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협업필터링을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통해 제품 추천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●정기적인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DM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993" y="4078014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(H,H,L)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高충성도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低수익성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6524" y="4624551"/>
            <a:ext cx="327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 고가 제품에 대한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리워드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제공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●프리미엄 제품 마케팅 강화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187" y="1387366"/>
            <a:ext cx="1198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H:High</a:t>
            </a:r>
          </a:p>
          <a:p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(group2</a:t>
            </a:r>
            <a:r>
              <a:rPr lang="ko-KR" altLang="en-US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이상</a:t>
            </a:r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L:Low</a:t>
            </a:r>
          </a:p>
          <a:p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(group1)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8056" y="2133601"/>
            <a:ext cx="31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리워드를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통해 재방문 유도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●새로운 제품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모델 전환 유도하기 위한 이벤트 개최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7144" y="1208690"/>
            <a:ext cx="1219201" cy="14294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탐구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RFM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err="1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클러스터링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</a:t>
            </a:r>
            <a:endParaRPr lang="en-US" altLang="ko-KR" sz="1600" b="1" spc="600" dirty="0">
              <a:solidFill>
                <a:schemeClr val="accent1">
                  <a:lumMod val="75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18" y="588581"/>
            <a:ext cx="254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그룹별 마케팅 전략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0124" y="1597572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(H,L,L)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신규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1145" y="2133601"/>
            <a:ext cx="317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●신규 고객 전용 할인쿠폰 제공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●장기적인 관계로 이어지기 위해 멤버십 가입 유도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8593" y="1618593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7545" y="1629103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(L,H,L)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잠재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15503" y="1618593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15503" y="4078014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29103" y="4078014"/>
            <a:ext cx="3300248" cy="17867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0634" y="4067503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(L,L,H)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휴면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145" y="4656082"/>
            <a:ext cx="31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●오랜만에 구매 시 할인쿠폰 제공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●장기적인 충성도 향상에 집중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993" y="4078014"/>
            <a:ext cx="3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(L,L,L) </a:t>
            </a: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이탈 고객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6524" y="4624551"/>
            <a:ext cx="327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●우선순위상 가장 마지막 고객으로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타겟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마케팅 투자 최소화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●긍정적인 기업 이미지 강조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187" y="1387366"/>
            <a:ext cx="1198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H:High</a:t>
            </a:r>
          </a:p>
          <a:p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(group2</a:t>
            </a:r>
            <a:r>
              <a:rPr lang="ko-KR" altLang="en-US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이상</a:t>
            </a:r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L:Low</a:t>
            </a:r>
          </a:p>
          <a:p>
            <a:r>
              <a:rPr lang="en-US" altLang="ko-KR" sz="1400" dirty="0" smtClean="0">
                <a:latin typeface="나눔스퀘어라운드 Regular" pitchFamily="50" charset="-127"/>
                <a:ea typeface="나눔스퀘어라운드 Regular" pitchFamily="50" charset="-127"/>
              </a:rPr>
              <a:t>(group1)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8056" y="2133601"/>
            <a:ext cx="31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●수익성 향상 및 재방문 유도를 위해 샘플이나 인센티브 제공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●각종 혜택 강조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7144" y="1208690"/>
            <a:ext cx="1219201" cy="14294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74" r="24274"/>
          <a:stretch>
            <a:fillRect/>
          </a:stretch>
        </p:blipFill>
        <p:spPr>
          <a:solidFill>
            <a:srgbClr val="0070C0"/>
          </a:solidFill>
        </p:spPr>
      </p:pic>
      <p:sp>
        <p:nvSpPr>
          <p:cNvPr id="50" name="Rectangle 49"/>
          <p:cNvSpPr/>
          <p:nvPr/>
        </p:nvSpPr>
        <p:spPr>
          <a:xfrm>
            <a:off x="232" y="0"/>
            <a:ext cx="6781153" cy="686117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205098" y="1884358"/>
            <a:ext cx="48173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3</a:t>
            </a:r>
          </a:p>
          <a:p>
            <a:pPr algn="ctr"/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연관 분석</a:t>
            </a:r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</a:t>
            </a:r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모든 계열사</a:t>
            </a:r>
            <a:endParaRPr lang="en-US" altLang="ko-KR" sz="3200" b="1" spc="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48186" y="241446"/>
            <a:ext cx="2202343" cy="763451"/>
            <a:chOff x="1294971" y="3611604"/>
            <a:chExt cx="2202343" cy="763451"/>
          </a:xfrm>
        </p:grpSpPr>
        <p:sp>
          <p:nvSpPr>
            <p:cNvPr id="52" name="TextBox 51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연관 분석이란</a:t>
              </a:r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?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53" name="Rectangle 8"/>
            <p:cNvSpPr/>
            <p:nvPr/>
          </p:nvSpPr>
          <p:spPr>
            <a:xfrm>
              <a:off x="1294971" y="3611604"/>
              <a:ext cx="2162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모델 소개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sp>
        <p:nvSpPr>
          <p:cNvPr id="54" name="Freeform 83"/>
          <p:cNvSpPr>
            <a:spLocks/>
          </p:cNvSpPr>
          <p:nvPr/>
        </p:nvSpPr>
        <p:spPr bwMode="auto">
          <a:xfrm>
            <a:off x="7561568" y="441434"/>
            <a:ext cx="489356" cy="599089"/>
          </a:xfrm>
          <a:custGeom>
            <a:avLst/>
            <a:gdLst>
              <a:gd name="T0" fmla="*/ 149 w 189"/>
              <a:gd name="T1" fmla="*/ 126 h 256"/>
              <a:gd name="T2" fmla="*/ 142 w 189"/>
              <a:gd name="T3" fmla="*/ 126 h 256"/>
              <a:gd name="T4" fmla="*/ 107 w 189"/>
              <a:gd name="T5" fmla="*/ 60 h 256"/>
              <a:gd name="T6" fmla="*/ 107 w 189"/>
              <a:gd name="T7" fmla="*/ 202 h 256"/>
              <a:gd name="T8" fmla="*/ 69 w 189"/>
              <a:gd name="T9" fmla="*/ 246 h 256"/>
              <a:gd name="T10" fmla="*/ 7 w 189"/>
              <a:gd name="T11" fmla="*/ 228 h 256"/>
              <a:gd name="T12" fmla="*/ 43 w 189"/>
              <a:gd name="T13" fmla="*/ 175 h 256"/>
              <a:gd name="T14" fmla="*/ 85 w 189"/>
              <a:gd name="T15" fmla="*/ 174 h 256"/>
              <a:gd name="T16" fmla="*/ 85 w 189"/>
              <a:gd name="T17" fmla="*/ 0 h 256"/>
              <a:gd name="T18" fmla="*/ 107 w 189"/>
              <a:gd name="T19" fmla="*/ 0 h 256"/>
              <a:gd name="T20" fmla="*/ 149 w 189"/>
              <a:gd name="T21" fmla="*/ 12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02"/>
          <p:cNvSpPr>
            <a:spLocks noChangeAspect="1" noEditPoints="1"/>
          </p:cNvSpPr>
          <p:nvPr/>
        </p:nvSpPr>
        <p:spPr bwMode="auto">
          <a:xfrm>
            <a:off x="7301932" y="279636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"/>
          <p:cNvGrpSpPr/>
          <p:nvPr/>
        </p:nvGrpSpPr>
        <p:grpSpPr>
          <a:xfrm>
            <a:off x="9484622" y="4659884"/>
            <a:ext cx="2115184" cy="584776"/>
            <a:chOff x="1497743" y="3716707"/>
            <a:chExt cx="2115184" cy="584776"/>
          </a:xfrm>
        </p:grpSpPr>
        <p:sp>
          <p:nvSpPr>
            <p:cNvPr id="72" name="TextBox 71"/>
            <p:cNvSpPr txBox="1"/>
            <p:nvPr/>
          </p:nvSpPr>
          <p:spPr>
            <a:xfrm>
              <a:off x="1497743" y="4024484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.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73" name="Rectangle 8"/>
            <p:cNvSpPr/>
            <p:nvPr/>
          </p:nvSpPr>
          <p:spPr>
            <a:xfrm>
              <a:off x="1694364" y="371670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spc="600" dirty="0">
                <a:solidFill>
                  <a:srgbClr val="0070C0"/>
                </a:solidFill>
                <a:ea typeface="Montserrat" charset="0"/>
                <a:cs typeface="Montserrat" charset="0"/>
              </a:endParaRPr>
            </a:p>
          </p:txBody>
        </p:sp>
      </p:grpSp>
      <p:sp>
        <p:nvSpPr>
          <p:cNvPr id="76" name="Freeform 5"/>
          <p:cNvSpPr>
            <a:spLocks noEditPoints="1"/>
          </p:cNvSpPr>
          <p:nvPr/>
        </p:nvSpPr>
        <p:spPr bwMode="auto">
          <a:xfrm>
            <a:off x="7485100" y="1930349"/>
            <a:ext cx="586845" cy="508052"/>
          </a:xfrm>
          <a:custGeom>
            <a:avLst/>
            <a:gdLst>
              <a:gd name="T0" fmla="*/ 266 w 266"/>
              <a:gd name="T1" fmla="*/ 48 h 213"/>
              <a:gd name="T2" fmla="*/ 266 w 266"/>
              <a:gd name="T3" fmla="*/ 204 h 213"/>
              <a:gd name="T4" fmla="*/ 261 w 266"/>
              <a:gd name="T5" fmla="*/ 212 h 213"/>
              <a:gd name="T6" fmla="*/ 257 w 266"/>
              <a:gd name="T7" fmla="*/ 213 h 213"/>
              <a:gd name="T8" fmla="*/ 253 w 266"/>
              <a:gd name="T9" fmla="*/ 212 h 213"/>
              <a:gd name="T10" fmla="*/ 195 w 266"/>
              <a:gd name="T11" fmla="*/ 176 h 213"/>
              <a:gd name="T12" fmla="*/ 138 w 266"/>
              <a:gd name="T13" fmla="*/ 212 h 213"/>
              <a:gd name="T14" fmla="*/ 129 w 266"/>
              <a:gd name="T15" fmla="*/ 212 h 213"/>
              <a:gd name="T16" fmla="*/ 71 w 266"/>
              <a:gd name="T17" fmla="*/ 176 h 213"/>
              <a:gd name="T18" fmla="*/ 13 w 266"/>
              <a:gd name="T19" fmla="*/ 212 h 213"/>
              <a:gd name="T20" fmla="*/ 5 w 266"/>
              <a:gd name="T21" fmla="*/ 212 h 213"/>
              <a:gd name="T22" fmla="*/ 0 w 266"/>
              <a:gd name="T23" fmla="*/ 204 h 213"/>
              <a:gd name="T24" fmla="*/ 0 w 266"/>
              <a:gd name="T25" fmla="*/ 48 h 213"/>
              <a:gd name="T26" fmla="*/ 4 w 266"/>
              <a:gd name="T27" fmla="*/ 41 h 213"/>
              <a:gd name="T28" fmla="*/ 66 w 266"/>
              <a:gd name="T29" fmla="*/ 1 h 213"/>
              <a:gd name="T30" fmla="*/ 75 w 266"/>
              <a:gd name="T31" fmla="*/ 1 h 213"/>
              <a:gd name="T32" fmla="*/ 133 w 266"/>
              <a:gd name="T33" fmla="*/ 38 h 213"/>
              <a:gd name="T34" fmla="*/ 191 w 266"/>
              <a:gd name="T35" fmla="*/ 1 h 213"/>
              <a:gd name="T36" fmla="*/ 200 w 266"/>
              <a:gd name="T37" fmla="*/ 1 h 213"/>
              <a:gd name="T38" fmla="*/ 262 w 266"/>
              <a:gd name="T39" fmla="*/ 41 h 213"/>
              <a:gd name="T40" fmla="*/ 266 w 266"/>
              <a:gd name="T41" fmla="*/ 48 h 213"/>
              <a:gd name="T42" fmla="*/ 62 w 266"/>
              <a:gd name="T43" fmla="*/ 25 h 213"/>
              <a:gd name="T44" fmla="*/ 18 w 266"/>
              <a:gd name="T45" fmla="*/ 53 h 213"/>
              <a:gd name="T46" fmla="*/ 18 w 266"/>
              <a:gd name="T47" fmla="*/ 188 h 213"/>
              <a:gd name="T48" fmla="*/ 62 w 266"/>
              <a:gd name="T49" fmla="*/ 160 h 213"/>
              <a:gd name="T50" fmla="*/ 62 w 266"/>
              <a:gd name="T51" fmla="*/ 25 h 213"/>
              <a:gd name="T52" fmla="*/ 124 w 266"/>
              <a:gd name="T53" fmla="*/ 53 h 213"/>
              <a:gd name="T54" fmla="*/ 80 w 266"/>
              <a:gd name="T55" fmla="*/ 25 h 213"/>
              <a:gd name="T56" fmla="*/ 80 w 266"/>
              <a:gd name="T57" fmla="*/ 160 h 213"/>
              <a:gd name="T58" fmla="*/ 124 w 266"/>
              <a:gd name="T59" fmla="*/ 188 h 213"/>
              <a:gd name="T60" fmla="*/ 124 w 266"/>
              <a:gd name="T61" fmla="*/ 53 h 213"/>
              <a:gd name="T62" fmla="*/ 186 w 266"/>
              <a:gd name="T63" fmla="*/ 25 h 213"/>
              <a:gd name="T64" fmla="*/ 142 w 266"/>
              <a:gd name="T65" fmla="*/ 53 h 213"/>
              <a:gd name="T66" fmla="*/ 142 w 266"/>
              <a:gd name="T67" fmla="*/ 188 h 213"/>
              <a:gd name="T68" fmla="*/ 186 w 266"/>
              <a:gd name="T69" fmla="*/ 160 h 213"/>
              <a:gd name="T70" fmla="*/ 186 w 266"/>
              <a:gd name="T71" fmla="*/ 25 h 213"/>
              <a:gd name="T72" fmla="*/ 249 w 266"/>
              <a:gd name="T73" fmla="*/ 53 h 213"/>
              <a:gd name="T74" fmla="*/ 204 w 266"/>
              <a:gd name="T75" fmla="*/ 25 h 213"/>
              <a:gd name="T76" fmla="*/ 204 w 266"/>
              <a:gd name="T77" fmla="*/ 160 h 213"/>
              <a:gd name="T78" fmla="*/ 249 w 266"/>
              <a:gd name="T79" fmla="*/ 188 h 213"/>
              <a:gd name="T80" fmla="*/ 249 w 266"/>
              <a:gd name="T81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7496791" y="3384331"/>
            <a:ext cx="564643" cy="536028"/>
          </a:xfrm>
          <a:custGeom>
            <a:avLst/>
            <a:gdLst>
              <a:gd name="T0" fmla="*/ 118 w 266"/>
              <a:gd name="T1" fmla="*/ 5 h 239"/>
              <a:gd name="T2" fmla="*/ 118 w 266"/>
              <a:gd name="T3" fmla="*/ 233 h 239"/>
              <a:gd name="T4" fmla="*/ 113 w 266"/>
              <a:gd name="T5" fmla="*/ 239 h 239"/>
              <a:gd name="T6" fmla="*/ 101 w 266"/>
              <a:gd name="T7" fmla="*/ 239 h 239"/>
              <a:gd name="T8" fmla="*/ 96 w 266"/>
              <a:gd name="T9" fmla="*/ 233 h 239"/>
              <a:gd name="T10" fmla="*/ 96 w 266"/>
              <a:gd name="T11" fmla="*/ 117 h 239"/>
              <a:gd name="T12" fmla="*/ 48 w 266"/>
              <a:gd name="T13" fmla="*/ 117 h 239"/>
              <a:gd name="T14" fmla="*/ 41 w 266"/>
              <a:gd name="T15" fmla="*/ 115 h 239"/>
              <a:gd name="T16" fmla="*/ 34 w 266"/>
              <a:gd name="T17" fmla="*/ 112 h 239"/>
              <a:gd name="T18" fmla="*/ 3 w 266"/>
              <a:gd name="T19" fmla="*/ 90 h 239"/>
              <a:gd name="T20" fmla="*/ 0 w 266"/>
              <a:gd name="T21" fmla="*/ 86 h 239"/>
              <a:gd name="T22" fmla="*/ 3 w 266"/>
              <a:gd name="T23" fmla="*/ 81 h 239"/>
              <a:gd name="T24" fmla="*/ 34 w 266"/>
              <a:gd name="T25" fmla="*/ 60 h 239"/>
              <a:gd name="T26" fmla="*/ 41 w 266"/>
              <a:gd name="T27" fmla="*/ 57 h 239"/>
              <a:gd name="T28" fmla="*/ 48 w 266"/>
              <a:gd name="T29" fmla="*/ 55 h 239"/>
              <a:gd name="T30" fmla="*/ 96 w 266"/>
              <a:gd name="T31" fmla="*/ 55 h 239"/>
              <a:gd name="T32" fmla="*/ 96 w 266"/>
              <a:gd name="T33" fmla="*/ 5 h 239"/>
              <a:gd name="T34" fmla="*/ 101 w 266"/>
              <a:gd name="T35" fmla="*/ 0 h 239"/>
              <a:gd name="T36" fmla="*/ 113 w 266"/>
              <a:gd name="T37" fmla="*/ 0 h 239"/>
              <a:gd name="T38" fmla="*/ 118 w 266"/>
              <a:gd name="T39" fmla="*/ 5 h 239"/>
              <a:gd name="T40" fmla="*/ 266 w 266"/>
              <a:gd name="T41" fmla="*/ 60 h 239"/>
              <a:gd name="T42" fmla="*/ 262 w 266"/>
              <a:gd name="T43" fmla="*/ 64 h 239"/>
              <a:gd name="T44" fmla="*/ 231 w 266"/>
              <a:gd name="T45" fmla="*/ 86 h 239"/>
              <a:gd name="T46" fmla="*/ 224 w 266"/>
              <a:gd name="T47" fmla="*/ 89 h 239"/>
              <a:gd name="T48" fmla="*/ 217 w 266"/>
              <a:gd name="T49" fmla="*/ 90 h 239"/>
              <a:gd name="T50" fmla="*/ 137 w 266"/>
              <a:gd name="T51" fmla="*/ 90 h 239"/>
              <a:gd name="T52" fmla="*/ 126 w 266"/>
              <a:gd name="T53" fmla="*/ 29 h 239"/>
              <a:gd name="T54" fmla="*/ 217 w 266"/>
              <a:gd name="T55" fmla="*/ 29 h 239"/>
              <a:gd name="T56" fmla="*/ 224 w 266"/>
              <a:gd name="T57" fmla="*/ 31 h 239"/>
              <a:gd name="T58" fmla="*/ 231 w 266"/>
              <a:gd name="T59" fmla="*/ 34 h 239"/>
              <a:gd name="T60" fmla="*/ 262 w 266"/>
              <a:gd name="T61" fmla="*/ 55 h 239"/>
              <a:gd name="T62" fmla="*/ 266 w 266"/>
              <a:gd name="T63" fmla="*/ 6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7"/>
          <p:cNvSpPr>
            <a:spLocks/>
          </p:cNvSpPr>
          <p:nvPr/>
        </p:nvSpPr>
        <p:spPr bwMode="auto">
          <a:xfrm>
            <a:off x="7524545" y="4981903"/>
            <a:ext cx="578931" cy="536028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2"/>
          <p:cNvSpPr>
            <a:spLocks noChangeAspect="1" noEditPoints="1"/>
          </p:cNvSpPr>
          <p:nvPr/>
        </p:nvSpPr>
        <p:spPr bwMode="auto">
          <a:xfrm>
            <a:off x="7301932" y="174057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2"/>
          <p:cNvSpPr>
            <a:spLocks noChangeAspect="1" noEditPoints="1"/>
          </p:cNvSpPr>
          <p:nvPr/>
        </p:nvSpPr>
        <p:spPr bwMode="auto">
          <a:xfrm>
            <a:off x="7301932" y="3169981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2"/>
          <p:cNvSpPr>
            <a:spLocks noChangeAspect="1" noEditPoints="1"/>
          </p:cNvSpPr>
          <p:nvPr/>
        </p:nvSpPr>
        <p:spPr bwMode="auto">
          <a:xfrm>
            <a:off x="7301932" y="477806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"/>
          <p:cNvGrpSpPr/>
          <p:nvPr/>
        </p:nvGrpSpPr>
        <p:grpSpPr>
          <a:xfrm>
            <a:off x="8248186" y="1670854"/>
            <a:ext cx="2202343" cy="763451"/>
            <a:chOff x="1294971" y="3611604"/>
            <a:chExt cx="2202343" cy="763451"/>
          </a:xfrm>
        </p:grpSpPr>
        <p:sp>
          <p:nvSpPr>
            <p:cNvPr id="29" name="TextBox 28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데이터 가공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0" name="Rectangle 8"/>
            <p:cNvSpPr/>
            <p:nvPr/>
          </p:nvSpPr>
          <p:spPr>
            <a:xfrm>
              <a:off x="1294971" y="3611604"/>
              <a:ext cx="16514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전처리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8248186" y="3194854"/>
            <a:ext cx="2202343" cy="763451"/>
            <a:chOff x="1294971" y="3611604"/>
            <a:chExt cx="2202343" cy="763451"/>
          </a:xfrm>
        </p:grpSpPr>
        <p:sp>
          <p:nvSpPr>
            <p:cNvPr id="23" name="TextBox 22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가공한 데이터로 모델 적용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1294971" y="3611604"/>
              <a:ext cx="12939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분석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grpSp>
        <p:nvGrpSpPr>
          <p:cNvPr id="28" name="Group 1"/>
          <p:cNvGrpSpPr/>
          <p:nvPr/>
        </p:nvGrpSpPr>
        <p:grpSpPr>
          <a:xfrm>
            <a:off x="8248186" y="4908041"/>
            <a:ext cx="2202343" cy="763451"/>
            <a:chOff x="1294971" y="3611604"/>
            <a:chExt cx="2202343" cy="763451"/>
          </a:xfrm>
        </p:grpSpPr>
        <p:sp>
          <p:nvSpPr>
            <p:cNvPr id="31" name="TextBox 30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활용 방안 제안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2" name="Rectangle 8"/>
            <p:cNvSpPr/>
            <p:nvPr/>
          </p:nvSpPr>
          <p:spPr>
            <a:xfrm>
              <a:off x="1294971" y="3611604"/>
              <a:ext cx="2162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결과 해석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402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9" y="1765738"/>
            <a:ext cx="6064140" cy="40973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연관분석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(Association Rule)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35614" y="2585544"/>
            <a:ext cx="3773214" cy="223870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고객의 구매 데이터를 통해 장바구니에 함께 담을 확률이 높은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상품군을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추려내어 프로모션이나 상품 배열에 활용할 수 있다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 descr="association rule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957" y="2307021"/>
            <a:ext cx="4733925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지표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0897" y="2123090"/>
            <a:ext cx="5717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Support(X=&gt;Y)</a:t>
            </a:r>
          </a:p>
          <a:p>
            <a:pPr marL="342900" indent="-342900"/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	: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전체 거래 중에서 상품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X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Y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포함할 확률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값이 클수록 자주 발생하는 거래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/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2. Confidence(X=&gt;Y)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endParaRPr lang="en-US" altLang="ko-KR" b="1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/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	: X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구매한 경우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Y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구매할 확률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/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/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3. Lift(X=&gt;Y)</a:t>
            </a:r>
          </a:p>
          <a:p>
            <a:pPr marL="342900" indent="-342900"/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	: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X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구매한 경우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그 거래가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Y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포함하는 경우와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Y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임의로 구매되는 경우의 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342900" indent="-342900"/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   X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Y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구매패턴이 독립적인지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상관관계가 있는지를 의미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en-US" altLang="ko-KR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보다 클수록 양의 상관관계</a:t>
            </a:r>
            <a:r>
              <a:rPr lang="en-US" altLang="ko-KR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1</a:t>
            </a:r>
            <a:r>
              <a:rPr lang="ko-KR" altLang="en-US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은 독립</a:t>
            </a:r>
            <a:endParaRPr lang="ko-KR" altLang="en-US" b="1" dirty="0">
              <a:solidFill>
                <a:srgbClr val="FF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소개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ompany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344" y="1749916"/>
            <a:ext cx="4038600" cy="4314826"/>
          </a:xfrm>
          <a:prstGeom prst="rect">
            <a:avLst/>
          </a:prstGeom>
          <a:noFill/>
        </p:spPr>
      </p:pic>
      <p:pic>
        <p:nvPicPr>
          <p:cNvPr id="8196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02" y="1450428"/>
            <a:ext cx="651641" cy="651641"/>
          </a:xfrm>
          <a:prstGeom prst="rect">
            <a:avLst/>
          </a:prstGeom>
          <a:noFill/>
        </p:spPr>
      </p:pic>
      <p:pic>
        <p:nvPicPr>
          <p:cNvPr id="6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482" y="3846786"/>
            <a:ext cx="651641" cy="651641"/>
          </a:xfrm>
          <a:prstGeom prst="rect">
            <a:avLst/>
          </a:prstGeom>
          <a:noFill/>
        </p:spPr>
      </p:pic>
      <p:pic>
        <p:nvPicPr>
          <p:cNvPr id="7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02" y="5150069"/>
            <a:ext cx="651641" cy="65164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9504" y="1618594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Null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값 확인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-&gt;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없음</a:t>
            </a:r>
            <a:endParaRPr lang="ko-KR" altLang="en-US" dirty="0">
              <a:solidFill>
                <a:srgbClr val="FF33CC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503" y="399393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계열사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(A,B,C,D) 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별로 구매 데이터 셋 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개로 분리</a:t>
            </a:r>
            <a:endParaRPr lang="ko-KR" altLang="en-US" dirty="0">
              <a:solidFill>
                <a:srgbClr val="FF33CC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035" y="5223643"/>
            <a:ext cx="45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구매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셋을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상품 데이터 셋과 소분류코드 </a:t>
            </a:r>
            <a:endParaRPr lang="en-US" altLang="ko-KR" dirty="0" smtClean="0">
              <a:solidFill>
                <a:srgbClr val="FF33CC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기준으로 조인하여 소분류 명 </a:t>
            </a:r>
            <a:r>
              <a:rPr lang="ko-KR" altLang="en-US" dirty="0" err="1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컬럼</a:t>
            </a:r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추가</a:t>
            </a:r>
            <a:endParaRPr lang="ko-KR" altLang="en-US" dirty="0">
              <a:solidFill>
                <a:srgbClr val="FF33CC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1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02" y="2575034"/>
            <a:ext cx="651641" cy="65164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19504" y="2606566"/>
            <a:ext cx="388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타입 일치하는지</a:t>
            </a:r>
            <a:r>
              <a:rPr lang="en-US" altLang="ko-KR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FF33CC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음수 등 이상 값 있는지 체크</a:t>
            </a:r>
            <a:endParaRPr lang="ko-KR" altLang="en-US" dirty="0">
              <a:solidFill>
                <a:srgbClr val="FF33CC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데이터 점검 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변환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소개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me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171" y="1347098"/>
            <a:ext cx="3010320" cy="5172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1103" y="2123090"/>
            <a:ext cx="5171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66CC"/>
                </a:solidFill>
                <a:latin typeface="나눔스퀘어라운드 Bold" pitchFamily="50" charset="-127"/>
                <a:ea typeface="나눔스퀘어라운드 Bold" pitchFamily="50" charset="-127"/>
              </a:rPr>
              <a:t>영수증 번호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와</a:t>
            </a:r>
            <a:r>
              <a:rPr lang="ko-KR" altLang="en-US" sz="2400" dirty="0" smtClean="0">
                <a:solidFill>
                  <a:srgbClr val="FF66CC"/>
                </a:solidFill>
                <a:latin typeface="나눔스퀘어라운드 Bold" pitchFamily="50" charset="-127"/>
                <a:ea typeface="나눔스퀘어라운드 Bold" pitchFamily="50" charset="-127"/>
              </a:rPr>
              <a:t> 상품 </a:t>
            </a:r>
            <a:r>
              <a:rPr lang="ko-KR" altLang="en-US" sz="2400" dirty="0" err="1" smtClean="0">
                <a:solidFill>
                  <a:srgbClr val="FF66CC"/>
                </a:solidFill>
                <a:latin typeface="나눔스퀘어라운드 Bold" pitchFamily="50" charset="-127"/>
                <a:ea typeface="나눔스퀘어라운드 Bold" pitchFamily="50" charset="-127"/>
              </a:rPr>
              <a:t>소분류명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컬럼이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 들어가 있는 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네 개의 데이터 셋 생성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400" dirty="0" smtClean="0"/>
          </a:p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데이터 개수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A: 5,770,318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B: 13,338,074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C: 9,379,236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D: 105,402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>
            <a:off x="4141076" y="2511972"/>
            <a:ext cx="2007475" cy="567559"/>
          </a:xfrm>
          <a:prstGeom prst="leftArrow">
            <a:avLst/>
          </a:prstGeom>
          <a:noFill/>
          <a:ln w="19050">
            <a:solidFill>
              <a:srgbClr val="0070C0">
                <a:alpha val="44000"/>
              </a:srgb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분석에 이용할 데이터 셋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분석 과정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061" y="2460735"/>
            <a:ext cx="2574926" cy="2574926"/>
          </a:xfrm>
          <a:prstGeom prst="rect">
            <a:avLst/>
          </a:prstGeom>
          <a:noFill/>
        </p:spPr>
      </p:pic>
      <p:pic>
        <p:nvPicPr>
          <p:cNvPr id="6" name="그림 5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8013" y="1933130"/>
            <a:ext cx="455346" cy="455346"/>
          </a:xfrm>
          <a:prstGeom prst="rect">
            <a:avLst/>
          </a:prstGeom>
        </p:spPr>
      </p:pic>
      <p:pic>
        <p:nvPicPr>
          <p:cNvPr id="7" name="그림 6" descr="if_number-three_12888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8579" y="3880398"/>
            <a:ext cx="479222" cy="479222"/>
          </a:xfrm>
          <a:prstGeom prst="rect">
            <a:avLst/>
          </a:prstGeom>
        </p:spPr>
      </p:pic>
      <p:pic>
        <p:nvPicPr>
          <p:cNvPr id="8" name="그림 7" descr="if_number-two_12888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0075" y="1844247"/>
            <a:ext cx="457519" cy="457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0469" y="1839310"/>
            <a:ext cx="314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제휴사별로 영수증 번호를 기준으로 나눠 장바구니 리스트 만들기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6149" name="Picture 5" descr="example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9545" y="2417379"/>
            <a:ext cx="1030124" cy="696621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1257" y="2968023"/>
            <a:ext cx="11811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797157" y="3836277"/>
            <a:ext cx="314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R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에서 </a:t>
            </a:r>
            <a:r>
              <a:rPr lang="en-US" altLang="ko-KR" sz="16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arules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패키지 이용하여</a:t>
            </a:r>
            <a:endParaRPr lang="en-US" altLang="ko-KR" sz="16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연관규칙 분석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3076" y="1807781"/>
            <a:ext cx="314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모델에 적용하기 위해 리스트를 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transaction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클래스로 변환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74" r="24274"/>
          <a:stretch>
            <a:fillRect/>
          </a:stretch>
        </p:blipFill>
        <p:spPr>
          <a:solidFill>
            <a:srgbClr val="0070C0"/>
          </a:solidFill>
        </p:spPr>
      </p:pic>
      <p:sp>
        <p:nvSpPr>
          <p:cNvPr id="50" name="Rectangle 49"/>
          <p:cNvSpPr/>
          <p:nvPr/>
        </p:nvSpPr>
        <p:spPr>
          <a:xfrm>
            <a:off x="232" y="0"/>
            <a:ext cx="6781153" cy="686117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205098" y="1884358"/>
            <a:ext cx="48173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1</a:t>
            </a:r>
          </a:p>
          <a:p>
            <a:pPr algn="ctr"/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분석 목적</a:t>
            </a:r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및 데이터 설명</a:t>
            </a:r>
            <a:endParaRPr lang="en-US" altLang="ko-KR" sz="3200" b="1" spc="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grpSp>
        <p:nvGrpSpPr>
          <p:cNvPr id="51" name="Group 1"/>
          <p:cNvGrpSpPr/>
          <p:nvPr/>
        </p:nvGrpSpPr>
        <p:grpSpPr>
          <a:xfrm>
            <a:off x="8248186" y="241446"/>
            <a:ext cx="2202343" cy="948117"/>
            <a:chOff x="1294971" y="3611604"/>
            <a:chExt cx="2202343" cy="948117"/>
          </a:xfrm>
        </p:grpSpPr>
        <p:sp>
          <p:nvSpPr>
            <p:cNvPr id="52" name="TextBox 51"/>
            <p:cNvSpPr txBox="1"/>
            <p:nvPr/>
          </p:nvSpPr>
          <p:spPr>
            <a:xfrm>
              <a:off x="1382130" y="4098056"/>
              <a:ext cx="2115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구매데이터를 어떻게 활용할 것인가</a:t>
              </a:r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?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53" name="Rectangle 8"/>
            <p:cNvSpPr/>
            <p:nvPr/>
          </p:nvSpPr>
          <p:spPr>
            <a:xfrm>
              <a:off x="1294971" y="3611604"/>
              <a:ext cx="2162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분석 목적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sp>
        <p:nvSpPr>
          <p:cNvPr id="54" name="Freeform 83"/>
          <p:cNvSpPr>
            <a:spLocks/>
          </p:cNvSpPr>
          <p:nvPr/>
        </p:nvSpPr>
        <p:spPr bwMode="auto">
          <a:xfrm>
            <a:off x="7561568" y="441434"/>
            <a:ext cx="489356" cy="599089"/>
          </a:xfrm>
          <a:custGeom>
            <a:avLst/>
            <a:gdLst>
              <a:gd name="T0" fmla="*/ 149 w 189"/>
              <a:gd name="T1" fmla="*/ 126 h 256"/>
              <a:gd name="T2" fmla="*/ 142 w 189"/>
              <a:gd name="T3" fmla="*/ 126 h 256"/>
              <a:gd name="T4" fmla="*/ 107 w 189"/>
              <a:gd name="T5" fmla="*/ 60 h 256"/>
              <a:gd name="T6" fmla="*/ 107 w 189"/>
              <a:gd name="T7" fmla="*/ 202 h 256"/>
              <a:gd name="T8" fmla="*/ 69 w 189"/>
              <a:gd name="T9" fmla="*/ 246 h 256"/>
              <a:gd name="T10" fmla="*/ 7 w 189"/>
              <a:gd name="T11" fmla="*/ 228 h 256"/>
              <a:gd name="T12" fmla="*/ 43 w 189"/>
              <a:gd name="T13" fmla="*/ 175 h 256"/>
              <a:gd name="T14" fmla="*/ 85 w 189"/>
              <a:gd name="T15" fmla="*/ 174 h 256"/>
              <a:gd name="T16" fmla="*/ 85 w 189"/>
              <a:gd name="T17" fmla="*/ 0 h 256"/>
              <a:gd name="T18" fmla="*/ 107 w 189"/>
              <a:gd name="T19" fmla="*/ 0 h 256"/>
              <a:gd name="T20" fmla="*/ 149 w 189"/>
              <a:gd name="T21" fmla="*/ 12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02"/>
          <p:cNvSpPr>
            <a:spLocks noChangeAspect="1" noEditPoints="1"/>
          </p:cNvSpPr>
          <p:nvPr/>
        </p:nvSpPr>
        <p:spPr bwMode="auto">
          <a:xfrm>
            <a:off x="7301932" y="279636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1"/>
          <p:cNvGrpSpPr/>
          <p:nvPr/>
        </p:nvGrpSpPr>
        <p:grpSpPr>
          <a:xfrm>
            <a:off x="9484622" y="4659884"/>
            <a:ext cx="2115184" cy="584776"/>
            <a:chOff x="1497743" y="3716707"/>
            <a:chExt cx="2115184" cy="584776"/>
          </a:xfrm>
        </p:grpSpPr>
        <p:sp>
          <p:nvSpPr>
            <p:cNvPr id="72" name="TextBox 71"/>
            <p:cNvSpPr txBox="1"/>
            <p:nvPr/>
          </p:nvSpPr>
          <p:spPr>
            <a:xfrm>
              <a:off x="1497743" y="4024484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.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73" name="Rectangle 8"/>
            <p:cNvSpPr/>
            <p:nvPr/>
          </p:nvSpPr>
          <p:spPr>
            <a:xfrm>
              <a:off x="1694364" y="371670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spc="600" dirty="0">
                <a:solidFill>
                  <a:srgbClr val="0070C0"/>
                </a:solidFill>
                <a:ea typeface="Montserrat" charset="0"/>
                <a:cs typeface="Montserrat" charset="0"/>
              </a:endParaRPr>
            </a:p>
          </p:txBody>
        </p:sp>
      </p:grpSp>
      <p:sp>
        <p:nvSpPr>
          <p:cNvPr id="76" name="Freeform 5"/>
          <p:cNvSpPr>
            <a:spLocks noEditPoints="1"/>
          </p:cNvSpPr>
          <p:nvPr/>
        </p:nvSpPr>
        <p:spPr bwMode="auto">
          <a:xfrm>
            <a:off x="7485100" y="1930349"/>
            <a:ext cx="586845" cy="508052"/>
          </a:xfrm>
          <a:custGeom>
            <a:avLst/>
            <a:gdLst>
              <a:gd name="T0" fmla="*/ 266 w 266"/>
              <a:gd name="T1" fmla="*/ 48 h 213"/>
              <a:gd name="T2" fmla="*/ 266 w 266"/>
              <a:gd name="T3" fmla="*/ 204 h 213"/>
              <a:gd name="T4" fmla="*/ 261 w 266"/>
              <a:gd name="T5" fmla="*/ 212 h 213"/>
              <a:gd name="T6" fmla="*/ 257 w 266"/>
              <a:gd name="T7" fmla="*/ 213 h 213"/>
              <a:gd name="T8" fmla="*/ 253 w 266"/>
              <a:gd name="T9" fmla="*/ 212 h 213"/>
              <a:gd name="T10" fmla="*/ 195 w 266"/>
              <a:gd name="T11" fmla="*/ 176 h 213"/>
              <a:gd name="T12" fmla="*/ 138 w 266"/>
              <a:gd name="T13" fmla="*/ 212 h 213"/>
              <a:gd name="T14" fmla="*/ 129 w 266"/>
              <a:gd name="T15" fmla="*/ 212 h 213"/>
              <a:gd name="T16" fmla="*/ 71 w 266"/>
              <a:gd name="T17" fmla="*/ 176 h 213"/>
              <a:gd name="T18" fmla="*/ 13 w 266"/>
              <a:gd name="T19" fmla="*/ 212 h 213"/>
              <a:gd name="T20" fmla="*/ 5 w 266"/>
              <a:gd name="T21" fmla="*/ 212 h 213"/>
              <a:gd name="T22" fmla="*/ 0 w 266"/>
              <a:gd name="T23" fmla="*/ 204 h 213"/>
              <a:gd name="T24" fmla="*/ 0 w 266"/>
              <a:gd name="T25" fmla="*/ 48 h 213"/>
              <a:gd name="T26" fmla="*/ 4 w 266"/>
              <a:gd name="T27" fmla="*/ 41 h 213"/>
              <a:gd name="T28" fmla="*/ 66 w 266"/>
              <a:gd name="T29" fmla="*/ 1 h 213"/>
              <a:gd name="T30" fmla="*/ 75 w 266"/>
              <a:gd name="T31" fmla="*/ 1 h 213"/>
              <a:gd name="T32" fmla="*/ 133 w 266"/>
              <a:gd name="T33" fmla="*/ 38 h 213"/>
              <a:gd name="T34" fmla="*/ 191 w 266"/>
              <a:gd name="T35" fmla="*/ 1 h 213"/>
              <a:gd name="T36" fmla="*/ 200 w 266"/>
              <a:gd name="T37" fmla="*/ 1 h 213"/>
              <a:gd name="T38" fmla="*/ 262 w 266"/>
              <a:gd name="T39" fmla="*/ 41 h 213"/>
              <a:gd name="T40" fmla="*/ 266 w 266"/>
              <a:gd name="T41" fmla="*/ 48 h 213"/>
              <a:gd name="T42" fmla="*/ 62 w 266"/>
              <a:gd name="T43" fmla="*/ 25 h 213"/>
              <a:gd name="T44" fmla="*/ 18 w 266"/>
              <a:gd name="T45" fmla="*/ 53 h 213"/>
              <a:gd name="T46" fmla="*/ 18 w 266"/>
              <a:gd name="T47" fmla="*/ 188 h 213"/>
              <a:gd name="T48" fmla="*/ 62 w 266"/>
              <a:gd name="T49" fmla="*/ 160 h 213"/>
              <a:gd name="T50" fmla="*/ 62 w 266"/>
              <a:gd name="T51" fmla="*/ 25 h 213"/>
              <a:gd name="T52" fmla="*/ 124 w 266"/>
              <a:gd name="T53" fmla="*/ 53 h 213"/>
              <a:gd name="T54" fmla="*/ 80 w 266"/>
              <a:gd name="T55" fmla="*/ 25 h 213"/>
              <a:gd name="T56" fmla="*/ 80 w 266"/>
              <a:gd name="T57" fmla="*/ 160 h 213"/>
              <a:gd name="T58" fmla="*/ 124 w 266"/>
              <a:gd name="T59" fmla="*/ 188 h 213"/>
              <a:gd name="T60" fmla="*/ 124 w 266"/>
              <a:gd name="T61" fmla="*/ 53 h 213"/>
              <a:gd name="T62" fmla="*/ 186 w 266"/>
              <a:gd name="T63" fmla="*/ 25 h 213"/>
              <a:gd name="T64" fmla="*/ 142 w 266"/>
              <a:gd name="T65" fmla="*/ 53 h 213"/>
              <a:gd name="T66" fmla="*/ 142 w 266"/>
              <a:gd name="T67" fmla="*/ 188 h 213"/>
              <a:gd name="T68" fmla="*/ 186 w 266"/>
              <a:gd name="T69" fmla="*/ 160 h 213"/>
              <a:gd name="T70" fmla="*/ 186 w 266"/>
              <a:gd name="T71" fmla="*/ 25 h 213"/>
              <a:gd name="T72" fmla="*/ 249 w 266"/>
              <a:gd name="T73" fmla="*/ 53 h 213"/>
              <a:gd name="T74" fmla="*/ 204 w 266"/>
              <a:gd name="T75" fmla="*/ 25 h 213"/>
              <a:gd name="T76" fmla="*/ 204 w 266"/>
              <a:gd name="T77" fmla="*/ 160 h 213"/>
              <a:gd name="T78" fmla="*/ 249 w 266"/>
              <a:gd name="T79" fmla="*/ 188 h 213"/>
              <a:gd name="T80" fmla="*/ 249 w 266"/>
              <a:gd name="T81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7496791" y="3384331"/>
            <a:ext cx="564643" cy="536028"/>
          </a:xfrm>
          <a:custGeom>
            <a:avLst/>
            <a:gdLst>
              <a:gd name="T0" fmla="*/ 118 w 266"/>
              <a:gd name="T1" fmla="*/ 5 h 239"/>
              <a:gd name="T2" fmla="*/ 118 w 266"/>
              <a:gd name="T3" fmla="*/ 233 h 239"/>
              <a:gd name="T4" fmla="*/ 113 w 266"/>
              <a:gd name="T5" fmla="*/ 239 h 239"/>
              <a:gd name="T6" fmla="*/ 101 w 266"/>
              <a:gd name="T7" fmla="*/ 239 h 239"/>
              <a:gd name="T8" fmla="*/ 96 w 266"/>
              <a:gd name="T9" fmla="*/ 233 h 239"/>
              <a:gd name="T10" fmla="*/ 96 w 266"/>
              <a:gd name="T11" fmla="*/ 117 h 239"/>
              <a:gd name="T12" fmla="*/ 48 w 266"/>
              <a:gd name="T13" fmla="*/ 117 h 239"/>
              <a:gd name="T14" fmla="*/ 41 w 266"/>
              <a:gd name="T15" fmla="*/ 115 h 239"/>
              <a:gd name="T16" fmla="*/ 34 w 266"/>
              <a:gd name="T17" fmla="*/ 112 h 239"/>
              <a:gd name="T18" fmla="*/ 3 w 266"/>
              <a:gd name="T19" fmla="*/ 90 h 239"/>
              <a:gd name="T20" fmla="*/ 0 w 266"/>
              <a:gd name="T21" fmla="*/ 86 h 239"/>
              <a:gd name="T22" fmla="*/ 3 w 266"/>
              <a:gd name="T23" fmla="*/ 81 h 239"/>
              <a:gd name="T24" fmla="*/ 34 w 266"/>
              <a:gd name="T25" fmla="*/ 60 h 239"/>
              <a:gd name="T26" fmla="*/ 41 w 266"/>
              <a:gd name="T27" fmla="*/ 57 h 239"/>
              <a:gd name="T28" fmla="*/ 48 w 266"/>
              <a:gd name="T29" fmla="*/ 55 h 239"/>
              <a:gd name="T30" fmla="*/ 96 w 266"/>
              <a:gd name="T31" fmla="*/ 55 h 239"/>
              <a:gd name="T32" fmla="*/ 96 w 266"/>
              <a:gd name="T33" fmla="*/ 5 h 239"/>
              <a:gd name="T34" fmla="*/ 101 w 266"/>
              <a:gd name="T35" fmla="*/ 0 h 239"/>
              <a:gd name="T36" fmla="*/ 113 w 266"/>
              <a:gd name="T37" fmla="*/ 0 h 239"/>
              <a:gd name="T38" fmla="*/ 118 w 266"/>
              <a:gd name="T39" fmla="*/ 5 h 239"/>
              <a:gd name="T40" fmla="*/ 266 w 266"/>
              <a:gd name="T41" fmla="*/ 60 h 239"/>
              <a:gd name="T42" fmla="*/ 262 w 266"/>
              <a:gd name="T43" fmla="*/ 64 h 239"/>
              <a:gd name="T44" fmla="*/ 231 w 266"/>
              <a:gd name="T45" fmla="*/ 86 h 239"/>
              <a:gd name="T46" fmla="*/ 224 w 266"/>
              <a:gd name="T47" fmla="*/ 89 h 239"/>
              <a:gd name="T48" fmla="*/ 217 w 266"/>
              <a:gd name="T49" fmla="*/ 90 h 239"/>
              <a:gd name="T50" fmla="*/ 137 w 266"/>
              <a:gd name="T51" fmla="*/ 90 h 239"/>
              <a:gd name="T52" fmla="*/ 126 w 266"/>
              <a:gd name="T53" fmla="*/ 29 h 239"/>
              <a:gd name="T54" fmla="*/ 217 w 266"/>
              <a:gd name="T55" fmla="*/ 29 h 239"/>
              <a:gd name="T56" fmla="*/ 224 w 266"/>
              <a:gd name="T57" fmla="*/ 31 h 239"/>
              <a:gd name="T58" fmla="*/ 231 w 266"/>
              <a:gd name="T59" fmla="*/ 34 h 239"/>
              <a:gd name="T60" fmla="*/ 262 w 266"/>
              <a:gd name="T61" fmla="*/ 55 h 239"/>
              <a:gd name="T62" fmla="*/ 266 w 266"/>
              <a:gd name="T63" fmla="*/ 6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7"/>
          <p:cNvSpPr>
            <a:spLocks/>
          </p:cNvSpPr>
          <p:nvPr/>
        </p:nvSpPr>
        <p:spPr bwMode="auto">
          <a:xfrm>
            <a:off x="7524545" y="4981903"/>
            <a:ext cx="578931" cy="536028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2"/>
          <p:cNvSpPr>
            <a:spLocks noChangeAspect="1" noEditPoints="1"/>
          </p:cNvSpPr>
          <p:nvPr/>
        </p:nvSpPr>
        <p:spPr bwMode="auto">
          <a:xfrm>
            <a:off x="7301932" y="174057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2"/>
          <p:cNvSpPr>
            <a:spLocks noChangeAspect="1" noEditPoints="1"/>
          </p:cNvSpPr>
          <p:nvPr/>
        </p:nvSpPr>
        <p:spPr bwMode="auto">
          <a:xfrm>
            <a:off x="7301932" y="3169981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2"/>
          <p:cNvSpPr>
            <a:spLocks noChangeAspect="1" noEditPoints="1"/>
          </p:cNvSpPr>
          <p:nvPr/>
        </p:nvSpPr>
        <p:spPr bwMode="auto">
          <a:xfrm>
            <a:off x="7301932" y="477806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1"/>
          <p:cNvGrpSpPr/>
          <p:nvPr/>
        </p:nvGrpSpPr>
        <p:grpSpPr>
          <a:xfrm>
            <a:off x="8248186" y="1670854"/>
            <a:ext cx="2520242" cy="763451"/>
            <a:chOff x="1294971" y="3611604"/>
            <a:chExt cx="2520242" cy="763451"/>
          </a:xfrm>
        </p:grpSpPr>
        <p:sp>
          <p:nvSpPr>
            <p:cNvPr id="29" name="TextBox 28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데이터 및 변수 설명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0" name="Rectangle 8"/>
            <p:cNvSpPr/>
            <p:nvPr/>
          </p:nvSpPr>
          <p:spPr>
            <a:xfrm>
              <a:off x="1294971" y="3611604"/>
              <a:ext cx="252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데이터 구조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402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3531" y="1181030"/>
            <a:ext cx="7588469" cy="2896986"/>
          </a:xfrm>
          <a:prstGeom prst="rect">
            <a:avLst/>
          </a:prstGeom>
        </p:spPr>
      </p:pic>
      <p:pic>
        <p:nvPicPr>
          <p:cNvPr id="6" name="그림 5" descr="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041" y="3695258"/>
            <a:ext cx="7399284" cy="2852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579" y="2081048"/>
            <a:ext cx="3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백화점으로 추정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579" y="4414345"/>
            <a:ext cx="3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마트로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추정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계열사별 상위 거래 품목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9448" y="1124607"/>
            <a:ext cx="7672553" cy="2827283"/>
          </a:xfrm>
          <a:prstGeom prst="rect">
            <a:avLst/>
          </a:prstGeom>
        </p:spPr>
      </p:pic>
      <p:pic>
        <p:nvPicPr>
          <p:cNvPr id="6" name="그림 5" descr="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8939" y="3731172"/>
            <a:ext cx="7683062" cy="3126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579" y="2081048"/>
            <a:ext cx="3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마트로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추정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324" y="4745421"/>
            <a:ext cx="3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D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드럭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스토어로 추정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계열사별 상위 거래 품목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795" y="1975781"/>
            <a:ext cx="5838825" cy="77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84882" y="1324302"/>
            <a:ext cx="54443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매개변수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support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-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최소 구매데이터 중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0.1%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비중 차지하는 물품들 대상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confidence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-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최소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confidence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0.4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또는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0.2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이상인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들만 선별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(B,D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경우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A,C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계열사에 비해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confidence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낮은 편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b="1" dirty="0" err="1" smtClean="0">
                <a:latin typeface="나눔스퀘어라운드 Regular" pitchFamily="50" charset="-127"/>
                <a:ea typeface="나눔스퀘어라운드 Regular" pitchFamily="50" charset="-127"/>
              </a:rPr>
              <a:t>minlen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-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규칙에 포함되는 최소 물품 수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8" y="3706376"/>
            <a:ext cx="2888702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142" y="3720663"/>
            <a:ext cx="303026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2030" y="3539195"/>
            <a:ext cx="2972784" cy="281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324" y="3581235"/>
            <a:ext cx="3226676" cy="273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모델 적용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(A)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" name="그림 5" descr="groupmatri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779" y="1229709"/>
            <a:ext cx="7621064" cy="50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9393" y="1807779"/>
            <a:ext cx="3951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색깔이 진한 원을 중심으로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&gt;</a:t>
            </a:r>
          </a:p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농수산물 등의 식료품보다는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위생세제와 일반 가공식품을 함께 구매하는 경우가 많았다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유제품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청과 등을 구매할 때 농산가공물을  높은 확률로 함께 구매한다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청과와 채소 구매 간에도 높은 상관성이 있다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(B)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9" name="그림 8" descr="groupmatrix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518" y="1177160"/>
            <a:ext cx="6852745" cy="5276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6635" y="1807779"/>
            <a:ext cx="4214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다수의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 높은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lift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로 김밥 김과 사각 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단무지류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등 김밥 재료들이 함께 장바구니에 담겼다고 나온다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드레싱과 샐러드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소스와 면류 등 재료와 소스를 동시에 구매하는 경우가 많았다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주류와 스낵을 함께 구매하는 경우가 많았다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(C)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2856" y="2564524"/>
            <a:ext cx="445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 B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계열사와 유사하게 재료와 소스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김밥 재료간의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lift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 높게 나왔다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주류는 높은 확률로 얼음이나 담배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종량제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봉투와 공병과 함께 구매되었다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그림 6" descr="groupmatrix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250" y="1345322"/>
            <a:ext cx="6800192" cy="499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(D)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910" y="2606566"/>
            <a:ext cx="3647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크림 류는 스킨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케어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제품 중에서도 아이 크림 류와 특히 함께 구매되는 경우가 많다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음료나 쿠키도 역시 함께 구매되는 경우가 많다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7" name="그림 6" descr="groupmatrix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450427"/>
            <a:ext cx="5381297" cy="474187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4662" y="1187669"/>
            <a:ext cx="3273642" cy="549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활용 방안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accent1">
                  <a:lumMod val="75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4098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2220711"/>
            <a:ext cx="483367" cy="484387"/>
          </a:xfrm>
          <a:prstGeom prst="rect">
            <a:avLst/>
          </a:prstGeom>
          <a:noFill/>
        </p:spPr>
      </p:pic>
      <p:pic>
        <p:nvPicPr>
          <p:cNvPr id="12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3278168"/>
            <a:ext cx="483367" cy="484387"/>
          </a:xfrm>
          <a:prstGeom prst="rect">
            <a:avLst/>
          </a:prstGeom>
          <a:noFill/>
        </p:spPr>
      </p:pic>
      <p:pic>
        <p:nvPicPr>
          <p:cNvPr id="13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4412702"/>
            <a:ext cx="483367" cy="4843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16414" y="1502980"/>
            <a:ext cx="51395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함께 구매되는 상품 간의 배치 조정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김밥 재료는 함께 구매하는 경향이 강하므로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재료들을 서로 눈에 띄는 위치에 배치하면 재료들을 한꺼번에 구매할 확률을 높일 수 있다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비슷한 원리로 콩나물과 두부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라면과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즉석밥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시리얼과 우유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대추와 밤 등이 함께 자주 구매되었으니 가깝게 배치하는 것이 좋다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소스 류나 면류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는 양송이버섯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치즈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베이컨 등 재료와 함께 구매되는 경우가 많으므로 가까이 배치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742" y="1160809"/>
            <a:ext cx="3221037" cy="557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활용 방안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모델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소개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전처리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4.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결과 해석</a:t>
            </a:r>
            <a:endParaRPr lang="en-US" altLang="ko-KR" sz="1600" b="1" spc="600" dirty="0">
              <a:solidFill>
                <a:schemeClr val="accent1">
                  <a:lumMod val="75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7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2220711"/>
            <a:ext cx="483367" cy="484387"/>
          </a:xfrm>
          <a:prstGeom prst="rect">
            <a:avLst/>
          </a:prstGeom>
          <a:noFill/>
        </p:spPr>
      </p:pic>
      <p:pic>
        <p:nvPicPr>
          <p:cNvPr id="11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3582969"/>
            <a:ext cx="483367" cy="484387"/>
          </a:xfrm>
          <a:prstGeom prst="rect">
            <a:avLst/>
          </a:prstGeom>
          <a:noFill/>
        </p:spPr>
      </p:pic>
      <p:pic>
        <p:nvPicPr>
          <p:cNvPr id="12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201212" y="4649769"/>
            <a:ext cx="483367" cy="48438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16414" y="1502980"/>
            <a:ext cx="51395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D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프로모션 시 참고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스킨은 로션과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크림 류는 아이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케어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제품과 함께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구매하는 경향이 강하므로 그런 제품 군끼리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1+1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행사나 하나를 사면 나머지는 할인하는 식의 프로모션 제안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바디슬리밍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리프팅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제품 군과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페이셜팩류도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함께 구매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되는 경우가 많으므로 고객이 제품 구매 시 직원이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팩류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제품도 함께 추천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페이셜팩은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과자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캔디류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등이 함께 구매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되는 경향이 높으므로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페이셜팩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코너에서 스낵제품이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더 잘 보이도록 배치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3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23746" y="2220711"/>
            <a:ext cx="483367" cy="484387"/>
          </a:xfrm>
          <a:prstGeom prst="rect">
            <a:avLst/>
          </a:prstGeom>
          <a:noFill/>
        </p:spPr>
      </p:pic>
      <p:pic>
        <p:nvPicPr>
          <p:cNvPr id="14" name="Picture 2" descr="dot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23746" y="3312035"/>
            <a:ext cx="483367" cy="48438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8948" y="1502980"/>
            <a:ext cx="51395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계열사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상품 배치 또는 카탈로그 제작 시 참고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음료류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주류는 얼음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아이스크림과 함께 구매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되는 경향이 강했으므로 냉장코너와 냉동코너의 위치를 가깝게 배치하는 것 추천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두부는 나물 류의 야채들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특히 콩나물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애호박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과 상관성이 높으므로 카탈로그 제작시 함께 배열하는 것이 좋다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74" r="24274"/>
          <a:stretch>
            <a:fillRect/>
          </a:stretch>
        </p:blipFill>
        <p:spPr>
          <a:solidFill>
            <a:srgbClr val="0070C0"/>
          </a:solidFill>
        </p:spPr>
      </p:pic>
      <p:sp>
        <p:nvSpPr>
          <p:cNvPr id="50" name="Rectangle 49"/>
          <p:cNvSpPr/>
          <p:nvPr/>
        </p:nvSpPr>
        <p:spPr>
          <a:xfrm>
            <a:off x="232" y="0"/>
            <a:ext cx="6781153" cy="686117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205098" y="1884358"/>
            <a:ext cx="48173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4</a:t>
            </a:r>
          </a:p>
          <a:p>
            <a:pPr algn="ctr"/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마케팅 방안 제고</a:t>
            </a:r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-A</a:t>
            </a:r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 계열사 중심으로</a:t>
            </a:r>
            <a:endParaRPr lang="en-US" altLang="ko-KR" sz="3200" b="1" spc="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48186" y="241446"/>
            <a:ext cx="2202343" cy="763451"/>
            <a:chOff x="1294971" y="3611604"/>
            <a:chExt cx="2202343" cy="763451"/>
          </a:xfrm>
        </p:grpSpPr>
        <p:sp>
          <p:nvSpPr>
            <p:cNvPr id="52" name="TextBox 51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기존 분석 한계점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53" name="Rectangle 8"/>
            <p:cNvSpPr/>
            <p:nvPr/>
          </p:nvSpPr>
          <p:spPr>
            <a:xfrm>
              <a:off x="1294971" y="3611604"/>
              <a:ext cx="12939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한계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sp>
        <p:nvSpPr>
          <p:cNvPr id="54" name="Freeform 83"/>
          <p:cNvSpPr>
            <a:spLocks/>
          </p:cNvSpPr>
          <p:nvPr/>
        </p:nvSpPr>
        <p:spPr bwMode="auto">
          <a:xfrm>
            <a:off x="7561568" y="441434"/>
            <a:ext cx="489356" cy="599089"/>
          </a:xfrm>
          <a:custGeom>
            <a:avLst/>
            <a:gdLst>
              <a:gd name="T0" fmla="*/ 149 w 189"/>
              <a:gd name="T1" fmla="*/ 126 h 256"/>
              <a:gd name="T2" fmla="*/ 142 w 189"/>
              <a:gd name="T3" fmla="*/ 126 h 256"/>
              <a:gd name="T4" fmla="*/ 107 w 189"/>
              <a:gd name="T5" fmla="*/ 60 h 256"/>
              <a:gd name="T6" fmla="*/ 107 w 189"/>
              <a:gd name="T7" fmla="*/ 202 h 256"/>
              <a:gd name="T8" fmla="*/ 69 w 189"/>
              <a:gd name="T9" fmla="*/ 246 h 256"/>
              <a:gd name="T10" fmla="*/ 7 w 189"/>
              <a:gd name="T11" fmla="*/ 228 h 256"/>
              <a:gd name="T12" fmla="*/ 43 w 189"/>
              <a:gd name="T13" fmla="*/ 175 h 256"/>
              <a:gd name="T14" fmla="*/ 85 w 189"/>
              <a:gd name="T15" fmla="*/ 174 h 256"/>
              <a:gd name="T16" fmla="*/ 85 w 189"/>
              <a:gd name="T17" fmla="*/ 0 h 256"/>
              <a:gd name="T18" fmla="*/ 107 w 189"/>
              <a:gd name="T19" fmla="*/ 0 h 256"/>
              <a:gd name="T20" fmla="*/ 149 w 189"/>
              <a:gd name="T21" fmla="*/ 12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02"/>
          <p:cNvSpPr>
            <a:spLocks noChangeAspect="1" noEditPoints="1"/>
          </p:cNvSpPr>
          <p:nvPr/>
        </p:nvSpPr>
        <p:spPr bwMode="auto">
          <a:xfrm>
            <a:off x="7301932" y="279636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"/>
          <p:cNvGrpSpPr/>
          <p:nvPr/>
        </p:nvGrpSpPr>
        <p:grpSpPr>
          <a:xfrm>
            <a:off x="9484622" y="4659884"/>
            <a:ext cx="2115184" cy="584776"/>
            <a:chOff x="1497743" y="3716707"/>
            <a:chExt cx="2115184" cy="584776"/>
          </a:xfrm>
        </p:grpSpPr>
        <p:sp>
          <p:nvSpPr>
            <p:cNvPr id="72" name="TextBox 71"/>
            <p:cNvSpPr txBox="1"/>
            <p:nvPr/>
          </p:nvSpPr>
          <p:spPr>
            <a:xfrm>
              <a:off x="1497743" y="4024484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.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73" name="Rectangle 8"/>
            <p:cNvSpPr/>
            <p:nvPr/>
          </p:nvSpPr>
          <p:spPr>
            <a:xfrm>
              <a:off x="1694364" y="371670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spc="600" dirty="0">
                <a:solidFill>
                  <a:srgbClr val="0070C0"/>
                </a:solidFill>
                <a:ea typeface="Montserrat" charset="0"/>
                <a:cs typeface="Montserrat" charset="0"/>
              </a:endParaRPr>
            </a:p>
          </p:txBody>
        </p:sp>
      </p:grpSp>
      <p:sp>
        <p:nvSpPr>
          <p:cNvPr id="76" name="Freeform 5"/>
          <p:cNvSpPr>
            <a:spLocks noEditPoints="1"/>
          </p:cNvSpPr>
          <p:nvPr/>
        </p:nvSpPr>
        <p:spPr bwMode="auto">
          <a:xfrm>
            <a:off x="7485100" y="1930349"/>
            <a:ext cx="586845" cy="508052"/>
          </a:xfrm>
          <a:custGeom>
            <a:avLst/>
            <a:gdLst>
              <a:gd name="T0" fmla="*/ 266 w 266"/>
              <a:gd name="T1" fmla="*/ 48 h 213"/>
              <a:gd name="T2" fmla="*/ 266 w 266"/>
              <a:gd name="T3" fmla="*/ 204 h 213"/>
              <a:gd name="T4" fmla="*/ 261 w 266"/>
              <a:gd name="T5" fmla="*/ 212 h 213"/>
              <a:gd name="T6" fmla="*/ 257 w 266"/>
              <a:gd name="T7" fmla="*/ 213 h 213"/>
              <a:gd name="T8" fmla="*/ 253 w 266"/>
              <a:gd name="T9" fmla="*/ 212 h 213"/>
              <a:gd name="T10" fmla="*/ 195 w 266"/>
              <a:gd name="T11" fmla="*/ 176 h 213"/>
              <a:gd name="T12" fmla="*/ 138 w 266"/>
              <a:gd name="T13" fmla="*/ 212 h 213"/>
              <a:gd name="T14" fmla="*/ 129 w 266"/>
              <a:gd name="T15" fmla="*/ 212 h 213"/>
              <a:gd name="T16" fmla="*/ 71 w 266"/>
              <a:gd name="T17" fmla="*/ 176 h 213"/>
              <a:gd name="T18" fmla="*/ 13 w 266"/>
              <a:gd name="T19" fmla="*/ 212 h 213"/>
              <a:gd name="T20" fmla="*/ 5 w 266"/>
              <a:gd name="T21" fmla="*/ 212 h 213"/>
              <a:gd name="T22" fmla="*/ 0 w 266"/>
              <a:gd name="T23" fmla="*/ 204 h 213"/>
              <a:gd name="T24" fmla="*/ 0 w 266"/>
              <a:gd name="T25" fmla="*/ 48 h 213"/>
              <a:gd name="T26" fmla="*/ 4 w 266"/>
              <a:gd name="T27" fmla="*/ 41 h 213"/>
              <a:gd name="T28" fmla="*/ 66 w 266"/>
              <a:gd name="T29" fmla="*/ 1 h 213"/>
              <a:gd name="T30" fmla="*/ 75 w 266"/>
              <a:gd name="T31" fmla="*/ 1 h 213"/>
              <a:gd name="T32" fmla="*/ 133 w 266"/>
              <a:gd name="T33" fmla="*/ 38 h 213"/>
              <a:gd name="T34" fmla="*/ 191 w 266"/>
              <a:gd name="T35" fmla="*/ 1 h 213"/>
              <a:gd name="T36" fmla="*/ 200 w 266"/>
              <a:gd name="T37" fmla="*/ 1 h 213"/>
              <a:gd name="T38" fmla="*/ 262 w 266"/>
              <a:gd name="T39" fmla="*/ 41 h 213"/>
              <a:gd name="T40" fmla="*/ 266 w 266"/>
              <a:gd name="T41" fmla="*/ 48 h 213"/>
              <a:gd name="T42" fmla="*/ 62 w 266"/>
              <a:gd name="T43" fmla="*/ 25 h 213"/>
              <a:gd name="T44" fmla="*/ 18 w 266"/>
              <a:gd name="T45" fmla="*/ 53 h 213"/>
              <a:gd name="T46" fmla="*/ 18 w 266"/>
              <a:gd name="T47" fmla="*/ 188 h 213"/>
              <a:gd name="T48" fmla="*/ 62 w 266"/>
              <a:gd name="T49" fmla="*/ 160 h 213"/>
              <a:gd name="T50" fmla="*/ 62 w 266"/>
              <a:gd name="T51" fmla="*/ 25 h 213"/>
              <a:gd name="T52" fmla="*/ 124 w 266"/>
              <a:gd name="T53" fmla="*/ 53 h 213"/>
              <a:gd name="T54" fmla="*/ 80 w 266"/>
              <a:gd name="T55" fmla="*/ 25 h 213"/>
              <a:gd name="T56" fmla="*/ 80 w 266"/>
              <a:gd name="T57" fmla="*/ 160 h 213"/>
              <a:gd name="T58" fmla="*/ 124 w 266"/>
              <a:gd name="T59" fmla="*/ 188 h 213"/>
              <a:gd name="T60" fmla="*/ 124 w 266"/>
              <a:gd name="T61" fmla="*/ 53 h 213"/>
              <a:gd name="T62" fmla="*/ 186 w 266"/>
              <a:gd name="T63" fmla="*/ 25 h 213"/>
              <a:gd name="T64" fmla="*/ 142 w 266"/>
              <a:gd name="T65" fmla="*/ 53 h 213"/>
              <a:gd name="T66" fmla="*/ 142 w 266"/>
              <a:gd name="T67" fmla="*/ 188 h 213"/>
              <a:gd name="T68" fmla="*/ 186 w 266"/>
              <a:gd name="T69" fmla="*/ 160 h 213"/>
              <a:gd name="T70" fmla="*/ 186 w 266"/>
              <a:gd name="T71" fmla="*/ 25 h 213"/>
              <a:gd name="T72" fmla="*/ 249 w 266"/>
              <a:gd name="T73" fmla="*/ 53 h 213"/>
              <a:gd name="T74" fmla="*/ 204 w 266"/>
              <a:gd name="T75" fmla="*/ 25 h 213"/>
              <a:gd name="T76" fmla="*/ 204 w 266"/>
              <a:gd name="T77" fmla="*/ 160 h 213"/>
              <a:gd name="T78" fmla="*/ 249 w 266"/>
              <a:gd name="T79" fmla="*/ 188 h 213"/>
              <a:gd name="T80" fmla="*/ 249 w 266"/>
              <a:gd name="T81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7496791" y="3384331"/>
            <a:ext cx="564643" cy="536028"/>
          </a:xfrm>
          <a:custGeom>
            <a:avLst/>
            <a:gdLst>
              <a:gd name="T0" fmla="*/ 118 w 266"/>
              <a:gd name="T1" fmla="*/ 5 h 239"/>
              <a:gd name="T2" fmla="*/ 118 w 266"/>
              <a:gd name="T3" fmla="*/ 233 h 239"/>
              <a:gd name="T4" fmla="*/ 113 w 266"/>
              <a:gd name="T5" fmla="*/ 239 h 239"/>
              <a:gd name="T6" fmla="*/ 101 w 266"/>
              <a:gd name="T7" fmla="*/ 239 h 239"/>
              <a:gd name="T8" fmla="*/ 96 w 266"/>
              <a:gd name="T9" fmla="*/ 233 h 239"/>
              <a:gd name="T10" fmla="*/ 96 w 266"/>
              <a:gd name="T11" fmla="*/ 117 h 239"/>
              <a:gd name="T12" fmla="*/ 48 w 266"/>
              <a:gd name="T13" fmla="*/ 117 h 239"/>
              <a:gd name="T14" fmla="*/ 41 w 266"/>
              <a:gd name="T15" fmla="*/ 115 h 239"/>
              <a:gd name="T16" fmla="*/ 34 w 266"/>
              <a:gd name="T17" fmla="*/ 112 h 239"/>
              <a:gd name="T18" fmla="*/ 3 w 266"/>
              <a:gd name="T19" fmla="*/ 90 h 239"/>
              <a:gd name="T20" fmla="*/ 0 w 266"/>
              <a:gd name="T21" fmla="*/ 86 h 239"/>
              <a:gd name="T22" fmla="*/ 3 w 266"/>
              <a:gd name="T23" fmla="*/ 81 h 239"/>
              <a:gd name="T24" fmla="*/ 34 w 266"/>
              <a:gd name="T25" fmla="*/ 60 h 239"/>
              <a:gd name="T26" fmla="*/ 41 w 266"/>
              <a:gd name="T27" fmla="*/ 57 h 239"/>
              <a:gd name="T28" fmla="*/ 48 w 266"/>
              <a:gd name="T29" fmla="*/ 55 h 239"/>
              <a:gd name="T30" fmla="*/ 96 w 266"/>
              <a:gd name="T31" fmla="*/ 55 h 239"/>
              <a:gd name="T32" fmla="*/ 96 w 266"/>
              <a:gd name="T33" fmla="*/ 5 h 239"/>
              <a:gd name="T34" fmla="*/ 101 w 266"/>
              <a:gd name="T35" fmla="*/ 0 h 239"/>
              <a:gd name="T36" fmla="*/ 113 w 266"/>
              <a:gd name="T37" fmla="*/ 0 h 239"/>
              <a:gd name="T38" fmla="*/ 118 w 266"/>
              <a:gd name="T39" fmla="*/ 5 h 239"/>
              <a:gd name="T40" fmla="*/ 266 w 266"/>
              <a:gd name="T41" fmla="*/ 60 h 239"/>
              <a:gd name="T42" fmla="*/ 262 w 266"/>
              <a:gd name="T43" fmla="*/ 64 h 239"/>
              <a:gd name="T44" fmla="*/ 231 w 266"/>
              <a:gd name="T45" fmla="*/ 86 h 239"/>
              <a:gd name="T46" fmla="*/ 224 w 266"/>
              <a:gd name="T47" fmla="*/ 89 h 239"/>
              <a:gd name="T48" fmla="*/ 217 w 266"/>
              <a:gd name="T49" fmla="*/ 90 h 239"/>
              <a:gd name="T50" fmla="*/ 137 w 266"/>
              <a:gd name="T51" fmla="*/ 90 h 239"/>
              <a:gd name="T52" fmla="*/ 126 w 266"/>
              <a:gd name="T53" fmla="*/ 29 h 239"/>
              <a:gd name="T54" fmla="*/ 217 w 266"/>
              <a:gd name="T55" fmla="*/ 29 h 239"/>
              <a:gd name="T56" fmla="*/ 224 w 266"/>
              <a:gd name="T57" fmla="*/ 31 h 239"/>
              <a:gd name="T58" fmla="*/ 231 w 266"/>
              <a:gd name="T59" fmla="*/ 34 h 239"/>
              <a:gd name="T60" fmla="*/ 262 w 266"/>
              <a:gd name="T61" fmla="*/ 55 h 239"/>
              <a:gd name="T62" fmla="*/ 266 w 266"/>
              <a:gd name="T63" fmla="*/ 6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7"/>
          <p:cNvSpPr>
            <a:spLocks/>
          </p:cNvSpPr>
          <p:nvPr/>
        </p:nvSpPr>
        <p:spPr bwMode="auto">
          <a:xfrm>
            <a:off x="7524545" y="4981903"/>
            <a:ext cx="578931" cy="536028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2"/>
          <p:cNvSpPr>
            <a:spLocks noChangeAspect="1" noEditPoints="1"/>
          </p:cNvSpPr>
          <p:nvPr/>
        </p:nvSpPr>
        <p:spPr bwMode="auto">
          <a:xfrm>
            <a:off x="7301932" y="174057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2"/>
          <p:cNvSpPr>
            <a:spLocks noChangeAspect="1" noEditPoints="1"/>
          </p:cNvSpPr>
          <p:nvPr/>
        </p:nvSpPr>
        <p:spPr bwMode="auto">
          <a:xfrm>
            <a:off x="7301932" y="3169981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2"/>
          <p:cNvSpPr>
            <a:spLocks noChangeAspect="1" noEditPoints="1"/>
          </p:cNvSpPr>
          <p:nvPr/>
        </p:nvSpPr>
        <p:spPr bwMode="auto">
          <a:xfrm>
            <a:off x="7301932" y="477806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"/>
          <p:cNvGrpSpPr/>
          <p:nvPr/>
        </p:nvGrpSpPr>
        <p:grpSpPr>
          <a:xfrm>
            <a:off x="8248186" y="1670854"/>
            <a:ext cx="2520242" cy="948117"/>
            <a:chOff x="1294971" y="3611604"/>
            <a:chExt cx="2520242" cy="948117"/>
          </a:xfrm>
        </p:grpSpPr>
        <p:sp>
          <p:nvSpPr>
            <p:cNvPr id="29" name="TextBox 28"/>
            <p:cNvSpPr txBox="1"/>
            <p:nvPr/>
          </p:nvSpPr>
          <p:spPr>
            <a:xfrm>
              <a:off x="1382130" y="4098056"/>
              <a:ext cx="2115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다른 방법으로 여러 번 분석</a:t>
              </a:r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 </a:t>
              </a:r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시도</a:t>
              </a:r>
              <a:endParaRPr lang="en-US" altLang="ko-KR" sz="1200" dirty="0" smtClean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0" name="Rectangle 8"/>
            <p:cNvSpPr/>
            <p:nvPr/>
          </p:nvSpPr>
          <p:spPr>
            <a:xfrm>
              <a:off x="1294971" y="3611604"/>
              <a:ext cx="252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다양한 시도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grpSp>
        <p:nvGrpSpPr>
          <p:cNvPr id="6" name="Group 1"/>
          <p:cNvGrpSpPr/>
          <p:nvPr/>
        </p:nvGrpSpPr>
        <p:grpSpPr>
          <a:xfrm>
            <a:off x="8248186" y="3194854"/>
            <a:ext cx="2520242" cy="948117"/>
            <a:chOff x="1294971" y="3611604"/>
            <a:chExt cx="2520242" cy="948117"/>
          </a:xfrm>
        </p:grpSpPr>
        <p:sp>
          <p:nvSpPr>
            <p:cNvPr id="23" name="TextBox 22"/>
            <p:cNvSpPr txBox="1"/>
            <p:nvPr/>
          </p:nvSpPr>
          <p:spPr>
            <a:xfrm>
              <a:off x="1382130" y="4098056"/>
              <a:ext cx="2115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데이터를 기반으로 한 마케팅 방안 제고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1294971" y="3611604"/>
              <a:ext cx="252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마케팅 제안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402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목적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구조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9378" y="1669832"/>
            <a:ext cx="2857500" cy="4436679"/>
          </a:xfrm>
          <a:prstGeom prst="rect">
            <a:avLst/>
          </a:prstGeom>
          <a:noFill/>
        </p:spPr>
      </p:pic>
      <p:sp>
        <p:nvSpPr>
          <p:cNvPr id="7" name="모서리가 둥근 사각형 설명선 6"/>
          <p:cNvSpPr/>
          <p:nvPr/>
        </p:nvSpPr>
        <p:spPr>
          <a:xfrm>
            <a:off x="641132" y="2259723"/>
            <a:ext cx="3342290" cy="2837793"/>
          </a:xfrm>
          <a:prstGeom prst="wedgeRoundRectCallout">
            <a:avLst>
              <a:gd name="adj1" fmla="val 119891"/>
              <a:gd name="adj2" fmla="val -8715"/>
              <a:gd name="adj3" fmla="val 16667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고객에 대해 어떻게 더 잘 이해할 수 있을까</a:t>
            </a:r>
            <a:r>
              <a:rPr lang="en-US" altLang="ko-KR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  <a:p>
            <a:endParaRPr lang="en-US" altLang="ko-KR" sz="1600" dirty="0" smtClean="0">
              <a:solidFill>
                <a:schemeClr val="accent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어떤 제품끼리 프로모션을 해야 효과가 좋을까</a:t>
            </a:r>
            <a:r>
              <a:rPr lang="en-US" altLang="ko-KR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  <a:p>
            <a:endParaRPr lang="en-US" altLang="ko-KR" sz="1600" dirty="0" smtClean="0">
              <a:solidFill>
                <a:schemeClr val="accent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특정 고객의 가치는 어느 정도이며 어떻게 고객을 분류해 관리할 수 있을까</a:t>
            </a:r>
            <a:r>
              <a:rPr lang="en-US" altLang="ko-KR" sz="1600" dirty="0" smtClean="0">
                <a:solidFill>
                  <a:schemeClr val="accent1"/>
                </a:solidFill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58" y="1240221"/>
            <a:ext cx="4067175" cy="533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heck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02" y="1597572"/>
            <a:ext cx="651641" cy="651641"/>
          </a:xfrm>
          <a:prstGeom prst="rect">
            <a:avLst/>
          </a:prstGeom>
          <a:noFill/>
        </p:spPr>
      </p:pic>
      <p:pic>
        <p:nvPicPr>
          <p:cNvPr id="7" name="Picture 4" descr="check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02" y="3951890"/>
            <a:ext cx="651641" cy="65164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71752" y="2238703"/>
            <a:ext cx="47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백화점의 경우 층마다 계산을 따로 하기 때문에 영수증만으로 연관 분석을 하면 층이 다른 제품들 간의 상관성은 나타나지 않는다</a:t>
            </a:r>
            <a:endParaRPr lang="ko-KR" altLang="en-US" sz="16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1752" y="4687615"/>
            <a:ext cx="47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보통 가격대가 낮은 생필품이나 식료품의 구매 횟수가 상대적으로 높기 때문에 구매 횟수는 적지만 가격대가 높은 제품들의 </a:t>
            </a:r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rule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은 보기 힘들다</a:t>
            </a:r>
            <a:endParaRPr lang="ko-KR" altLang="en-US" sz="1600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1241" y="1807779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같은 날 따로 결제한 제품을 다른 구매로 간주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1241" y="415158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저렴한 제품 군 위주로 분석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18" y="588581"/>
            <a:ext cx="34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기존 분석의 한계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분류가 다른 제품들 간의 상관성 고려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0407" y="1313794"/>
            <a:ext cx="6248400" cy="530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xample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5641" y="2028496"/>
            <a:ext cx="1030124" cy="69662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8579" y="2291256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기존 분석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영수증 번호를 기준으로 장바구니 리스트를 만듦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25517" y="3268717"/>
            <a:ext cx="725214" cy="599090"/>
          </a:xfrm>
          <a:prstGeom prst="rightArrow">
            <a:avLst/>
          </a:prstGeom>
          <a:solidFill>
            <a:schemeClr val="accent1">
              <a:alpha val="71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29558" y="318988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새로운 분석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: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같은 날짜에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같은 고객이 구매한 모든 제품을 하나의 장바구니로 보고 리스트를 만듦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분석 결과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031" y="1216198"/>
            <a:ext cx="8982075" cy="543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 descr="original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58772">
            <a:off x="10384223" y="1065487"/>
            <a:ext cx="825828" cy="827570"/>
          </a:xfrm>
          <a:prstGeom prst="rect">
            <a:avLst/>
          </a:prstGeom>
          <a:noFill/>
        </p:spPr>
      </p:pic>
      <p:pic>
        <p:nvPicPr>
          <p:cNvPr id="26" name="Picture 10" descr="new blue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400799" y="1040526"/>
            <a:ext cx="578069" cy="95644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0" y="2669627"/>
            <a:ext cx="29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itchFamily="50" charset="-127"/>
                <a:ea typeface="나눔스퀘어라운드 Light" pitchFamily="50" charset="-127"/>
              </a:rPr>
              <a:t>같은 조건에서 분석했을 때</a:t>
            </a:r>
            <a:r>
              <a:rPr lang="en-US" altLang="ko-KR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</a:p>
          <a:p>
            <a:pPr algn="ctr"/>
            <a:endParaRPr lang="en-US" altLang="ko-KR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en-US" altLang="ko-KR" b="1" dirty="0" smtClean="0">
                <a:latin typeface="나눔스퀘어라운드 Light" pitchFamily="50" charset="-127"/>
                <a:ea typeface="나눔스퀘어라운드 Light" pitchFamily="50" charset="-127"/>
              </a:rPr>
              <a:t>Rule</a:t>
            </a:r>
            <a:r>
              <a:rPr lang="ko-KR" altLang="en-US" b="1" dirty="0" smtClean="0">
                <a:latin typeface="나눔스퀘어라운드 Light" pitchFamily="50" charset="-127"/>
                <a:ea typeface="나눔스퀘어라운드 Light" pitchFamily="50" charset="-127"/>
              </a:rPr>
              <a:t>의 개수</a:t>
            </a:r>
            <a:endParaRPr lang="en-US" altLang="ko-KR" b="1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en-US" altLang="ko-KR" b="1" dirty="0" smtClean="0">
                <a:latin typeface="나눔스퀘어라운드 Light" pitchFamily="50" charset="-127"/>
                <a:ea typeface="나눔스퀘어라운드 Light" pitchFamily="50" charset="-127"/>
              </a:rPr>
              <a:t>330 -&gt; 1380 </a:t>
            </a:r>
            <a:r>
              <a:rPr lang="ko-KR" altLang="en-US" b="1" dirty="0" smtClean="0">
                <a:latin typeface="나눔스퀘어라운드 Light" pitchFamily="50" charset="-127"/>
                <a:ea typeface="나눔스퀘어라운드 Light" pitchFamily="50" charset="-127"/>
              </a:rPr>
              <a:t>로 증가</a:t>
            </a:r>
            <a:endParaRPr lang="en-US" altLang="ko-KR" b="1" dirty="0" smtClean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고가 제품들 고려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 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605" y="196017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itchFamily="50" charset="-127"/>
                <a:ea typeface="나눔스퀘어라운드 Light" pitchFamily="50" charset="-127"/>
              </a:rPr>
              <a:t>Rule</a:t>
            </a:r>
            <a:r>
              <a:rPr lang="ko-KR" altLang="en-US" sz="1600" dirty="0" smtClean="0">
                <a:latin typeface="나눔스퀘어라운드 Light" pitchFamily="50" charset="-127"/>
                <a:ea typeface="나눔스퀘어라운드 Light" pitchFamily="50" charset="-127"/>
              </a:rPr>
              <a:t>은 더 많아지고 정교해졌지만 </a:t>
            </a:r>
            <a:endParaRPr lang="en-US" altLang="ko-KR" sz="1600" dirty="0" smtClean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여전히</a:t>
            </a:r>
            <a:r>
              <a:rPr lang="en-US" altLang="ko-KR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대부분의 </a:t>
            </a:r>
            <a:r>
              <a:rPr lang="en-US" altLang="ko-KR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이 저가 제품군으로 이루어져있다</a:t>
            </a:r>
            <a:r>
              <a:rPr lang="en-US" altLang="ko-KR" sz="1600" b="1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1774" y="1167142"/>
            <a:ext cx="1327259" cy="554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example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984" y="1187668"/>
            <a:ext cx="399394" cy="399394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80386" y="2496206"/>
            <a:ext cx="3930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총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617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개의 상품이 있으며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</a:p>
          <a:p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식료품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생활용품 등은 대부분 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400</a:t>
            </a:r>
            <a:r>
              <a:rPr lang="ko-KR" altLang="en-US" sz="1400" dirty="0" smtClean="0">
                <a:latin typeface="나눔스퀘어라운드 Light" pitchFamily="50" charset="-127"/>
                <a:ea typeface="나눔스퀘어라운드 Light" pitchFamily="50" charset="-127"/>
              </a:rPr>
              <a:t>위 이하에 포진되어 있다</a:t>
            </a:r>
            <a:r>
              <a:rPr lang="en-US" altLang="ko-KR" sz="1400" dirty="0" smtClean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</a:p>
        </p:txBody>
      </p:sp>
      <p:pic>
        <p:nvPicPr>
          <p:cNvPr id="14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633653" y="1842338"/>
            <a:ext cx="483367" cy="484387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>
          <a:xfrm>
            <a:off x="4519448" y="1923391"/>
            <a:ext cx="1166649" cy="599090"/>
          </a:xfrm>
          <a:prstGeom prst="rightArrow">
            <a:avLst/>
          </a:prstGeom>
          <a:solidFill>
            <a:schemeClr val="accent1">
              <a:alpha val="71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80386" y="1907626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A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계열사 구매데이터를 통해 제품마다 구입 가격의 평균을 내서 상위권부터 정렬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5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633653" y="3587055"/>
            <a:ext cx="483367" cy="484387"/>
          </a:xfrm>
          <a:prstGeom prst="rect">
            <a:avLst/>
          </a:prstGeom>
          <a:noFill/>
        </p:spPr>
      </p:pic>
      <p:pic>
        <p:nvPicPr>
          <p:cNvPr id="16" name="Picture 2" descr="do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633653" y="4785234"/>
            <a:ext cx="483367" cy="484387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980386" y="368387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구매빈도가 적은 고가제품도 포함하기 위해서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support=0.0001%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로 낮추고 다시 분석 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0386" y="4850523"/>
            <a:ext cx="3930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고가 제품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top100, 200, 300, 400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 데이터를 각각 만들고 각 데이터 안의 제품을 포함하는 </a:t>
            </a:r>
            <a:r>
              <a: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rPr>
              <a:t>rule</a:t>
            </a:r>
            <a:r>
              <a:rPr lang="ko-KR" altLang="en-US" sz="1600" dirty="0" smtClean="0">
                <a:latin typeface="나눔스퀘어라운드 Bold" pitchFamily="50" charset="-127"/>
                <a:ea typeface="나눔스퀘어라운드 Bold" pitchFamily="50" charset="-127"/>
              </a:rPr>
              <a:t>만 추출</a:t>
            </a:r>
            <a:endParaRPr lang="en-US" altLang="ko-KR" sz="16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8891752" y="1723697"/>
            <a:ext cx="1355834" cy="6411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2856" y="1460939"/>
            <a:ext cx="15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&lt;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추가 수정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&gt;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(top100)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5" name="그림 14" descr="top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126" y="2221836"/>
            <a:ext cx="2857899" cy="2003323"/>
          </a:xfrm>
          <a:prstGeom prst="rect">
            <a:avLst/>
          </a:prstGeom>
        </p:spPr>
      </p:pic>
      <p:pic>
        <p:nvPicPr>
          <p:cNvPr id="18" name="그림 1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886" y="4259811"/>
            <a:ext cx="1300162" cy="1300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15808" y="3815254"/>
            <a:ext cx="4603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디자이너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부틱과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식재료를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함께 구매하는 고객은 주로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30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대 이상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이며 캐릭터 캐주얼을 함께 구매하는 고객은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아이가 있는 여성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 많다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두 제품이 있는 층이나 스토어에 식료품 카탈로그 배치 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생필품 쇼핑 후 차를 가지고 온 고객이라면 차까지 픽업 서비스 제공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2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8455" y="3783724"/>
            <a:ext cx="399501" cy="399501"/>
          </a:xfrm>
          <a:prstGeom prst="rect">
            <a:avLst/>
          </a:prstGeom>
          <a:noFill/>
        </p:spPr>
      </p:pic>
      <p:pic>
        <p:nvPicPr>
          <p:cNvPr id="13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8455" y="4855779"/>
            <a:ext cx="399501" cy="39950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684580" y="1954924"/>
            <a:ext cx="460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가격 상위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top100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중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캐릭터 캐주얼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유아용 옷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),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디자이너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부티끄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포함되었으며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옷 쇼핑 후 채소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유제품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농산가공 등을 함께 구매하는 경우가 많았다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4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8455" y="5728138"/>
            <a:ext cx="399501" cy="399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(top200)-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일부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8" name="그림 1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5045" y="4175728"/>
            <a:ext cx="1300162" cy="1300162"/>
          </a:xfrm>
          <a:prstGeom prst="rect">
            <a:avLst/>
          </a:prstGeom>
        </p:spPr>
      </p:pic>
      <p:pic>
        <p:nvPicPr>
          <p:cNvPr id="11" name="그림 10" descr="top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43" y="1229711"/>
            <a:ext cx="3515216" cy="51710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435" y="4120054"/>
            <a:ext cx="4603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홍삼은 단독구매보다는 식료품과 함께 구매되는 경우가 많으므로 건강상품 구매 시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식재료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할인 쿠폰 제공 프로모션 진행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골프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웨어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스토어를 식료품과 같은 층 또는 가까운 층에 배치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3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0082" y="4088524"/>
            <a:ext cx="399501" cy="399501"/>
          </a:xfrm>
          <a:prstGeom prst="rect">
            <a:avLst/>
          </a:prstGeom>
          <a:noFill/>
        </p:spPr>
      </p:pic>
      <p:pic>
        <p:nvPicPr>
          <p:cNvPr id="14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0082" y="5160579"/>
            <a:ext cx="399501" cy="39950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558456" y="1975945"/>
            <a:ext cx="46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가격 상위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top200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중에는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건강식품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홍삼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),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골프웨어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N.B(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침구류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),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영캐릭터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등이 주로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포함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(top300)-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일부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8" name="그림 1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2507" y="4333383"/>
            <a:ext cx="1300162" cy="13001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41325" y="4277708"/>
            <a:ext cx="4603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화장품 매장은 식료품 매장과 같은 층에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!</a:t>
            </a: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화장품 매장 세일 시 식료품도 함께 구매하도록 유도하기 위해 화장품 매장 근처에 시각적인 홍보 증대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1" name="Picture 4" descr="check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972" y="4246178"/>
            <a:ext cx="399501" cy="399501"/>
          </a:xfrm>
          <a:prstGeom prst="rect">
            <a:avLst/>
          </a:prstGeom>
          <a:noFill/>
        </p:spPr>
      </p:pic>
      <p:pic>
        <p:nvPicPr>
          <p:cNvPr id="22" name="Picture 4" descr="check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972" y="5076496"/>
            <a:ext cx="399501" cy="3995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589987" y="2427890"/>
            <a:ext cx="460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가격 상위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top300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중에는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기초화장품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 압도적으로 많은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포함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393" y="1272409"/>
            <a:ext cx="4876800" cy="504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18" y="588581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(top400)-</a:t>
            </a:r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일부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한계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다양한 시도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3.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마케팅 제안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pic>
        <p:nvPicPr>
          <p:cNvPr id="18" name="그림 1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8010" y="4112665"/>
            <a:ext cx="1300162" cy="1300162"/>
          </a:xfrm>
          <a:prstGeom prst="rect">
            <a:avLst/>
          </a:prstGeom>
        </p:spPr>
      </p:pic>
      <p:pic>
        <p:nvPicPr>
          <p:cNvPr id="11" name="그림 10" descr="top4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041" y="1261243"/>
            <a:ext cx="4525007" cy="51500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31422" y="3995678"/>
            <a:ext cx="4603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공병과 주류는 같이 구매하는 경우가 매우 많았으므로 공병은 주류 근처에 배치할 것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건과류가 주류와 함께 안주 중에 가장 많이 팔리므로 맥주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소주 박스나 세트와 함께 판매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SPA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매장과 주류매장 가깝게 배치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3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1007" y="4025462"/>
            <a:ext cx="399501" cy="399501"/>
          </a:xfrm>
          <a:prstGeom prst="rect">
            <a:avLst/>
          </a:prstGeom>
          <a:noFill/>
        </p:spPr>
      </p:pic>
      <p:pic>
        <p:nvPicPr>
          <p:cNvPr id="14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1007" y="5633544"/>
            <a:ext cx="399501" cy="39950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31726" y="2228194"/>
            <a:ext cx="460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가격 상위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top400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중에는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주류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주로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rule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포함되었으며 의외로 글로벌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SPA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와 주류 간의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lift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매우 높았다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9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1007" y="4887310"/>
            <a:ext cx="399501" cy="399501"/>
          </a:xfrm>
          <a:prstGeom prst="rect">
            <a:avLst/>
          </a:prstGeom>
          <a:noFill/>
        </p:spPr>
      </p:pic>
      <p:pic>
        <p:nvPicPr>
          <p:cNvPr id="15" name="Picture 4" descr="check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9476" y="4803227"/>
            <a:ext cx="399501" cy="399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98903" y="3011035"/>
            <a:ext cx="4468847" cy="782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thank you ;-)</a:t>
            </a:r>
            <a:endParaRPr lang="id-ID" sz="54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목적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구조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777656" y="1460937"/>
            <a:ext cx="2659117" cy="162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데이터를 통해 </a:t>
            </a:r>
            <a:endParaRPr lang="en-US" altLang="ko-KR" sz="16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마케팅에 관한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insight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를 얻고자 함 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8192" y="1464880"/>
            <a:ext cx="4524375" cy="4524375"/>
          </a:xfrm>
          <a:prstGeom prst="rect">
            <a:avLst/>
          </a:prstGeom>
          <a:noFill/>
        </p:spPr>
      </p:pic>
      <p:sp>
        <p:nvSpPr>
          <p:cNvPr id="9" name="아래쪽 화살표 8"/>
          <p:cNvSpPr/>
          <p:nvPr/>
        </p:nvSpPr>
        <p:spPr>
          <a:xfrm>
            <a:off x="8681544" y="3468414"/>
            <a:ext cx="662152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8359" y="4550979"/>
            <a:ext cx="4225157" cy="162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비효율적인 마케팅 비용 감소와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효과적인 마케팅을 통한 이윤 증가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rgbClr val="0070C0"/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목적 </a:t>
            </a:r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구조</a:t>
            </a:r>
            <a:endParaRPr lang="en-US" altLang="ko-KR" sz="1600" b="1" spc="600" dirty="0">
              <a:solidFill>
                <a:schemeClr val="bg2">
                  <a:lumMod val="9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310" y="1701903"/>
            <a:ext cx="421188" cy="421188"/>
          </a:xfrm>
          <a:prstGeom prst="rect">
            <a:avLst/>
          </a:prstGeom>
        </p:spPr>
      </p:pic>
      <p:pic>
        <p:nvPicPr>
          <p:cNvPr id="11" name="그림 10" descr="if_number-three_12888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2358" y="1704758"/>
            <a:ext cx="405650" cy="405650"/>
          </a:xfrm>
          <a:prstGeom prst="rect">
            <a:avLst/>
          </a:prstGeom>
        </p:spPr>
      </p:pic>
      <p:pic>
        <p:nvPicPr>
          <p:cNvPr id="12" name="그림 11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6385" y="1707611"/>
            <a:ext cx="408505" cy="4085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9710" y="1618593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RFM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분석을 통한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고객 분류 및 클러스터 별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마케팅 전략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841" y="1618593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연관분석을 통한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계열사별 물건 배치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프로모션 활용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insight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7365" y="1597572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A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계열사를 중심으로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세부적인 연관분석 및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마케팅 전략 제고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157" y="3059333"/>
            <a:ext cx="3067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 descr="association rule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35172" y="3005957"/>
            <a:ext cx="2849532" cy="2564580"/>
          </a:xfrm>
          <a:prstGeom prst="rect">
            <a:avLst/>
          </a:prstGeom>
          <a:noFill/>
        </p:spPr>
      </p:pic>
      <p:pic>
        <p:nvPicPr>
          <p:cNvPr id="62474" name="Picture 10" descr="strategy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65433" y="3167719"/>
            <a:ext cx="2095500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목적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구조</a:t>
            </a:r>
            <a:endParaRPr lang="en-US" altLang="ko-KR" sz="1600" b="1" spc="600" dirty="0">
              <a:solidFill>
                <a:schemeClr val="accent3">
                  <a:lumMod val="60000"/>
                  <a:lumOff val="4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8" y="588581"/>
            <a:ext cx="224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데이터 목록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9186" y="2039007"/>
          <a:ext cx="6705600" cy="279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28"/>
                <a:gridCol w="2795624"/>
                <a:gridCol w="1608083"/>
                <a:gridCol w="1692165"/>
              </a:tblGrid>
              <a:tr h="44143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출처</a:t>
                      </a:r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:</a:t>
                      </a:r>
                      <a:r>
                        <a:rPr lang="en-US" altLang="ko-KR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L.Point</a:t>
                      </a:r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공모전 당시 배포한 데이터 셋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1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</a:t>
                      </a:r>
                      <a:r>
                        <a:rPr lang="ko-KR" altLang="en-US" baseline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기본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customer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19,383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2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년간의 고객 구매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purchase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28,593,030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  <a:tr h="40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3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상품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goods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4,386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  <a:tr h="40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4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고객의 경쟁사 이용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other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28,159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  <a:tr h="40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5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고객의 멤버십 가입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membership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7,456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  <a:tr h="403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6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고객의 채널 이용 데이터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channel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8,824</a:t>
                      </a:r>
                      <a:r>
                        <a:rPr lang="ko-KR" altLang="en-US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</a:t>
                      </a:r>
                      <a:endParaRPr lang="ko-KR" altLang="en-US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그림 16" descr="ch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0996" y="1606982"/>
            <a:ext cx="4667692" cy="4635795"/>
          </a:xfrm>
          <a:prstGeom prst="rect">
            <a:avLst/>
          </a:prstGeom>
        </p:spPr>
      </p:pic>
      <p:cxnSp>
        <p:nvCxnSpPr>
          <p:cNvPr id="19" name="구부러진 연결선 18"/>
          <p:cNvCxnSpPr/>
          <p:nvPr/>
        </p:nvCxnSpPr>
        <p:spPr>
          <a:xfrm>
            <a:off x="4204138" y="4803228"/>
            <a:ext cx="2932266" cy="1055556"/>
          </a:xfrm>
          <a:prstGeom prst="curvedConnector3">
            <a:avLst>
              <a:gd name="adj1" fmla="val 2275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888" y="384500"/>
            <a:ext cx="11357112" cy="40377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1. </a:t>
            </a:r>
            <a:r>
              <a:rPr lang="ko-KR" altLang="en-US" sz="1600" b="1" spc="600" dirty="0" smtClean="0">
                <a:solidFill>
                  <a:schemeClr val="bg2">
                    <a:lumMod val="9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분석 목적 </a:t>
            </a:r>
            <a:r>
              <a:rPr lang="en-US" altLang="ko-KR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2. </a:t>
            </a:r>
            <a:r>
              <a:rPr lang="ko-KR" altLang="en-US" sz="1600" b="1" spc="600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  <a:cs typeface="Montserrat" charset="0"/>
              </a:rPr>
              <a:t>데이터 구조</a:t>
            </a:r>
            <a:endParaRPr lang="en-US" altLang="ko-KR" sz="1600" b="1" spc="600" dirty="0">
              <a:solidFill>
                <a:schemeClr val="accent3">
                  <a:lumMod val="60000"/>
                  <a:lumOff val="40000"/>
                </a:schemeClr>
              </a:solidFill>
              <a:latin typeface="나눔스퀘어라운드 Regular" pitchFamily="50" charset="-127"/>
              <a:ea typeface="나눔스퀘어라운드 Regular" pitchFamily="50" charset="-127"/>
              <a:cs typeface="Montserrat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4097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8" y="588581"/>
            <a:ext cx="224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 Bold" pitchFamily="50" charset="-127"/>
                <a:ea typeface="나눔스퀘어라운드 Bold" pitchFamily="50" charset="-127"/>
              </a:rPr>
              <a:t>변수 설명</a:t>
            </a:r>
            <a:endParaRPr lang="ko-KR" altLang="en-US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" name="그림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867" y="1283117"/>
            <a:ext cx="4509633" cy="4954772"/>
          </a:xfrm>
          <a:prstGeom prst="rect">
            <a:avLst/>
          </a:prstGeom>
        </p:spPr>
      </p:pic>
      <p:pic>
        <p:nvPicPr>
          <p:cNvPr id="9" name="그림 8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2570" y="5075658"/>
            <a:ext cx="4710224" cy="1782342"/>
          </a:xfrm>
          <a:prstGeom prst="rect">
            <a:avLst/>
          </a:prstGeom>
        </p:spPr>
      </p:pic>
      <p:pic>
        <p:nvPicPr>
          <p:cNvPr id="7" name="그림 6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2063" y="1131329"/>
            <a:ext cx="4720856" cy="423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74" r="24274"/>
          <a:stretch>
            <a:fillRect/>
          </a:stretch>
        </p:blipFill>
        <p:spPr>
          <a:solidFill>
            <a:srgbClr val="0070C0"/>
          </a:solidFill>
        </p:spPr>
      </p:pic>
      <p:sp>
        <p:nvSpPr>
          <p:cNvPr id="50" name="Rectangle 49"/>
          <p:cNvSpPr/>
          <p:nvPr/>
        </p:nvSpPr>
        <p:spPr>
          <a:xfrm>
            <a:off x="232" y="0"/>
            <a:ext cx="6781153" cy="6861175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205098" y="1884358"/>
            <a:ext cx="48173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2</a:t>
            </a:r>
          </a:p>
          <a:p>
            <a:pPr algn="ctr"/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데이터 탐구</a:t>
            </a:r>
            <a:endParaRPr lang="en-US" altLang="ko-KR" sz="3200" b="1" spc="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-RFM </a:t>
            </a:r>
            <a:r>
              <a:rPr lang="ko-KR" altLang="en-US" sz="3200" b="1" spc="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rPr>
              <a:t>분석</a:t>
            </a:r>
            <a:endParaRPr lang="en-US" altLang="ko-KR" sz="3200" b="1" spc="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  <a:cs typeface="Montserra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48186" y="241446"/>
            <a:ext cx="2520242" cy="763451"/>
            <a:chOff x="1294971" y="3611604"/>
            <a:chExt cx="2520242" cy="763451"/>
          </a:xfrm>
        </p:grpSpPr>
        <p:sp>
          <p:nvSpPr>
            <p:cNvPr id="52" name="TextBox 51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데이터의 시각화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53" name="Rectangle 8"/>
            <p:cNvSpPr/>
            <p:nvPr/>
          </p:nvSpPr>
          <p:spPr>
            <a:xfrm>
              <a:off x="1294971" y="3611604"/>
              <a:ext cx="252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데이터 탐구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sp>
        <p:nvSpPr>
          <p:cNvPr id="54" name="Freeform 83"/>
          <p:cNvSpPr>
            <a:spLocks/>
          </p:cNvSpPr>
          <p:nvPr/>
        </p:nvSpPr>
        <p:spPr bwMode="auto">
          <a:xfrm>
            <a:off x="7561568" y="441434"/>
            <a:ext cx="489356" cy="599089"/>
          </a:xfrm>
          <a:custGeom>
            <a:avLst/>
            <a:gdLst>
              <a:gd name="T0" fmla="*/ 149 w 189"/>
              <a:gd name="T1" fmla="*/ 126 h 256"/>
              <a:gd name="T2" fmla="*/ 142 w 189"/>
              <a:gd name="T3" fmla="*/ 126 h 256"/>
              <a:gd name="T4" fmla="*/ 107 w 189"/>
              <a:gd name="T5" fmla="*/ 60 h 256"/>
              <a:gd name="T6" fmla="*/ 107 w 189"/>
              <a:gd name="T7" fmla="*/ 202 h 256"/>
              <a:gd name="T8" fmla="*/ 69 w 189"/>
              <a:gd name="T9" fmla="*/ 246 h 256"/>
              <a:gd name="T10" fmla="*/ 7 w 189"/>
              <a:gd name="T11" fmla="*/ 228 h 256"/>
              <a:gd name="T12" fmla="*/ 43 w 189"/>
              <a:gd name="T13" fmla="*/ 175 h 256"/>
              <a:gd name="T14" fmla="*/ 85 w 189"/>
              <a:gd name="T15" fmla="*/ 174 h 256"/>
              <a:gd name="T16" fmla="*/ 85 w 189"/>
              <a:gd name="T17" fmla="*/ 0 h 256"/>
              <a:gd name="T18" fmla="*/ 107 w 189"/>
              <a:gd name="T19" fmla="*/ 0 h 256"/>
              <a:gd name="T20" fmla="*/ 149 w 189"/>
              <a:gd name="T21" fmla="*/ 12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02"/>
          <p:cNvSpPr>
            <a:spLocks noChangeAspect="1" noEditPoints="1"/>
          </p:cNvSpPr>
          <p:nvPr/>
        </p:nvSpPr>
        <p:spPr bwMode="auto">
          <a:xfrm>
            <a:off x="7301932" y="279636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"/>
          <p:cNvGrpSpPr/>
          <p:nvPr/>
        </p:nvGrpSpPr>
        <p:grpSpPr>
          <a:xfrm>
            <a:off x="9484622" y="4659884"/>
            <a:ext cx="2115184" cy="584776"/>
            <a:chOff x="1497743" y="3716707"/>
            <a:chExt cx="2115184" cy="584776"/>
          </a:xfrm>
        </p:grpSpPr>
        <p:sp>
          <p:nvSpPr>
            <p:cNvPr id="72" name="TextBox 71"/>
            <p:cNvSpPr txBox="1"/>
            <p:nvPr/>
          </p:nvSpPr>
          <p:spPr>
            <a:xfrm>
              <a:off x="1497743" y="4024484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.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73" name="Rectangle 8"/>
            <p:cNvSpPr/>
            <p:nvPr/>
          </p:nvSpPr>
          <p:spPr>
            <a:xfrm>
              <a:off x="1694364" y="371670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spc="600" dirty="0">
                <a:solidFill>
                  <a:srgbClr val="0070C0"/>
                </a:solidFill>
                <a:ea typeface="Montserrat" charset="0"/>
                <a:cs typeface="Montserrat" charset="0"/>
              </a:endParaRPr>
            </a:p>
          </p:txBody>
        </p:sp>
      </p:grpSp>
      <p:sp>
        <p:nvSpPr>
          <p:cNvPr id="76" name="Freeform 5"/>
          <p:cNvSpPr>
            <a:spLocks noEditPoints="1"/>
          </p:cNvSpPr>
          <p:nvPr/>
        </p:nvSpPr>
        <p:spPr bwMode="auto">
          <a:xfrm>
            <a:off x="7485100" y="1930349"/>
            <a:ext cx="586845" cy="508052"/>
          </a:xfrm>
          <a:custGeom>
            <a:avLst/>
            <a:gdLst>
              <a:gd name="T0" fmla="*/ 266 w 266"/>
              <a:gd name="T1" fmla="*/ 48 h 213"/>
              <a:gd name="T2" fmla="*/ 266 w 266"/>
              <a:gd name="T3" fmla="*/ 204 h 213"/>
              <a:gd name="T4" fmla="*/ 261 w 266"/>
              <a:gd name="T5" fmla="*/ 212 h 213"/>
              <a:gd name="T6" fmla="*/ 257 w 266"/>
              <a:gd name="T7" fmla="*/ 213 h 213"/>
              <a:gd name="T8" fmla="*/ 253 w 266"/>
              <a:gd name="T9" fmla="*/ 212 h 213"/>
              <a:gd name="T10" fmla="*/ 195 w 266"/>
              <a:gd name="T11" fmla="*/ 176 h 213"/>
              <a:gd name="T12" fmla="*/ 138 w 266"/>
              <a:gd name="T13" fmla="*/ 212 h 213"/>
              <a:gd name="T14" fmla="*/ 129 w 266"/>
              <a:gd name="T15" fmla="*/ 212 h 213"/>
              <a:gd name="T16" fmla="*/ 71 w 266"/>
              <a:gd name="T17" fmla="*/ 176 h 213"/>
              <a:gd name="T18" fmla="*/ 13 w 266"/>
              <a:gd name="T19" fmla="*/ 212 h 213"/>
              <a:gd name="T20" fmla="*/ 5 w 266"/>
              <a:gd name="T21" fmla="*/ 212 h 213"/>
              <a:gd name="T22" fmla="*/ 0 w 266"/>
              <a:gd name="T23" fmla="*/ 204 h 213"/>
              <a:gd name="T24" fmla="*/ 0 w 266"/>
              <a:gd name="T25" fmla="*/ 48 h 213"/>
              <a:gd name="T26" fmla="*/ 4 w 266"/>
              <a:gd name="T27" fmla="*/ 41 h 213"/>
              <a:gd name="T28" fmla="*/ 66 w 266"/>
              <a:gd name="T29" fmla="*/ 1 h 213"/>
              <a:gd name="T30" fmla="*/ 75 w 266"/>
              <a:gd name="T31" fmla="*/ 1 h 213"/>
              <a:gd name="T32" fmla="*/ 133 w 266"/>
              <a:gd name="T33" fmla="*/ 38 h 213"/>
              <a:gd name="T34" fmla="*/ 191 w 266"/>
              <a:gd name="T35" fmla="*/ 1 h 213"/>
              <a:gd name="T36" fmla="*/ 200 w 266"/>
              <a:gd name="T37" fmla="*/ 1 h 213"/>
              <a:gd name="T38" fmla="*/ 262 w 266"/>
              <a:gd name="T39" fmla="*/ 41 h 213"/>
              <a:gd name="T40" fmla="*/ 266 w 266"/>
              <a:gd name="T41" fmla="*/ 48 h 213"/>
              <a:gd name="T42" fmla="*/ 62 w 266"/>
              <a:gd name="T43" fmla="*/ 25 h 213"/>
              <a:gd name="T44" fmla="*/ 18 w 266"/>
              <a:gd name="T45" fmla="*/ 53 h 213"/>
              <a:gd name="T46" fmla="*/ 18 w 266"/>
              <a:gd name="T47" fmla="*/ 188 h 213"/>
              <a:gd name="T48" fmla="*/ 62 w 266"/>
              <a:gd name="T49" fmla="*/ 160 h 213"/>
              <a:gd name="T50" fmla="*/ 62 w 266"/>
              <a:gd name="T51" fmla="*/ 25 h 213"/>
              <a:gd name="T52" fmla="*/ 124 w 266"/>
              <a:gd name="T53" fmla="*/ 53 h 213"/>
              <a:gd name="T54" fmla="*/ 80 w 266"/>
              <a:gd name="T55" fmla="*/ 25 h 213"/>
              <a:gd name="T56" fmla="*/ 80 w 266"/>
              <a:gd name="T57" fmla="*/ 160 h 213"/>
              <a:gd name="T58" fmla="*/ 124 w 266"/>
              <a:gd name="T59" fmla="*/ 188 h 213"/>
              <a:gd name="T60" fmla="*/ 124 w 266"/>
              <a:gd name="T61" fmla="*/ 53 h 213"/>
              <a:gd name="T62" fmla="*/ 186 w 266"/>
              <a:gd name="T63" fmla="*/ 25 h 213"/>
              <a:gd name="T64" fmla="*/ 142 w 266"/>
              <a:gd name="T65" fmla="*/ 53 h 213"/>
              <a:gd name="T66" fmla="*/ 142 w 266"/>
              <a:gd name="T67" fmla="*/ 188 h 213"/>
              <a:gd name="T68" fmla="*/ 186 w 266"/>
              <a:gd name="T69" fmla="*/ 160 h 213"/>
              <a:gd name="T70" fmla="*/ 186 w 266"/>
              <a:gd name="T71" fmla="*/ 25 h 213"/>
              <a:gd name="T72" fmla="*/ 249 w 266"/>
              <a:gd name="T73" fmla="*/ 53 h 213"/>
              <a:gd name="T74" fmla="*/ 204 w 266"/>
              <a:gd name="T75" fmla="*/ 25 h 213"/>
              <a:gd name="T76" fmla="*/ 204 w 266"/>
              <a:gd name="T77" fmla="*/ 160 h 213"/>
              <a:gd name="T78" fmla="*/ 249 w 266"/>
              <a:gd name="T79" fmla="*/ 188 h 213"/>
              <a:gd name="T80" fmla="*/ 249 w 266"/>
              <a:gd name="T81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7496791" y="3384331"/>
            <a:ext cx="564643" cy="536028"/>
          </a:xfrm>
          <a:custGeom>
            <a:avLst/>
            <a:gdLst>
              <a:gd name="T0" fmla="*/ 118 w 266"/>
              <a:gd name="T1" fmla="*/ 5 h 239"/>
              <a:gd name="T2" fmla="*/ 118 w 266"/>
              <a:gd name="T3" fmla="*/ 233 h 239"/>
              <a:gd name="T4" fmla="*/ 113 w 266"/>
              <a:gd name="T5" fmla="*/ 239 h 239"/>
              <a:gd name="T6" fmla="*/ 101 w 266"/>
              <a:gd name="T7" fmla="*/ 239 h 239"/>
              <a:gd name="T8" fmla="*/ 96 w 266"/>
              <a:gd name="T9" fmla="*/ 233 h 239"/>
              <a:gd name="T10" fmla="*/ 96 w 266"/>
              <a:gd name="T11" fmla="*/ 117 h 239"/>
              <a:gd name="T12" fmla="*/ 48 w 266"/>
              <a:gd name="T13" fmla="*/ 117 h 239"/>
              <a:gd name="T14" fmla="*/ 41 w 266"/>
              <a:gd name="T15" fmla="*/ 115 h 239"/>
              <a:gd name="T16" fmla="*/ 34 w 266"/>
              <a:gd name="T17" fmla="*/ 112 h 239"/>
              <a:gd name="T18" fmla="*/ 3 w 266"/>
              <a:gd name="T19" fmla="*/ 90 h 239"/>
              <a:gd name="T20" fmla="*/ 0 w 266"/>
              <a:gd name="T21" fmla="*/ 86 h 239"/>
              <a:gd name="T22" fmla="*/ 3 w 266"/>
              <a:gd name="T23" fmla="*/ 81 h 239"/>
              <a:gd name="T24" fmla="*/ 34 w 266"/>
              <a:gd name="T25" fmla="*/ 60 h 239"/>
              <a:gd name="T26" fmla="*/ 41 w 266"/>
              <a:gd name="T27" fmla="*/ 57 h 239"/>
              <a:gd name="T28" fmla="*/ 48 w 266"/>
              <a:gd name="T29" fmla="*/ 55 h 239"/>
              <a:gd name="T30" fmla="*/ 96 w 266"/>
              <a:gd name="T31" fmla="*/ 55 h 239"/>
              <a:gd name="T32" fmla="*/ 96 w 266"/>
              <a:gd name="T33" fmla="*/ 5 h 239"/>
              <a:gd name="T34" fmla="*/ 101 w 266"/>
              <a:gd name="T35" fmla="*/ 0 h 239"/>
              <a:gd name="T36" fmla="*/ 113 w 266"/>
              <a:gd name="T37" fmla="*/ 0 h 239"/>
              <a:gd name="T38" fmla="*/ 118 w 266"/>
              <a:gd name="T39" fmla="*/ 5 h 239"/>
              <a:gd name="T40" fmla="*/ 266 w 266"/>
              <a:gd name="T41" fmla="*/ 60 h 239"/>
              <a:gd name="T42" fmla="*/ 262 w 266"/>
              <a:gd name="T43" fmla="*/ 64 h 239"/>
              <a:gd name="T44" fmla="*/ 231 w 266"/>
              <a:gd name="T45" fmla="*/ 86 h 239"/>
              <a:gd name="T46" fmla="*/ 224 w 266"/>
              <a:gd name="T47" fmla="*/ 89 h 239"/>
              <a:gd name="T48" fmla="*/ 217 w 266"/>
              <a:gd name="T49" fmla="*/ 90 h 239"/>
              <a:gd name="T50" fmla="*/ 137 w 266"/>
              <a:gd name="T51" fmla="*/ 90 h 239"/>
              <a:gd name="T52" fmla="*/ 126 w 266"/>
              <a:gd name="T53" fmla="*/ 29 h 239"/>
              <a:gd name="T54" fmla="*/ 217 w 266"/>
              <a:gd name="T55" fmla="*/ 29 h 239"/>
              <a:gd name="T56" fmla="*/ 224 w 266"/>
              <a:gd name="T57" fmla="*/ 31 h 239"/>
              <a:gd name="T58" fmla="*/ 231 w 266"/>
              <a:gd name="T59" fmla="*/ 34 h 239"/>
              <a:gd name="T60" fmla="*/ 262 w 266"/>
              <a:gd name="T61" fmla="*/ 55 h 239"/>
              <a:gd name="T62" fmla="*/ 266 w 266"/>
              <a:gd name="T63" fmla="*/ 6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7"/>
          <p:cNvSpPr>
            <a:spLocks/>
          </p:cNvSpPr>
          <p:nvPr/>
        </p:nvSpPr>
        <p:spPr bwMode="auto">
          <a:xfrm>
            <a:off x="7524545" y="4981903"/>
            <a:ext cx="578931" cy="536028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2"/>
          <p:cNvSpPr>
            <a:spLocks noChangeAspect="1" noEditPoints="1"/>
          </p:cNvSpPr>
          <p:nvPr/>
        </p:nvSpPr>
        <p:spPr bwMode="auto">
          <a:xfrm>
            <a:off x="7301932" y="174057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2"/>
          <p:cNvSpPr>
            <a:spLocks noChangeAspect="1" noEditPoints="1"/>
          </p:cNvSpPr>
          <p:nvPr/>
        </p:nvSpPr>
        <p:spPr bwMode="auto">
          <a:xfrm>
            <a:off x="7301932" y="3169981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2"/>
          <p:cNvSpPr>
            <a:spLocks noChangeAspect="1" noEditPoints="1"/>
          </p:cNvSpPr>
          <p:nvPr/>
        </p:nvSpPr>
        <p:spPr bwMode="auto">
          <a:xfrm>
            <a:off x="7301932" y="4778064"/>
            <a:ext cx="927668" cy="927668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"/>
          <p:cNvGrpSpPr/>
          <p:nvPr/>
        </p:nvGrpSpPr>
        <p:grpSpPr>
          <a:xfrm>
            <a:off x="8248186" y="1670854"/>
            <a:ext cx="2323072" cy="763451"/>
            <a:chOff x="1294971" y="3611604"/>
            <a:chExt cx="2323072" cy="763451"/>
          </a:xfrm>
        </p:grpSpPr>
        <p:sp>
          <p:nvSpPr>
            <p:cNvPr id="29" name="TextBox 28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데이터 및 변수 설명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0" name="Rectangle 8"/>
            <p:cNvSpPr/>
            <p:nvPr/>
          </p:nvSpPr>
          <p:spPr>
            <a:xfrm>
              <a:off x="1294971" y="3611604"/>
              <a:ext cx="2323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[RFM 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분석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8248186" y="3226385"/>
            <a:ext cx="2366353" cy="763451"/>
            <a:chOff x="1294971" y="3611604"/>
            <a:chExt cx="2366353" cy="763451"/>
          </a:xfrm>
        </p:grpSpPr>
        <p:sp>
          <p:nvSpPr>
            <p:cNvPr id="23" name="TextBox 22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고객의 </a:t>
              </a:r>
              <a:r>
                <a:rPr lang="en-US" altLang="ko-KR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RFM</a:t>
              </a:r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별 군집화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1294971" y="3611604"/>
              <a:ext cx="23663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err="1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클러스터링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  <p:grpSp>
        <p:nvGrpSpPr>
          <p:cNvPr id="28" name="Group 1"/>
          <p:cNvGrpSpPr/>
          <p:nvPr/>
        </p:nvGrpSpPr>
        <p:grpSpPr>
          <a:xfrm>
            <a:off x="8248186" y="4876509"/>
            <a:ext cx="2202343" cy="763451"/>
            <a:chOff x="1294971" y="3611604"/>
            <a:chExt cx="2202343" cy="763451"/>
          </a:xfrm>
        </p:grpSpPr>
        <p:sp>
          <p:nvSpPr>
            <p:cNvPr id="31" name="TextBox 30"/>
            <p:cNvSpPr txBox="1"/>
            <p:nvPr/>
          </p:nvSpPr>
          <p:spPr>
            <a:xfrm>
              <a:off x="1382130" y="4098056"/>
              <a:ext cx="211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65000"/>
                    </a:schemeClr>
                  </a:solidFill>
                  <a:ea typeface="Lato Light" charset="0"/>
                  <a:cs typeface="Lato Light" charset="0"/>
                </a:rPr>
                <a:t>군집 활용</a:t>
              </a:r>
              <a:endParaRPr lang="en-US" sz="1200" dirty="0">
                <a:solidFill>
                  <a:schemeClr val="bg2">
                    <a:lumMod val="65000"/>
                  </a:schemeClr>
                </a:solidFill>
                <a:ea typeface="Lato Light" charset="0"/>
                <a:cs typeface="Lato Light" charset="0"/>
              </a:endParaRPr>
            </a:p>
          </p:txBody>
        </p:sp>
        <p:sp>
          <p:nvSpPr>
            <p:cNvPr id="32" name="Rectangle 8"/>
            <p:cNvSpPr/>
            <p:nvPr/>
          </p:nvSpPr>
          <p:spPr>
            <a:xfrm>
              <a:off x="1294971" y="3611604"/>
              <a:ext cx="12939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[</a:t>
              </a:r>
              <a:r>
                <a:rPr lang="ko-KR" altLang="en-US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결과</a:t>
              </a:r>
              <a:r>
                <a:rPr lang="en-US" altLang="ko-KR" sz="2400" b="1" spc="600" dirty="0" smtClean="0">
                  <a:solidFill>
                    <a:srgbClr val="0070C0"/>
                  </a:solidFill>
                  <a:latin typeface="나눔스퀘어라운드 Bold" pitchFamily="50" charset="-127"/>
                  <a:ea typeface="나눔스퀘어라운드 Bold" pitchFamily="50" charset="-127"/>
                  <a:cs typeface="Montserrat" charset="0"/>
                </a:rPr>
                <a:t>]</a:t>
              </a:r>
              <a:endParaRPr lang="en-US" sz="2400" b="1" spc="6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402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2170</Words>
  <Application>Microsoft Office PowerPoint</Application>
  <PresentationFormat>사용자 지정</PresentationFormat>
  <Paragraphs>399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굴림</vt:lpstr>
      <vt:lpstr>Arial</vt:lpstr>
      <vt:lpstr>맑은 고딕</vt:lpstr>
      <vt:lpstr>나눔스퀘어라운드 Bold</vt:lpstr>
      <vt:lpstr>Montserrat</vt:lpstr>
      <vt:lpstr>나눔스퀘어라운드 Regular</vt:lpstr>
      <vt:lpstr>Lato Light</vt:lpstr>
      <vt:lpstr>나눔스퀘어라운드 Light</vt:lpstr>
      <vt:lpstr>Office 테마</vt:lpstr>
      <vt:lpstr>슬라이드 1</vt:lpstr>
      <vt:lpstr>contents list</vt:lpstr>
      <vt:lpstr>슬라이드 3</vt:lpstr>
      <vt:lpstr>1. 분석 목적 2. 데이터 구조</vt:lpstr>
      <vt:lpstr>1. 분석 목적 2. 데이터 구조</vt:lpstr>
      <vt:lpstr>1. 분석 목적 2. 데이터 구조</vt:lpstr>
      <vt:lpstr>1. 분석 목적 2. 데이터 구조</vt:lpstr>
      <vt:lpstr>1. 분석 목적 2. 데이터 구조</vt:lpstr>
      <vt:lpstr>슬라이드 9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1. 데이터 탐구 2. RFM 분석 3. 클러스터링 4. 결과</vt:lpstr>
      <vt:lpstr>슬라이드 24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1. 모델 소개 2. 전처리 3. 분석 4. 결과 해석</vt:lpstr>
      <vt:lpstr>슬라이드 39</vt:lpstr>
      <vt:lpstr>1. 한계 2. 다양한 시도 3. 마케팅 제안</vt:lpstr>
      <vt:lpstr>1. 한계 2. 다양한 시도 3. 마케팅 제안</vt:lpstr>
      <vt:lpstr>1. 한계 2. 다양한 시도 3. 마케팅 제안</vt:lpstr>
      <vt:lpstr> 1. 한계 2. 다양한 시도 3. 마케팅 제안</vt:lpstr>
      <vt:lpstr>1. 한계 2. 다양한 시도 3. 마케팅 제안</vt:lpstr>
      <vt:lpstr>1. 한계 2. 다양한 시도 3. 마케팅 제안</vt:lpstr>
      <vt:lpstr>1. 한계 2. 다양한 시도 3. 마케팅 제안</vt:lpstr>
      <vt:lpstr>1. 한계 2. 다양한 시도 3. 마케팅 제안</vt:lpstr>
      <vt:lpstr>슬라이드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kitcoop</cp:lastModifiedBy>
  <cp:revision>190</cp:revision>
  <dcterms:created xsi:type="dcterms:W3CDTF">2017-10-09T12:51:59Z</dcterms:created>
  <dcterms:modified xsi:type="dcterms:W3CDTF">2018-02-27T05:31:25Z</dcterms:modified>
</cp:coreProperties>
</file>