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93" r:id="rId2"/>
    <p:sldId id="295" r:id="rId3"/>
    <p:sldId id="302" r:id="rId4"/>
    <p:sldId id="294" r:id="rId5"/>
    <p:sldId id="296" r:id="rId6"/>
    <p:sldId id="303" r:id="rId7"/>
    <p:sldId id="298" r:id="rId8"/>
    <p:sldId id="300" r:id="rId9"/>
    <p:sldId id="299" r:id="rId10"/>
    <p:sldId id="297" r:id="rId11"/>
    <p:sldId id="307" r:id="rId12"/>
    <p:sldId id="306" r:id="rId13"/>
    <p:sldId id="305" r:id="rId14"/>
    <p:sldId id="304" r:id="rId15"/>
    <p:sldId id="311" r:id="rId16"/>
    <p:sldId id="312" r:id="rId17"/>
    <p:sldId id="308" r:id="rId18"/>
    <p:sldId id="327" r:id="rId19"/>
    <p:sldId id="310" r:id="rId20"/>
    <p:sldId id="328" r:id="rId21"/>
    <p:sldId id="309" r:id="rId22"/>
    <p:sldId id="313" r:id="rId23"/>
    <p:sldId id="314" r:id="rId24"/>
    <p:sldId id="315" r:id="rId25"/>
    <p:sldId id="316" r:id="rId26"/>
    <p:sldId id="317" r:id="rId27"/>
    <p:sldId id="318" r:id="rId28"/>
    <p:sldId id="320" r:id="rId29"/>
    <p:sldId id="321" r:id="rId30"/>
    <p:sldId id="319" r:id="rId31"/>
    <p:sldId id="326" r:id="rId32"/>
    <p:sldId id="325" r:id="rId33"/>
    <p:sldId id="329" r:id="rId34"/>
    <p:sldId id="330" r:id="rId35"/>
    <p:sldId id="323" r:id="rId36"/>
    <p:sldId id="324" r:id="rId37"/>
    <p:sldId id="322" r:id="rId38"/>
    <p:sldId id="332" r:id="rId39"/>
  </p:sldIdLst>
  <p:sldSz cx="12192000" cy="6858000"/>
  <p:notesSz cx="6858000" cy="9144000"/>
  <p:embeddedFontLst>
    <p:embeddedFont>
      <p:font typeface="맑은 고딕" pitchFamily="50" charset="-127"/>
      <p:regular r:id="rId40"/>
      <p:bold r:id="rId41"/>
    </p:embeddedFont>
    <p:embeddedFont>
      <p:font typeface="나눔스퀘어라운드 Bold" pitchFamily="50" charset="-127"/>
      <p:bold r:id="rId42"/>
    </p:embeddedFont>
    <p:embeddedFont>
      <p:font typeface="나눔스퀘어라운드 ExtraBold" pitchFamily="50" charset="-127"/>
      <p:bold r:id="rId43"/>
    </p:embeddedFont>
    <p:embeddedFont>
      <p:font typeface="나눔스퀘어라운드 Regular" pitchFamily="50" charset="-127"/>
      <p:regular r:id="rId44"/>
    </p:embeddedFont>
    <p:embeddedFont>
      <p:font typeface="나눔스퀘어라운드 Light" pitchFamily="50" charset="-127"/>
      <p:regular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B970B"/>
    <a:srgbClr val="83603D"/>
    <a:srgbClr val="A77B4E"/>
    <a:srgbClr val="FFCE33"/>
    <a:srgbClr val="F6B31A"/>
    <a:srgbClr val="DC9522"/>
    <a:srgbClr val="E2A845"/>
    <a:srgbClr val="DE9B2E"/>
    <a:srgbClr val="E8B64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53" autoAdjust="0"/>
    <p:restoredTop sz="94660"/>
  </p:normalViewPr>
  <p:slideViewPr>
    <p:cSldViewPr snapToGrid="0">
      <p:cViewPr varScale="1">
        <p:scale>
          <a:sx n="91" d="100"/>
          <a:sy n="91" d="100"/>
        </p:scale>
        <p:origin x="-9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F1592-7A43-4B86-9EDD-C2AFC117F02A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6332B271-403E-4831-81EC-A1CD61BCE13C}">
      <dgm:prSet phldrT="[텍스트]" custT="1"/>
      <dgm:spPr>
        <a:solidFill>
          <a:schemeClr val="accent1">
            <a:lumMod val="40000"/>
            <a:lumOff val="60000"/>
          </a:schemeClr>
        </a:solidFill>
        <a:ln w="19050">
          <a:solidFill>
            <a:srgbClr val="0070C0"/>
          </a:solidFill>
        </a:ln>
        <a:effectLst>
          <a:outerShdw blurRad="152400" dist="317500" dir="5400000" sx="90000" sy="-19000" rotWithShape="0">
            <a:prstClr val="black">
              <a:alpha val="44000"/>
            </a:prstClr>
          </a:outerShdw>
        </a:effectLst>
      </dgm:spPr>
      <dgm:t>
        <a:bodyPr vert="horz" anchor="ctr" anchorCtr="1"/>
        <a:lstStyle/>
        <a:p>
          <a:pPr latinLnBrk="1"/>
          <a:r>
            <a:rPr lang="en-US" altLang="ko-KR" sz="1800" dirty="0" smtClean="0">
              <a:latin typeface="나눔스퀘어라운드 Bold" pitchFamily="50" charset="-127"/>
              <a:ea typeface="나눔스퀘어라운드 Bold" pitchFamily="50" charset="-127"/>
            </a:rPr>
            <a:t>unknown</a:t>
          </a:r>
          <a:endParaRPr lang="ko-KR" altLang="en-US" sz="1800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BCCFED68-974E-4373-A71E-CA8A3C310D94}" type="parTrans" cxnId="{C155A7D8-8B51-4D43-B37B-529D49C67E8F}">
      <dgm:prSet/>
      <dgm:spPr/>
      <dgm:t>
        <a:bodyPr/>
        <a:lstStyle/>
        <a:p>
          <a:pPr latinLnBrk="1"/>
          <a:endParaRPr lang="ko-KR" altLang="en-US"/>
        </a:p>
      </dgm:t>
    </dgm:pt>
    <dgm:pt modelId="{6D8C49A4-EA35-40AE-A98F-B19E314F8402}" type="sibTrans" cxnId="{C155A7D8-8B51-4D43-B37B-529D49C67E8F}">
      <dgm:prSet/>
      <dgm:spPr/>
      <dgm:t>
        <a:bodyPr/>
        <a:lstStyle/>
        <a:p>
          <a:pPr latinLnBrk="1"/>
          <a:endParaRPr lang="ko-KR" altLang="en-US"/>
        </a:p>
      </dgm:t>
    </dgm:pt>
    <dgm:pt modelId="{98201A58-F3B9-4E9A-9C77-BB8294786C06}">
      <dgm:prSet phldrT="[텍스트]" custT="1"/>
      <dgm:spPr>
        <a:solidFill>
          <a:schemeClr val="accent1">
            <a:lumMod val="40000"/>
            <a:lumOff val="60000"/>
          </a:schemeClr>
        </a:solidFill>
        <a:ln w="19050">
          <a:solidFill>
            <a:srgbClr val="0070C0"/>
          </a:solidFill>
        </a:ln>
        <a:effectLst>
          <a:outerShdw blurRad="152400" dist="317500" dir="5400000" sx="90000" sy="-19000" rotWithShape="0">
            <a:prstClr val="black">
              <a:alpha val="44000"/>
            </a:prstClr>
          </a:outerShdw>
        </a:effectLst>
      </dgm:spPr>
      <dgm:t>
        <a:bodyPr vert="horz" anchor="ctr" anchorCtr="1"/>
        <a:lstStyle/>
        <a:p>
          <a:pPr latinLnBrk="1"/>
          <a:r>
            <a:rPr lang="en-US" altLang="ko-KR" sz="2800" dirty="0" smtClean="0">
              <a:latin typeface="나눔스퀘어라운드 Bold" pitchFamily="50" charset="-127"/>
              <a:ea typeface="나눔스퀘어라운드 Bold" pitchFamily="50" charset="-127"/>
            </a:rPr>
            <a:t>known</a:t>
          </a:r>
          <a:endParaRPr lang="ko-KR" altLang="en-US" sz="2800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7051A11C-D31A-4FE8-B886-3AC2AB25371C}" type="parTrans" cxnId="{0E909D84-B8F2-4088-BCD3-CB89B3A68A80}">
      <dgm:prSet/>
      <dgm:spPr/>
      <dgm:t>
        <a:bodyPr/>
        <a:lstStyle/>
        <a:p>
          <a:pPr latinLnBrk="1"/>
          <a:endParaRPr lang="ko-KR" altLang="en-US"/>
        </a:p>
      </dgm:t>
    </dgm:pt>
    <dgm:pt modelId="{52847696-0D3D-41B3-876B-576170F36982}" type="sibTrans" cxnId="{0E909D84-B8F2-4088-BCD3-CB89B3A68A80}">
      <dgm:prSet/>
      <dgm:spPr/>
      <dgm:t>
        <a:bodyPr/>
        <a:lstStyle/>
        <a:p>
          <a:pPr latinLnBrk="1"/>
          <a:endParaRPr lang="ko-KR" altLang="en-US"/>
        </a:p>
      </dgm:t>
    </dgm:pt>
    <dgm:pt modelId="{F46CA071-01A9-4685-95D3-F46429C61F45}">
      <dgm:prSet phldrT="[텍스트]"/>
      <dgm:spPr>
        <a:solidFill>
          <a:schemeClr val="accent1">
            <a:lumMod val="40000"/>
            <a:lumOff val="60000"/>
          </a:schemeClr>
        </a:solidFill>
        <a:ln w="19050">
          <a:solidFill>
            <a:srgbClr val="0070C0"/>
          </a:solidFill>
        </a:ln>
        <a:effectLst>
          <a:outerShdw blurRad="152400" dist="317500" dir="5400000" sx="90000" sy="-19000" rotWithShape="0">
            <a:prstClr val="black">
              <a:alpha val="44000"/>
            </a:prstClr>
          </a:outerShdw>
        </a:effectLst>
      </dgm:spPr>
      <dgm:t>
        <a:bodyPr vert="horz" anchor="ctr" anchorCtr="1"/>
        <a:lstStyle/>
        <a:p>
          <a:pPr latinLnBrk="1"/>
          <a:r>
            <a:rPr lang="en-US" altLang="ko-KR" dirty="0" smtClean="0">
              <a:latin typeface="나눔스퀘어라운드 Bold" pitchFamily="50" charset="-127"/>
              <a:ea typeface="나눔스퀘어라운드 Bold" pitchFamily="50" charset="-127"/>
            </a:rPr>
            <a:t>Training data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F86C7834-C4D6-4E6A-86F7-7D3D5DADF78F}" type="parTrans" cxnId="{738AD68B-5525-494B-95BB-0DEDC44D5739}">
      <dgm:prSet/>
      <dgm:spPr/>
      <dgm:t>
        <a:bodyPr/>
        <a:lstStyle/>
        <a:p>
          <a:pPr latinLnBrk="1"/>
          <a:endParaRPr lang="ko-KR" altLang="en-US"/>
        </a:p>
      </dgm:t>
    </dgm:pt>
    <dgm:pt modelId="{C83C779B-0CAE-4DE6-9F6B-6970C8238349}" type="sibTrans" cxnId="{738AD68B-5525-494B-95BB-0DEDC44D5739}">
      <dgm:prSet/>
      <dgm:spPr/>
      <dgm:t>
        <a:bodyPr/>
        <a:lstStyle/>
        <a:p>
          <a:pPr latinLnBrk="1"/>
          <a:endParaRPr lang="ko-KR" altLang="en-US"/>
        </a:p>
      </dgm:t>
    </dgm:pt>
    <dgm:pt modelId="{A73ADF12-74EA-469B-9A35-E015C5C290BF}" type="pres">
      <dgm:prSet presAssocID="{A62F1592-7A43-4B86-9EDD-C2AFC117F02A}" presName="Name0" presStyleCnt="0">
        <dgm:presLayoutVars>
          <dgm:dir/>
          <dgm:animLvl val="lvl"/>
          <dgm:resizeHandles val="exact"/>
        </dgm:presLayoutVars>
      </dgm:prSet>
      <dgm:spPr/>
    </dgm:pt>
    <dgm:pt modelId="{47C16A63-AC8C-4238-98C4-9ABA353146E3}" type="pres">
      <dgm:prSet presAssocID="{6332B271-403E-4831-81EC-A1CD61BCE13C}" presName="Name8" presStyleCnt="0"/>
      <dgm:spPr/>
    </dgm:pt>
    <dgm:pt modelId="{2F40C10B-FC97-40B3-AF8C-7D367109E070}" type="pres">
      <dgm:prSet presAssocID="{6332B271-403E-4831-81EC-A1CD61BCE13C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A58304-7862-4A2E-BD73-B2BD56C995A1}" type="pres">
      <dgm:prSet presAssocID="{6332B271-403E-4831-81EC-A1CD61BCE13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342AB2-286C-44C7-91A5-09D6B29B782B}" type="pres">
      <dgm:prSet presAssocID="{98201A58-F3B9-4E9A-9C77-BB8294786C06}" presName="Name8" presStyleCnt="0"/>
      <dgm:spPr/>
    </dgm:pt>
    <dgm:pt modelId="{E0784BF5-049C-4656-B278-CFCE01B0D471}" type="pres">
      <dgm:prSet presAssocID="{98201A58-F3B9-4E9A-9C77-BB8294786C06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59914E-0F76-4ADC-9B8D-607B24A24D16}" type="pres">
      <dgm:prSet presAssocID="{98201A58-F3B9-4E9A-9C77-BB8294786C0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584042-3E0F-43EA-8084-DBD261EA4F89}" type="pres">
      <dgm:prSet presAssocID="{F46CA071-01A9-4685-95D3-F46429C61F45}" presName="Name8" presStyleCnt="0"/>
      <dgm:spPr/>
    </dgm:pt>
    <dgm:pt modelId="{C0DD49D4-0ECD-40B2-BD6D-3AF8BEFD211D}" type="pres">
      <dgm:prSet presAssocID="{F46CA071-01A9-4685-95D3-F46429C61F45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CA0CE5-0732-4CFE-BE1C-421E8A0F96FF}" type="pres">
      <dgm:prSet presAssocID="{F46CA071-01A9-4685-95D3-F46429C61F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155A7D8-8B51-4D43-B37B-529D49C67E8F}" srcId="{A62F1592-7A43-4B86-9EDD-C2AFC117F02A}" destId="{6332B271-403E-4831-81EC-A1CD61BCE13C}" srcOrd="0" destOrd="0" parTransId="{BCCFED68-974E-4373-A71E-CA8A3C310D94}" sibTransId="{6D8C49A4-EA35-40AE-A98F-B19E314F8402}"/>
    <dgm:cxn modelId="{0E909D84-B8F2-4088-BCD3-CB89B3A68A80}" srcId="{A62F1592-7A43-4B86-9EDD-C2AFC117F02A}" destId="{98201A58-F3B9-4E9A-9C77-BB8294786C06}" srcOrd="1" destOrd="0" parTransId="{7051A11C-D31A-4FE8-B886-3AC2AB25371C}" sibTransId="{52847696-0D3D-41B3-876B-576170F36982}"/>
    <dgm:cxn modelId="{2CD9D0A8-81DB-4B91-9D1F-0C1519075F9F}" type="presOf" srcId="{F46CA071-01A9-4685-95D3-F46429C61F45}" destId="{07CA0CE5-0732-4CFE-BE1C-421E8A0F96FF}" srcOrd="1" destOrd="0" presId="urn:microsoft.com/office/officeart/2005/8/layout/pyramid1"/>
    <dgm:cxn modelId="{58C0A5A3-781A-43CD-8020-54B4CCB32AE8}" type="presOf" srcId="{6332B271-403E-4831-81EC-A1CD61BCE13C}" destId="{67A58304-7862-4A2E-BD73-B2BD56C995A1}" srcOrd="1" destOrd="0" presId="urn:microsoft.com/office/officeart/2005/8/layout/pyramid1"/>
    <dgm:cxn modelId="{2E5C1E78-F0BC-49E9-A06C-CE71C23EE434}" type="presOf" srcId="{A62F1592-7A43-4B86-9EDD-C2AFC117F02A}" destId="{A73ADF12-74EA-469B-9A35-E015C5C290BF}" srcOrd="0" destOrd="0" presId="urn:microsoft.com/office/officeart/2005/8/layout/pyramid1"/>
    <dgm:cxn modelId="{871EEADC-94A4-4BC6-A4EF-D9A8D571208A}" type="presOf" srcId="{98201A58-F3B9-4E9A-9C77-BB8294786C06}" destId="{E0784BF5-049C-4656-B278-CFCE01B0D471}" srcOrd="0" destOrd="0" presId="urn:microsoft.com/office/officeart/2005/8/layout/pyramid1"/>
    <dgm:cxn modelId="{9175D84C-4CB8-4BC9-A86D-BC97EA54287A}" type="presOf" srcId="{F46CA071-01A9-4685-95D3-F46429C61F45}" destId="{C0DD49D4-0ECD-40B2-BD6D-3AF8BEFD211D}" srcOrd="0" destOrd="0" presId="urn:microsoft.com/office/officeart/2005/8/layout/pyramid1"/>
    <dgm:cxn modelId="{645F5965-3D6D-4BA7-8FA5-14000F1BB525}" type="presOf" srcId="{98201A58-F3B9-4E9A-9C77-BB8294786C06}" destId="{5E59914E-0F76-4ADC-9B8D-607B24A24D16}" srcOrd="1" destOrd="0" presId="urn:microsoft.com/office/officeart/2005/8/layout/pyramid1"/>
    <dgm:cxn modelId="{770D85DA-B8BE-491C-8337-BDB0DA345C2C}" type="presOf" srcId="{6332B271-403E-4831-81EC-A1CD61BCE13C}" destId="{2F40C10B-FC97-40B3-AF8C-7D367109E070}" srcOrd="0" destOrd="0" presId="urn:microsoft.com/office/officeart/2005/8/layout/pyramid1"/>
    <dgm:cxn modelId="{738AD68B-5525-494B-95BB-0DEDC44D5739}" srcId="{A62F1592-7A43-4B86-9EDD-C2AFC117F02A}" destId="{F46CA071-01A9-4685-95D3-F46429C61F45}" srcOrd="2" destOrd="0" parTransId="{F86C7834-C4D6-4E6A-86F7-7D3D5DADF78F}" sibTransId="{C83C779B-0CAE-4DE6-9F6B-6970C8238349}"/>
    <dgm:cxn modelId="{7BC09753-0BB4-4E8E-8ECE-E0CBAB141EC9}" type="presParOf" srcId="{A73ADF12-74EA-469B-9A35-E015C5C290BF}" destId="{47C16A63-AC8C-4238-98C4-9ABA353146E3}" srcOrd="0" destOrd="0" presId="urn:microsoft.com/office/officeart/2005/8/layout/pyramid1"/>
    <dgm:cxn modelId="{F2B1D57C-52B9-4EEB-84E8-320251B7FF7D}" type="presParOf" srcId="{47C16A63-AC8C-4238-98C4-9ABA353146E3}" destId="{2F40C10B-FC97-40B3-AF8C-7D367109E070}" srcOrd="0" destOrd="0" presId="urn:microsoft.com/office/officeart/2005/8/layout/pyramid1"/>
    <dgm:cxn modelId="{C270A554-CA7F-453D-945B-E7D062537983}" type="presParOf" srcId="{47C16A63-AC8C-4238-98C4-9ABA353146E3}" destId="{67A58304-7862-4A2E-BD73-B2BD56C995A1}" srcOrd="1" destOrd="0" presId="urn:microsoft.com/office/officeart/2005/8/layout/pyramid1"/>
    <dgm:cxn modelId="{13FC18EC-CD44-436D-BEE5-556D7A363817}" type="presParOf" srcId="{A73ADF12-74EA-469B-9A35-E015C5C290BF}" destId="{54342AB2-286C-44C7-91A5-09D6B29B782B}" srcOrd="1" destOrd="0" presId="urn:microsoft.com/office/officeart/2005/8/layout/pyramid1"/>
    <dgm:cxn modelId="{643BCCC7-FC17-4473-96B4-155439D618E8}" type="presParOf" srcId="{54342AB2-286C-44C7-91A5-09D6B29B782B}" destId="{E0784BF5-049C-4656-B278-CFCE01B0D471}" srcOrd="0" destOrd="0" presId="urn:microsoft.com/office/officeart/2005/8/layout/pyramid1"/>
    <dgm:cxn modelId="{C05851A5-6372-442A-944A-EEF3651F8234}" type="presParOf" srcId="{54342AB2-286C-44C7-91A5-09D6B29B782B}" destId="{5E59914E-0F76-4ADC-9B8D-607B24A24D16}" srcOrd="1" destOrd="0" presId="urn:microsoft.com/office/officeart/2005/8/layout/pyramid1"/>
    <dgm:cxn modelId="{76CA9447-9FCF-4A9D-AAA3-7696081E290A}" type="presParOf" srcId="{A73ADF12-74EA-469B-9A35-E015C5C290BF}" destId="{51584042-3E0F-43EA-8084-DBD261EA4F89}" srcOrd="2" destOrd="0" presId="urn:microsoft.com/office/officeart/2005/8/layout/pyramid1"/>
    <dgm:cxn modelId="{20D6DD65-DF77-4627-A476-9B612A935316}" type="presParOf" srcId="{51584042-3E0F-43EA-8084-DBD261EA4F89}" destId="{C0DD49D4-0ECD-40B2-BD6D-3AF8BEFD211D}" srcOrd="0" destOrd="0" presId="urn:microsoft.com/office/officeart/2005/8/layout/pyramid1"/>
    <dgm:cxn modelId="{06C02F3A-EBF4-4640-B856-654CF5195FBC}" type="presParOf" srcId="{51584042-3E0F-43EA-8084-DBD261EA4F89}" destId="{07CA0CE5-0732-4CFE-BE1C-421E8A0F96F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7697E8-94DD-4CE2-AAAB-ACD426070550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2CB4B2A-A584-4E66-90A5-47B8D90584DA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Bold" pitchFamily="50" charset="-127"/>
              <a:ea typeface="나눔스퀘어라운드 Bold" pitchFamily="50" charset="-127"/>
            </a:rPr>
            <a:t>UBCF</a:t>
          </a:r>
          <a:endParaRPr lang="ko-KR" altLang="en-US" sz="2000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8DB69335-8248-4811-9E82-F9753F96E642}" type="parTrans" cxnId="{CA262095-88ED-468E-9CA3-EF06F6914C2F}">
      <dgm:prSet/>
      <dgm:spPr/>
      <dgm:t>
        <a:bodyPr/>
        <a:lstStyle/>
        <a:p>
          <a:pPr latinLnBrk="1"/>
          <a:endParaRPr lang="ko-KR" altLang="en-US"/>
        </a:p>
      </dgm:t>
    </dgm:pt>
    <dgm:pt modelId="{123B3FA4-8685-4884-8172-0E04E46EC619}" type="sibTrans" cxnId="{CA262095-88ED-468E-9CA3-EF06F6914C2F}">
      <dgm:prSet/>
      <dgm:spPr/>
      <dgm:t>
        <a:bodyPr/>
        <a:lstStyle/>
        <a:p>
          <a:pPr latinLnBrk="1"/>
          <a:endParaRPr lang="ko-KR" altLang="en-US"/>
        </a:p>
      </dgm:t>
    </dgm:pt>
    <dgm:pt modelId="{9D3575E6-F6F9-4006-B1B9-DC58C6AEA82A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데이터 분할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3133889A-C5EF-442C-B80A-6937FDC2756C}" type="parTrans" cxnId="{7834FC2C-6E8D-4C01-A5B4-7A02616F3AA2}">
      <dgm:prSet/>
      <dgm:spPr/>
      <dgm:t>
        <a:bodyPr/>
        <a:lstStyle/>
        <a:p>
          <a:pPr latinLnBrk="1"/>
          <a:endParaRPr lang="ko-KR" altLang="en-US"/>
        </a:p>
      </dgm:t>
    </dgm:pt>
    <dgm:pt modelId="{97B9E385-20CB-4EAE-9611-3E39E9F5350B}" type="sibTrans" cxnId="{7834FC2C-6E8D-4C01-A5B4-7A02616F3AA2}">
      <dgm:prSet/>
      <dgm:spPr/>
      <dgm:t>
        <a:bodyPr/>
        <a:lstStyle/>
        <a:p>
          <a:pPr latinLnBrk="1"/>
          <a:endParaRPr lang="ko-KR" altLang="en-US"/>
        </a:p>
      </dgm:t>
    </dgm:pt>
    <dgm:pt modelId="{04D9282F-5828-4507-B1E0-4E9B01DC1330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Bold" pitchFamily="50" charset="-127"/>
              <a:ea typeface="나눔스퀘어라운드 Bold" pitchFamily="50" charset="-127"/>
            </a:rPr>
            <a:t>k-fold</a:t>
          </a:r>
          <a:endParaRPr lang="ko-KR" altLang="en-US" sz="2000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4C2969D1-F0C0-4A6A-8C98-7D942A47DC15}" type="parTrans" cxnId="{11B2587D-93A0-41EE-B8C0-49E91F8C59FF}">
      <dgm:prSet/>
      <dgm:spPr/>
      <dgm:t>
        <a:bodyPr/>
        <a:lstStyle/>
        <a:p>
          <a:pPr latinLnBrk="1"/>
          <a:endParaRPr lang="ko-KR" altLang="en-US"/>
        </a:p>
      </dgm:t>
    </dgm:pt>
    <dgm:pt modelId="{99416ACB-52F3-4E00-8472-0855F0B9042B}" type="sibTrans" cxnId="{11B2587D-93A0-41EE-B8C0-49E91F8C59FF}">
      <dgm:prSet/>
      <dgm:spPr/>
      <dgm:t>
        <a:bodyPr/>
        <a:lstStyle/>
        <a:p>
          <a:pPr latinLnBrk="1"/>
          <a:endParaRPr lang="ko-KR" altLang="en-US"/>
        </a:p>
      </dgm:t>
    </dgm:pt>
    <dgm:pt modelId="{734CDBF6-059D-4DD6-AA43-9DA10DB7E1CB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매개변수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C5B5F4D3-5995-4B5D-B033-17FBA6437A07}" type="parTrans" cxnId="{16963F83-2B63-4780-9B03-AF7844582D83}">
      <dgm:prSet/>
      <dgm:spPr/>
      <dgm:t>
        <a:bodyPr/>
        <a:lstStyle/>
        <a:p>
          <a:pPr latinLnBrk="1"/>
          <a:endParaRPr lang="ko-KR" altLang="en-US"/>
        </a:p>
      </dgm:t>
    </dgm:pt>
    <dgm:pt modelId="{7252E1EF-3C24-4C1C-A722-004FAA068346}" type="sibTrans" cxnId="{16963F83-2B63-4780-9B03-AF7844582D83}">
      <dgm:prSet/>
      <dgm:spPr/>
      <dgm:t>
        <a:bodyPr/>
        <a:lstStyle/>
        <a:p>
          <a:pPr latinLnBrk="1"/>
          <a:endParaRPr lang="ko-KR" altLang="en-US"/>
        </a:p>
      </dgm:t>
    </dgm:pt>
    <dgm:pt modelId="{ED5EAEC8-A308-4C5F-8022-86164D80D094}">
      <dgm:prSet phldrT="[텍스트]" custT="1"/>
      <dgm:spPr/>
      <dgm:t>
        <a:bodyPr/>
        <a:lstStyle/>
        <a:p>
          <a:pPr latinLnBrk="1"/>
          <a:r>
            <a:rPr lang="en-US" altLang="ko-KR" sz="2000" dirty="0" err="1" smtClean="0">
              <a:latin typeface="나눔스퀘어라운드 Bold" pitchFamily="50" charset="-127"/>
              <a:ea typeface="나눔스퀘어라운드 Bold" pitchFamily="50" charset="-127"/>
            </a:rPr>
            <a:t>nn</a:t>
          </a:r>
          <a:r>
            <a:rPr lang="en-US" altLang="ko-KR" sz="2000" dirty="0" smtClean="0">
              <a:latin typeface="나눔스퀘어라운드 Bold" pitchFamily="50" charset="-127"/>
              <a:ea typeface="나눔스퀘어라운드 Bold" pitchFamily="50" charset="-127"/>
            </a:rPr>
            <a:t>=30</a:t>
          </a:r>
          <a:endParaRPr lang="ko-KR" altLang="en-US" sz="2000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2CC40667-73A8-43A6-B7C3-BCB3D10CF0DC}" type="parTrans" cxnId="{83B7305B-F3C7-43D8-BDB5-87C976A5D661}">
      <dgm:prSet/>
      <dgm:spPr/>
      <dgm:t>
        <a:bodyPr/>
        <a:lstStyle/>
        <a:p>
          <a:pPr latinLnBrk="1"/>
          <a:endParaRPr lang="ko-KR" altLang="en-US"/>
        </a:p>
      </dgm:t>
    </dgm:pt>
    <dgm:pt modelId="{2DE3361B-C62F-422B-A00E-78065477208F}" type="sibTrans" cxnId="{83B7305B-F3C7-43D8-BDB5-87C976A5D661}">
      <dgm:prSet/>
      <dgm:spPr/>
      <dgm:t>
        <a:bodyPr/>
        <a:lstStyle/>
        <a:p>
          <a:pPr latinLnBrk="1"/>
          <a:endParaRPr lang="ko-KR" altLang="en-US"/>
        </a:p>
      </dgm:t>
    </dgm:pt>
    <dgm:pt modelId="{377A83E7-F2E4-4BA7-858D-41339467FED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모델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D1CB1C99-F151-4074-9478-E2C3C1536C03}" type="sibTrans" cxnId="{EA0D2CB6-8A29-4550-9825-BC7AC5DD2257}">
      <dgm:prSet/>
      <dgm:spPr/>
      <dgm:t>
        <a:bodyPr/>
        <a:lstStyle/>
        <a:p>
          <a:pPr latinLnBrk="1"/>
          <a:endParaRPr lang="ko-KR" altLang="en-US"/>
        </a:p>
      </dgm:t>
    </dgm:pt>
    <dgm:pt modelId="{9A39CB64-184C-4D17-B75B-F7283EC0C884}" type="parTrans" cxnId="{EA0D2CB6-8A29-4550-9825-BC7AC5DD2257}">
      <dgm:prSet/>
      <dgm:spPr/>
      <dgm:t>
        <a:bodyPr/>
        <a:lstStyle/>
        <a:p>
          <a:pPr latinLnBrk="1"/>
          <a:endParaRPr lang="ko-KR" altLang="en-US"/>
        </a:p>
      </dgm:t>
    </dgm:pt>
    <dgm:pt modelId="{2C551693-99A0-429D-80A0-D7BAA78963D8}" type="pres">
      <dgm:prSet presAssocID="{117697E8-94DD-4CE2-AAAB-ACD42607055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F3F1F3-C966-4665-818E-FFE844176A80}" type="pres">
      <dgm:prSet presAssocID="{377A83E7-F2E4-4BA7-858D-41339467FEDF}" presName="circle1" presStyleLbl="node1" presStyleIdx="0" presStyleCnt="3" custLinFactNeighborX="1730" custLinFactNeighborY="-346"/>
      <dgm:spPr>
        <a:solidFill>
          <a:schemeClr val="accent2">
            <a:lumMod val="40000"/>
            <a:lumOff val="60000"/>
          </a:schemeClr>
        </a:solidFill>
      </dgm:spPr>
    </dgm:pt>
    <dgm:pt modelId="{46150619-E48C-4579-8139-5BD692265E8E}" type="pres">
      <dgm:prSet presAssocID="{377A83E7-F2E4-4BA7-858D-41339467FEDF}" presName="space" presStyleCnt="0"/>
      <dgm:spPr/>
    </dgm:pt>
    <dgm:pt modelId="{0FCF3E2E-D1F0-4529-A257-10356B9A1A91}" type="pres">
      <dgm:prSet presAssocID="{377A83E7-F2E4-4BA7-858D-41339467FEDF}" presName="rect1" presStyleLbl="alignAcc1" presStyleIdx="0" presStyleCnt="3" custScaleY="92616" custLinFactNeighborX="0" custLinFactNeighborY="-3406"/>
      <dgm:spPr/>
      <dgm:t>
        <a:bodyPr/>
        <a:lstStyle/>
        <a:p>
          <a:pPr latinLnBrk="1"/>
          <a:endParaRPr lang="ko-KR" altLang="en-US"/>
        </a:p>
      </dgm:t>
    </dgm:pt>
    <dgm:pt modelId="{51844EFA-A712-4115-8AF7-83442BF85318}" type="pres">
      <dgm:prSet presAssocID="{9D3575E6-F6F9-4006-B1B9-DC58C6AEA82A}" presName="vertSpace2" presStyleLbl="node1" presStyleIdx="0" presStyleCnt="3"/>
      <dgm:spPr/>
    </dgm:pt>
    <dgm:pt modelId="{942D3653-8728-495F-A117-3E5B812EB688}" type="pres">
      <dgm:prSet presAssocID="{9D3575E6-F6F9-4006-B1B9-DC58C6AEA82A}" presName="circle2" presStyleLbl="node1" presStyleIdx="1" presStyleCnt="3" custLinFactNeighborX="1597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</dgm:pt>
    <dgm:pt modelId="{FB548C01-9277-488D-86E7-CB18F579AE15}" type="pres">
      <dgm:prSet presAssocID="{9D3575E6-F6F9-4006-B1B9-DC58C6AEA82A}" presName="rect2" presStyleLbl="alignAcc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049DE32-FA34-4099-B95D-0C6DC33EEE09}" type="pres">
      <dgm:prSet presAssocID="{734CDBF6-059D-4DD6-AA43-9DA10DB7E1CB}" presName="vertSpace3" presStyleLbl="node1" presStyleIdx="1" presStyleCnt="3"/>
      <dgm:spPr/>
    </dgm:pt>
    <dgm:pt modelId="{7A82B511-B069-4BCA-9021-79E618B5D39D}" type="pres">
      <dgm:prSet presAssocID="{734CDBF6-059D-4DD6-AA43-9DA10DB7E1CB}" presName="circle3" presStyleLbl="node1" presStyleIdx="2" presStyleCnt="3" custLinFactNeighborY="6920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2FD747CC-3B1E-4D7F-AB27-24C6C4D11065}" type="pres">
      <dgm:prSet presAssocID="{734CDBF6-059D-4DD6-AA43-9DA10DB7E1CB}" presName="rect3" presStyleLbl="alignAcc1" presStyleIdx="2" presStyleCnt="3" custScaleY="130879" custLinFactNeighborY="17301"/>
      <dgm:spPr/>
      <dgm:t>
        <a:bodyPr/>
        <a:lstStyle/>
        <a:p>
          <a:pPr latinLnBrk="1"/>
          <a:endParaRPr lang="ko-KR" altLang="en-US"/>
        </a:p>
      </dgm:t>
    </dgm:pt>
    <dgm:pt modelId="{36EF053F-A027-476F-AD83-10CC240CCCE0}" type="pres">
      <dgm:prSet presAssocID="{377A83E7-F2E4-4BA7-858D-41339467FEDF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FA54DE-422D-4151-9D0C-05CC75A90C3B}" type="pres">
      <dgm:prSet presAssocID="{377A83E7-F2E4-4BA7-858D-41339467FEDF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BEC567-0955-42A3-A56E-FA1D66CD1AB7}" type="pres">
      <dgm:prSet presAssocID="{9D3575E6-F6F9-4006-B1B9-DC58C6AEA82A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FF5624-CE89-4D0A-9E57-69726F9B8AF2}" type="pres">
      <dgm:prSet presAssocID="{9D3575E6-F6F9-4006-B1B9-DC58C6AEA82A}" presName="rect2ChTx" presStyleLbl="alignAcc1" presStyleIdx="2" presStyleCnt="3" custLinFactNeighborY="346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C5D3BC-1979-477C-9E18-009301DF01D6}" type="pres">
      <dgm:prSet presAssocID="{734CDBF6-059D-4DD6-AA43-9DA10DB7E1CB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FE7C6F-3B8F-49EC-B1E0-A50E53E0AC0A}" type="pres">
      <dgm:prSet presAssocID="{734CDBF6-059D-4DD6-AA43-9DA10DB7E1CB}" presName="rect3ChTx" presStyleLbl="alignAcc1" presStyleIdx="2" presStyleCnt="3" custLinFactNeighborX="-1186" custLinFactNeighborY="242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6963F83-2B63-4780-9B03-AF7844582D83}" srcId="{117697E8-94DD-4CE2-AAAB-ACD426070550}" destId="{734CDBF6-059D-4DD6-AA43-9DA10DB7E1CB}" srcOrd="2" destOrd="0" parTransId="{C5B5F4D3-5995-4B5D-B033-17FBA6437A07}" sibTransId="{7252E1EF-3C24-4C1C-A722-004FAA068346}"/>
    <dgm:cxn modelId="{477B7F38-109B-44FF-A3BF-47F7FE0ADE82}" type="presOf" srcId="{734CDBF6-059D-4DD6-AA43-9DA10DB7E1CB}" destId="{2FD747CC-3B1E-4D7F-AB27-24C6C4D11065}" srcOrd="0" destOrd="0" presId="urn:microsoft.com/office/officeart/2005/8/layout/target3"/>
    <dgm:cxn modelId="{4AB6E13A-13B2-4E2A-8AB9-FF69CA493514}" type="presOf" srcId="{734CDBF6-059D-4DD6-AA43-9DA10DB7E1CB}" destId="{AFC5D3BC-1979-477C-9E18-009301DF01D6}" srcOrd="1" destOrd="0" presId="urn:microsoft.com/office/officeart/2005/8/layout/target3"/>
    <dgm:cxn modelId="{7834FC2C-6E8D-4C01-A5B4-7A02616F3AA2}" srcId="{117697E8-94DD-4CE2-AAAB-ACD426070550}" destId="{9D3575E6-F6F9-4006-B1B9-DC58C6AEA82A}" srcOrd="1" destOrd="0" parTransId="{3133889A-C5EF-442C-B80A-6937FDC2756C}" sibTransId="{97B9E385-20CB-4EAE-9611-3E39E9F5350B}"/>
    <dgm:cxn modelId="{EA0D2CB6-8A29-4550-9825-BC7AC5DD2257}" srcId="{117697E8-94DD-4CE2-AAAB-ACD426070550}" destId="{377A83E7-F2E4-4BA7-858D-41339467FEDF}" srcOrd="0" destOrd="0" parTransId="{9A39CB64-184C-4D17-B75B-F7283EC0C884}" sibTransId="{D1CB1C99-F151-4074-9478-E2C3C1536C03}"/>
    <dgm:cxn modelId="{E97B77AF-10EF-4259-96D7-03D29E08AE37}" type="presOf" srcId="{ED5EAEC8-A308-4C5F-8022-86164D80D094}" destId="{10FE7C6F-3B8F-49EC-B1E0-A50E53E0AC0A}" srcOrd="0" destOrd="0" presId="urn:microsoft.com/office/officeart/2005/8/layout/target3"/>
    <dgm:cxn modelId="{11B2587D-93A0-41EE-B8C0-49E91F8C59FF}" srcId="{9D3575E6-F6F9-4006-B1B9-DC58C6AEA82A}" destId="{04D9282F-5828-4507-B1E0-4E9B01DC1330}" srcOrd="0" destOrd="0" parTransId="{4C2969D1-F0C0-4A6A-8C98-7D942A47DC15}" sibTransId="{99416ACB-52F3-4E00-8472-0855F0B9042B}"/>
    <dgm:cxn modelId="{5246D5E7-010C-4D2F-9986-42556832AFFA}" type="presOf" srcId="{04D9282F-5828-4507-B1E0-4E9B01DC1330}" destId="{DBFF5624-CE89-4D0A-9E57-69726F9B8AF2}" srcOrd="0" destOrd="0" presId="urn:microsoft.com/office/officeart/2005/8/layout/target3"/>
    <dgm:cxn modelId="{CE41EA62-700B-437F-B4A3-280296D1DB76}" type="presOf" srcId="{377A83E7-F2E4-4BA7-858D-41339467FEDF}" destId="{0FCF3E2E-D1F0-4529-A257-10356B9A1A91}" srcOrd="0" destOrd="0" presId="urn:microsoft.com/office/officeart/2005/8/layout/target3"/>
    <dgm:cxn modelId="{83B7305B-F3C7-43D8-BDB5-87C976A5D661}" srcId="{734CDBF6-059D-4DD6-AA43-9DA10DB7E1CB}" destId="{ED5EAEC8-A308-4C5F-8022-86164D80D094}" srcOrd="0" destOrd="0" parTransId="{2CC40667-73A8-43A6-B7C3-BCB3D10CF0DC}" sibTransId="{2DE3361B-C62F-422B-A00E-78065477208F}"/>
    <dgm:cxn modelId="{77D33AD4-B5F7-4187-93F4-FDE1088F1541}" type="presOf" srcId="{9D3575E6-F6F9-4006-B1B9-DC58C6AEA82A}" destId="{FB548C01-9277-488D-86E7-CB18F579AE15}" srcOrd="0" destOrd="0" presId="urn:microsoft.com/office/officeart/2005/8/layout/target3"/>
    <dgm:cxn modelId="{0062E16B-4082-47B9-BFB6-7CCF29E2351E}" type="presOf" srcId="{9D3575E6-F6F9-4006-B1B9-DC58C6AEA82A}" destId="{87BEC567-0955-42A3-A56E-FA1D66CD1AB7}" srcOrd="1" destOrd="0" presId="urn:microsoft.com/office/officeart/2005/8/layout/target3"/>
    <dgm:cxn modelId="{FFA94EC6-5B9E-47B7-9BEB-151B1C480ADF}" type="presOf" srcId="{117697E8-94DD-4CE2-AAAB-ACD426070550}" destId="{2C551693-99A0-429D-80A0-D7BAA78963D8}" srcOrd="0" destOrd="0" presId="urn:microsoft.com/office/officeart/2005/8/layout/target3"/>
    <dgm:cxn modelId="{4E487BE3-63CC-40AF-A5E9-3D07C15C26A1}" type="presOf" srcId="{52CB4B2A-A584-4E66-90A5-47B8D90584DA}" destId="{9EFA54DE-422D-4151-9D0C-05CC75A90C3B}" srcOrd="0" destOrd="0" presId="urn:microsoft.com/office/officeart/2005/8/layout/target3"/>
    <dgm:cxn modelId="{EC950BC0-60FF-4A37-B9DB-0FA1D8FC7A1B}" type="presOf" srcId="{377A83E7-F2E4-4BA7-858D-41339467FEDF}" destId="{36EF053F-A027-476F-AD83-10CC240CCCE0}" srcOrd="1" destOrd="0" presId="urn:microsoft.com/office/officeart/2005/8/layout/target3"/>
    <dgm:cxn modelId="{CA262095-88ED-468E-9CA3-EF06F6914C2F}" srcId="{377A83E7-F2E4-4BA7-858D-41339467FEDF}" destId="{52CB4B2A-A584-4E66-90A5-47B8D90584DA}" srcOrd="0" destOrd="0" parTransId="{8DB69335-8248-4811-9E82-F9753F96E642}" sibTransId="{123B3FA4-8685-4884-8172-0E04E46EC619}"/>
    <dgm:cxn modelId="{F918DEA0-FD39-4C6D-95BA-A033046D4C61}" type="presParOf" srcId="{2C551693-99A0-429D-80A0-D7BAA78963D8}" destId="{0AF3F1F3-C966-4665-818E-FFE844176A80}" srcOrd="0" destOrd="0" presId="urn:microsoft.com/office/officeart/2005/8/layout/target3"/>
    <dgm:cxn modelId="{3E793BE0-AA3A-4CF5-882E-FEE0D2A747A1}" type="presParOf" srcId="{2C551693-99A0-429D-80A0-D7BAA78963D8}" destId="{46150619-E48C-4579-8139-5BD692265E8E}" srcOrd="1" destOrd="0" presId="urn:microsoft.com/office/officeart/2005/8/layout/target3"/>
    <dgm:cxn modelId="{4EF9E016-8144-4E26-89BF-DDEF9FE30A4D}" type="presParOf" srcId="{2C551693-99A0-429D-80A0-D7BAA78963D8}" destId="{0FCF3E2E-D1F0-4529-A257-10356B9A1A91}" srcOrd="2" destOrd="0" presId="urn:microsoft.com/office/officeart/2005/8/layout/target3"/>
    <dgm:cxn modelId="{7B9A76DF-83E1-487B-AE44-79C9550A138E}" type="presParOf" srcId="{2C551693-99A0-429D-80A0-D7BAA78963D8}" destId="{51844EFA-A712-4115-8AF7-83442BF85318}" srcOrd="3" destOrd="0" presId="urn:microsoft.com/office/officeart/2005/8/layout/target3"/>
    <dgm:cxn modelId="{4299C00E-940D-4F48-BEDE-DB564B170AC9}" type="presParOf" srcId="{2C551693-99A0-429D-80A0-D7BAA78963D8}" destId="{942D3653-8728-495F-A117-3E5B812EB688}" srcOrd="4" destOrd="0" presId="urn:microsoft.com/office/officeart/2005/8/layout/target3"/>
    <dgm:cxn modelId="{638FDA7D-7B8D-4E81-B861-D7226CF8A887}" type="presParOf" srcId="{2C551693-99A0-429D-80A0-D7BAA78963D8}" destId="{FB548C01-9277-488D-86E7-CB18F579AE15}" srcOrd="5" destOrd="0" presId="urn:microsoft.com/office/officeart/2005/8/layout/target3"/>
    <dgm:cxn modelId="{D966BE8E-8057-4F1E-84C9-106C01E5E72A}" type="presParOf" srcId="{2C551693-99A0-429D-80A0-D7BAA78963D8}" destId="{2049DE32-FA34-4099-B95D-0C6DC33EEE09}" srcOrd="6" destOrd="0" presId="urn:microsoft.com/office/officeart/2005/8/layout/target3"/>
    <dgm:cxn modelId="{7228424E-63FA-42CD-B11F-83E7EC9AEFB5}" type="presParOf" srcId="{2C551693-99A0-429D-80A0-D7BAA78963D8}" destId="{7A82B511-B069-4BCA-9021-79E618B5D39D}" srcOrd="7" destOrd="0" presId="urn:microsoft.com/office/officeart/2005/8/layout/target3"/>
    <dgm:cxn modelId="{D9A41CD6-8BB9-46E9-A4A8-5CEDD5B9260A}" type="presParOf" srcId="{2C551693-99A0-429D-80A0-D7BAA78963D8}" destId="{2FD747CC-3B1E-4D7F-AB27-24C6C4D11065}" srcOrd="8" destOrd="0" presId="urn:microsoft.com/office/officeart/2005/8/layout/target3"/>
    <dgm:cxn modelId="{1E5B6A39-A68F-4C35-B22D-2D03FC6DBD36}" type="presParOf" srcId="{2C551693-99A0-429D-80A0-D7BAA78963D8}" destId="{36EF053F-A027-476F-AD83-10CC240CCCE0}" srcOrd="9" destOrd="0" presId="urn:microsoft.com/office/officeart/2005/8/layout/target3"/>
    <dgm:cxn modelId="{99EDF201-2988-4C1B-89E9-983FABD21A8A}" type="presParOf" srcId="{2C551693-99A0-429D-80A0-D7BAA78963D8}" destId="{9EFA54DE-422D-4151-9D0C-05CC75A90C3B}" srcOrd="10" destOrd="0" presId="urn:microsoft.com/office/officeart/2005/8/layout/target3"/>
    <dgm:cxn modelId="{33F38DD2-3AA2-49B5-A52F-32375595CC26}" type="presParOf" srcId="{2C551693-99A0-429D-80A0-D7BAA78963D8}" destId="{87BEC567-0955-42A3-A56E-FA1D66CD1AB7}" srcOrd="11" destOrd="0" presId="urn:microsoft.com/office/officeart/2005/8/layout/target3"/>
    <dgm:cxn modelId="{25683A2B-8195-4F8A-8EE1-97EECD9D157F}" type="presParOf" srcId="{2C551693-99A0-429D-80A0-D7BAA78963D8}" destId="{DBFF5624-CE89-4D0A-9E57-69726F9B8AF2}" srcOrd="12" destOrd="0" presId="urn:microsoft.com/office/officeart/2005/8/layout/target3"/>
    <dgm:cxn modelId="{ACFE933F-1F5B-4DA9-88CD-104AB36820CA}" type="presParOf" srcId="{2C551693-99A0-429D-80A0-D7BAA78963D8}" destId="{AFC5D3BC-1979-477C-9E18-009301DF01D6}" srcOrd="13" destOrd="0" presId="urn:microsoft.com/office/officeart/2005/8/layout/target3"/>
    <dgm:cxn modelId="{1BB14A6E-09E4-4046-8F9E-DAA4D62FDBF8}" type="presParOf" srcId="{2C551693-99A0-429D-80A0-D7BAA78963D8}" destId="{10FE7C6F-3B8F-49EC-B1E0-A50E53E0AC0A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40C10B-FC97-40B3-AF8C-7D367109E070}">
      <dsp:nvSpPr>
        <dsp:cNvPr id="0" name=""/>
        <dsp:cNvSpPr/>
      </dsp:nvSpPr>
      <dsp:spPr>
        <a:xfrm>
          <a:off x="1095411" y="0"/>
          <a:ext cx="1095411" cy="991573"/>
        </a:xfrm>
        <a:prstGeom prst="trapezoid">
          <a:avLst>
            <a:gd name="adj" fmla="val 55236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rgbClr val="0070C0"/>
          </a:solidFill>
          <a:prstDash val="solid"/>
          <a:miter lim="800000"/>
        </a:ln>
        <a:effectLst>
          <a:outerShdw blurRad="152400" dist="317500" dir="5400000" sx="90000" sy="-19000" rotWithShape="0">
            <a:prstClr val="black">
              <a:alpha val="44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1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나눔스퀘어라운드 Bold" pitchFamily="50" charset="-127"/>
              <a:ea typeface="나눔스퀘어라운드 Bold" pitchFamily="50" charset="-127"/>
            </a:rPr>
            <a:t>unknown</a:t>
          </a:r>
          <a:endParaRPr lang="ko-KR" altLang="en-US" sz="18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1095411" y="0"/>
        <a:ext cx="1095411" cy="991573"/>
      </dsp:txXfrm>
    </dsp:sp>
    <dsp:sp modelId="{E0784BF5-049C-4656-B278-CFCE01B0D471}">
      <dsp:nvSpPr>
        <dsp:cNvPr id="0" name=""/>
        <dsp:cNvSpPr/>
      </dsp:nvSpPr>
      <dsp:spPr>
        <a:xfrm>
          <a:off x="547705" y="991573"/>
          <a:ext cx="2190822" cy="991573"/>
        </a:xfrm>
        <a:prstGeom prst="trapezoid">
          <a:avLst>
            <a:gd name="adj" fmla="val 55236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rgbClr val="0070C0"/>
          </a:solidFill>
          <a:prstDash val="solid"/>
          <a:miter lim="800000"/>
        </a:ln>
        <a:effectLst>
          <a:outerShdw blurRad="152400" dist="317500" dir="5400000" sx="90000" sy="-19000" rotWithShape="0">
            <a:prstClr val="black">
              <a:alpha val="44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1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Bold" pitchFamily="50" charset="-127"/>
              <a:ea typeface="나눔스퀘어라운드 Bold" pitchFamily="50" charset="-127"/>
            </a:rPr>
            <a:t>known</a:t>
          </a:r>
          <a:endParaRPr lang="ko-KR" altLang="en-US" sz="28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931099" y="991573"/>
        <a:ext cx="1424034" cy="991573"/>
      </dsp:txXfrm>
    </dsp:sp>
    <dsp:sp modelId="{C0DD49D4-0ECD-40B2-BD6D-3AF8BEFD211D}">
      <dsp:nvSpPr>
        <dsp:cNvPr id="0" name=""/>
        <dsp:cNvSpPr/>
      </dsp:nvSpPr>
      <dsp:spPr>
        <a:xfrm>
          <a:off x="0" y="1983146"/>
          <a:ext cx="3286234" cy="991573"/>
        </a:xfrm>
        <a:prstGeom prst="trapezoid">
          <a:avLst>
            <a:gd name="adj" fmla="val 55236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rgbClr val="0070C0"/>
          </a:solidFill>
          <a:prstDash val="solid"/>
          <a:miter lim="800000"/>
        </a:ln>
        <a:effectLst>
          <a:outerShdw blurRad="152400" dist="317500" dir="5400000" sx="90000" sy="-19000" rotWithShape="0">
            <a:prstClr val="black">
              <a:alpha val="44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1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>
              <a:latin typeface="나눔스퀘어라운드 Bold" pitchFamily="50" charset="-127"/>
              <a:ea typeface="나눔스퀘어라운드 Bold" pitchFamily="50" charset="-127"/>
            </a:rPr>
            <a:t>Training data</a:t>
          </a:r>
          <a:endParaRPr lang="ko-KR" altLang="en-US" sz="27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575090" y="1983146"/>
        <a:ext cx="2136052" cy="99157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F3F1F3-C966-4665-818E-FFE844176A80}">
      <dsp:nvSpPr>
        <dsp:cNvPr id="0" name=""/>
        <dsp:cNvSpPr/>
      </dsp:nvSpPr>
      <dsp:spPr>
        <a:xfrm>
          <a:off x="52548" y="247139"/>
          <a:ext cx="3037490" cy="303749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CF3E2E-D1F0-4529-A257-10356B9A1A91}">
      <dsp:nvSpPr>
        <dsp:cNvPr id="0" name=""/>
        <dsp:cNvSpPr/>
      </dsp:nvSpPr>
      <dsp:spPr>
        <a:xfrm>
          <a:off x="1518745" y="266336"/>
          <a:ext cx="3543738" cy="28132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latin typeface="나눔스퀘어라운드 Bold" pitchFamily="50" charset="-127"/>
              <a:ea typeface="나눔스퀘어라운드 Bold" pitchFamily="50" charset="-127"/>
            </a:rPr>
            <a:t>모델</a:t>
          </a:r>
          <a:endParaRPr lang="ko-KR" altLang="en-US" sz="25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1518745" y="266336"/>
        <a:ext cx="1771869" cy="843962"/>
      </dsp:txXfrm>
    </dsp:sp>
    <dsp:sp modelId="{942D3653-8728-495F-A117-3E5B812EB688}">
      <dsp:nvSpPr>
        <dsp:cNvPr id="0" name=""/>
        <dsp:cNvSpPr/>
      </dsp:nvSpPr>
      <dsp:spPr>
        <a:xfrm>
          <a:off x="563092" y="1168897"/>
          <a:ext cx="1974366" cy="1974366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548C01-9277-488D-86E7-CB18F579AE15}">
      <dsp:nvSpPr>
        <dsp:cNvPr id="0" name=""/>
        <dsp:cNvSpPr/>
      </dsp:nvSpPr>
      <dsp:spPr>
        <a:xfrm>
          <a:off x="1518745" y="1168897"/>
          <a:ext cx="3543738" cy="19743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latin typeface="나눔스퀘어라운드 Bold" pitchFamily="50" charset="-127"/>
              <a:ea typeface="나눔스퀘어라운드 Bold" pitchFamily="50" charset="-127"/>
            </a:rPr>
            <a:t>데이터 분할</a:t>
          </a:r>
          <a:endParaRPr lang="ko-KR" altLang="en-US" sz="25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1518745" y="1168897"/>
        <a:ext cx="1771869" cy="911246"/>
      </dsp:txXfrm>
    </dsp:sp>
    <dsp:sp modelId="{7A82B511-B069-4BCA-9021-79E618B5D39D}">
      <dsp:nvSpPr>
        <dsp:cNvPr id="0" name=""/>
        <dsp:cNvSpPr/>
      </dsp:nvSpPr>
      <dsp:spPr>
        <a:xfrm>
          <a:off x="1063122" y="2143202"/>
          <a:ext cx="911246" cy="911246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D747CC-3B1E-4D7F-AB27-24C6C4D11065}">
      <dsp:nvSpPr>
        <dsp:cNvPr id="0" name=""/>
        <dsp:cNvSpPr/>
      </dsp:nvSpPr>
      <dsp:spPr>
        <a:xfrm>
          <a:off x="1518745" y="2097106"/>
          <a:ext cx="3543738" cy="11926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latin typeface="나눔스퀘어라운드 Bold" pitchFamily="50" charset="-127"/>
              <a:ea typeface="나눔스퀘어라운드 Bold" pitchFamily="50" charset="-127"/>
            </a:rPr>
            <a:t>매개변수</a:t>
          </a:r>
          <a:endParaRPr lang="ko-KR" altLang="en-US" sz="25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1518745" y="2097106"/>
        <a:ext cx="1771869" cy="1192629"/>
      </dsp:txXfrm>
    </dsp:sp>
    <dsp:sp modelId="{9EFA54DE-422D-4151-9D0C-05CC75A90C3B}">
      <dsp:nvSpPr>
        <dsp:cNvPr id="0" name=""/>
        <dsp:cNvSpPr/>
      </dsp:nvSpPr>
      <dsp:spPr>
        <a:xfrm>
          <a:off x="3290614" y="257648"/>
          <a:ext cx="1771869" cy="91124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>
              <a:latin typeface="나눔스퀘어라운드 Bold" pitchFamily="50" charset="-127"/>
              <a:ea typeface="나눔스퀘어라운드 Bold" pitchFamily="50" charset="-127"/>
            </a:rPr>
            <a:t>UBCF</a:t>
          </a:r>
          <a:endParaRPr lang="ko-KR" altLang="en-US" sz="20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3290614" y="257648"/>
        <a:ext cx="1771869" cy="911249"/>
      </dsp:txXfrm>
    </dsp:sp>
    <dsp:sp modelId="{DBFF5624-CE89-4D0A-9E57-69726F9B8AF2}">
      <dsp:nvSpPr>
        <dsp:cNvPr id="0" name=""/>
        <dsp:cNvSpPr/>
      </dsp:nvSpPr>
      <dsp:spPr>
        <a:xfrm>
          <a:off x="3290614" y="1200427"/>
          <a:ext cx="1771869" cy="9112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>
              <a:latin typeface="나눔스퀘어라운드 Bold" pitchFamily="50" charset="-127"/>
              <a:ea typeface="나눔스퀘어라운드 Bold" pitchFamily="50" charset="-127"/>
            </a:rPr>
            <a:t>k-fold</a:t>
          </a:r>
          <a:endParaRPr lang="ko-KR" altLang="en-US" sz="20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3290614" y="1200427"/>
        <a:ext cx="1771869" cy="911246"/>
      </dsp:txXfrm>
    </dsp:sp>
    <dsp:sp modelId="{10FE7C6F-3B8F-49EC-B1E0-A50E53E0AC0A}">
      <dsp:nvSpPr>
        <dsp:cNvPr id="0" name=""/>
        <dsp:cNvSpPr/>
      </dsp:nvSpPr>
      <dsp:spPr>
        <a:xfrm>
          <a:off x="3269600" y="2300856"/>
          <a:ext cx="1771869" cy="9112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err="1" smtClean="0">
              <a:latin typeface="나눔스퀘어라운드 Bold" pitchFamily="50" charset="-127"/>
              <a:ea typeface="나눔스퀘어라운드 Bold" pitchFamily="50" charset="-127"/>
            </a:rPr>
            <a:t>nn</a:t>
          </a:r>
          <a:r>
            <a:rPr lang="en-US" altLang="ko-KR" sz="2000" kern="1200" dirty="0" smtClean="0">
              <a:latin typeface="나눔스퀘어라운드 Bold" pitchFamily="50" charset="-127"/>
              <a:ea typeface="나눔스퀘어라운드 Bold" pitchFamily="50" charset="-127"/>
            </a:rPr>
            <a:t>=30</a:t>
          </a:r>
          <a:endParaRPr lang="ko-KR" altLang="en-US" sz="20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3269600" y="2300856"/>
        <a:ext cx="1771869" cy="911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69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9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google.co.kr/url?sa=i&amp;rct=j&amp;q=&amp;esrc=s&amp;source=images&amp;cd=&amp;cad=rja&amp;uact=8&amp;ved=2ahUKEwje1sHWgvzYAhXFGZQKHQRlC1AQjRx6BAgAEAY&amp;url=https://tex.stackexchange.com/questions/315553/how-to-make-a-header-with-a-binary-matrix-code-as-background&amp;psig=AOvVaw2hAAfvTKLX2iWh9kftYyuf&amp;ust=15172756304991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www.google.co.kr/url?sa=i&amp;rct=j&amp;q=&amp;esrc=s&amp;source=images&amp;cd=&amp;cad=rja&amp;uact=8&amp;ved=2ahUKEwib1dWU7rjZAhVDi5QKHRVZCHoQjRx6BAgAEAY&amp;url=https://www.currencycloud.com/contact/&amp;psig=AOvVaw2xM_DyghgDJbWQzcuATBE8&amp;ust=1519366158143411" TargetMode="Externa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http://www.google.co.kr/url?sa=i&amp;rct=j&amp;q=&amp;esrc=s&amp;source=images&amp;cd=&amp;cad=rja&amp;uact=8&amp;ved=2ahUKEwjhwJ7O7bjZAhVKFJQKHRZVDzQQjRx6BAgAEAY&amp;url=http://www.kookaburra.biz/en-nz/hockey/gear/hockey-balls/&amp;psig=AOvVaw0dpfouSjGSam_WOh1Tag3c&amp;ust=1519365978074776" TargetMode="Externa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http://www.google.co.kr/url?sa=i&amp;rct=j&amp;q=&amp;esrc=s&amp;source=images&amp;cd=&amp;cad=rja&amp;uact=8&amp;ved=2ahUKEwjhwJ7O7bjZAhVKFJQKHRZVDzQQjRx6BAgAEAY&amp;url=http://www.kookaburra.biz/en-nz/hockey/gear/hockey-balls/&amp;psig=AOvVaw0dpfouSjGSam_WOh1Tag3c&amp;ust=151936597807477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s://www.google.co.kr/url?sa=i&amp;rct=j&amp;q=&amp;esrc=s&amp;source=images&amp;cd=&amp;cad=rja&amp;uact=8&amp;ved=2ahUKEwjbg_Tgn_zYAhXCfrwKHaysBM0QjRx6BAgAEAY&amp;url=https://www.slideshare.net/xlvector/recommender-system-algorithm-and-architecture-13098396&amp;psig=AOvVaw0fiLLmj6dx3WI8bcgJ3dXO&amp;ust=151728351124070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http://www.google.co.kr/url?sa=i&amp;rct=j&amp;q=&amp;esrc=s&amp;source=images&amp;cd=&amp;cad=rja&amp;uact=8&amp;ved=2ahUKEwjhwJ7O7bjZAhVKFJQKHRZVDzQQjRx6BAgAEAY&amp;url=http://www.kookaburra.biz/en-nz/hockey/gear/hockey-balls/&amp;psig=AOvVaw0dpfouSjGSam_WOh1Tag3c&amp;ust=1519365978074776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g6eiS5PzYAhWFH5QKHRk3Ct8QjRwIBw&amp;url=https://alexn.org/blog/2012/01/16/cosine-similarity-euclidean-distance.html&amp;psig=AOvVaw29KhWqcOsqUeP2r1QJo26p&amp;ust=1517301885827405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kr/url?sa=i&amp;rct=j&amp;q=&amp;esrc=s&amp;source=images&amp;cd=&amp;cad=rja&amp;uact=8&amp;ved=0ahUKEwipzPbV4_zYAhVPtJQKHZ0UDOYQjRwIBw&amp;url=https://zerodha.com/varsity/chapter/risk-part-4-correlation-matrix-portfolio-variance/&amp;psig=AOvVaw21s72IkvPeVAf86oi31gck&amp;ust=1517301756677971" TargetMode="External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4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ixrCx5fzYAhXIsJQKHX6TDScQjRwIBw&amp;url=https://stackoverflow.com/questions/39827823/bigquery-complex-correlated-query&amp;psig=AOvVaw2PxWxG2-kzcB1EpCgGmYRJ&amp;ust=1517302185460708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cyPDXmv_YAhUCwbwKHWffANcQjRwIBw&amp;url=https://erikbern.com/2015/09/24/nearest-neighbor-methods-vector-models-part-1.html&amp;psig=AOvVaw18B__vPcxL1SvYz17S9AKO&amp;ust=1517385235205831" TargetMode="External"/><Relationship Id="rId7" Type="http://schemas.openxmlformats.org/officeDocument/2006/relationships/image" Target="../media/image15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2ahUKEwjhwJ7O7bjZAhVKFJQKHRZVDzQQjRx6BAgAEAY&amp;url=http://www.kookaburra.biz/en-nz/hockey/gear/hockey-balls/&amp;psig=AOvVaw0dpfouSjGSam_WOh1Tag3c&amp;ust=1519365978074776" TargetMode="Externa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kr/url?sa=i&amp;rct=j&amp;q=&amp;esrc=s&amp;source=images&amp;cd=&amp;cad=rja&amp;uact=8&amp;ved=2ahUKEwib1dWU7rjZAhVDi5QKHRVZCHoQjRx6BAgAEAY&amp;url=https://www.currencycloud.com/contact/&amp;psig=AOvVaw2xM_DyghgDJbWQzcuATBE8&amp;ust=1519366158143411" TargetMode="Externa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http://www.google.co.kr/url?sa=i&amp;rct=j&amp;q=&amp;esrc=s&amp;source=images&amp;cd=&amp;cad=rja&amp;uact=8&amp;ved=2ahUKEwjhwJ7O7bjZAhVKFJQKHRZVDzQQjRx6BAgAEAY&amp;url=http://www.kookaburra.biz/en-nz/hockey/gear/hockey-balls/&amp;psig=AOvVaw0dpfouSjGSam_WOh1Tag3c&amp;ust=1519365978074776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1511" y="340426"/>
            <a:ext cx="11302971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913718" y="573974"/>
              <a:ext cx="5127584" cy="5864926"/>
              <a:chOff x="5913718" y="573974"/>
              <a:chExt cx="5127584" cy="586492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172199" y="573974"/>
                <a:ext cx="4869103" cy="58649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5913718" y="2156404"/>
                <a:ext cx="575982" cy="136338"/>
                <a:chOff x="5878606" y="2474259"/>
                <a:chExt cx="575982" cy="136338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6318250" y="2474259"/>
                  <a:ext cx="136338" cy="13633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5878606" y="2474259"/>
                  <a:ext cx="136338" cy="136338"/>
                </a:xfrm>
                <a:prstGeom prst="ellipse">
                  <a:avLst/>
                </a:prstGeom>
                <a:solidFill>
                  <a:srgbClr val="8360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5924550" y="2514627"/>
                  <a:ext cx="461869" cy="499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5913718" y="4551250"/>
                <a:ext cx="575982" cy="136338"/>
                <a:chOff x="5878606" y="2474259"/>
                <a:chExt cx="575982" cy="136338"/>
              </a:xfrm>
            </p:grpSpPr>
            <p:sp>
              <p:nvSpPr>
                <p:cNvPr id="53" name="타원 52"/>
                <p:cNvSpPr/>
                <p:nvPr/>
              </p:nvSpPr>
              <p:spPr>
                <a:xfrm>
                  <a:off x="6318250" y="2474259"/>
                  <a:ext cx="136338" cy="13633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5878606" y="2474259"/>
                  <a:ext cx="136338" cy="136338"/>
                </a:xfrm>
                <a:prstGeom prst="ellipse">
                  <a:avLst/>
                </a:prstGeom>
                <a:solidFill>
                  <a:srgbClr val="8360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924550" y="2514627"/>
                  <a:ext cx="461869" cy="499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63" name="직사각형 62"/>
          <p:cNvSpPr/>
          <p:nvPr/>
        </p:nvSpPr>
        <p:spPr>
          <a:xfrm>
            <a:off x="6423803" y="1544780"/>
            <a:ext cx="4478149" cy="3323987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400" b="1" dirty="0" smtClean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dirty="0" smtClean="0">
                <a:ln w="12700" cap="rnd" cmpd="dbl">
                  <a:noFill/>
                  <a:prstDash val="solid"/>
                  <a:round/>
                </a:ln>
                <a:solidFill>
                  <a:schemeClr val="accent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추천시스템</a:t>
            </a:r>
            <a:r>
              <a:rPr lang="ko-KR" altLang="en-US" sz="2400" b="1" dirty="0" smtClean="0">
                <a:ln w="12700" cap="rnd" cmpd="dbl">
                  <a:noFill/>
                  <a:prstDash val="solid"/>
                  <a:round/>
                </a:ln>
                <a:solidFill>
                  <a:schemeClr val="accent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을 통한</a:t>
            </a:r>
            <a:r>
              <a:rPr lang="en-US" altLang="ko-KR" sz="2400" b="1" dirty="0" smtClean="0">
                <a:ln w="12700" cap="rnd" cmpd="dbl">
                  <a:noFill/>
                  <a:prstDash val="solid"/>
                  <a:round/>
                </a:ln>
                <a:solidFill>
                  <a:schemeClr val="accent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/>
            </a:r>
            <a:br>
              <a:rPr lang="en-US" altLang="ko-KR" sz="2400" b="1" dirty="0" smtClean="0">
                <a:ln w="12700" cap="rnd" cmpd="dbl">
                  <a:noFill/>
                  <a:prstDash val="solid"/>
                  <a:round/>
                </a:ln>
                <a:solidFill>
                  <a:schemeClr val="accent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ko-KR" altLang="en-US" sz="2400" b="1" dirty="0" err="1" smtClean="0">
                <a:ln w="12700" cap="rnd" cmpd="dbl">
                  <a:noFill/>
                  <a:prstDash val="solid"/>
                  <a:round/>
                </a:ln>
                <a:solidFill>
                  <a:schemeClr val="accent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타겟</a:t>
            </a:r>
            <a:r>
              <a:rPr lang="ko-KR" altLang="en-US" sz="2400" b="1" dirty="0" smtClean="0">
                <a:ln w="12700" cap="rnd" cmpd="dbl">
                  <a:noFill/>
                  <a:prstDash val="solid"/>
                  <a:round/>
                </a:ln>
                <a:solidFill>
                  <a:schemeClr val="accent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마케팅 효과 극대화</a:t>
            </a:r>
            <a:endParaRPr lang="en-US" altLang="ko-KR" sz="2400" b="1" dirty="0" smtClean="0">
              <a:ln w="12700" cap="rnd" cmpd="dbl">
                <a:noFill/>
                <a:prstDash val="solid"/>
                <a:round/>
              </a:ln>
              <a:solidFill>
                <a:schemeClr val="accent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0799" y="5709684"/>
            <a:ext cx="172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최자연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45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2073350" y="637953"/>
            <a:ext cx="3678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전처리</a:t>
            </a:r>
            <a:endParaRPr lang="en-US" altLang="ko-KR" sz="2400" dirty="0" smtClean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4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:Binary matrix </a:t>
            </a:r>
            <a:r>
              <a:rPr lang="ko-KR" altLang="en-US" sz="24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만들기</a:t>
            </a:r>
            <a:endParaRPr lang="ko-KR" altLang="en-US" sz="2400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5517" y="1743739"/>
            <a:ext cx="3689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Binary matrix?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:0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과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로만 이루어진 행렬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7170" name="Picture 2" descr="binary matrix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8339" y="2702480"/>
            <a:ext cx="2543028" cy="271256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6507126" y="1158949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행 이름은 고객번호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열 이름은 제품번호이며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각 고객이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제품을 구매했으면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구매하지 않았으면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0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의 값을 가지는 이진매트릭스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를 만든다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8197702" y="2743199"/>
            <a:ext cx="723014" cy="818707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63500" dist="50800" dir="16200000">
              <a:prstClr val="black">
                <a:alpha val="52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739819" y="4357394"/>
            <a:ext cx="400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2850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 행이 넘는 데이터프레임을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19383 x 4386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의 행렬로 변환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1" name="그림 30" descr="if_stroke_number_three_gestureworks_8052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9725" y="586931"/>
            <a:ext cx="933892" cy="9338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795" y="1259073"/>
            <a:ext cx="36099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그림 29" descr="if_number-one_12888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8502" y="606749"/>
            <a:ext cx="500810" cy="5008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860698" y="584791"/>
            <a:ext cx="373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모두 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의 값을 가지는 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value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행을 추가하고 고객번호 순으로 정렬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2" name="그림 31" descr="if_number-two_12888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6604" y="2924646"/>
            <a:ext cx="499038" cy="49903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722474" y="2923954"/>
            <a:ext cx="378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데이터가 너무 크기 때문에 고객 천명씩 잘라 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20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개의 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wide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포맷 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binary 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행렬을 만듦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0335" y="3625704"/>
            <a:ext cx="4497572" cy="263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그림 38" descr="if_number-three_128881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06046" y="628013"/>
            <a:ext cx="499037" cy="49903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134079" y="700649"/>
            <a:ext cx="3785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20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개의 행렬 </a:t>
            </a:r>
            <a:r>
              <a:rPr lang="ko-KR" altLang="en-US" sz="1600" dirty="0" err="1" smtClean="0">
                <a:latin typeface="나눔스퀘어라운드 Bold" pitchFamily="50" charset="-127"/>
                <a:ea typeface="나눔스퀘어라운드 Bold" pitchFamily="50" charset="-127"/>
              </a:rPr>
              <a:t>컬럼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 기준 병합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90625" y="1810969"/>
            <a:ext cx="4439645" cy="318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5250" y="520552"/>
            <a:ext cx="4560592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/>
          <p:cNvSpPr/>
          <p:nvPr/>
        </p:nvSpPr>
        <p:spPr>
          <a:xfrm>
            <a:off x="6251944" y="637953"/>
            <a:ext cx="202019" cy="5603359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32697" y="489097"/>
            <a:ext cx="4476307" cy="17012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구부러진 연결선 28"/>
          <p:cNvCxnSpPr/>
          <p:nvPr/>
        </p:nvCxnSpPr>
        <p:spPr>
          <a:xfrm flipV="1">
            <a:off x="5092998" y="1329072"/>
            <a:ext cx="1148315" cy="95692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/>
          <p:nvPr/>
        </p:nvCxnSpPr>
        <p:spPr>
          <a:xfrm rot="5400000" flipH="1" flipV="1">
            <a:off x="4749762" y="1049386"/>
            <a:ext cx="2987504" cy="227096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68231" y="2147777"/>
            <a:ext cx="1424763" cy="5316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고객번호</a:t>
            </a:r>
            <a:endParaRPr lang="ko-KR" altLang="en-US" sz="16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173829" y="3635846"/>
            <a:ext cx="1424763" cy="531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상품번호</a:t>
            </a:r>
          </a:p>
        </p:txBody>
      </p:sp>
      <p:pic>
        <p:nvPicPr>
          <p:cNvPr id="33" name="그림 32" descr="if_number-four_128881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3562" y="702442"/>
            <a:ext cx="585871" cy="58587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1330" y="818708"/>
            <a:ext cx="3785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병합된 이진매트릭스들 </a:t>
            </a:r>
            <a:r>
              <a:rPr lang="en-US" altLang="ko-KR" sz="1600" dirty="0" err="1" smtClean="0">
                <a:latin typeface="나눔스퀘어라운드 Bold" pitchFamily="50" charset="-127"/>
                <a:ea typeface="나눔스퀘어라운드 Bold" pitchFamily="50" charset="-127"/>
              </a:rPr>
              <a:t>rbind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로 결합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0953" y="1357977"/>
            <a:ext cx="4086225" cy="428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4" name="Picture 2" descr="example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2192" y="0"/>
            <a:ext cx="864213" cy="1024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1052624" y="606055"/>
            <a:ext cx="367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EDA(</a:t>
            </a:r>
            <a:r>
              <a:rPr lang="ko-KR" altLang="en-US" sz="24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자료 분석</a:t>
            </a:r>
            <a:r>
              <a:rPr lang="en-US" altLang="ko-KR" sz="24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2400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8" name="그림 27" descr="Rplot04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1096" y="1245844"/>
            <a:ext cx="4814224" cy="376204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46297" y="5199321"/>
            <a:ext cx="4550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이진매트릭스의 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1~500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열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, 1~500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행으로 </a:t>
            </a:r>
            <a:r>
              <a:rPr lang="ko-KR" altLang="en-US" sz="1600" dirty="0" err="1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히트맵</a:t>
            </a:r>
            <a:endParaRPr lang="en-US" altLang="ko-KR" sz="1600" dirty="0" smtClean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-&gt;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고객들이 다양한 제품을 구매했으며 특정 제품의 구매가 높거나 낮다는 것이 보인다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60288" y="648586"/>
            <a:ext cx="455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상품 판매횟수 수치 요약</a:t>
            </a:r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최소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중앙값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평균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최대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en-US" altLang="ko-KR" sz="1600" dirty="0" err="1" smtClean="0">
                <a:latin typeface="나눔스퀘어라운드 Bold" pitchFamily="50" charset="-127"/>
                <a:ea typeface="나눔스퀘어라운드 Bold" pitchFamily="50" charset="-127"/>
              </a:rPr>
              <a:t>quantile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등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1711" y="1562985"/>
            <a:ext cx="3943350" cy="78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9022" y="4488045"/>
            <a:ext cx="4231759" cy="849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6592186" y="3561907"/>
            <a:ext cx="455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고객 구매횟수 수치 요약</a:t>
            </a:r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최소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중앙값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평균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최대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en-US" altLang="ko-KR" sz="1600" dirty="0" err="1" smtClean="0">
                <a:latin typeface="나눔스퀘어라운드 Bold" pitchFamily="50" charset="-127"/>
                <a:ea typeface="나눔스퀘어라운드 Bold" pitchFamily="50" charset="-127"/>
              </a:rPr>
              <a:t>quantile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등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1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2752" y="543910"/>
            <a:ext cx="580697" cy="580697"/>
          </a:xfrm>
          <a:prstGeom prst="rect">
            <a:avLst/>
          </a:prstGeom>
          <a:noFill/>
        </p:spPr>
      </p:pic>
      <p:pic>
        <p:nvPicPr>
          <p:cNvPr id="33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2752" y="3465786"/>
            <a:ext cx="580697" cy="580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 descr="Rplot05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5582" y="629202"/>
            <a:ext cx="4208168" cy="4238625"/>
          </a:xfrm>
          <a:prstGeom prst="rect">
            <a:avLst/>
          </a:prstGeom>
        </p:spPr>
      </p:pic>
      <p:pic>
        <p:nvPicPr>
          <p:cNvPr id="26" name="그림 25" descr="Rplot06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4308" y="598451"/>
            <a:ext cx="4142046" cy="4238625"/>
          </a:xfrm>
          <a:prstGeom prst="rect">
            <a:avLst/>
          </a:prstGeom>
        </p:spPr>
      </p:pic>
      <p:pic>
        <p:nvPicPr>
          <p:cNvPr id="30" name="Picture 8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070" y="5105399"/>
            <a:ext cx="580697" cy="580697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231910" y="5229752"/>
            <a:ext cx="4359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대부분의 상품이 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1~50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번 내로 팔렸으며 음의 </a:t>
            </a:r>
            <a:r>
              <a:rPr lang="ko-KR" altLang="en-US" sz="1600" dirty="0" err="1" smtClean="0">
                <a:latin typeface="나눔스퀘어라운드 Bold" pitchFamily="50" charset="-127"/>
                <a:ea typeface="나눔스퀘어라운드 Bold" pitchFamily="50" charset="-127"/>
              </a:rPr>
              <a:t>왜도가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 심하다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상품간 판매횟수 격차가 매우 크다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1" name="Picture 8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6835" y="5105399"/>
            <a:ext cx="580697" cy="580697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6620905" y="5188321"/>
            <a:ext cx="4359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고객의 구매횟수는 골고루 분포되어있는 편으로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정규분포를 근사하게 따른다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1073890" y="606055"/>
            <a:ext cx="3678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전처리</a:t>
            </a:r>
            <a:r>
              <a:rPr lang="en-US" altLang="ko-KR" sz="24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(2)</a:t>
            </a:r>
          </a:p>
          <a:p>
            <a:r>
              <a:rPr lang="en-US" altLang="ko-KR" sz="24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:</a:t>
            </a:r>
            <a:r>
              <a:rPr lang="ko-KR" altLang="en-US" sz="2400" dirty="0" err="1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극단값</a:t>
            </a:r>
            <a:r>
              <a:rPr lang="ko-KR" altLang="en-US" sz="24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 제거</a:t>
            </a:r>
            <a:endParaRPr lang="ko-KR" altLang="en-US" sz="2400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41992" y="2317898"/>
            <a:ext cx="4380614" cy="893136"/>
          </a:xfrm>
          <a:prstGeom prst="rect">
            <a:avLst/>
          </a:prstGeom>
          <a:solidFill>
            <a:srgbClr val="FFFF00">
              <a:alpha val="75000"/>
            </a:srgb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너무 판매횟수가 적은 상품은 추천하기에 부적절하므로 판매횟수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30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미만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약 하위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15%)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인 제품 제거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6623" y="1753154"/>
            <a:ext cx="4223451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691" y="3688280"/>
            <a:ext cx="4791075" cy="26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직사각형 34"/>
          <p:cNvSpPr/>
          <p:nvPr/>
        </p:nvSpPr>
        <p:spPr>
          <a:xfrm>
            <a:off x="1041992" y="4359350"/>
            <a:ext cx="4380614" cy="893136"/>
          </a:xfrm>
          <a:prstGeom prst="rect">
            <a:avLst/>
          </a:prstGeom>
          <a:solidFill>
            <a:srgbClr val="FFFF00">
              <a:alpha val="75000"/>
            </a:srgb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구매횟수가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50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회 미만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약 하위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1%)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인 고객의 데이터는 모델의 성능을 떨어뜨릴 수 있으므로 제거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291" y="1213996"/>
            <a:ext cx="4452714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1711841"/>
            <a:ext cx="121920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6200000" flipH="1">
            <a:off x="6746358" y="3397102"/>
            <a:ext cx="6858000" cy="63796"/>
          </a:xfrm>
          <a:prstGeom prst="line">
            <a:avLst/>
          </a:prstGeom>
          <a:ln w="635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487142" y="2608659"/>
            <a:ext cx="5348513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모델 설명 </a:t>
            </a:r>
            <a:r>
              <a:rPr lang="en-US" altLang="ko-K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&amp; 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설계</a:t>
            </a:r>
            <a:endParaRPr lang="en-US" altLang="ko-KR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9" name="그림 8" descr="if_stroke_number_three_gestureworks_805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62436" y="150628"/>
            <a:ext cx="1467293" cy="146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97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679941" y="723015"/>
            <a:ext cx="249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모델 설명 </a:t>
            </a:r>
            <a:endParaRPr lang="ko-KR" altLang="en-US" sz="2400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2770" name="Picture 2" descr="recommendation algorithm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965" y="1148316"/>
            <a:ext cx="4811557" cy="5071730"/>
          </a:xfrm>
          <a:prstGeom prst="rect">
            <a:avLst/>
          </a:prstGeom>
          <a:noFill/>
        </p:spPr>
      </p:pic>
      <p:pic>
        <p:nvPicPr>
          <p:cNvPr id="26" name="그림 25" descr="if_stroke_number_one_gestureworks_807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6229" y="533401"/>
            <a:ext cx="853965" cy="85396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176976" y="680483"/>
            <a:ext cx="298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분석에서 사용한 알고리즘</a:t>
            </a:r>
            <a:endParaRPr lang="ko-KR" altLang="en-US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371600" y="2955851"/>
            <a:ext cx="967563" cy="53162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구부러진 연결선 30"/>
          <p:cNvCxnSpPr>
            <a:stCxn id="29" idx="6"/>
            <a:endCxn id="28" idx="1"/>
          </p:cNvCxnSpPr>
          <p:nvPr/>
        </p:nvCxnSpPr>
        <p:spPr>
          <a:xfrm flipV="1">
            <a:off x="2339163" y="865149"/>
            <a:ext cx="4837813" cy="2356516"/>
          </a:xfrm>
          <a:prstGeom prst="curvedConnector3">
            <a:avLst>
              <a:gd name="adj1" fmla="val 50000"/>
            </a:avLst>
          </a:prstGeom>
          <a:ln w="22225">
            <a:solidFill>
              <a:srgbClr val="FF5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구름 모양 설명선 33"/>
          <p:cNvSpPr/>
          <p:nvPr/>
        </p:nvSpPr>
        <p:spPr>
          <a:xfrm>
            <a:off x="7974907" y="1845299"/>
            <a:ext cx="2434856" cy="1190846"/>
          </a:xfrm>
          <a:prstGeom prst="cloudCallout">
            <a:avLst/>
          </a:prstGeom>
          <a:solidFill>
            <a:schemeClr val="accent1">
              <a:alpha val="82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latin typeface="나눔스퀘어라운드 Bold" pitchFamily="50" charset="-127"/>
                <a:ea typeface="나눔스퀘어라운드 Bold" pitchFamily="50" charset="-127"/>
              </a:rPr>
              <a:t>Why Collaborative Filtering?</a:t>
            </a:r>
            <a:endParaRPr lang="ko-KR" altLang="en-US" sz="17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7338" y="3636580"/>
            <a:ext cx="4004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많은 데이터가 있을 때 모델 성능이 좋다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소비자의 프로필 등의 추가적인 정보 없이 아이템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소비자 간의 유사도 만으로 추천을 할 수 있다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5" name="구름 34"/>
          <p:cNvSpPr/>
          <p:nvPr/>
        </p:nvSpPr>
        <p:spPr>
          <a:xfrm>
            <a:off x="7483366" y="5307724"/>
            <a:ext cx="2953406" cy="746235"/>
          </a:xfrm>
          <a:prstGeom prst="cloud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innerShdw blurRad="63500" dist="50800" dir="13500000">
              <a:srgbClr val="00B0F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Recommenderlab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패키지 사용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(R)</a:t>
            </a:r>
            <a:endParaRPr lang="ko-KR" altLang="en-US" sz="1600" dirty="0" smtClean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3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61125" y="3497317"/>
            <a:ext cx="580697" cy="580697"/>
          </a:xfrm>
          <a:prstGeom prst="rect">
            <a:avLst/>
          </a:prstGeom>
          <a:noFill/>
        </p:spPr>
      </p:pic>
      <p:pic>
        <p:nvPicPr>
          <p:cNvPr id="36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1635" y="4075383"/>
            <a:ext cx="580697" cy="580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679941" y="723015"/>
            <a:ext cx="249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모델 설명 </a:t>
            </a:r>
            <a:endParaRPr lang="ko-KR" altLang="en-US" sz="2400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5393" y="1335307"/>
            <a:ext cx="4256691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840828" y="2753710"/>
            <a:ext cx="1702676" cy="1040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협업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필터링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42289" y="1608083"/>
            <a:ext cx="2081049" cy="1040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아이템 기반</a:t>
            </a:r>
            <a:endParaRPr lang="ko-KR" altLang="en-US" sz="20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42289" y="3815255"/>
            <a:ext cx="2081049" cy="1040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사용자 기반</a:t>
            </a:r>
            <a:endParaRPr lang="ko-KR" altLang="en-US" sz="20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46" name="Shape 45"/>
          <p:cNvCxnSpPr>
            <a:stCxn id="37" idx="3"/>
            <a:endCxn id="38" idx="1"/>
          </p:cNvCxnSpPr>
          <p:nvPr/>
        </p:nvCxnSpPr>
        <p:spPr>
          <a:xfrm flipV="1">
            <a:off x="2543504" y="2128345"/>
            <a:ext cx="798785" cy="114562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7" idx="3"/>
            <a:endCxn id="44" idx="1"/>
          </p:cNvCxnSpPr>
          <p:nvPr/>
        </p:nvCxnSpPr>
        <p:spPr>
          <a:xfrm>
            <a:off x="2543504" y="3273972"/>
            <a:ext cx="798785" cy="106154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if_stroke_number_one_gestureworks_807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6229" y="533401"/>
            <a:ext cx="853965" cy="8539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 descr="Item-based-collaborative-filtering-algorithm-adjusted-cosine-similarity-team-th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5885" y="1166648"/>
            <a:ext cx="4855825" cy="326871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79941" y="596891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IBCF(</a:t>
            </a:r>
            <a:r>
              <a:rPr lang="ko-KR" altLang="en-US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아이템  기반 협업 </a:t>
            </a:r>
            <a:r>
              <a:rPr lang="ko-KR" altLang="en-US" b="1" dirty="0" err="1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필터링</a:t>
            </a:r>
            <a:r>
              <a:rPr lang="en-US" altLang="ko-KR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0" name="설명선 1(테두리 없음) 29"/>
          <p:cNvSpPr/>
          <p:nvPr/>
        </p:nvSpPr>
        <p:spPr>
          <a:xfrm>
            <a:off x="2764222" y="4719145"/>
            <a:ext cx="2406869" cy="987972"/>
          </a:xfrm>
          <a:prstGeom prst="callout1">
            <a:avLst>
              <a:gd name="adj1" fmla="val 18750"/>
              <a:gd name="adj2" fmla="val -8333"/>
              <a:gd name="adj3" fmla="val -55585"/>
              <a:gd name="adj4" fmla="val -36150"/>
            </a:avLst>
          </a:prstGeom>
          <a:solidFill>
            <a:srgbClr val="FFFF00">
              <a:alpha val="65000"/>
            </a:srgbClr>
          </a:solidFill>
          <a:ln w="31750">
            <a:solidFill>
              <a:srgbClr val="FFFF00"/>
            </a:solidFill>
          </a:ln>
          <a:effectLst>
            <a:innerShdw blurRad="63500" dist="50800" dir="18900000">
              <a:schemeClr val="accent4">
                <a:lumMod val="50000"/>
                <a:alpha val="7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제품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유사도를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계산하여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소비자가 구매한 제품과 비슷한 제품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추천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!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43145" y="1544709"/>
            <a:ext cx="496088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아이템기반 협업 </a:t>
            </a:r>
            <a:r>
              <a:rPr lang="ko-KR" altLang="en-US" sz="2400" dirty="0" err="1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필터링</a:t>
            </a:r>
            <a:r>
              <a:rPr lang="ko-KR" altLang="en-US" sz="24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 단계</a:t>
            </a:r>
            <a:endParaRPr lang="en-US" altLang="ko-KR" sz="2400" dirty="0" smtClean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endParaRPr lang="ko-KR" altLang="en-US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아이템 간의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유사도를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나타내는</a:t>
            </a:r>
          </a:p>
          <a:p>
            <a:pPr algn="r"/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아이템 매트릭스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(item-item matrix)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를 만든다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</a:p>
          <a:p>
            <a:pPr algn="r"/>
            <a:endParaRPr lang="en-US" altLang="ko-KR" b="1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endParaRPr lang="en-US" altLang="ko-KR" b="1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endParaRPr lang="en-US" altLang="ko-KR" b="1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매트릭스를 사용하여 최신 사용자의</a:t>
            </a:r>
          </a:p>
          <a:p>
            <a:pPr algn="r"/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데이터를 기반으로 그 사용자의 기호를 유추한다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4" name="그림 33" descr="if_number-one_12888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1798" y="2511199"/>
            <a:ext cx="476367" cy="476367"/>
          </a:xfrm>
          <a:prstGeom prst="rect">
            <a:avLst/>
          </a:prstGeom>
        </p:spPr>
      </p:pic>
      <p:pic>
        <p:nvPicPr>
          <p:cNvPr id="35" name="그림 34" descr="if_number-two_12888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4144" y="3909848"/>
            <a:ext cx="483476" cy="4834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다리꼴 38"/>
          <p:cNvSpPr/>
          <p:nvPr/>
        </p:nvSpPr>
        <p:spPr>
          <a:xfrm rot="5400000">
            <a:off x="5990543" y="4555234"/>
            <a:ext cx="2717785" cy="1080000"/>
          </a:xfrm>
          <a:prstGeom prst="trapezoid">
            <a:avLst>
              <a:gd name="adj" fmla="val 102104"/>
            </a:avLst>
          </a:prstGeom>
          <a:solidFill>
            <a:srgbClr val="FFC000"/>
          </a:solidFill>
          <a:ln>
            <a:noFill/>
          </a:ln>
          <a:effectLst>
            <a:outerShdw blurRad="292100" dist="101600" dir="21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다리꼴 24"/>
          <p:cNvSpPr/>
          <p:nvPr/>
        </p:nvSpPr>
        <p:spPr>
          <a:xfrm rot="5400000">
            <a:off x="8588590" y="1260300"/>
            <a:ext cx="2717785" cy="1080000"/>
          </a:xfrm>
          <a:prstGeom prst="trapezoid">
            <a:avLst>
              <a:gd name="adj" fmla="val 102104"/>
            </a:avLst>
          </a:prstGeom>
          <a:solidFill>
            <a:srgbClr val="FFC000"/>
          </a:solidFill>
          <a:ln>
            <a:noFill/>
          </a:ln>
          <a:effectLst>
            <a:outerShdw blurRad="292100" dist="101600" dir="21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 rot="16200000" flipH="1">
            <a:off x="5744016" y="188518"/>
            <a:ext cx="1507318" cy="1080000"/>
          </a:xfrm>
          <a:custGeom>
            <a:avLst/>
            <a:gdLst>
              <a:gd name="connsiteX0" fmla="*/ 0 w 1507318"/>
              <a:gd name="connsiteY0" fmla="*/ 0 h 1080000"/>
              <a:gd name="connsiteX1" fmla="*/ 0 w 1507318"/>
              <a:gd name="connsiteY1" fmla="*/ 1080000 h 1080000"/>
              <a:gd name="connsiteX2" fmla="*/ 1507318 w 1507318"/>
              <a:gd name="connsiteY2" fmla="*/ 1080000 h 1080000"/>
              <a:gd name="connsiteX3" fmla="*/ 379193 w 1507318"/>
              <a:gd name="connsiteY3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318" h="1080000">
                <a:moveTo>
                  <a:pt x="0" y="0"/>
                </a:moveTo>
                <a:lnTo>
                  <a:pt x="0" y="1080000"/>
                </a:lnTo>
                <a:lnTo>
                  <a:pt x="1507318" y="1080000"/>
                </a:lnTo>
                <a:lnTo>
                  <a:pt x="379193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292100" dist="101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 rot="16200000" flipH="1">
            <a:off x="1201270" y="5582412"/>
            <a:ext cx="1496575" cy="1080000"/>
          </a:xfrm>
          <a:custGeom>
            <a:avLst/>
            <a:gdLst>
              <a:gd name="connsiteX0" fmla="*/ 0 w 1496575"/>
              <a:gd name="connsiteY0" fmla="*/ 1080000 h 1080000"/>
              <a:gd name="connsiteX1" fmla="*/ 1496575 w 1496575"/>
              <a:gd name="connsiteY1" fmla="*/ 1080000 h 1080000"/>
              <a:gd name="connsiteX2" fmla="*/ 1496575 w 1496575"/>
              <a:gd name="connsiteY2" fmla="*/ 0 h 1080000"/>
              <a:gd name="connsiteX3" fmla="*/ 1128125 w 1496575"/>
              <a:gd name="connsiteY3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6575" h="1080000">
                <a:moveTo>
                  <a:pt x="0" y="1080000"/>
                </a:moveTo>
                <a:lnTo>
                  <a:pt x="1496575" y="1080000"/>
                </a:lnTo>
                <a:lnTo>
                  <a:pt x="1496575" y="0"/>
                </a:lnTo>
                <a:lnTo>
                  <a:pt x="112812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292100" dist="101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다리꼴 6"/>
          <p:cNvSpPr/>
          <p:nvPr/>
        </p:nvSpPr>
        <p:spPr>
          <a:xfrm rot="16200000" flipH="1">
            <a:off x="2461830" y="2917009"/>
            <a:ext cx="2755629" cy="1080000"/>
          </a:xfrm>
          <a:prstGeom prst="trapezoid">
            <a:avLst>
              <a:gd name="adj" fmla="val 104456"/>
            </a:avLst>
          </a:prstGeom>
          <a:solidFill>
            <a:srgbClr val="FFC000"/>
          </a:solidFill>
          <a:ln>
            <a:noFill/>
          </a:ln>
          <a:effectLst>
            <a:outerShdw blurRad="292100" dist="101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평행 사변형 3"/>
          <p:cNvSpPr/>
          <p:nvPr/>
        </p:nvSpPr>
        <p:spPr>
          <a:xfrm>
            <a:off x="3299649" y="2079194"/>
            <a:ext cx="7181477" cy="1080000"/>
          </a:xfrm>
          <a:prstGeom prst="parallelogram">
            <a:avLst>
              <a:gd name="adj" fmla="val 95387"/>
            </a:avLst>
          </a:prstGeom>
          <a:gradFill flip="none" rotWithShape="1">
            <a:gsLst>
              <a:gs pos="100000">
                <a:srgbClr val="959595"/>
              </a:gs>
              <a:gs pos="4000">
                <a:schemeClr val="bg1">
                  <a:shade val="30000"/>
                  <a:satMod val="115000"/>
                </a:schemeClr>
              </a:gs>
              <a:gs pos="31000">
                <a:schemeClr val="bg1"/>
              </a:gs>
              <a:gs pos="74000">
                <a:schemeClr val="bg1"/>
              </a:gs>
              <a:gs pos="88000">
                <a:srgbClr val="D6D6D6"/>
              </a:gs>
              <a:gs pos="15000">
                <a:schemeClr val="bg1">
                  <a:shade val="67500"/>
                  <a:satMod val="115000"/>
                </a:schemeClr>
              </a:gs>
              <a:gs pos="50000">
                <a:schemeClr val="bg1">
                  <a:shade val="100000"/>
                  <a:satMod val="115000"/>
                </a:schemeClr>
              </a:gs>
            </a:gsLst>
            <a:lin ang="1800000" scaled="0"/>
            <a:tileRect/>
          </a:gradFill>
          <a:ln>
            <a:noFill/>
          </a:ln>
          <a:effectLst>
            <a:outerShdw blurRad="292100" dist="177800" dir="54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평행 사변형 25"/>
          <p:cNvSpPr/>
          <p:nvPr/>
        </p:nvSpPr>
        <p:spPr>
          <a:xfrm flipV="1">
            <a:off x="5957675" y="402177"/>
            <a:ext cx="4498047" cy="1080000"/>
          </a:xfrm>
          <a:prstGeom prst="parallelogram">
            <a:avLst>
              <a:gd name="adj" fmla="val 95387"/>
            </a:avLst>
          </a:prstGeom>
          <a:gradFill flip="none" rotWithShape="1">
            <a:gsLst>
              <a:gs pos="100000">
                <a:srgbClr val="959595"/>
              </a:gs>
              <a:gs pos="4000">
                <a:schemeClr val="bg1">
                  <a:shade val="30000"/>
                  <a:satMod val="115000"/>
                </a:schemeClr>
              </a:gs>
              <a:gs pos="31000">
                <a:schemeClr val="bg1"/>
              </a:gs>
              <a:gs pos="74000">
                <a:schemeClr val="bg1"/>
              </a:gs>
              <a:gs pos="88000">
                <a:srgbClr val="D6D6D6"/>
              </a:gs>
              <a:gs pos="15000">
                <a:schemeClr val="bg1">
                  <a:shade val="67500"/>
                  <a:satMod val="115000"/>
                </a:schemeClr>
              </a:gs>
              <a:gs pos="50000">
                <a:schemeClr val="bg1">
                  <a:shade val="100000"/>
                  <a:satMod val="115000"/>
                </a:schemeClr>
              </a:gs>
            </a:gsLst>
            <a:lin ang="1800000" scaled="0"/>
            <a:tileRect/>
          </a:gradFill>
          <a:ln>
            <a:noFill/>
          </a:ln>
          <a:effectLst>
            <a:outerShdw blurRad="292100" dist="177800" dir="54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평행 사변형 26"/>
          <p:cNvSpPr/>
          <p:nvPr/>
        </p:nvSpPr>
        <p:spPr>
          <a:xfrm flipV="1">
            <a:off x="3312357" y="3756210"/>
            <a:ext cx="4583416" cy="1080000"/>
          </a:xfrm>
          <a:prstGeom prst="parallelogram">
            <a:avLst>
              <a:gd name="adj" fmla="val 95387"/>
            </a:avLst>
          </a:prstGeom>
          <a:gradFill flip="none" rotWithShape="1">
            <a:gsLst>
              <a:gs pos="100000">
                <a:srgbClr val="959595"/>
              </a:gs>
              <a:gs pos="4000">
                <a:schemeClr val="bg1">
                  <a:shade val="30000"/>
                  <a:satMod val="115000"/>
                </a:schemeClr>
              </a:gs>
              <a:gs pos="31000">
                <a:schemeClr val="bg1"/>
              </a:gs>
              <a:gs pos="74000">
                <a:schemeClr val="bg1"/>
              </a:gs>
              <a:gs pos="88000">
                <a:srgbClr val="D6D6D6"/>
              </a:gs>
              <a:gs pos="15000">
                <a:schemeClr val="bg1">
                  <a:shade val="67500"/>
                  <a:satMod val="115000"/>
                </a:schemeClr>
              </a:gs>
              <a:gs pos="50000">
                <a:schemeClr val="bg1">
                  <a:shade val="100000"/>
                  <a:satMod val="115000"/>
                </a:schemeClr>
              </a:gs>
            </a:gsLst>
            <a:lin ang="1800000" scaled="0"/>
            <a:tileRect/>
          </a:gradFill>
          <a:ln>
            <a:noFill/>
          </a:ln>
          <a:effectLst>
            <a:outerShdw blurRad="292100" dist="177800" dir="54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/>
          <p:cNvSpPr/>
          <p:nvPr/>
        </p:nvSpPr>
        <p:spPr>
          <a:xfrm>
            <a:off x="1422398" y="5374126"/>
            <a:ext cx="6458859" cy="1080000"/>
          </a:xfrm>
          <a:prstGeom prst="parallelogram">
            <a:avLst>
              <a:gd name="adj" fmla="val 95387"/>
            </a:avLst>
          </a:prstGeom>
          <a:gradFill flip="none" rotWithShape="1">
            <a:gsLst>
              <a:gs pos="100000">
                <a:srgbClr val="959595"/>
              </a:gs>
              <a:gs pos="4000">
                <a:schemeClr val="bg1">
                  <a:shade val="30000"/>
                  <a:satMod val="115000"/>
                </a:schemeClr>
              </a:gs>
              <a:gs pos="31000">
                <a:schemeClr val="bg1"/>
              </a:gs>
              <a:gs pos="74000">
                <a:schemeClr val="bg1"/>
              </a:gs>
              <a:gs pos="88000">
                <a:srgbClr val="D6D6D6"/>
              </a:gs>
              <a:gs pos="15000">
                <a:schemeClr val="bg1">
                  <a:shade val="67500"/>
                  <a:satMod val="115000"/>
                </a:schemeClr>
              </a:gs>
              <a:gs pos="50000">
                <a:schemeClr val="bg1">
                  <a:shade val="100000"/>
                  <a:satMod val="115000"/>
                </a:schemeClr>
              </a:gs>
            </a:gsLst>
            <a:lin ang="1800000" scaled="0"/>
            <a:tileRect/>
          </a:gradFill>
          <a:ln>
            <a:noFill/>
          </a:ln>
          <a:effectLst>
            <a:outerShdw blurRad="292100" dist="177800" dir="54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09728" y="2317463"/>
            <a:ext cx="97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02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18753" y="2378807"/>
            <a:ext cx="37688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구조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&amp;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전처리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9558" y="5637874"/>
            <a:ext cx="97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04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52859" y="5682352"/>
            <a:ext cx="37688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결과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&amp;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해석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30074" y="705432"/>
            <a:ext cx="3196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분석배경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&amp;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목적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007102" y="4085988"/>
            <a:ext cx="3196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모델설명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&amp;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구축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8345" y="648585"/>
            <a:ext cx="232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목차</a:t>
            </a:r>
            <a:endParaRPr lang="ko-KR" altLang="en-US" sz="2800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04342" y="552460"/>
            <a:ext cx="97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01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31263" y="3784757"/>
            <a:ext cx="97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03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97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6" name="그림 25" descr="User-based-collaborative-filtering-algorith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5930" y="1229709"/>
            <a:ext cx="4614042" cy="286932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95554" y="533829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UBCF(</a:t>
            </a:r>
            <a:r>
              <a:rPr lang="ko-KR" altLang="en-US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유저  기반 협업 </a:t>
            </a:r>
            <a:r>
              <a:rPr lang="ko-KR" altLang="en-US" b="1" dirty="0" err="1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필터링</a:t>
            </a:r>
            <a:r>
              <a:rPr lang="en-US" altLang="ko-KR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1" name="설명선 1(테두리 없음) 30"/>
          <p:cNvSpPr/>
          <p:nvPr/>
        </p:nvSpPr>
        <p:spPr>
          <a:xfrm>
            <a:off x="1187670" y="4897820"/>
            <a:ext cx="2406869" cy="987972"/>
          </a:xfrm>
          <a:prstGeom prst="callout1">
            <a:avLst>
              <a:gd name="adj1" fmla="val 53856"/>
              <a:gd name="adj2" fmla="val 105641"/>
              <a:gd name="adj3" fmla="val -59840"/>
              <a:gd name="adj4" fmla="val 135902"/>
            </a:avLst>
          </a:prstGeom>
          <a:solidFill>
            <a:srgbClr val="FFFF00">
              <a:alpha val="65000"/>
            </a:srgbClr>
          </a:solidFill>
          <a:ln w="31750">
            <a:solidFill>
              <a:srgbClr val="FFFF00"/>
            </a:solidFill>
          </a:ln>
          <a:effectLst>
            <a:innerShdw blurRad="63500" dist="50800" dir="18900000">
              <a:schemeClr val="accent4">
                <a:lumMod val="50000"/>
                <a:alpha val="7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유저 간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의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유사도를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계산하여 자신과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비슷한 소비자가 구매한 제품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추천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!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43145" y="1544709"/>
            <a:ext cx="496088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사용자 기반 협업 </a:t>
            </a:r>
            <a:r>
              <a:rPr lang="ko-KR" altLang="en-US" sz="2400" dirty="0" err="1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필터링</a:t>
            </a:r>
            <a:r>
              <a:rPr lang="ko-KR" altLang="en-US" sz="24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 단계</a:t>
            </a:r>
            <a:endParaRPr lang="en-US" altLang="ko-KR" sz="2400" dirty="0" smtClean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endParaRPr lang="ko-KR" altLang="en-US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유저 간의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유사도를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나타내는</a:t>
            </a:r>
          </a:p>
          <a:p>
            <a:pPr algn="r"/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유저 매트릭스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(user-user matrix)</a:t>
            </a:r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를 만든다</a:t>
            </a:r>
            <a:r>
              <a:rPr lang="en-US" altLang="ko-KR" b="1" dirty="0" smtClean="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</a:p>
          <a:p>
            <a:pPr algn="r"/>
            <a:endParaRPr lang="en-US" altLang="ko-KR" b="1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endParaRPr lang="en-US" altLang="ko-KR" b="1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endParaRPr lang="en-US" altLang="ko-KR" b="1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매트릭스를 사용하여 유사한 유저가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구매한 제품으로 유저의 기호를 유추한다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3" name="그림 32" descr="if_number-one_12888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1798" y="2511199"/>
            <a:ext cx="476367" cy="476367"/>
          </a:xfrm>
          <a:prstGeom prst="rect">
            <a:avLst/>
          </a:prstGeom>
        </p:spPr>
      </p:pic>
      <p:pic>
        <p:nvPicPr>
          <p:cNvPr id="34" name="그림 33" descr="if_number-two_12888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4144" y="3909848"/>
            <a:ext cx="483476" cy="4834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112381" y="649443"/>
            <a:ext cx="46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유사도</a:t>
            </a:r>
            <a:r>
              <a:rPr lang="en-US" altLang="ko-KR" sz="2000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(Similarity)</a:t>
            </a:r>
            <a:r>
              <a:rPr lang="ko-KR" altLang="en-US" sz="2000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 계산</a:t>
            </a:r>
            <a:endParaRPr lang="ko-KR" altLang="en-US" sz="2000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6" name="그림 25" descr="if_number-one_12888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7840" y="1176384"/>
            <a:ext cx="526292" cy="526292"/>
          </a:xfrm>
          <a:prstGeom prst="rect">
            <a:avLst/>
          </a:prstGeom>
        </p:spPr>
      </p:pic>
      <p:pic>
        <p:nvPicPr>
          <p:cNvPr id="28" name="그림 27" descr="if_number-three_12888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253" y="653724"/>
            <a:ext cx="523435" cy="523435"/>
          </a:xfrm>
          <a:prstGeom prst="rect">
            <a:avLst/>
          </a:prstGeom>
        </p:spPr>
      </p:pic>
      <p:pic>
        <p:nvPicPr>
          <p:cNvPr id="29" name="그림 28" descr="if_number-two_12888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0488" y="3599474"/>
            <a:ext cx="520581" cy="52058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81351" y="1240221"/>
            <a:ext cx="3647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스퀘어라운드 Bold" pitchFamily="50" charset="-127"/>
                <a:ea typeface="나눔스퀘어라운드 Bold" pitchFamily="50" charset="-127"/>
              </a:rPr>
              <a:t>유클라디언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 거리</a:t>
            </a:r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(p, q 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제품 또는 유저간의 차이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1" name="그림 30" descr="euc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6744" y="2010018"/>
            <a:ext cx="3877216" cy="12193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49820" y="3615559"/>
            <a:ext cx="3647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스퀘어라운드 Bold" pitchFamily="50" charset="-127"/>
                <a:ea typeface="나눔스퀘어라운드 Bold" pitchFamily="50" charset="-127"/>
              </a:rPr>
              <a:t>피어슨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 상관계수</a:t>
            </a:r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(x, y 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제품 또는 유저간의 상관 계수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5122" name="Picture 2" descr="correlation formula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82674" y="4170144"/>
            <a:ext cx="4076700" cy="1543051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7157544" y="599090"/>
            <a:ext cx="3647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코사인 거리</a:t>
            </a:r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(A, B 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제품 또는 유저간의 벡터 유사도 값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124" name="AutoShape 4" descr="cosine distance formula에 대한 이미지 검색결과">
            <a:hlinkClick r:id="rId8"/>
          </p:cNvPr>
          <p:cNvSpPr>
            <a:spLocks noChangeAspect="1" noChangeArrowheads="1"/>
          </p:cNvSpPr>
          <p:nvPr/>
        </p:nvSpPr>
        <p:spPr bwMode="auto">
          <a:xfrm>
            <a:off x="60325" y="-669925"/>
            <a:ext cx="4019550" cy="1409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6" name="AutoShape 6" descr="cosine distance formula에 대한 이미지 검색결과">
            <a:hlinkClick r:id="rId8"/>
          </p:cNvPr>
          <p:cNvSpPr>
            <a:spLocks noChangeAspect="1" noChangeArrowheads="1"/>
          </p:cNvSpPr>
          <p:nvPr/>
        </p:nvSpPr>
        <p:spPr bwMode="auto">
          <a:xfrm>
            <a:off x="60325" y="-669925"/>
            <a:ext cx="4019550" cy="1409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 descr="cosine distance formula에 대한 이미지 검색결과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58565" y="1232448"/>
            <a:ext cx="4019550" cy="14097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16716" y="2921876"/>
            <a:ext cx="4761187" cy="3427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112382" y="649443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유사도</a:t>
            </a:r>
            <a:r>
              <a:rPr lang="en-US" altLang="ko-KR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(Similarity)</a:t>
            </a:r>
            <a:r>
              <a:rPr lang="ko-KR" altLang="en-US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 계산</a:t>
            </a:r>
            <a:endParaRPr lang="ko-KR" altLang="en-US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2" name="그림 31" descr="if_number-four_12888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2200" y="1071280"/>
            <a:ext cx="515781" cy="51578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220606" y="956442"/>
            <a:ext cx="364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이진데이터에 유용한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  <a:p>
            <a:r>
              <a:rPr lang="ko-KR" altLang="en-US" sz="2000" dirty="0" err="1" smtClean="0">
                <a:latin typeface="나눔스퀘어라운드 Bold" pitchFamily="50" charset="-127"/>
                <a:ea typeface="나눔스퀘어라운드 Bold" pitchFamily="50" charset="-127"/>
              </a:rPr>
              <a:t>자카드</a:t>
            </a:r>
            <a:r>
              <a:rPr lang="en-US" altLang="ko-KR" sz="2000" dirty="0" err="1" smtClean="0">
                <a:latin typeface="나눔스퀘어라운드 Bold" pitchFamily="50" charset="-127"/>
                <a:ea typeface="나눔스퀘어라운드 Bold" pitchFamily="50" charset="-127"/>
              </a:rPr>
              <a:t>Jaccard</a:t>
            </a:r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 거리 이용</a:t>
            </a:r>
            <a:endParaRPr lang="en-US" altLang="ko-KR" sz="2000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4098" name="Picture 2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290" y="1822286"/>
            <a:ext cx="4114800" cy="1819276"/>
          </a:xfrm>
          <a:prstGeom prst="rect">
            <a:avLst/>
          </a:prstGeom>
          <a:noFill/>
        </p:spPr>
      </p:pic>
      <p:sp>
        <p:nvSpPr>
          <p:cNvPr id="35" name="오른쪽 화살표 설명선 34"/>
          <p:cNvSpPr/>
          <p:nvPr/>
        </p:nvSpPr>
        <p:spPr>
          <a:xfrm>
            <a:off x="1282262" y="1566042"/>
            <a:ext cx="3930869" cy="3710152"/>
          </a:xfrm>
          <a:prstGeom prst="rightArrowCallou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But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위의 방법은</a:t>
            </a:r>
            <a:endParaRPr lang="en-US" altLang="ko-KR" dirty="0" smtClean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분석하려는 </a:t>
            </a:r>
            <a:r>
              <a:rPr lang="ko-KR" altLang="en-US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이진 데이터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에는 적합하지 않음</a:t>
            </a:r>
          </a:p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37130" y="3794234"/>
            <a:ext cx="3867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-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아이템 기반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(IBCF)</a:t>
            </a:r>
          </a:p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: A,B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제품을 모두 구매한 고객 수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/A,B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둘 중 하나라도 구매한 고객 수</a:t>
            </a:r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-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사용자 기반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(UBCF)</a:t>
            </a:r>
          </a:p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: A,B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유저가 모두 구매한 제품 수</a:t>
            </a:r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/A,B 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유저 중 </a:t>
            </a:r>
            <a:r>
              <a:rPr lang="ko-KR" altLang="en-US" sz="1600" dirty="0" err="1" smtClean="0">
                <a:latin typeface="나눔스퀘어라운드 Bold" pitchFamily="50" charset="-127"/>
                <a:ea typeface="나눔스퀘어라운드 Bold" pitchFamily="50" charset="-127"/>
              </a:rPr>
              <a:t>한명이라도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 구매한 제품 수</a:t>
            </a:r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7" name="포인트가 5개인 별 36"/>
          <p:cNvSpPr/>
          <p:nvPr/>
        </p:nvSpPr>
        <p:spPr>
          <a:xfrm>
            <a:off x="9680028" y="767255"/>
            <a:ext cx="536027" cy="525517"/>
          </a:xfrm>
          <a:prstGeom prst="star5">
            <a:avLst/>
          </a:prstGeom>
          <a:solidFill>
            <a:srgbClr val="FF0000">
              <a:alpha val="84000"/>
            </a:srgb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6" name="그림 25" descr="Rplot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7944" y="447838"/>
            <a:ext cx="4254423" cy="2820879"/>
          </a:xfrm>
          <a:prstGeom prst="rect">
            <a:avLst/>
          </a:prstGeom>
        </p:spPr>
      </p:pic>
      <p:pic>
        <p:nvPicPr>
          <p:cNvPr id="28" name="그림 27" descr="Rplot0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8455" y="3130835"/>
            <a:ext cx="4288220" cy="287057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79941" y="723015"/>
            <a:ext cx="249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최적 모델 찾기</a:t>
            </a:r>
            <a:endParaRPr lang="ko-KR" altLang="en-US" sz="2400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0" name="그림 29" descr="if_stroke_number_two_gestureworks_805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1034" y="738352"/>
            <a:ext cx="901262" cy="90126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35422" y="3237186"/>
            <a:ext cx="48032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나눔스퀘어라운드 Bold" pitchFamily="50" charset="-127"/>
                <a:ea typeface="나눔스퀘어라운드 Bold" pitchFamily="50" charset="-127"/>
              </a:rPr>
              <a:t>70%</a:t>
            </a:r>
            <a:r>
              <a:rPr lang="ko-KR" altLang="en-US" sz="1500" dirty="0" smtClean="0">
                <a:latin typeface="나눔스퀘어라운드 Bold" pitchFamily="50" charset="-127"/>
                <a:ea typeface="나눔스퀘어라운드 Bold" pitchFamily="50" charset="-127"/>
              </a:rPr>
              <a:t>의 데이터를 트레이닝 데이터로 사용했으며</a:t>
            </a:r>
            <a:endParaRPr lang="en-US" altLang="ko-KR" sz="15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1500" dirty="0" smtClean="0">
                <a:latin typeface="나눔스퀘어라운드 Bold" pitchFamily="50" charset="-127"/>
                <a:ea typeface="나눔스퀘어라운드 Bold" pitchFamily="50" charset="-127"/>
              </a:rPr>
              <a:t>각각 </a:t>
            </a:r>
            <a:r>
              <a:rPr lang="en-US" altLang="ko-KR" sz="1500" dirty="0" smtClean="0">
                <a:latin typeface="나눔스퀘어라운드 Bold" pitchFamily="50" charset="-127"/>
                <a:ea typeface="나눔스퀘어라운드 Bold" pitchFamily="50" charset="-127"/>
              </a:rPr>
              <a:t>IBCF, UBCF </a:t>
            </a:r>
            <a:r>
              <a:rPr lang="ko-KR" altLang="en-US" sz="1500" dirty="0" smtClean="0">
                <a:latin typeface="나눔스퀘어라운드 Bold" pitchFamily="50" charset="-127"/>
                <a:ea typeface="나눔스퀘어라운드 Bold" pitchFamily="50" charset="-127"/>
              </a:rPr>
              <a:t>모델을 만들어 성능 확인</a:t>
            </a:r>
            <a:endParaRPr lang="en-US" altLang="ko-KR" sz="15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15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* ROC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곡선의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아랫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면적이 </a:t>
            </a:r>
            <a:r>
              <a:rPr lang="ko-KR" altLang="en-US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넓을 수록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정확도와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재현력이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높을 수록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좋은 모델이다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0317" y="1899910"/>
            <a:ext cx="5065987" cy="126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오른쪽 화살표 44"/>
          <p:cNvSpPr/>
          <p:nvPr/>
        </p:nvSpPr>
        <p:spPr>
          <a:xfrm>
            <a:off x="1145628" y="4887311"/>
            <a:ext cx="472965" cy="536028"/>
          </a:xfrm>
          <a:prstGeom prst="rightArrow">
            <a:avLst/>
          </a:prstGeom>
          <a:solidFill>
            <a:srgbClr val="FF5050">
              <a:alpha val="70000"/>
            </a:srgbClr>
          </a:solidFill>
          <a:ln w="19050">
            <a:solidFill>
              <a:srgbClr val="FF5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50124" y="4876800"/>
            <a:ext cx="405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이 경우 </a:t>
            </a:r>
            <a:r>
              <a:rPr lang="en-US" altLang="ko-KR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UBCF </a:t>
            </a:r>
            <a:r>
              <a:rPr lang="ko-KR" altLang="en-US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모델이 월등히 더 성능이 좋다</a:t>
            </a:r>
            <a:endParaRPr lang="ko-KR" altLang="en-US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 descr="if_stroke_number_three_gestureworks_805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7972" y="528145"/>
            <a:ext cx="890752" cy="89075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37596" y="596891"/>
            <a:ext cx="249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분할</a:t>
            </a:r>
            <a:endParaRPr lang="ko-KR" altLang="en-US" sz="2400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28" name="다이어그램 27"/>
          <p:cNvGraphicFramePr/>
          <p:nvPr/>
        </p:nvGraphicFramePr>
        <p:xfrm>
          <a:off x="1968939" y="1702675"/>
          <a:ext cx="3286234" cy="2974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8" name="직선 화살표 연결선 47"/>
          <p:cNvCxnSpPr/>
          <p:nvPr/>
        </p:nvCxnSpPr>
        <p:spPr>
          <a:xfrm>
            <a:off x="2123090" y="2301766"/>
            <a:ext cx="725213" cy="6831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112579" y="2301766"/>
            <a:ext cx="112460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구름 63"/>
          <p:cNvSpPr/>
          <p:nvPr/>
        </p:nvSpPr>
        <p:spPr>
          <a:xfrm>
            <a:off x="882869" y="1944415"/>
            <a:ext cx="1261242" cy="74623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Test data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26923" y="1723696"/>
            <a:ext cx="4540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스퀘어라운드 Light" pitchFamily="50" charset="-127"/>
                <a:ea typeface="나눔스퀘어라운드 Light" pitchFamily="50" charset="-127"/>
              </a:rPr>
              <a:t>◎ </a:t>
            </a:r>
            <a:r>
              <a:rPr lang="en-US" altLang="ko-KR" sz="2000" b="1" dirty="0" smtClean="0">
                <a:latin typeface="나눔스퀘어라운드 Light" pitchFamily="50" charset="-127"/>
                <a:ea typeface="나눔스퀘어라운드 Light" pitchFamily="50" charset="-127"/>
              </a:rPr>
              <a:t>Training data</a:t>
            </a:r>
          </a:p>
          <a:p>
            <a:r>
              <a:rPr lang="en-US" altLang="ko-KR" sz="1600" dirty="0" smtClean="0">
                <a:latin typeface="나눔스퀘어라운드 Light" pitchFamily="50" charset="-127"/>
                <a:ea typeface="나눔스퀘어라운드 Light" pitchFamily="50" charset="-127"/>
              </a:rPr>
              <a:t>: </a:t>
            </a:r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모델을 만들기 위해 사용하는 데이터</a:t>
            </a:r>
            <a:endParaRPr lang="en-US" altLang="ko-KR" sz="16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en-US" altLang="ko-KR" sz="1600" dirty="0" smtClean="0">
                <a:latin typeface="나눔스퀘어라운드 Light" pitchFamily="50" charset="-127"/>
                <a:ea typeface="나눔스퀘어라운드 Light" pitchFamily="50" charset="-127"/>
              </a:rPr>
              <a:t>-&gt; </a:t>
            </a:r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전체 데이터의 약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라운드 Light" pitchFamily="50" charset="-127"/>
                <a:ea typeface="나눔스퀘어라운드 Light" pitchFamily="50" charset="-127"/>
              </a:rPr>
              <a:t>7~80%</a:t>
            </a:r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정도 사용</a:t>
            </a:r>
            <a:endParaRPr lang="en-US" altLang="ko-KR" sz="16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endParaRPr lang="en-US" altLang="ko-KR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ko-KR" altLang="en-US" sz="2000" b="1" dirty="0" smtClean="0">
                <a:latin typeface="나눔스퀘어라운드 Light" pitchFamily="50" charset="-127"/>
                <a:ea typeface="나눔스퀘어라운드 Light" pitchFamily="50" charset="-127"/>
              </a:rPr>
              <a:t>◎ </a:t>
            </a:r>
            <a:r>
              <a:rPr lang="en-US" altLang="ko-KR" sz="2000" b="1" dirty="0" smtClean="0">
                <a:latin typeface="나눔스퀘어라운드 Light" pitchFamily="50" charset="-127"/>
                <a:ea typeface="나눔스퀘어라운드 Light" pitchFamily="50" charset="-127"/>
              </a:rPr>
              <a:t>Test data</a:t>
            </a:r>
          </a:p>
          <a:p>
            <a:r>
              <a:rPr lang="en-US" altLang="ko-KR" sz="1600" dirty="0" smtClean="0">
                <a:latin typeface="나눔스퀘어라운드 Light" pitchFamily="50" charset="-127"/>
                <a:ea typeface="나눔스퀘어라운드 Light" pitchFamily="50" charset="-127"/>
              </a:rPr>
              <a:t>: </a:t>
            </a:r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만들어진 모델을 테스트할 때 사용하는 데이터</a:t>
            </a:r>
            <a:endParaRPr lang="en-US" altLang="ko-KR" sz="16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en-US" altLang="ko-KR" sz="1600" dirty="0" smtClean="0">
                <a:latin typeface="나눔스퀘어라운드 Light" pitchFamily="50" charset="-127"/>
                <a:ea typeface="나눔스퀘어라운드 Light" pitchFamily="50" charset="-127"/>
              </a:rPr>
              <a:t>-&gt; </a:t>
            </a:r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전체 데이터의 약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라운드 Light" pitchFamily="50" charset="-127"/>
                <a:ea typeface="나눔스퀘어라운드 Light" pitchFamily="50" charset="-127"/>
              </a:rPr>
              <a:t>2~30%</a:t>
            </a:r>
            <a:r>
              <a:rPr lang="en-US" altLang="ko-KR" sz="1600" dirty="0" smtClean="0">
                <a:latin typeface="나눔스퀘어라운드 Light" pitchFamily="50" charset="-127"/>
                <a:ea typeface="나눔스퀘어라운드 Light" pitchFamily="50" charset="-127"/>
              </a:rPr>
              <a:t> </a:t>
            </a:r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사용</a:t>
            </a:r>
            <a:endParaRPr lang="en-US" altLang="ko-KR" sz="16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● 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known: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트레이닝 때 사용한 아이템 포함한 </a:t>
            </a:r>
            <a:r>
              <a:rPr lang="ko-KR" altLang="en-US" dirty="0" err="1" smtClean="0">
                <a:latin typeface="나눔스퀘어라운드 Light" pitchFamily="50" charset="-127"/>
                <a:ea typeface="나눔스퀘어라운드 Light" pitchFamily="50" charset="-127"/>
              </a:rPr>
              <a:t>데이터셋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(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테스트용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)</a:t>
            </a:r>
          </a:p>
          <a:p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● 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unknown: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테스트할 때 사용된 아이템 포함한 </a:t>
            </a:r>
            <a:r>
              <a:rPr lang="ko-KR" altLang="en-US" dirty="0" err="1" smtClean="0">
                <a:latin typeface="나눔스퀘어라운드 Light" pitchFamily="50" charset="-127"/>
                <a:ea typeface="나눔스퀘어라운드 Light" pitchFamily="50" charset="-127"/>
              </a:rPr>
              <a:t>데이터셋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(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검증용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112382" y="649443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분할 방법</a:t>
            </a:r>
            <a:endParaRPr lang="ko-KR" altLang="en-US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8" name="그림 27" descr="if_number-one_12888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392" y="1092302"/>
            <a:ext cx="402794" cy="402794"/>
          </a:xfrm>
          <a:prstGeom prst="rect">
            <a:avLst/>
          </a:prstGeom>
        </p:spPr>
      </p:pic>
      <p:pic>
        <p:nvPicPr>
          <p:cNvPr id="30" name="그림 29" descr="if_number-two_12888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6378" y="782701"/>
            <a:ext cx="428615" cy="42861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44717" y="1093075"/>
            <a:ext cx="289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단순 분할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(split)</a:t>
            </a:r>
            <a:endParaRPr lang="ko-KR" altLang="en-US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78565" y="819808"/>
            <a:ext cx="289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부트스트랩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(bootstrap)</a:t>
            </a:r>
            <a:endParaRPr lang="ko-KR" altLang="en-US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pic>
        <p:nvPicPr>
          <p:cNvPr id="35" name="그림 34" descr="bootstrap_over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3797" y="1397875"/>
            <a:ext cx="4683087" cy="3340602"/>
          </a:xfrm>
          <a:prstGeom prst="rect">
            <a:avLst/>
          </a:prstGeom>
        </p:spPr>
      </p:pic>
      <p:pic>
        <p:nvPicPr>
          <p:cNvPr id="36" name="그림 35" descr="database-split-5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5929" y="1891861"/>
            <a:ext cx="4030263" cy="276422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61544" y="5034454"/>
            <a:ext cx="4487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랜덤으로 전체 데이터의 </a:t>
            </a:r>
            <a:r>
              <a:rPr lang="en-US" altLang="ko-KR" sz="1600" dirty="0" smtClean="0">
                <a:latin typeface="나눔스퀘어라운드 Light" pitchFamily="50" charset="-127"/>
                <a:ea typeface="나눔스퀘어라운드 Light" pitchFamily="50" charset="-127"/>
              </a:rPr>
              <a:t>7~80% </a:t>
            </a:r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 트레이닝 데이터 셋</a:t>
            </a:r>
            <a:r>
              <a:rPr lang="en-US" altLang="ko-KR" sz="1600" dirty="0" smtClean="0">
                <a:latin typeface="나눔스퀘어라운드 Light" pitchFamily="50" charset="-127"/>
                <a:ea typeface="나눔스퀘어라운드 Light" pitchFamily="50" charset="-127"/>
              </a:rPr>
              <a:t>, 2~30%</a:t>
            </a:r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를 테스트 데이터 셋으로 나누는 기본적인 방법</a:t>
            </a:r>
            <a:endParaRPr lang="ko-KR" altLang="en-US" sz="1600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63861" y="5034454"/>
            <a:ext cx="4487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트레이닝 데이터를 추출할 때 복원추출을 하고 나머지는 테스트 데이터로 분배함으로써 테스트 데이터에 더 많은 사용자가 포함된다</a:t>
            </a:r>
            <a:endParaRPr lang="ko-KR" altLang="en-US" sz="1600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531" y="3179380"/>
            <a:ext cx="5023945" cy="78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그림 27" descr="if_number-three_12888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0390" y="716785"/>
            <a:ext cx="389430" cy="38943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39309" y="714703"/>
            <a:ext cx="289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k-fold(cross-validation)</a:t>
            </a:r>
            <a:endParaRPr lang="ko-KR" altLang="en-US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pic>
        <p:nvPicPr>
          <p:cNvPr id="30" name="그림 29" descr="k-fol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042" y="1449469"/>
            <a:ext cx="4619625" cy="26098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93075" y="4824248"/>
            <a:ext cx="4487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데이터를 여러 개의 덩어리로 나눠 덩어리마다 일부분을 테스트 데이터로 씀으로써 모든 사용자의 추천결과를 테스트할 수 있다</a:t>
            </a:r>
            <a:r>
              <a:rPr lang="en-US" altLang="ko-KR" sz="1600" dirty="0" smtClean="0">
                <a:latin typeface="나눔스퀘어라운드 Light" pitchFamily="50" charset="-127"/>
                <a:ea typeface="나눔스퀘어라운드 Light" pitchFamily="50" charset="-127"/>
              </a:rPr>
              <a:t>.</a:t>
            </a:r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 정확도는 테스트들의 평균으로 계산한다</a:t>
            </a:r>
            <a:endParaRPr lang="ko-KR" altLang="en-US" sz="1600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sp>
        <p:nvSpPr>
          <p:cNvPr id="33" name="구름 모양 설명선 32"/>
          <p:cNvSpPr/>
          <p:nvPr/>
        </p:nvSpPr>
        <p:spPr>
          <a:xfrm>
            <a:off x="6716111" y="962431"/>
            <a:ext cx="3893349" cy="1190846"/>
          </a:xfrm>
          <a:prstGeom prst="cloudCallout">
            <a:avLst/>
          </a:prstGeom>
          <a:solidFill>
            <a:schemeClr val="accent1">
              <a:alpha val="82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latin typeface="나눔스퀘어라운드 Bold" pitchFamily="50" charset="-127"/>
                <a:ea typeface="나눔스퀘어라운드 Bold" pitchFamily="50" charset="-127"/>
              </a:rPr>
              <a:t>그렇다면 이번 분석의 경우 어떤 분할방법의 성능이 가장 좋을까</a:t>
            </a:r>
            <a:r>
              <a:rPr lang="en-US" altLang="ko-KR" sz="1700" dirty="0" smtClean="0">
                <a:latin typeface="나눔스퀘어라운드 Bold" pitchFamily="50" charset="-127"/>
                <a:ea typeface="나눔스퀘어라운드 Bold" pitchFamily="50" charset="-127"/>
              </a:rPr>
              <a:t>?</a:t>
            </a:r>
            <a:endParaRPr lang="ko-KR" altLang="en-US" sz="17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63558" y="4225159"/>
            <a:ext cx="3689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데이터를 세가지 방법으로 모두 나눈 후 각각의 방법마다 테스트하여 정확도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sz="1600" dirty="0" err="1" smtClean="0">
                <a:latin typeface="나눔스퀘어라운드 Bold" pitchFamily="50" charset="-127"/>
                <a:ea typeface="나눔스퀘어라운드 Bold" pitchFamily="50" charset="-127"/>
              </a:rPr>
              <a:t>재현력을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 계산한다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0" name="그림 29" descr="accurac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2782" y="652287"/>
            <a:ext cx="4837908" cy="2858168"/>
          </a:xfrm>
          <a:prstGeom prst="rect">
            <a:avLst/>
          </a:prstGeom>
        </p:spPr>
      </p:pic>
      <p:pic>
        <p:nvPicPr>
          <p:cNvPr id="32" name="그림 31" descr="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212" y="3816970"/>
            <a:ext cx="1961112" cy="158977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516414" y="4761186"/>
            <a:ext cx="4424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3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번째 방법인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k-fold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 분할 방법을 사용한 모델의 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precision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과 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recall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이 가장 좋다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2675" y="702387"/>
            <a:ext cx="47434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543306" y="649443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매개변수 최적화</a:t>
            </a:r>
            <a:endParaRPr lang="ko-KR" altLang="en-US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6" name="그림 25" descr="if_stroke_number_four_gestureworks_806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0014" y="580697"/>
            <a:ext cx="985344" cy="985344"/>
          </a:xfrm>
          <a:prstGeom prst="rect">
            <a:avLst/>
          </a:prstGeom>
        </p:spPr>
      </p:pic>
      <p:pic>
        <p:nvPicPr>
          <p:cNvPr id="5122" name="Picture 2" descr="nearest neighbor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1765" y="3076957"/>
            <a:ext cx="3373711" cy="2611544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324304" y="1681655"/>
            <a:ext cx="3836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스퀘어라운드 Bold" pitchFamily="50" charset="-127"/>
                <a:ea typeface="나눔스퀘어라운드 Bold" pitchFamily="50" charset="-127"/>
              </a:rPr>
              <a:t>최근접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 이웃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(nearest neighbor)?</a:t>
            </a:r>
          </a:p>
          <a:p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한 점을 기준으로 가장 거리가 </a:t>
            </a:r>
            <a:r>
              <a:rPr lang="ko-KR" altLang="en-US" sz="1600" smtClean="0">
                <a:latin typeface="나눔스퀘어라운드 Bold" pitchFamily="50" charset="-127"/>
                <a:ea typeface="나눔스퀘어라운드 Bold" pitchFamily="50" charset="-127"/>
              </a:rPr>
              <a:t>가까운 점들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2" name="그림 31" descr="n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74677" y="1491389"/>
            <a:ext cx="4866290" cy="1352739"/>
          </a:xfrm>
          <a:prstGeom prst="rect">
            <a:avLst/>
          </a:prstGeom>
        </p:spPr>
      </p:pic>
      <p:pic>
        <p:nvPicPr>
          <p:cNvPr id="34" name="Picture 8" descr="관련 이미지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98063" y="4243552"/>
            <a:ext cx="580697" cy="580697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6684577" y="3615558"/>
            <a:ext cx="4403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UBCF 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모델은 각 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user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의 최근접 이웃을 몇 개로 둘 것인지를 매개변수 </a:t>
            </a:r>
            <a:r>
              <a:rPr lang="en-US" altLang="ko-KR" sz="1600" dirty="0" err="1" smtClean="0">
                <a:latin typeface="나눔스퀘어라운드 Bold" pitchFamily="50" charset="-127"/>
                <a:ea typeface="나눔스퀘어라운드 Bold" pitchFamily="50" charset="-127"/>
              </a:rPr>
              <a:t>nn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으로 가진다</a:t>
            </a:r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  n=5,10,15,25,30,40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일 때의 모델 성능 테스트를 통해 최적의 매개변수 탐색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6" name="그림 25" descr="Rplot0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7971" y="573962"/>
            <a:ext cx="4656082" cy="2537099"/>
          </a:xfrm>
          <a:prstGeom prst="rect">
            <a:avLst/>
          </a:prstGeom>
        </p:spPr>
      </p:pic>
      <p:pic>
        <p:nvPicPr>
          <p:cNvPr id="28" name="그림 27" descr="Rplot03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7974" y="3321269"/>
            <a:ext cx="4666592" cy="2490952"/>
          </a:xfrm>
          <a:prstGeom prst="rect">
            <a:avLst/>
          </a:prstGeom>
        </p:spPr>
      </p:pic>
      <p:sp>
        <p:nvSpPr>
          <p:cNvPr id="29" name="오른쪽 화살표 28"/>
          <p:cNvSpPr/>
          <p:nvPr/>
        </p:nvSpPr>
        <p:spPr>
          <a:xfrm>
            <a:off x="6285186" y="2827283"/>
            <a:ext cx="977462" cy="945931"/>
          </a:xfrm>
          <a:prstGeom prst="rightArrow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DB970B">
                <a:alpha val="66000"/>
              </a:srgb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B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378262" y="2743200"/>
            <a:ext cx="351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Parameter </a:t>
            </a:r>
            <a:r>
              <a:rPr lang="en-US" altLang="ko-KR" dirty="0" err="1" smtClean="0">
                <a:latin typeface="나눔스퀘어라운드 Light" pitchFamily="50" charset="-127"/>
                <a:ea typeface="나눔스퀘어라운드 Light" pitchFamily="50" charset="-127"/>
              </a:rPr>
              <a:t>nn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이 커질수록 모델의 성능도 근소하게 좋아지는 편이지만 </a:t>
            </a:r>
            <a:r>
              <a:rPr lang="en-US" altLang="ko-KR" dirty="0" err="1" smtClean="0">
                <a:latin typeface="나눔스퀘어라운드 Light" pitchFamily="50" charset="-127"/>
                <a:ea typeface="나눔스퀘어라운드 Light" pitchFamily="50" charset="-127"/>
              </a:rPr>
              <a:t>nn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=25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이상일 때 성능의 한계 </a:t>
            </a:r>
            <a:r>
              <a:rPr lang="ko-KR" altLang="en-US" dirty="0" err="1" smtClean="0">
                <a:latin typeface="나눔스퀘어라운드 Light" pitchFamily="50" charset="-127"/>
                <a:ea typeface="나눔스퀘어라운드 Light" pitchFamily="50" charset="-127"/>
              </a:rPr>
              <a:t>증가량이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 매우 작으므로 </a:t>
            </a:r>
            <a:endParaRPr lang="en-US" altLang="ko-KR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  <a:latin typeface="나눔스퀘어라운드 Light" pitchFamily="50" charset="-127"/>
                <a:ea typeface="나눔스퀘어라운드 Light" pitchFamily="50" charset="-127"/>
              </a:rPr>
              <a:t>nn</a:t>
            </a:r>
            <a:r>
              <a:rPr lang="en-US" altLang="ko-KR" dirty="0" smtClean="0">
                <a:solidFill>
                  <a:srgbClr val="FF0000"/>
                </a:solidFill>
                <a:latin typeface="나눔스퀘어라운드 Light" pitchFamily="50" charset="-127"/>
                <a:ea typeface="나눔스퀘어라운드 Light" pitchFamily="50" charset="-127"/>
              </a:rPr>
              <a:t>=30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으로 지정 </a:t>
            </a:r>
            <a:endParaRPr lang="ko-KR" altLang="en-US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487142" y="2608659"/>
            <a:ext cx="5348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분석배경 </a:t>
            </a:r>
            <a:r>
              <a:rPr lang="en-US" altLang="ko-K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&amp;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목적 </a:t>
            </a:r>
            <a:r>
              <a:rPr lang="en-US" altLang="ko-K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  <p:pic>
        <p:nvPicPr>
          <p:cNvPr id="30" name="그림 29" descr="if_stroke_number_one_gestureworks_807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09521" y="139993"/>
            <a:ext cx="1582479" cy="158247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rot="16200000" flipH="1">
            <a:off x="6969642" y="3397102"/>
            <a:ext cx="6858000" cy="63796"/>
          </a:xfrm>
          <a:prstGeom prst="line">
            <a:avLst/>
          </a:prstGeom>
          <a:ln w="635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1796902"/>
            <a:ext cx="121920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97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953210" y="638933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모델 구축</a:t>
            </a:r>
            <a:endParaRPr lang="ko-KR" altLang="en-US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6" name="그림 25" descr="if_stroke_number_five_gestureworks_805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951" y="496613"/>
            <a:ext cx="840828" cy="840828"/>
          </a:xfrm>
          <a:prstGeom prst="rect">
            <a:avLst/>
          </a:prstGeom>
        </p:spPr>
      </p:pic>
      <p:graphicFrame>
        <p:nvGraphicFramePr>
          <p:cNvPr id="31" name="다이어그램 30"/>
          <p:cNvGraphicFramePr/>
          <p:nvPr/>
        </p:nvGraphicFramePr>
        <p:xfrm>
          <a:off x="749738" y="1734208"/>
          <a:ext cx="5062484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642538" y="2511972"/>
            <a:ext cx="4246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80%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를 </a:t>
            </a:r>
            <a:r>
              <a:rPr lang="en-US" altLang="ko-KR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training set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으로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20%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를 </a:t>
            </a:r>
            <a:r>
              <a:rPr lang="en-US" altLang="ko-KR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test set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으로 사용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=&gt;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모든 소비자들의 추천결과를 추출하기 위해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모델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구축과 예측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5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번 반복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1711841"/>
            <a:ext cx="121920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6200000" flipH="1">
            <a:off x="6746358" y="3397102"/>
            <a:ext cx="6858000" cy="63796"/>
          </a:xfrm>
          <a:prstGeom prst="line">
            <a:avLst/>
          </a:prstGeom>
          <a:ln w="635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487142" y="2608659"/>
            <a:ext cx="5348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결과 </a:t>
            </a:r>
            <a:r>
              <a:rPr lang="en-US" altLang="ko-K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&amp; 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해석</a:t>
            </a:r>
            <a:endParaRPr lang="en-US" altLang="ko-KR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0" name="그림 9" descr="if_stroke_number_four_gestureworks_806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5240" y="157655"/>
            <a:ext cx="1608084" cy="16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97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6" name="그림 25" descr="if_stroke_number_one_gestureworks_807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952" y="580698"/>
            <a:ext cx="859220" cy="85922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32493" y="659953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모델 결과</a:t>
            </a:r>
            <a:endParaRPr lang="ko-KR" altLang="en-US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9" name="그림 28" descr="code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6837" y="1477800"/>
            <a:ext cx="4677727" cy="3714310"/>
          </a:xfrm>
          <a:prstGeom prst="rect">
            <a:avLst/>
          </a:prstGeom>
        </p:spPr>
      </p:pic>
      <p:pic>
        <p:nvPicPr>
          <p:cNvPr id="30" name="그림 29" descr="di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8360" y="5209498"/>
            <a:ext cx="2600688" cy="285790"/>
          </a:xfrm>
          <a:prstGeom prst="rect">
            <a:avLst/>
          </a:prstGeom>
        </p:spPr>
      </p:pic>
      <p:sp>
        <p:nvSpPr>
          <p:cNvPr id="32" name="구름 모양 설명선 31"/>
          <p:cNvSpPr/>
          <p:nvPr/>
        </p:nvSpPr>
        <p:spPr>
          <a:xfrm>
            <a:off x="3079531" y="4035972"/>
            <a:ext cx="2144110" cy="1250731"/>
          </a:xfrm>
          <a:prstGeom prst="cloudCallout">
            <a:avLst>
              <a:gd name="adj1" fmla="val -95833"/>
              <a:gd name="adj2" fmla="val 51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총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19214</a:t>
            </a:r>
            <a:r>
              <a:rPr lang="ko-KR" altLang="en-US" sz="14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명의 고객에게 각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5</a:t>
            </a:r>
            <a:r>
              <a:rPr lang="ko-KR" altLang="en-US" sz="14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개씩의 상품 추천</a:t>
            </a:r>
          </a:p>
        </p:txBody>
      </p:sp>
      <p:pic>
        <p:nvPicPr>
          <p:cNvPr id="33" name="그림 32" descr="resul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74675" y="458596"/>
            <a:ext cx="4813739" cy="5877746"/>
          </a:xfrm>
          <a:prstGeom prst="rect">
            <a:avLst/>
          </a:prstGeom>
        </p:spPr>
      </p:pic>
      <p:pic>
        <p:nvPicPr>
          <p:cNvPr id="31" name="Picture 2" descr="example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10151" y="546538"/>
            <a:ext cx="864213" cy="1024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848106" y="554849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모델 평가 지표 설명</a:t>
            </a:r>
            <a:endParaRPr lang="ko-KR" altLang="en-US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6" name="그림 25" descr="if_stroke_number_two_gestureworks_805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5116" y="475592"/>
            <a:ext cx="754118" cy="754118"/>
          </a:xfrm>
          <a:prstGeom prst="rect">
            <a:avLst/>
          </a:prstGeom>
        </p:spPr>
      </p:pic>
      <p:pic>
        <p:nvPicPr>
          <p:cNvPr id="29" name="그림 28" descr="TP_F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9673" y="2114024"/>
            <a:ext cx="4576727" cy="2510527"/>
          </a:xfrm>
          <a:prstGeom prst="rect">
            <a:avLst/>
          </a:prstGeom>
        </p:spPr>
      </p:pic>
      <p:cxnSp>
        <p:nvCxnSpPr>
          <p:cNvPr id="36" name="구부러진 연결선 35"/>
          <p:cNvCxnSpPr/>
          <p:nvPr/>
        </p:nvCxnSpPr>
        <p:spPr>
          <a:xfrm rot="5400000" flipH="1" flipV="1">
            <a:off x="4067504" y="2070539"/>
            <a:ext cx="851338" cy="7041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3773214" y="1072055"/>
            <a:ext cx="1986455" cy="840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70C0"/>
                </a:solidFill>
                <a:latin typeface="나눔스퀘어라운드 Light" pitchFamily="50" charset="-127"/>
                <a:ea typeface="나눔스퀘어라운드 Light" pitchFamily="50" charset="-127"/>
              </a:rPr>
              <a:t>FP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: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구매되지 않았지만 </a:t>
            </a:r>
            <a:endParaRPr lang="en-US" altLang="ko-KR" sz="1200" dirty="0" smtClean="0">
              <a:solidFill>
                <a:schemeClr val="tx1"/>
              </a:solidFill>
              <a:latin typeface="나눔스퀘어라운드 Light" pitchFamily="50" charset="-127"/>
              <a:ea typeface="나눔스퀘어라운드 Light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추천 된 경우</a:t>
            </a:r>
            <a:endParaRPr lang="ko-KR" altLang="en-US" sz="1200" dirty="0">
              <a:solidFill>
                <a:schemeClr val="tx1"/>
              </a:solidFill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cxnSp>
        <p:nvCxnSpPr>
          <p:cNvPr id="38" name="구부러진 연결선 37"/>
          <p:cNvCxnSpPr/>
          <p:nvPr/>
        </p:nvCxnSpPr>
        <p:spPr>
          <a:xfrm rot="16200000" flipV="1">
            <a:off x="2154621" y="2280744"/>
            <a:ext cx="651642" cy="4204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1040524" y="1303282"/>
            <a:ext cx="1881353" cy="840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70C0"/>
                </a:solidFill>
                <a:latin typeface="나눔스퀘어라운드 Light" pitchFamily="50" charset="-127"/>
                <a:ea typeface="나눔스퀘어라운드 Light" pitchFamily="50" charset="-127"/>
              </a:rPr>
              <a:t>TP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: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상품이 구매되었고 추천 된 경우</a:t>
            </a:r>
            <a:endParaRPr lang="ko-KR" altLang="en-US" sz="1200" dirty="0">
              <a:solidFill>
                <a:schemeClr val="tx1"/>
              </a:solidFill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cxnSp>
        <p:nvCxnSpPr>
          <p:cNvPr id="43" name="구부러진 연결선 42"/>
          <p:cNvCxnSpPr/>
          <p:nvPr/>
        </p:nvCxnSpPr>
        <p:spPr>
          <a:xfrm rot="16200000" flipH="1">
            <a:off x="3788981" y="4325004"/>
            <a:ext cx="1019501" cy="2312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384331" y="5034457"/>
            <a:ext cx="2112580" cy="840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70C0"/>
                </a:solidFill>
                <a:latin typeface="나눔스퀘어라운드 Light" pitchFamily="50" charset="-127"/>
                <a:ea typeface="나눔스퀘어라운드 Light" pitchFamily="50" charset="-127"/>
              </a:rPr>
              <a:t>TN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: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구매되지 않았고 </a:t>
            </a:r>
            <a:endParaRPr lang="en-US" altLang="ko-KR" sz="1200" dirty="0" smtClean="0">
              <a:solidFill>
                <a:schemeClr val="tx1"/>
              </a:solidFill>
              <a:latin typeface="나눔스퀘어라운드 Light" pitchFamily="50" charset="-127"/>
              <a:ea typeface="나눔스퀘어라운드 Light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추천 되지 않은 경우</a:t>
            </a:r>
            <a:endParaRPr lang="ko-KR" altLang="en-US" sz="1200" dirty="0">
              <a:solidFill>
                <a:schemeClr val="tx1"/>
              </a:solidFill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cxnSp>
        <p:nvCxnSpPr>
          <p:cNvPr id="45" name="구부러진 연결선 44"/>
          <p:cNvCxnSpPr/>
          <p:nvPr/>
        </p:nvCxnSpPr>
        <p:spPr>
          <a:xfrm rot="5400000">
            <a:off x="2149366" y="4251435"/>
            <a:ext cx="788276" cy="2732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945932" y="4845270"/>
            <a:ext cx="2112580" cy="840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70C0"/>
                </a:solidFill>
                <a:latin typeface="나눔스퀘어라운드 Light" pitchFamily="50" charset="-127"/>
                <a:ea typeface="나눔스퀘어라운드 Light" pitchFamily="50" charset="-127"/>
              </a:rPr>
              <a:t>FN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: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구매되었지만 </a:t>
            </a:r>
            <a:endParaRPr lang="en-US" altLang="ko-KR" sz="1200" dirty="0" smtClean="0">
              <a:solidFill>
                <a:schemeClr val="tx1"/>
              </a:solidFill>
              <a:latin typeface="나눔스퀘어라운드 Light" pitchFamily="50" charset="-127"/>
              <a:ea typeface="나눔스퀘어라운드 Light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추천 되지 않은 경우</a:t>
            </a:r>
            <a:endParaRPr lang="ko-KR" altLang="en-US" sz="1200" dirty="0">
              <a:solidFill>
                <a:schemeClr val="tx1"/>
              </a:solidFill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6309712" y="1823252"/>
          <a:ext cx="4799722" cy="273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716"/>
                <a:gridCol w="2409858"/>
                <a:gridCol w="1153148"/>
              </a:tblGrid>
              <a:tr h="3944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평가지표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설명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공식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Precision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추천 아이템 중 구매된 아이템의 비율</a:t>
                      </a:r>
                      <a:endParaRPr lang="ko-KR" altLang="en-US" sz="15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TP/TP+FP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71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Recall</a:t>
                      </a:r>
                      <a:endParaRPr lang="en-US" altLang="ko-KR" sz="1500" baseline="0" dirty="0" smtClean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=</a:t>
                      </a:r>
                      <a:r>
                        <a:rPr lang="en-US" altLang="ko-KR" sz="1400" b="1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Sensitivity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(TPR)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구매된 아이템 중 추천 아이템의 비율</a:t>
                      </a:r>
                      <a:endParaRPr lang="ko-KR" altLang="en-US" sz="15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TP/TP+FN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3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Specificity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(1-FPR)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구매되지 않은 아이템 중 추천되지 않은 아이템의 비율</a:t>
                      </a:r>
                      <a:endParaRPr lang="ko-KR" altLang="en-US" sz="15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TN/FP+TN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827085" y="628422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모델 평가</a:t>
            </a:r>
            <a:r>
              <a:rPr lang="en-US" altLang="ko-KR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검증</a:t>
            </a:r>
            <a:r>
              <a:rPr lang="en-US" altLang="ko-KR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6" name="그림 25" descr="if_stroke_number_two_gestureworks_805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626" y="580696"/>
            <a:ext cx="754118" cy="75411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145628" y="3153104"/>
            <a:ext cx="4267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구축한 모델의 평가지표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400" dirty="0" smtClean="0">
                <a:latin typeface="나눔스퀘어라운드 Bold" pitchFamily="50" charset="-127"/>
                <a:ea typeface="나눔스퀘어라운드 Bold" pitchFamily="50" charset="-127"/>
              </a:rPr>
              <a:t>=&gt;</a:t>
            </a:r>
            <a:r>
              <a:rPr lang="ko-KR" altLang="en-US" sz="1400" dirty="0" smtClean="0">
                <a:latin typeface="나눔스퀘어라운드 Bold" pitchFamily="50" charset="-127"/>
                <a:ea typeface="나눔스퀘어라운드 Bold" pitchFamily="50" charset="-127"/>
              </a:rPr>
              <a:t> 추천아이템 개수가</a:t>
            </a:r>
            <a:r>
              <a:rPr lang="en-US" altLang="ko-KR" sz="1400" dirty="0" smtClean="0">
                <a:latin typeface="나눔스퀘어라운드 Bold" pitchFamily="50" charset="-127"/>
                <a:ea typeface="나눔스퀘어라운드 Bold" pitchFamily="50" charset="-127"/>
              </a:rPr>
              <a:t> 5</a:t>
            </a:r>
            <a:r>
              <a:rPr lang="ko-KR" altLang="en-US" sz="1400" dirty="0" smtClean="0">
                <a:latin typeface="나눔스퀘어라운드 Bold" pitchFamily="50" charset="-127"/>
                <a:ea typeface="나눔스퀘어라운드 Bold" pitchFamily="50" charset="-127"/>
              </a:rPr>
              <a:t>일 때 모델의 정확도는 약 </a:t>
            </a:r>
            <a:r>
              <a:rPr lang="en-US" altLang="ko-KR" sz="1400" dirty="0" smtClean="0">
                <a:latin typeface="나눔스퀘어라운드 Bold" pitchFamily="50" charset="-127"/>
                <a:ea typeface="나눔스퀘어라운드 Bold" pitchFamily="50" charset="-127"/>
              </a:rPr>
              <a:t>94~95%</a:t>
            </a:r>
            <a:r>
              <a:rPr lang="ko-KR" altLang="en-US" sz="1400" dirty="0" smtClean="0">
                <a:latin typeface="나눔스퀘어라운드 Bold" pitchFamily="50" charset="-127"/>
                <a:ea typeface="나눔스퀘어라운드 Bold" pitchFamily="50" charset="-127"/>
              </a:rPr>
              <a:t>정도로 높게 나타났다</a:t>
            </a:r>
            <a:r>
              <a:rPr lang="en-US" altLang="ko-KR" sz="1400" dirty="0" smtClean="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  <a:endParaRPr lang="ko-KR" altLang="en-US" sz="1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9" name="그림 28" descr="모델지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360" y="1697388"/>
            <a:ext cx="4740164" cy="793563"/>
          </a:xfrm>
          <a:prstGeom prst="rect">
            <a:avLst/>
          </a:prstGeom>
        </p:spPr>
      </p:pic>
      <p:pic>
        <p:nvPicPr>
          <p:cNvPr id="30" name="그림 29" descr="유저별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6718" y="1439621"/>
            <a:ext cx="4656082" cy="1876687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7704081" y="662151"/>
            <a:ext cx="2007478" cy="441435"/>
          </a:xfrm>
          <a:prstGeom prst="roundRect">
            <a:avLst/>
          </a:prstGeom>
          <a:solidFill>
            <a:srgbClr val="FFFF00">
              <a:alpha val="54000"/>
            </a:srgbClr>
          </a:solidFill>
          <a:ln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소비자 별 지표 일부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47944" y="4193628"/>
            <a:ext cx="4372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트레이닝 데이터로 만든 모델에서 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5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개의 아이템을 추천했을 때 </a:t>
            </a:r>
            <a:endParaRPr lang="en-US" altLang="ko-KR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테스트 데이터의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Light" pitchFamily="50" charset="-127"/>
                <a:ea typeface="나눔스퀘어라운드 Light" pitchFamily="50" charset="-127"/>
              </a:rPr>
              <a:t>소비자들은 대부분 </a:t>
            </a:r>
            <a:r>
              <a:rPr lang="en-US" altLang="ko-KR" dirty="0" smtClean="0">
                <a:solidFill>
                  <a:srgbClr val="FF0000"/>
                </a:solidFill>
                <a:latin typeface="나눔스퀘어라운드 Light" pitchFamily="50" charset="-127"/>
                <a:ea typeface="나눔스퀘어라운드 Light" pitchFamily="50" charset="-127"/>
              </a:rPr>
              <a:t>4~5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Light" pitchFamily="50" charset="-127"/>
                <a:ea typeface="나눔스퀘어라운드 Light" pitchFamily="50" charset="-127"/>
              </a:rPr>
              <a:t>개의 아이템을 구매한 것으로 확인</a:t>
            </a:r>
            <a:endParaRPr lang="ko-KR" altLang="en-US" dirty="0">
              <a:solidFill>
                <a:srgbClr val="FF0000"/>
              </a:solidFill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827085" y="628422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모델 평가</a:t>
            </a:r>
            <a:r>
              <a:rPr lang="en-US" altLang="ko-KR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검증</a:t>
            </a:r>
            <a:r>
              <a:rPr lang="en-US" altLang="ko-KR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6" name="그림 25" descr="if_stroke_number_two_gestureworks_805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626" y="580696"/>
            <a:ext cx="754118" cy="754118"/>
          </a:xfrm>
          <a:prstGeom prst="rect">
            <a:avLst/>
          </a:prstGeom>
        </p:spPr>
      </p:pic>
      <p:pic>
        <p:nvPicPr>
          <p:cNvPr id="32" name="그림 31" descr="반복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379" y="1376855"/>
            <a:ext cx="4750675" cy="4803228"/>
          </a:xfrm>
          <a:prstGeom prst="rect">
            <a:avLst/>
          </a:prstGeom>
        </p:spPr>
      </p:pic>
      <p:pic>
        <p:nvPicPr>
          <p:cNvPr id="33" name="그림 32" descr="반복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5186" y="632124"/>
            <a:ext cx="4824248" cy="376120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484882" y="4656083"/>
            <a:ext cx="4267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행 이름은 추천 아이템의 개수</a:t>
            </a:r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모델 총 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5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번 평가</a:t>
            </a:r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400" dirty="0" smtClean="0">
                <a:latin typeface="나눔스퀘어라운드 Bold" pitchFamily="50" charset="-127"/>
                <a:ea typeface="나눔스퀘어라운드 Bold" pitchFamily="50" charset="-127"/>
              </a:rPr>
              <a:t>=&gt;</a:t>
            </a:r>
            <a:r>
              <a:rPr lang="ko-KR" altLang="en-US" sz="1400" dirty="0" smtClean="0">
                <a:latin typeface="나눔스퀘어라운드 Bold" pitchFamily="50" charset="-127"/>
                <a:ea typeface="나눔스퀘어라운드 Bold" pitchFamily="50" charset="-127"/>
              </a:rPr>
              <a:t> 추천개수가 많아질수록 정확도는 낮아지고 </a:t>
            </a:r>
            <a:r>
              <a:rPr lang="ko-KR" altLang="en-US" sz="1400" dirty="0" err="1" smtClean="0">
                <a:latin typeface="나눔스퀘어라운드 Bold" pitchFamily="50" charset="-127"/>
                <a:ea typeface="나눔스퀘어라운드 Bold" pitchFamily="50" charset="-127"/>
              </a:rPr>
              <a:t>재현력은</a:t>
            </a:r>
            <a:r>
              <a:rPr lang="ko-KR" altLang="en-US" sz="1400" dirty="0" smtClean="0">
                <a:latin typeface="나눔스퀘어라운드 Bold" pitchFamily="50" charset="-127"/>
                <a:ea typeface="나눔스퀘어라운드 Bold" pitchFamily="50" charset="-127"/>
              </a:rPr>
              <a:t> 높아진다</a:t>
            </a:r>
            <a:r>
              <a:rPr lang="en-US" altLang="ko-KR" sz="1400" dirty="0" smtClean="0">
                <a:latin typeface="나눔스퀘어라운드 Bold" pitchFamily="50" charset="-127"/>
                <a:ea typeface="나눔스퀘어라운드 Bold" pitchFamily="50" charset="-127"/>
              </a:rPr>
              <a:t>.  </a:t>
            </a:r>
            <a:r>
              <a:rPr lang="ko-KR" altLang="en-US" sz="1400" dirty="0" smtClean="0">
                <a:latin typeface="나눔스퀘어라운드 Bold" pitchFamily="50" charset="-127"/>
                <a:ea typeface="나눔스퀘어라운드 Bold" pitchFamily="50" charset="-127"/>
              </a:rPr>
              <a:t>평가들의 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지표의 분산은 매우 작은 편</a:t>
            </a:r>
            <a:r>
              <a:rPr lang="ko-KR" altLang="en-US" sz="1400" dirty="0" smtClean="0">
                <a:latin typeface="나눔스퀘어라운드 Bold" pitchFamily="50" charset="-127"/>
                <a:ea typeface="나눔스퀘어라운드 Bold" pitchFamily="50" charset="-127"/>
              </a:rPr>
              <a:t>으로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1400" dirty="0" smtClean="0">
                <a:latin typeface="나눔스퀘어라운드 Bold" pitchFamily="50" charset="-127"/>
                <a:ea typeface="나눔스퀘어라운드 Bold" pitchFamily="50" charset="-127"/>
              </a:rPr>
              <a:t>안정적인 결과를 내는 편이다</a:t>
            </a:r>
            <a:r>
              <a:rPr lang="en-US" altLang="ko-KR" sz="1400" dirty="0" smtClean="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  <a:endParaRPr lang="ko-KR" altLang="en-US" sz="1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092" y="1580660"/>
            <a:ext cx="4733925" cy="381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245" y="1633209"/>
            <a:ext cx="4733925" cy="355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679940" y="733525"/>
            <a:ext cx="315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결론</a:t>
            </a:r>
            <a:endParaRPr lang="ko-KR" altLang="en-US" sz="2400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6" name="그림 25" descr="if_stroke_number_three_gestureworks_805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8484" y="675290"/>
            <a:ext cx="735724" cy="73572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271752" y="2532993"/>
            <a:ext cx="39413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-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고객은 같은 제품을 여러 번 구매하기도 했지만 이진 매트릭스에서는 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1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과 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0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만 사용했기 때문에 그 반복된 구매까지 고려하진 못했다는 한계점이 있었다</a:t>
            </a:r>
            <a:endParaRPr lang="en-US" altLang="ko-KR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endParaRPr lang="en-US" altLang="ko-KR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=&gt; Rating matrix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로  분석을 해볼까 했지만 값이 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0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부터 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1000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까지 차이가 커서 정규화를 한다해도 오히려 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binary matrix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보다 성능이 떨어질 수 있다</a:t>
            </a:r>
            <a:endParaRPr lang="en-US" altLang="ko-KR" dirty="0" smtClean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1492468" y="1660634"/>
            <a:ext cx="3300248" cy="441434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분석을 마치며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538" y="1818290"/>
            <a:ext cx="39413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-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데이터가 굉장히 많았고 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50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번 이상 구매한 소비자가 대부분이었기에 모델 성능이 우수하지만 구매데이터가 적거나 신규 고객에게는 추천 정확도가 떨어질 수 있다</a:t>
            </a:r>
            <a:endParaRPr lang="en-US" altLang="ko-KR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endParaRPr lang="en-US" altLang="ko-KR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pPr>
              <a:buFont typeface="Symbol"/>
              <a:buChar char="Þ"/>
            </a:pP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협업 </a:t>
            </a:r>
            <a:r>
              <a:rPr lang="ko-KR" altLang="en-US" dirty="0" err="1" smtClean="0">
                <a:latin typeface="나눔스퀘어라운드 Light" pitchFamily="50" charset="-127"/>
                <a:ea typeface="나눔스퀘어라운드 Light" pitchFamily="50" charset="-127"/>
              </a:rPr>
              <a:t>필터링은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 데이터가 많을 때 유용하며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, 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규모가 큰 기업에서 사용할 때 효과가 좋다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.</a:t>
            </a:r>
          </a:p>
          <a:p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신규 고객의 경우에는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 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고객의 프로필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(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나이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, 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거주지역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, 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관심사 등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) 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정보를 가중치로 결합한 </a:t>
            </a:r>
            <a:r>
              <a:rPr lang="ko-KR" altLang="en-US" dirty="0" err="1" smtClean="0">
                <a:latin typeface="나눔스퀘어라운드 Light" pitchFamily="50" charset="-127"/>
                <a:ea typeface="나눔스퀘어라운드 Light" pitchFamily="50" charset="-127"/>
              </a:rPr>
              <a:t>하이브리드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 추천 시스템도 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고려해 볼만 </a:t>
            </a:r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하다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601511" y="340426"/>
            <a:ext cx="11302971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0764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-858689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"/>
            <p:cNvGrpSpPr/>
            <p:nvPr/>
          </p:nvGrpSpPr>
          <p:grpSpPr>
            <a:xfrm>
              <a:off x="1256734" y="541318"/>
              <a:ext cx="5232966" cy="5864926"/>
              <a:chOff x="1256734" y="541318"/>
              <a:chExt cx="5232966" cy="586492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256734" y="541318"/>
                <a:ext cx="4869103" cy="58649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47"/>
              <p:cNvGrpSpPr/>
              <p:nvPr/>
            </p:nvGrpSpPr>
            <p:grpSpPr>
              <a:xfrm>
                <a:off x="5913718" y="2156404"/>
                <a:ext cx="575982" cy="136338"/>
                <a:chOff x="5878606" y="2474259"/>
                <a:chExt cx="575982" cy="136338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6318250" y="2474259"/>
                  <a:ext cx="136338" cy="13633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5878606" y="2474259"/>
                  <a:ext cx="136338" cy="136338"/>
                </a:xfrm>
                <a:prstGeom prst="ellipse">
                  <a:avLst/>
                </a:prstGeom>
                <a:solidFill>
                  <a:srgbClr val="8360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5924550" y="2514627"/>
                  <a:ext cx="461869" cy="499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" name="그룹 51"/>
              <p:cNvGrpSpPr/>
              <p:nvPr/>
            </p:nvGrpSpPr>
            <p:grpSpPr>
              <a:xfrm>
                <a:off x="5913718" y="4551250"/>
                <a:ext cx="575982" cy="136338"/>
                <a:chOff x="5878606" y="2474259"/>
                <a:chExt cx="575982" cy="136338"/>
              </a:xfrm>
            </p:grpSpPr>
            <p:sp>
              <p:nvSpPr>
                <p:cNvPr id="53" name="타원 52"/>
                <p:cNvSpPr/>
                <p:nvPr/>
              </p:nvSpPr>
              <p:spPr>
                <a:xfrm>
                  <a:off x="6318250" y="2474259"/>
                  <a:ext cx="136338" cy="13633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5878606" y="2474259"/>
                  <a:ext cx="136338" cy="136338"/>
                </a:xfrm>
                <a:prstGeom prst="ellipse">
                  <a:avLst/>
                </a:prstGeom>
                <a:solidFill>
                  <a:srgbClr val="8360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924550" y="2514627"/>
                  <a:ext cx="461869" cy="499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63" name="직사각형 62"/>
          <p:cNvSpPr/>
          <p:nvPr/>
        </p:nvSpPr>
        <p:spPr>
          <a:xfrm>
            <a:off x="1547003" y="1828164"/>
            <a:ext cx="4478149" cy="2862322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400" b="1" dirty="0" smtClean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 w="12700" cap="rnd" cmpd="dbl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prstDash val="solid"/>
                  <a:round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8900000" algn="bl" rotWithShape="0">
                    <a:srgbClr val="FF5050">
                      <a:alpha val="40000"/>
                    </a:srgbClr>
                  </a:outerShdw>
                </a:effectLst>
                <a:latin typeface="나눔스퀘어라운드 Bold" pitchFamily="50" charset="-127"/>
                <a:ea typeface="나눔스퀘어라운드 Bold" pitchFamily="50" charset="-127"/>
              </a:rPr>
              <a:t/>
            </a:r>
            <a:br>
              <a:rPr lang="en-US" altLang="ko-KR" sz="2400" b="1" dirty="0" smtClean="0">
                <a:ln w="12700" cap="rnd" cmpd="dbl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prstDash val="solid"/>
                  <a:round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8900000" algn="bl" rotWithShape="0">
                    <a:srgbClr val="FF5050">
                      <a:alpha val="40000"/>
                    </a:srgbClr>
                  </a:outerShdw>
                </a:effectLst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ko-KR" altLang="en-US" sz="2400" b="1" dirty="0" smtClean="0">
                <a:ln w="12700" cap="rnd" cmpd="dbl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prstDash val="solid"/>
                  <a:round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8900000" algn="bl" rotWithShape="0">
                    <a:srgbClr val="FF5050">
                      <a:alpha val="40000"/>
                    </a:srgbClr>
                  </a:outerShdw>
                </a:effectLst>
                <a:latin typeface="나눔스퀘어라운드 Bold" pitchFamily="50" charset="-127"/>
                <a:ea typeface="나눔스퀘어라운드 Bold" pitchFamily="50" charset="-127"/>
              </a:rPr>
              <a:t>감사합니다</a:t>
            </a:r>
            <a:endParaRPr lang="en-US" altLang="ko-KR" sz="2400" b="1" dirty="0" smtClean="0">
              <a:ln w="12700" cap="rnd" cmpd="dbl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prstDash val="solid"/>
                <a:round/>
              </a:ln>
              <a:solidFill>
                <a:schemeClr val="accent2">
                  <a:lumMod val="75000"/>
                </a:schemeClr>
              </a:solidFill>
              <a:effectLst>
                <a:outerShdw blurRad="50800" dist="38100" dir="18900000" algn="bl" rotWithShape="0">
                  <a:srgbClr val="FF5050">
                    <a:alpha val="40000"/>
                  </a:srgbClr>
                </a:outerShdw>
              </a:effectLst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1075" y="5793767"/>
            <a:ext cx="172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최자연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45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679941" y="723015"/>
            <a:ext cx="249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분석 배경 </a:t>
            </a:r>
            <a:endParaRPr lang="ko-KR" altLang="en-US" sz="2400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908" y="1540388"/>
            <a:ext cx="4276725" cy="429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타원 28"/>
          <p:cNvSpPr/>
          <p:nvPr/>
        </p:nvSpPr>
        <p:spPr>
          <a:xfrm>
            <a:off x="7399283" y="1208689"/>
            <a:ext cx="2711669" cy="130719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71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인터넷 기업의 수익의 상당부분이 추천시스템을 통해 창출 </a:t>
            </a:r>
            <a:endParaRPr lang="en-US" altLang="ko-KR" sz="1400" b="1" dirty="0" smtClean="0">
              <a:solidFill>
                <a:schemeClr val="accent5">
                  <a:lumMod val="50000"/>
                </a:schemeClr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32" name="그림 31" descr="if_stroke_number_one_gestureworks_807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69" y="533401"/>
            <a:ext cx="944525" cy="944525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7430815" y="4130565"/>
            <a:ext cx="2722178" cy="12546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71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각 고객의 개인화된 취향을 유추하는 마케팅의 필요성 증가</a:t>
            </a:r>
            <a:endParaRPr lang="en-US" altLang="ko-KR" sz="1400" b="1" dirty="0" smtClean="0">
              <a:solidFill>
                <a:schemeClr val="accent5">
                  <a:lumMod val="50000"/>
                </a:schemeClr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8565931" y="2816772"/>
            <a:ext cx="399393" cy="1030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690576" y="733645"/>
            <a:ext cx="249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분석 목적</a:t>
            </a:r>
            <a:endParaRPr lang="ko-KR" altLang="en-US" sz="2400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29070" y="1499191"/>
            <a:ext cx="392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6" name="그림 25" descr="if_number-one_12888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1448" y="1543024"/>
            <a:ext cx="502032" cy="502032"/>
          </a:xfrm>
          <a:prstGeom prst="rect">
            <a:avLst/>
          </a:prstGeom>
        </p:spPr>
      </p:pic>
      <p:pic>
        <p:nvPicPr>
          <p:cNvPr id="28" name="그림 27" descr="if_number-two_12888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9681" y="1531903"/>
            <a:ext cx="547639" cy="5476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009675" y="1513001"/>
            <a:ext cx="3613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고객의 과거 구매나 비슷한 성향의 소비자를 통해 취향 유추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83153" y="1459472"/>
            <a:ext cx="3221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고객 개개인에게 적합한 아이템을 추천하는 시스템 개발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5" name="그림 34" descr="if_stroke_number_two_gestureworks_805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992" y="544032"/>
            <a:ext cx="829340" cy="829340"/>
          </a:xfrm>
          <a:prstGeom prst="rect">
            <a:avLst/>
          </a:prstGeom>
        </p:spPr>
      </p:pic>
      <p:pic>
        <p:nvPicPr>
          <p:cNvPr id="36" name="그림 35" descr="3058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7155" y="2752061"/>
            <a:ext cx="2438400" cy="2438400"/>
          </a:xfrm>
          <a:prstGeom prst="rect">
            <a:avLst/>
          </a:prstGeom>
        </p:spPr>
      </p:pic>
      <p:pic>
        <p:nvPicPr>
          <p:cNvPr id="37" name="그림 36" descr="41172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00721" y="291167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if_stroke_number_two_gestureworks_805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90027" y="297713"/>
            <a:ext cx="1403498" cy="140349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711841"/>
            <a:ext cx="121920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6200000" flipH="1">
            <a:off x="6746358" y="3397102"/>
            <a:ext cx="6858000" cy="63796"/>
          </a:xfrm>
          <a:prstGeom prst="line">
            <a:avLst/>
          </a:prstGeom>
          <a:ln w="635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487142" y="2608659"/>
            <a:ext cx="5348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</a:t>
            </a:r>
            <a:r>
              <a:rPr lang="en-US" altLang="ko-K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&amp;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전처리 </a:t>
            </a:r>
            <a:r>
              <a:rPr lang="en-US" altLang="ko-K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097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563353" y="710426"/>
            <a:ext cx="367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목록 및 설명</a:t>
            </a:r>
            <a:endParaRPr lang="ko-KR" altLang="en-US" sz="2400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1" name="그림 30" descr="if_stroke_number_one_gestureworks_807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322" y="563955"/>
            <a:ext cx="944525" cy="9445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285186" y="2280745"/>
            <a:ext cx="481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사 그룹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개 계열사의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년간 고객 구매 데이터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200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200" dirty="0" smtClean="0">
                <a:latin typeface="나눔스퀘어라운드 Bold" pitchFamily="50" charset="-127"/>
                <a:ea typeface="나눔스퀘어라운드 Bold" pitchFamily="50" charset="-127"/>
              </a:rPr>
              <a:t>실제 데이터에서 약간의 변형이 있음</a:t>
            </a:r>
            <a:r>
              <a:rPr lang="en-US" altLang="ko-KR" sz="1200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sz="12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2" name="그림 31" descr="제목 없음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545" y="1665602"/>
            <a:ext cx="4830022" cy="4115375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61878" y="4794852"/>
            <a:ext cx="27241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Shape 39"/>
          <p:cNvCxnSpPr>
            <a:stCxn id="32" idx="3"/>
            <a:endCxn id="30" idx="2"/>
          </p:cNvCxnSpPr>
          <p:nvPr/>
        </p:nvCxnSpPr>
        <p:spPr>
          <a:xfrm flipV="1">
            <a:off x="5654567" y="2834743"/>
            <a:ext cx="3037488" cy="888547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형 설명선 40"/>
          <p:cNvSpPr/>
          <p:nvPr/>
        </p:nvSpPr>
        <p:spPr>
          <a:xfrm>
            <a:off x="8219090" y="3552497"/>
            <a:ext cx="1923393" cy="830317"/>
          </a:xfrm>
          <a:prstGeom prst="wedgeEllipseCallout">
            <a:avLst>
              <a:gd name="adj1" fmla="val -28467"/>
              <a:gd name="adj2" fmla="val 85285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약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2,850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만행의 구매데이터</a:t>
            </a:r>
          </a:p>
        </p:txBody>
      </p:sp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669" y="4863178"/>
            <a:ext cx="274209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9948" y="472966"/>
            <a:ext cx="4819487" cy="585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타원 66"/>
          <p:cNvSpPr/>
          <p:nvPr/>
        </p:nvSpPr>
        <p:spPr>
          <a:xfrm>
            <a:off x="1064355" y="3900437"/>
            <a:ext cx="2243470" cy="744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  <a:alpha val="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고객 수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:19383</a:t>
            </a:r>
            <a:r>
              <a:rPr lang="ko-KR" altLang="en-US" sz="15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명</a:t>
            </a:r>
            <a:endParaRPr lang="en-US" altLang="ko-KR" sz="1500" dirty="0" smtClean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제품 수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:4386</a:t>
            </a:r>
            <a:r>
              <a:rPr lang="ko-KR" altLang="en-US" sz="15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개</a:t>
            </a:r>
          </a:p>
        </p:txBody>
      </p:sp>
      <p:cxnSp>
        <p:nvCxnSpPr>
          <p:cNvPr id="33" name="Shape 32"/>
          <p:cNvCxnSpPr/>
          <p:nvPr/>
        </p:nvCxnSpPr>
        <p:spPr>
          <a:xfrm rot="10800000">
            <a:off x="5124895" y="1424764"/>
            <a:ext cx="3188788" cy="235870"/>
          </a:xfrm>
          <a:prstGeom prst="curvedConnector3">
            <a:avLst>
              <a:gd name="adj1" fmla="val 50000"/>
            </a:avLst>
          </a:prstGeom>
          <a:ln w="19050">
            <a:solidFill>
              <a:srgbClr val="FF5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41426" y="595301"/>
            <a:ext cx="991760" cy="57424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 descr="simplepu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5846" y="1180557"/>
            <a:ext cx="1352739" cy="473676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226678" y="893378"/>
            <a:ext cx="303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&lt;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분석에 사용한 변수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&gt;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626782" y="616688"/>
            <a:ext cx="367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점검</a:t>
            </a:r>
            <a:endParaRPr lang="ko-KR" altLang="en-US" sz="2400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1089" y="4076424"/>
            <a:ext cx="3646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결측치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없음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모든 고객은 최소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번 이상 구매함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모든 상품은 최소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번 이상 판매됨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4310" y="1751735"/>
            <a:ext cx="3490801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7196043" y="4162096"/>
            <a:ext cx="364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제휴사별 고객의 구매 횟수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제휴사별 상품의 종류 개수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0" name="그림 29" descr="if_stroke_number_two_gestureworks_8058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359" y="533401"/>
            <a:ext cx="829340" cy="82934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0858" y="2183524"/>
            <a:ext cx="474574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7787" y="4485289"/>
            <a:ext cx="580697" cy="580697"/>
          </a:xfrm>
          <a:prstGeom prst="rect">
            <a:avLst/>
          </a:prstGeom>
          <a:noFill/>
        </p:spPr>
      </p:pic>
      <p:pic>
        <p:nvPicPr>
          <p:cNvPr id="34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7787" y="3938751"/>
            <a:ext cx="580697" cy="580697"/>
          </a:xfrm>
          <a:prstGeom prst="rect">
            <a:avLst/>
          </a:prstGeom>
          <a:noFill/>
        </p:spPr>
      </p:pic>
      <p:pic>
        <p:nvPicPr>
          <p:cNvPr id="35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7787" y="5084379"/>
            <a:ext cx="580697" cy="580697"/>
          </a:xfrm>
          <a:prstGeom prst="rect">
            <a:avLst/>
          </a:prstGeom>
          <a:noFill/>
        </p:spPr>
      </p:pic>
      <p:pic>
        <p:nvPicPr>
          <p:cNvPr id="36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6739" y="4621924"/>
            <a:ext cx="580697" cy="580697"/>
          </a:xfrm>
          <a:prstGeom prst="rect">
            <a:avLst/>
          </a:prstGeom>
          <a:noFill/>
        </p:spPr>
      </p:pic>
      <p:pic>
        <p:nvPicPr>
          <p:cNvPr id="37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6739" y="4075386"/>
            <a:ext cx="580697" cy="580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1169</Words>
  <Application>Microsoft Office PowerPoint</Application>
  <PresentationFormat>사용자 지정</PresentationFormat>
  <Paragraphs>225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굴림</vt:lpstr>
      <vt:lpstr>Arial</vt:lpstr>
      <vt:lpstr>맑은 고딕</vt:lpstr>
      <vt:lpstr>나눔스퀘어라운드 Bold</vt:lpstr>
      <vt:lpstr>나눔스퀘어라운드 ExtraBold</vt:lpstr>
      <vt:lpstr>나눔스퀘어라운드 Regular</vt:lpstr>
      <vt:lpstr>나눔스퀘어라운드 Light</vt:lpstr>
      <vt:lpstr>Symbol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kitcoop</cp:lastModifiedBy>
  <cp:revision>280</cp:revision>
  <dcterms:created xsi:type="dcterms:W3CDTF">2017-12-29T07:18:59Z</dcterms:created>
  <dcterms:modified xsi:type="dcterms:W3CDTF">2018-02-27T05:36:00Z</dcterms:modified>
</cp:coreProperties>
</file>