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58" r:id="rId1"/>
  </p:sldMasterIdLst>
  <p:notesMasterIdLst>
    <p:notesMasterId r:id="rId17"/>
  </p:notesMasterIdLst>
  <p:sldIdLst>
    <p:sldId id="256" r:id="rId2"/>
    <p:sldId id="257" r:id="rId3"/>
    <p:sldId id="259" r:id="rId4"/>
    <p:sldId id="258" r:id="rId5"/>
    <p:sldId id="260" r:id="rId6"/>
    <p:sldId id="261" r:id="rId7"/>
    <p:sldId id="262" r:id="rId8"/>
    <p:sldId id="263" r:id="rId9"/>
    <p:sldId id="265" r:id="rId10"/>
    <p:sldId id="266" r:id="rId11"/>
    <p:sldId id="267" r:id="rId12"/>
    <p:sldId id="271"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BEB353-E4C5-4535-82FD-17294F587E02}" type="datetimeFigureOut">
              <a:rPr lang="en-IN" smtClean="0"/>
              <a:t>06-07-2022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E9566-D683-44F5-8CAB-E62C74B73A52}" type="slidenum">
              <a:rPr lang="en-IN" smtClean="0"/>
              <a:t>‹#›</a:t>
            </a:fld>
            <a:endParaRPr lang="en-IN"/>
          </a:p>
        </p:txBody>
      </p:sp>
    </p:spTree>
    <p:extLst>
      <p:ext uri="{BB962C8B-B14F-4D97-AF65-F5344CB8AC3E}">
        <p14:creationId xmlns:p14="http://schemas.microsoft.com/office/powerpoint/2010/main" val="188239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C2F2-DCB7-7200-A275-47C4C6E06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10A256-1803-3E08-2385-B2790FD8F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E987A9-41DE-DE69-C660-CB1B9EC9AA23}"/>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5" name="Footer Placeholder 4">
            <a:extLst>
              <a:ext uri="{FF2B5EF4-FFF2-40B4-BE49-F238E27FC236}">
                <a16:creationId xmlns:a16="http://schemas.microsoft.com/office/drawing/2014/main" id="{697A9664-D3EC-143A-F3C8-71EA7CB1F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5E51F-8403-278C-863D-C4B8702714B7}"/>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3923686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F7D3-DEFF-41C4-816B-29E3C69B6D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791E5-1C27-7CEA-DA64-0A53E3903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A40AEA-6E78-2533-BCEE-E9A6C10A2B61}"/>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5" name="Footer Placeholder 4">
            <a:extLst>
              <a:ext uri="{FF2B5EF4-FFF2-40B4-BE49-F238E27FC236}">
                <a16:creationId xmlns:a16="http://schemas.microsoft.com/office/drawing/2014/main" id="{1212F504-0D98-7DB2-322A-28A90C2C21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F2753-AC5A-5085-5BBF-B33CCD315CDF}"/>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342085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A1A74B-84C0-00B0-0094-19AA849FDE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58743-68EB-F1DE-0253-765BE50FD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61CA4-0D47-20A2-FC90-920675DAD8C5}"/>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5" name="Footer Placeholder 4">
            <a:extLst>
              <a:ext uri="{FF2B5EF4-FFF2-40B4-BE49-F238E27FC236}">
                <a16:creationId xmlns:a16="http://schemas.microsoft.com/office/drawing/2014/main" id="{ED8BC47F-F4A5-1EA5-9478-66980E7C63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59AEA8-D9A5-22DD-68FF-A5528E8BBDAC}"/>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250204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E803-23AC-A2EF-07DE-852A7FE561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1B71ED-3FE1-A4FD-9E92-A84A76C592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73B3B-CAB3-D815-3643-E9F7184D539D}"/>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5" name="Footer Placeholder 4">
            <a:extLst>
              <a:ext uri="{FF2B5EF4-FFF2-40B4-BE49-F238E27FC236}">
                <a16:creationId xmlns:a16="http://schemas.microsoft.com/office/drawing/2014/main" id="{1FEE01E2-968C-7FCF-4A0E-3168364A92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99241-4A73-2D15-A69A-88AF5DA40A7B}"/>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422701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3450-DCCB-C729-142C-3A32419924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C77012-DADF-11A3-9358-E5ACD86052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4018A4-730B-5BBB-B36F-E10770150DCE}"/>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5" name="Footer Placeholder 4">
            <a:extLst>
              <a:ext uri="{FF2B5EF4-FFF2-40B4-BE49-F238E27FC236}">
                <a16:creationId xmlns:a16="http://schemas.microsoft.com/office/drawing/2014/main" id="{BDA590AE-6772-A7B8-6AEA-5634EF93C7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08F6D-12AB-1DDC-0DA1-7B4232422942}"/>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2226630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33566-F70A-2034-6F4A-CA2AA3BC6C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7987F1-3A86-2EF3-0C6A-A865BA24E8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2872EE-17C5-2C7C-537F-65C4B5D387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41143E-89F9-E841-F4BC-7825CB80CE7E}"/>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6" name="Footer Placeholder 5">
            <a:extLst>
              <a:ext uri="{FF2B5EF4-FFF2-40B4-BE49-F238E27FC236}">
                <a16:creationId xmlns:a16="http://schemas.microsoft.com/office/drawing/2014/main" id="{A3B40549-F0B9-A9F8-0006-F129B677CB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F5B133-2AA9-9EC0-0857-055B8505F600}"/>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1683458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5434A-DC95-05F8-19CD-3360D3EC4C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C28E4B-F46D-C248-A147-F645169607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398CDE-B4ED-BC63-AB07-2513D3BDA1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D3DBC2-DEA6-3317-197F-DB9A3F24DE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AD0501-84DF-03F4-BF4D-C0106375FD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06B7F7-3EFC-1F51-B152-BC4ACD7F2B44}"/>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8" name="Footer Placeholder 7">
            <a:extLst>
              <a:ext uri="{FF2B5EF4-FFF2-40B4-BE49-F238E27FC236}">
                <a16:creationId xmlns:a16="http://schemas.microsoft.com/office/drawing/2014/main" id="{FB15D64D-86A9-1F34-0326-D39AD03E55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A37C7D-FA77-0D59-2EDB-C39CE7DED80D}"/>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190682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D678-4BBF-B933-5CF7-6DCF02D544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38A899-8FD1-B533-242A-3530FE1ABBAA}"/>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4" name="Footer Placeholder 3">
            <a:extLst>
              <a:ext uri="{FF2B5EF4-FFF2-40B4-BE49-F238E27FC236}">
                <a16:creationId xmlns:a16="http://schemas.microsoft.com/office/drawing/2014/main" id="{F2844DCE-DCC5-E4FC-13F6-93B5305A64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8F14D1-0970-50E9-963B-4A0DCFFCB689}"/>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219455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3FDD2-050F-07E1-8AB6-8C07972B3393}"/>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3" name="Footer Placeholder 2">
            <a:extLst>
              <a:ext uri="{FF2B5EF4-FFF2-40B4-BE49-F238E27FC236}">
                <a16:creationId xmlns:a16="http://schemas.microsoft.com/office/drawing/2014/main" id="{E12E1208-03B2-B5EA-98EE-505439975C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13899-6406-B10D-E058-72E69F6F56D9}"/>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1839276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A09D-EB40-1BAA-4AB3-FBB662983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3E9757-60F3-0B74-CDB0-B6F040F40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E6FD73-EB2B-3D4D-7742-0487FE446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BB2597-EDA2-7530-B9F5-010BD97AE204}"/>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6" name="Footer Placeholder 5">
            <a:extLst>
              <a:ext uri="{FF2B5EF4-FFF2-40B4-BE49-F238E27FC236}">
                <a16:creationId xmlns:a16="http://schemas.microsoft.com/office/drawing/2014/main" id="{440603AA-E416-9343-0890-FD4EC53520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9FA94-4DF6-B1EA-0F41-55EBAB1F045D}"/>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418864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88D2-A8B1-C8D5-120E-C366587C7A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D8D57B-7ADC-8829-9B3D-C3F8BDBABC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83577F-786C-3DFD-FA00-FAC5CFF86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18EAC9-330E-9DE3-2C71-F905FE66FF25}"/>
              </a:ext>
            </a:extLst>
          </p:cNvPr>
          <p:cNvSpPr>
            <a:spLocks noGrp="1"/>
          </p:cNvSpPr>
          <p:nvPr>
            <p:ph type="dt" sz="half" idx="10"/>
          </p:nvPr>
        </p:nvSpPr>
        <p:spPr/>
        <p:txBody>
          <a:bodyPr/>
          <a:lstStyle/>
          <a:p>
            <a:fld id="{1C7718C4-C8E1-4796-A4BE-21286BF8AE68}" type="datetimeFigureOut">
              <a:rPr lang="en-IN" smtClean="0"/>
              <a:t>05-07-2022</a:t>
            </a:fld>
            <a:endParaRPr lang="en-IN"/>
          </a:p>
        </p:txBody>
      </p:sp>
      <p:sp>
        <p:nvSpPr>
          <p:cNvPr id="6" name="Footer Placeholder 5">
            <a:extLst>
              <a:ext uri="{FF2B5EF4-FFF2-40B4-BE49-F238E27FC236}">
                <a16:creationId xmlns:a16="http://schemas.microsoft.com/office/drawing/2014/main" id="{C6A80E15-BEB7-8CE8-CAB6-119F75D629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49C4C1-1A95-5DA8-6CFC-099B14AF87F5}"/>
              </a:ext>
            </a:extLst>
          </p:cNvPr>
          <p:cNvSpPr>
            <a:spLocks noGrp="1"/>
          </p:cNvSpPr>
          <p:nvPr>
            <p:ph type="sldNum" sz="quarter" idx="12"/>
          </p:nvPr>
        </p:nvSpPr>
        <p:spPr/>
        <p:txBody>
          <a:bodyPr/>
          <a:lstStyle/>
          <a:p>
            <a:fld id="{EDE17B44-0EB1-442A-9B69-2C720927A9C9}" type="slidenum">
              <a:rPr lang="en-IN" smtClean="0"/>
              <a:t>‹#›</a:t>
            </a:fld>
            <a:endParaRPr lang="en-IN"/>
          </a:p>
        </p:txBody>
      </p:sp>
    </p:spTree>
    <p:extLst>
      <p:ext uri="{BB962C8B-B14F-4D97-AF65-F5344CB8AC3E}">
        <p14:creationId xmlns:p14="http://schemas.microsoft.com/office/powerpoint/2010/main" val="3843778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9E8187-CE29-6E2A-BE4C-B6FC6851F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0D45A4-E525-2067-8E6E-5D36FC51A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CE037-CB2B-A9D8-704C-407E71219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718C4-C8E1-4796-A4BE-21286BF8AE68}" type="datetimeFigureOut">
              <a:rPr lang="en-IN" smtClean="0"/>
              <a:t>05-07-2022</a:t>
            </a:fld>
            <a:endParaRPr lang="en-IN"/>
          </a:p>
        </p:txBody>
      </p:sp>
      <p:sp>
        <p:nvSpPr>
          <p:cNvPr id="5" name="Footer Placeholder 4">
            <a:extLst>
              <a:ext uri="{FF2B5EF4-FFF2-40B4-BE49-F238E27FC236}">
                <a16:creationId xmlns:a16="http://schemas.microsoft.com/office/drawing/2014/main" id="{5D3F2C8C-FCEA-AF55-1D8E-964820733A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5C3748-1FFE-5842-DFBB-F94D96FB5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17B44-0EB1-442A-9B69-2C720927A9C9}" type="slidenum">
              <a:rPr lang="en-IN" smtClean="0"/>
              <a:t>‹#›</a:t>
            </a:fld>
            <a:endParaRPr lang="en-IN"/>
          </a:p>
        </p:txBody>
      </p:sp>
    </p:spTree>
    <p:extLst>
      <p:ext uri="{BB962C8B-B14F-4D97-AF65-F5344CB8AC3E}">
        <p14:creationId xmlns:p14="http://schemas.microsoft.com/office/powerpoint/2010/main" val="3856171603"/>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hyperlink" Target="https://www.ijana.in/Special%20Issue/file24.pdf" TargetMode="External"/><Relationship Id="rId2" Type="http://schemas.openxmlformats.org/officeDocument/2006/relationships/image" Target="../media/image8.emf"/><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hyperlink" Target="https://www.tomshardware.com/reviews/tn-panel-twisted-nematic-definition,5767.html" TargetMode="External"/><Relationship Id="rId13" Type="http://schemas.openxmlformats.org/officeDocument/2006/relationships/hyperlink" Target="https://www.ijana.in/Special%20Issue/file24.pdf" TargetMode="External"/><Relationship Id="rId3" Type="http://schemas.openxmlformats.org/officeDocument/2006/relationships/hyperlink" Target="https://www.bijlibachao.com/appliances/laptop-and-desktop-energy-comparison.html#:~:text=Laptops%20typically%20consume%2020-50%20Watts%20of%20electricity%20that,of%20it%20depends%20on%20the%20type%20of%20screen." TargetMode="External"/><Relationship Id="rId7" Type="http://schemas.openxmlformats.org/officeDocument/2006/relationships/hyperlink" Target="https://energyusecalculator.com/electricity_lcdleddisplay.htm" TargetMode="External"/><Relationship Id="rId12" Type="http://schemas.openxmlformats.org/officeDocument/2006/relationships/hyperlink" Target="https://computerinfobits.com/why-is-my-gpu-so-hot/#:~:text=Your%20GPU%20is%20probably%20so,tries%20to%20complete%20intense%20tasks." TargetMode="External"/><Relationship Id="rId2" Type="http://schemas.openxmlformats.org/officeDocument/2006/relationships/hyperlink" Target="https://escholarship.org/uc/item/5k12d7q0" TargetMode="External"/><Relationship Id="rId1" Type="http://schemas.openxmlformats.org/officeDocument/2006/relationships/slideLayout" Target="../slideLayouts/slideLayout7.xml"/><Relationship Id="rId6" Type="http://schemas.openxmlformats.org/officeDocument/2006/relationships/hyperlink" Target="https://eprints.mdx.ac.uk/29778/1/Power%20Consumption%20of%20the%20Raspberry%20Pi_CameraReady.pdf" TargetMode="External"/><Relationship Id="rId11" Type="http://schemas.openxmlformats.org/officeDocument/2006/relationships/hyperlink" Target="https://electronics.stackexchange.com/questions/511785/why-does-gpu-consume-so-much-power#:~:text=GPUs%20consume%20a%20lot%20of,not%20require%20as%20much%20power." TargetMode="External"/><Relationship Id="rId5" Type="http://schemas.openxmlformats.org/officeDocument/2006/relationships/hyperlink" Target="https://smallbusiness.chron.com/radeon-hd-5830-power-requirements-66922.html" TargetMode="External"/><Relationship Id="rId10" Type="http://schemas.openxmlformats.org/officeDocument/2006/relationships/hyperlink" Target="https://electronics.stackexchange.com/questions/79166/where-does-all-the-power-consumed-by-a-cpu-go#:~:text=In%20other%20words%2C%20no%20net,capacitance%20of%20other%20internal%20transistors." TargetMode="External"/><Relationship Id="rId4" Type="http://schemas.openxmlformats.org/officeDocument/2006/relationships/hyperlink" Target="https://www.onlogic.com/company/io-hub/watt-know-processor-power/" TargetMode="External"/><Relationship Id="rId9" Type="http://schemas.openxmlformats.org/officeDocument/2006/relationships/hyperlink" Target="https://superuser.com/questions/148070/where-does-power-consumption-go-in-a-computer" TargetMode="External"/><Relationship Id="rId14" Type="http://schemas.openxmlformats.org/officeDocument/2006/relationships/hyperlink" Target="https://www.intel.in/content/www/in/en/it-management/intel-it-best-practices/green-computing-at-scale-paper.html?wapkw=Green%20Computing%20Techniques%20to%20Power%20Management%20and%20Energy%20Efficiency"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energyusecalculator.com/electricity_lcdleddisplay.ht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book/9780128037386/advances-in-gpu-research-and-practice"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180E-5C11-93B6-5F77-42FA02350110}"/>
              </a:ext>
            </a:extLst>
          </p:cNvPr>
          <p:cNvSpPr>
            <a:spLocks noGrp="1"/>
          </p:cNvSpPr>
          <p:nvPr>
            <p:ph type="ctrTitle"/>
          </p:nvPr>
        </p:nvSpPr>
        <p:spPr>
          <a:xfrm>
            <a:off x="1523999" y="130123"/>
            <a:ext cx="9144000" cy="3750109"/>
          </a:xfrm>
        </p:spPr>
        <p:txBody>
          <a:bodyPr>
            <a:normAutofit fontScale="90000"/>
          </a:bodyPr>
          <a:lstStyle/>
          <a:p>
            <a:pPr algn="ctr" rtl="0">
              <a:spcBef>
                <a:spcPts val="0"/>
              </a:spcBef>
              <a:spcAft>
                <a:spcPts val="0"/>
              </a:spcAft>
            </a:pPr>
            <a:r>
              <a:rPr lang="en-US" sz="1800" b="1" dirty="0">
                <a:latin typeface="Times New Roman" panose="02020603050405020304" pitchFamily="18" charset="0"/>
                <a:cs typeface="Times New Roman" panose="02020603050405020304" pitchFamily="18" charset="0"/>
              </a:rPr>
              <a:t>Bract’s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Vishwakarma Institute of Information Technology</a:t>
            </a:r>
            <a:br>
              <a:rPr lang="en-US" sz="2700" b="1"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Department of Engineering and Applied Science</a:t>
            </a:r>
            <a:br>
              <a:rPr lang="en-US" sz="2700" b="1" dirty="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ET10203A : BASIC ELECTRICAL  ENGINEERING</a:t>
            </a:r>
            <a:br>
              <a:rPr lang="en-US" sz="2000" b="1" dirty="0">
                <a:solidFill>
                  <a:srgbClr val="FF0000"/>
                </a:solidFill>
                <a:latin typeface="Times New Roman" panose="02020603050405020304" pitchFamily="18" charset="0"/>
                <a:cs typeface="Times New Roman" panose="02020603050405020304" pitchFamily="18" charset="0"/>
              </a:rPr>
            </a:br>
            <a:br>
              <a:rPr lang="en-US" sz="2000" b="1" dirty="0">
                <a:solidFill>
                  <a:srgbClr val="FF0000"/>
                </a:solidFill>
                <a:latin typeface="Times New Roman" panose="02020603050405020304" pitchFamily="18" charset="0"/>
                <a:cs typeface="Times New Roman" panose="02020603050405020304" pitchFamily="18" charset="0"/>
              </a:rPr>
            </a:br>
            <a:r>
              <a:rPr lang="en-US" sz="2000" b="0" i="0" u="none" strike="noStrike" dirty="0">
                <a:effectLst/>
                <a:latin typeface="Times New Roman" panose="02020603050405020304" pitchFamily="18" charset="0"/>
                <a:cs typeface="Times New Roman" panose="02020603050405020304" pitchFamily="18" charset="0"/>
              </a:rPr>
              <a:t>A project on</a:t>
            </a:r>
            <a:br>
              <a:rPr lang="en-US" sz="2000" b="0" i="0" u="none" strike="noStrike" dirty="0">
                <a:effectLst/>
                <a:latin typeface="Times New Roman" panose="02020603050405020304" pitchFamily="18" charset="0"/>
                <a:cs typeface="Times New Roman" panose="02020603050405020304" pitchFamily="18" charset="0"/>
              </a:rPr>
            </a:br>
            <a:r>
              <a:rPr lang="en-US" sz="2000" b="0" i="0" u="none" strike="noStrike" dirty="0">
                <a:effectLst/>
                <a:latin typeface="Times New Roman" panose="02020603050405020304" pitchFamily="18" charset="0"/>
                <a:cs typeface="Times New Roman" panose="02020603050405020304" pitchFamily="18" charset="0"/>
              </a:rPr>
              <a:t> </a:t>
            </a:r>
            <a:br>
              <a:rPr lang="en-US" sz="2000" b="0" dirty="0">
                <a:effectLst/>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t>
            </a: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Study of Power Consumption of computer and Laptops</a:t>
            </a:r>
            <a:r>
              <a:rPr lang="en-US" sz="2000" b="0" i="0" u="none" strike="noStrike" dirty="0">
                <a:effectLst/>
                <a:latin typeface="Times New Roman" panose="02020603050405020304" pitchFamily="18" charset="0"/>
                <a:cs typeface="Times New Roman" panose="02020603050405020304" pitchFamily="18" charset="0"/>
              </a:rPr>
              <a:t>”</a:t>
            </a:r>
            <a:br>
              <a:rPr lang="en-US" sz="2000" b="0" i="0" u="none" strike="noStrike" dirty="0">
                <a:effectLst/>
                <a:latin typeface="Times New Roman" panose="02020603050405020304" pitchFamily="18" charset="0"/>
                <a:cs typeface="Times New Roman" panose="02020603050405020304" pitchFamily="18" charset="0"/>
              </a:rPr>
            </a:br>
            <a:br>
              <a:rPr lang="en-US" sz="2000" b="0" i="0" u="none" strike="noStrike" dirty="0">
                <a:effectLst/>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Academic Year</a:t>
            </a:r>
            <a:r>
              <a:rPr lang="en-US" sz="2000" b="0" i="0" u="none" strike="noStrike" dirty="0">
                <a:effectLst/>
                <a:latin typeface="Times New Roman" panose="02020603050405020304" pitchFamily="18" charset="0"/>
                <a:cs typeface="Times New Roman" panose="02020603050405020304" pitchFamily="18" charset="0"/>
              </a:rPr>
              <a:t> : 2021-22            Semester: II                              Batch: J1</a:t>
            </a:r>
            <a:br>
              <a:rPr lang="en-US" sz="2000" b="0" i="0" u="none" strike="noStrike" dirty="0">
                <a:effectLst/>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0" i="0" u="none" strike="noStrike" dirty="0">
                <a:effectLst/>
                <a:latin typeface="Times New Roman" panose="02020603050405020304" pitchFamily="18" charset="0"/>
                <a:cs typeface="Times New Roman" panose="02020603050405020304" pitchFamily="18" charset="0"/>
              </a:rPr>
              <a:t>Submitted for the fulfillment of Project Based Learning by: </a:t>
            </a:r>
            <a:br>
              <a:rPr lang="en-US" sz="1800" b="0" i="0" u="none" strike="noStrike" dirty="0">
                <a:effectLst/>
                <a:latin typeface="Noto Sans Symbols"/>
              </a:rPr>
            </a:br>
            <a:endParaRPr lang="en-IN" dirty="0"/>
          </a:p>
        </p:txBody>
      </p:sp>
      <p:graphicFrame>
        <p:nvGraphicFramePr>
          <p:cNvPr id="6" name="Table 5">
            <a:extLst>
              <a:ext uri="{FF2B5EF4-FFF2-40B4-BE49-F238E27FC236}">
                <a16:creationId xmlns:a16="http://schemas.microsoft.com/office/drawing/2014/main" id="{5FCB835D-FD54-E72B-3B18-3C040BCDE1D2}"/>
              </a:ext>
            </a:extLst>
          </p:cNvPr>
          <p:cNvGraphicFramePr>
            <a:graphicFrameLocks noGrp="1"/>
          </p:cNvGraphicFramePr>
          <p:nvPr>
            <p:extLst>
              <p:ext uri="{D42A27DB-BD31-4B8C-83A1-F6EECF244321}">
                <p14:modId xmlns:p14="http://schemas.microsoft.com/office/powerpoint/2010/main" val="3516972348"/>
              </p:ext>
            </p:extLst>
          </p:nvPr>
        </p:nvGraphicFramePr>
        <p:xfrm>
          <a:off x="2260123" y="3422073"/>
          <a:ext cx="7671754" cy="3244272"/>
        </p:xfrm>
        <a:graphic>
          <a:graphicData uri="http://schemas.openxmlformats.org/drawingml/2006/table">
            <a:tbl>
              <a:tblPr/>
              <a:tblGrid>
                <a:gridCol w="1338695">
                  <a:extLst>
                    <a:ext uri="{9D8B030D-6E8A-4147-A177-3AD203B41FA5}">
                      <a16:colId xmlns:a16="http://schemas.microsoft.com/office/drawing/2014/main" val="904475016"/>
                    </a:ext>
                  </a:extLst>
                </a:gridCol>
                <a:gridCol w="1613300">
                  <a:extLst>
                    <a:ext uri="{9D8B030D-6E8A-4147-A177-3AD203B41FA5}">
                      <a16:colId xmlns:a16="http://schemas.microsoft.com/office/drawing/2014/main" val="868543362"/>
                    </a:ext>
                  </a:extLst>
                </a:gridCol>
                <a:gridCol w="2883344">
                  <a:extLst>
                    <a:ext uri="{9D8B030D-6E8A-4147-A177-3AD203B41FA5}">
                      <a16:colId xmlns:a16="http://schemas.microsoft.com/office/drawing/2014/main" val="3583124393"/>
                    </a:ext>
                  </a:extLst>
                </a:gridCol>
                <a:gridCol w="1836415">
                  <a:extLst>
                    <a:ext uri="{9D8B030D-6E8A-4147-A177-3AD203B41FA5}">
                      <a16:colId xmlns:a16="http://schemas.microsoft.com/office/drawing/2014/main" val="1865537523"/>
                    </a:ext>
                  </a:extLst>
                </a:gridCol>
              </a:tblGrid>
              <a:tr h="336312">
                <a:tc>
                  <a:txBody>
                    <a:bodyPr/>
                    <a:lstStyle/>
                    <a:p>
                      <a:pPr rtl="0" fontAlgn="t">
                        <a:spcBef>
                          <a:spcPts val="0"/>
                        </a:spcBef>
                        <a:spcAft>
                          <a:spcPts val="0"/>
                        </a:spcAft>
                      </a:pPr>
                      <a:r>
                        <a:rPr lang="en-IN" sz="1400" b="1" i="0" u="none" strike="noStrike">
                          <a:solidFill>
                            <a:srgbClr val="FFFFFF"/>
                          </a:solidFill>
                          <a:effectLst/>
                          <a:latin typeface="Arial" panose="020B0604020202020204" pitchFamily="34" charset="0"/>
                        </a:rPr>
                        <a:t>Roll No.</a:t>
                      </a:r>
                      <a:endParaRPr lang="en-IN">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0F6FC6"/>
                    </a:solidFill>
                  </a:tcPr>
                </a:tc>
                <a:tc>
                  <a:txBody>
                    <a:bodyPr/>
                    <a:lstStyle/>
                    <a:p>
                      <a:pPr rtl="0" fontAlgn="t">
                        <a:spcBef>
                          <a:spcPts val="0"/>
                        </a:spcBef>
                        <a:spcAft>
                          <a:spcPts val="0"/>
                        </a:spcAft>
                      </a:pPr>
                      <a:r>
                        <a:rPr lang="en-IN" sz="1400" b="1" i="0" u="none" strike="noStrike">
                          <a:solidFill>
                            <a:srgbClr val="FFFFFF"/>
                          </a:solidFill>
                          <a:effectLst/>
                          <a:latin typeface="Arial" panose="020B0604020202020204" pitchFamily="34" charset="0"/>
                        </a:rPr>
                        <a:t>PRN</a:t>
                      </a:r>
                      <a:endParaRPr lang="en-IN">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0F6FC6"/>
                    </a:solidFill>
                  </a:tcPr>
                </a:tc>
                <a:tc>
                  <a:txBody>
                    <a:bodyPr/>
                    <a:lstStyle/>
                    <a:p>
                      <a:pPr rtl="0" fontAlgn="t">
                        <a:spcBef>
                          <a:spcPts val="0"/>
                        </a:spcBef>
                        <a:spcAft>
                          <a:spcPts val="0"/>
                        </a:spcAft>
                      </a:pPr>
                      <a:r>
                        <a:rPr lang="en-IN" sz="1400" b="1" i="0" u="none" strike="noStrike">
                          <a:solidFill>
                            <a:srgbClr val="FFFFFF"/>
                          </a:solidFill>
                          <a:effectLst/>
                          <a:latin typeface="Arial" panose="020B0604020202020204" pitchFamily="34" charset="0"/>
                        </a:rPr>
                        <a:t>Name of  student</a:t>
                      </a:r>
                      <a:endParaRPr lang="en-IN">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0F6FC6"/>
                    </a:solidFill>
                  </a:tcPr>
                </a:tc>
                <a:tc>
                  <a:txBody>
                    <a:bodyPr/>
                    <a:lstStyle/>
                    <a:p>
                      <a:pPr rtl="0" fontAlgn="t">
                        <a:spcBef>
                          <a:spcPts val="0"/>
                        </a:spcBef>
                        <a:spcAft>
                          <a:spcPts val="0"/>
                        </a:spcAft>
                      </a:pPr>
                      <a:r>
                        <a:rPr lang="en-IN" sz="1400" b="1" i="0" u="none" strike="noStrike" dirty="0">
                          <a:solidFill>
                            <a:srgbClr val="FFFFFF"/>
                          </a:solidFill>
                          <a:effectLst/>
                          <a:latin typeface="Arial" panose="020B0604020202020204" pitchFamily="34" charset="0"/>
                        </a:rPr>
                        <a:t>Contact No.</a:t>
                      </a:r>
                      <a:endParaRPr lang="en-IN" dirty="0">
                        <a:effectLst/>
                      </a:endParaRPr>
                    </a:p>
                  </a:txBody>
                  <a:tcPr marL="76200" marR="76200" marT="38100" marB="381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rgbClr val="0F6FC6"/>
                    </a:solidFill>
                  </a:tcPr>
                </a:tc>
                <a:extLst>
                  <a:ext uri="{0D108BD9-81ED-4DB2-BD59-A6C34878D82A}">
                    <a16:rowId xmlns:a16="http://schemas.microsoft.com/office/drawing/2014/main" val="1544802528"/>
                  </a:ext>
                </a:extLst>
              </a:tr>
              <a:tr h="484660">
                <a:tc>
                  <a:txBody>
                    <a:bodyPr/>
                    <a:lstStyle/>
                    <a:p>
                      <a:pPr>
                        <a:lnSpc>
                          <a:spcPct val="107000"/>
                        </a:lnSpc>
                        <a:spcAft>
                          <a:spcPts val="800"/>
                        </a:spcAft>
                      </a:pPr>
                      <a:r>
                        <a:rPr lang="en-IN" sz="1200" dirty="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1001</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22110010</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marR="83185">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Nachiket Balame</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9766109185</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extLst>
                  <a:ext uri="{0D108BD9-81ED-4DB2-BD59-A6C34878D82A}">
                    <a16:rowId xmlns:a16="http://schemas.microsoft.com/office/drawing/2014/main" val="2873310013"/>
                  </a:ext>
                </a:extLst>
              </a:tr>
              <a:tr h="484660">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1008</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22110116</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Atharva Gawas</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8855847610</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extLst>
                  <a:ext uri="{0D108BD9-81ED-4DB2-BD59-A6C34878D82A}">
                    <a16:rowId xmlns:a16="http://schemas.microsoft.com/office/drawing/2014/main" val="1433147212"/>
                  </a:ext>
                </a:extLst>
              </a:tr>
              <a:tr h="484660">
                <a:tc>
                  <a:txBody>
                    <a:bodyPr/>
                    <a:lstStyle/>
                    <a:p>
                      <a:pPr>
                        <a:lnSpc>
                          <a:spcPct val="107000"/>
                        </a:lnSpc>
                        <a:spcAft>
                          <a:spcPts val="800"/>
                        </a:spcAft>
                      </a:pPr>
                      <a:r>
                        <a:rPr lang="en-IN" sz="1200" dirty="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1017</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22110260</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Sandesh Kangude</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8668803417</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extLst>
                  <a:ext uri="{0D108BD9-81ED-4DB2-BD59-A6C34878D82A}">
                    <a16:rowId xmlns:a16="http://schemas.microsoft.com/office/drawing/2014/main" val="1492216663"/>
                  </a:ext>
                </a:extLst>
              </a:tr>
              <a:tr h="484660">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1021</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22110378</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Rajat Bhalerao</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8956068215</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extLst>
                  <a:ext uri="{0D108BD9-81ED-4DB2-BD59-A6C34878D82A}">
                    <a16:rowId xmlns:a16="http://schemas.microsoft.com/office/drawing/2014/main" val="2042452389"/>
                  </a:ext>
                </a:extLst>
              </a:tr>
              <a:tr h="484660">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1022</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22110394</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Jayesh Jaiswal</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7499729399</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CAD4EA"/>
                    </a:solidFill>
                  </a:tcPr>
                </a:tc>
                <a:extLst>
                  <a:ext uri="{0D108BD9-81ED-4DB2-BD59-A6C34878D82A}">
                    <a16:rowId xmlns:a16="http://schemas.microsoft.com/office/drawing/2014/main" val="4004916641"/>
                  </a:ext>
                </a:extLst>
              </a:tr>
              <a:tr h="484660">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1023</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22110410</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Omkar Aher</a:t>
                      </a:r>
                      <a:endParaRPr lang="en-IN" sz="110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tc>
                  <a:txBody>
                    <a:bodyPr/>
                    <a:lstStyle/>
                    <a:p>
                      <a:pPr>
                        <a:lnSpc>
                          <a:spcPct val="107000"/>
                        </a:lnSpc>
                        <a:spcAft>
                          <a:spcPts val="800"/>
                        </a:spcAft>
                      </a:pPr>
                      <a:r>
                        <a:rPr lang="en-IN" sz="1200" dirty="0">
                          <a:solidFill>
                            <a:schemeClr val="tx1"/>
                          </a:solidFill>
                          <a:effectLst/>
                          <a:latin typeface="Times New Roman" panose="02020603050405020304" pitchFamily="18" charset="0"/>
                          <a:ea typeface="Times New Roman" panose="02020603050405020304" pitchFamily="18" charset="0"/>
                          <a:cs typeface="Mangal" panose="02040503050203030202" pitchFamily="18" charset="0"/>
                        </a:rPr>
                        <a:t>9860289857</a:t>
                      </a:r>
                      <a:endParaRPr lang="en-IN" sz="1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3500" marR="63500" marT="63500" marB="63500">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rgbClr val="E6EBF5"/>
                    </a:solidFill>
                  </a:tcPr>
                </a:tc>
                <a:extLst>
                  <a:ext uri="{0D108BD9-81ED-4DB2-BD59-A6C34878D82A}">
                    <a16:rowId xmlns:a16="http://schemas.microsoft.com/office/drawing/2014/main" val="670322240"/>
                  </a:ext>
                </a:extLst>
              </a:tr>
            </a:tbl>
          </a:graphicData>
        </a:graphic>
      </p:graphicFrame>
      <p:pic>
        <p:nvPicPr>
          <p:cNvPr id="8" name="Picture 7">
            <a:extLst>
              <a:ext uri="{FF2B5EF4-FFF2-40B4-BE49-F238E27FC236}">
                <a16:creationId xmlns:a16="http://schemas.microsoft.com/office/drawing/2014/main" id="{065F1537-E791-86D3-6B3C-48E7FAA70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946"/>
            <a:ext cx="1326236" cy="1499600"/>
          </a:xfrm>
          <a:prstGeom prst="rect">
            <a:avLst/>
          </a:prstGeom>
        </p:spPr>
      </p:pic>
    </p:spTree>
    <p:extLst>
      <p:ext uri="{BB962C8B-B14F-4D97-AF65-F5344CB8AC3E}">
        <p14:creationId xmlns:p14="http://schemas.microsoft.com/office/powerpoint/2010/main" val="265130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C454C8-2725-BE6F-DBB9-F738C53E6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51" y="0"/>
            <a:ext cx="4763165" cy="3272294"/>
          </a:xfrm>
          <a:prstGeom prst="rect">
            <a:avLst/>
          </a:prstGeom>
        </p:spPr>
      </p:pic>
      <p:pic>
        <p:nvPicPr>
          <p:cNvPr id="5" name="Picture 4">
            <a:extLst>
              <a:ext uri="{FF2B5EF4-FFF2-40B4-BE49-F238E27FC236}">
                <a16:creationId xmlns:a16="http://schemas.microsoft.com/office/drawing/2014/main" id="{0D1A6240-A484-26A7-4036-26B1F1B87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855" y="3585707"/>
            <a:ext cx="3548701" cy="2829726"/>
          </a:xfrm>
          <a:prstGeom prst="rect">
            <a:avLst/>
          </a:prstGeom>
        </p:spPr>
      </p:pic>
      <p:pic>
        <p:nvPicPr>
          <p:cNvPr id="7" name="Picture 6">
            <a:extLst>
              <a:ext uri="{FF2B5EF4-FFF2-40B4-BE49-F238E27FC236}">
                <a16:creationId xmlns:a16="http://schemas.microsoft.com/office/drawing/2014/main" id="{C2FAFAF1-C598-79C3-F9C5-BC31922E26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51860" y="0"/>
            <a:ext cx="5934912" cy="2320059"/>
          </a:xfrm>
          <a:prstGeom prst="rect">
            <a:avLst/>
          </a:prstGeom>
        </p:spPr>
      </p:pic>
      <p:pic>
        <p:nvPicPr>
          <p:cNvPr id="9" name="Picture 8">
            <a:extLst>
              <a:ext uri="{FF2B5EF4-FFF2-40B4-BE49-F238E27FC236}">
                <a16:creationId xmlns:a16="http://schemas.microsoft.com/office/drawing/2014/main" id="{9AE7D072-5818-D169-7A42-D8DCA5834A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7696" y="2575499"/>
            <a:ext cx="4061009" cy="3924886"/>
          </a:xfrm>
          <a:prstGeom prst="rect">
            <a:avLst/>
          </a:prstGeom>
        </p:spPr>
      </p:pic>
      <p:sp>
        <p:nvSpPr>
          <p:cNvPr id="10" name="Rectangle 9">
            <a:extLst>
              <a:ext uri="{FF2B5EF4-FFF2-40B4-BE49-F238E27FC236}">
                <a16:creationId xmlns:a16="http://schemas.microsoft.com/office/drawing/2014/main" id="{D39193E7-5440-5C8E-DE6A-C2286B0E6435}"/>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1022_Jayesh Jaiswal, Department of Engineering and Applied Sciences, VIIT, Pune-48</a:t>
            </a:r>
          </a:p>
        </p:txBody>
      </p:sp>
    </p:spTree>
    <p:extLst>
      <p:ext uri="{BB962C8B-B14F-4D97-AF65-F5344CB8AC3E}">
        <p14:creationId xmlns:p14="http://schemas.microsoft.com/office/powerpoint/2010/main" val="30224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E1633D-E7C6-BA1B-1396-AD60EB5B0A88}"/>
              </a:ext>
            </a:extLst>
          </p:cNvPr>
          <p:cNvSpPr txBox="1"/>
          <p:nvPr/>
        </p:nvSpPr>
        <p:spPr>
          <a:xfrm>
            <a:off x="134467" y="985789"/>
            <a:ext cx="6096000" cy="369332"/>
          </a:xfrm>
          <a:prstGeom prst="rect">
            <a:avLst/>
          </a:prstGeom>
          <a:noFill/>
        </p:spPr>
        <p:txBody>
          <a:bodyPr wrap="square">
            <a:spAutoFit/>
          </a:bodyPr>
          <a:lstStyle/>
          <a:p>
            <a:r>
              <a:rPr lang="en-US" b="1" dirty="0"/>
              <a:t>2.6. Methods to reduce power consumption :</a:t>
            </a:r>
            <a:endParaRPr lang="en-IN" b="1" dirty="0"/>
          </a:p>
        </p:txBody>
      </p:sp>
      <p:pic>
        <p:nvPicPr>
          <p:cNvPr id="6" name="Picture 5">
            <a:extLst>
              <a:ext uri="{FF2B5EF4-FFF2-40B4-BE49-F238E27FC236}">
                <a16:creationId xmlns:a16="http://schemas.microsoft.com/office/drawing/2014/main" id="{94423CF8-0CE7-DAEF-75AC-D5256E7E20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0467" y="1804792"/>
            <a:ext cx="5751223" cy="2868420"/>
          </a:xfrm>
          <a:prstGeom prst="rect">
            <a:avLst/>
          </a:prstGeom>
          <a:noFill/>
          <a:ln>
            <a:noFill/>
          </a:ln>
        </p:spPr>
      </p:pic>
      <p:sp>
        <p:nvSpPr>
          <p:cNvPr id="10" name="TextBox 9">
            <a:extLst>
              <a:ext uri="{FF2B5EF4-FFF2-40B4-BE49-F238E27FC236}">
                <a16:creationId xmlns:a16="http://schemas.microsoft.com/office/drawing/2014/main" id="{34DA0554-5D8B-DE69-A892-FDE400C24204}"/>
              </a:ext>
            </a:extLst>
          </p:cNvPr>
          <p:cNvSpPr txBox="1"/>
          <p:nvPr/>
        </p:nvSpPr>
        <p:spPr>
          <a:xfrm>
            <a:off x="8207006" y="4912659"/>
            <a:ext cx="2012759" cy="1200329"/>
          </a:xfrm>
          <a:prstGeom prst="rect">
            <a:avLst/>
          </a:prstGeom>
          <a:noFill/>
        </p:spPr>
        <p:txBody>
          <a:bodyPr wrap="square">
            <a:spAutoFit/>
          </a:bodyPr>
          <a:lstStyle/>
          <a:p>
            <a:r>
              <a:rPr lang="en-IN" dirty="0"/>
              <a:t>Diagram 2.6.1: </a:t>
            </a:r>
            <a:r>
              <a:rPr lang="en-IN" dirty="0">
                <a:hlinkClick r:id="rId3"/>
              </a:rPr>
              <a:t> https://www.ijana.in/Special%20Issue/file24.pdf</a:t>
            </a:r>
            <a:endParaRPr lang="en-IN" dirty="0"/>
          </a:p>
        </p:txBody>
      </p:sp>
      <p:sp>
        <p:nvSpPr>
          <p:cNvPr id="12" name="TextBox 11">
            <a:extLst>
              <a:ext uri="{FF2B5EF4-FFF2-40B4-BE49-F238E27FC236}">
                <a16:creationId xmlns:a16="http://schemas.microsoft.com/office/drawing/2014/main" id="{BC11E23C-89F5-EFEC-6E8D-6BCCBBDADD8D}"/>
              </a:ext>
            </a:extLst>
          </p:cNvPr>
          <p:cNvSpPr txBox="1"/>
          <p:nvPr/>
        </p:nvSpPr>
        <p:spPr>
          <a:xfrm>
            <a:off x="134470" y="1287191"/>
            <a:ext cx="6505757" cy="5296578"/>
          </a:xfrm>
          <a:prstGeom prst="rect">
            <a:avLst/>
          </a:prstGeom>
          <a:noFill/>
        </p:spPr>
        <p:txBody>
          <a:bodyPr wrap="square">
            <a:sp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high level power management techniques can be divided into static and dynamic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nSpc>
                <a:spcPct val="150000"/>
              </a:lnSpc>
              <a:spcAft>
                <a:spcPts val="800"/>
              </a:spcAft>
              <a:buAutoNum type="arabicParenR"/>
            </a:pPr>
            <a:r>
              <a:rPr lang="en-IN" sz="1800" dirty="0">
                <a:effectLst/>
                <a:latin typeface="Times New Roman" panose="02020603050405020304" pitchFamily="18" charset="0"/>
                <a:ea typeface="Calibri" panose="020F0502020204030204" pitchFamily="34" charset="0"/>
                <a:cs typeface="Mangal" panose="02040503050203030202" pitchFamily="18" charset="0"/>
              </a:rPr>
              <a:t>Static Power Management (SPM) </a:t>
            </a:r>
            <a:endParaRPr lang="en-IN" dirty="0">
              <a:latin typeface="Times New Roman" panose="02020603050405020304" pitchFamily="18" charset="0"/>
              <a:ea typeface="Calibri" panose="020F0502020204030204" pitchFamily="34" charset="0"/>
              <a:cs typeface="Mangal" panose="02040503050203030202" pitchFamily="18" charset="0"/>
            </a:endParaRPr>
          </a:p>
          <a:p>
            <a:pPr marL="342900" indent="-342900">
              <a:lnSpc>
                <a:spcPct val="150000"/>
              </a:lnSpc>
              <a:spcAft>
                <a:spcPts val="800"/>
              </a:spcAft>
              <a:buAutoNum type="arabicParenR"/>
            </a:pPr>
            <a:r>
              <a:rPr lang="en-IN" sz="1800" dirty="0">
                <a:effectLst/>
                <a:latin typeface="Times New Roman" panose="02020603050405020304" pitchFamily="18" charset="0"/>
                <a:ea typeface="Calibri" panose="020F0502020204030204" pitchFamily="34" charset="0"/>
              </a:rPr>
              <a:t>Dynamic Power Management (DPM) </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a) Hardware Level </a:t>
            </a:r>
          </a:p>
          <a:p>
            <a:pPr>
              <a:lnSpc>
                <a:spcPct val="150000"/>
              </a:lnSpc>
              <a:spcAft>
                <a:spcPts val="800"/>
              </a:spcAft>
            </a:pPr>
            <a:r>
              <a:rPr lang="en-IN" dirty="0">
                <a:latin typeface="Times New Roman" panose="02020603050405020304" pitchFamily="18" charset="0"/>
                <a:ea typeface="Calibri" panose="020F0502020204030204" pitchFamily="34" charset="0"/>
                <a:cs typeface="Mangal" panose="02040503050203030202" pitchFamily="18" charset="0"/>
              </a:rPr>
              <a:t>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i</a:t>
            </a:r>
            <a:r>
              <a:rPr lang="en-IN" sz="1800" dirty="0">
                <a:effectLst/>
                <a:latin typeface="Times New Roman" panose="02020603050405020304" pitchFamily="18" charset="0"/>
                <a:ea typeface="Calibri" panose="020F0502020204030204" pitchFamily="34" charset="0"/>
                <a:cs typeface="Mangal" panose="02040503050203030202" pitchFamily="18" charset="0"/>
              </a:rPr>
              <a:t>) Dynamic Component Deactivation (DCD) :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ii) Dynamic Voltage and Frequency Scaling (DVFS)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b) Software Level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r>
              <a:rPr lang="en-IN" sz="1800" dirty="0">
                <a:effectLst/>
                <a:latin typeface="Times New Roman" panose="02020603050405020304" pitchFamily="18" charset="0"/>
                <a:ea typeface="Calibri" panose="020F0502020204030204" pitchFamily="34" charset="0"/>
              </a:rPr>
              <a:t>     </a:t>
            </a:r>
            <a:r>
              <a:rPr lang="en-IN" sz="1800" dirty="0" err="1">
                <a:effectLst/>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 OS Level </a:t>
            </a:r>
          </a:p>
          <a:p>
            <a:r>
              <a:rPr lang="en-IN" dirty="0">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rPr>
              <a:t>ii) Virtualization Level </a:t>
            </a:r>
          </a:p>
          <a:p>
            <a:r>
              <a:rPr lang="en-IN" dirty="0">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rPr>
              <a:t>iii) Data Centre Level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nSpc>
                <a:spcPct val="150000"/>
              </a:lnSpc>
              <a:spcAft>
                <a:spcPts val="800"/>
              </a:spcAft>
              <a:buAutoNum type="arabicParenR"/>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3" name="Rectangle 12">
            <a:extLst>
              <a:ext uri="{FF2B5EF4-FFF2-40B4-BE49-F238E27FC236}">
                <a16:creationId xmlns:a16="http://schemas.microsoft.com/office/drawing/2014/main" id="{042F1DAD-35F9-231D-4C78-6CB3FE8FD6E4}"/>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1024_Omkar </a:t>
            </a:r>
            <a:r>
              <a:rPr lang="en-IN" b="1" dirty="0" err="1">
                <a:solidFill>
                  <a:schemeClr val="tx1"/>
                </a:solidFill>
              </a:rPr>
              <a:t>Aher</a:t>
            </a:r>
            <a:r>
              <a:rPr lang="en-IN" b="1" dirty="0">
                <a:solidFill>
                  <a:schemeClr val="tx1"/>
                </a:solidFill>
              </a:rPr>
              <a:t>, Department of Engineering and Applied Sciences, VIIT, Pune-48</a:t>
            </a:r>
          </a:p>
        </p:txBody>
      </p:sp>
      <p:pic>
        <p:nvPicPr>
          <p:cNvPr id="14" name="Picture 13">
            <a:extLst>
              <a:ext uri="{FF2B5EF4-FFF2-40B4-BE49-F238E27FC236}">
                <a16:creationId xmlns:a16="http://schemas.microsoft.com/office/drawing/2014/main" id="{E677488D-208E-650A-CB11-EF86FAF7C7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468" y="0"/>
            <a:ext cx="931902" cy="1053719"/>
          </a:xfrm>
          <a:prstGeom prst="rect">
            <a:avLst/>
          </a:prstGeom>
        </p:spPr>
      </p:pic>
    </p:spTree>
    <p:extLst>
      <p:ext uri="{BB962C8B-B14F-4D97-AF65-F5344CB8AC3E}">
        <p14:creationId xmlns:p14="http://schemas.microsoft.com/office/powerpoint/2010/main" val="190709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697B65-32D8-7B9F-61F9-6A6751EE4EBA}"/>
              </a:ext>
            </a:extLst>
          </p:cNvPr>
          <p:cNvSpPr txBox="1"/>
          <p:nvPr/>
        </p:nvSpPr>
        <p:spPr>
          <a:xfrm>
            <a:off x="564775" y="1157372"/>
            <a:ext cx="10354235" cy="5801588"/>
          </a:xfrm>
          <a:prstGeom prst="rect">
            <a:avLst/>
          </a:prstGeom>
          <a:noFill/>
        </p:spPr>
        <p:txBody>
          <a:bodyPr wrap="square">
            <a:spAutoFit/>
          </a:bodyPr>
          <a:lstStyle/>
          <a:p>
            <a:pPr>
              <a:lnSpc>
                <a:spcPct val="150000"/>
              </a:lnSpc>
            </a:pPr>
            <a:r>
              <a:rPr lang="en-US" dirty="0"/>
              <a:t>Dynamic Power can be define as -  </a:t>
            </a:r>
          </a:p>
          <a:p>
            <a:pPr>
              <a:lnSpc>
                <a:spcPct val="150000"/>
              </a:lnSpc>
            </a:pPr>
            <a:r>
              <a:rPr lang="en-US" dirty="0"/>
              <a:t>                                                 P dynamic = a.C.V2 .f  </a:t>
            </a:r>
          </a:p>
          <a:p>
            <a:pPr>
              <a:lnSpc>
                <a:spcPct val="150000"/>
              </a:lnSpc>
            </a:pPr>
            <a:r>
              <a:rPr lang="en-US" dirty="0"/>
              <a:t>Where a is the switching activity, C is the physical capacitance, V is the supply voltage are determined, and f is the clock frequency of CPU.</a:t>
            </a:r>
          </a:p>
          <a:p>
            <a:pPr>
              <a:lnSpc>
                <a:spcPct val="150000"/>
              </a:lnSpc>
            </a:pPr>
            <a:endParaRPr lang="en-US" dirty="0"/>
          </a:p>
          <a:p>
            <a:pPr>
              <a:lnSpc>
                <a:spcPct val="150000"/>
              </a:lnSpc>
            </a:pPr>
            <a:r>
              <a:rPr lang="en-US" dirty="0"/>
              <a:t>OS Level : OS also uses power saving techniques like DVFS, Resource throttling, DCD, etc.</a:t>
            </a:r>
          </a:p>
          <a:p>
            <a:pPr>
              <a:lnSpc>
                <a:spcPct val="150000"/>
              </a:lnSpc>
            </a:pPr>
            <a:r>
              <a:rPr lang="en-US" dirty="0"/>
              <a:t>Virtualization Level : In this method the virtual machine monitor takes control in the system power management in order to provide efficient operation.</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Data Centre Level : The main goal of data centre level is :</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Minimize energy consumption, satisfy performance requirements.</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	Minimize power consumption, minimize performance loss. </a:t>
            </a:r>
          </a:p>
          <a:p>
            <a:endParaRPr lang="en-US" dirty="0"/>
          </a:p>
          <a:p>
            <a:endParaRPr lang="en-US" dirty="0"/>
          </a:p>
          <a:p>
            <a:endParaRPr lang="en-IN" dirty="0"/>
          </a:p>
        </p:txBody>
      </p:sp>
      <p:sp>
        <p:nvSpPr>
          <p:cNvPr id="6" name="Rectangle 5">
            <a:extLst>
              <a:ext uri="{FF2B5EF4-FFF2-40B4-BE49-F238E27FC236}">
                <a16:creationId xmlns:a16="http://schemas.microsoft.com/office/drawing/2014/main" id="{BD3287D8-C4B4-A18E-5AEF-648654F39B34}"/>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1024_Omkar </a:t>
            </a:r>
            <a:r>
              <a:rPr lang="en-IN" b="1" dirty="0" err="1">
                <a:solidFill>
                  <a:schemeClr val="tx1"/>
                </a:solidFill>
              </a:rPr>
              <a:t>Aher</a:t>
            </a:r>
            <a:r>
              <a:rPr lang="en-IN" b="1" dirty="0">
                <a:solidFill>
                  <a:schemeClr val="tx1"/>
                </a:solidFill>
              </a:rPr>
              <a:t>, Department of Engineering and Applied Sciences, VIIT, Pune-48</a:t>
            </a:r>
          </a:p>
        </p:txBody>
      </p:sp>
      <p:pic>
        <p:nvPicPr>
          <p:cNvPr id="7" name="Picture 6">
            <a:extLst>
              <a:ext uri="{FF2B5EF4-FFF2-40B4-BE49-F238E27FC236}">
                <a16:creationId xmlns:a16="http://schemas.microsoft.com/office/drawing/2014/main" id="{8B25C6BA-233B-BAF2-0802-C7C9C68A95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6" y="1804"/>
            <a:ext cx="1021977" cy="1155568"/>
          </a:xfrm>
          <a:prstGeom prst="rect">
            <a:avLst/>
          </a:prstGeom>
        </p:spPr>
      </p:pic>
    </p:spTree>
    <p:extLst>
      <p:ext uri="{BB962C8B-B14F-4D97-AF65-F5344CB8AC3E}">
        <p14:creationId xmlns:p14="http://schemas.microsoft.com/office/powerpoint/2010/main" val="1927201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8EFFD-11BA-C079-46DF-0F29C0F8ACBC}"/>
              </a:ext>
            </a:extLst>
          </p:cNvPr>
          <p:cNvSpPr txBox="1"/>
          <p:nvPr/>
        </p:nvSpPr>
        <p:spPr>
          <a:xfrm>
            <a:off x="457200" y="1065332"/>
            <a:ext cx="11546541" cy="6214009"/>
          </a:xfrm>
          <a:prstGeom prst="rect">
            <a:avLst/>
          </a:prstGeom>
          <a:noFill/>
        </p:spPr>
        <p:txBody>
          <a:bodyPr wrap="square">
            <a:spAutoFit/>
          </a:bodyPr>
          <a:lstStyle/>
          <a:p>
            <a:pPr lvl="0">
              <a:lnSpc>
                <a:spcPct val="150000"/>
              </a:lnSpc>
              <a:spcAft>
                <a:spcPts val="800"/>
              </a:spcAft>
            </a:pPr>
            <a:r>
              <a:rPr lang="en-IN" sz="1800" b="1" dirty="0">
                <a:effectLst/>
                <a:latin typeface="Times New Roman" panose="02020603050405020304" pitchFamily="18" charset="0"/>
                <a:ea typeface="Calibri" panose="020F0502020204030204" pitchFamily="34" charset="0"/>
                <a:cs typeface="Mangal" panose="02040503050203030202" pitchFamily="18" charset="0"/>
              </a:rPr>
              <a:t>3. Conclusions :</a:t>
            </a:r>
            <a:endParaRPr lang="en-IN" sz="1600" b="1" dirty="0">
              <a:latin typeface="Calibri" panose="020F0502020204030204" pitchFamily="34" charset="0"/>
              <a:ea typeface="Calibri" panose="020F0502020204030204" pitchFamily="34" charset="0"/>
              <a:cs typeface="Mangal" panose="02040503050203030202" pitchFamily="18" charset="0"/>
            </a:endParaRPr>
          </a:p>
          <a:p>
            <a:pPr lvl="0">
              <a:lnSpc>
                <a:spcPct val="150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1) We have studied and classified different ways to achieve power and energy efficiency in computing systems. The recent developments have been discussed and categorized over the hardware, operating system, virtualization and data centre levels.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2) Our analysis resulted in an estimation of a power consumption value for each scenario and software application used, obtaining that each single scenario introduced an overhead from 2 to 11 Watts, corresponding to an increase of about 12%.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3) Energy savings opportunities include improved power management (defaulting to low-power modes after inactivity as well as power scaling), matching the rated power of power supplies to computing needs, and improving the efficiency of individual components.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5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4) The GPU is among the most power draining hardware, so it should pe installed only if user is in its need. Also the technologies like DPM and DVFS should be used which can do power-performance trade-off.</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7000"/>
              </a:lnSpc>
              <a:spcAft>
                <a:spcPts val="8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5) In CPU, the major amount of energy is lost in dissipated as heat while computational work is done.</a:t>
            </a:r>
          </a:p>
          <a:p>
            <a:pPr lvl="0">
              <a:lnSpc>
                <a:spcPct val="107000"/>
              </a:lnSpc>
              <a:spcAft>
                <a:spcPts val="800"/>
              </a:spcAft>
            </a:pPr>
            <a:r>
              <a:rPr lang="en-IN" dirty="0">
                <a:latin typeface="Times New Roman" panose="02020603050405020304" pitchFamily="18" charset="0"/>
                <a:ea typeface="Calibri" panose="020F0502020204030204" pitchFamily="34" charset="0"/>
                <a:cs typeface="Mangal" panose="02040503050203030202" pitchFamily="18" charset="0"/>
              </a:rPr>
              <a:t>6) In all types of LEDs (i.e. TN, VN, IPS) TN consumes the most, VN consumes less as compared to TN. IPS consumes the least amount of power among all three types.</a:t>
            </a:r>
            <a:endParaRPr lang="en-IN" sz="1800" dirty="0">
              <a:effectLst/>
              <a:latin typeface="Times New Roman" panose="02020603050405020304" pitchFamily="18" charset="0"/>
              <a:ea typeface="Calibri" panose="020F0502020204030204" pitchFamily="34" charset="0"/>
              <a:cs typeface="Mangal" panose="02040503050203030202" pitchFamily="18" charset="0"/>
            </a:endParaRPr>
          </a:p>
          <a:p>
            <a:pPr lvl="0">
              <a:lnSpc>
                <a:spcPct val="107000"/>
              </a:lnSpc>
              <a:spcAft>
                <a:spcPts val="8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9791777B-1D29-B4FA-9AF6-EE57E4D57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 y="0"/>
            <a:ext cx="1237232" cy="1065332"/>
          </a:xfrm>
          <a:prstGeom prst="rect">
            <a:avLst/>
          </a:prstGeom>
        </p:spPr>
      </p:pic>
    </p:spTree>
    <p:extLst>
      <p:ext uri="{BB962C8B-B14F-4D97-AF65-F5344CB8AC3E}">
        <p14:creationId xmlns:p14="http://schemas.microsoft.com/office/powerpoint/2010/main" val="4099247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4C6C8F-6E5F-4676-704F-26DD64929235}"/>
              </a:ext>
            </a:extLst>
          </p:cNvPr>
          <p:cNvSpPr txBox="1"/>
          <p:nvPr/>
        </p:nvSpPr>
        <p:spPr>
          <a:xfrm>
            <a:off x="510988" y="519064"/>
            <a:ext cx="6096000" cy="369332"/>
          </a:xfrm>
          <a:prstGeom prst="rect">
            <a:avLst/>
          </a:prstGeom>
          <a:noFill/>
        </p:spPr>
        <p:txBody>
          <a:bodyPr wrap="square">
            <a:spAutoFit/>
          </a:bodyPr>
          <a:lstStyle/>
          <a:p>
            <a:r>
              <a:rPr lang="en-IN" b="1" dirty="0"/>
              <a:t>4</a:t>
            </a:r>
            <a:r>
              <a:rPr lang="en-IN" dirty="0"/>
              <a:t>.</a:t>
            </a:r>
            <a:r>
              <a:rPr lang="en-IN" b="1" dirty="0"/>
              <a:t>	References :</a:t>
            </a:r>
          </a:p>
        </p:txBody>
      </p:sp>
      <p:sp>
        <p:nvSpPr>
          <p:cNvPr id="7" name="TextBox 6">
            <a:extLst>
              <a:ext uri="{FF2B5EF4-FFF2-40B4-BE49-F238E27FC236}">
                <a16:creationId xmlns:a16="http://schemas.microsoft.com/office/drawing/2014/main" id="{4FFC3821-5005-F805-D1BC-D8A05BF038E8}"/>
              </a:ext>
            </a:extLst>
          </p:cNvPr>
          <p:cNvSpPr txBox="1"/>
          <p:nvPr/>
        </p:nvSpPr>
        <p:spPr>
          <a:xfrm>
            <a:off x="457200" y="972228"/>
            <a:ext cx="11860306" cy="5981509"/>
          </a:xfrm>
          <a:prstGeom prst="rect">
            <a:avLst/>
          </a:prstGeom>
          <a:noFill/>
        </p:spPr>
        <p:txBody>
          <a:bodyPr wrap="square">
            <a:spAutoFit/>
          </a:bodyPr>
          <a:lstStyle/>
          <a:p>
            <a:pPr marL="342900" lvl="0" indent="-342900">
              <a:lnSpc>
                <a:spcPct val="150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Computer usage and national energy </a:t>
            </a:r>
            <a:r>
              <a:rPr lang="en-IN" sz="1600" u="sng" dirty="0" err="1">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consumption:Results</a:t>
            </a: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a:rPr>
              <a:t> from a field-metering study (escholarship.org)</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Laptop and Desktop energy comparison : Bijli </a:t>
            </a:r>
            <a:r>
              <a:rPr lang="en-IN" sz="1600" u="sng" dirty="0" err="1">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Bachao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4"/>
              </a:rPr>
              <a:t>WATT You Should Know About Processor Power (onlogic.com)</a:t>
            </a:r>
            <a:r>
              <a:rPr lang="en-IN" sz="1600" dirty="0">
                <a:effectLst/>
                <a:latin typeface="Times New Roman" panose="02020603050405020304" pitchFamily="18"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5"/>
              </a:rPr>
              <a:t>Radeon HD 5830 Power Requirements (chron.com)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6"/>
              </a:rPr>
              <a:t>https://eprints.mdx.ac.uk/29778/1/Power%20Consumption%20of%20the%20Raspberry%20Pi_CameraReady.pdf</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4"/>
              </a:rPr>
              <a:t>https://www.onlogic.com/company/io-hub/watt-know-processor-power/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5"/>
              </a:rPr>
              <a:t>https://smallbusiness.chron.com/radeon-hd-5830-power-requirements-66922.html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7"/>
              </a:rPr>
              <a:t>https://energyusecalculator.com/electricity_lcdleddisplay.htm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8"/>
              </a:rPr>
              <a:t>https://www.tomshardware.com/reviews/tn-panel-twisted-nematic-definition,5767.html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9"/>
              </a:rPr>
              <a:t>https://superuser.com/questions/148070/where-does-power-consumption-go-in-a-computer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10"/>
              </a:rPr>
              <a:t>https://electronics.stackexchange.com/questions/79166/where-does-all-the-power-consumed-by-a-cpu-go#:~:text=In%20other%20words%2C%20no%20net,capacitance%20of%20other%20internal%20transistors.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11"/>
              </a:rPr>
              <a:t>https://electronics.stackexchange.com/questions/511785/why-does-gpu-consume-so-much-power#:~:text=GPUs%20consume%20a%20lot%20of,not%20require%20as%20much%20power.</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12"/>
              </a:rPr>
              <a:t>https://computerinfobits.com/why-is-my-gpu-so-hot/#:~:text=Your%20GPU%20is%20probably%20so,tries%20to%20complete%20intense%20tasks.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13"/>
              </a:rPr>
              <a:t>https://www.ijana.in/Special%20Issue/file24.pdf</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14"/>
              </a:rPr>
              <a:t>https://www.intel.in/content/www/in/en/it-management/intel-it-best-practices/green-computing-at-scale-paper.html?wapkw=Green%20Computing%20Techniques%20to%20Power%20Management%20and%20Energy%20Efficiency</a:t>
            </a:r>
            <a:r>
              <a:rPr lang="en-IN" sz="1600" dirty="0">
                <a:effectLst/>
                <a:latin typeface="Times New Roman" panose="02020603050405020304" pitchFamily="18"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dirty="0">
                <a:effectLst/>
                <a:latin typeface="Times New Roman" panose="02020603050405020304" pitchFamily="18" charset="0"/>
                <a:ea typeface="Calibri" panose="020F0502020204030204" pitchFamily="34" charset="0"/>
                <a:cs typeface="Mangal" panose="02040503050203030202" pitchFamily="18" charset="0"/>
              </a:rPr>
              <a:t>M. Weiser, “The computer for the 21st century,” Scientific American, vol. 265, no. 3, pp. 94-104, 1991.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SzPts val="1100"/>
              <a:buFont typeface="Times New Roman" panose="02020603050405020304" pitchFamily="18" charset="0"/>
              <a:buAutoNum type="arabicPeriod"/>
            </a:pPr>
            <a:r>
              <a:rPr lang="en-IN" sz="1600" dirty="0">
                <a:effectLst/>
                <a:latin typeface="Times New Roman" panose="02020603050405020304" pitchFamily="18" charset="0"/>
                <a:ea typeface="Calibri" panose="020F0502020204030204" pitchFamily="34" charset="0"/>
                <a:cs typeface="Mangal" panose="02040503050203030202" pitchFamily="18" charset="0"/>
              </a:rPr>
              <a:t> </a:t>
            </a:r>
            <a:r>
              <a:rPr lang="en-IN" sz="1600" i="1" dirty="0">
                <a:effectLst/>
                <a:latin typeface="Times New Roman" panose="02020603050405020304" pitchFamily="18" charset="0"/>
                <a:ea typeface="Calibri" panose="020F0502020204030204" pitchFamily="34" charset="0"/>
                <a:cs typeface="Mangal" panose="02040503050203030202" pitchFamily="18" charset="0"/>
              </a:rPr>
              <a:t>J. G. </a:t>
            </a:r>
            <a:r>
              <a:rPr lang="en-IN" sz="1600" i="1" dirty="0" err="1">
                <a:effectLst/>
                <a:latin typeface="Times New Roman" panose="02020603050405020304" pitchFamily="18" charset="0"/>
                <a:ea typeface="Calibri" panose="020F0502020204030204" pitchFamily="34" charset="0"/>
                <a:cs typeface="Mangal" panose="02040503050203030202" pitchFamily="18" charset="0"/>
              </a:rPr>
              <a:t>Koomey</a:t>
            </a:r>
            <a:r>
              <a:rPr lang="en-IN" sz="1600" i="1" dirty="0">
                <a:effectLst/>
                <a:latin typeface="Times New Roman" panose="02020603050405020304" pitchFamily="18" charset="0"/>
                <a:ea typeface="Calibri" panose="020F0502020204030204" pitchFamily="34" charset="0"/>
                <a:cs typeface="Mangal" panose="02040503050203030202" pitchFamily="18" charset="0"/>
              </a:rPr>
              <a:t>, ―Estimating total power consumption by servers in the US and the world,‖ Oakland, CA: Analytics Press.   February 15, 2007.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89659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510BC5-AC88-9EE3-3B5B-492B71FE30D0}"/>
              </a:ext>
            </a:extLst>
          </p:cNvPr>
          <p:cNvSpPr txBox="1"/>
          <p:nvPr/>
        </p:nvSpPr>
        <p:spPr>
          <a:xfrm>
            <a:off x="3576918" y="2652663"/>
            <a:ext cx="6096000" cy="1015663"/>
          </a:xfrm>
          <a:prstGeom prst="rect">
            <a:avLst/>
          </a:prstGeom>
          <a:noFill/>
        </p:spPr>
        <p:txBody>
          <a:bodyPr wrap="square">
            <a:spAutoFit/>
          </a:bodyPr>
          <a:lstStyle/>
          <a:p>
            <a:r>
              <a:rPr lang="en-IN" sz="6000" b="1" dirty="0"/>
              <a:t>THANK YOU !</a:t>
            </a:r>
          </a:p>
        </p:txBody>
      </p:sp>
      <p:pic>
        <p:nvPicPr>
          <p:cNvPr id="6" name="Picture 5">
            <a:extLst>
              <a:ext uri="{FF2B5EF4-FFF2-40B4-BE49-F238E27FC236}">
                <a16:creationId xmlns:a16="http://schemas.microsoft.com/office/drawing/2014/main" id="{0A9900D1-15C7-428E-B618-5836E6E86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 y="0"/>
            <a:ext cx="1290918" cy="1459665"/>
          </a:xfrm>
          <a:prstGeom prst="rect">
            <a:avLst/>
          </a:prstGeom>
        </p:spPr>
      </p:pic>
    </p:spTree>
    <p:extLst>
      <p:ext uri="{BB962C8B-B14F-4D97-AF65-F5344CB8AC3E}">
        <p14:creationId xmlns:p14="http://schemas.microsoft.com/office/powerpoint/2010/main" val="281328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53CE2E-0892-01A3-4F07-AB8A92ACE25F}"/>
              </a:ext>
            </a:extLst>
          </p:cNvPr>
          <p:cNvSpPr txBox="1"/>
          <p:nvPr/>
        </p:nvSpPr>
        <p:spPr>
          <a:xfrm>
            <a:off x="4643717" y="441293"/>
            <a:ext cx="6096000"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Contents</a:t>
            </a:r>
          </a:p>
        </p:txBody>
      </p:sp>
      <p:sp>
        <p:nvSpPr>
          <p:cNvPr id="13" name="TextBox 12">
            <a:extLst>
              <a:ext uri="{FF2B5EF4-FFF2-40B4-BE49-F238E27FC236}">
                <a16:creationId xmlns:a16="http://schemas.microsoft.com/office/drawing/2014/main" id="{169A1AD5-FE65-23C3-4F92-64BED1AFCD9C}"/>
              </a:ext>
            </a:extLst>
          </p:cNvPr>
          <p:cNvSpPr txBox="1"/>
          <p:nvPr/>
        </p:nvSpPr>
        <p:spPr>
          <a:xfrm>
            <a:off x="869577" y="1666545"/>
            <a:ext cx="6096000" cy="4194674"/>
          </a:xfrm>
          <a:prstGeom prst="rect">
            <a:avLst/>
          </a:prstGeom>
          <a:noFill/>
        </p:spPr>
        <p:txBody>
          <a:bodyPr wrap="square">
            <a:spAutoFit/>
          </a:bodyPr>
          <a:lstStyle/>
          <a:p>
            <a:pPr marL="342900" indent="-342900">
              <a:lnSpc>
                <a:spcPct val="150000"/>
              </a:lnSpc>
              <a:buAutoNum type="arabicPeriod"/>
            </a:pPr>
            <a:r>
              <a:rPr lang="en-IN" dirty="0"/>
              <a:t>Introduction</a:t>
            </a:r>
          </a:p>
          <a:p>
            <a:pPr marL="342900" indent="-342900">
              <a:lnSpc>
                <a:spcPct val="150000"/>
              </a:lnSpc>
              <a:buAutoNum type="arabicPeriod"/>
            </a:pPr>
            <a:r>
              <a:rPr lang="en-IN" dirty="0"/>
              <a:t>Sub-topics of power consumptions :</a:t>
            </a:r>
          </a:p>
          <a:p>
            <a:pPr>
              <a:lnSpc>
                <a:spcPct val="150000"/>
              </a:lnSpc>
            </a:pPr>
            <a:r>
              <a:rPr lang="en-IN" dirty="0"/>
              <a:t>   2.1. Statistics of usage </a:t>
            </a:r>
          </a:p>
          <a:p>
            <a:pPr>
              <a:lnSpc>
                <a:spcPct val="150000"/>
              </a:lnSpc>
            </a:pPr>
            <a:r>
              <a:rPr lang="en-US" dirty="0"/>
              <a:t>   2.2. Power Consumption in different screens </a:t>
            </a:r>
          </a:p>
          <a:p>
            <a:pPr>
              <a:lnSpc>
                <a:spcPct val="150000"/>
              </a:lnSpc>
            </a:pPr>
            <a:r>
              <a:rPr lang="en-US" dirty="0"/>
              <a:t>   2.3. Processor Power vs. Power Consumption </a:t>
            </a:r>
          </a:p>
          <a:p>
            <a:pPr>
              <a:lnSpc>
                <a:spcPct val="150000"/>
              </a:lnSpc>
            </a:pPr>
            <a:r>
              <a:rPr lang="en-US" dirty="0"/>
              <a:t>   2.4. Power loss in CPU </a:t>
            </a:r>
          </a:p>
          <a:p>
            <a:pPr>
              <a:lnSpc>
                <a:spcPct val="150000"/>
              </a:lnSpc>
            </a:pPr>
            <a:r>
              <a:rPr lang="en-US" dirty="0"/>
              <a:t>   2.5. Power Consumption in GPU	</a:t>
            </a:r>
          </a:p>
          <a:p>
            <a:pPr>
              <a:lnSpc>
                <a:spcPct val="150000"/>
              </a:lnSpc>
            </a:pPr>
            <a:r>
              <a:rPr lang="en-US" dirty="0"/>
              <a:t>   2.6. Methods to reduce power consumption </a:t>
            </a:r>
          </a:p>
          <a:p>
            <a:pPr marL="342900" indent="-342900">
              <a:lnSpc>
                <a:spcPct val="150000"/>
              </a:lnSpc>
              <a:buAutoNum type="arabicPeriod" startAt="3"/>
            </a:pPr>
            <a:r>
              <a:rPr lang="en-US" dirty="0"/>
              <a:t>Conclusions</a:t>
            </a:r>
          </a:p>
          <a:p>
            <a:pPr marL="342900" indent="-342900">
              <a:lnSpc>
                <a:spcPct val="150000"/>
              </a:lnSpc>
              <a:buAutoNum type="arabicPeriod" startAt="3"/>
            </a:pPr>
            <a:r>
              <a:rPr lang="en-US" dirty="0"/>
              <a:t>References</a:t>
            </a:r>
            <a:r>
              <a:rPr lang="en-IN" dirty="0"/>
              <a:t> </a:t>
            </a:r>
          </a:p>
        </p:txBody>
      </p:sp>
      <p:pic>
        <p:nvPicPr>
          <p:cNvPr id="14" name="Picture 13">
            <a:extLst>
              <a:ext uri="{FF2B5EF4-FFF2-40B4-BE49-F238E27FC236}">
                <a16:creationId xmlns:a16="http://schemas.microsoft.com/office/drawing/2014/main" id="{D2881BF0-62F7-0639-34B2-BEF85DDAE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946"/>
            <a:ext cx="1326236" cy="1499600"/>
          </a:xfrm>
          <a:prstGeom prst="rect">
            <a:avLst/>
          </a:prstGeom>
        </p:spPr>
      </p:pic>
    </p:spTree>
    <p:extLst>
      <p:ext uri="{BB962C8B-B14F-4D97-AF65-F5344CB8AC3E}">
        <p14:creationId xmlns:p14="http://schemas.microsoft.com/office/powerpoint/2010/main" val="393502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659114-1669-B3B2-779D-758832D17DB0}"/>
              </a:ext>
            </a:extLst>
          </p:cNvPr>
          <p:cNvSpPr txBox="1"/>
          <p:nvPr/>
        </p:nvSpPr>
        <p:spPr>
          <a:xfrm>
            <a:off x="170330" y="162370"/>
            <a:ext cx="6096000" cy="574901"/>
          </a:xfrm>
          <a:prstGeom prst="rect">
            <a:avLst/>
          </a:prstGeom>
          <a:noFill/>
        </p:spPr>
        <p:txBody>
          <a:bodyPr wrap="square">
            <a:spAutoFit/>
          </a:bodyPr>
          <a:lstStyle/>
          <a:p>
            <a:pPr marL="342900" indent="-342900">
              <a:lnSpc>
                <a:spcPct val="150000"/>
              </a:lnSpc>
              <a:buAutoNum type="arabicPeriod"/>
            </a:pPr>
            <a:r>
              <a:rPr lang="en-IN" sz="2400" b="1" dirty="0"/>
              <a:t>Introduction:</a:t>
            </a:r>
          </a:p>
        </p:txBody>
      </p:sp>
      <p:sp>
        <p:nvSpPr>
          <p:cNvPr id="11" name="TextBox 10">
            <a:extLst>
              <a:ext uri="{FF2B5EF4-FFF2-40B4-BE49-F238E27FC236}">
                <a16:creationId xmlns:a16="http://schemas.microsoft.com/office/drawing/2014/main" id="{5772CB12-EDA9-01C4-E514-61FDBBC1003C}"/>
              </a:ext>
            </a:extLst>
          </p:cNvPr>
          <p:cNvSpPr txBox="1"/>
          <p:nvPr/>
        </p:nvSpPr>
        <p:spPr>
          <a:xfrm>
            <a:off x="739588" y="737271"/>
            <a:ext cx="10712823" cy="2862322"/>
          </a:xfrm>
          <a:prstGeom prst="rect">
            <a:avLst/>
          </a:prstGeom>
          <a:noFill/>
        </p:spPr>
        <p:txBody>
          <a:bodyPr wrap="square">
            <a:spAutoFit/>
          </a:bodyPr>
          <a:lstStyle/>
          <a:p>
            <a:r>
              <a:rPr lang="en-US" dirty="0"/>
              <a:t>Over the past few decades, human beings have increasingly adopted different types of personal computers including desktop computers, laptops, tablets and smart phones. Electric energy consumption is the form of energy consumption that uses electrical energy. </a:t>
            </a:r>
          </a:p>
          <a:p>
            <a:r>
              <a:rPr lang="en-US" dirty="0"/>
              <a:t>The energy used by equipment is always more than the energy really needed. This is because no equipment is 100% efficient. Power is wasted as heat, vibrations and/or electromagnetic radiation. For example, a light bulb does not only convert electric power into light; it also makes some heat.</a:t>
            </a:r>
          </a:p>
          <a:p>
            <a:endParaRPr lang="en-US" dirty="0"/>
          </a:p>
          <a:p>
            <a:endParaRPr lang="en-US" dirty="0"/>
          </a:p>
          <a:p>
            <a:endParaRPr lang="en-IN" dirty="0"/>
          </a:p>
        </p:txBody>
      </p:sp>
      <p:pic>
        <p:nvPicPr>
          <p:cNvPr id="12" name="Picture 11">
            <a:extLst>
              <a:ext uri="{FF2B5EF4-FFF2-40B4-BE49-F238E27FC236}">
                <a16:creationId xmlns:a16="http://schemas.microsoft.com/office/drawing/2014/main" id="{0412ADCC-FF67-181F-EF30-FC0081AF4ABB}"/>
              </a:ext>
            </a:extLst>
          </p:cNvPr>
          <p:cNvPicPr>
            <a:picLocks noChangeAspect="1"/>
          </p:cNvPicPr>
          <p:nvPr/>
        </p:nvPicPr>
        <p:blipFill rotWithShape="1">
          <a:blip r:embed="rId2">
            <a:extLst>
              <a:ext uri="{28A0092B-C50C-407E-A947-70E740481C1C}">
                <a14:useLocalDpi xmlns:a14="http://schemas.microsoft.com/office/drawing/2010/main" val="0"/>
              </a:ext>
            </a:extLst>
          </a:blip>
          <a:srcRect l="1424" t="4375" r="12370" b="4250"/>
          <a:stretch/>
        </p:blipFill>
        <p:spPr bwMode="auto">
          <a:xfrm>
            <a:off x="1165412" y="2702877"/>
            <a:ext cx="3532095" cy="3594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130E7B88-3F20-64F8-FED8-FF54BBFFBAEE}"/>
              </a:ext>
            </a:extLst>
          </p:cNvPr>
          <p:cNvPicPr>
            <a:picLocks noChangeAspect="1"/>
          </p:cNvPicPr>
          <p:nvPr/>
        </p:nvPicPr>
        <p:blipFill rotWithShape="1">
          <a:blip r:embed="rId2">
            <a:extLst>
              <a:ext uri="{28A0092B-C50C-407E-A947-70E740481C1C}">
                <a14:useLocalDpi xmlns:a14="http://schemas.microsoft.com/office/drawing/2010/main" val="0"/>
              </a:ext>
            </a:extLst>
          </a:blip>
          <a:srcRect l="1715" t="5416" r="10912" b="2963"/>
          <a:stretch/>
        </p:blipFill>
        <p:spPr bwMode="auto">
          <a:xfrm>
            <a:off x="6911786" y="2608746"/>
            <a:ext cx="3962401" cy="3783106"/>
          </a:xfrm>
          <a:prstGeom prst="rect">
            <a:avLst/>
          </a:prstGeom>
          <a:noFill/>
          <a:ln>
            <a:noFill/>
          </a:ln>
        </p:spPr>
      </p:pic>
      <p:sp>
        <p:nvSpPr>
          <p:cNvPr id="14" name="TextBox 13">
            <a:extLst>
              <a:ext uri="{FF2B5EF4-FFF2-40B4-BE49-F238E27FC236}">
                <a16:creationId xmlns:a16="http://schemas.microsoft.com/office/drawing/2014/main" id="{EE9B9E10-7014-4584-BE6E-88FE70CE1DED}"/>
              </a:ext>
            </a:extLst>
          </p:cNvPr>
          <p:cNvSpPr txBox="1"/>
          <p:nvPr/>
        </p:nvSpPr>
        <p:spPr>
          <a:xfrm>
            <a:off x="4993341" y="4670645"/>
            <a:ext cx="2034986" cy="923330"/>
          </a:xfrm>
          <a:prstGeom prst="rect">
            <a:avLst/>
          </a:prstGeom>
          <a:noFill/>
        </p:spPr>
        <p:txBody>
          <a:bodyPr wrap="square" rtlCol="0">
            <a:spAutoFit/>
          </a:bodyPr>
          <a:lstStyle/>
          <a:p>
            <a:r>
              <a:rPr lang="en-IN" b="1" i="1" dirty="0"/>
              <a:t>Case Study of  </a:t>
            </a:r>
          </a:p>
          <a:p>
            <a:r>
              <a:rPr lang="en-IN" b="1" i="1" dirty="0"/>
              <a:t>Overall Laptop Components</a:t>
            </a:r>
          </a:p>
        </p:txBody>
      </p:sp>
      <p:sp>
        <p:nvSpPr>
          <p:cNvPr id="16" name="Rectangle 15">
            <a:extLst>
              <a:ext uri="{FF2B5EF4-FFF2-40B4-BE49-F238E27FC236}">
                <a16:creationId xmlns:a16="http://schemas.microsoft.com/office/drawing/2014/main" id="{06F17AB6-B288-D50B-AECA-4219CA546B6C}"/>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1001_Nachiket </a:t>
            </a:r>
            <a:r>
              <a:rPr lang="en-IN" b="1" dirty="0" err="1">
                <a:solidFill>
                  <a:schemeClr val="tx1"/>
                </a:solidFill>
              </a:rPr>
              <a:t>Balame</a:t>
            </a:r>
            <a:r>
              <a:rPr lang="en-IN" b="1" dirty="0">
                <a:solidFill>
                  <a:schemeClr val="tx1"/>
                </a:solidFill>
              </a:rPr>
              <a:t>, Department of Engineering and Applied Sciences, VIIT, Pune-48</a:t>
            </a:r>
          </a:p>
        </p:txBody>
      </p:sp>
    </p:spTree>
    <p:extLst>
      <p:ext uri="{BB962C8B-B14F-4D97-AF65-F5344CB8AC3E}">
        <p14:creationId xmlns:p14="http://schemas.microsoft.com/office/powerpoint/2010/main" val="86507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CBDBD8-9CC8-5FD2-62B2-50960B00833E}"/>
              </a:ext>
            </a:extLst>
          </p:cNvPr>
          <p:cNvSpPr txBox="1"/>
          <p:nvPr/>
        </p:nvSpPr>
        <p:spPr>
          <a:xfrm>
            <a:off x="654423" y="1899177"/>
            <a:ext cx="11259670" cy="2585323"/>
          </a:xfrm>
          <a:prstGeom prst="rect">
            <a:avLst/>
          </a:prstGeom>
          <a:noFill/>
        </p:spPr>
        <p:txBody>
          <a:bodyPr wrap="square">
            <a:spAutoFit/>
          </a:bodyPr>
          <a:lstStyle/>
          <a:p>
            <a:pPr marL="342900" indent="-342900">
              <a:buFont typeface="+mj-lt"/>
              <a:buAutoNum type="arabicPeriod"/>
            </a:pPr>
            <a:r>
              <a:rPr lang="en-US" dirty="0"/>
              <a:t>Desktop computers are used for an average of 7.3 hours per day (Average = 4.2 h/d), while laptops are used for a mean 4.8 hours per day (Average = 2.1 h/d). Annual energy consumption (AEC) for desktops is estimated to be 194 kWh/</a:t>
            </a:r>
            <a:r>
              <a:rPr lang="en-US" dirty="0" err="1"/>
              <a:t>yr</a:t>
            </a:r>
            <a:r>
              <a:rPr lang="en-US" dirty="0"/>
              <a:t> (Average = 125 kWh/</a:t>
            </a:r>
            <a:r>
              <a:rPr lang="en-US" dirty="0" err="1"/>
              <a:t>yr</a:t>
            </a:r>
            <a:r>
              <a:rPr lang="en-US" dirty="0"/>
              <a:t>), and for laptops 75 kWh/</a:t>
            </a:r>
            <a:r>
              <a:rPr lang="en-US" dirty="0" err="1"/>
              <a:t>yr</a:t>
            </a:r>
            <a:r>
              <a:rPr lang="en-US" dirty="0"/>
              <a:t> (Average = 31 kWh/</a:t>
            </a:r>
            <a:r>
              <a:rPr lang="en-US" dirty="0" err="1"/>
              <a:t>yr</a:t>
            </a:r>
            <a:r>
              <a:rPr lang="en-US" dirty="0"/>
              <a:t>).</a:t>
            </a:r>
          </a:p>
          <a:p>
            <a:pPr marL="342900" indent="-342900">
              <a:buFont typeface="+mj-lt"/>
              <a:buAutoNum type="arabicPeriod"/>
            </a:pPr>
            <a:r>
              <a:rPr lang="en-US" dirty="0"/>
              <a:t>Laptops typically consume 20-50 Watts of electricity that can be trimmed down in power saver modes. Desktops on the other hand use about 60-200 Watts of electricity.</a:t>
            </a:r>
          </a:p>
          <a:p>
            <a:pPr marL="342900" indent="-342900">
              <a:buFont typeface="+mj-lt"/>
              <a:buAutoNum type="arabicPeriod"/>
            </a:pPr>
            <a:r>
              <a:rPr lang="en-US" dirty="0"/>
              <a:t>Hard Drive Power Consumption: 5 Watts to 6.8 Watts. Solid-State Drive (SSD) Power Consumption: 1.6 to 4.1 Watts.</a:t>
            </a:r>
          </a:p>
          <a:p>
            <a:endParaRPr lang="en-US" dirty="0"/>
          </a:p>
        </p:txBody>
      </p:sp>
      <p:sp>
        <p:nvSpPr>
          <p:cNvPr id="11" name="TextBox 10">
            <a:extLst>
              <a:ext uri="{FF2B5EF4-FFF2-40B4-BE49-F238E27FC236}">
                <a16:creationId xmlns:a16="http://schemas.microsoft.com/office/drawing/2014/main" id="{784936CC-9A03-B8C2-8243-4C3D24763B2D}"/>
              </a:ext>
            </a:extLst>
          </p:cNvPr>
          <p:cNvSpPr txBox="1"/>
          <p:nvPr/>
        </p:nvSpPr>
        <p:spPr>
          <a:xfrm>
            <a:off x="251011" y="493550"/>
            <a:ext cx="6096000" cy="1292662"/>
          </a:xfrm>
          <a:prstGeom prst="rect">
            <a:avLst/>
          </a:prstGeom>
          <a:noFill/>
        </p:spPr>
        <p:txBody>
          <a:bodyPr wrap="square">
            <a:spAutoFit/>
          </a:bodyPr>
          <a:lstStyle/>
          <a:p>
            <a:endParaRPr lang="en-US" sz="2400" b="1" dirty="0"/>
          </a:p>
          <a:p>
            <a:endParaRPr lang="en-US" b="1" dirty="0"/>
          </a:p>
          <a:p>
            <a:endParaRPr lang="en-US" b="1" dirty="0"/>
          </a:p>
          <a:p>
            <a:r>
              <a:rPr lang="en-US" dirty="0"/>
              <a:t>   </a:t>
            </a:r>
            <a:r>
              <a:rPr lang="en-US" b="1" dirty="0"/>
              <a:t>2.1. Statistics of usage - </a:t>
            </a:r>
          </a:p>
        </p:txBody>
      </p:sp>
      <p:sp>
        <p:nvSpPr>
          <p:cNvPr id="15" name="TextBox 14">
            <a:extLst>
              <a:ext uri="{FF2B5EF4-FFF2-40B4-BE49-F238E27FC236}">
                <a16:creationId xmlns:a16="http://schemas.microsoft.com/office/drawing/2014/main" id="{96DD99B1-10CB-6A39-E5B1-1C86FC93B15E}"/>
              </a:ext>
            </a:extLst>
          </p:cNvPr>
          <p:cNvSpPr txBox="1"/>
          <p:nvPr/>
        </p:nvSpPr>
        <p:spPr>
          <a:xfrm>
            <a:off x="430306" y="4075794"/>
            <a:ext cx="6096000" cy="369332"/>
          </a:xfrm>
          <a:prstGeom prst="rect">
            <a:avLst/>
          </a:prstGeom>
          <a:noFill/>
        </p:spPr>
        <p:txBody>
          <a:bodyPr wrap="square">
            <a:spAutoFit/>
          </a:bodyPr>
          <a:lstStyle/>
          <a:p>
            <a:r>
              <a:rPr lang="en-US" b="1" dirty="0"/>
              <a:t>2.2. Power Consumption in different screens -</a:t>
            </a:r>
            <a:endParaRPr lang="en-IN" b="1" dirty="0"/>
          </a:p>
        </p:txBody>
      </p:sp>
      <p:sp>
        <p:nvSpPr>
          <p:cNvPr id="19" name="TextBox 18">
            <a:extLst>
              <a:ext uri="{FF2B5EF4-FFF2-40B4-BE49-F238E27FC236}">
                <a16:creationId xmlns:a16="http://schemas.microsoft.com/office/drawing/2014/main" id="{10D7B32E-3A2A-FC8F-9672-820E4A63E235}"/>
              </a:ext>
            </a:extLst>
          </p:cNvPr>
          <p:cNvSpPr txBox="1"/>
          <p:nvPr/>
        </p:nvSpPr>
        <p:spPr>
          <a:xfrm>
            <a:off x="654422" y="4547312"/>
            <a:ext cx="11116236" cy="1754326"/>
          </a:xfrm>
          <a:prstGeom prst="rect">
            <a:avLst/>
          </a:prstGeom>
          <a:noFill/>
        </p:spPr>
        <p:txBody>
          <a:bodyPr wrap="square">
            <a:spAutoFit/>
          </a:bodyPr>
          <a:lstStyle/>
          <a:p>
            <a:pPr marL="342900" indent="-342900">
              <a:buFont typeface="+mj-lt"/>
              <a:buAutoNum type="arabicPeriod"/>
            </a:pPr>
            <a:r>
              <a:rPr lang="en-US" dirty="0"/>
              <a:t>A CRT (Cathode Ray Tube) screen consumes more than LCD (Liquid Crystal Display) screens. LCD screens can save up to 75% electricity over a CRT screen. A desktop also requires a UPS (Uninterruptible Power Supply) to keep it running during power loses which can eat significant amount of electricity.</a:t>
            </a:r>
          </a:p>
          <a:p>
            <a:pPr marL="342900" indent="-342900">
              <a:buFont typeface="+mj-lt"/>
              <a:buAutoNum type="arabicPeriod"/>
            </a:pPr>
            <a:r>
              <a:rPr lang="en-US" sz="1800" dirty="0">
                <a:effectLst/>
                <a:ea typeface="Calibri" panose="020F0502020204030204" pitchFamily="34" charset="0"/>
                <a:cs typeface="Mangal" panose="02040503050203030202" pitchFamily="18" charset="0"/>
              </a:rPr>
              <a:t>The laptops whose sizes range from 12 to 15 inches usually use around 60 watts per hour while the laptops that have a 17-inch or above screen consume 70 watts or higher on average. </a:t>
            </a:r>
            <a:endParaRPr lang="en-IN" dirty="0"/>
          </a:p>
        </p:txBody>
      </p:sp>
      <p:pic>
        <p:nvPicPr>
          <p:cNvPr id="20" name="Picture 19">
            <a:extLst>
              <a:ext uri="{FF2B5EF4-FFF2-40B4-BE49-F238E27FC236}">
                <a16:creationId xmlns:a16="http://schemas.microsoft.com/office/drawing/2014/main" id="{F0B7F6ED-0F73-BA5B-C11D-0476ED523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21" y="0"/>
            <a:ext cx="1202403" cy="1359580"/>
          </a:xfrm>
          <a:prstGeom prst="rect">
            <a:avLst/>
          </a:prstGeom>
        </p:spPr>
      </p:pic>
      <p:sp>
        <p:nvSpPr>
          <p:cNvPr id="21" name="Rectangle 20">
            <a:extLst>
              <a:ext uri="{FF2B5EF4-FFF2-40B4-BE49-F238E27FC236}">
                <a16:creationId xmlns:a16="http://schemas.microsoft.com/office/drawing/2014/main" id="{74BC2FEB-88CD-7DA3-3371-CE092548F7EF}"/>
              </a:ext>
            </a:extLst>
          </p:cNvPr>
          <p:cNvSpPr/>
          <p:nvPr/>
        </p:nvSpPr>
        <p:spPr>
          <a:xfrm>
            <a:off x="1438834" y="6364450"/>
            <a:ext cx="9336742" cy="480119"/>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1001_Nachiket </a:t>
            </a:r>
            <a:r>
              <a:rPr lang="en-IN" b="1" dirty="0" err="1">
                <a:solidFill>
                  <a:schemeClr val="tx1"/>
                </a:solidFill>
              </a:rPr>
              <a:t>Balame</a:t>
            </a:r>
            <a:r>
              <a:rPr lang="en-IN" b="1" dirty="0">
                <a:solidFill>
                  <a:schemeClr val="tx1"/>
                </a:solidFill>
              </a:rPr>
              <a:t> &amp; 1017_Sandesh </a:t>
            </a:r>
            <a:r>
              <a:rPr lang="en-IN" b="1" dirty="0" err="1">
                <a:solidFill>
                  <a:schemeClr val="tx1"/>
                </a:solidFill>
              </a:rPr>
              <a:t>Kangude</a:t>
            </a:r>
            <a:r>
              <a:rPr lang="en-IN" b="1" dirty="0">
                <a:solidFill>
                  <a:schemeClr val="tx1"/>
                </a:solidFill>
              </a:rPr>
              <a:t>, Department of Engineering and Applied Sciences, VIIT, Pune-48</a:t>
            </a:r>
          </a:p>
        </p:txBody>
      </p:sp>
    </p:spTree>
    <p:extLst>
      <p:ext uri="{BB962C8B-B14F-4D97-AF65-F5344CB8AC3E}">
        <p14:creationId xmlns:p14="http://schemas.microsoft.com/office/powerpoint/2010/main" val="271586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C24BA7-A495-1E11-5D8A-C39CF233B4EC}"/>
              </a:ext>
            </a:extLst>
          </p:cNvPr>
          <p:cNvSpPr txBox="1"/>
          <p:nvPr/>
        </p:nvSpPr>
        <p:spPr>
          <a:xfrm>
            <a:off x="445992" y="396840"/>
            <a:ext cx="10744199" cy="2862322"/>
          </a:xfrm>
          <a:prstGeom prst="rect">
            <a:avLst/>
          </a:prstGeom>
          <a:noFill/>
        </p:spPr>
        <p:txBody>
          <a:bodyPr wrap="square">
            <a:spAutoFit/>
          </a:bodyPr>
          <a:lstStyle/>
          <a:p>
            <a:pPr marL="342900" indent="-342900">
              <a:buAutoNum type="arabicPeriod" startAt="3"/>
            </a:pPr>
            <a:r>
              <a:rPr lang="en-US" dirty="0"/>
              <a:t>Desktops on the other hand use about 60-200 Watts of electricity. LED &amp; LCD screens use  the same TFT LCD (thin film transistor liquid crystal display) technology for displaying images on the screen, when a product mention LED it is referring to the backlighting.</a:t>
            </a:r>
          </a:p>
          <a:p>
            <a:pPr marL="342900" indent="-342900">
              <a:buAutoNum type="arabicPeriod" startAt="3"/>
            </a:pPr>
            <a:r>
              <a:rPr lang="en-US" dirty="0"/>
              <a:t>Older LCD monitors used CCFL (cold cathode fluorescent) backlighting which is generally 20-30% less power efficient compared to LED-backlit LCD displays. TN stands for twisted nematic. This is a type of LED (a form of LCD) panel display technology.</a:t>
            </a:r>
          </a:p>
          <a:p>
            <a:pPr marL="342900" indent="-342900">
              <a:buAutoNum type="arabicPeriod" startAt="3"/>
            </a:pPr>
            <a:r>
              <a:rPr lang="en-US" dirty="0"/>
              <a:t> TN panels are characterized as being the fastest and cheapest among the other main types of display panels, VA (vertical alignment) and IPS (in-plane switching). </a:t>
            </a:r>
          </a:p>
          <a:p>
            <a:pPr marL="342900" indent="-342900">
              <a:buAutoNum type="arabicPeriod" startAt="3"/>
            </a:pPr>
            <a:r>
              <a:rPr lang="en-US" dirty="0"/>
              <a:t>As such, they work great for gaming monitors and gaming laptops. However, TN panels also offer the worst viewing angles and color when compared to VA and IPS panels.</a:t>
            </a:r>
          </a:p>
        </p:txBody>
      </p:sp>
      <p:sp>
        <p:nvSpPr>
          <p:cNvPr id="7" name="TextBox 6">
            <a:extLst>
              <a:ext uri="{FF2B5EF4-FFF2-40B4-BE49-F238E27FC236}">
                <a16:creationId xmlns:a16="http://schemas.microsoft.com/office/drawing/2014/main" id="{5B0EDAE2-7269-555B-E122-CE22B8011D39}"/>
              </a:ext>
            </a:extLst>
          </p:cNvPr>
          <p:cNvSpPr txBox="1"/>
          <p:nvPr/>
        </p:nvSpPr>
        <p:spPr>
          <a:xfrm>
            <a:off x="242048" y="77490"/>
            <a:ext cx="6096000" cy="369332"/>
          </a:xfrm>
          <a:prstGeom prst="rect">
            <a:avLst/>
          </a:prstGeom>
          <a:noFill/>
        </p:spPr>
        <p:txBody>
          <a:bodyPr wrap="square">
            <a:spAutoFit/>
          </a:bodyPr>
          <a:lstStyle/>
          <a:p>
            <a:r>
              <a:rPr lang="en-US" b="1" dirty="0"/>
              <a:t>2.2. Power Consumption in different screens -</a:t>
            </a:r>
            <a:endParaRPr lang="en-IN" b="1" dirty="0"/>
          </a:p>
        </p:txBody>
      </p:sp>
      <p:graphicFrame>
        <p:nvGraphicFramePr>
          <p:cNvPr id="15" name="Table 14">
            <a:extLst>
              <a:ext uri="{FF2B5EF4-FFF2-40B4-BE49-F238E27FC236}">
                <a16:creationId xmlns:a16="http://schemas.microsoft.com/office/drawing/2014/main" id="{DDAE77B5-D9D9-CAF3-21E4-9D898B85B2A3}"/>
              </a:ext>
            </a:extLst>
          </p:cNvPr>
          <p:cNvGraphicFramePr>
            <a:graphicFrameLocks noGrp="1"/>
          </p:cNvGraphicFramePr>
          <p:nvPr>
            <p:extLst>
              <p:ext uri="{D42A27DB-BD31-4B8C-83A1-F6EECF244321}">
                <p14:modId xmlns:p14="http://schemas.microsoft.com/office/powerpoint/2010/main" val="3683117810"/>
              </p:ext>
            </p:extLst>
          </p:nvPr>
        </p:nvGraphicFramePr>
        <p:xfrm>
          <a:off x="2207558" y="3233255"/>
          <a:ext cx="5206255" cy="3345180"/>
        </p:xfrm>
        <a:graphic>
          <a:graphicData uri="http://schemas.openxmlformats.org/drawingml/2006/table">
            <a:tbl>
              <a:tblPr firstRow="1" firstCol="1" bandRow="1">
                <a:tableStyleId>{5C22544A-7EE6-4342-B048-85BDC9FD1C3A}</a:tableStyleId>
              </a:tblPr>
              <a:tblGrid>
                <a:gridCol w="1041251">
                  <a:extLst>
                    <a:ext uri="{9D8B030D-6E8A-4147-A177-3AD203B41FA5}">
                      <a16:colId xmlns:a16="http://schemas.microsoft.com/office/drawing/2014/main" val="1493787823"/>
                    </a:ext>
                  </a:extLst>
                </a:gridCol>
                <a:gridCol w="1041251">
                  <a:extLst>
                    <a:ext uri="{9D8B030D-6E8A-4147-A177-3AD203B41FA5}">
                      <a16:colId xmlns:a16="http://schemas.microsoft.com/office/drawing/2014/main" val="1951800605"/>
                    </a:ext>
                  </a:extLst>
                </a:gridCol>
                <a:gridCol w="1041251">
                  <a:extLst>
                    <a:ext uri="{9D8B030D-6E8A-4147-A177-3AD203B41FA5}">
                      <a16:colId xmlns:a16="http://schemas.microsoft.com/office/drawing/2014/main" val="755031287"/>
                    </a:ext>
                  </a:extLst>
                </a:gridCol>
                <a:gridCol w="1041251">
                  <a:extLst>
                    <a:ext uri="{9D8B030D-6E8A-4147-A177-3AD203B41FA5}">
                      <a16:colId xmlns:a16="http://schemas.microsoft.com/office/drawing/2014/main" val="1745627426"/>
                    </a:ext>
                  </a:extLst>
                </a:gridCol>
                <a:gridCol w="1041251">
                  <a:extLst>
                    <a:ext uri="{9D8B030D-6E8A-4147-A177-3AD203B41FA5}">
                      <a16:colId xmlns:a16="http://schemas.microsoft.com/office/drawing/2014/main" val="1708143506"/>
                    </a:ext>
                  </a:extLst>
                </a:gridCol>
              </a:tblGrid>
              <a:tr h="150141">
                <a:tc>
                  <a:txBody>
                    <a:bodyPr/>
                    <a:lstStyle/>
                    <a:p>
                      <a:pPr algn="ctr">
                        <a:lnSpc>
                          <a:spcPct val="107000"/>
                        </a:lnSpc>
                        <a:spcBef>
                          <a:spcPts val="1190"/>
                        </a:spcBef>
                        <a:spcAft>
                          <a:spcPts val="1190"/>
                        </a:spcAft>
                      </a:pPr>
                      <a:r>
                        <a:rPr lang="en-IN" sz="1100" dirty="0">
                          <a:effectLst/>
                        </a:rPr>
                        <a:t>Screen Size</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Bef>
                          <a:spcPts val="1190"/>
                        </a:spcBef>
                        <a:spcAft>
                          <a:spcPts val="1190"/>
                        </a:spcAft>
                      </a:pPr>
                      <a:r>
                        <a:rPr lang="en-IN" sz="1100">
                          <a:effectLst/>
                        </a:rPr>
                        <a:t>LED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Bef>
                          <a:spcPts val="1190"/>
                        </a:spcBef>
                        <a:spcAft>
                          <a:spcPts val="1190"/>
                        </a:spcAft>
                      </a:pPr>
                      <a:r>
                        <a:rPr lang="en-IN" sz="1100">
                          <a:effectLst/>
                        </a:rPr>
                        <a:t>LCD</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Bef>
                          <a:spcPts val="1190"/>
                        </a:spcBef>
                        <a:spcAft>
                          <a:spcPts val="1190"/>
                        </a:spcAft>
                      </a:pPr>
                      <a:r>
                        <a:rPr lang="en-IN" sz="1100">
                          <a:effectLst/>
                        </a:rPr>
                        <a:t>CRT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tc>
                  <a:txBody>
                    <a:bodyPr/>
                    <a:lstStyle/>
                    <a:p>
                      <a:pPr algn="ctr">
                        <a:lnSpc>
                          <a:spcPct val="107000"/>
                        </a:lnSpc>
                        <a:spcBef>
                          <a:spcPts val="1190"/>
                        </a:spcBef>
                        <a:spcAft>
                          <a:spcPts val="1190"/>
                        </a:spcAft>
                      </a:pPr>
                      <a:r>
                        <a:rPr lang="en-IN" sz="1100">
                          <a:effectLst/>
                        </a:rPr>
                        <a:t>Plasma</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tc>
                <a:extLst>
                  <a:ext uri="{0D108BD9-81ED-4DB2-BD59-A6C34878D82A}">
                    <a16:rowId xmlns:a16="http://schemas.microsoft.com/office/drawing/2014/main" val="2164128987"/>
                  </a:ext>
                </a:extLst>
              </a:tr>
              <a:tr h="207717">
                <a:tc>
                  <a:txBody>
                    <a:bodyPr/>
                    <a:lstStyle/>
                    <a:p>
                      <a:pPr>
                        <a:lnSpc>
                          <a:spcPct val="107000"/>
                        </a:lnSpc>
                        <a:spcBef>
                          <a:spcPts val="1190"/>
                        </a:spcBef>
                        <a:spcAft>
                          <a:spcPts val="1190"/>
                        </a:spcAft>
                      </a:pPr>
                      <a:r>
                        <a:rPr lang="en-IN" sz="1100" dirty="0">
                          <a:effectLst/>
                        </a:rPr>
                        <a:t>15 inches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65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543026469"/>
                  </a:ext>
                </a:extLst>
              </a:tr>
              <a:tr h="207717">
                <a:tc>
                  <a:txBody>
                    <a:bodyPr/>
                    <a:lstStyle/>
                    <a:p>
                      <a:pPr>
                        <a:lnSpc>
                          <a:spcPct val="107000"/>
                        </a:lnSpc>
                        <a:spcBef>
                          <a:spcPts val="1190"/>
                        </a:spcBef>
                        <a:spcAft>
                          <a:spcPts val="1190"/>
                        </a:spcAft>
                      </a:pPr>
                      <a:r>
                        <a:rPr lang="en-IN" sz="1100">
                          <a:effectLst/>
                        </a:rPr>
                        <a:t>17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18</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75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dirty="0">
                          <a:effectLst/>
                        </a:rPr>
                        <a: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1651169571"/>
                  </a:ext>
                </a:extLst>
              </a:tr>
              <a:tr h="207717">
                <a:tc>
                  <a:txBody>
                    <a:bodyPr/>
                    <a:lstStyle/>
                    <a:p>
                      <a:pPr>
                        <a:lnSpc>
                          <a:spcPct val="107000"/>
                        </a:lnSpc>
                        <a:spcBef>
                          <a:spcPts val="1190"/>
                        </a:spcBef>
                        <a:spcAft>
                          <a:spcPts val="1190"/>
                        </a:spcAft>
                      </a:pPr>
                      <a:r>
                        <a:rPr lang="en-IN" sz="1100" dirty="0">
                          <a:effectLst/>
                        </a:rPr>
                        <a:t>19 inches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22</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2078617572"/>
                  </a:ext>
                </a:extLst>
              </a:tr>
              <a:tr h="207717">
                <a:tc>
                  <a:txBody>
                    <a:bodyPr/>
                    <a:lstStyle/>
                    <a:p>
                      <a:pPr>
                        <a:lnSpc>
                          <a:spcPct val="107000"/>
                        </a:lnSpc>
                        <a:spcBef>
                          <a:spcPts val="1190"/>
                        </a:spcBef>
                        <a:spcAft>
                          <a:spcPts val="1190"/>
                        </a:spcAft>
                      </a:pPr>
                      <a:r>
                        <a:rPr lang="en-IN" sz="1100">
                          <a:effectLst/>
                        </a:rPr>
                        <a:t>20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24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26</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90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4019138601"/>
                  </a:ext>
                </a:extLst>
              </a:tr>
              <a:tr h="207717">
                <a:tc>
                  <a:txBody>
                    <a:bodyPr/>
                    <a:lstStyle/>
                    <a:p>
                      <a:pPr>
                        <a:lnSpc>
                          <a:spcPct val="107000"/>
                        </a:lnSpc>
                        <a:spcBef>
                          <a:spcPts val="1190"/>
                        </a:spcBef>
                        <a:spcAft>
                          <a:spcPts val="1190"/>
                        </a:spcAft>
                      </a:pPr>
                      <a:r>
                        <a:rPr lang="en-IN" sz="1100">
                          <a:effectLst/>
                        </a:rPr>
                        <a:t>21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dirty="0">
                          <a:effectLst/>
                        </a:rPr>
                        <a:t>26</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806943255"/>
                  </a:ext>
                </a:extLst>
              </a:tr>
              <a:tr h="207717">
                <a:tc>
                  <a:txBody>
                    <a:bodyPr/>
                    <a:lstStyle/>
                    <a:p>
                      <a:pPr>
                        <a:lnSpc>
                          <a:spcPct val="107000"/>
                        </a:lnSpc>
                        <a:spcBef>
                          <a:spcPts val="1190"/>
                        </a:spcBef>
                        <a:spcAft>
                          <a:spcPts val="1190"/>
                        </a:spcAft>
                      </a:pPr>
                      <a:r>
                        <a:rPr lang="en-IN" sz="1100">
                          <a:effectLst/>
                        </a:rPr>
                        <a:t>22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30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40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110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2593506644"/>
                  </a:ext>
                </a:extLst>
              </a:tr>
              <a:tr h="207717">
                <a:tc>
                  <a:txBody>
                    <a:bodyPr/>
                    <a:lstStyle/>
                    <a:p>
                      <a:pPr>
                        <a:lnSpc>
                          <a:spcPct val="107000"/>
                        </a:lnSpc>
                        <a:spcBef>
                          <a:spcPts val="1190"/>
                        </a:spcBef>
                        <a:spcAft>
                          <a:spcPts val="1190"/>
                        </a:spcAft>
                      </a:pPr>
                      <a:r>
                        <a:rPr lang="en-IN" sz="1100">
                          <a:effectLst/>
                        </a:rPr>
                        <a:t>24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40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510658334"/>
                  </a:ext>
                </a:extLst>
              </a:tr>
              <a:tr h="207717">
                <a:tc>
                  <a:txBody>
                    <a:bodyPr/>
                    <a:lstStyle/>
                    <a:p>
                      <a:pPr>
                        <a:lnSpc>
                          <a:spcPct val="107000"/>
                        </a:lnSpc>
                        <a:spcBef>
                          <a:spcPts val="1190"/>
                        </a:spcBef>
                        <a:spcAft>
                          <a:spcPts val="1190"/>
                        </a:spcAft>
                      </a:pPr>
                      <a:r>
                        <a:rPr lang="en-IN" sz="1100">
                          <a:effectLst/>
                        </a:rPr>
                        <a:t>30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60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436619589"/>
                  </a:ext>
                </a:extLst>
              </a:tr>
              <a:tr h="207717">
                <a:tc>
                  <a:txBody>
                    <a:bodyPr/>
                    <a:lstStyle/>
                    <a:p>
                      <a:pPr>
                        <a:lnSpc>
                          <a:spcPct val="107000"/>
                        </a:lnSpc>
                        <a:spcBef>
                          <a:spcPts val="1190"/>
                        </a:spcBef>
                        <a:spcAft>
                          <a:spcPts val="1190"/>
                        </a:spcAft>
                      </a:pPr>
                      <a:r>
                        <a:rPr lang="en-IN" sz="1100">
                          <a:effectLst/>
                        </a:rPr>
                        <a:t>32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55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70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160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2174222669"/>
                  </a:ext>
                </a:extLst>
              </a:tr>
              <a:tr h="207717">
                <a:tc>
                  <a:txBody>
                    <a:bodyPr/>
                    <a:lstStyle/>
                    <a:p>
                      <a:pPr>
                        <a:lnSpc>
                          <a:spcPct val="107000"/>
                        </a:lnSpc>
                        <a:spcBef>
                          <a:spcPts val="1190"/>
                        </a:spcBef>
                        <a:spcAft>
                          <a:spcPts val="1190"/>
                        </a:spcAft>
                      </a:pPr>
                      <a:r>
                        <a:rPr lang="en-IN" sz="1100">
                          <a:effectLst/>
                        </a:rPr>
                        <a:t>37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60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4270719763"/>
                  </a:ext>
                </a:extLst>
              </a:tr>
              <a:tr h="207717">
                <a:tc>
                  <a:txBody>
                    <a:bodyPr/>
                    <a:lstStyle/>
                    <a:p>
                      <a:pPr>
                        <a:lnSpc>
                          <a:spcPct val="107000"/>
                        </a:lnSpc>
                        <a:spcBef>
                          <a:spcPts val="1190"/>
                        </a:spcBef>
                        <a:spcAft>
                          <a:spcPts val="1190"/>
                        </a:spcAft>
                      </a:pPr>
                      <a:r>
                        <a:rPr lang="en-IN" sz="1100">
                          <a:effectLst/>
                        </a:rPr>
                        <a:t>42 inches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80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220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2684489753"/>
                  </a:ext>
                </a:extLst>
              </a:tr>
              <a:tr h="207717">
                <a:tc>
                  <a:txBody>
                    <a:bodyPr/>
                    <a:lstStyle/>
                    <a:p>
                      <a:pPr>
                        <a:lnSpc>
                          <a:spcPct val="107000"/>
                        </a:lnSpc>
                        <a:spcBef>
                          <a:spcPts val="1190"/>
                        </a:spcBef>
                        <a:spcAft>
                          <a:spcPts val="1190"/>
                        </a:spcAft>
                      </a:pPr>
                      <a:r>
                        <a:rPr lang="en-IN" sz="1100" dirty="0">
                          <a:effectLst/>
                        </a:rPr>
                        <a:t>50 inches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100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150</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a:effectLst/>
                        </a:rPr>
                        <a:t>---</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tc>
                  <a:txBody>
                    <a:bodyPr/>
                    <a:lstStyle/>
                    <a:p>
                      <a:pPr>
                        <a:lnSpc>
                          <a:spcPct val="107000"/>
                        </a:lnSpc>
                        <a:spcBef>
                          <a:spcPts val="1190"/>
                        </a:spcBef>
                        <a:spcAft>
                          <a:spcPts val="1190"/>
                        </a:spcAft>
                      </a:pPr>
                      <a:r>
                        <a:rPr lang="en-IN" sz="1100" dirty="0">
                          <a:effectLst/>
                        </a:rPr>
                        <a:t>300</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45720" marR="45720" anchor="ctr"/>
                </a:tc>
                <a:extLst>
                  <a:ext uri="{0D108BD9-81ED-4DB2-BD59-A6C34878D82A}">
                    <a16:rowId xmlns:a16="http://schemas.microsoft.com/office/drawing/2014/main" val="2756886844"/>
                  </a:ext>
                </a:extLst>
              </a:tr>
            </a:tbl>
          </a:graphicData>
        </a:graphic>
      </p:graphicFrame>
      <p:sp>
        <p:nvSpPr>
          <p:cNvPr id="16" name="TextBox 15">
            <a:extLst>
              <a:ext uri="{FF2B5EF4-FFF2-40B4-BE49-F238E27FC236}">
                <a16:creationId xmlns:a16="http://schemas.microsoft.com/office/drawing/2014/main" id="{A22A146A-EE04-822F-5E5D-E4F71BDF4494}"/>
              </a:ext>
            </a:extLst>
          </p:cNvPr>
          <p:cNvSpPr txBox="1"/>
          <p:nvPr/>
        </p:nvSpPr>
        <p:spPr>
          <a:xfrm>
            <a:off x="7723093" y="3548856"/>
            <a:ext cx="3922060" cy="968022"/>
          </a:xfrm>
          <a:prstGeom prst="rect">
            <a:avLst/>
          </a:prstGeom>
          <a:noFill/>
        </p:spPr>
        <p:txBody>
          <a:bodyPr wrap="square">
            <a:spAutoFit/>
          </a:bodyPr>
          <a:lstStyle/>
          <a:p>
            <a:pPr marL="76200" marR="76200">
              <a:lnSpc>
                <a:spcPct val="107000"/>
              </a:lnSpc>
              <a:spcBef>
                <a:spcPts val="600"/>
              </a:spcBef>
              <a:spcAft>
                <a:spcPts val="600"/>
              </a:spcAft>
            </a:pPr>
            <a:r>
              <a:rPr lang="en-IN" sz="1800" b="1" dirty="0">
                <a:effectLst/>
                <a:latin typeface="Open Sans" panose="020B0606030504020204" pitchFamily="34" charset="0"/>
                <a:ea typeface="Times New Roman" panose="02020603050405020304" pitchFamily="18" charset="0"/>
                <a:cs typeface="Mangal" panose="02040503050203030202" pitchFamily="18" charset="0"/>
              </a:rPr>
              <a:t>Power Consumption Comparison Between LED, LCD, CRT &amp; Plasma</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Box 16">
            <a:extLst>
              <a:ext uri="{FF2B5EF4-FFF2-40B4-BE49-F238E27FC236}">
                <a16:creationId xmlns:a16="http://schemas.microsoft.com/office/drawing/2014/main" id="{E7A0A736-4593-A57F-C9C5-BF95E81761BF}"/>
              </a:ext>
            </a:extLst>
          </p:cNvPr>
          <p:cNvSpPr txBox="1"/>
          <p:nvPr/>
        </p:nvSpPr>
        <p:spPr>
          <a:xfrm>
            <a:off x="7998758" y="4789788"/>
            <a:ext cx="3987054" cy="923330"/>
          </a:xfrm>
          <a:prstGeom prst="rect">
            <a:avLst/>
          </a:prstGeom>
          <a:noFill/>
        </p:spPr>
        <p:txBody>
          <a:bodyPr wrap="square">
            <a:spAutoFit/>
          </a:bodyPr>
          <a:lstStyle/>
          <a:p>
            <a:r>
              <a:rPr lang="en-IN" dirty="0"/>
              <a:t>2.2.1. Source : </a:t>
            </a:r>
            <a:r>
              <a:rPr lang="en-IN" dirty="0">
                <a:hlinkClick r:id="rId2"/>
              </a:rPr>
              <a:t>https://energyusecalculator.com/electricity_lcdleddisplay.htm</a:t>
            </a:r>
            <a:r>
              <a:rPr lang="en-IN" dirty="0"/>
              <a:t> </a:t>
            </a:r>
          </a:p>
        </p:txBody>
      </p:sp>
      <p:sp>
        <p:nvSpPr>
          <p:cNvPr id="18" name="Rectangle 17">
            <a:extLst>
              <a:ext uri="{FF2B5EF4-FFF2-40B4-BE49-F238E27FC236}">
                <a16:creationId xmlns:a16="http://schemas.microsoft.com/office/drawing/2014/main" id="{D6C69C24-60D4-0115-EBAD-F4CEE8571567}"/>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1017_Sandesh </a:t>
            </a:r>
            <a:r>
              <a:rPr lang="en-IN" b="1" dirty="0" err="1">
                <a:solidFill>
                  <a:schemeClr val="tx1"/>
                </a:solidFill>
              </a:rPr>
              <a:t>Kangude</a:t>
            </a:r>
            <a:r>
              <a:rPr lang="en-IN" b="1" dirty="0">
                <a:solidFill>
                  <a:schemeClr val="tx1"/>
                </a:solidFill>
              </a:rPr>
              <a:t>, Department of Engineering and Applied Sciences, VIIT, Pune-48</a:t>
            </a:r>
          </a:p>
        </p:txBody>
      </p:sp>
    </p:spTree>
    <p:extLst>
      <p:ext uri="{BB962C8B-B14F-4D97-AF65-F5344CB8AC3E}">
        <p14:creationId xmlns:p14="http://schemas.microsoft.com/office/powerpoint/2010/main" val="193189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E18DC5-343E-6676-C411-2D22F5BF8015}"/>
              </a:ext>
            </a:extLst>
          </p:cNvPr>
          <p:cNvSpPr txBox="1"/>
          <p:nvPr/>
        </p:nvSpPr>
        <p:spPr>
          <a:xfrm>
            <a:off x="636495" y="2044418"/>
            <a:ext cx="9054353" cy="3373359"/>
          </a:xfrm>
          <a:prstGeom prst="rect">
            <a:avLst/>
          </a:prstGeom>
          <a:noFill/>
        </p:spPr>
        <p:txBody>
          <a:bodyPr wrap="square" rtlCol="0">
            <a:spAutoFit/>
          </a:bodyPr>
          <a:lstStyle/>
          <a:p>
            <a:pPr>
              <a:lnSpc>
                <a:spcPct val="150000"/>
              </a:lnSpc>
            </a:pPr>
            <a:r>
              <a:rPr lang="en-US" dirty="0"/>
              <a:t> 1. Power is used in two senses in the computer world.</a:t>
            </a:r>
          </a:p>
          <a:p>
            <a:pPr>
              <a:lnSpc>
                <a:spcPct val="150000"/>
              </a:lnSpc>
            </a:pPr>
            <a:r>
              <a:rPr lang="en-US" dirty="0"/>
              <a:t> 2. Power is often talked about as the overall processing power </a:t>
            </a:r>
            <a:r>
              <a:rPr lang="en-US" dirty="0" err="1"/>
              <a:t>eg</a:t>
            </a:r>
            <a:r>
              <a:rPr lang="en-US" dirty="0"/>
              <a:t> the GHz. But as important is power consumption. That second meaning is expressed in watts. More watts is not better or worse — it’s just the amount of power it takes to run the processor at full capacity.</a:t>
            </a:r>
          </a:p>
          <a:p>
            <a:pPr>
              <a:lnSpc>
                <a:spcPct val="150000"/>
              </a:lnSpc>
            </a:pPr>
            <a:r>
              <a:rPr lang="en-US" dirty="0"/>
              <a:t> 3. However, the higher the number, the more your electricity bill is ticking up and the more heat is being generated. </a:t>
            </a:r>
          </a:p>
          <a:p>
            <a:pPr>
              <a:lnSpc>
                <a:spcPct val="150000"/>
              </a:lnSpc>
            </a:pPr>
            <a:r>
              <a:rPr lang="en-US" dirty="0"/>
              <a:t>4. Processors that perform tasks at a greater speed inherently require more power, but more and more are optimizing their energy efficiency.  </a:t>
            </a:r>
            <a:endParaRPr lang="en-IN" dirty="0"/>
          </a:p>
        </p:txBody>
      </p:sp>
      <p:sp>
        <p:nvSpPr>
          <p:cNvPr id="10" name="TextBox 9">
            <a:extLst>
              <a:ext uri="{FF2B5EF4-FFF2-40B4-BE49-F238E27FC236}">
                <a16:creationId xmlns:a16="http://schemas.microsoft.com/office/drawing/2014/main" id="{3211FCE2-FD00-851E-8BAB-545EA8EC4B75}"/>
              </a:ext>
            </a:extLst>
          </p:cNvPr>
          <p:cNvSpPr txBox="1"/>
          <p:nvPr/>
        </p:nvSpPr>
        <p:spPr>
          <a:xfrm>
            <a:off x="251011" y="1440223"/>
            <a:ext cx="6096000" cy="369332"/>
          </a:xfrm>
          <a:prstGeom prst="rect">
            <a:avLst/>
          </a:prstGeom>
          <a:noFill/>
        </p:spPr>
        <p:txBody>
          <a:bodyPr wrap="square">
            <a:spAutoFit/>
          </a:bodyPr>
          <a:lstStyle/>
          <a:p>
            <a:r>
              <a:rPr lang="en-US" b="1" dirty="0"/>
              <a:t>2.3.   Processor Power vs. Power Consumption -</a:t>
            </a:r>
            <a:endParaRPr lang="en-IN" b="1" dirty="0"/>
          </a:p>
        </p:txBody>
      </p:sp>
      <p:pic>
        <p:nvPicPr>
          <p:cNvPr id="15" name="Picture 14">
            <a:extLst>
              <a:ext uri="{FF2B5EF4-FFF2-40B4-BE49-F238E27FC236}">
                <a16:creationId xmlns:a16="http://schemas.microsoft.com/office/drawing/2014/main" id="{3C6DAFCE-9D47-3B17-071C-35DD7E05F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30"/>
            <a:ext cx="1138518" cy="1287344"/>
          </a:xfrm>
          <a:prstGeom prst="rect">
            <a:avLst/>
          </a:prstGeom>
        </p:spPr>
      </p:pic>
      <p:sp>
        <p:nvSpPr>
          <p:cNvPr id="16" name="Rectangle 15">
            <a:extLst>
              <a:ext uri="{FF2B5EF4-FFF2-40B4-BE49-F238E27FC236}">
                <a16:creationId xmlns:a16="http://schemas.microsoft.com/office/drawing/2014/main" id="{4790065C-DBF7-26DD-D966-AF89D9E016A8}"/>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1008_Atharva </a:t>
            </a:r>
            <a:r>
              <a:rPr lang="en-IN" b="1" dirty="0" err="1">
                <a:solidFill>
                  <a:schemeClr val="tx1"/>
                </a:solidFill>
              </a:rPr>
              <a:t>Gawas</a:t>
            </a:r>
            <a:r>
              <a:rPr lang="en-IN" b="1" dirty="0">
                <a:solidFill>
                  <a:schemeClr val="tx1"/>
                </a:solidFill>
              </a:rPr>
              <a:t>, Department of Engineering and Applied Sciences, VIIT, Pune-48</a:t>
            </a:r>
          </a:p>
        </p:txBody>
      </p:sp>
    </p:spTree>
    <p:extLst>
      <p:ext uri="{BB962C8B-B14F-4D97-AF65-F5344CB8AC3E}">
        <p14:creationId xmlns:p14="http://schemas.microsoft.com/office/powerpoint/2010/main" val="2035212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AA974F-7930-D9CE-5839-4AF43CFBE330}"/>
              </a:ext>
            </a:extLst>
          </p:cNvPr>
          <p:cNvSpPr txBox="1"/>
          <p:nvPr/>
        </p:nvSpPr>
        <p:spPr>
          <a:xfrm>
            <a:off x="358587" y="1901949"/>
            <a:ext cx="10022541" cy="4194674"/>
          </a:xfrm>
          <a:prstGeom prst="rect">
            <a:avLst/>
          </a:prstGeom>
          <a:noFill/>
        </p:spPr>
        <p:txBody>
          <a:bodyPr wrap="square">
            <a:spAutoFit/>
          </a:bodyPr>
          <a:lstStyle/>
          <a:p>
            <a:pPr>
              <a:lnSpc>
                <a:spcPct val="150000"/>
              </a:lnSpc>
            </a:pPr>
            <a:r>
              <a:rPr lang="en-US" dirty="0"/>
              <a:t>1. Some Power goes to transmitting data over the network. </a:t>
            </a:r>
          </a:p>
          <a:p>
            <a:pPr>
              <a:lnSpc>
                <a:spcPct val="150000"/>
              </a:lnSpc>
            </a:pPr>
            <a:r>
              <a:rPr lang="en-US" dirty="0"/>
              <a:t>2. There is also energy used in in turning memory bits on and off, plus the CPU memory must continue to use  power to maintain the current memory even when nothing else is being processed.</a:t>
            </a:r>
          </a:p>
          <a:p>
            <a:pPr>
              <a:lnSpc>
                <a:spcPct val="150000"/>
              </a:lnSpc>
            </a:pPr>
            <a:r>
              <a:rPr lang="en-US" dirty="0"/>
              <a:t>3. Computation is heat. In fact, all the power input ends up as heat eventually.</a:t>
            </a:r>
          </a:p>
          <a:p>
            <a:pPr>
              <a:lnSpc>
                <a:spcPct val="150000"/>
              </a:lnSpc>
            </a:pPr>
            <a:r>
              <a:rPr lang="en-US" dirty="0"/>
              <a:t>4. Computation is organized heat. In the form of data. What we consider to be waste heat is just disorganized data and not used for computation.</a:t>
            </a:r>
          </a:p>
          <a:p>
            <a:pPr>
              <a:lnSpc>
                <a:spcPct val="150000"/>
              </a:lnSpc>
            </a:pPr>
            <a:r>
              <a:rPr lang="en-US" dirty="0"/>
              <a:t>5.  Ideally a computer which doesn't perform any tasks consumes no energy, but there are always tiny charge leaks and in a 1 billion transistor processor like a Pentium that combination of small leaks still causes a lot of power losses.</a:t>
            </a:r>
          </a:p>
        </p:txBody>
      </p:sp>
      <p:sp>
        <p:nvSpPr>
          <p:cNvPr id="7" name="TextBox 6">
            <a:extLst>
              <a:ext uri="{FF2B5EF4-FFF2-40B4-BE49-F238E27FC236}">
                <a16:creationId xmlns:a16="http://schemas.microsoft.com/office/drawing/2014/main" id="{49569C4B-4A8F-8B7B-A19E-1450E46A2717}"/>
              </a:ext>
            </a:extLst>
          </p:cNvPr>
          <p:cNvSpPr txBox="1"/>
          <p:nvPr/>
        </p:nvSpPr>
        <p:spPr>
          <a:xfrm>
            <a:off x="259976" y="1379594"/>
            <a:ext cx="6096000" cy="369332"/>
          </a:xfrm>
          <a:prstGeom prst="rect">
            <a:avLst/>
          </a:prstGeom>
          <a:noFill/>
        </p:spPr>
        <p:txBody>
          <a:bodyPr wrap="square">
            <a:spAutoFit/>
          </a:bodyPr>
          <a:lstStyle/>
          <a:p>
            <a:r>
              <a:rPr lang="en-US" b="1" dirty="0"/>
              <a:t>2.4. Power loss in CPU: </a:t>
            </a:r>
          </a:p>
        </p:txBody>
      </p:sp>
      <p:pic>
        <p:nvPicPr>
          <p:cNvPr id="8" name="Picture 7">
            <a:extLst>
              <a:ext uri="{FF2B5EF4-FFF2-40B4-BE49-F238E27FC236}">
                <a16:creationId xmlns:a16="http://schemas.microsoft.com/office/drawing/2014/main" id="{30546DDF-DA71-3323-AF16-1639EAC8A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841"/>
            <a:ext cx="1165412" cy="1317753"/>
          </a:xfrm>
          <a:prstGeom prst="rect">
            <a:avLst/>
          </a:prstGeom>
        </p:spPr>
      </p:pic>
      <p:sp>
        <p:nvSpPr>
          <p:cNvPr id="9" name="Rectangle 8">
            <a:extLst>
              <a:ext uri="{FF2B5EF4-FFF2-40B4-BE49-F238E27FC236}">
                <a16:creationId xmlns:a16="http://schemas.microsoft.com/office/drawing/2014/main" id="{3C8C4DBB-E6B4-8C0B-1525-C3B35373FB9C}"/>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1021_Rajat Bhalerao, Department of Engineering and Applied Sciences, VIIT, Pune-48</a:t>
            </a:r>
          </a:p>
        </p:txBody>
      </p:sp>
    </p:spTree>
    <p:extLst>
      <p:ext uri="{BB962C8B-B14F-4D97-AF65-F5344CB8AC3E}">
        <p14:creationId xmlns:p14="http://schemas.microsoft.com/office/powerpoint/2010/main" val="341474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CE98E5-9401-8EE9-F2CE-618C0E466D76}"/>
              </a:ext>
            </a:extLst>
          </p:cNvPr>
          <p:cNvSpPr txBox="1"/>
          <p:nvPr/>
        </p:nvSpPr>
        <p:spPr>
          <a:xfrm>
            <a:off x="242478" y="265418"/>
            <a:ext cx="6096000" cy="369332"/>
          </a:xfrm>
          <a:prstGeom prst="rect">
            <a:avLst/>
          </a:prstGeom>
          <a:noFill/>
        </p:spPr>
        <p:txBody>
          <a:bodyPr wrap="square">
            <a:spAutoFit/>
          </a:bodyPr>
          <a:lstStyle/>
          <a:p>
            <a:r>
              <a:rPr lang="en-US" b="1" dirty="0"/>
              <a:t>2.5. Power Consumption in GPU :</a:t>
            </a:r>
            <a:endParaRPr lang="en-IN" b="1" dirty="0"/>
          </a:p>
        </p:txBody>
      </p:sp>
      <p:sp>
        <p:nvSpPr>
          <p:cNvPr id="11" name="TextBox 10">
            <a:extLst>
              <a:ext uri="{FF2B5EF4-FFF2-40B4-BE49-F238E27FC236}">
                <a16:creationId xmlns:a16="http://schemas.microsoft.com/office/drawing/2014/main" id="{3C077AE3-F86A-88AA-CD22-887CEDAE195F}"/>
              </a:ext>
            </a:extLst>
          </p:cNvPr>
          <p:cNvSpPr txBox="1"/>
          <p:nvPr/>
        </p:nvSpPr>
        <p:spPr>
          <a:xfrm>
            <a:off x="390180" y="634750"/>
            <a:ext cx="11730102" cy="2308324"/>
          </a:xfrm>
          <a:prstGeom prst="rect">
            <a:avLst/>
          </a:prstGeom>
          <a:noFill/>
        </p:spPr>
        <p:txBody>
          <a:bodyPr wrap="square">
            <a:spAutoFit/>
          </a:bodyPr>
          <a:lstStyle/>
          <a:p>
            <a:pPr marL="342900" indent="-342900">
              <a:buAutoNum type="arabicPeriod"/>
            </a:pPr>
            <a:r>
              <a:rPr lang="en-US" dirty="0"/>
              <a:t>GPUs consume a lot of power because they have a large number of transistors switching at high frequency.</a:t>
            </a:r>
          </a:p>
          <a:p>
            <a:pPr marL="342900" indent="-342900">
              <a:buAutoNum type="arabicPeriod"/>
            </a:pPr>
            <a:r>
              <a:rPr lang="en-US" dirty="0"/>
              <a:t>Digital voltage and frequency scaling DVFS scales the frequency (and voltage) of the GPU to reduce its power consumption. GPU consumes less power at lower frequencies but also provides less performance. DVFS thereby allows a power-performance trade-off. dynamic power management (DPM), that are available for PC-class. GPUs have now made their way to mobile GPUs </a:t>
            </a:r>
          </a:p>
          <a:p>
            <a:pPr marL="342900" indent="-342900">
              <a:buAutoNum type="arabicPeriod"/>
            </a:pPr>
            <a:r>
              <a:rPr lang="en-US" dirty="0"/>
              <a:t>Dedicated graphics cards are not just components but a mini ecosystem having their own memory, cooling, power management etc.</a:t>
            </a:r>
            <a:endParaRPr lang="en-IN" dirty="0"/>
          </a:p>
        </p:txBody>
      </p:sp>
      <p:pic>
        <p:nvPicPr>
          <p:cNvPr id="12" name="Picture 11">
            <a:extLst>
              <a:ext uri="{FF2B5EF4-FFF2-40B4-BE49-F238E27FC236}">
                <a16:creationId xmlns:a16="http://schemas.microsoft.com/office/drawing/2014/main" id="{FCBF6EEA-184F-F709-D470-301DEF0B9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7019" y="3116752"/>
            <a:ext cx="4768793" cy="2787186"/>
          </a:xfrm>
          <a:prstGeom prst="rect">
            <a:avLst/>
          </a:prstGeom>
        </p:spPr>
      </p:pic>
      <p:sp>
        <p:nvSpPr>
          <p:cNvPr id="13" name="TextBox 12">
            <a:extLst>
              <a:ext uri="{FF2B5EF4-FFF2-40B4-BE49-F238E27FC236}">
                <a16:creationId xmlns:a16="http://schemas.microsoft.com/office/drawing/2014/main" id="{8E8CD982-427B-0763-7CB5-B30D94F5FFE8}"/>
              </a:ext>
            </a:extLst>
          </p:cNvPr>
          <p:cNvSpPr txBox="1"/>
          <p:nvPr/>
        </p:nvSpPr>
        <p:spPr>
          <a:xfrm>
            <a:off x="170330" y="6077616"/>
            <a:ext cx="12021670" cy="646331"/>
          </a:xfrm>
          <a:prstGeom prst="rect">
            <a:avLst/>
          </a:prstGeom>
          <a:noFill/>
        </p:spPr>
        <p:txBody>
          <a:bodyPr wrap="square">
            <a:spAutoFit/>
          </a:bodyPr>
          <a:lstStyle/>
          <a:p>
            <a:r>
              <a:rPr lang="en-IN" dirty="0"/>
              <a:t>2.5.1.	Source: </a:t>
            </a:r>
            <a:r>
              <a:rPr lang="en-IN" dirty="0">
                <a:hlinkClick r:id="rId3"/>
              </a:rPr>
              <a:t>https://www.sciencedirect.com/book/9780128037386/advances-in-gpu-research-and-practice</a:t>
            </a:r>
            <a:r>
              <a:rPr lang="en-IN" dirty="0"/>
              <a:t> </a:t>
            </a:r>
          </a:p>
        </p:txBody>
      </p:sp>
      <p:sp>
        <p:nvSpPr>
          <p:cNvPr id="14" name="Rectangle 13">
            <a:extLst>
              <a:ext uri="{FF2B5EF4-FFF2-40B4-BE49-F238E27FC236}">
                <a16:creationId xmlns:a16="http://schemas.microsoft.com/office/drawing/2014/main" id="{8BF400AF-DE4B-5860-0CA5-6363DF503D82}"/>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1022_Jayesh Jaiswal, Department of Engineering and Applied Sciences, VIIT, Pune-48</a:t>
            </a:r>
          </a:p>
        </p:txBody>
      </p:sp>
    </p:spTree>
    <p:extLst>
      <p:ext uri="{BB962C8B-B14F-4D97-AF65-F5344CB8AC3E}">
        <p14:creationId xmlns:p14="http://schemas.microsoft.com/office/powerpoint/2010/main" val="358869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51F5EED-5D8C-7050-3365-3D820EE55330}"/>
              </a:ext>
            </a:extLst>
          </p:cNvPr>
          <p:cNvSpPr txBox="1"/>
          <p:nvPr/>
        </p:nvSpPr>
        <p:spPr>
          <a:xfrm>
            <a:off x="291352" y="131122"/>
            <a:ext cx="11609295" cy="6832640"/>
          </a:xfrm>
          <a:prstGeom prst="rect">
            <a:avLst/>
          </a:prstGeom>
          <a:noFill/>
        </p:spPr>
        <p:txBody>
          <a:bodyPr wrap="square">
            <a:spAutoFit/>
          </a:bodyPr>
          <a:lstStyle/>
          <a:p>
            <a:r>
              <a:rPr lang="en-US" b="1" dirty="0"/>
              <a:t>CASE STUDY :</a:t>
            </a:r>
          </a:p>
          <a:p>
            <a:endParaRPr lang="en-US" b="1" dirty="0"/>
          </a:p>
          <a:p>
            <a:r>
              <a:rPr lang="en-US" dirty="0">
                <a:latin typeface="Times New Roman" panose="02020603050405020304" pitchFamily="18" charset="0"/>
                <a:cs typeface="Times New Roman" panose="02020603050405020304" pitchFamily="18" charset="0"/>
              </a:rPr>
              <a:t>Gaming Laptop for our case study have battery of design capacity = 51,300mWh</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Full Charge capacity = 45,338mWh</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Transistor Count : 6.4 Billion</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Stream Processors :1408</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TDP(Thermal Design Power) of GPU of This laptop is 85 W</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While doing basic tasks like browsing, watching videos, listening music it takes -primarily use Integrated GPU – 1 to 5W - at 42 Celsius </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and a constant use of Dedicated GPU – 1 to 4 W at 44 Celsius. While normal gaming and normal photo editing -</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Integrated GPU -- not used primarily </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Dedicated GPU – 17 to 24 W temperature - 50- 65 Celsius</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while Heavy (AAA) gaming and video Editing -</a:t>
            </a:r>
          </a:p>
          <a:p>
            <a:pPr>
              <a:lnSpc>
                <a:spcPct val="150000"/>
              </a:lnSpc>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Dedicated GPU --  40 to 68  W -- Temperature - 60-72 Celsius.</a:t>
            </a:r>
          </a:p>
          <a:p>
            <a:endParaRPr lang="en-US" dirty="0"/>
          </a:p>
        </p:txBody>
      </p:sp>
      <p:sp>
        <p:nvSpPr>
          <p:cNvPr id="9" name="Rectangle 8">
            <a:extLst>
              <a:ext uri="{FF2B5EF4-FFF2-40B4-BE49-F238E27FC236}">
                <a16:creationId xmlns:a16="http://schemas.microsoft.com/office/drawing/2014/main" id="{2CF25D94-B7C9-97BB-AC21-72F5EFC99F36}"/>
              </a:ext>
            </a:extLst>
          </p:cNvPr>
          <p:cNvSpPr/>
          <p:nvPr/>
        </p:nvSpPr>
        <p:spPr>
          <a:xfrm>
            <a:off x="1438834" y="6591882"/>
            <a:ext cx="9144000" cy="252687"/>
          </a:xfrm>
          <a:prstGeom prst="rect">
            <a:avLst/>
          </a:prstGeom>
          <a:solidFill>
            <a:srgbClr val="43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1022_Jayesh Jaiswal, Department of Engineering and Applied Sciences, VIIT, Pune-48</a:t>
            </a:r>
          </a:p>
        </p:txBody>
      </p:sp>
    </p:spTree>
    <p:extLst>
      <p:ext uri="{BB962C8B-B14F-4D97-AF65-F5344CB8AC3E}">
        <p14:creationId xmlns:p14="http://schemas.microsoft.com/office/powerpoint/2010/main" val="816902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TotalTime>
  <Words>2303</Words>
  <Application>Microsoft Office PowerPoint</Application>
  <PresentationFormat>Widescreen</PresentationFormat>
  <Paragraphs>216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Noto Sans Symbols</vt:lpstr>
      <vt:lpstr>Open Sans</vt:lpstr>
      <vt:lpstr>Times New Roman</vt:lpstr>
      <vt:lpstr>Office Theme</vt:lpstr>
      <vt:lpstr>Bract’s  Vishwakarma Institute of Information Technology Department of Engineering and Applied Science ET10203A : BASIC ELECTRICAL  ENGINEERING  A project on   “Study of Power Consumption of computer and Laptops”  Academic Year : 2021-22            Semester: II                              Batch: J1  Submitted for the fulfillment of Project Based Learning by: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Bract’s  Vishwakarma Institute of Information Technology Department of Engineering and Applied Science ET10203A : BASIC ELECTRICAL  ENGINEERING  A project on  ‘Title of your Project’ Course: Engineering Chemistry Lab (Semester I, 2020-21) Submitted by :                                               Batch:</dc:title>
  <dc:creator>Rajat Bhalerao</dc:creator>
  <cp:lastModifiedBy>Rajat Bhalerao</cp:lastModifiedBy>
  <cp:revision>3</cp:revision>
  <dcterms:created xsi:type="dcterms:W3CDTF">2022-07-02T18:39:54Z</dcterms:created>
  <dcterms:modified xsi:type="dcterms:W3CDTF">2022-07-06T11:36:28Z</dcterms:modified>
</cp:coreProperties>
</file>