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97617-DC0B-4198-8A5E-41C0E3492F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4BE2AF-8A04-4777-B167-8412CD9484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regional and model-wise performance trends.</a:t>
          </a:r>
        </a:p>
      </dgm:t>
    </dgm:pt>
    <dgm:pt modelId="{D9513837-DB41-4E64-A686-86F090688F65}" type="parTrans" cxnId="{B0729D21-B4BB-441B-8E5C-E5CA0155CDF5}">
      <dgm:prSet/>
      <dgm:spPr/>
      <dgm:t>
        <a:bodyPr/>
        <a:lstStyle/>
        <a:p>
          <a:endParaRPr lang="en-US"/>
        </a:p>
      </dgm:t>
    </dgm:pt>
    <dgm:pt modelId="{C9B572D5-CC4A-4A5A-8BA2-E2779D012759}" type="sibTrans" cxnId="{B0729D21-B4BB-441B-8E5C-E5CA0155CDF5}">
      <dgm:prSet/>
      <dgm:spPr/>
      <dgm:t>
        <a:bodyPr/>
        <a:lstStyle/>
        <a:p>
          <a:endParaRPr lang="en-US"/>
        </a:p>
      </dgm:t>
    </dgm:pt>
    <dgm:pt modelId="{E0E0FB8C-1C69-4801-86D0-CF5E99AC6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customer preferences by fuel type, color, and transmission.</a:t>
          </a:r>
        </a:p>
      </dgm:t>
    </dgm:pt>
    <dgm:pt modelId="{9F27854B-938E-42C7-A6B2-308D5776D66A}" type="parTrans" cxnId="{6AF7D222-7B3C-4EE1-BF71-7DEC7EDA374C}">
      <dgm:prSet/>
      <dgm:spPr/>
      <dgm:t>
        <a:bodyPr/>
        <a:lstStyle/>
        <a:p>
          <a:endParaRPr lang="en-US"/>
        </a:p>
      </dgm:t>
    </dgm:pt>
    <dgm:pt modelId="{D397957D-10F0-4AF3-AB9C-731D21FB0F39}" type="sibTrans" cxnId="{6AF7D222-7B3C-4EE1-BF71-7DEC7EDA374C}">
      <dgm:prSet/>
      <dgm:spPr/>
      <dgm:t>
        <a:bodyPr/>
        <a:lstStyle/>
        <a:p>
          <a:endParaRPr lang="en-US"/>
        </a:p>
      </dgm:t>
    </dgm:pt>
    <dgm:pt modelId="{181DC605-083F-4E6F-8FC3-55E2E6929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relationship between price, mileage, and sales.</a:t>
          </a:r>
        </a:p>
      </dgm:t>
    </dgm:pt>
    <dgm:pt modelId="{1D8C93D8-8F80-44AA-884A-E71DA5B5440E}" type="parTrans" cxnId="{D9CCADD0-6761-4EE9-86B3-D800CC983F22}">
      <dgm:prSet/>
      <dgm:spPr/>
      <dgm:t>
        <a:bodyPr/>
        <a:lstStyle/>
        <a:p>
          <a:endParaRPr lang="en-US"/>
        </a:p>
      </dgm:t>
    </dgm:pt>
    <dgm:pt modelId="{A7EA9720-8B74-42F7-9FD6-526E2EF7CCA3}" type="sibTrans" cxnId="{D9CCADD0-6761-4EE9-86B3-D800CC983F22}">
      <dgm:prSet/>
      <dgm:spPr/>
      <dgm:t>
        <a:bodyPr/>
        <a:lstStyle/>
        <a:p>
          <a:endParaRPr lang="en-US"/>
        </a:p>
      </dgm:t>
    </dgm:pt>
    <dgm:pt modelId="{913A23EC-CBAF-4150-B322-559D06578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sales evolution over time and highlight growth opportunities.</a:t>
          </a:r>
        </a:p>
      </dgm:t>
    </dgm:pt>
    <dgm:pt modelId="{176A9572-603D-44FB-AFC5-C7A7B1DE8018}" type="parTrans" cxnId="{2953FE77-1EC2-405B-AE07-C8778BC6B6FB}">
      <dgm:prSet/>
      <dgm:spPr/>
      <dgm:t>
        <a:bodyPr/>
        <a:lstStyle/>
        <a:p>
          <a:endParaRPr lang="en-US"/>
        </a:p>
      </dgm:t>
    </dgm:pt>
    <dgm:pt modelId="{54B48472-D2C6-4A20-887A-3852D151D97B}" type="sibTrans" cxnId="{2953FE77-1EC2-405B-AE07-C8778BC6B6FB}">
      <dgm:prSet/>
      <dgm:spPr/>
      <dgm:t>
        <a:bodyPr/>
        <a:lstStyle/>
        <a:p>
          <a:endParaRPr lang="en-US"/>
        </a:p>
      </dgm:t>
    </dgm:pt>
    <dgm:pt modelId="{7D92C08A-E634-44F9-8D7D-95E71C722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data-driven recommendations for marketing and production planning.</a:t>
          </a:r>
        </a:p>
      </dgm:t>
    </dgm:pt>
    <dgm:pt modelId="{7C95BF2F-A0E2-4438-B0A6-3FB25E607625}" type="parTrans" cxnId="{9BFE70D7-E3F9-4C05-A8C5-5CCA5A0895FF}">
      <dgm:prSet/>
      <dgm:spPr/>
      <dgm:t>
        <a:bodyPr/>
        <a:lstStyle/>
        <a:p>
          <a:endParaRPr lang="en-US"/>
        </a:p>
      </dgm:t>
    </dgm:pt>
    <dgm:pt modelId="{8E06F7D5-FD17-4603-9189-26E7F7566969}" type="sibTrans" cxnId="{9BFE70D7-E3F9-4C05-A8C5-5CCA5A0895FF}">
      <dgm:prSet/>
      <dgm:spPr/>
      <dgm:t>
        <a:bodyPr/>
        <a:lstStyle/>
        <a:p>
          <a:endParaRPr lang="en-US"/>
        </a:p>
      </dgm:t>
    </dgm:pt>
    <dgm:pt modelId="{DF4102E1-C709-44C7-8994-A50935330C04}" type="pres">
      <dgm:prSet presAssocID="{2BE97617-DC0B-4198-8A5E-41C0E3492F76}" presName="root" presStyleCnt="0">
        <dgm:presLayoutVars>
          <dgm:dir/>
          <dgm:resizeHandles val="exact"/>
        </dgm:presLayoutVars>
      </dgm:prSet>
      <dgm:spPr/>
    </dgm:pt>
    <dgm:pt modelId="{98C8DF4E-EA5C-4550-9213-EA2D64DAD24D}" type="pres">
      <dgm:prSet presAssocID="{8E4BE2AF-8A04-4777-B167-8412CD9484B9}" presName="compNode" presStyleCnt="0"/>
      <dgm:spPr/>
    </dgm:pt>
    <dgm:pt modelId="{F3BAB958-72C2-4CF4-B267-202327BE0BB8}" type="pres">
      <dgm:prSet presAssocID="{8E4BE2AF-8A04-4777-B167-8412CD9484B9}" presName="bgRect" presStyleLbl="bgShp" presStyleIdx="0" presStyleCnt="5"/>
      <dgm:spPr/>
    </dgm:pt>
    <dgm:pt modelId="{80C52197-4E3B-4A7E-BA3F-5511FCAEAFE6}" type="pres">
      <dgm:prSet presAssocID="{8E4BE2AF-8A04-4777-B167-8412CD9484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D0D781B-B7FE-4D31-A38D-679FA4CD5AE5}" type="pres">
      <dgm:prSet presAssocID="{8E4BE2AF-8A04-4777-B167-8412CD9484B9}" presName="spaceRect" presStyleCnt="0"/>
      <dgm:spPr/>
    </dgm:pt>
    <dgm:pt modelId="{ABF29530-B4BE-4A49-ABE4-AE6C6380C229}" type="pres">
      <dgm:prSet presAssocID="{8E4BE2AF-8A04-4777-B167-8412CD9484B9}" presName="parTx" presStyleLbl="revTx" presStyleIdx="0" presStyleCnt="5">
        <dgm:presLayoutVars>
          <dgm:chMax val="0"/>
          <dgm:chPref val="0"/>
        </dgm:presLayoutVars>
      </dgm:prSet>
      <dgm:spPr/>
    </dgm:pt>
    <dgm:pt modelId="{05BE79C5-F639-4308-9B12-7D8A8A4BE7A6}" type="pres">
      <dgm:prSet presAssocID="{C9B572D5-CC4A-4A5A-8BA2-E2779D012759}" presName="sibTrans" presStyleCnt="0"/>
      <dgm:spPr/>
    </dgm:pt>
    <dgm:pt modelId="{EDCCC4C6-FF48-4D36-B7C7-EEC7F41E8AC7}" type="pres">
      <dgm:prSet presAssocID="{E0E0FB8C-1C69-4801-86D0-CF5E99AC6D4B}" presName="compNode" presStyleCnt="0"/>
      <dgm:spPr/>
    </dgm:pt>
    <dgm:pt modelId="{0EB6EFC3-C894-472D-A401-4261FEE5B365}" type="pres">
      <dgm:prSet presAssocID="{E0E0FB8C-1C69-4801-86D0-CF5E99AC6D4B}" presName="bgRect" presStyleLbl="bgShp" presStyleIdx="1" presStyleCnt="5"/>
      <dgm:spPr/>
    </dgm:pt>
    <dgm:pt modelId="{0CDAA696-5AA3-498A-961C-71D7CDD68813}" type="pres">
      <dgm:prSet presAssocID="{E0E0FB8C-1C69-4801-86D0-CF5E99AC6D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7003879-F9FC-4F7A-81BF-180B86C330F3}" type="pres">
      <dgm:prSet presAssocID="{E0E0FB8C-1C69-4801-86D0-CF5E99AC6D4B}" presName="spaceRect" presStyleCnt="0"/>
      <dgm:spPr/>
    </dgm:pt>
    <dgm:pt modelId="{B2D149DB-9598-4782-B8CF-8F994F119E7B}" type="pres">
      <dgm:prSet presAssocID="{E0E0FB8C-1C69-4801-86D0-CF5E99AC6D4B}" presName="parTx" presStyleLbl="revTx" presStyleIdx="1" presStyleCnt="5">
        <dgm:presLayoutVars>
          <dgm:chMax val="0"/>
          <dgm:chPref val="0"/>
        </dgm:presLayoutVars>
      </dgm:prSet>
      <dgm:spPr/>
    </dgm:pt>
    <dgm:pt modelId="{ADA64CAE-50C8-485F-BE13-8A3FA4B1AE5A}" type="pres">
      <dgm:prSet presAssocID="{D397957D-10F0-4AF3-AB9C-731D21FB0F39}" presName="sibTrans" presStyleCnt="0"/>
      <dgm:spPr/>
    </dgm:pt>
    <dgm:pt modelId="{4E999ED8-4776-44C3-B80F-AC8407F1FA03}" type="pres">
      <dgm:prSet presAssocID="{181DC605-083F-4E6F-8FC3-55E2E69292B9}" presName="compNode" presStyleCnt="0"/>
      <dgm:spPr/>
    </dgm:pt>
    <dgm:pt modelId="{5D46E2E9-5869-4799-9685-1883B058BED9}" type="pres">
      <dgm:prSet presAssocID="{181DC605-083F-4E6F-8FC3-55E2E69292B9}" presName="bgRect" presStyleLbl="bgShp" presStyleIdx="2" presStyleCnt="5"/>
      <dgm:spPr/>
    </dgm:pt>
    <dgm:pt modelId="{E79F2E77-FBE2-471C-AE48-2E17EDCB83F3}" type="pres">
      <dgm:prSet presAssocID="{181DC605-083F-4E6F-8FC3-55E2E69292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B15FCEE6-0054-4CAF-9CA5-AAA2905F666F}" type="pres">
      <dgm:prSet presAssocID="{181DC605-083F-4E6F-8FC3-55E2E69292B9}" presName="spaceRect" presStyleCnt="0"/>
      <dgm:spPr/>
    </dgm:pt>
    <dgm:pt modelId="{A71B9222-74AD-4996-99CE-2A392C812D8D}" type="pres">
      <dgm:prSet presAssocID="{181DC605-083F-4E6F-8FC3-55E2E69292B9}" presName="parTx" presStyleLbl="revTx" presStyleIdx="2" presStyleCnt="5">
        <dgm:presLayoutVars>
          <dgm:chMax val="0"/>
          <dgm:chPref val="0"/>
        </dgm:presLayoutVars>
      </dgm:prSet>
      <dgm:spPr/>
    </dgm:pt>
    <dgm:pt modelId="{20DB581E-6A42-4837-ACE6-8D797C6544E1}" type="pres">
      <dgm:prSet presAssocID="{A7EA9720-8B74-42F7-9FD6-526E2EF7CCA3}" presName="sibTrans" presStyleCnt="0"/>
      <dgm:spPr/>
    </dgm:pt>
    <dgm:pt modelId="{CBA45F43-278B-47CF-88E2-CC8C5E8AD83D}" type="pres">
      <dgm:prSet presAssocID="{913A23EC-CBAF-4150-B322-559D065787A1}" presName="compNode" presStyleCnt="0"/>
      <dgm:spPr/>
    </dgm:pt>
    <dgm:pt modelId="{E01D0F90-F848-4288-BD61-84AC3AA0C74E}" type="pres">
      <dgm:prSet presAssocID="{913A23EC-CBAF-4150-B322-559D065787A1}" presName="bgRect" presStyleLbl="bgShp" presStyleIdx="3" presStyleCnt="5"/>
      <dgm:spPr/>
    </dgm:pt>
    <dgm:pt modelId="{6BBBD1EE-ECC2-4DAF-A13C-EB1BC4FC398F}" type="pres">
      <dgm:prSet presAssocID="{913A23EC-CBAF-4150-B322-559D065787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BD8670C-D126-4439-A224-33493084E3A0}" type="pres">
      <dgm:prSet presAssocID="{913A23EC-CBAF-4150-B322-559D065787A1}" presName="spaceRect" presStyleCnt="0"/>
      <dgm:spPr/>
    </dgm:pt>
    <dgm:pt modelId="{C81C9966-D9B8-478C-955D-77C409B7C994}" type="pres">
      <dgm:prSet presAssocID="{913A23EC-CBAF-4150-B322-559D065787A1}" presName="parTx" presStyleLbl="revTx" presStyleIdx="3" presStyleCnt="5">
        <dgm:presLayoutVars>
          <dgm:chMax val="0"/>
          <dgm:chPref val="0"/>
        </dgm:presLayoutVars>
      </dgm:prSet>
      <dgm:spPr/>
    </dgm:pt>
    <dgm:pt modelId="{973BE813-083D-439C-A25D-248C3064C6FC}" type="pres">
      <dgm:prSet presAssocID="{54B48472-D2C6-4A20-887A-3852D151D97B}" presName="sibTrans" presStyleCnt="0"/>
      <dgm:spPr/>
    </dgm:pt>
    <dgm:pt modelId="{BEBFDC9F-E05C-42E9-9B63-773DE0102B66}" type="pres">
      <dgm:prSet presAssocID="{7D92C08A-E634-44F9-8D7D-95E71C722234}" presName="compNode" presStyleCnt="0"/>
      <dgm:spPr/>
    </dgm:pt>
    <dgm:pt modelId="{07FAF883-F7A6-4B60-81ED-D25D933A5231}" type="pres">
      <dgm:prSet presAssocID="{7D92C08A-E634-44F9-8D7D-95E71C722234}" presName="bgRect" presStyleLbl="bgShp" presStyleIdx="4" presStyleCnt="5"/>
      <dgm:spPr/>
    </dgm:pt>
    <dgm:pt modelId="{B6FC1FC3-4684-42E9-B8DE-2BC1D21F0EAC}" type="pres">
      <dgm:prSet presAssocID="{7D92C08A-E634-44F9-8D7D-95E71C7222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A4F76B-27A6-4D88-B565-CD7ABE03E82F}" type="pres">
      <dgm:prSet presAssocID="{7D92C08A-E634-44F9-8D7D-95E71C722234}" presName="spaceRect" presStyleCnt="0"/>
      <dgm:spPr/>
    </dgm:pt>
    <dgm:pt modelId="{C6973910-7BAE-4B1F-961C-BD7706C471B6}" type="pres">
      <dgm:prSet presAssocID="{7D92C08A-E634-44F9-8D7D-95E71C72223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5CD910-AF8C-4503-B718-3950B5FEE3B0}" type="presOf" srcId="{181DC605-083F-4E6F-8FC3-55E2E69292B9}" destId="{A71B9222-74AD-4996-99CE-2A392C812D8D}" srcOrd="0" destOrd="0" presId="urn:microsoft.com/office/officeart/2018/2/layout/IconVerticalSolidList"/>
    <dgm:cxn modelId="{B0729D21-B4BB-441B-8E5C-E5CA0155CDF5}" srcId="{2BE97617-DC0B-4198-8A5E-41C0E3492F76}" destId="{8E4BE2AF-8A04-4777-B167-8412CD9484B9}" srcOrd="0" destOrd="0" parTransId="{D9513837-DB41-4E64-A686-86F090688F65}" sibTransId="{C9B572D5-CC4A-4A5A-8BA2-E2779D012759}"/>
    <dgm:cxn modelId="{6AF7D222-7B3C-4EE1-BF71-7DEC7EDA374C}" srcId="{2BE97617-DC0B-4198-8A5E-41C0E3492F76}" destId="{E0E0FB8C-1C69-4801-86D0-CF5E99AC6D4B}" srcOrd="1" destOrd="0" parTransId="{9F27854B-938E-42C7-A6B2-308D5776D66A}" sibTransId="{D397957D-10F0-4AF3-AB9C-731D21FB0F39}"/>
    <dgm:cxn modelId="{06B2A733-D448-4651-B812-2D23D696F604}" type="presOf" srcId="{8E4BE2AF-8A04-4777-B167-8412CD9484B9}" destId="{ABF29530-B4BE-4A49-ABE4-AE6C6380C229}" srcOrd="0" destOrd="0" presId="urn:microsoft.com/office/officeart/2018/2/layout/IconVerticalSolidList"/>
    <dgm:cxn modelId="{2953FE77-1EC2-405B-AE07-C8778BC6B6FB}" srcId="{2BE97617-DC0B-4198-8A5E-41C0E3492F76}" destId="{913A23EC-CBAF-4150-B322-559D065787A1}" srcOrd="3" destOrd="0" parTransId="{176A9572-603D-44FB-AFC5-C7A7B1DE8018}" sibTransId="{54B48472-D2C6-4A20-887A-3852D151D97B}"/>
    <dgm:cxn modelId="{CF334D7B-F135-42E8-ACF0-53B24172FF7C}" type="presOf" srcId="{E0E0FB8C-1C69-4801-86D0-CF5E99AC6D4B}" destId="{B2D149DB-9598-4782-B8CF-8F994F119E7B}" srcOrd="0" destOrd="0" presId="urn:microsoft.com/office/officeart/2018/2/layout/IconVerticalSolidList"/>
    <dgm:cxn modelId="{6C72E494-6873-48F8-995C-2FAFE7CEB30D}" type="presOf" srcId="{7D92C08A-E634-44F9-8D7D-95E71C722234}" destId="{C6973910-7BAE-4B1F-961C-BD7706C471B6}" srcOrd="0" destOrd="0" presId="urn:microsoft.com/office/officeart/2018/2/layout/IconVerticalSolidList"/>
    <dgm:cxn modelId="{C7D921C0-F54F-4DFB-8AEE-D1A9C8304B13}" type="presOf" srcId="{2BE97617-DC0B-4198-8A5E-41C0E3492F76}" destId="{DF4102E1-C709-44C7-8994-A50935330C04}" srcOrd="0" destOrd="0" presId="urn:microsoft.com/office/officeart/2018/2/layout/IconVerticalSolidList"/>
    <dgm:cxn modelId="{D9CCADD0-6761-4EE9-86B3-D800CC983F22}" srcId="{2BE97617-DC0B-4198-8A5E-41C0E3492F76}" destId="{181DC605-083F-4E6F-8FC3-55E2E69292B9}" srcOrd="2" destOrd="0" parTransId="{1D8C93D8-8F80-44AA-884A-E71DA5B5440E}" sibTransId="{A7EA9720-8B74-42F7-9FD6-526E2EF7CCA3}"/>
    <dgm:cxn modelId="{9BFE70D7-E3F9-4C05-A8C5-5CCA5A0895FF}" srcId="{2BE97617-DC0B-4198-8A5E-41C0E3492F76}" destId="{7D92C08A-E634-44F9-8D7D-95E71C722234}" srcOrd="4" destOrd="0" parTransId="{7C95BF2F-A0E2-4438-B0A6-3FB25E607625}" sibTransId="{8E06F7D5-FD17-4603-9189-26E7F7566969}"/>
    <dgm:cxn modelId="{7F6DF2F0-5D1C-4367-B73A-9D998E927815}" type="presOf" srcId="{913A23EC-CBAF-4150-B322-559D065787A1}" destId="{C81C9966-D9B8-478C-955D-77C409B7C994}" srcOrd="0" destOrd="0" presId="urn:microsoft.com/office/officeart/2018/2/layout/IconVerticalSolidList"/>
    <dgm:cxn modelId="{2609C5CC-99EF-4306-8AF4-8C1D85532AC7}" type="presParOf" srcId="{DF4102E1-C709-44C7-8994-A50935330C04}" destId="{98C8DF4E-EA5C-4550-9213-EA2D64DAD24D}" srcOrd="0" destOrd="0" presId="urn:microsoft.com/office/officeart/2018/2/layout/IconVerticalSolidList"/>
    <dgm:cxn modelId="{DEF1DE73-C98C-49C9-9FD6-FFBA431C42DF}" type="presParOf" srcId="{98C8DF4E-EA5C-4550-9213-EA2D64DAD24D}" destId="{F3BAB958-72C2-4CF4-B267-202327BE0BB8}" srcOrd="0" destOrd="0" presId="urn:microsoft.com/office/officeart/2018/2/layout/IconVerticalSolidList"/>
    <dgm:cxn modelId="{FF2BEE44-C3DA-4C05-85B1-A48CACAAB409}" type="presParOf" srcId="{98C8DF4E-EA5C-4550-9213-EA2D64DAD24D}" destId="{80C52197-4E3B-4A7E-BA3F-5511FCAEAFE6}" srcOrd="1" destOrd="0" presId="urn:microsoft.com/office/officeart/2018/2/layout/IconVerticalSolidList"/>
    <dgm:cxn modelId="{8FD5FE76-5865-4C7E-86AF-ED86C9E55FE6}" type="presParOf" srcId="{98C8DF4E-EA5C-4550-9213-EA2D64DAD24D}" destId="{AD0D781B-B7FE-4D31-A38D-679FA4CD5AE5}" srcOrd="2" destOrd="0" presId="urn:microsoft.com/office/officeart/2018/2/layout/IconVerticalSolidList"/>
    <dgm:cxn modelId="{71C471BF-A152-4812-AFAD-3626D414F6BF}" type="presParOf" srcId="{98C8DF4E-EA5C-4550-9213-EA2D64DAD24D}" destId="{ABF29530-B4BE-4A49-ABE4-AE6C6380C229}" srcOrd="3" destOrd="0" presId="urn:microsoft.com/office/officeart/2018/2/layout/IconVerticalSolidList"/>
    <dgm:cxn modelId="{6728E767-5838-42F7-A3AE-53CBA4385D69}" type="presParOf" srcId="{DF4102E1-C709-44C7-8994-A50935330C04}" destId="{05BE79C5-F639-4308-9B12-7D8A8A4BE7A6}" srcOrd="1" destOrd="0" presId="urn:microsoft.com/office/officeart/2018/2/layout/IconVerticalSolidList"/>
    <dgm:cxn modelId="{99F55915-43E1-4026-B312-4EB114E4D79A}" type="presParOf" srcId="{DF4102E1-C709-44C7-8994-A50935330C04}" destId="{EDCCC4C6-FF48-4D36-B7C7-EEC7F41E8AC7}" srcOrd="2" destOrd="0" presId="urn:microsoft.com/office/officeart/2018/2/layout/IconVerticalSolidList"/>
    <dgm:cxn modelId="{EE0E8CC8-783B-43D8-A316-D65769A7BCB9}" type="presParOf" srcId="{EDCCC4C6-FF48-4D36-B7C7-EEC7F41E8AC7}" destId="{0EB6EFC3-C894-472D-A401-4261FEE5B365}" srcOrd="0" destOrd="0" presId="urn:microsoft.com/office/officeart/2018/2/layout/IconVerticalSolidList"/>
    <dgm:cxn modelId="{FC6FA229-BBC1-4BA2-854B-F66AFD96C2A4}" type="presParOf" srcId="{EDCCC4C6-FF48-4D36-B7C7-EEC7F41E8AC7}" destId="{0CDAA696-5AA3-498A-961C-71D7CDD68813}" srcOrd="1" destOrd="0" presId="urn:microsoft.com/office/officeart/2018/2/layout/IconVerticalSolidList"/>
    <dgm:cxn modelId="{38E5AB25-89AA-43BD-9899-3A8DBFA753E5}" type="presParOf" srcId="{EDCCC4C6-FF48-4D36-B7C7-EEC7F41E8AC7}" destId="{F7003879-F9FC-4F7A-81BF-180B86C330F3}" srcOrd="2" destOrd="0" presId="urn:microsoft.com/office/officeart/2018/2/layout/IconVerticalSolidList"/>
    <dgm:cxn modelId="{34119629-4C11-4701-A70E-A54E9634C8D3}" type="presParOf" srcId="{EDCCC4C6-FF48-4D36-B7C7-EEC7F41E8AC7}" destId="{B2D149DB-9598-4782-B8CF-8F994F119E7B}" srcOrd="3" destOrd="0" presId="urn:microsoft.com/office/officeart/2018/2/layout/IconVerticalSolidList"/>
    <dgm:cxn modelId="{D5A6FD22-BD83-42C2-B2CF-FFD1EA04D9B7}" type="presParOf" srcId="{DF4102E1-C709-44C7-8994-A50935330C04}" destId="{ADA64CAE-50C8-485F-BE13-8A3FA4B1AE5A}" srcOrd="3" destOrd="0" presId="urn:microsoft.com/office/officeart/2018/2/layout/IconVerticalSolidList"/>
    <dgm:cxn modelId="{A381379F-B27A-4BCD-A965-5941BF6D0204}" type="presParOf" srcId="{DF4102E1-C709-44C7-8994-A50935330C04}" destId="{4E999ED8-4776-44C3-B80F-AC8407F1FA03}" srcOrd="4" destOrd="0" presId="urn:microsoft.com/office/officeart/2018/2/layout/IconVerticalSolidList"/>
    <dgm:cxn modelId="{BC91275A-1283-4524-B8EA-9E53C4ABACEA}" type="presParOf" srcId="{4E999ED8-4776-44C3-B80F-AC8407F1FA03}" destId="{5D46E2E9-5869-4799-9685-1883B058BED9}" srcOrd="0" destOrd="0" presId="urn:microsoft.com/office/officeart/2018/2/layout/IconVerticalSolidList"/>
    <dgm:cxn modelId="{819B7EEC-F13D-4B3F-983E-5C084F9CE41C}" type="presParOf" srcId="{4E999ED8-4776-44C3-B80F-AC8407F1FA03}" destId="{E79F2E77-FBE2-471C-AE48-2E17EDCB83F3}" srcOrd="1" destOrd="0" presId="urn:microsoft.com/office/officeart/2018/2/layout/IconVerticalSolidList"/>
    <dgm:cxn modelId="{D35DCBD0-472F-4B5E-96F1-5D75EB138E0A}" type="presParOf" srcId="{4E999ED8-4776-44C3-B80F-AC8407F1FA03}" destId="{B15FCEE6-0054-4CAF-9CA5-AAA2905F666F}" srcOrd="2" destOrd="0" presId="urn:microsoft.com/office/officeart/2018/2/layout/IconVerticalSolidList"/>
    <dgm:cxn modelId="{311AEBA3-E38D-4FA5-AF83-043D4D91B917}" type="presParOf" srcId="{4E999ED8-4776-44C3-B80F-AC8407F1FA03}" destId="{A71B9222-74AD-4996-99CE-2A392C812D8D}" srcOrd="3" destOrd="0" presId="urn:microsoft.com/office/officeart/2018/2/layout/IconVerticalSolidList"/>
    <dgm:cxn modelId="{2B37EEA8-8040-4340-BC99-3DEA7EC9BBDC}" type="presParOf" srcId="{DF4102E1-C709-44C7-8994-A50935330C04}" destId="{20DB581E-6A42-4837-ACE6-8D797C6544E1}" srcOrd="5" destOrd="0" presId="urn:microsoft.com/office/officeart/2018/2/layout/IconVerticalSolidList"/>
    <dgm:cxn modelId="{0FE81E81-A9C9-4C28-BE7C-9410DF030D02}" type="presParOf" srcId="{DF4102E1-C709-44C7-8994-A50935330C04}" destId="{CBA45F43-278B-47CF-88E2-CC8C5E8AD83D}" srcOrd="6" destOrd="0" presId="urn:microsoft.com/office/officeart/2018/2/layout/IconVerticalSolidList"/>
    <dgm:cxn modelId="{78052D15-8762-4A81-8467-4A0E54081D6C}" type="presParOf" srcId="{CBA45F43-278B-47CF-88E2-CC8C5E8AD83D}" destId="{E01D0F90-F848-4288-BD61-84AC3AA0C74E}" srcOrd="0" destOrd="0" presId="urn:microsoft.com/office/officeart/2018/2/layout/IconVerticalSolidList"/>
    <dgm:cxn modelId="{4B516ECE-33DE-4F2B-96CD-09293F5E173E}" type="presParOf" srcId="{CBA45F43-278B-47CF-88E2-CC8C5E8AD83D}" destId="{6BBBD1EE-ECC2-4DAF-A13C-EB1BC4FC398F}" srcOrd="1" destOrd="0" presId="urn:microsoft.com/office/officeart/2018/2/layout/IconVerticalSolidList"/>
    <dgm:cxn modelId="{34327E02-0709-4ED0-85DD-DEBFDBBF1BB1}" type="presParOf" srcId="{CBA45F43-278B-47CF-88E2-CC8C5E8AD83D}" destId="{8BD8670C-D126-4439-A224-33493084E3A0}" srcOrd="2" destOrd="0" presId="urn:microsoft.com/office/officeart/2018/2/layout/IconVerticalSolidList"/>
    <dgm:cxn modelId="{56B43968-9BD7-4BD0-B3A7-3EC2AAC3FF75}" type="presParOf" srcId="{CBA45F43-278B-47CF-88E2-CC8C5E8AD83D}" destId="{C81C9966-D9B8-478C-955D-77C409B7C994}" srcOrd="3" destOrd="0" presId="urn:microsoft.com/office/officeart/2018/2/layout/IconVerticalSolidList"/>
    <dgm:cxn modelId="{63540F94-BD12-4A82-A931-59B9BD35FEDC}" type="presParOf" srcId="{DF4102E1-C709-44C7-8994-A50935330C04}" destId="{973BE813-083D-439C-A25D-248C3064C6FC}" srcOrd="7" destOrd="0" presId="urn:microsoft.com/office/officeart/2018/2/layout/IconVerticalSolidList"/>
    <dgm:cxn modelId="{48376D94-C018-4C5D-9BED-BB8072270DEA}" type="presParOf" srcId="{DF4102E1-C709-44C7-8994-A50935330C04}" destId="{BEBFDC9F-E05C-42E9-9B63-773DE0102B66}" srcOrd="8" destOrd="0" presId="urn:microsoft.com/office/officeart/2018/2/layout/IconVerticalSolidList"/>
    <dgm:cxn modelId="{B340BA04-7A1F-4657-8F1D-991A95E72796}" type="presParOf" srcId="{BEBFDC9F-E05C-42E9-9B63-773DE0102B66}" destId="{07FAF883-F7A6-4B60-81ED-D25D933A5231}" srcOrd="0" destOrd="0" presId="urn:microsoft.com/office/officeart/2018/2/layout/IconVerticalSolidList"/>
    <dgm:cxn modelId="{5737301B-D480-4508-8D12-E061C81EB977}" type="presParOf" srcId="{BEBFDC9F-E05C-42E9-9B63-773DE0102B66}" destId="{B6FC1FC3-4684-42E9-B8DE-2BC1D21F0EAC}" srcOrd="1" destOrd="0" presId="urn:microsoft.com/office/officeart/2018/2/layout/IconVerticalSolidList"/>
    <dgm:cxn modelId="{F83D3F12-F5EB-4040-8E91-CCA3265560CB}" type="presParOf" srcId="{BEBFDC9F-E05C-42E9-9B63-773DE0102B66}" destId="{7FA4F76B-27A6-4D88-B565-CD7ABE03E82F}" srcOrd="2" destOrd="0" presId="urn:microsoft.com/office/officeart/2018/2/layout/IconVerticalSolidList"/>
    <dgm:cxn modelId="{BF61B45E-9BB5-40BD-AF2C-D2F7CCDFC25D}" type="presParOf" srcId="{BEBFDC9F-E05C-42E9-9B63-773DE0102B66}" destId="{C6973910-7BAE-4B1F-961C-BD7706C471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B958-72C2-4CF4-B267-202327BE0BB8}">
      <dsp:nvSpPr>
        <dsp:cNvPr id="0" name=""/>
        <dsp:cNvSpPr/>
      </dsp:nvSpPr>
      <dsp:spPr>
        <a:xfrm>
          <a:off x="0" y="3686"/>
          <a:ext cx="6309300" cy="785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52197-4E3B-4A7E-BA3F-5511FCAEAFE6}">
      <dsp:nvSpPr>
        <dsp:cNvPr id="0" name=""/>
        <dsp:cNvSpPr/>
      </dsp:nvSpPr>
      <dsp:spPr>
        <a:xfrm>
          <a:off x="237516" y="180351"/>
          <a:ext cx="431848" cy="431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29530-B4BE-4A49-ABE4-AE6C6380C229}">
      <dsp:nvSpPr>
        <dsp:cNvPr id="0" name=""/>
        <dsp:cNvSpPr/>
      </dsp:nvSpPr>
      <dsp:spPr>
        <a:xfrm>
          <a:off x="906882" y="3686"/>
          <a:ext cx="5402417" cy="7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98" tIns="83098" rIns="83098" bIns="830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regional and model-wise performance trends.</a:t>
          </a:r>
        </a:p>
      </dsp:txBody>
      <dsp:txXfrm>
        <a:off x="906882" y="3686"/>
        <a:ext cx="5402417" cy="785179"/>
      </dsp:txXfrm>
    </dsp:sp>
    <dsp:sp modelId="{0EB6EFC3-C894-472D-A401-4261FEE5B365}">
      <dsp:nvSpPr>
        <dsp:cNvPr id="0" name=""/>
        <dsp:cNvSpPr/>
      </dsp:nvSpPr>
      <dsp:spPr>
        <a:xfrm>
          <a:off x="0" y="985160"/>
          <a:ext cx="6309300" cy="785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AA696-5AA3-498A-961C-71D7CDD68813}">
      <dsp:nvSpPr>
        <dsp:cNvPr id="0" name=""/>
        <dsp:cNvSpPr/>
      </dsp:nvSpPr>
      <dsp:spPr>
        <a:xfrm>
          <a:off x="237516" y="1161825"/>
          <a:ext cx="431848" cy="431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49DB-9598-4782-B8CF-8F994F119E7B}">
      <dsp:nvSpPr>
        <dsp:cNvPr id="0" name=""/>
        <dsp:cNvSpPr/>
      </dsp:nvSpPr>
      <dsp:spPr>
        <a:xfrm>
          <a:off x="906882" y="985160"/>
          <a:ext cx="5402417" cy="7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98" tIns="83098" rIns="83098" bIns="830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customer preferences by fuel type, color, and transmission.</a:t>
          </a:r>
        </a:p>
      </dsp:txBody>
      <dsp:txXfrm>
        <a:off x="906882" y="985160"/>
        <a:ext cx="5402417" cy="785179"/>
      </dsp:txXfrm>
    </dsp:sp>
    <dsp:sp modelId="{5D46E2E9-5869-4799-9685-1883B058BED9}">
      <dsp:nvSpPr>
        <dsp:cNvPr id="0" name=""/>
        <dsp:cNvSpPr/>
      </dsp:nvSpPr>
      <dsp:spPr>
        <a:xfrm>
          <a:off x="0" y="1966634"/>
          <a:ext cx="6309300" cy="785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F2E77-FBE2-471C-AE48-2E17EDCB83F3}">
      <dsp:nvSpPr>
        <dsp:cNvPr id="0" name=""/>
        <dsp:cNvSpPr/>
      </dsp:nvSpPr>
      <dsp:spPr>
        <a:xfrm>
          <a:off x="237516" y="2143299"/>
          <a:ext cx="431848" cy="4318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B9222-74AD-4996-99CE-2A392C812D8D}">
      <dsp:nvSpPr>
        <dsp:cNvPr id="0" name=""/>
        <dsp:cNvSpPr/>
      </dsp:nvSpPr>
      <dsp:spPr>
        <a:xfrm>
          <a:off x="906882" y="1966634"/>
          <a:ext cx="5402417" cy="7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98" tIns="83098" rIns="83098" bIns="830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the relationship between price, mileage, and sales.</a:t>
          </a:r>
        </a:p>
      </dsp:txBody>
      <dsp:txXfrm>
        <a:off x="906882" y="1966634"/>
        <a:ext cx="5402417" cy="785179"/>
      </dsp:txXfrm>
    </dsp:sp>
    <dsp:sp modelId="{E01D0F90-F848-4288-BD61-84AC3AA0C74E}">
      <dsp:nvSpPr>
        <dsp:cNvPr id="0" name=""/>
        <dsp:cNvSpPr/>
      </dsp:nvSpPr>
      <dsp:spPr>
        <a:xfrm>
          <a:off x="0" y="2948108"/>
          <a:ext cx="6309300" cy="785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BD1EE-ECC2-4DAF-A13C-EB1BC4FC398F}">
      <dsp:nvSpPr>
        <dsp:cNvPr id="0" name=""/>
        <dsp:cNvSpPr/>
      </dsp:nvSpPr>
      <dsp:spPr>
        <a:xfrm>
          <a:off x="237516" y="3124773"/>
          <a:ext cx="431848" cy="4318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C9966-D9B8-478C-955D-77C409B7C994}">
      <dsp:nvSpPr>
        <dsp:cNvPr id="0" name=""/>
        <dsp:cNvSpPr/>
      </dsp:nvSpPr>
      <dsp:spPr>
        <a:xfrm>
          <a:off x="906882" y="2948108"/>
          <a:ext cx="5402417" cy="7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98" tIns="83098" rIns="83098" bIns="830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sales evolution over time and highlight growth opportunities.</a:t>
          </a:r>
        </a:p>
      </dsp:txBody>
      <dsp:txXfrm>
        <a:off x="906882" y="2948108"/>
        <a:ext cx="5402417" cy="785179"/>
      </dsp:txXfrm>
    </dsp:sp>
    <dsp:sp modelId="{07FAF883-F7A6-4B60-81ED-D25D933A5231}">
      <dsp:nvSpPr>
        <dsp:cNvPr id="0" name=""/>
        <dsp:cNvSpPr/>
      </dsp:nvSpPr>
      <dsp:spPr>
        <a:xfrm>
          <a:off x="0" y="3929582"/>
          <a:ext cx="6309300" cy="785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C1FC3-4684-42E9-B8DE-2BC1D21F0EAC}">
      <dsp:nvSpPr>
        <dsp:cNvPr id="0" name=""/>
        <dsp:cNvSpPr/>
      </dsp:nvSpPr>
      <dsp:spPr>
        <a:xfrm>
          <a:off x="237516" y="4106247"/>
          <a:ext cx="431848" cy="4318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73910-7BAE-4B1F-961C-BD7706C471B6}">
      <dsp:nvSpPr>
        <dsp:cNvPr id="0" name=""/>
        <dsp:cNvSpPr/>
      </dsp:nvSpPr>
      <dsp:spPr>
        <a:xfrm>
          <a:off x="906882" y="3929582"/>
          <a:ext cx="5402417" cy="7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98" tIns="83098" rIns="83098" bIns="830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data-driven recommendations for marketing and production planning.</a:t>
          </a:r>
        </a:p>
      </dsp:txBody>
      <dsp:txXfrm>
        <a:off x="906882" y="3929582"/>
        <a:ext cx="5402417" cy="78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5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7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4924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3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87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3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24BA-A8CA-C808-704D-4DB3ABD4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900" dirty="0"/>
              <a:t>BMW Sales Analysis using SQL and Power BI</a:t>
            </a:r>
            <a:br>
              <a:rPr lang="en-US" sz="3900" dirty="0"/>
            </a:br>
            <a:r>
              <a:rPr lang="en-US" sz="3900" b="1" dirty="0"/>
              <a:t>Objective:</a:t>
            </a:r>
            <a:br>
              <a:rPr lang="en-US" sz="3900" dirty="0"/>
            </a:br>
            <a:endParaRPr lang="en-US" sz="3900" b="1" dirty="0">
              <a:latin typeface="Amasis MT Pro Black" panose="020F0502020204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CBF7-68C6-FFD1-5537-AD4C2535D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90" y="4139381"/>
            <a:ext cx="2913798" cy="247243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00AADE"/>
                </a:solidFill>
              </a:rPr>
              <a:t>To analyze BMW car sales data to understand regional performance, fuel type trends, and yearly sales patterns using SQL for data analysis and Power BI for visualization.</a:t>
            </a: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rgbClr val="00AADE"/>
              </a:solidFill>
            </a:endParaRP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rgbClr val="00AADE"/>
              </a:solidFill>
            </a:endParaRP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rgbClr val="00AADE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00AADE"/>
                </a:solidFill>
              </a:rPr>
              <a:t>      </a:t>
            </a:r>
            <a:r>
              <a:rPr lang="en-US" sz="1400" i="1" dirty="0">
                <a:solidFill>
                  <a:srgbClr val="00AADE"/>
                </a:solidFill>
              </a:rPr>
              <a:t>BY</a:t>
            </a:r>
            <a:r>
              <a:rPr lang="en-US" sz="1400" dirty="0">
                <a:solidFill>
                  <a:srgbClr val="00AADE"/>
                </a:solidFill>
              </a:rPr>
              <a:t> </a:t>
            </a:r>
            <a:r>
              <a:rPr lang="en-US" sz="1400" i="1" dirty="0">
                <a:solidFill>
                  <a:srgbClr val="00AADE"/>
                </a:solidFill>
              </a:rPr>
              <a:t>JAYESH KADOS</a:t>
            </a: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rgbClr val="00AAD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B0507FBE-5A07-B631-55DD-B09D93DC2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17578"/>
          <a:stretch>
            <a:fillRect/>
          </a:stretch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EC0-9001-EDCC-0052-897528EB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Selling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BAE6-BA15-E814-B276-85209B98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select </a:t>
            </a:r>
            <a:r>
              <a:rPr lang="en-US" dirty="0" err="1"/>
              <a:t>Model,sum</a:t>
            </a:r>
            <a:r>
              <a:rPr lang="en-US" dirty="0"/>
              <a:t>(</a:t>
            </a:r>
            <a:r>
              <a:rPr lang="en-US" dirty="0" err="1"/>
              <a:t>Sales_Volume</a:t>
            </a:r>
            <a:r>
              <a:rPr lang="en-US" dirty="0"/>
              <a:t>) </a:t>
            </a:r>
            <a:r>
              <a:rPr lang="en-US" dirty="0" err="1"/>
              <a:t>total_sales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group by Model</a:t>
            </a:r>
          </a:p>
          <a:p>
            <a:pPr marL="3690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</a:t>
            </a:r>
          </a:p>
          <a:p>
            <a:pPr marL="36900" indent="0">
              <a:buNone/>
            </a:pPr>
            <a:r>
              <a:rPr lang="en-US" dirty="0"/>
              <a:t>limit 3;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400AB-D139-870A-7313-72DA05BDD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516" y="2291912"/>
            <a:ext cx="3468052" cy="18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D071-D4B1-5B10-8D5D-AD5D978F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Price vs Sales Relationship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E2ED-F8D3-EA84-EFF3-4D6773FF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0771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SELECT </a:t>
            </a:r>
          </a:p>
          <a:p>
            <a:pPr marL="36900" indent="0">
              <a:buNone/>
            </a:pPr>
            <a:r>
              <a:rPr lang="en-US" dirty="0"/>
              <a:t>  CASE </a:t>
            </a:r>
          </a:p>
          <a:p>
            <a:pPr marL="36900" indent="0">
              <a:buNone/>
            </a:pPr>
            <a:r>
              <a:rPr lang="en-US" dirty="0"/>
              <a:t>    WHEN </a:t>
            </a:r>
            <a:r>
              <a:rPr lang="en-US" dirty="0" err="1"/>
              <a:t>Price_USD</a:t>
            </a:r>
            <a:r>
              <a:rPr lang="en-US" dirty="0"/>
              <a:t> &lt; 60000 THEN 'Low Price'</a:t>
            </a:r>
          </a:p>
          <a:p>
            <a:pPr marL="36900" indent="0">
              <a:buNone/>
            </a:pPr>
            <a:r>
              <a:rPr lang="en-US" dirty="0"/>
              <a:t>    WHEN </a:t>
            </a:r>
            <a:r>
              <a:rPr lang="en-US" dirty="0" err="1"/>
              <a:t>Price_USD</a:t>
            </a:r>
            <a:r>
              <a:rPr lang="en-US" dirty="0"/>
              <a:t> BETWEEN 60000 AND 100000 THEN 'Mid Price'</a:t>
            </a:r>
          </a:p>
          <a:p>
            <a:pPr marL="36900" indent="0">
              <a:buNone/>
            </a:pPr>
            <a:r>
              <a:rPr lang="en-US" dirty="0"/>
              <a:t>    ELSE 'High Price'</a:t>
            </a:r>
          </a:p>
          <a:p>
            <a:pPr marL="36900" indent="0">
              <a:buNone/>
            </a:pPr>
            <a:r>
              <a:rPr lang="en-US" dirty="0"/>
              <a:t>  END AS </a:t>
            </a:r>
            <a:r>
              <a:rPr lang="en-US" dirty="0" err="1"/>
              <a:t>Price_Range</a:t>
            </a:r>
            <a:r>
              <a:rPr lang="en-US" dirty="0"/>
              <a:t>,</a:t>
            </a:r>
          </a:p>
          <a:p>
            <a:pPr marL="36900" indent="0">
              <a:buNone/>
            </a:pPr>
            <a:r>
              <a:rPr lang="en-US" dirty="0"/>
              <a:t>  ROUND(AVG(</a:t>
            </a:r>
            <a:r>
              <a:rPr lang="en-US" dirty="0" err="1"/>
              <a:t>Sales_Volume</a:t>
            </a:r>
            <a:r>
              <a:rPr lang="en-US" dirty="0"/>
              <a:t>), 2) AS </a:t>
            </a:r>
            <a:r>
              <a:rPr lang="en-US" dirty="0" err="1"/>
              <a:t>Avg_Sales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GROUP BY </a:t>
            </a:r>
            <a:r>
              <a:rPr lang="en-US" dirty="0" err="1"/>
              <a:t>Price_Range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ORDER BY </a:t>
            </a:r>
            <a:r>
              <a:rPr lang="en-US" dirty="0" err="1"/>
              <a:t>Avg_Sales</a:t>
            </a:r>
            <a:r>
              <a:rPr lang="en-US" dirty="0"/>
              <a:t> DESC;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9F4D8-7059-1923-2B8D-63C331B8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545" y="2644391"/>
            <a:ext cx="3951370" cy="2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4116-29F7-BDF2-1B4A-5C8C4BE7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Size vs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BF22-2C69-831E-EABB-9471616F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14" y="1820939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SELECT </a:t>
            </a:r>
          </a:p>
          <a:p>
            <a:pPr marL="36900" indent="0">
              <a:buNone/>
            </a:pPr>
            <a:r>
              <a:rPr lang="en-US" dirty="0"/>
              <a:t>  CASE </a:t>
            </a:r>
          </a:p>
          <a:p>
            <a:pPr marL="36900" indent="0">
              <a:buNone/>
            </a:pPr>
            <a:r>
              <a:rPr lang="en-US" dirty="0"/>
              <a:t>    WHEN </a:t>
            </a:r>
            <a:r>
              <a:rPr lang="en-US" dirty="0" err="1"/>
              <a:t>Engine_Size_L</a:t>
            </a:r>
            <a:r>
              <a:rPr lang="en-US" dirty="0"/>
              <a:t> &lt; 2.5 THEN 'Small Engine'</a:t>
            </a:r>
          </a:p>
          <a:p>
            <a:pPr marL="36900" indent="0">
              <a:buNone/>
            </a:pPr>
            <a:r>
              <a:rPr lang="en-US" dirty="0"/>
              <a:t>    WHEN </a:t>
            </a:r>
            <a:r>
              <a:rPr lang="en-US" dirty="0" err="1"/>
              <a:t>Engine_Size_L</a:t>
            </a:r>
            <a:r>
              <a:rPr lang="en-US" dirty="0"/>
              <a:t> BETWEEN 2.5 AND 4.0 THEN 'Mid Engine'</a:t>
            </a:r>
          </a:p>
          <a:p>
            <a:pPr marL="36900" indent="0">
              <a:buNone/>
            </a:pPr>
            <a:r>
              <a:rPr lang="en-US" dirty="0"/>
              <a:t>    ELSE 'Large Engine'</a:t>
            </a:r>
          </a:p>
          <a:p>
            <a:pPr marL="36900" indent="0">
              <a:buNone/>
            </a:pPr>
            <a:r>
              <a:rPr lang="en-US" dirty="0"/>
              <a:t>  END AS </a:t>
            </a:r>
            <a:r>
              <a:rPr lang="en-US" dirty="0" err="1"/>
              <a:t>Engine_Category</a:t>
            </a:r>
            <a:r>
              <a:rPr lang="en-US" dirty="0"/>
              <a:t>,</a:t>
            </a:r>
          </a:p>
          <a:p>
            <a:pPr marL="36900" indent="0">
              <a:buNone/>
            </a:pPr>
            <a:r>
              <a:rPr lang="en-US" dirty="0"/>
              <a:t>  ROUND(AVG(</a:t>
            </a:r>
            <a:r>
              <a:rPr lang="en-US" dirty="0" err="1"/>
              <a:t>Sales_Volume</a:t>
            </a:r>
            <a:r>
              <a:rPr lang="en-US" dirty="0"/>
              <a:t>), 2) AS </a:t>
            </a:r>
            <a:r>
              <a:rPr lang="en-US" dirty="0" err="1"/>
              <a:t>Avg_Sales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GROUP BY </a:t>
            </a:r>
            <a:r>
              <a:rPr lang="en-US" dirty="0" err="1"/>
              <a:t>Engine_Category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ORDER BY </a:t>
            </a:r>
            <a:r>
              <a:rPr lang="en-US" dirty="0" err="1"/>
              <a:t>Avg_Sales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021BF-558D-F47E-5766-18DFF4C5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32" y="3540192"/>
            <a:ext cx="4364135" cy="18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582ECE-25C4-3D11-A1E8-CC8D07D6D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3CBD-2072-4B19-19A5-9D6D3B6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 &amp;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40C4-3618-576F-A543-9DA17F28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70282" cy="512555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Conclusion &amp; Recommendations</a:t>
            </a:r>
          </a:p>
          <a:p>
            <a:r>
              <a:rPr lang="en-US" dirty="0">
                <a:effectLst/>
              </a:rPr>
              <a:t>Conclusion</a:t>
            </a:r>
          </a:p>
          <a:p>
            <a:r>
              <a:rPr lang="en-US" dirty="0">
                <a:effectLst/>
              </a:rPr>
              <a:t>The analysis of BMW’s sales data revealed that Hybrid and Petrol models dominate total sales volume, showing a steady shift toward fuel efficiency.</a:t>
            </a:r>
          </a:p>
          <a:p>
            <a:r>
              <a:rPr lang="en-US" dirty="0">
                <a:effectLst/>
              </a:rPr>
              <a:t>Automatic transmission cars outperform manual ones, indicating a customer preference for comfort and convenience.</a:t>
            </a:r>
          </a:p>
          <a:p>
            <a:r>
              <a:rPr lang="en-US" dirty="0">
                <a:effectLst/>
              </a:rPr>
              <a:t>Mid-priced models ($60K–$100K) achieve the best sales, suggesting an optimal pricing window for profitability.</a:t>
            </a:r>
          </a:p>
          <a:p>
            <a:r>
              <a:rPr lang="en-US" dirty="0">
                <a:effectLst/>
              </a:rPr>
              <a:t>Asia and Europe lead in overall sales, confirming BMW’s strongest market presence.</a:t>
            </a:r>
          </a:p>
          <a:p>
            <a:r>
              <a:rPr lang="en-US" dirty="0">
                <a:effectLst/>
              </a:rPr>
              <a:t>Low-mileage and mid-engine (2.5 L–4.0 L) cars perform better, balancing performance with efficiency.</a:t>
            </a:r>
          </a:p>
          <a:p>
            <a:r>
              <a:rPr lang="en-US" dirty="0">
                <a:effectLst/>
              </a:rPr>
              <a:t>Sales dipped during pandemic years but recovered strongly after 2022, reflecting post-crisis growth.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Recommendations</a:t>
            </a:r>
          </a:p>
          <a:p>
            <a:r>
              <a:rPr lang="en-US" dirty="0">
                <a:effectLst/>
              </a:rPr>
              <a:t>Focus marketing efforts on Hybrid + Automatic models in top-performing regions (Asia &amp; Europe).</a:t>
            </a:r>
          </a:p>
          <a:p>
            <a:r>
              <a:rPr lang="en-US" dirty="0">
                <a:effectLst/>
              </a:rPr>
              <a:t>Position more models in the $60K–$100K range to maximize conversion and revenue.</a:t>
            </a:r>
          </a:p>
          <a:p>
            <a:r>
              <a:rPr lang="en-US" dirty="0">
                <a:effectLst/>
              </a:rPr>
              <a:t>Enhance production of mid-engine vehicles, which have the highest sales consistency.</a:t>
            </a:r>
          </a:p>
          <a:p>
            <a:r>
              <a:rPr lang="en-US" dirty="0">
                <a:effectLst/>
              </a:rPr>
              <a:t>Promote popular colors (Blue &amp; White) to align with customer preferences and brand identity.</a:t>
            </a:r>
          </a:p>
          <a:p>
            <a:r>
              <a:rPr lang="en-US" dirty="0">
                <a:effectLst/>
              </a:rPr>
              <a:t>Expand EV strategy by introducing competitively priced electric models to capture growing market interest.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773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3E1F-3DD8-1067-9E77-BB21016F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Business Problems &amp; Objectives</a:t>
            </a:r>
            <a:br>
              <a:rPr lang="en-US" sz="1600"/>
            </a:br>
            <a:r>
              <a:rPr lang="en-US" sz="1600"/>
              <a:t>BMW’s global sales data shows varying performance across regions, fuel types, and model years. However, key questions remain unanswered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7FE068-9C89-B535-4498-BD3A5283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Which regions are driving the highest and lowest sales volumes?</a:t>
            </a:r>
          </a:p>
          <a:p>
            <a:pPr>
              <a:lnSpc>
                <a:spcPct val="110000"/>
              </a:lnSpc>
            </a:pPr>
            <a:r>
              <a:rPr lang="en-US" sz="1400"/>
              <a:t>What fuel types contribute most to overall sales performance?</a:t>
            </a:r>
          </a:p>
          <a:p>
            <a:pPr>
              <a:lnSpc>
                <a:spcPct val="110000"/>
              </a:lnSpc>
            </a:pPr>
            <a:r>
              <a:rPr lang="en-US" sz="1400"/>
              <a:t>How have sales volumes evolved over time, and what patterns emerge?</a:t>
            </a:r>
          </a:p>
          <a:p>
            <a:pPr>
              <a:lnSpc>
                <a:spcPct val="110000"/>
              </a:lnSpc>
            </a:pPr>
            <a:r>
              <a:rPr lang="en-US" sz="1400"/>
              <a:t>Do price and mileage significantly impact customer buying behavior?</a:t>
            </a:r>
          </a:p>
          <a:p>
            <a:pPr>
              <a:lnSpc>
                <a:spcPct val="110000"/>
              </a:lnSpc>
            </a:pPr>
            <a:r>
              <a:rPr lang="en-US" sz="1400"/>
              <a:t>Which model years show peak sales activity?</a:t>
            </a:r>
          </a:p>
          <a:p>
            <a:pPr>
              <a:lnSpc>
                <a:spcPct val="110000"/>
              </a:lnSpc>
            </a:pPr>
            <a:r>
              <a:rPr lang="en-US" sz="1400"/>
              <a:t>How does engine size vary across different regions and models?</a:t>
            </a:r>
          </a:p>
          <a:p>
            <a:pPr>
              <a:lnSpc>
                <a:spcPct val="110000"/>
              </a:lnSpc>
            </a:pPr>
            <a:r>
              <a:rPr lang="en-US" sz="1400"/>
              <a:t>What are the color preferences among BMW buyers?</a:t>
            </a:r>
          </a:p>
          <a:p>
            <a:pPr>
              <a:lnSpc>
                <a:spcPct val="110000"/>
              </a:lnSpc>
            </a:pPr>
            <a:r>
              <a:rPr lang="en-US" sz="1400"/>
              <a:t>Is there a shift toward electric and hybrid vehicles compared to traditional fuels?</a:t>
            </a:r>
          </a:p>
          <a:p>
            <a:pPr>
              <a:lnSpc>
                <a:spcPct val="110000"/>
              </a:lnSpc>
            </a:pPr>
            <a:r>
              <a:rPr lang="en-US" sz="1400"/>
              <a:t>How do transmission types (manual vs automatic) affect sales trends?</a:t>
            </a:r>
          </a:p>
          <a:p>
            <a:pPr>
              <a:lnSpc>
                <a:spcPct val="110000"/>
              </a:lnSpc>
            </a:pPr>
            <a:r>
              <a:rPr lang="en-US" sz="1400"/>
              <a:t>Which regions demonstrate consistent growth or decline over the years?</a:t>
            </a:r>
          </a:p>
        </p:txBody>
      </p:sp>
      <p:pic>
        <p:nvPicPr>
          <p:cNvPr id="22" name="Picture 21" descr="Speedometer">
            <a:extLst>
              <a:ext uri="{FF2B5EF4-FFF2-40B4-BE49-F238E27FC236}">
                <a16:creationId xmlns:a16="http://schemas.microsoft.com/office/drawing/2014/main" id="{0540D1BE-9F38-A814-FA05-D5867641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l="26313" r="22388" b="-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122-3B6F-F25C-690A-E7897B6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Objectives</a:t>
            </a:r>
            <a:br>
              <a:rPr lang="en-US" dirty="0"/>
            </a:br>
            <a:r>
              <a:rPr lang="en-US"/>
              <a:t>To derive actionable insights that can guide BMW’s strategic decisions</a:t>
            </a:r>
            <a:br>
              <a:rPr lang="en-US" dirty="0"/>
            </a:b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9BCF-0A05-9CC4-915B-D00B44943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23253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44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0892-03B3-0A20-D501-9B118745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60" y="166146"/>
            <a:ext cx="4646423" cy="1801999"/>
          </a:xfrm>
        </p:spPr>
        <p:txBody>
          <a:bodyPr>
            <a:normAutofit/>
          </a:bodyPr>
          <a:lstStyle/>
          <a:p>
            <a:r>
              <a:rPr lang="en-US" dirty="0"/>
              <a:t> Highest sales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DA4A-93AE-9942-2EBC-DD3D3E558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89" y="2211735"/>
            <a:ext cx="6889687" cy="2950446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BFEA2"/>
              </a:buClr>
              <a:buNone/>
            </a:pPr>
            <a:r>
              <a:rPr lang="en-US" dirty="0"/>
              <a:t>select </a:t>
            </a:r>
            <a:r>
              <a:rPr lang="en-US" dirty="0" err="1"/>
              <a:t>Region,sum</a:t>
            </a:r>
            <a:r>
              <a:rPr lang="en-US" dirty="0"/>
              <a:t>(</a:t>
            </a:r>
            <a:r>
              <a:rPr lang="en-US" dirty="0" err="1"/>
              <a:t>Sales_volume</a:t>
            </a:r>
            <a:r>
              <a:rPr lang="en-US" dirty="0"/>
              <a:t>) </a:t>
            </a:r>
            <a:r>
              <a:rPr lang="en-US" dirty="0" err="1"/>
              <a:t>highest_sales_region</a:t>
            </a:r>
            <a:endParaRPr lang="en-US" dirty="0"/>
          </a:p>
          <a:p>
            <a:pPr marL="36900" indent="0">
              <a:buClr>
                <a:srgbClr val="FBFEA2"/>
              </a:buClr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Clr>
                <a:srgbClr val="FBFEA2"/>
              </a:buClr>
              <a:buNone/>
            </a:pPr>
            <a:r>
              <a:rPr lang="en-US" dirty="0"/>
              <a:t>group by Region</a:t>
            </a:r>
          </a:p>
          <a:p>
            <a:pPr marL="36900" indent="0">
              <a:buClr>
                <a:srgbClr val="FBFEA2"/>
              </a:buClr>
              <a:buNone/>
            </a:pPr>
            <a:r>
              <a:rPr lang="en-US" dirty="0"/>
              <a:t>order by </a:t>
            </a:r>
            <a:r>
              <a:rPr lang="en-US" dirty="0" err="1"/>
              <a:t>highest_sales_region</a:t>
            </a:r>
            <a:r>
              <a:rPr lang="en-US" dirty="0"/>
              <a:t> desc</a:t>
            </a:r>
          </a:p>
          <a:p>
            <a:pPr marL="36900" indent="0">
              <a:buClr>
                <a:srgbClr val="FBFEA2"/>
              </a:buClr>
              <a:buNone/>
            </a:pPr>
            <a:r>
              <a:rPr lang="en-US" dirty="0"/>
              <a:t>Limit 1;</a:t>
            </a:r>
          </a:p>
          <a:p>
            <a:pPr marL="36900" indent="0">
              <a:buClr>
                <a:srgbClr val="FBFEA2"/>
              </a:buCl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B6AD3-E218-4204-634F-81304E87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04" y="3116592"/>
            <a:ext cx="6677996" cy="18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4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72AC-5383-6559-3703-01EA7F08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457" y="-1663887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Top Fuel Type by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0E60-1EC4-5105-3B3F-1A9C0C46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15" y="1931303"/>
            <a:ext cx="6889687" cy="2950446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FFB9E"/>
              </a:buClr>
              <a:buNone/>
            </a:pPr>
            <a:r>
              <a:rPr lang="en-US" dirty="0"/>
              <a:t>select </a:t>
            </a:r>
            <a:r>
              <a:rPr lang="en-US" dirty="0" err="1"/>
              <a:t>Fuel_Type,sum</a:t>
            </a:r>
            <a:r>
              <a:rPr lang="en-US" dirty="0"/>
              <a:t>(</a:t>
            </a:r>
            <a:r>
              <a:rPr lang="en-US" dirty="0" err="1"/>
              <a:t>Sales_volume</a:t>
            </a:r>
            <a:r>
              <a:rPr lang="en-US" dirty="0"/>
              <a:t>) </a:t>
            </a:r>
            <a:r>
              <a:rPr lang="en-US" dirty="0" err="1"/>
              <a:t>highest_sales_region</a:t>
            </a:r>
            <a:endParaRPr lang="en-US" dirty="0"/>
          </a:p>
          <a:p>
            <a:pPr marL="36900" indent="0">
              <a:buClr>
                <a:srgbClr val="FFFB9E"/>
              </a:buClr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Clr>
                <a:srgbClr val="FFFB9E"/>
              </a:buClr>
              <a:buNone/>
            </a:pPr>
            <a:r>
              <a:rPr lang="en-US" dirty="0"/>
              <a:t>group by </a:t>
            </a:r>
            <a:r>
              <a:rPr lang="en-US" dirty="0" err="1"/>
              <a:t>Fuel_Type</a:t>
            </a:r>
            <a:r>
              <a:rPr lang="en-US" dirty="0"/>
              <a:t> </a:t>
            </a:r>
          </a:p>
          <a:p>
            <a:pPr marL="36900" indent="0">
              <a:buClr>
                <a:srgbClr val="FFFB9E"/>
              </a:buClr>
              <a:buNone/>
            </a:pPr>
            <a:r>
              <a:rPr lang="en-US" dirty="0"/>
              <a:t>order by </a:t>
            </a:r>
            <a:r>
              <a:rPr lang="en-US" dirty="0" err="1"/>
              <a:t>highest_sales_region</a:t>
            </a:r>
            <a:r>
              <a:rPr lang="en-US" dirty="0"/>
              <a:t> desc</a:t>
            </a:r>
          </a:p>
          <a:p>
            <a:pPr marL="36900" indent="0">
              <a:buClr>
                <a:srgbClr val="FFFB9E"/>
              </a:buClr>
              <a:buNone/>
            </a:pPr>
            <a:r>
              <a:rPr lang="en-US" dirty="0"/>
              <a:t>limit 1;</a:t>
            </a:r>
          </a:p>
          <a:p>
            <a:pPr marL="36900" indent="0">
              <a:buClr>
                <a:srgbClr val="FFFB9E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39C47-068B-A3E6-304A-40E444B5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3" y="4329151"/>
            <a:ext cx="6677996" cy="17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6AAA-0053-B230-11F5-A637E4E1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Yearly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38C7-FD34-9C3D-982E-77978586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98EAFB"/>
              </a:buClr>
              <a:buNone/>
            </a:pPr>
            <a:r>
              <a:rPr lang="en-US" dirty="0"/>
              <a:t>select </a:t>
            </a:r>
            <a:r>
              <a:rPr lang="en-US" dirty="0" err="1"/>
              <a:t>Year,sum</a:t>
            </a:r>
            <a:r>
              <a:rPr lang="en-US" dirty="0"/>
              <a:t>(</a:t>
            </a:r>
            <a:r>
              <a:rPr lang="en-US" dirty="0" err="1"/>
              <a:t>Sales_volume</a:t>
            </a:r>
            <a:r>
              <a:rPr lang="en-US" dirty="0"/>
              <a:t>) </a:t>
            </a:r>
            <a:r>
              <a:rPr lang="en-US" dirty="0" err="1"/>
              <a:t>yearly_sales</a:t>
            </a:r>
            <a:endParaRPr lang="en-US"/>
          </a:p>
          <a:p>
            <a:pPr marL="36900" indent="0">
              <a:buClr>
                <a:srgbClr val="98EAFB"/>
              </a:buClr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/>
          </a:p>
          <a:p>
            <a:pPr marL="36900" indent="0">
              <a:buClr>
                <a:srgbClr val="98EAFB"/>
              </a:buClr>
              <a:buNone/>
            </a:pPr>
            <a:r>
              <a:rPr lang="en-US" dirty="0"/>
              <a:t>group by Year</a:t>
            </a:r>
            <a:endParaRPr lang="en-US"/>
          </a:p>
          <a:p>
            <a:pPr marL="36900" indent="0">
              <a:buClr>
                <a:srgbClr val="98EAFB"/>
              </a:buClr>
              <a:buNone/>
            </a:pPr>
            <a:r>
              <a:rPr lang="en-US" dirty="0"/>
              <a:t>order by </a:t>
            </a:r>
            <a:r>
              <a:rPr lang="en-US" dirty="0" err="1"/>
              <a:t>yearly_sales</a:t>
            </a:r>
            <a:r>
              <a:rPr lang="en-US" dirty="0"/>
              <a:t>;</a:t>
            </a:r>
            <a:endParaRPr lang="en-US"/>
          </a:p>
          <a:p>
            <a:pPr marL="36900" indent="0">
              <a:buClr>
                <a:srgbClr val="98EAFB"/>
              </a:buClr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69D83-815A-821F-126D-25E66C22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839" r="-2" b="13835"/>
          <a:stretch>
            <a:fillRect/>
          </a:stretch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785C-7028-03AF-5F81-A9884743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Avg Price per Fuel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8DC3-262C-BB05-7C48-2F6C1855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8CE9FF"/>
              </a:buClr>
              <a:buNone/>
            </a:pPr>
            <a:r>
              <a:rPr lang="en-US"/>
              <a:t>select Fuel_Type,avg(Price_USD) as avg_pricefrom </a:t>
            </a:r>
          </a:p>
          <a:p>
            <a:pPr marL="36900" indent="0">
              <a:buClr>
                <a:srgbClr val="8CE9FF"/>
              </a:buClr>
              <a:buNone/>
            </a:pPr>
            <a:r>
              <a:rPr lang="en-US"/>
              <a:t>bmw_sales</a:t>
            </a:r>
          </a:p>
          <a:p>
            <a:pPr marL="36900" indent="0">
              <a:buClr>
                <a:srgbClr val="8CE9FF"/>
              </a:buClr>
              <a:buNone/>
            </a:pPr>
            <a:r>
              <a:rPr lang="en-US"/>
              <a:t>group by Fuel_Type;</a:t>
            </a:r>
          </a:p>
          <a:p>
            <a:pPr marL="36900" indent="0">
              <a:buClr>
                <a:srgbClr val="8CE9FF"/>
              </a:buClr>
              <a:buNone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C17B8-D39D-B58B-A5C7-79B4D703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7" r="19487" b="2"/>
          <a:stretch>
            <a:fillRect/>
          </a:stretch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8FC-20BB-5F39-1D2E-98DB28F8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/>
              <a:t>Avg Engine Size by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B5A4-230A-D643-A060-ADD7E404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FFEA2"/>
              </a:buClr>
              <a:buNone/>
            </a:pPr>
            <a:r>
              <a:rPr lang="en-US"/>
              <a:t>select Region,round(avg(Engine_Size_L),2) as avg_engine </a:t>
            </a:r>
          </a:p>
          <a:p>
            <a:pPr marL="36900" indent="0">
              <a:buClr>
                <a:srgbClr val="FFFEA2"/>
              </a:buClr>
              <a:buNone/>
            </a:pPr>
            <a:r>
              <a:rPr lang="en-US"/>
              <a:t>from bmw_sales</a:t>
            </a:r>
          </a:p>
          <a:p>
            <a:pPr marL="36900" indent="0">
              <a:buClr>
                <a:srgbClr val="FFFEA2"/>
              </a:buClr>
              <a:buNone/>
            </a:pPr>
            <a:r>
              <a:rPr lang="en-US"/>
              <a:t>group by Region</a:t>
            </a:r>
          </a:p>
          <a:p>
            <a:pPr marL="36900" indent="0">
              <a:buClr>
                <a:srgbClr val="FFFEA2"/>
              </a:buClr>
              <a:buNone/>
            </a:pPr>
            <a:r>
              <a:rPr lang="en-US"/>
              <a:t>order by Region desc;</a:t>
            </a:r>
          </a:p>
          <a:p>
            <a:pPr marL="36900" indent="0">
              <a:buClr>
                <a:srgbClr val="FFFEA2"/>
              </a:buClr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299D9-C337-DA20-4B77-3AD07160B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1791741"/>
            <a:ext cx="3995592" cy="28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7AD6-523A-6033-8109-CBBD13BC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Most Popular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322E-D4D6-3795-2131-477DDFFE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94EBFF"/>
              </a:buClr>
              <a:buNone/>
            </a:pPr>
            <a:r>
              <a:rPr lang="en-US" dirty="0"/>
              <a:t>select </a:t>
            </a:r>
            <a:r>
              <a:rPr lang="en-US" dirty="0" err="1"/>
              <a:t>color,count</a:t>
            </a:r>
            <a:r>
              <a:rPr lang="en-US" dirty="0"/>
              <a:t>(*) as </a:t>
            </a:r>
            <a:r>
              <a:rPr lang="en-US" dirty="0" err="1"/>
              <a:t>NO_of_cars</a:t>
            </a:r>
            <a:endParaRPr lang="en-US" dirty="0"/>
          </a:p>
          <a:p>
            <a:pPr marL="36900" indent="0">
              <a:buClr>
                <a:srgbClr val="94EBFF"/>
              </a:buClr>
              <a:buNone/>
            </a:pPr>
            <a:r>
              <a:rPr lang="en-US" dirty="0"/>
              <a:t>from </a:t>
            </a:r>
            <a:r>
              <a:rPr lang="en-US" dirty="0" err="1"/>
              <a:t>bmw_sales</a:t>
            </a:r>
            <a:endParaRPr lang="en-US" dirty="0"/>
          </a:p>
          <a:p>
            <a:pPr marL="36900" indent="0">
              <a:buClr>
                <a:srgbClr val="94EBFF"/>
              </a:buClr>
              <a:buNone/>
            </a:pPr>
            <a:r>
              <a:rPr lang="en-US" dirty="0"/>
              <a:t>group by color</a:t>
            </a:r>
          </a:p>
          <a:p>
            <a:pPr marL="36900" indent="0">
              <a:buClr>
                <a:srgbClr val="94EBFF"/>
              </a:buClr>
              <a:buNone/>
            </a:pPr>
            <a:r>
              <a:rPr lang="en-US" dirty="0"/>
              <a:t>order by </a:t>
            </a:r>
            <a:r>
              <a:rPr lang="en-US" dirty="0" err="1"/>
              <a:t>NO_of_cars</a:t>
            </a:r>
            <a:r>
              <a:rPr lang="en-US" dirty="0"/>
              <a:t> desc;</a:t>
            </a:r>
          </a:p>
          <a:p>
            <a:pPr marL="36900" indent="0">
              <a:buClr>
                <a:srgbClr val="94EBFF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FF19-29CD-E7C4-F2D6-D0E2303C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568" y="2159671"/>
            <a:ext cx="3324455" cy="32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7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3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4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5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828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Amasis MT Pro Black</vt:lpstr>
      <vt:lpstr>Calisto MT</vt:lpstr>
      <vt:lpstr>Wingdings 2</vt:lpstr>
      <vt:lpstr>Slate</vt:lpstr>
      <vt:lpstr>BMW Sales Analysis using SQL and Power BI Objective: </vt:lpstr>
      <vt:lpstr>Business Problems &amp; Objectives BMW’s global sales data shows varying performance across regions, fuel types, and model years. However, key questions remain unanswered</vt:lpstr>
      <vt:lpstr>Objectives To derive actionable insights that can guide BMW’s strategic decisions </vt:lpstr>
      <vt:lpstr> Highest sales region </vt:lpstr>
      <vt:lpstr>Top Fuel Type by Sales</vt:lpstr>
      <vt:lpstr>Yearly Sales Trend</vt:lpstr>
      <vt:lpstr>Avg Price per Fuel Type</vt:lpstr>
      <vt:lpstr>Avg Engine Size by Region</vt:lpstr>
      <vt:lpstr>Most Popular Color</vt:lpstr>
      <vt:lpstr>Top 3 Selling Model</vt:lpstr>
      <vt:lpstr>Average Price vs Sales Relationship </vt:lpstr>
      <vt:lpstr>Engine Size vs Sales</vt:lpstr>
      <vt:lpstr>PowerPoint Presentation</vt:lpstr>
      <vt:lpstr>Conclusion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Kados</dc:creator>
  <cp:lastModifiedBy>Jayesh Kados</cp:lastModifiedBy>
  <cp:revision>7</cp:revision>
  <dcterms:created xsi:type="dcterms:W3CDTF">2025-10-04T15:54:54Z</dcterms:created>
  <dcterms:modified xsi:type="dcterms:W3CDTF">2025-10-05T04:23:16Z</dcterms:modified>
</cp:coreProperties>
</file>