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1" r:id="rId3"/>
    <p:sldId id="262" r:id="rId4"/>
    <p:sldId id="264" r:id="rId5"/>
    <p:sldId id="266" r:id="rId6"/>
    <p:sldId id="265" r:id="rId7"/>
    <p:sldId id="257" r:id="rId8"/>
    <p:sldId id="258" r:id="rId9"/>
    <p:sldId id="259" r:id="rId10"/>
    <p:sldId id="260"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92" d="100"/>
          <a:sy n="92" d="100"/>
        </p:scale>
        <p:origin x="10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7BC5723-5CB8-4DFB-9E0B-55CA1209DFC8}" type="datetimeFigureOut">
              <a:rPr lang="en-IN" smtClean="0"/>
              <a:t>06-11-2023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D8A52AA-5C1A-4E6E-B6A7-2FBD23FFA32D}" type="slidenum">
              <a:rPr lang="en-IN" smtClean="0"/>
              <a:t>‹#›</a:t>
            </a:fld>
            <a:endParaRPr lang="en-IN" dirty="0"/>
          </a:p>
        </p:txBody>
      </p:sp>
    </p:spTree>
    <p:extLst>
      <p:ext uri="{BB962C8B-B14F-4D97-AF65-F5344CB8AC3E}">
        <p14:creationId xmlns:p14="http://schemas.microsoft.com/office/powerpoint/2010/main" val="307137839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C5723-5CB8-4DFB-9E0B-55CA1209DFC8}" type="datetimeFigureOut">
              <a:rPr lang="en-IN" smtClean="0"/>
              <a:t>06-11-2023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D8A52AA-5C1A-4E6E-B6A7-2FBD23FFA32D}" type="slidenum">
              <a:rPr lang="en-IN" smtClean="0"/>
              <a:t>‹#›</a:t>
            </a:fld>
            <a:endParaRPr lang="en-IN" dirty="0"/>
          </a:p>
        </p:txBody>
      </p:sp>
    </p:spTree>
    <p:extLst>
      <p:ext uri="{BB962C8B-B14F-4D97-AF65-F5344CB8AC3E}">
        <p14:creationId xmlns:p14="http://schemas.microsoft.com/office/powerpoint/2010/main" val="588880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C5723-5CB8-4DFB-9E0B-55CA1209DFC8}" type="datetimeFigureOut">
              <a:rPr lang="en-IN" smtClean="0"/>
              <a:t>06-11-2023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D8A52AA-5C1A-4E6E-B6A7-2FBD23FFA32D}" type="slidenum">
              <a:rPr lang="en-IN" smtClean="0"/>
              <a:t>‹#›</a:t>
            </a:fld>
            <a:endParaRPr lang="en-IN" dirty="0"/>
          </a:p>
        </p:txBody>
      </p:sp>
    </p:spTree>
    <p:extLst>
      <p:ext uri="{BB962C8B-B14F-4D97-AF65-F5344CB8AC3E}">
        <p14:creationId xmlns:p14="http://schemas.microsoft.com/office/powerpoint/2010/main" val="152539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BC5723-5CB8-4DFB-9E0B-55CA1209DFC8}" type="datetimeFigureOut">
              <a:rPr lang="en-IN" smtClean="0"/>
              <a:t>06-11-2023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D8A52AA-5C1A-4E6E-B6A7-2FBD23FFA32D}" type="slidenum">
              <a:rPr lang="en-IN" smtClean="0"/>
              <a:t>‹#›</a:t>
            </a:fld>
            <a:endParaRPr lang="en-IN" dirty="0"/>
          </a:p>
        </p:txBody>
      </p:sp>
    </p:spTree>
    <p:extLst>
      <p:ext uri="{BB962C8B-B14F-4D97-AF65-F5344CB8AC3E}">
        <p14:creationId xmlns:p14="http://schemas.microsoft.com/office/powerpoint/2010/main" val="563201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7BC5723-5CB8-4DFB-9E0B-55CA1209DFC8}" type="datetimeFigureOut">
              <a:rPr lang="en-IN" smtClean="0"/>
              <a:t>06-11-2023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D8A52AA-5C1A-4E6E-B6A7-2FBD23FFA32D}" type="slidenum">
              <a:rPr lang="en-IN" smtClean="0"/>
              <a:t>‹#›</a:t>
            </a:fld>
            <a:endParaRPr lang="en-IN" dirty="0"/>
          </a:p>
        </p:txBody>
      </p:sp>
    </p:spTree>
    <p:extLst>
      <p:ext uri="{BB962C8B-B14F-4D97-AF65-F5344CB8AC3E}">
        <p14:creationId xmlns:p14="http://schemas.microsoft.com/office/powerpoint/2010/main" val="2657272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7BC5723-5CB8-4DFB-9E0B-55CA1209DFC8}" type="datetimeFigureOut">
              <a:rPr lang="en-IN" smtClean="0"/>
              <a:t>06-11-2023</a:t>
            </a:fld>
            <a:endParaRPr lang="en-IN" dirty="0"/>
          </a:p>
        </p:txBody>
      </p:sp>
      <p:sp>
        <p:nvSpPr>
          <p:cNvPr id="9" name="Footer Placeholder 8"/>
          <p:cNvSpPr>
            <a:spLocks noGrp="1"/>
          </p:cNvSpPr>
          <p:nvPr>
            <p:ph type="ftr" sz="quarter" idx="11"/>
          </p:nvPr>
        </p:nvSpPr>
        <p:spPr/>
        <p:txBody>
          <a:bodyPr/>
          <a:lstStyle/>
          <a:p>
            <a:endParaRPr lang="en-IN" dirty="0"/>
          </a:p>
        </p:txBody>
      </p:sp>
      <p:sp>
        <p:nvSpPr>
          <p:cNvPr id="10" name="Slide Number Placeholder 9"/>
          <p:cNvSpPr>
            <a:spLocks noGrp="1"/>
          </p:cNvSpPr>
          <p:nvPr>
            <p:ph type="sldNum" sz="quarter" idx="12"/>
          </p:nvPr>
        </p:nvSpPr>
        <p:spPr/>
        <p:txBody>
          <a:bodyPr/>
          <a:lstStyle/>
          <a:p>
            <a:fld id="{8D8A52AA-5C1A-4E6E-B6A7-2FBD23FFA32D}" type="slidenum">
              <a:rPr lang="en-IN" smtClean="0"/>
              <a:t>‹#›</a:t>
            </a:fld>
            <a:endParaRPr lang="en-IN" dirty="0"/>
          </a:p>
        </p:txBody>
      </p:sp>
    </p:spTree>
    <p:extLst>
      <p:ext uri="{BB962C8B-B14F-4D97-AF65-F5344CB8AC3E}">
        <p14:creationId xmlns:p14="http://schemas.microsoft.com/office/powerpoint/2010/main" val="1067057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7BC5723-5CB8-4DFB-9E0B-55CA1209DFC8}" type="datetimeFigureOut">
              <a:rPr lang="en-IN" smtClean="0"/>
              <a:t>06-11-2023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D8A52AA-5C1A-4E6E-B6A7-2FBD23FFA32D}" type="slidenum">
              <a:rPr lang="en-IN" smtClean="0"/>
              <a:t>‹#›</a:t>
            </a:fld>
            <a:endParaRPr lang="en-IN"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1878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BC5723-5CB8-4DFB-9E0B-55CA1209DFC8}" type="datetimeFigureOut">
              <a:rPr lang="en-IN" smtClean="0"/>
              <a:t>06-11-2023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D8A52AA-5C1A-4E6E-B6A7-2FBD23FFA32D}" type="slidenum">
              <a:rPr lang="en-IN" smtClean="0"/>
              <a:t>‹#›</a:t>
            </a:fld>
            <a:endParaRPr lang="en-IN" dirty="0"/>
          </a:p>
        </p:txBody>
      </p:sp>
    </p:spTree>
    <p:extLst>
      <p:ext uri="{BB962C8B-B14F-4D97-AF65-F5344CB8AC3E}">
        <p14:creationId xmlns:p14="http://schemas.microsoft.com/office/powerpoint/2010/main" val="4025362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C5723-5CB8-4DFB-9E0B-55CA1209DFC8}" type="datetimeFigureOut">
              <a:rPr lang="en-IN" smtClean="0"/>
              <a:t>06-11-2023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D8A52AA-5C1A-4E6E-B6A7-2FBD23FFA32D}" type="slidenum">
              <a:rPr lang="en-IN" smtClean="0"/>
              <a:t>‹#›</a:t>
            </a:fld>
            <a:endParaRPr lang="en-IN" dirty="0"/>
          </a:p>
        </p:txBody>
      </p:sp>
    </p:spTree>
    <p:extLst>
      <p:ext uri="{BB962C8B-B14F-4D97-AF65-F5344CB8AC3E}">
        <p14:creationId xmlns:p14="http://schemas.microsoft.com/office/powerpoint/2010/main" val="369300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BC5723-5CB8-4DFB-9E0B-55CA1209DFC8}" type="datetimeFigureOut">
              <a:rPr lang="en-IN" smtClean="0"/>
              <a:t>06-11-2023</a:t>
            </a:fld>
            <a:endParaRPr lang="en-IN"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dirty="0"/>
          </a:p>
        </p:txBody>
      </p:sp>
      <p:sp>
        <p:nvSpPr>
          <p:cNvPr id="11" name="Slide Number Placeholder 10"/>
          <p:cNvSpPr>
            <a:spLocks noGrp="1"/>
          </p:cNvSpPr>
          <p:nvPr>
            <p:ph type="sldNum" sz="quarter" idx="12"/>
          </p:nvPr>
        </p:nvSpPr>
        <p:spPr/>
        <p:txBody>
          <a:bodyPr/>
          <a:lstStyle/>
          <a:p>
            <a:fld id="{8D8A52AA-5C1A-4E6E-B6A7-2FBD23FFA32D}" type="slidenum">
              <a:rPr lang="en-IN" smtClean="0"/>
              <a:t>‹#›</a:t>
            </a:fld>
            <a:endParaRPr lang="en-IN" dirty="0"/>
          </a:p>
        </p:txBody>
      </p:sp>
    </p:spTree>
    <p:extLst>
      <p:ext uri="{BB962C8B-B14F-4D97-AF65-F5344CB8AC3E}">
        <p14:creationId xmlns:p14="http://schemas.microsoft.com/office/powerpoint/2010/main" val="2780704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7BC5723-5CB8-4DFB-9E0B-55CA1209DFC8}" type="datetimeFigureOut">
              <a:rPr lang="en-IN" smtClean="0"/>
              <a:t>06-11-2023</a:t>
            </a:fld>
            <a:endParaRPr lang="en-IN"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dirty="0"/>
          </a:p>
        </p:txBody>
      </p:sp>
      <p:sp>
        <p:nvSpPr>
          <p:cNvPr id="10" name="Slide Number Placeholder 9"/>
          <p:cNvSpPr>
            <a:spLocks noGrp="1"/>
          </p:cNvSpPr>
          <p:nvPr>
            <p:ph type="sldNum" sz="quarter" idx="12"/>
          </p:nvPr>
        </p:nvSpPr>
        <p:spPr/>
        <p:txBody>
          <a:bodyPr/>
          <a:lstStyle/>
          <a:p>
            <a:fld id="{8D8A52AA-5C1A-4E6E-B6A7-2FBD23FFA32D}" type="slidenum">
              <a:rPr lang="en-IN" smtClean="0"/>
              <a:t>‹#›</a:t>
            </a:fld>
            <a:endParaRPr lang="en-IN" dirty="0"/>
          </a:p>
        </p:txBody>
      </p:sp>
    </p:spTree>
    <p:extLst>
      <p:ext uri="{BB962C8B-B14F-4D97-AF65-F5344CB8AC3E}">
        <p14:creationId xmlns:p14="http://schemas.microsoft.com/office/powerpoint/2010/main" val="283281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7BC5723-5CB8-4DFB-9E0B-55CA1209DFC8}" type="datetimeFigureOut">
              <a:rPr lang="en-IN" smtClean="0"/>
              <a:t>06-11-2023</a:t>
            </a:fld>
            <a:endParaRPr lang="en-IN"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D8A52AA-5C1A-4E6E-B6A7-2FBD23FFA32D}" type="slidenum">
              <a:rPr lang="en-IN" smtClean="0"/>
              <a:t>‹#›</a:t>
            </a:fld>
            <a:endParaRPr lang="en-IN" dirty="0"/>
          </a:p>
        </p:txBody>
      </p:sp>
    </p:spTree>
    <p:extLst>
      <p:ext uri="{BB962C8B-B14F-4D97-AF65-F5344CB8AC3E}">
        <p14:creationId xmlns:p14="http://schemas.microsoft.com/office/powerpoint/2010/main" val="382944099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Weighting_factor" TargetMode="External"/><Relationship Id="rId2" Type="http://schemas.openxmlformats.org/officeDocument/2006/relationships/hyperlink" Target="https://en.wikipedia.org/wiki/Document" TargetMode="External"/><Relationship Id="rId1" Type="http://schemas.openxmlformats.org/officeDocument/2006/relationships/slideLayout" Target="../slideLayouts/slideLayout3.xml"/><Relationship Id="rId6" Type="http://schemas.openxmlformats.org/officeDocument/2006/relationships/hyperlink" Target="https://en.wikipedia.org/wiki/Proportionality_(mathematics)" TargetMode="External"/><Relationship Id="rId5" Type="http://schemas.openxmlformats.org/officeDocument/2006/relationships/hyperlink" Target="https://en.wikipedia.org/wiki/User_modeling" TargetMode="External"/><Relationship Id="rId4" Type="http://schemas.openxmlformats.org/officeDocument/2006/relationships/hyperlink" Target="https://en.wikipedia.org/wiki/Text_min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8F810-AF7E-003F-BEB9-DDD2C7DBEBB6}"/>
              </a:ext>
            </a:extLst>
          </p:cNvPr>
          <p:cNvSpPr>
            <a:spLocks noGrp="1"/>
          </p:cNvSpPr>
          <p:nvPr>
            <p:ph type="ctrTitle"/>
          </p:nvPr>
        </p:nvSpPr>
        <p:spPr>
          <a:xfrm>
            <a:off x="1532906" y="1160813"/>
            <a:ext cx="9126187" cy="4536374"/>
          </a:xfrm>
        </p:spPr>
        <p:txBody>
          <a:bodyPr/>
          <a:lstStyle/>
          <a:p>
            <a:r>
              <a:rPr lang="en-IN" sz="4400" b="1" dirty="0">
                <a:solidFill>
                  <a:srgbClr val="002060"/>
                </a:solidFill>
              </a:rPr>
              <a:t>Fake news prediction </a:t>
            </a:r>
            <a:br>
              <a:rPr lang="en-IN" b="1" dirty="0"/>
            </a:br>
            <a:r>
              <a:rPr lang="en-IN" b="1" dirty="0">
                <a:solidFill>
                  <a:srgbClr val="FF0000"/>
                </a:solidFill>
              </a:rPr>
              <a:t>using machine learning</a:t>
            </a:r>
            <a:br>
              <a:rPr lang="en-IN" b="1" dirty="0"/>
            </a:br>
            <a:br>
              <a:rPr lang="en-IN" b="1" dirty="0"/>
            </a:br>
            <a:r>
              <a:rPr lang="en-IN" b="1" dirty="0"/>
              <a:t>                            - Jayesh raj</a:t>
            </a:r>
          </a:p>
        </p:txBody>
      </p:sp>
    </p:spTree>
    <p:extLst>
      <p:ext uri="{BB962C8B-B14F-4D97-AF65-F5344CB8AC3E}">
        <p14:creationId xmlns:p14="http://schemas.microsoft.com/office/powerpoint/2010/main" val="23267526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7536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2B8AE3-99D6-6524-CAE6-9B62AF22A987}"/>
              </a:ext>
            </a:extLst>
          </p:cNvPr>
          <p:cNvSpPr>
            <a:spLocks noGrp="1"/>
          </p:cNvSpPr>
          <p:nvPr>
            <p:ph type="ctrTitle"/>
          </p:nvPr>
        </p:nvSpPr>
        <p:spPr>
          <a:xfrm>
            <a:off x="0" y="0"/>
            <a:ext cx="12192000" cy="890649"/>
          </a:xfrm>
        </p:spPr>
        <p:txBody>
          <a:bodyPr>
            <a:normAutofit fontScale="90000"/>
          </a:bodyPr>
          <a:lstStyle/>
          <a:p>
            <a:r>
              <a:rPr lang="en-IN" sz="6000" b="1" dirty="0"/>
              <a:t>Conclusion</a:t>
            </a:r>
          </a:p>
        </p:txBody>
      </p:sp>
      <p:sp>
        <p:nvSpPr>
          <p:cNvPr id="5" name="Subtitle 4">
            <a:extLst>
              <a:ext uri="{FF2B5EF4-FFF2-40B4-BE49-F238E27FC236}">
                <a16:creationId xmlns:a16="http://schemas.microsoft.com/office/drawing/2014/main" id="{DF84B01A-B011-9C5B-37B4-64697BD7A13B}"/>
              </a:ext>
            </a:extLst>
          </p:cNvPr>
          <p:cNvSpPr>
            <a:spLocks noGrp="1"/>
          </p:cNvSpPr>
          <p:nvPr>
            <p:ph type="subTitle" idx="1"/>
          </p:nvPr>
        </p:nvSpPr>
        <p:spPr>
          <a:xfrm>
            <a:off x="275771" y="1600530"/>
            <a:ext cx="11640458" cy="4705267"/>
          </a:xfrm>
        </p:spPr>
        <p:txBody>
          <a:bodyPr>
            <a:normAutofit/>
          </a:bodyPr>
          <a:lstStyle/>
          <a:p>
            <a:pPr marL="342900" indent="-342900" algn="l">
              <a:buFont typeface="Arial" panose="020B0604020202020204" pitchFamily="34" charset="0"/>
              <a:buChar char="•"/>
            </a:pPr>
            <a:r>
              <a:rPr lang="en-GB" i="0" dirty="0">
                <a:solidFill>
                  <a:schemeClr val="bg1">
                    <a:lumMod val="95000"/>
                    <a:lumOff val="5000"/>
                  </a:schemeClr>
                </a:solidFill>
                <a:effectLst/>
                <a:latin typeface="Arial" panose="020B0604020202020204" pitchFamily="34" charset="0"/>
                <a:cs typeface="Arial" panose="020B0604020202020204" pitchFamily="34" charset="0"/>
              </a:rPr>
              <a:t>Prior to believe in bogus news and sharing it through web-based media, we should discover the reality behind it. </a:t>
            </a:r>
          </a:p>
          <a:p>
            <a:pPr marL="342900" indent="-342900" algn="l">
              <a:buFont typeface="Arial" panose="020B0604020202020204" pitchFamily="34" charset="0"/>
              <a:buChar char="•"/>
            </a:pPr>
            <a:r>
              <a:rPr lang="en-GB" dirty="0">
                <a:solidFill>
                  <a:schemeClr val="bg1">
                    <a:lumMod val="95000"/>
                    <a:lumOff val="5000"/>
                  </a:schemeClr>
                </a:solidFill>
                <a:latin typeface="Arial" panose="020B0604020202020204" pitchFamily="34" charset="0"/>
                <a:cs typeface="Arial" panose="020B0604020202020204" pitchFamily="34" charset="0"/>
              </a:rPr>
              <a:t>Here, </a:t>
            </a:r>
            <a:r>
              <a:rPr lang="en-GB" i="0" dirty="0">
                <a:solidFill>
                  <a:schemeClr val="bg1">
                    <a:lumMod val="95000"/>
                    <a:lumOff val="5000"/>
                  </a:schemeClr>
                </a:solidFill>
                <a:effectLst/>
                <a:latin typeface="Arial" panose="020B0604020202020204" pitchFamily="34" charset="0"/>
                <a:cs typeface="Arial" panose="020B0604020202020204" pitchFamily="34" charset="0"/>
              </a:rPr>
              <a:t>we use a text similarity finding algorithm for predicting whether the news is fake or accurate. We use five search engines, initially, we use only one search engine for scraping, even though the accuracy of prediction is not so great.</a:t>
            </a:r>
          </a:p>
          <a:p>
            <a:pPr marL="342900" indent="-342900" algn="l">
              <a:buFont typeface="Arial" panose="020B0604020202020204" pitchFamily="34" charset="0"/>
              <a:buChar char="•"/>
            </a:pPr>
            <a:r>
              <a:rPr lang="en-GB" i="0" dirty="0">
                <a:solidFill>
                  <a:schemeClr val="bg1">
                    <a:lumMod val="95000"/>
                    <a:lumOff val="5000"/>
                  </a:schemeClr>
                </a:solidFill>
                <a:effectLst/>
                <a:latin typeface="Arial" panose="020B0604020202020204" pitchFamily="34" charset="0"/>
                <a:cs typeface="Arial" panose="020B0604020202020204" pitchFamily="34" charset="0"/>
              </a:rPr>
              <a:t>Our work has led us to the conclusion that including more search engines it improves the system to get better results. </a:t>
            </a:r>
          </a:p>
          <a:p>
            <a:pPr marL="342900" indent="-342900" algn="l">
              <a:buFont typeface="Arial" panose="020B0604020202020204" pitchFamily="34" charset="0"/>
              <a:buChar char="•"/>
            </a:pPr>
            <a:r>
              <a:rPr lang="en-GB" i="0" dirty="0">
                <a:solidFill>
                  <a:schemeClr val="bg1">
                    <a:lumMod val="95000"/>
                    <a:lumOff val="5000"/>
                  </a:schemeClr>
                </a:solidFill>
                <a:effectLst/>
                <a:latin typeface="Arial" panose="020B0604020202020204" pitchFamily="34" charset="0"/>
                <a:cs typeface="Arial" panose="020B0604020202020204" pitchFamily="34" charset="0"/>
              </a:rPr>
              <a:t>The findings of this study indicate that the system achieved accuracy of up to 90% in detecting news as fake or real</a:t>
            </a:r>
          </a:p>
          <a:p>
            <a:pPr marL="342900" indent="-342900" algn="l">
              <a:buFont typeface="Arial" panose="020B0604020202020204" pitchFamily="34" charset="0"/>
              <a:buChar char="•"/>
            </a:pPr>
            <a:r>
              <a:rPr lang="en-GB" i="0" dirty="0">
                <a:solidFill>
                  <a:schemeClr val="bg1">
                    <a:lumMod val="95000"/>
                    <a:lumOff val="5000"/>
                  </a:schemeClr>
                </a:solidFill>
                <a:effectLst/>
                <a:latin typeface="Arial" panose="020B0604020202020204" pitchFamily="34" charset="0"/>
                <a:cs typeface="Arial" panose="020B0604020202020204" pitchFamily="34" charset="0"/>
              </a:rPr>
              <a:t>Hence, future studies on the current topic are therefore needed to improve the accuracy of the system by adding some more search engines for scraping, fetching more data from social media, and using another text similarity checking algorithm. </a:t>
            </a:r>
          </a:p>
        </p:txBody>
      </p:sp>
    </p:spTree>
    <p:extLst>
      <p:ext uri="{BB962C8B-B14F-4D97-AF65-F5344CB8AC3E}">
        <p14:creationId xmlns:p14="http://schemas.microsoft.com/office/powerpoint/2010/main" val="10740838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4F1D0-B45B-BDA4-E42F-2B0426B8E9EA}"/>
              </a:ext>
            </a:extLst>
          </p:cNvPr>
          <p:cNvSpPr>
            <a:spLocks noGrp="1"/>
          </p:cNvSpPr>
          <p:nvPr>
            <p:ph type="ctrTitle"/>
          </p:nvPr>
        </p:nvSpPr>
        <p:spPr>
          <a:xfrm>
            <a:off x="0" y="0"/>
            <a:ext cx="12192000" cy="1045029"/>
          </a:xfrm>
        </p:spPr>
        <p:txBody>
          <a:bodyPr>
            <a:noAutofit/>
          </a:bodyPr>
          <a:lstStyle/>
          <a:p>
            <a:r>
              <a:rPr lang="en-IN" sz="4800" b="1" dirty="0"/>
              <a:t>introducTION</a:t>
            </a:r>
          </a:p>
        </p:txBody>
      </p:sp>
      <p:sp>
        <p:nvSpPr>
          <p:cNvPr id="3" name="Subtitle 2">
            <a:extLst>
              <a:ext uri="{FF2B5EF4-FFF2-40B4-BE49-F238E27FC236}">
                <a16:creationId xmlns:a16="http://schemas.microsoft.com/office/drawing/2014/main" id="{89F15213-5961-193F-BE98-67B27352EE52}"/>
              </a:ext>
            </a:extLst>
          </p:cNvPr>
          <p:cNvSpPr>
            <a:spLocks noGrp="1"/>
          </p:cNvSpPr>
          <p:nvPr>
            <p:ph type="subTitle" idx="1"/>
          </p:nvPr>
        </p:nvSpPr>
        <p:spPr>
          <a:xfrm>
            <a:off x="312057" y="1178152"/>
            <a:ext cx="8817429" cy="5388903"/>
          </a:xfrm>
        </p:spPr>
        <p:txBody>
          <a:bodyPr numCol="1">
            <a:normAutofit/>
          </a:bodyPr>
          <a:lstStyle/>
          <a:p>
            <a:pPr marL="342900" indent="-342900" algn="l">
              <a:buFont typeface="Arial" panose="020B0604020202020204" pitchFamily="34" charset="0"/>
              <a:buChar char="•"/>
            </a:pPr>
            <a:r>
              <a:rPr lang="en-GB" sz="2400" i="0" dirty="0">
                <a:solidFill>
                  <a:schemeClr val="bg1">
                    <a:lumMod val="95000"/>
                    <a:lumOff val="5000"/>
                  </a:schemeClr>
                </a:solidFill>
                <a:effectLst/>
                <a:latin typeface="ff3"/>
              </a:rPr>
              <a:t>Today, the increased amount of information sources on internet creates the problem of information overflow. Filtering the relevant and genuine information is another challenge social media facing now. </a:t>
            </a:r>
          </a:p>
          <a:p>
            <a:pPr marL="342900" indent="-342900" algn="l">
              <a:buFont typeface="Arial" panose="020B0604020202020204" pitchFamily="34" charset="0"/>
              <a:buChar char="•"/>
            </a:pPr>
            <a:r>
              <a:rPr lang="en-GB" sz="2400" i="0" dirty="0">
                <a:solidFill>
                  <a:schemeClr val="bg1">
                    <a:lumMod val="95000"/>
                    <a:lumOff val="5000"/>
                  </a:schemeClr>
                </a:solidFill>
                <a:effectLst/>
                <a:latin typeface="ff3"/>
              </a:rPr>
              <a:t>Mobile phones and other electronic gadgets became quite common through which people get up-to-date information. </a:t>
            </a:r>
          </a:p>
          <a:p>
            <a:pPr marL="342900" indent="-342900" algn="l">
              <a:buFont typeface="Arial" panose="020B0604020202020204" pitchFamily="34" charset="0"/>
              <a:buChar char="•"/>
            </a:pPr>
            <a:r>
              <a:rPr lang="en-GB" sz="2400" i="0" dirty="0">
                <a:solidFill>
                  <a:schemeClr val="bg1">
                    <a:lumMod val="95000"/>
                    <a:lumOff val="5000"/>
                  </a:schemeClr>
                </a:solidFill>
                <a:effectLst/>
                <a:latin typeface="ff3"/>
              </a:rPr>
              <a:t>Verifying the authenticity of news needs to have prime importance though a difficult task. This helps to eliminate the rumors from spreading through social platforms. </a:t>
            </a:r>
          </a:p>
          <a:p>
            <a:pPr marL="342900" indent="-342900" algn="l">
              <a:buFont typeface="Arial" panose="020B0604020202020204" pitchFamily="34" charset="0"/>
              <a:buChar char="•"/>
            </a:pPr>
            <a:r>
              <a:rPr lang="en-GB" sz="2400" i="0" dirty="0">
                <a:solidFill>
                  <a:schemeClr val="bg1">
                    <a:lumMod val="95000"/>
                    <a:lumOff val="5000"/>
                  </a:schemeClr>
                </a:solidFill>
                <a:effectLst/>
                <a:latin typeface="ff3"/>
              </a:rPr>
              <a:t>By using the web scraping method, we assemble the news content related to the news posted for checking. The news prediction is done by implementing techniques like TF-IDF, Bag of words and Natural language processing.</a:t>
            </a:r>
          </a:p>
          <a:p>
            <a:endParaRPr lang="en-IN" sz="1800" dirty="0">
              <a:solidFill>
                <a:schemeClr val="bg1">
                  <a:lumMod val="95000"/>
                  <a:lumOff val="5000"/>
                </a:schemeClr>
              </a:solidFill>
            </a:endParaRPr>
          </a:p>
        </p:txBody>
      </p:sp>
      <p:pic>
        <p:nvPicPr>
          <p:cNvPr id="1026" name="Picture 2" descr="Fake News: The Health Misinformation Epidemic">
            <a:extLst>
              <a:ext uri="{FF2B5EF4-FFF2-40B4-BE49-F238E27FC236}">
                <a16:creationId xmlns:a16="http://schemas.microsoft.com/office/drawing/2014/main" id="{93526523-C8C8-AA19-7762-3788920141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17" r="18448"/>
          <a:stretch/>
        </p:blipFill>
        <p:spPr bwMode="auto">
          <a:xfrm>
            <a:off x="9442071" y="1324099"/>
            <a:ext cx="2437872" cy="26541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U action against 'fake news' | Epthinktank | European Parliament">
            <a:extLst>
              <a:ext uri="{FF2B5EF4-FFF2-40B4-BE49-F238E27FC236}">
                <a16:creationId xmlns:a16="http://schemas.microsoft.com/office/drawing/2014/main" id="{BCF8BD55-4E27-511C-9311-CF54BAAA1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5794" y="4364181"/>
            <a:ext cx="2384149" cy="1586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70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A993-EDFD-474F-7DE8-0DE7BB774817}"/>
              </a:ext>
            </a:extLst>
          </p:cNvPr>
          <p:cNvSpPr>
            <a:spLocks noGrp="1"/>
          </p:cNvSpPr>
          <p:nvPr>
            <p:ph type="title"/>
          </p:nvPr>
        </p:nvSpPr>
        <p:spPr>
          <a:xfrm>
            <a:off x="-1" y="0"/>
            <a:ext cx="12192001" cy="1080655"/>
          </a:xfrm>
        </p:spPr>
        <p:txBody>
          <a:bodyPr>
            <a:normAutofit fontScale="90000"/>
          </a:bodyPr>
          <a:lstStyle/>
          <a:p>
            <a:r>
              <a:rPr lang="en-IN" sz="6000" b="1" dirty="0"/>
              <a:t>TF-IDF </a:t>
            </a:r>
          </a:p>
        </p:txBody>
      </p:sp>
      <p:sp>
        <p:nvSpPr>
          <p:cNvPr id="3" name="Text Placeholder 2">
            <a:extLst>
              <a:ext uri="{FF2B5EF4-FFF2-40B4-BE49-F238E27FC236}">
                <a16:creationId xmlns:a16="http://schemas.microsoft.com/office/drawing/2014/main" id="{D61C6BEA-5E28-190D-65E2-F96019152D29}"/>
              </a:ext>
            </a:extLst>
          </p:cNvPr>
          <p:cNvSpPr>
            <a:spLocks noGrp="1"/>
          </p:cNvSpPr>
          <p:nvPr>
            <p:ph type="body" idx="1"/>
          </p:nvPr>
        </p:nvSpPr>
        <p:spPr>
          <a:xfrm>
            <a:off x="269833" y="1466603"/>
            <a:ext cx="11509829" cy="4946072"/>
          </a:xfrm>
        </p:spPr>
        <p:txBody>
          <a:bodyPr>
            <a:normAutofit/>
          </a:bodyPr>
          <a:lstStyle/>
          <a:p>
            <a:pPr marL="342900" indent="-342900">
              <a:buFont typeface="Arial" panose="020B0604020202020204" pitchFamily="34" charset="0"/>
              <a:buChar char="•"/>
            </a:pPr>
            <a:r>
              <a:rPr lang="en-GB" i="0" dirty="0">
                <a:solidFill>
                  <a:schemeClr val="bg1">
                    <a:lumMod val="95000"/>
                    <a:lumOff val="5000"/>
                  </a:schemeClr>
                </a:solidFill>
                <a:effectLst/>
                <a:latin typeface="Arial" panose="020B0604020202020204" pitchFamily="34" charset="0"/>
              </a:rPr>
              <a:t>TF–IDF, short for term frequency–inverse document frequency, is a numerical statistic that is intended to reflect how important a word is to a </a:t>
            </a:r>
            <a:r>
              <a:rPr lang="en-GB" i="0" strike="noStrike" dirty="0">
                <a:solidFill>
                  <a:schemeClr val="bg1">
                    <a:lumMod val="95000"/>
                    <a:lumOff val="5000"/>
                  </a:schemeClr>
                </a:solidFill>
                <a:effectLst/>
                <a:latin typeface="Arial" panose="020B0604020202020204" pitchFamily="34" charset="0"/>
                <a:hlinkClick r:id="rId2" tooltip="Document">
                  <a:extLst>
                    <a:ext uri="{A12FA001-AC4F-418D-AE19-62706E023703}">
                      <ahyp:hlinkClr xmlns:ahyp="http://schemas.microsoft.com/office/drawing/2018/hyperlinkcolor" val="tx"/>
                    </a:ext>
                  </a:extLst>
                </a:hlinkClick>
              </a:rPr>
              <a:t>document</a:t>
            </a:r>
            <a:r>
              <a:rPr lang="en-GB" i="0" dirty="0">
                <a:solidFill>
                  <a:schemeClr val="bg1">
                    <a:lumMod val="95000"/>
                    <a:lumOff val="5000"/>
                  </a:schemeClr>
                </a:solidFill>
                <a:effectLst/>
                <a:latin typeface="Arial" panose="020B0604020202020204" pitchFamily="34" charset="0"/>
              </a:rPr>
              <a:t> in a collection. </a:t>
            </a:r>
          </a:p>
          <a:p>
            <a:pPr marL="342900" indent="-342900">
              <a:buFont typeface="Arial" panose="020B0604020202020204" pitchFamily="34" charset="0"/>
              <a:buChar char="•"/>
            </a:pPr>
            <a:endParaRPr lang="en-GB" i="0" dirty="0">
              <a:solidFill>
                <a:schemeClr val="bg1">
                  <a:lumMod val="95000"/>
                  <a:lumOff val="5000"/>
                </a:schemeClr>
              </a:solidFill>
              <a:effectLst/>
              <a:latin typeface="Arial" panose="020B0604020202020204" pitchFamily="34" charset="0"/>
            </a:endParaRPr>
          </a:p>
          <a:p>
            <a:pPr marL="342900" indent="-342900">
              <a:buFont typeface="Arial" panose="020B0604020202020204" pitchFamily="34" charset="0"/>
              <a:buChar char="•"/>
            </a:pPr>
            <a:r>
              <a:rPr lang="en-GB" i="0" dirty="0">
                <a:solidFill>
                  <a:schemeClr val="bg1">
                    <a:lumMod val="95000"/>
                    <a:lumOff val="5000"/>
                  </a:schemeClr>
                </a:solidFill>
                <a:effectLst/>
                <a:latin typeface="Arial" panose="020B0604020202020204" pitchFamily="34" charset="0"/>
              </a:rPr>
              <a:t>It is often used as a </a:t>
            </a:r>
            <a:r>
              <a:rPr lang="en-GB" i="0" strike="noStrike" dirty="0">
                <a:solidFill>
                  <a:schemeClr val="bg1">
                    <a:lumMod val="95000"/>
                    <a:lumOff val="5000"/>
                  </a:schemeClr>
                </a:solidFill>
                <a:effectLst/>
                <a:latin typeface="Arial" panose="020B0604020202020204" pitchFamily="34" charset="0"/>
                <a:hlinkClick r:id="rId3" tooltip="Weighting factor">
                  <a:extLst>
                    <a:ext uri="{A12FA001-AC4F-418D-AE19-62706E023703}">
                      <ahyp:hlinkClr xmlns:ahyp="http://schemas.microsoft.com/office/drawing/2018/hyperlinkcolor" val="tx"/>
                    </a:ext>
                  </a:extLst>
                </a:hlinkClick>
              </a:rPr>
              <a:t>weighting factor</a:t>
            </a:r>
            <a:r>
              <a:rPr lang="en-GB" i="0" dirty="0">
                <a:solidFill>
                  <a:schemeClr val="bg1">
                    <a:lumMod val="95000"/>
                    <a:lumOff val="5000"/>
                  </a:schemeClr>
                </a:solidFill>
                <a:effectLst/>
                <a:latin typeface="Arial" panose="020B0604020202020204" pitchFamily="34" charset="0"/>
              </a:rPr>
              <a:t> in searches of information retrieval, </a:t>
            </a:r>
            <a:r>
              <a:rPr lang="en-GB" i="0" strike="noStrike" dirty="0">
                <a:solidFill>
                  <a:schemeClr val="bg1">
                    <a:lumMod val="95000"/>
                    <a:lumOff val="5000"/>
                  </a:schemeClr>
                </a:solidFill>
                <a:effectLst/>
                <a:latin typeface="Arial" panose="020B0604020202020204" pitchFamily="34" charset="0"/>
                <a:hlinkClick r:id="rId4" tooltip="Text mining">
                  <a:extLst>
                    <a:ext uri="{A12FA001-AC4F-418D-AE19-62706E023703}">
                      <ahyp:hlinkClr xmlns:ahyp="http://schemas.microsoft.com/office/drawing/2018/hyperlinkcolor" val="tx"/>
                    </a:ext>
                  </a:extLst>
                </a:hlinkClick>
              </a:rPr>
              <a:t>text mining</a:t>
            </a:r>
            <a:r>
              <a:rPr lang="en-GB" i="0" dirty="0">
                <a:solidFill>
                  <a:schemeClr val="bg1">
                    <a:lumMod val="95000"/>
                    <a:lumOff val="5000"/>
                  </a:schemeClr>
                </a:solidFill>
                <a:effectLst/>
                <a:latin typeface="Arial" panose="020B0604020202020204" pitchFamily="34" charset="0"/>
              </a:rPr>
              <a:t>, and </a:t>
            </a:r>
            <a:r>
              <a:rPr lang="en-GB" i="0" strike="noStrike" dirty="0">
                <a:solidFill>
                  <a:schemeClr val="bg1">
                    <a:lumMod val="95000"/>
                    <a:lumOff val="5000"/>
                  </a:schemeClr>
                </a:solidFill>
                <a:effectLst/>
                <a:latin typeface="Arial" panose="020B0604020202020204" pitchFamily="34" charset="0"/>
                <a:hlinkClick r:id="rId5" tooltip="User modeling">
                  <a:extLst>
                    <a:ext uri="{A12FA001-AC4F-418D-AE19-62706E023703}">
                      <ahyp:hlinkClr xmlns:ahyp="http://schemas.microsoft.com/office/drawing/2018/hyperlinkcolor" val="tx"/>
                    </a:ext>
                  </a:extLst>
                </a:hlinkClick>
              </a:rPr>
              <a:t>user modelling</a:t>
            </a:r>
            <a:r>
              <a:rPr lang="en-GB" i="0" dirty="0">
                <a:solidFill>
                  <a:schemeClr val="bg1">
                    <a:lumMod val="95000"/>
                    <a:lumOff val="5000"/>
                  </a:schemeClr>
                </a:solidFill>
                <a:effectLst/>
                <a:latin typeface="Arial" panose="020B0604020202020204" pitchFamily="34" charset="0"/>
              </a:rPr>
              <a:t>. </a:t>
            </a:r>
          </a:p>
          <a:p>
            <a:pPr marL="342900" indent="-342900">
              <a:buFont typeface="Arial" panose="020B0604020202020204" pitchFamily="34" charset="0"/>
              <a:buChar char="•"/>
            </a:pPr>
            <a:endParaRPr lang="en-GB" i="0" dirty="0">
              <a:solidFill>
                <a:schemeClr val="bg1">
                  <a:lumMod val="95000"/>
                  <a:lumOff val="5000"/>
                </a:schemeClr>
              </a:solidFill>
              <a:effectLst/>
              <a:latin typeface="Arial" panose="020B0604020202020204" pitchFamily="34" charset="0"/>
            </a:endParaRPr>
          </a:p>
          <a:p>
            <a:pPr marL="342900" indent="-342900">
              <a:buFont typeface="Arial" panose="020B0604020202020204" pitchFamily="34" charset="0"/>
              <a:buChar char="•"/>
            </a:pPr>
            <a:r>
              <a:rPr lang="en-GB" i="0" dirty="0">
                <a:solidFill>
                  <a:schemeClr val="bg1">
                    <a:lumMod val="95000"/>
                    <a:lumOff val="5000"/>
                  </a:schemeClr>
                </a:solidFill>
                <a:effectLst/>
                <a:latin typeface="Arial" panose="020B0604020202020204" pitchFamily="34" charset="0"/>
              </a:rPr>
              <a:t>The tf–idf</a:t>
            </a:r>
            <a:r>
              <a:rPr lang="en-GB" dirty="0">
                <a:solidFill>
                  <a:schemeClr val="bg1">
                    <a:lumMod val="95000"/>
                    <a:lumOff val="5000"/>
                  </a:schemeClr>
                </a:solidFill>
                <a:latin typeface="Arial" panose="020B0604020202020204" pitchFamily="34" charset="0"/>
              </a:rPr>
              <a:t> </a:t>
            </a:r>
            <a:r>
              <a:rPr lang="en-GB" i="0" dirty="0">
                <a:solidFill>
                  <a:schemeClr val="bg1">
                    <a:lumMod val="95000"/>
                    <a:lumOff val="5000"/>
                  </a:schemeClr>
                </a:solidFill>
                <a:effectLst/>
                <a:latin typeface="Arial" panose="020B0604020202020204" pitchFamily="34" charset="0"/>
              </a:rPr>
              <a:t>value increases </a:t>
            </a:r>
            <a:r>
              <a:rPr lang="en-GB" i="0" strike="noStrike" dirty="0">
                <a:solidFill>
                  <a:schemeClr val="bg1">
                    <a:lumMod val="95000"/>
                    <a:lumOff val="5000"/>
                  </a:schemeClr>
                </a:solidFill>
                <a:effectLst/>
                <a:latin typeface="Arial" panose="020B0604020202020204" pitchFamily="34" charset="0"/>
                <a:hlinkClick r:id="rId6" tooltip="Proportionality (mathematics)">
                  <a:extLst>
                    <a:ext uri="{A12FA001-AC4F-418D-AE19-62706E023703}">
                      <ahyp:hlinkClr xmlns:ahyp="http://schemas.microsoft.com/office/drawing/2018/hyperlinkcolor" val="tx"/>
                    </a:ext>
                  </a:extLst>
                </a:hlinkClick>
              </a:rPr>
              <a:t>proportionally</a:t>
            </a:r>
            <a:r>
              <a:rPr lang="en-GB" i="0" dirty="0">
                <a:solidFill>
                  <a:schemeClr val="bg1">
                    <a:lumMod val="95000"/>
                    <a:lumOff val="5000"/>
                  </a:schemeClr>
                </a:solidFill>
                <a:effectLst/>
                <a:latin typeface="Arial" panose="020B0604020202020204" pitchFamily="34" charset="0"/>
              </a:rPr>
              <a:t> to the number of times a word appears in the document and is offset by the number of documents in the corpus that contain the word, which helps to adjust for the fact that some words appear more frequently in general. </a:t>
            </a:r>
          </a:p>
          <a:p>
            <a:pPr marL="342900" indent="-342900">
              <a:buFont typeface="Arial" panose="020B0604020202020204" pitchFamily="34" charset="0"/>
              <a:buChar char="•"/>
            </a:pPr>
            <a:endParaRPr lang="en-GB" i="0" dirty="0">
              <a:solidFill>
                <a:schemeClr val="bg1">
                  <a:lumMod val="95000"/>
                  <a:lumOff val="5000"/>
                </a:schemeClr>
              </a:solidFill>
              <a:effectLst/>
              <a:latin typeface="Arial" panose="020B0604020202020204" pitchFamily="34" charset="0"/>
            </a:endParaRPr>
          </a:p>
          <a:p>
            <a:pPr marL="342900" indent="-342900">
              <a:buFont typeface="Arial" panose="020B0604020202020204" pitchFamily="34" charset="0"/>
              <a:buChar char="•"/>
            </a:pPr>
            <a:r>
              <a:rPr lang="en-GB" i="0" dirty="0">
                <a:solidFill>
                  <a:schemeClr val="bg1">
                    <a:lumMod val="95000"/>
                    <a:lumOff val="5000"/>
                  </a:schemeClr>
                </a:solidFill>
                <a:effectLst/>
                <a:latin typeface="Arial" panose="020B0604020202020204" pitchFamily="34" charset="0"/>
              </a:rPr>
              <a:t>The </a:t>
            </a:r>
            <a:r>
              <a:rPr lang="en-GB" i="0" dirty="0" err="1">
                <a:solidFill>
                  <a:schemeClr val="bg1">
                    <a:lumMod val="95000"/>
                    <a:lumOff val="5000"/>
                  </a:schemeClr>
                </a:solidFill>
                <a:effectLst/>
                <a:latin typeface="Arial" panose="020B0604020202020204" pitchFamily="34" charset="0"/>
              </a:rPr>
              <a:t>tf</a:t>
            </a:r>
            <a:r>
              <a:rPr lang="en-GB" i="0" dirty="0">
                <a:solidFill>
                  <a:schemeClr val="bg1">
                    <a:lumMod val="95000"/>
                    <a:lumOff val="5000"/>
                  </a:schemeClr>
                </a:solidFill>
                <a:effectLst/>
                <a:latin typeface="Arial" panose="020B0604020202020204" pitchFamily="34" charset="0"/>
              </a:rPr>
              <a:t>–idf is one of the most popular term-weighting schemes today. A survey conducted in 2015 showed that 83% of text-based recommender systems in digital libraries use tf–idf.</a:t>
            </a:r>
            <a:endParaRPr lang="en-IN" dirty="0">
              <a:solidFill>
                <a:schemeClr val="bg1">
                  <a:lumMod val="95000"/>
                  <a:lumOff val="5000"/>
                </a:schemeClr>
              </a:solidFill>
            </a:endParaRPr>
          </a:p>
        </p:txBody>
      </p:sp>
    </p:spTree>
    <p:extLst>
      <p:ext uri="{BB962C8B-B14F-4D97-AF65-F5344CB8AC3E}">
        <p14:creationId xmlns:p14="http://schemas.microsoft.com/office/powerpoint/2010/main" val="17380595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42566-5DE6-0EDD-A0B3-C2C17272C6F6}"/>
              </a:ext>
            </a:extLst>
          </p:cNvPr>
          <p:cNvSpPr>
            <a:spLocks noGrp="1"/>
          </p:cNvSpPr>
          <p:nvPr>
            <p:ph type="title"/>
          </p:nvPr>
        </p:nvSpPr>
        <p:spPr>
          <a:xfrm>
            <a:off x="0" y="1"/>
            <a:ext cx="12192000" cy="1045028"/>
          </a:xfrm>
        </p:spPr>
        <p:txBody>
          <a:bodyPr>
            <a:normAutofit fontScale="90000"/>
          </a:bodyPr>
          <a:lstStyle/>
          <a:p>
            <a:r>
              <a:rPr lang="en-IN" sz="5300" b="1" i="0" dirty="0">
                <a:solidFill>
                  <a:srgbClr val="273239"/>
                </a:solidFill>
                <a:effectLst/>
                <a:latin typeface="sofia-pro"/>
              </a:rPr>
              <a:t>Passive Aggressive Classifiers</a:t>
            </a:r>
            <a:endParaRPr lang="en-IN" dirty="0"/>
          </a:p>
        </p:txBody>
      </p:sp>
      <p:sp>
        <p:nvSpPr>
          <p:cNvPr id="3" name="Text Placeholder 2">
            <a:extLst>
              <a:ext uri="{FF2B5EF4-FFF2-40B4-BE49-F238E27FC236}">
                <a16:creationId xmlns:a16="http://schemas.microsoft.com/office/drawing/2014/main" id="{28BE8DF8-7303-3AF0-22A0-BA31ABC5B633}"/>
              </a:ext>
            </a:extLst>
          </p:cNvPr>
          <p:cNvSpPr>
            <a:spLocks noGrp="1"/>
          </p:cNvSpPr>
          <p:nvPr>
            <p:ph type="body" idx="1"/>
          </p:nvPr>
        </p:nvSpPr>
        <p:spPr>
          <a:xfrm>
            <a:off x="211776" y="1395351"/>
            <a:ext cx="11768447" cy="4708566"/>
          </a:xfrm>
        </p:spPr>
        <p:txBody>
          <a:bodyPr>
            <a:normAutofit/>
          </a:bodyPr>
          <a:lstStyle/>
          <a:p>
            <a:pPr marL="342900" indent="-342900">
              <a:buFont typeface="Arial" panose="020B0604020202020204" pitchFamily="34" charset="0"/>
              <a:buChar char="•"/>
            </a:pPr>
            <a:r>
              <a:rPr lang="en-GB" i="0" dirty="0">
                <a:solidFill>
                  <a:schemeClr val="bg1">
                    <a:lumMod val="95000"/>
                    <a:lumOff val="5000"/>
                  </a:schemeClr>
                </a:solidFill>
                <a:effectLst/>
                <a:latin typeface="Arial" panose="020B0604020202020204" pitchFamily="34" charset="0"/>
                <a:cs typeface="Arial" panose="020B0604020202020204" pitchFamily="34" charset="0"/>
              </a:rPr>
              <a:t>The Passive-Aggressive algorithms are a family of Machine learning algorithms that are not very well known by beginners and even intermediate Machine Learning enthusiasts. However, they can be very useful and efficient for certain applications.</a:t>
            </a:r>
          </a:p>
          <a:p>
            <a:pPr marL="342900" indent="-342900">
              <a:buFont typeface="Arial" panose="020B0604020202020204" pitchFamily="34" charset="0"/>
              <a:buChar char="•"/>
            </a:pPr>
            <a:endParaRPr lang="en-GB" i="0" dirty="0">
              <a:solidFill>
                <a:schemeClr val="bg1">
                  <a:lumMod val="95000"/>
                  <a:lumOff val="5000"/>
                </a:schemeClr>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i="0" dirty="0">
                <a:solidFill>
                  <a:schemeClr val="bg1">
                    <a:lumMod val="95000"/>
                    <a:lumOff val="5000"/>
                  </a:schemeClr>
                </a:solidFill>
                <a:effectLst/>
                <a:latin typeface="Arial" panose="020B0604020202020204" pitchFamily="34" charset="0"/>
                <a:cs typeface="Arial" panose="020B0604020202020204" pitchFamily="34" charset="0"/>
              </a:rPr>
              <a:t>Passive-Aggressive algorithms are generally used for large-scale learning. It is one of the few ‘online-learning algorithms‘. In online machine learning algorithms, the input data comes in sequential order and the machine learning model is updated step-by-step, as opposed to batch learning, where the entire training dataset is used at once. </a:t>
            </a:r>
          </a:p>
          <a:p>
            <a:pPr marL="342900" indent="-342900">
              <a:buFont typeface="Arial" panose="020B0604020202020204" pitchFamily="34" charset="0"/>
              <a:buChar char="•"/>
            </a:pPr>
            <a:endParaRPr lang="en-GB" i="0" dirty="0">
              <a:solidFill>
                <a:schemeClr val="bg1">
                  <a:lumMod val="95000"/>
                  <a:lumOff val="5000"/>
                </a:schemeClr>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i="0" dirty="0">
                <a:solidFill>
                  <a:schemeClr val="bg1">
                    <a:lumMod val="95000"/>
                    <a:lumOff val="5000"/>
                  </a:schemeClr>
                </a:solidFill>
                <a:effectLst/>
                <a:latin typeface="Arial" panose="020B0604020202020204" pitchFamily="34" charset="0"/>
                <a:cs typeface="Arial" panose="020B0604020202020204" pitchFamily="34" charset="0"/>
              </a:rPr>
              <a:t>This is very useful in situations where there is a huge amount of data and it is computationally infeasible to train the entire dataset because of the sheer size of the data. We can simply say that an online-learning algorithm will get a training example, update the classifier, and then throw away the example.</a:t>
            </a:r>
            <a:endParaRPr lang="en-IN" dirty="0">
              <a:solidFill>
                <a:schemeClr val="bg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8441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01A8-CF21-9872-C6B4-C547EDC9B38B}"/>
              </a:ext>
            </a:extLst>
          </p:cNvPr>
          <p:cNvSpPr>
            <a:spLocks noGrp="1"/>
          </p:cNvSpPr>
          <p:nvPr>
            <p:ph type="ctrTitle"/>
          </p:nvPr>
        </p:nvSpPr>
        <p:spPr>
          <a:xfrm>
            <a:off x="0" y="0"/>
            <a:ext cx="12192000" cy="973777"/>
          </a:xfrm>
        </p:spPr>
        <p:txBody>
          <a:bodyPr>
            <a:normAutofit fontScale="90000"/>
          </a:bodyPr>
          <a:lstStyle/>
          <a:p>
            <a:r>
              <a:rPr lang="en-IN" sz="6000" b="1" dirty="0"/>
              <a:t>WORKING OF THE MODEL</a:t>
            </a:r>
          </a:p>
        </p:txBody>
      </p:sp>
      <p:sp>
        <p:nvSpPr>
          <p:cNvPr id="3" name="Subtitle 2">
            <a:extLst>
              <a:ext uri="{FF2B5EF4-FFF2-40B4-BE49-F238E27FC236}">
                <a16:creationId xmlns:a16="http://schemas.microsoft.com/office/drawing/2014/main" id="{D1F843C6-D971-91F0-46FE-CBDE59D723F4}"/>
              </a:ext>
            </a:extLst>
          </p:cNvPr>
          <p:cNvSpPr>
            <a:spLocks noGrp="1"/>
          </p:cNvSpPr>
          <p:nvPr>
            <p:ph type="subTitle" idx="1"/>
          </p:nvPr>
        </p:nvSpPr>
        <p:spPr>
          <a:xfrm>
            <a:off x="240475" y="1377536"/>
            <a:ext cx="11711050" cy="5082639"/>
          </a:xfrm>
        </p:spPr>
        <p:txBody>
          <a:bodyPr>
            <a:normAutofit lnSpcReduction="10000"/>
          </a:bodyPr>
          <a:lstStyle/>
          <a:p>
            <a:pPr marL="342900" indent="-342900" algn="l">
              <a:buFont typeface="Arial" panose="020B0604020202020204" pitchFamily="34" charset="0"/>
              <a:buChar char="•"/>
            </a:pPr>
            <a:r>
              <a:rPr lang="en-US" i="0" dirty="0">
                <a:solidFill>
                  <a:srgbClr val="FF0000"/>
                </a:solidFill>
                <a:effectLst/>
                <a:latin typeface="Arial" panose="020B0604020202020204" pitchFamily="34" charset="0"/>
                <a:cs typeface="Arial" panose="020B0604020202020204" pitchFamily="34" charset="0"/>
              </a:rPr>
              <a:t>Flask </a:t>
            </a:r>
            <a:r>
              <a:rPr lang="en-US" i="0" dirty="0">
                <a:solidFill>
                  <a:schemeClr val="bg1"/>
                </a:solidFill>
                <a:effectLst/>
                <a:latin typeface="Arial" panose="020B0604020202020204" pitchFamily="34" charset="0"/>
                <a:cs typeface="Arial" panose="020B0604020202020204" pitchFamily="34" charset="0"/>
              </a:rPr>
              <a:t>is a Python-based micro framework used for developing small-scale websites. Flask is very easy to make Restful APIs using python. As of now, we have developed a model </a:t>
            </a:r>
            <a:r>
              <a:rPr lang="en-US" i="0" dirty="0" err="1">
                <a:solidFill>
                  <a:schemeClr val="bg1"/>
                </a:solidFill>
                <a:effectLst/>
                <a:latin typeface="Arial" panose="020B0604020202020204" pitchFamily="34" charset="0"/>
                <a:cs typeface="Arial" panose="020B0604020202020204" pitchFamily="34" charset="0"/>
              </a:rPr>
              <a:t>i.e</a:t>
            </a:r>
            <a:r>
              <a:rPr lang="en-US" i="0" dirty="0">
                <a:solidFill>
                  <a:schemeClr val="bg1"/>
                </a:solidFill>
                <a:effectLst/>
                <a:latin typeface="Arial" panose="020B0604020202020204" pitchFamily="34" charset="0"/>
                <a:cs typeface="Arial" panose="020B0604020202020204" pitchFamily="34" charset="0"/>
              </a:rPr>
              <a:t> </a:t>
            </a:r>
            <a:r>
              <a:rPr lang="en-US" i="0" dirty="0" err="1">
                <a:solidFill>
                  <a:schemeClr val="bg1"/>
                </a:solidFill>
                <a:effectLst/>
                <a:latin typeface="Arial" panose="020B0604020202020204" pitchFamily="34" charset="0"/>
                <a:cs typeface="Arial" panose="020B0604020202020204" pitchFamily="34" charset="0"/>
              </a:rPr>
              <a:t>model.pkl</a:t>
            </a:r>
            <a:r>
              <a:rPr lang="en-US" i="0" dirty="0">
                <a:solidFill>
                  <a:schemeClr val="bg1"/>
                </a:solidFill>
                <a:effectLst/>
                <a:latin typeface="Arial" panose="020B0604020202020204" pitchFamily="34" charset="0"/>
                <a:cs typeface="Arial" panose="020B0604020202020204" pitchFamily="34" charset="0"/>
              </a:rPr>
              <a:t> , which can predict a class of the data based on various attributes of the data.</a:t>
            </a:r>
          </a:p>
          <a:p>
            <a:pPr marL="342900" indent="-342900" algn="l">
              <a:buFont typeface="Arial" panose="020B0604020202020204" pitchFamily="34" charset="0"/>
              <a:buChar char="•"/>
            </a:pPr>
            <a:endParaRPr lang="en-US" i="0" dirty="0">
              <a:solidFill>
                <a:schemeClr val="bg1"/>
              </a:solidFill>
              <a:effectLst/>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i="0" u="sng" dirty="0">
                <a:solidFill>
                  <a:schemeClr val="bg1"/>
                </a:solidFill>
                <a:effectLst/>
                <a:latin typeface="Arial" panose="020B0604020202020204" pitchFamily="34" charset="0"/>
                <a:cs typeface="Arial" panose="020B0604020202020204" pitchFamily="34" charset="0"/>
              </a:rPr>
              <a:t>Flask script</a:t>
            </a:r>
            <a:r>
              <a:rPr lang="en-US" i="0" dirty="0">
                <a:solidFill>
                  <a:schemeClr val="bg1"/>
                </a:solidFill>
                <a:effectLst/>
                <a:latin typeface="Arial" panose="020B0604020202020204" pitchFamily="34" charset="0"/>
                <a:cs typeface="Arial" panose="020B0604020202020204" pitchFamily="34" charset="0"/>
              </a:rPr>
              <a:t> :</a:t>
            </a:r>
            <a:r>
              <a:rPr lang="en-US" dirty="0">
                <a:solidFill>
                  <a:schemeClr val="bg1"/>
                </a:solidFill>
                <a:latin typeface="Arial" panose="020B0604020202020204" pitchFamily="34" charset="0"/>
                <a:cs typeface="Arial" panose="020B0604020202020204" pitchFamily="34" charset="0"/>
              </a:rPr>
              <a:t> </a:t>
            </a:r>
            <a:r>
              <a:rPr lang="en-US" i="0" dirty="0">
                <a:solidFill>
                  <a:schemeClr val="bg1"/>
                </a:solidFill>
                <a:effectLst/>
                <a:latin typeface="Arial" panose="020B0604020202020204" pitchFamily="34" charset="0"/>
                <a:cs typeface="Arial" panose="020B0604020202020204" pitchFamily="34" charset="0"/>
              </a:rPr>
              <a:t>Before starting with the coding part, we need to download flask and some other libraries. Here, we make use of a virtual environment, where all the libraries are managed which makes both the development and deployment job easier. </a:t>
            </a:r>
          </a:p>
          <a:p>
            <a:pPr marL="342900" indent="-342900" algn="l">
              <a:buFont typeface="Arial" panose="020B0604020202020204" pitchFamily="34" charset="0"/>
              <a:buChar char="•"/>
            </a:pPr>
            <a:endParaRPr lang="en-US" i="0" dirty="0">
              <a:solidFill>
                <a:schemeClr val="bg1"/>
              </a:solidFill>
              <a:effectLst/>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i="0" dirty="0">
                <a:solidFill>
                  <a:schemeClr val="bg1"/>
                </a:solidFill>
                <a:effectLst/>
                <a:latin typeface="Arial" panose="020B0604020202020204" pitchFamily="34" charset="0"/>
                <a:cs typeface="Arial" panose="020B0604020202020204" pitchFamily="34" charset="0"/>
              </a:rPr>
              <a:t>Here we import the libraries, then using app=Flask(__name__) we create an instance of flask. @app.route(‘/’) is used to tell flask what URL should trigger the function index() and in the function index, we use </a:t>
            </a:r>
            <a:r>
              <a:rPr lang="en-US" i="0" dirty="0" err="1">
                <a:solidFill>
                  <a:schemeClr val="bg1"/>
                </a:solidFill>
                <a:effectLst/>
                <a:latin typeface="Arial" panose="020B0604020202020204" pitchFamily="34" charset="0"/>
                <a:cs typeface="Arial" panose="020B0604020202020204" pitchFamily="34" charset="0"/>
              </a:rPr>
              <a:t>render_template</a:t>
            </a:r>
            <a:r>
              <a:rPr lang="en-US" i="0" dirty="0">
                <a:solidFill>
                  <a:schemeClr val="bg1"/>
                </a:solidFill>
                <a:effectLst/>
                <a:latin typeface="Arial" panose="020B0604020202020204" pitchFamily="34" charset="0"/>
                <a:cs typeface="Arial" panose="020B0604020202020204" pitchFamily="34" charset="0"/>
              </a:rPr>
              <a:t>(‘index.html’) to display the script index.html in the browser.</a:t>
            </a:r>
          </a:p>
          <a:p>
            <a:pPr marL="342900" indent="-342900" algn="l">
              <a:buFont typeface="Arial" panose="020B0604020202020204" pitchFamily="34" charset="0"/>
              <a:buChar char="•"/>
            </a:pPr>
            <a:endParaRPr lang="en-US" i="0" dirty="0">
              <a:solidFill>
                <a:schemeClr val="bg1"/>
              </a:solidFill>
              <a:effectLst/>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In this way we use the flask to connect our model from frontend part to machine learning part so as to make the work more efficient.</a:t>
            </a:r>
          </a:p>
        </p:txBody>
      </p:sp>
    </p:spTree>
    <p:extLst>
      <p:ext uri="{BB962C8B-B14F-4D97-AF65-F5344CB8AC3E}">
        <p14:creationId xmlns:p14="http://schemas.microsoft.com/office/powerpoint/2010/main" val="23152761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6A0D08-6D66-2393-82CE-E98FCD0A14B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8636" y="961902"/>
            <a:ext cx="8414728" cy="5613248"/>
          </a:xfrm>
          <a:prstGeom prst="rect">
            <a:avLst/>
          </a:prstGeom>
          <a:ln>
            <a:solidFill>
              <a:schemeClr val="bg1"/>
            </a:solidFill>
          </a:ln>
          <a:effectLst/>
        </p:spPr>
      </p:pic>
      <p:sp>
        <p:nvSpPr>
          <p:cNvPr id="3" name="Title 1">
            <a:extLst>
              <a:ext uri="{FF2B5EF4-FFF2-40B4-BE49-F238E27FC236}">
                <a16:creationId xmlns:a16="http://schemas.microsoft.com/office/drawing/2014/main" id="{EED130E7-BDAF-F3FB-883D-D15B084865A5}"/>
              </a:ext>
            </a:extLst>
          </p:cNvPr>
          <p:cNvSpPr txBox="1">
            <a:spLocks/>
          </p:cNvSpPr>
          <p:nvPr/>
        </p:nvSpPr>
        <p:spPr>
          <a:xfrm>
            <a:off x="0" y="0"/>
            <a:ext cx="12192000" cy="783771"/>
          </a:xfrm>
          <a:prstGeom prst="rect">
            <a:avLst/>
          </a:prstGeom>
        </p:spPr>
        <p:txBody>
          <a:bodyP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IN" sz="4800" b="1" dirty="0"/>
              <a:t>Workflow diagram</a:t>
            </a:r>
          </a:p>
        </p:txBody>
      </p:sp>
    </p:spTree>
    <p:extLst>
      <p:ext uri="{BB962C8B-B14F-4D97-AF65-F5344CB8AC3E}">
        <p14:creationId xmlns:p14="http://schemas.microsoft.com/office/powerpoint/2010/main" val="14765347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12870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2887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97100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137</TotalTime>
  <Words>780</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ff3</vt:lpstr>
      <vt:lpstr>Gill Sans MT</vt:lpstr>
      <vt:lpstr>sofia-pro</vt:lpstr>
      <vt:lpstr>Parcel</vt:lpstr>
      <vt:lpstr>Fake news prediction  using machine learning                              - Jayesh raj</vt:lpstr>
      <vt:lpstr>introducTION</vt:lpstr>
      <vt:lpstr>TF-IDF </vt:lpstr>
      <vt:lpstr>Passive Aggressive Classifiers</vt:lpstr>
      <vt:lpstr>WORKING OF THE MODEL</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prediction  using machine learning</dc:title>
  <dc:creator>Jayesh Raj</dc:creator>
  <cp:lastModifiedBy>Jayesh Raj</cp:lastModifiedBy>
  <cp:revision>8</cp:revision>
  <dcterms:created xsi:type="dcterms:W3CDTF">2022-10-29T09:45:37Z</dcterms:created>
  <dcterms:modified xsi:type="dcterms:W3CDTF">2023-11-06T13:01:00Z</dcterms:modified>
</cp:coreProperties>
</file>