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0" r:id="rId2"/>
    <p:sldId id="551" r:id="rId3"/>
    <p:sldId id="552" r:id="rId4"/>
    <p:sldId id="553" r:id="rId5"/>
    <p:sldId id="496" r:id="rId6"/>
    <p:sldId id="647" r:id="rId7"/>
    <p:sldId id="648" r:id="rId8"/>
    <p:sldId id="649" r:id="rId9"/>
    <p:sldId id="285" r:id="rId10"/>
    <p:sldId id="475" r:id="rId11"/>
    <p:sldId id="450" r:id="rId12"/>
    <p:sldId id="395" r:id="rId13"/>
    <p:sldId id="403" r:id="rId14"/>
    <p:sldId id="645" r:id="rId15"/>
    <p:sldId id="646" r:id="rId16"/>
    <p:sldId id="650" r:id="rId17"/>
    <p:sldId id="651" r:id="rId18"/>
    <p:sldId id="652" r:id="rId19"/>
    <p:sldId id="653" r:id="rId20"/>
    <p:sldId id="594" r:id="rId21"/>
    <p:sldId id="404" r:id="rId22"/>
    <p:sldId id="497" r:id="rId23"/>
    <p:sldId id="55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555" r:id="rId33"/>
    <p:sldId id="487" r:id="rId34"/>
    <p:sldId id="488" r:id="rId35"/>
    <p:sldId id="489" r:id="rId36"/>
    <p:sldId id="490" r:id="rId37"/>
    <p:sldId id="595" r:id="rId38"/>
    <p:sldId id="540" r:id="rId39"/>
    <p:sldId id="596" r:id="rId40"/>
    <p:sldId id="398" r:id="rId41"/>
    <p:sldId id="399" r:id="rId42"/>
    <p:sldId id="400" r:id="rId43"/>
    <p:sldId id="401" r:id="rId44"/>
    <p:sldId id="402" r:id="rId45"/>
    <p:sldId id="673" r:id="rId46"/>
    <p:sldId id="6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417" autoAdjust="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outlineViewPr>
    <p:cViewPr>
      <p:scale>
        <a:sx n="33" d="100"/>
        <a:sy n="33" d="100"/>
      </p:scale>
      <p:origin x="0" y="-55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F1D-2890-D852-AC99-F079812C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87CE-9062-2E54-0F2F-F4227CF77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C14F-472F-91D2-E020-58F6561C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5F0-169F-279D-FA76-341845F9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8AE-93D6-80EF-C728-9ED4B6AD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C2D-9C22-88AC-4967-D255AA4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051D-7193-E886-FCB3-1AEDDB83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B86A-531D-881A-A6BE-101EF55F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B4E8-E375-5CCE-C359-268EAE5B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937C-50C1-76A0-9E99-3B9EEF7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1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04562-0A25-9C87-410D-6B7166CE1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49E6-50B4-43C7-E638-62E2DF2A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DB23-EB45-6695-9C86-C400A4B3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21D5-7084-6E0C-F0C3-E4B9F479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6314-7515-F19B-ADBD-1E12A1D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9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3287-0F3D-858D-0ECD-E5E9005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5FD8-2533-3B4C-EAC3-1F602A30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9C46-5FE4-15CC-34BB-DFE911B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5AA8-7B79-57E7-E19D-0835EF4E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F787-2CF0-5904-2D32-9B07D59F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1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4284-6DFB-5081-4D6E-E0BF8D03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56718-6FCB-1445-76B4-15714AE6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DC7F-5BDC-B559-4C8E-229760BD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D470-7891-789B-7E68-46B50F71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2BE7-B591-767C-EDFF-6DCAB0C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544B-6BC5-79FB-6D87-7ADB37E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68-C519-081C-8863-8A923CB7E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B4ECD-8ECD-A019-4B5D-6B30E12BE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C634-0145-F8E9-63E1-0825F128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6C27F-25DC-4F61-FD89-FB3FC97B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5CE6-D2E9-EB01-FA56-E7CE91CD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05D3-301A-AEFB-9C70-DEB2F4AD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2175-81E5-D5BB-B18D-8F77D0AB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9582-D522-0D0A-A9BA-CDBFB122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45E0-DAED-4242-0D26-CBC1E4590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F5848-305B-D597-F144-886F8BB66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F9F55-F047-C8F0-EA77-C16B57FD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253C2-98ED-F3CA-5D6F-6D1C446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69C72-A85E-DF98-9AB4-0066911F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8779-0389-F4D1-6F52-5CD781F5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3B389-D981-0916-68B9-D75369F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DF5E1-7999-193E-ACC0-6DA222C6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64819-A581-4561-C0AA-D97D7596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7C388-2703-8BD1-1DB3-5D30E03F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07BB-3FC1-D402-EE55-5B3C8AB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5F789-FFBD-4A6D-AD31-516204F8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92B1-CDAA-B46E-04A2-5DEBF807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4D72-2086-9474-1FA1-0C7CC4D5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61AB-A7CD-C1B0-CD1D-F972375E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DC805-04AC-1DDE-F19E-EBAE2EA8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D12E-8F2F-F697-A438-4D8CB047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FD23-018C-947B-2728-51E36C17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75E0-4FD0-1CC9-3E9C-DD406FA7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33CC-0A62-F6A1-2544-D688E3A5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8C6FF-A4E2-8BB9-0A5B-778FE187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C7B7-6BC7-B896-05C2-1792AE9F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E13F-954E-68AB-3F64-C1A112B1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F995-CE07-E800-3D43-9A35534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B010B-2E49-65B5-FF54-524C1EB2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9B28-196C-63C9-A88A-5782BCAC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2BE1-22A5-ED95-628A-B88D887B7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3F14-9989-450F-91F7-D0D254FD6A1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846A-628D-018A-940E-2F3233A7B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5E9C-2BD7-2C45-AA9C-8128F617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EF45-431F-46E0-9580-E7A4925C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8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34531/tango-computer-by-warszawiank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color-vector-image-of-linux-server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584710/docker-wsl-2-installation-is-incomplete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docs.microsoft.com/en-us/windows/wsl/install-manual#step-4---download-the-linux-kernel-update-pack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D1E67-6A44-7EE3-5DD7-28E96EB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3993A-CA02-DF91-0729-93EA32DB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8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34DF-A151-3BE5-1133-15FCB180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07B-83B7-45D0-0859-B34B561A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First enable WSL so you can run a command in Administrator PowerShell: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dism.exe /online /enable-feature 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g-1ff9"/>
              </a:rPr>
              <a:t>featurename:Microsoft-Windows-Subsystem-Linux</a:t>
            </a:r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 /all 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g-1ff9"/>
              </a:rPr>
              <a:t>norestart</a:t>
            </a:r>
            <a:endParaRPr lang="en-IN" b="0" i="0" dirty="0">
              <a:solidFill>
                <a:srgbClr val="000000"/>
              </a:solidFill>
              <a:effectLst/>
              <a:latin typeface="pg-1ff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Update to the WSL2 by this command in PowerShell: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dism.exe /online /enable-feature 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g-1ff9"/>
              </a:rPr>
              <a:t>featurename:VirtualMachinePlatform</a:t>
            </a:r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 /all 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pg-1ff9"/>
              </a:rPr>
              <a:t>norestart</a:t>
            </a:r>
            <a:endParaRPr lang="en-IN" b="0" i="0" dirty="0">
              <a:solidFill>
                <a:srgbClr val="000000"/>
              </a:solidFill>
              <a:effectLst/>
              <a:latin typeface="pg-1ff9"/>
            </a:endParaRPr>
          </a:p>
          <a:p>
            <a:pPr lvl="1"/>
            <a:endParaRPr lang="en-IN" dirty="0">
              <a:solidFill>
                <a:srgbClr val="000000"/>
              </a:solidFill>
              <a:latin typeface="pg-1ff9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pg-1ff9"/>
              </a:rPr>
              <a:t>Also see this: https://www.c-sharpcorner.com/article/how-to-install-docker-desktop-and-troubleshoot-issues-in-windows-machine/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05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F767-F9B7-3B23-C15B-BAF791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E369-9301-2096-D1A2-D47CE9988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0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Java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HelloWorld.java in </a:t>
            </a:r>
            <a:r>
              <a:rPr lang="fr-FR" dirty="0"/>
              <a:t>C:\lectures\CDAC\Cloud\docker\hello-world-java\HelloWorld.java</a:t>
            </a:r>
          </a:p>
          <a:p>
            <a:pPr lvl="1"/>
            <a:r>
              <a:rPr lang="en-IN" dirty="0"/>
              <a:t>public class HelloWorld {</a:t>
            </a:r>
          </a:p>
          <a:p>
            <a:pPr lvl="1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World");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Compile: </a:t>
            </a:r>
            <a:r>
              <a:rPr lang="en-IN" dirty="0" err="1"/>
              <a:t>javac</a:t>
            </a:r>
            <a:r>
              <a:rPr lang="en-IN" dirty="0"/>
              <a:t> HelloWorld.java</a:t>
            </a:r>
          </a:p>
          <a:p>
            <a:r>
              <a:rPr lang="en-IN" dirty="0"/>
              <a:t>Test: java HelloWorld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5BD3-AE48-AAFA-BD21-BC82C42B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12" y="3775262"/>
            <a:ext cx="5813201" cy="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/>
              <a:t>C:\lectures\CDAC\Cloud\docker\hello-world-java\Dockerfile</a:t>
            </a:r>
          </a:p>
          <a:p>
            <a:r>
              <a:rPr lang="en-US" sz="3400" b="1" dirty="0"/>
              <a:t># Use the official OpenJDK image as a parent image</a:t>
            </a:r>
          </a:p>
          <a:p>
            <a:r>
              <a:rPr lang="en-US" sz="3400" b="1" dirty="0"/>
              <a:t>FROM </a:t>
            </a:r>
            <a:r>
              <a:rPr lang="en-US" sz="3400" b="1" dirty="0" err="1"/>
              <a:t>openjdk:latest</a:t>
            </a:r>
            <a:endParaRPr lang="en-US" sz="3400" b="1" dirty="0"/>
          </a:p>
          <a:p>
            <a:endParaRPr lang="en-US" sz="3400" b="1" dirty="0"/>
          </a:p>
          <a:p>
            <a:r>
              <a:rPr lang="en-US" sz="3400" b="1" dirty="0"/>
              <a:t># Set the working directory to /app</a:t>
            </a:r>
          </a:p>
          <a:p>
            <a:r>
              <a:rPr lang="en-US" sz="3400" b="1" dirty="0"/>
              <a:t>WORKDIR /app</a:t>
            </a:r>
          </a:p>
          <a:p>
            <a:endParaRPr lang="en-US" sz="3400" b="1" dirty="0"/>
          </a:p>
          <a:p>
            <a:r>
              <a:rPr lang="en-US" sz="3400" b="1" dirty="0"/>
              <a:t># Copy the current directory contents into the container at /app</a:t>
            </a:r>
          </a:p>
          <a:p>
            <a:r>
              <a:rPr lang="en-US" sz="3400" b="1" dirty="0"/>
              <a:t>COPY .   /app</a:t>
            </a:r>
          </a:p>
          <a:p>
            <a:endParaRPr lang="en-US" sz="3400" b="1" dirty="0"/>
          </a:p>
          <a:p>
            <a:r>
              <a:rPr lang="en-US" sz="3400" b="1" dirty="0"/>
              <a:t># Compile the Java code</a:t>
            </a:r>
          </a:p>
          <a:p>
            <a:r>
              <a:rPr lang="en-US" sz="3400" b="1" dirty="0"/>
              <a:t>RUN </a:t>
            </a:r>
            <a:r>
              <a:rPr lang="en-US" sz="3400" b="1" dirty="0" err="1"/>
              <a:t>javac</a:t>
            </a:r>
            <a:r>
              <a:rPr lang="en-US" sz="3400" b="1" dirty="0"/>
              <a:t> HelloWorld.java</a:t>
            </a:r>
          </a:p>
          <a:p>
            <a:endParaRPr lang="en-US" sz="3400" b="1" dirty="0"/>
          </a:p>
          <a:p>
            <a:r>
              <a:rPr lang="en-US" sz="3400" b="1" dirty="0"/>
              <a:t># Run the program when the container starts</a:t>
            </a:r>
          </a:p>
          <a:p>
            <a:r>
              <a:rPr lang="en-US" sz="3400" b="1" dirty="0"/>
              <a:t>CMD ["java", "HelloWorld"]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DFD90-2CEA-9F40-C08B-01DE47E13755}"/>
              </a:ext>
            </a:extLst>
          </p:cNvPr>
          <p:cNvSpPr txBox="1"/>
          <p:nvPr/>
        </p:nvSpPr>
        <p:spPr>
          <a:xfrm>
            <a:off x="9179726" y="4523303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F09FA-115D-DC9D-1BB9-CAB99885F5CA}"/>
              </a:ext>
            </a:extLst>
          </p:cNvPr>
          <p:cNvSpPr txBox="1"/>
          <p:nvPr/>
        </p:nvSpPr>
        <p:spPr>
          <a:xfrm>
            <a:off x="9179726" y="5945856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1B982-A6A8-622E-E8BF-D62C9216FCAA}"/>
              </a:ext>
            </a:extLst>
          </p:cNvPr>
          <p:cNvSpPr txBox="1"/>
          <p:nvPr/>
        </p:nvSpPr>
        <p:spPr>
          <a:xfrm>
            <a:off x="9179726" y="5165467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6991D444-39A7-31EF-AD25-CB04CF1D9FED}"/>
              </a:ext>
            </a:extLst>
          </p:cNvPr>
          <p:cNvSpPr/>
          <p:nvPr/>
        </p:nvSpPr>
        <p:spPr>
          <a:xfrm>
            <a:off x="6305104" y="5469047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91688EF0-CF12-805C-9355-A642E07A438C}"/>
              </a:ext>
            </a:extLst>
          </p:cNvPr>
          <p:cNvSpPr/>
          <p:nvPr/>
        </p:nvSpPr>
        <p:spPr>
          <a:xfrm>
            <a:off x="6305103" y="373034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B0FAE-2A12-F246-0770-A158F2935761}"/>
              </a:ext>
            </a:extLst>
          </p:cNvPr>
          <p:cNvSpPr txBox="1"/>
          <p:nvPr/>
        </p:nvSpPr>
        <p:spPr>
          <a:xfrm>
            <a:off x="9179726" y="381662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1A263-49E0-5BD2-7F73-743709FA8164}"/>
              </a:ext>
            </a:extLst>
          </p:cNvPr>
          <p:cNvSpPr txBox="1"/>
          <p:nvPr/>
        </p:nvSpPr>
        <p:spPr>
          <a:xfrm>
            <a:off x="9179726" y="3084385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574F4-1D70-776A-025B-61FB16503032}"/>
              </a:ext>
            </a:extLst>
          </p:cNvPr>
          <p:cNvSpPr txBox="1"/>
          <p:nvPr/>
        </p:nvSpPr>
        <p:spPr>
          <a:xfrm>
            <a:off x="9179726" y="239319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80709627-466F-F9ED-1A14-4CFF5C64CCEA}"/>
              </a:ext>
            </a:extLst>
          </p:cNvPr>
          <p:cNvSpPr/>
          <p:nvPr/>
        </p:nvSpPr>
        <p:spPr>
          <a:xfrm>
            <a:off x="6305102" y="194195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1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F84-EDD9-6F9D-4FE5-0BF39683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8A8F-5A8D-63A3-D6C5-D99A8B9F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71594-8853-21C9-D556-A3C2ED1FDA85}"/>
              </a:ext>
            </a:extLst>
          </p:cNvPr>
          <p:cNvSpPr txBox="1"/>
          <p:nvPr/>
        </p:nvSpPr>
        <p:spPr>
          <a:xfrm>
            <a:off x="4022935" y="4343172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69813-3264-7DF0-790C-B56B72DDFFEB}"/>
              </a:ext>
            </a:extLst>
          </p:cNvPr>
          <p:cNvSpPr txBox="1"/>
          <p:nvPr/>
        </p:nvSpPr>
        <p:spPr>
          <a:xfrm>
            <a:off x="4022935" y="5765725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73A73-DEB1-3028-B0D4-0E42556CFFD6}"/>
              </a:ext>
            </a:extLst>
          </p:cNvPr>
          <p:cNvSpPr txBox="1"/>
          <p:nvPr/>
        </p:nvSpPr>
        <p:spPr>
          <a:xfrm>
            <a:off x="4022935" y="4985336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CEBD0209-27E0-AA48-FBD1-C9227CF44E90}"/>
              </a:ext>
            </a:extLst>
          </p:cNvPr>
          <p:cNvSpPr/>
          <p:nvPr/>
        </p:nvSpPr>
        <p:spPr>
          <a:xfrm>
            <a:off x="1148313" y="5288916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FFF64AAF-C7F8-F67F-5E72-F503B5146352}"/>
              </a:ext>
            </a:extLst>
          </p:cNvPr>
          <p:cNvSpPr/>
          <p:nvPr/>
        </p:nvSpPr>
        <p:spPr>
          <a:xfrm>
            <a:off x="1148312" y="355021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76F8-5A3C-E557-0355-4F1BFF6F5FC3}"/>
              </a:ext>
            </a:extLst>
          </p:cNvPr>
          <p:cNvSpPr txBox="1"/>
          <p:nvPr/>
        </p:nvSpPr>
        <p:spPr>
          <a:xfrm>
            <a:off x="4022935" y="363649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F7DEE-F608-AA1F-7AB7-AB4D08ACA95A}"/>
              </a:ext>
            </a:extLst>
          </p:cNvPr>
          <p:cNvSpPr txBox="1"/>
          <p:nvPr/>
        </p:nvSpPr>
        <p:spPr>
          <a:xfrm>
            <a:off x="4022935" y="2904254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BDA-2BFB-89DD-E601-D96AED4B2476}"/>
              </a:ext>
            </a:extLst>
          </p:cNvPr>
          <p:cNvSpPr txBox="1"/>
          <p:nvPr/>
        </p:nvSpPr>
        <p:spPr>
          <a:xfrm>
            <a:off x="4022935" y="221306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6FFA4B8D-F1D0-387A-44E4-0A51268B62D2}"/>
              </a:ext>
            </a:extLst>
          </p:cNvPr>
          <p:cNvSpPr/>
          <p:nvPr/>
        </p:nvSpPr>
        <p:spPr>
          <a:xfrm>
            <a:off x="1148311" y="176182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0B6D1CB4-513C-116F-3210-811B1D3EC19C}"/>
              </a:ext>
            </a:extLst>
          </p:cNvPr>
          <p:cNvSpPr/>
          <p:nvPr/>
        </p:nvSpPr>
        <p:spPr>
          <a:xfrm>
            <a:off x="6197011" y="3636497"/>
            <a:ext cx="818707" cy="646331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ACBB7-0F21-BADC-3617-6769BAA704C2}"/>
              </a:ext>
            </a:extLst>
          </p:cNvPr>
          <p:cNvSpPr txBox="1"/>
          <p:nvPr/>
        </p:nvSpPr>
        <p:spPr>
          <a:xfrm>
            <a:off x="7121487" y="4278519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FB19A-AF2D-C339-88CD-FA5EDE955287}"/>
              </a:ext>
            </a:extLst>
          </p:cNvPr>
          <p:cNvSpPr txBox="1"/>
          <p:nvPr/>
        </p:nvSpPr>
        <p:spPr>
          <a:xfrm>
            <a:off x="7121487" y="3916095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DB569-D07F-BE3B-D433-9B53344CEBC6}"/>
              </a:ext>
            </a:extLst>
          </p:cNvPr>
          <p:cNvSpPr txBox="1"/>
          <p:nvPr/>
        </p:nvSpPr>
        <p:spPr>
          <a:xfrm>
            <a:off x="7121487" y="355021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C5C74-0698-B892-C806-56D5CA8F907B}"/>
              </a:ext>
            </a:extLst>
          </p:cNvPr>
          <p:cNvSpPr txBox="1"/>
          <p:nvPr/>
        </p:nvSpPr>
        <p:spPr>
          <a:xfrm>
            <a:off x="7121487" y="319124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304060-53F3-07F1-767E-608E002E082E}"/>
              </a:ext>
            </a:extLst>
          </p:cNvPr>
          <p:cNvSpPr txBox="1"/>
          <p:nvPr/>
        </p:nvSpPr>
        <p:spPr>
          <a:xfrm>
            <a:off x="9275975" y="4268157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F7F97-F7BA-9AB0-E172-74C83C62EBB0}"/>
              </a:ext>
            </a:extLst>
          </p:cNvPr>
          <p:cNvSpPr txBox="1"/>
          <p:nvPr/>
        </p:nvSpPr>
        <p:spPr>
          <a:xfrm>
            <a:off x="9275975" y="3905733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512C8-EB73-25A8-C9B4-E5F969B95DB1}"/>
              </a:ext>
            </a:extLst>
          </p:cNvPr>
          <p:cNvSpPr txBox="1"/>
          <p:nvPr/>
        </p:nvSpPr>
        <p:spPr>
          <a:xfrm>
            <a:off x="9275975" y="353985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F42396-18C2-029E-AA0D-3A8F6CE6D9C7}"/>
              </a:ext>
            </a:extLst>
          </p:cNvPr>
          <p:cNvSpPr txBox="1"/>
          <p:nvPr/>
        </p:nvSpPr>
        <p:spPr>
          <a:xfrm>
            <a:off x="9275975" y="318088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6DB11-2F23-D295-7848-B41EAF0622E7}"/>
              </a:ext>
            </a:extLst>
          </p:cNvPr>
          <p:cNvSpPr txBox="1"/>
          <p:nvPr/>
        </p:nvSpPr>
        <p:spPr>
          <a:xfrm>
            <a:off x="7251405" y="5061098"/>
            <a:ext cx="2987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Resulting Docker Image</a:t>
            </a:r>
          </a:p>
        </p:txBody>
      </p:sp>
    </p:spTree>
    <p:extLst>
      <p:ext uri="{BB962C8B-B14F-4D97-AF65-F5344CB8AC3E}">
        <p14:creationId xmlns:p14="http://schemas.microsoft.com/office/powerpoint/2010/main" val="31316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F84-EDD9-6F9D-4FE5-0BF39683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this Image Anywhere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F09A5-8719-7738-2467-6019D409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2945" y="5165557"/>
            <a:ext cx="1522228" cy="1522228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FACBB7-0F21-BADC-3617-6769BAA704C2}"/>
              </a:ext>
            </a:extLst>
          </p:cNvPr>
          <p:cNvSpPr txBox="1"/>
          <p:nvPr/>
        </p:nvSpPr>
        <p:spPr>
          <a:xfrm>
            <a:off x="4025590" y="3077040"/>
            <a:ext cx="254803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 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FB19A-AF2D-C339-88CD-FA5EDE955287}"/>
              </a:ext>
            </a:extLst>
          </p:cNvPr>
          <p:cNvSpPr txBox="1"/>
          <p:nvPr/>
        </p:nvSpPr>
        <p:spPr>
          <a:xfrm>
            <a:off x="4025590" y="2714616"/>
            <a:ext cx="254803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DB569-D07F-BE3B-D433-9B53344CEBC6}"/>
              </a:ext>
            </a:extLst>
          </p:cNvPr>
          <p:cNvSpPr txBox="1"/>
          <p:nvPr/>
        </p:nvSpPr>
        <p:spPr>
          <a:xfrm>
            <a:off x="4025590" y="2348738"/>
            <a:ext cx="254803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C5C74-0698-B892-C806-56D5CA8F907B}"/>
              </a:ext>
            </a:extLst>
          </p:cNvPr>
          <p:cNvSpPr txBox="1"/>
          <p:nvPr/>
        </p:nvSpPr>
        <p:spPr>
          <a:xfrm>
            <a:off x="4025590" y="1989768"/>
            <a:ext cx="254803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304060-53F3-07F1-767E-608E002E082E}"/>
              </a:ext>
            </a:extLst>
          </p:cNvPr>
          <p:cNvSpPr txBox="1"/>
          <p:nvPr/>
        </p:nvSpPr>
        <p:spPr>
          <a:xfrm>
            <a:off x="6756058" y="3066678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F7F97-F7BA-9AB0-E172-74C83C62EBB0}"/>
              </a:ext>
            </a:extLst>
          </p:cNvPr>
          <p:cNvSpPr txBox="1"/>
          <p:nvPr/>
        </p:nvSpPr>
        <p:spPr>
          <a:xfrm>
            <a:off x="6756058" y="2704254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512C8-EB73-25A8-C9B4-E5F969B95DB1}"/>
              </a:ext>
            </a:extLst>
          </p:cNvPr>
          <p:cNvSpPr txBox="1"/>
          <p:nvPr/>
        </p:nvSpPr>
        <p:spPr>
          <a:xfrm>
            <a:off x="6756058" y="2338376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F42396-18C2-029E-AA0D-3A8F6CE6D9C7}"/>
              </a:ext>
            </a:extLst>
          </p:cNvPr>
          <p:cNvSpPr txBox="1"/>
          <p:nvPr/>
        </p:nvSpPr>
        <p:spPr>
          <a:xfrm>
            <a:off x="6756058" y="1979406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6DB11-2F23-D295-7848-B41EAF0622E7}"/>
              </a:ext>
            </a:extLst>
          </p:cNvPr>
          <p:cNvSpPr txBox="1"/>
          <p:nvPr/>
        </p:nvSpPr>
        <p:spPr>
          <a:xfrm>
            <a:off x="4699590" y="3475934"/>
            <a:ext cx="2987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Resulting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67ABB-A8AC-FE75-6340-F5E912835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44360" y="5062654"/>
            <a:ext cx="1795346" cy="1795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20FBD-928F-E212-FF35-26CEC9D0CF01}"/>
              </a:ext>
            </a:extLst>
          </p:cNvPr>
          <p:cNvSpPr txBox="1"/>
          <p:nvPr/>
        </p:nvSpPr>
        <p:spPr>
          <a:xfrm>
            <a:off x="944526" y="4539091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Windows (Host)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BBC32-6202-4A91-7C58-8E317EBDD3CA}"/>
              </a:ext>
            </a:extLst>
          </p:cNvPr>
          <p:cNvSpPr txBox="1"/>
          <p:nvPr/>
        </p:nvSpPr>
        <p:spPr>
          <a:xfrm>
            <a:off x="944526" y="3758702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F83F8-DF1B-35A7-0FFF-6B8BB3636719}"/>
              </a:ext>
            </a:extLst>
          </p:cNvPr>
          <p:cNvSpPr txBox="1"/>
          <p:nvPr/>
        </p:nvSpPr>
        <p:spPr>
          <a:xfrm>
            <a:off x="9036594" y="4488761"/>
            <a:ext cx="22108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Ubuntu Linux (Host)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B828-9D5E-8180-182B-C3E9E22A98D1}"/>
              </a:ext>
            </a:extLst>
          </p:cNvPr>
          <p:cNvSpPr txBox="1"/>
          <p:nvPr/>
        </p:nvSpPr>
        <p:spPr>
          <a:xfrm>
            <a:off x="9036594" y="3708372"/>
            <a:ext cx="221087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9DABAD-3A00-8604-2635-4C76149F9D96}"/>
              </a:ext>
            </a:extLst>
          </p:cNvPr>
          <p:cNvCxnSpPr>
            <a:cxnSpLocks/>
          </p:cNvCxnSpPr>
          <p:nvPr/>
        </p:nvCxnSpPr>
        <p:spPr>
          <a:xfrm flipH="1">
            <a:off x="2096429" y="2533404"/>
            <a:ext cx="1237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7083A6-973B-9545-5969-AE4872550619}"/>
              </a:ext>
            </a:extLst>
          </p:cNvPr>
          <p:cNvCxnSpPr/>
          <p:nvPr/>
        </p:nvCxnSpPr>
        <p:spPr>
          <a:xfrm>
            <a:off x="2096429" y="2533404"/>
            <a:ext cx="0" cy="117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A2CE5A-AEF6-E423-3FB4-CD8DCF9778A1}"/>
              </a:ext>
            </a:extLst>
          </p:cNvPr>
          <p:cNvCxnSpPr/>
          <p:nvPr/>
        </p:nvCxnSpPr>
        <p:spPr>
          <a:xfrm>
            <a:off x="10325861" y="2533404"/>
            <a:ext cx="0" cy="117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5E33E3-E1B6-AD86-7AF0-7D3D41D0C9D5}"/>
              </a:ext>
            </a:extLst>
          </p:cNvPr>
          <p:cNvCxnSpPr/>
          <p:nvPr/>
        </p:nvCxnSpPr>
        <p:spPr>
          <a:xfrm>
            <a:off x="3323063" y="2533404"/>
            <a:ext cx="0" cy="131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3F9C8-37B8-80EB-50AC-F0E22CF26E87}"/>
              </a:ext>
            </a:extLst>
          </p:cNvPr>
          <p:cNvCxnSpPr>
            <a:cxnSpLocks/>
          </p:cNvCxnSpPr>
          <p:nvPr/>
        </p:nvCxnSpPr>
        <p:spPr>
          <a:xfrm flipH="1">
            <a:off x="3334214" y="3832474"/>
            <a:ext cx="936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2487AD-ABBD-DC2F-247D-E02905609A0F}"/>
              </a:ext>
            </a:extLst>
          </p:cNvPr>
          <p:cNvCxnSpPr>
            <a:cxnSpLocks/>
          </p:cNvCxnSpPr>
          <p:nvPr/>
        </p:nvCxnSpPr>
        <p:spPr>
          <a:xfrm>
            <a:off x="4282068" y="3446372"/>
            <a:ext cx="0" cy="39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E0C176-2AB4-8299-CD0B-6B16B2A90231}"/>
              </a:ext>
            </a:extLst>
          </p:cNvPr>
          <p:cNvCxnSpPr>
            <a:cxnSpLocks/>
          </p:cNvCxnSpPr>
          <p:nvPr/>
        </p:nvCxnSpPr>
        <p:spPr>
          <a:xfrm>
            <a:off x="4456770" y="3461069"/>
            <a:ext cx="0" cy="77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9443C8-CF22-0DD6-F850-2CCB94EA57C8}"/>
              </a:ext>
            </a:extLst>
          </p:cNvPr>
          <p:cNvCxnSpPr>
            <a:cxnSpLocks/>
          </p:cNvCxnSpPr>
          <p:nvPr/>
        </p:nvCxnSpPr>
        <p:spPr>
          <a:xfrm flipH="1">
            <a:off x="4456770" y="4237463"/>
            <a:ext cx="4018157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43F5EF-C282-C5F5-5301-05BE0448287E}"/>
              </a:ext>
            </a:extLst>
          </p:cNvPr>
          <p:cNvCxnSpPr>
            <a:cxnSpLocks/>
          </p:cNvCxnSpPr>
          <p:nvPr/>
        </p:nvCxnSpPr>
        <p:spPr>
          <a:xfrm>
            <a:off x="8474927" y="2520613"/>
            <a:ext cx="0" cy="171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8DD04B-403D-273D-F94F-A637CE6AD5A7}"/>
              </a:ext>
            </a:extLst>
          </p:cNvPr>
          <p:cNvCxnSpPr>
            <a:cxnSpLocks/>
          </p:cNvCxnSpPr>
          <p:nvPr/>
        </p:nvCxnSpPr>
        <p:spPr>
          <a:xfrm flipH="1">
            <a:off x="8474927" y="2520613"/>
            <a:ext cx="1850934" cy="1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8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BED-59BD-7986-6393-526C8FDB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 1: Traditional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602D-D668-0F07-038C-890F011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759E-65F8-B48A-3323-DD5AD3DEA376}"/>
              </a:ext>
            </a:extLst>
          </p:cNvPr>
          <p:cNvSpPr txBox="1"/>
          <p:nvPr/>
        </p:nvSpPr>
        <p:spPr>
          <a:xfrm>
            <a:off x="5003180" y="4951140"/>
            <a:ext cx="21856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E6103-5902-E0EF-5E1B-6B69A2DF73DA}"/>
              </a:ext>
            </a:extLst>
          </p:cNvPr>
          <p:cNvSpPr txBox="1"/>
          <p:nvPr/>
        </p:nvSpPr>
        <p:spPr>
          <a:xfrm>
            <a:off x="5003179" y="4558939"/>
            <a:ext cx="21856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132C3-7392-9AAB-2047-15C137E3121D}"/>
              </a:ext>
            </a:extLst>
          </p:cNvPr>
          <p:cNvSpPr txBox="1"/>
          <p:nvPr/>
        </p:nvSpPr>
        <p:spPr>
          <a:xfrm>
            <a:off x="5003179" y="3793767"/>
            <a:ext cx="218563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Libraries and Frameworks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3C5B4-0CB9-0EB0-23C4-9CE47FD7116C}"/>
              </a:ext>
            </a:extLst>
          </p:cNvPr>
          <p:cNvSpPr txBox="1"/>
          <p:nvPr/>
        </p:nvSpPr>
        <p:spPr>
          <a:xfrm>
            <a:off x="5003179" y="3384612"/>
            <a:ext cx="21856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04428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BED-59BD-7986-6393-526C8FDB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 2: Virtualized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602D-D668-0F07-038C-890F011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759E-65F8-B48A-3323-DD5AD3DEA376}"/>
              </a:ext>
            </a:extLst>
          </p:cNvPr>
          <p:cNvSpPr txBox="1"/>
          <p:nvPr/>
        </p:nvSpPr>
        <p:spPr>
          <a:xfrm>
            <a:off x="1427357" y="5614432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E6103-5902-E0EF-5E1B-6B69A2DF73DA}"/>
              </a:ext>
            </a:extLst>
          </p:cNvPr>
          <p:cNvSpPr txBox="1"/>
          <p:nvPr/>
        </p:nvSpPr>
        <p:spPr>
          <a:xfrm>
            <a:off x="1427356" y="5222231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D5D68-9CB8-4042-DF7A-97E7C051944E}"/>
              </a:ext>
            </a:extLst>
          </p:cNvPr>
          <p:cNvSpPr txBox="1"/>
          <p:nvPr/>
        </p:nvSpPr>
        <p:spPr>
          <a:xfrm>
            <a:off x="1427356" y="4818879"/>
            <a:ext cx="973501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Hypervisor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DE098B-E480-4CBA-83B4-FE334FDCCE6C}"/>
              </a:ext>
            </a:extLst>
          </p:cNvPr>
          <p:cNvGrpSpPr/>
          <p:nvPr/>
        </p:nvGrpSpPr>
        <p:grpSpPr>
          <a:xfrm>
            <a:off x="8194753" y="2274838"/>
            <a:ext cx="2765502" cy="2308324"/>
            <a:chOff x="4713248" y="2015719"/>
            <a:chExt cx="2765502" cy="23083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CFA32-ECF6-A2A6-91B7-979B439DFF0D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Virtual Machine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132C3-7392-9AAB-2047-15C137E3121D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 and Frameworks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3C5B4-0CB9-0EB0-23C4-9CE47FD7116C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506A56-A48F-B236-174B-1AD44B159D34}"/>
                </a:ext>
              </a:extLst>
            </p:cNvPr>
            <p:cNvSpPr txBox="1"/>
            <p:nvPr/>
          </p:nvSpPr>
          <p:spPr>
            <a:xfrm>
              <a:off x="5003180" y="3196568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Operating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80481-CFE6-190A-6C49-0F09C59C986E}"/>
              </a:ext>
            </a:extLst>
          </p:cNvPr>
          <p:cNvGrpSpPr/>
          <p:nvPr/>
        </p:nvGrpSpPr>
        <p:grpSpPr>
          <a:xfrm>
            <a:off x="4968800" y="2274838"/>
            <a:ext cx="2765502" cy="2308324"/>
            <a:chOff x="4713248" y="2049172"/>
            <a:chExt cx="2765502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6D2A54-669F-27BB-F6B6-325BB7A7B730}"/>
                </a:ext>
              </a:extLst>
            </p:cNvPr>
            <p:cNvSpPr txBox="1"/>
            <p:nvPr/>
          </p:nvSpPr>
          <p:spPr>
            <a:xfrm>
              <a:off x="4713248" y="2049172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Virtual Machine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13841-BCD4-F732-2FC7-39984188ABEA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 and Frameworks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49920F-5F82-6174-AA81-CE0CA962A51A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457A2-68FD-0A61-297B-F30DD61F69B5}"/>
                </a:ext>
              </a:extLst>
            </p:cNvPr>
            <p:cNvSpPr txBox="1"/>
            <p:nvPr/>
          </p:nvSpPr>
          <p:spPr>
            <a:xfrm>
              <a:off x="5003180" y="3196568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Operating System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A4C1A-8A94-1CF3-E92C-D0272491CA2B}"/>
              </a:ext>
            </a:extLst>
          </p:cNvPr>
          <p:cNvGrpSpPr/>
          <p:nvPr/>
        </p:nvGrpSpPr>
        <p:grpSpPr>
          <a:xfrm>
            <a:off x="1718915" y="2274838"/>
            <a:ext cx="2765502" cy="2308324"/>
            <a:chOff x="4713248" y="2015719"/>
            <a:chExt cx="2765502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DF8AD-B5CF-2237-80C2-1AB0AA74213A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Virtual Machine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40B6D1-A323-C39E-45DE-4D998ED3512F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 and Frameworks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756CDD-AF14-8AD4-780A-E8A35296B104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EDA4D-8EEC-397A-6AD8-0C388CA26568}"/>
                </a:ext>
              </a:extLst>
            </p:cNvPr>
            <p:cNvSpPr txBox="1"/>
            <p:nvPr/>
          </p:nvSpPr>
          <p:spPr>
            <a:xfrm>
              <a:off x="5003180" y="3196568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58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BED-59BD-7986-6393-526C8FDB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 3: Containerized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602D-D668-0F07-038C-890F011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759E-65F8-B48A-3323-DD5AD3DEA376}"/>
              </a:ext>
            </a:extLst>
          </p:cNvPr>
          <p:cNvSpPr txBox="1"/>
          <p:nvPr/>
        </p:nvSpPr>
        <p:spPr>
          <a:xfrm>
            <a:off x="1427357" y="5614432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E6103-5902-E0EF-5E1B-6B69A2DF73DA}"/>
              </a:ext>
            </a:extLst>
          </p:cNvPr>
          <p:cNvSpPr txBox="1"/>
          <p:nvPr/>
        </p:nvSpPr>
        <p:spPr>
          <a:xfrm>
            <a:off x="1427356" y="5222231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D5D68-9CB8-4042-DF7A-97E7C051944E}"/>
              </a:ext>
            </a:extLst>
          </p:cNvPr>
          <p:cNvSpPr txBox="1"/>
          <p:nvPr/>
        </p:nvSpPr>
        <p:spPr>
          <a:xfrm>
            <a:off x="1427356" y="4818879"/>
            <a:ext cx="973501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Docker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DE098B-E480-4CBA-83B4-FE334FDCCE6C}"/>
              </a:ext>
            </a:extLst>
          </p:cNvPr>
          <p:cNvGrpSpPr/>
          <p:nvPr/>
        </p:nvGrpSpPr>
        <p:grpSpPr>
          <a:xfrm>
            <a:off x="8194753" y="2274838"/>
            <a:ext cx="2765502" cy="2308324"/>
            <a:chOff x="4713248" y="2015719"/>
            <a:chExt cx="2765502" cy="23083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CFA32-ECF6-A2A6-91B7-979B439DFF0D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132C3-7392-9AAB-2047-15C137E3121D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3C5B4-0CB9-0EB0-23C4-9CE47FD7116C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506A56-A48F-B236-174B-1AD44B159D34}"/>
                </a:ext>
              </a:extLst>
            </p:cNvPr>
            <p:cNvSpPr txBox="1"/>
            <p:nvPr/>
          </p:nvSpPr>
          <p:spPr>
            <a:xfrm>
              <a:off x="4975534" y="2995492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80481-CFE6-190A-6C49-0F09C59C986E}"/>
              </a:ext>
            </a:extLst>
          </p:cNvPr>
          <p:cNvGrpSpPr/>
          <p:nvPr/>
        </p:nvGrpSpPr>
        <p:grpSpPr>
          <a:xfrm>
            <a:off x="4968800" y="2274838"/>
            <a:ext cx="2765502" cy="2308324"/>
            <a:chOff x="4713248" y="2049172"/>
            <a:chExt cx="2765502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6D2A54-669F-27BB-F6B6-325BB7A7B730}"/>
                </a:ext>
              </a:extLst>
            </p:cNvPr>
            <p:cNvSpPr txBox="1"/>
            <p:nvPr/>
          </p:nvSpPr>
          <p:spPr>
            <a:xfrm>
              <a:off x="4713248" y="2049172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13841-BCD4-F732-2FC7-39984188ABEA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49920F-5F82-6174-AA81-CE0CA962A51A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457A2-68FD-0A61-297B-F30DD61F69B5}"/>
                </a:ext>
              </a:extLst>
            </p:cNvPr>
            <p:cNvSpPr txBox="1"/>
            <p:nvPr/>
          </p:nvSpPr>
          <p:spPr>
            <a:xfrm>
              <a:off x="4994586" y="3023053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A4C1A-8A94-1CF3-E92C-D0272491CA2B}"/>
              </a:ext>
            </a:extLst>
          </p:cNvPr>
          <p:cNvGrpSpPr/>
          <p:nvPr/>
        </p:nvGrpSpPr>
        <p:grpSpPr>
          <a:xfrm>
            <a:off x="1718915" y="2274838"/>
            <a:ext cx="2765502" cy="2308324"/>
            <a:chOff x="4713248" y="2015719"/>
            <a:chExt cx="2765502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DF8AD-B5CF-2237-80C2-1AB0AA74213A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40B6D1-A323-C39E-45DE-4D998ED3512F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756CDD-AF14-8AD4-780A-E8A35296B104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EDA4D-8EEC-397A-6AD8-0C388CA26568}"/>
                </a:ext>
              </a:extLst>
            </p:cNvPr>
            <p:cNvSpPr txBox="1"/>
            <p:nvPr/>
          </p:nvSpPr>
          <p:spPr>
            <a:xfrm>
              <a:off x="5003179" y="3004326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66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BED-59BD-7986-6393-526C8FDB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 4: 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602D-D668-0F07-038C-890F011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759E-65F8-B48A-3323-DD5AD3DEA376}"/>
              </a:ext>
            </a:extLst>
          </p:cNvPr>
          <p:cNvSpPr txBox="1"/>
          <p:nvPr/>
        </p:nvSpPr>
        <p:spPr>
          <a:xfrm>
            <a:off x="1427357" y="5764578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E6103-5902-E0EF-5E1B-6B69A2DF73DA}"/>
              </a:ext>
            </a:extLst>
          </p:cNvPr>
          <p:cNvSpPr txBox="1"/>
          <p:nvPr/>
        </p:nvSpPr>
        <p:spPr>
          <a:xfrm>
            <a:off x="1427356" y="5372377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D5D68-9CB8-4042-DF7A-97E7C051944E}"/>
              </a:ext>
            </a:extLst>
          </p:cNvPr>
          <p:cNvSpPr txBox="1"/>
          <p:nvPr/>
        </p:nvSpPr>
        <p:spPr>
          <a:xfrm>
            <a:off x="1427356" y="4969025"/>
            <a:ext cx="973501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Docker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DE098B-E480-4CBA-83B4-FE334FDCCE6C}"/>
              </a:ext>
            </a:extLst>
          </p:cNvPr>
          <p:cNvGrpSpPr/>
          <p:nvPr/>
        </p:nvGrpSpPr>
        <p:grpSpPr>
          <a:xfrm>
            <a:off x="8217055" y="2834151"/>
            <a:ext cx="2765502" cy="2031325"/>
            <a:chOff x="4713248" y="2015719"/>
            <a:chExt cx="2765502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CFA32-ECF6-A2A6-91B7-979B439DFF0D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132C3-7392-9AAB-2047-15C137E3121D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3C5B4-0CB9-0EB0-23C4-9CE47FD7116C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506A56-A48F-B236-174B-1AD44B159D34}"/>
                </a:ext>
              </a:extLst>
            </p:cNvPr>
            <p:cNvSpPr txBox="1"/>
            <p:nvPr/>
          </p:nvSpPr>
          <p:spPr>
            <a:xfrm>
              <a:off x="4975534" y="2995492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80481-CFE6-190A-6C49-0F09C59C986E}"/>
              </a:ext>
            </a:extLst>
          </p:cNvPr>
          <p:cNvGrpSpPr/>
          <p:nvPr/>
        </p:nvGrpSpPr>
        <p:grpSpPr>
          <a:xfrm>
            <a:off x="4991102" y="2834151"/>
            <a:ext cx="2765502" cy="2031325"/>
            <a:chOff x="4713248" y="2049172"/>
            <a:chExt cx="2765502" cy="2031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6D2A54-669F-27BB-F6B6-325BB7A7B730}"/>
                </a:ext>
              </a:extLst>
            </p:cNvPr>
            <p:cNvSpPr txBox="1"/>
            <p:nvPr/>
          </p:nvSpPr>
          <p:spPr>
            <a:xfrm>
              <a:off x="4713248" y="2049172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13841-BCD4-F732-2FC7-39984188ABEA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49920F-5F82-6174-AA81-CE0CA962A51A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457A2-68FD-0A61-297B-F30DD61F69B5}"/>
                </a:ext>
              </a:extLst>
            </p:cNvPr>
            <p:cNvSpPr txBox="1"/>
            <p:nvPr/>
          </p:nvSpPr>
          <p:spPr>
            <a:xfrm>
              <a:off x="4994586" y="3023053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A4C1A-8A94-1CF3-E92C-D0272491CA2B}"/>
              </a:ext>
            </a:extLst>
          </p:cNvPr>
          <p:cNvGrpSpPr/>
          <p:nvPr/>
        </p:nvGrpSpPr>
        <p:grpSpPr>
          <a:xfrm>
            <a:off x="1741217" y="2834151"/>
            <a:ext cx="2765502" cy="2031325"/>
            <a:chOff x="4713248" y="2015719"/>
            <a:chExt cx="2765502" cy="20313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DF8AD-B5CF-2237-80C2-1AB0AA74213A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40B6D1-A323-C39E-45DE-4D998ED3512F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756CDD-AF14-8AD4-780A-E8A35296B104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EDA4D-8EEC-397A-6AD8-0C388CA26568}"/>
                </a:ext>
              </a:extLst>
            </p:cNvPr>
            <p:cNvSpPr txBox="1"/>
            <p:nvPr/>
          </p:nvSpPr>
          <p:spPr>
            <a:xfrm>
              <a:off x="5003179" y="3004326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87EA27-2D58-EC81-CD9B-57DD1F5ACD39}"/>
              </a:ext>
            </a:extLst>
          </p:cNvPr>
          <p:cNvSpPr txBox="1"/>
          <p:nvPr/>
        </p:nvSpPr>
        <p:spPr>
          <a:xfrm>
            <a:off x="5272440" y="1825625"/>
            <a:ext cx="22769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Kubernetes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1C0898-8821-2578-AEFC-B565CF0FE9C7}"/>
              </a:ext>
            </a:extLst>
          </p:cNvPr>
          <p:cNvCxnSpPr/>
          <p:nvPr/>
        </p:nvCxnSpPr>
        <p:spPr>
          <a:xfrm flipH="1">
            <a:off x="3646449" y="2194957"/>
            <a:ext cx="2732049" cy="63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3DBFF7-ADF8-903B-D66F-FAC999441550}"/>
              </a:ext>
            </a:extLst>
          </p:cNvPr>
          <p:cNvCxnSpPr>
            <a:cxnSpLocks/>
          </p:cNvCxnSpPr>
          <p:nvPr/>
        </p:nvCxnSpPr>
        <p:spPr>
          <a:xfrm flipH="1">
            <a:off x="6411951" y="2211262"/>
            <a:ext cx="256479" cy="57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BBA25E-41EE-6E9A-D9DD-5AB46FB444E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14968" y="2205476"/>
            <a:ext cx="2284838" cy="6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3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641-928C-694A-4DC0-AA9521F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F750-ED53-F41C-6454-F3DD1906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85A5BF1-078A-4A3E-8967-40420C02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55" y="1399984"/>
            <a:ext cx="8433799" cy="47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D6EF-FC7E-8B9B-E80B-D7C2F1D1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avoid confusion!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BAE0-524D-38EC-0999-4D2CACDB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We will see other examples where we have RUN and CMD commands in a </a:t>
            </a:r>
            <a:r>
              <a:rPr lang="en-IN" dirty="0" err="1"/>
              <a:t>Dockerfile</a:t>
            </a:r>
            <a:r>
              <a:rPr lang="en-IN" dirty="0"/>
              <a:t> – they are different</a:t>
            </a:r>
          </a:p>
          <a:p>
            <a:pPr lvl="1"/>
            <a:r>
              <a:rPr lang="en-IN" dirty="0"/>
              <a:t>RUN command is used as a step in building a Docker image. Example below:</a:t>
            </a:r>
          </a:p>
          <a:p>
            <a:pPr lvl="2"/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Main.java</a:t>
            </a:r>
          </a:p>
          <a:p>
            <a:pPr lvl="2"/>
            <a:r>
              <a:rPr lang="en-IN" dirty="0"/>
              <a:t>This step will help us in compiling a Java program, which we next want to execute</a:t>
            </a:r>
          </a:p>
          <a:p>
            <a:pPr lvl="1"/>
            <a:r>
              <a:rPr lang="en-IN" dirty="0"/>
              <a:t>Now we can use the CMD command:</a:t>
            </a:r>
          </a:p>
          <a:p>
            <a:pPr lvl="2"/>
            <a:r>
              <a:rPr lang="en-IN" dirty="0"/>
              <a:t>CMD ["java", "Main"]</a:t>
            </a:r>
          </a:p>
          <a:p>
            <a:r>
              <a:rPr lang="en-IN" dirty="0"/>
              <a:t>To execute the </a:t>
            </a:r>
            <a:r>
              <a:rPr lang="en-IN" dirty="0" err="1"/>
              <a:t>Dockerfile</a:t>
            </a:r>
            <a:r>
              <a:rPr lang="en-IN" dirty="0"/>
              <a:t>: </a:t>
            </a:r>
            <a:r>
              <a:rPr lang="en-IN" b="1" dirty="0"/>
              <a:t>docker run </a:t>
            </a:r>
            <a:r>
              <a:rPr lang="en-IN" dirty="0"/>
              <a:t>…</a:t>
            </a:r>
          </a:p>
          <a:p>
            <a:r>
              <a:rPr lang="en-IN" dirty="0"/>
              <a:t>So, RUN is an intermediate command, and a </a:t>
            </a:r>
            <a:r>
              <a:rPr lang="en-IN" dirty="0" err="1"/>
              <a:t>Dockerfile</a:t>
            </a:r>
            <a:r>
              <a:rPr lang="en-IN" dirty="0"/>
              <a:t> can have multiple RUN commands</a:t>
            </a:r>
          </a:p>
          <a:p>
            <a:r>
              <a:rPr lang="en-IN" dirty="0"/>
              <a:t>Also, </a:t>
            </a:r>
            <a:r>
              <a:rPr lang="en-IN" b="1" dirty="0"/>
              <a:t>RUN inside </a:t>
            </a:r>
            <a:r>
              <a:rPr lang="en-IN" b="1" dirty="0" err="1"/>
              <a:t>Dockerfile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/>
              <a:t>docker run</a:t>
            </a:r>
            <a:r>
              <a:rPr lang="en-IN" dirty="0"/>
              <a:t> are </a:t>
            </a:r>
            <a:r>
              <a:rPr lang="en-IN" u="sng" dirty="0"/>
              <a:t>different commands with different purposes</a:t>
            </a:r>
          </a:p>
          <a:p>
            <a:r>
              <a:rPr lang="en-IN" dirty="0"/>
              <a:t>CMD is the command that finally runs the file that we want to execute when we use a </a:t>
            </a:r>
            <a:r>
              <a:rPr lang="en-IN" b="1" dirty="0"/>
              <a:t>docker run </a:t>
            </a:r>
            <a:r>
              <a:rPr lang="en-IN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04771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Build the Docker image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docker build -t java-hello-world   .</a:t>
            </a:r>
          </a:p>
          <a:p>
            <a:endParaRPr lang="en-US" dirty="0"/>
          </a:p>
          <a:p>
            <a:r>
              <a:rPr lang="en-US" dirty="0"/>
              <a:t># Run the Docker container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docker run java-hello-world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5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577E-6BDB-E8F0-4AB8-5394091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2564-8C87-9CC1-268A-FCA7CB19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- specifies the base image for the Docker image.</a:t>
            </a:r>
          </a:p>
          <a:p>
            <a:endParaRPr lang="en-US" dirty="0"/>
          </a:p>
          <a:p>
            <a:r>
              <a:rPr lang="en-US" dirty="0"/>
              <a:t>RUN - executes a command in the Docker image during the build process.</a:t>
            </a:r>
          </a:p>
          <a:p>
            <a:endParaRPr lang="en-US" dirty="0"/>
          </a:p>
          <a:p>
            <a:r>
              <a:rPr lang="en-US" dirty="0"/>
              <a:t>COPY - copies files or directories from the host file system into the Docker image.</a:t>
            </a:r>
          </a:p>
          <a:p>
            <a:endParaRPr lang="en-US" dirty="0"/>
          </a:p>
          <a:p>
            <a:r>
              <a:rPr lang="en-US" dirty="0"/>
              <a:t>ADD - similar to COPY, but can also handle URLs and can extract tar files.</a:t>
            </a:r>
          </a:p>
          <a:p>
            <a:endParaRPr lang="en-US" dirty="0"/>
          </a:p>
          <a:p>
            <a:r>
              <a:rPr lang="en-US" dirty="0"/>
              <a:t>WORKDIR - sets the working directory for any RUN, CMD, ENTRYPOINT, COPY, or ADD commands that follow it.</a:t>
            </a:r>
          </a:p>
          <a:p>
            <a:endParaRPr lang="en-US" dirty="0"/>
          </a:p>
          <a:p>
            <a:r>
              <a:rPr lang="en-US" dirty="0"/>
              <a:t>ENV - sets environment variables in the Docker image.</a:t>
            </a:r>
          </a:p>
        </p:txBody>
      </p:sp>
    </p:spTree>
    <p:extLst>
      <p:ext uri="{BB962C8B-B14F-4D97-AF65-F5344CB8AC3E}">
        <p14:creationId xmlns:p14="http://schemas.microsoft.com/office/powerpoint/2010/main" val="401021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1DE3-8E2C-EAC8-41EF-27A54DC6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Management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AD66-ACFE-8DA4-4E2E-4A9B3CF5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pull </a:t>
            </a:r>
            <a:r>
              <a:rPr lang="en-IN" dirty="0"/>
              <a:t>– To pull images from the </a:t>
            </a:r>
            <a:r>
              <a:rPr lang="en-IN" dirty="0" err="1"/>
              <a:t>DockerHub</a:t>
            </a:r>
            <a:r>
              <a:rPr lang="en-IN" dirty="0"/>
              <a:t> repository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pull ubuntu</a:t>
            </a:r>
          </a:p>
          <a:p>
            <a:r>
              <a:rPr lang="en-IN" b="1" dirty="0"/>
              <a:t>build </a:t>
            </a:r>
            <a:r>
              <a:rPr lang="en-IN" dirty="0"/>
              <a:t>– To build a docker image using </a:t>
            </a:r>
            <a:r>
              <a:rPr lang="en-IN" dirty="0" err="1"/>
              <a:t>Dockerfile</a:t>
            </a:r>
            <a:endParaRPr lang="en-IN" dirty="0"/>
          </a:p>
          <a:p>
            <a:pPr lvl="1"/>
            <a:r>
              <a:rPr lang="en-IN" dirty="0"/>
              <a:t>Example: </a:t>
            </a:r>
            <a:r>
              <a:rPr lang="en-IN" b="1" dirty="0"/>
              <a:t>docker build -t HelloWorld .</a:t>
            </a:r>
          </a:p>
          <a:p>
            <a:r>
              <a:rPr lang="en-IN" b="1" dirty="0"/>
              <a:t>run </a:t>
            </a:r>
            <a:r>
              <a:rPr lang="en-IN" dirty="0"/>
              <a:t>– To execute a docker container from docker (it: Interactive terminal)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run -it HelloWorld</a:t>
            </a:r>
          </a:p>
          <a:p>
            <a:r>
              <a:rPr lang="en-IN" b="1" dirty="0" err="1"/>
              <a:t>ps</a:t>
            </a:r>
            <a:r>
              <a:rPr lang="en-IN" b="1" dirty="0"/>
              <a:t> </a:t>
            </a:r>
            <a:r>
              <a:rPr lang="en-IN" dirty="0"/>
              <a:t>or </a:t>
            </a:r>
            <a:r>
              <a:rPr lang="en-IN" b="1" dirty="0"/>
              <a:t>container list </a:t>
            </a:r>
            <a:r>
              <a:rPr lang="en-IN" dirty="0"/>
              <a:t>– To list containers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</a:t>
            </a:r>
            <a:r>
              <a:rPr lang="en-IN" b="1" dirty="0" err="1"/>
              <a:t>ps</a:t>
            </a:r>
            <a:r>
              <a:rPr lang="en-IN" b="1" dirty="0"/>
              <a:t> </a:t>
            </a:r>
            <a:r>
              <a:rPr lang="en-IN" dirty="0"/>
              <a:t>or </a:t>
            </a:r>
            <a:r>
              <a:rPr lang="en-IN" b="1" dirty="0"/>
              <a:t>docker container list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45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977-9C04-4A80-8A9B-0534A8ED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Build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FDC-8B56-C71B-5D45-6CD648D2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build -t </a:t>
            </a:r>
            <a:r>
              <a:rPr lang="en-US" b="1" dirty="0" err="1"/>
              <a:t>imagename</a:t>
            </a:r>
            <a:r>
              <a:rPr lang="en-US" b="1" dirty="0"/>
              <a:t>/tag</a:t>
            </a:r>
            <a:r>
              <a:rPr lang="en-US" dirty="0"/>
              <a:t>: Builds and tags an image for easier tracking</a:t>
            </a:r>
          </a:p>
          <a:p>
            <a:r>
              <a:rPr lang="en-US" b="1" dirty="0"/>
              <a:t>Example: docker build –t my-java-app:1.0 .	</a:t>
            </a:r>
          </a:p>
        </p:txBody>
      </p:sp>
    </p:spTree>
    <p:extLst>
      <p:ext uri="{BB962C8B-B14F-4D97-AF65-F5344CB8AC3E}">
        <p14:creationId xmlns:p14="http://schemas.microsoft.com/office/powerpoint/2010/main" val="25088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977-9C04-4A80-8A9B-0534A8ED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Cleanup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FDC-8B56-C71B-5D45-6CD648D2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image prune</a:t>
            </a:r>
            <a:r>
              <a:rPr lang="en-US" dirty="0"/>
              <a:t>: Clears all unused images</a:t>
            </a:r>
          </a:p>
          <a:p>
            <a:r>
              <a:rPr lang="en-US" b="1" dirty="0"/>
              <a:t>docker system prune: </a:t>
            </a:r>
            <a:r>
              <a:rPr lang="en-US" dirty="0"/>
              <a:t>Removes all stopped containers, all networks not used by containers, all dangling images, and all build cache</a:t>
            </a:r>
          </a:p>
          <a:p>
            <a:r>
              <a:rPr lang="en-US" b="1" dirty="0"/>
              <a:t>docker image rm image: </a:t>
            </a:r>
            <a:r>
              <a:rPr lang="en-US" dirty="0"/>
              <a:t>Removes an image</a:t>
            </a:r>
          </a:p>
          <a:p>
            <a:r>
              <a:rPr lang="en-US" b="1" dirty="0"/>
              <a:t>docker rm container: </a:t>
            </a:r>
            <a:r>
              <a:rPr lang="en-US" dirty="0"/>
              <a:t>Removes a running container</a:t>
            </a:r>
          </a:p>
          <a:p>
            <a:r>
              <a:rPr lang="en-US" b="1" dirty="0"/>
              <a:t>docker kill $ (docker </a:t>
            </a:r>
            <a:r>
              <a:rPr lang="en-US" b="1" dirty="0" err="1"/>
              <a:t>ps</a:t>
            </a:r>
            <a:r>
              <a:rPr lang="en-US" b="1" dirty="0"/>
              <a:t> -q): </a:t>
            </a:r>
            <a:r>
              <a:rPr lang="en-US" dirty="0"/>
              <a:t>Stops all running containers</a:t>
            </a:r>
          </a:p>
          <a:p>
            <a:r>
              <a:rPr lang="en-US" b="1" dirty="0"/>
              <a:t>docker rm $(docker </a:t>
            </a:r>
            <a:r>
              <a:rPr lang="en-US" b="1" dirty="0" err="1"/>
              <a:t>ps</a:t>
            </a:r>
            <a:r>
              <a:rPr lang="en-US" b="1" dirty="0"/>
              <a:t> -a -q)</a:t>
            </a:r>
            <a:r>
              <a:rPr lang="en-US" dirty="0"/>
              <a:t>: Removes all stopped containers</a:t>
            </a:r>
          </a:p>
        </p:txBody>
      </p:sp>
    </p:spTree>
    <p:extLst>
      <p:ext uri="{BB962C8B-B14F-4D97-AF65-F5344CB8AC3E}">
        <p14:creationId xmlns:p14="http://schemas.microsoft.com/office/powerpoint/2010/main" val="99199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977-9C04-4A80-8A9B-0534A8ED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Container Interaction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FDC-8B56-C71B-5D45-6CD648D2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start container</a:t>
            </a:r>
            <a:r>
              <a:rPr lang="en-US" dirty="0"/>
              <a:t>:	Starts a new container</a:t>
            </a:r>
          </a:p>
          <a:p>
            <a:r>
              <a:rPr lang="en-US" b="1" dirty="0"/>
              <a:t>docker stop container</a:t>
            </a:r>
            <a:r>
              <a:rPr lang="en-US" dirty="0"/>
              <a:t>:	Stops a container</a:t>
            </a:r>
          </a:p>
          <a:p>
            <a:r>
              <a:rPr lang="en-US" b="1" dirty="0"/>
              <a:t>docker pause container</a:t>
            </a:r>
            <a:r>
              <a:rPr lang="en-US" dirty="0"/>
              <a:t>: Pauses a container</a:t>
            </a:r>
          </a:p>
          <a:p>
            <a:r>
              <a:rPr lang="en-US" b="1" dirty="0"/>
              <a:t>docker restart container</a:t>
            </a:r>
            <a:r>
              <a:rPr lang="en-US" dirty="0"/>
              <a:t>: Restarts a container</a:t>
            </a:r>
          </a:p>
          <a:p>
            <a:r>
              <a:rPr lang="en-US" b="1" dirty="0"/>
              <a:t>docker export container</a:t>
            </a:r>
            <a:r>
              <a:rPr lang="en-US" dirty="0"/>
              <a:t>: Exports container contents to a tar archive</a:t>
            </a:r>
          </a:p>
          <a:p>
            <a:r>
              <a:rPr lang="en-US" b="1" dirty="0"/>
              <a:t>docker exec -it container</a:t>
            </a:r>
            <a:r>
              <a:rPr lang="en-US" dirty="0"/>
              <a:t>: Runs a command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7756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977-9C04-4A80-8A9B-0534A8ED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FDC-8B56-C71B-5D45-6CD648D2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docker run (options) image (command) (arg...)</a:t>
            </a:r>
          </a:p>
          <a:p>
            <a:endParaRPr lang="en-US" dirty="0"/>
          </a:p>
          <a:p>
            <a:r>
              <a:rPr lang="en-US" dirty="0"/>
              <a:t>Main options</a:t>
            </a:r>
          </a:p>
          <a:p>
            <a:r>
              <a:rPr lang="en-US" b="1" dirty="0"/>
              <a:t>--detach , -d</a:t>
            </a:r>
            <a:r>
              <a:rPr lang="en-US" dirty="0"/>
              <a:t>: Runs a container in the background and prints the container ID</a:t>
            </a:r>
          </a:p>
          <a:p>
            <a:r>
              <a:rPr lang="en-US" b="1" dirty="0"/>
              <a:t>--env , -e</a:t>
            </a:r>
            <a:r>
              <a:rPr lang="en-US" dirty="0"/>
              <a:t>: Sets environment variables</a:t>
            </a:r>
          </a:p>
          <a:p>
            <a:r>
              <a:rPr lang="en-US" b="1" dirty="0"/>
              <a:t>--name</a:t>
            </a:r>
            <a:r>
              <a:rPr lang="en-US" dirty="0"/>
              <a:t>: Assigns a name to a container</a:t>
            </a:r>
          </a:p>
          <a:p>
            <a:r>
              <a:rPr lang="en-US" b="1" dirty="0"/>
              <a:t>--network</a:t>
            </a:r>
            <a:r>
              <a:rPr lang="en-US" dirty="0"/>
              <a:t>:	Connects a container to a network</a:t>
            </a:r>
          </a:p>
          <a:p>
            <a:r>
              <a:rPr lang="en-US" b="1" dirty="0"/>
              <a:t>--rm</a:t>
            </a:r>
            <a:r>
              <a:rPr lang="en-US" dirty="0"/>
              <a:t>: Removes container when it stops</a:t>
            </a:r>
          </a:p>
        </p:txBody>
      </p:sp>
    </p:spTree>
    <p:extLst>
      <p:ext uri="{BB962C8B-B14F-4D97-AF65-F5344CB8AC3E}">
        <p14:creationId xmlns:p14="http://schemas.microsoft.com/office/powerpoint/2010/main" val="3769813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893D-912C-9A53-7829-F8EB6ED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Container Inspection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8DEA-E783-40E8-76EE-AEE029C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docker </a:t>
            </a:r>
            <a:r>
              <a:rPr lang="en-IN" b="1" dirty="0" err="1"/>
              <a:t>ps</a:t>
            </a:r>
            <a:r>
              <a:rPr lang="en-IN" b="1" dirty="0"/>
              <a:t> (OR docker container list)</a:t>
            </a:r>
            <a:r>
              <a:rPr lang="en-IN" dirty="0"/>
              <a:t>: Lists all running containers</a:t>
            </a:r>
          </a:p>
          <a:p>
            <a:r>
              <a:rPr lang="en-IN" b="1" dirty="0"/>
              <a:t>docker -</a:t>
            </a:r>
            <a:r>
              <a:rPr lang="en-IN" b="1" dirty="0" err="1"/>
              <a:t>ps</a:t>
            </a:r>
            <a:r>
              <a:rPr lang="en-IN" b="1" dirty="0"/>
              <a:t> –a</a:t>
            </a:r>
            <a:r>
              <a:rPr lang="en-IN" dirty="0"/>
              <a:t>: Lists all containers</a:t>
            </a:r>
          </a:p>
          <a:p>
            <a:r>
              <a:rPr lang="en-IN" b="1" dirty="0"/>
              <a:t>docker inspect &lt;container id&gt;</a:t>
            </a:r>
            <a:r>
              <a:rPr lang="en-IN" dirty="0"/>
              <a:t>: Displays low-level information about a container</a:t>
            </a:r>
          </a:p>
          <a:p>
            <a:r>
              <a:rPr lang="en-IN" b="1" dirty="0"/>
              <a:t>docker logs &lt;container id&gt;</a:t>
            </a:r>
            <a:r>
              <a:rPr lang="en-IN" dirty="0"/>
              <a:t>: Gathers the logs for a container</a:t>
            </a:r>
          </a:p>
          <a:p>
            <a:r>
              <a:rPr lang="en-IN" b="1" dirty="0"/>
              <a:t>docker stats &lt;container id&gt;</a:t>
            </a:r>
            <a:r>
              <a:rPr lang="en-IN" dirty="0"/>
              <a:t>: Shows container resource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4096905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893D-912C-9A53-7829-F8EB6ED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Image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8DEA-E783-40E8-76EE-AEE029C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docker image ls (OR docker image list)</a:t>
            </a:r>
            <a:r>
              <a:rPr lang="en-IN" dirty="0"/>
              <a:t>: Lists images</a:t>
            </a:r>
          </a:p>
          <a:p>
            <a:r>
              <a:rPr lang="en-IN" b="1" dirty="0"/>
              <a:t>docker image rm &lt;image id&gt;</a:t>
            </a:r>
            <a:r>
              <a:rPr lang="en-IN" dirty="0"/>
              <a:t>: Removes an image</a:t>
            </a:r>
          </a:p>
          <a:p>
            <a:r>
              <a:rPr lang="en-IN" b="1" dirty="0"/>
              <a:t>docker inspect &lt;image id&gt;: </a:t>
            </a:r>
            <a:r>
              <a:rPr lang="en-IN" dirty="0"/>
              <a:t>Displays low-level information about an image</a:t>
            </a:r>
          </a:p>
        </p:txBody>
      </p:sp>
    </p:spTree>
    <p:extLst>
      <p:ext uri="{BB962C8B-B14F-4D97-AF65-F5344CB8AC3E}">
        <p14:creationId xmlns:p14="http://schemas.microsoft.com/office/powerpoint/2010/main" val="41775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F0AE-FC5C-D0BB-2AA6-3903DDA6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A4A5-255D-FD83-B400-957C6255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 creation: Docker</a:t>
            </a:r>
          </a:p>
          <a:p>
            <a:r>
              <a:rPr lang="en-IN" dirty="0"/>
              <a:t>Version control: Git, Jira</a:t>
            </a:r>
          </a:p>
          <a:p>
            <a:r>
              <a:rPr lang="en-IN" dirty="0"/>
              <a:t>Build: Maven, Gradle</a:t>
            </a:r>
          </a:p>
          <a:p>
            <a:r>
              <a:rPr lang="en-IN" dirty="0"/>
              <a:t>Testing: Junit, Selenium</a:t>
            </a:r>
          </a:p>
          <a:p>
            <a:r>
              <a:rPr lang="en-IN" dirty="0"/>
              <a:t>Deployment: Jenkins</a:t>
            </a:r>
          </a:p>
          <a:p>
            <a:r>
              <a:rPr lang="en-IN" dirty="0"/>
              <a:t>Orchestration: Kubernetes</a:t>
            </a:r>
          </a:p>
        </p:txBody>
      </p:sp>
    </p:spTree>
    <p:extLst>
      <p:ext uri="{BB962C8B-B14F-4D97-AF65-F5344CB8AC3E}">
        <p14:creationId xmlns:p14="http://schemas.microsoft.com/office/powerpoint/2010/main" val="3935420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893D-912C-9A53-7829-F8EB6ED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Registry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8DEA-E783-40E8-76EE-AEE029C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login: </a:t>
            </a:r>
            <a:r>
              <a:rPr lang="en-US" dirty="0"/>
              <a:t>Logs in to a registry (Docker Hub)</a:t>
            </a:r>
          </a:p>
          <a:p>
            <a:r>
              <a:rPr lang="en-US" b="1" dirty="0"/>
              <a:t>docker logout:	Logs out from a registry</a:t>
            </a:r>
          </a:p>
          <a:p>
            <a:r>
              <a:rPr lang="en-US" b="1" dirty="0"/>
              <a:t>docker pull </a:t>
            </a:r>
            <a:r>
              <a:rPr lang="en-US" b="1" i="1" dirty="0" err="1"/>
              <a:t>mysql</a:t>
            </a:r>
            <a:r>
              <a:rPr lang="en-US" b="1" i="1" dirty="0"/>
              <a:t>: Pulls an image from a registry</a:t>
            </a:r>
          </a:p>
          <a:p>
            <a:r>
              <a:rPr lang="en-US" b="1" dirty="0"/>
              <a:t>docker push </a:t>
            </a:r>
            <a:r>
              <a:rPr lang="en-US" b="1" i="1" dirty="0" err="1"/>
              <a:t>cdac</a:t>
            </a:r>
            <a:r>
              <a:rPr lang="en-US" b="1" i="1" dirty="0"/>
              <a:t>/my-java-project:2.0 </a:t>
            </a:r>
            <a:r>
              <a:rPr lang="en-US" dirty="0"/>
              <a:t>Pushes an image to a registry</a:t>
            </a:r>
          </a:p>
        </p:txBody>
      </p:sp>
    </p:spTree>
    <p:extLst>
      <p:ext uri="{BB962C8B-B14F-4D97-AF65-F5344CB8AC3E}">
        <p14:creationId xmlns:p14="http://schemas.microsoft.com/office/powerpoint/2010/main" val="5421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893D-912C-9A53-7829-F8EB6ED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Network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8DEA-E783-40E8-76EE-AEE029C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network create &lt;network name&gt;</a:t>
            </a:r>
            <a:r>
              <a:rPr lang="en-US" dirty="0"/>
              <a:t>:	Creates a new network</a:t>
            </a:r>
          </a:p>
          <a:p>
            <a:r>
              <a:rPr lang="en-US" b="1" dirty="0"/>
              <a:t>docker network rm &lt;network name&gt;</a:t>
            </a:r>
            <a:r>
              <a:rPr lang="en-US" dirty="0"/>
              <a:t>: Removes a specified network</a:t>
            </a:r>
          </a:p>
          <a:p>
            <a:r>
              <a:rPr lang="en-US" b="1" dirty="0"/>
              <a:t>docker network ls</a:t>
            </a:r>
            <a:r>
              <a:rPr lang="en-US" dirty="0"/>
              <a:t>: Lists all networks</a:t>
            </a:r>
          </a:p>
          <a:p>
            <a:r>
              <a:rPr lang="en-US" b="1" dirty="0"/>
              <a:t>docker network connect &lt;network name&gt; &lt;container&gt;: </a:t>
            </a:r>
            <a:r>
              <a:rPr lang="en-US" dirty="0"/>
              <a:t>Connects a container to a network</a:t>
            </a:r>
          </a:p>
          <a:p>
            <a:r>
              <a:rPr lang="en-US" b="1" dirty="0"/>
              <a:t>docker network disconnect &lt;network name&gt; &lt;container&gt;</a:t>
            </a:r>
            <a:r>
              <a:rPr lang="en-US" dirty="0"/>
              <a:t>: Disconnects a container from a network</a:t>
            </a:r>
          </a:p>
          <a:p>
            <a:r>
              <a:rPr lang="en-US" b="1" dirty="0"/>
              <a:t>docker network inspect &lt;network name&gt;</a:t>
            </a:r>
            <a:r>
              <a:rPr lang="en-US" dirty="0"/>
              <a:t>: Displays detailed information about a network</a:t>
            </a:r>
          </a:p>
        </p:txBody>
      </p:sp>
    </p:spTree>
    <p:extLst>
      <p:ext uri="{BB962C8B-B14F-4D97-AF65-F5344CB8AC3E}">
        <p14:creationId xmlns:p14="http://schemas.microsoft.com/office/powerpoint/2010/main" val="730979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1DE3-8E2C-EAC8-41EF-27A54DC6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Management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AD66-ACFE-8DA4-4E2E-4A9B3CF5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stop </a:t>
            </a:r>
            <a:r>
              <a:rPr lang="en-IN" dirty="0"/>
              <a:t>– To stop a running container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stop &lt;container id&gt;</a:t>
            </a:r>
          </a:p>
          <a:p>
            <a:r>
              <a:rPr lang="en-IN" b="1" dirty="0"/>
              <a:t>rm </a:t>
            </a:r>
            <a:r>
              <a:rPr lang="en-IN" dirty="0"/>
              <a:t>– To remove a running container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rm &lt;container id&gt;</a:t>
            </a:r>
          </a:p>
          <a:p>
            <a:r>
              <a:rPr lang="en-IN" b="1" dirty="0"/>
              <a:t>list </a:t>
            </a:r>
            <a:r>
              <a:rPr lang="en-IN" dirty="0"/>
              <a:t>– To list docker images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images</a:t>
            </a:r>
            <a:r>
              <a:rPr lang="en-IN" dirty="0"/>
              <a:t> or </a:t>
            </a:r>
            <a:r>
              <a:rPr lang="en-IN" b="1" dirty="0"/>
              <a:t>docker image ls</a:t>
            </a:r>
            <a:r>
              <a:rPr lang="en-IN" dirty="0"/>
              <a:t> or </a:t>
            </a:r>
            <a:r>
              <a:rPr lang="en-IN" b="1" dirty="0"/>
              <a:t>docker images list</a:t>
            </a:r>
          </a:p>
          <a:p>
            <a:r>
              <a:rPr lang="en-IN" b="1" dirty="0" err="1"/>
              <a:t>rmi</a:t>
            </a:r>
            <a:r>
              <a:rPr lang="en-IN" dirty="0"/>
              <a:t> – To remove an image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docker </a:t>
            </a:r>
            <a:r>
              <a:rPr lang="en-IN" b="1" dirty="0" err="1"/>
              <a:t>rmi</a:t>
            </a:r>
            <a:r>
              <a:rPr lang="en-IN" b="1" dirty="0"/>
              <a:t> &lt;image id&gt;</a:t>
            </a:r>
          </a:p>
          <a:p>
            <a:r>
              <a:rPr lang="en-IN" b="1" dirty="0"/>
              <a:t>docker kill * OR docker </a:t>
            </a:r>
            <a:r>
              <a:rPr lang="en-IN" b="1" dirty="0" err="1"/>
              <a:t>ps</a:t>
            </a:r>
            <a:r>
              <a:rPr lang="en-IN" b="1" dirty="0"/>
              <a:t> –q</a:t>
            </a:r>
            <a:r>
              <a:rPr lang="en-IN" dirty="0"/>
              <a:t>: Stop all the containers</a:t>
            </a:r>
          </a:p>
          <a:p>
            <a:r>
              <a:rPr lang="en-IN" b="1" dirty="0"/>
              <a:t>docker rm * OR docker </a:t>
            </a:r>
            <a:r>
              <a:rPr lang="en-IN" b="1" dirty="0" err="1"/>
              <a:t>ps</a:t>
            </a:r>
            <a:r>
              <a:rPr lang="en-IN" b="1" dirty="0"/>
              <a:t> –a -q</a:t>
            </a:r>
            <a:r>
              <a:rPr lang="en-IN" dirty="0"/>
              <a:t>: Remove all stopped containers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950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E7E63-EEA3-CDCD-9414-D8ABCCB0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Application with User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3F6BE-EBF5-D468-637E-23D7B0EF2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6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B20-BF9D-789D-A304-1B17BAF0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Create PrimeNumber.java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1F69-334F-1211-727B-F1248A6F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PrimeNumber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("Prime number check ... Please enter a number: ");</a:t>
            </a:r>
          </a:p>
          <a:p>
            <a:r>
              <a:rPr lang="en-IN" dirty="0"/>
              <a:t>    int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isPrime</a:t>
            </a:r>
            <a:r>
              <a:rPr lang="en-IN" dirty="0"/>
              <a:t> = true;  </a:t>
            </a:r>
          </a:p>
          <a:p>
            <a:r>
              <a:rPr lang="en-IN" dirty="0"/>
              <a:t>    for(int 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/2;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if(</a:t>
            </a:r>
            <a:r>
              <a:rPr lang="en-IN" dirty="0" err="1"/>
              <a:t>num</a:t>
            </a:r>
            <a:r>
              <a:rPr lang="en-IN" dirty="0"/>
              <a:t> % </a:t>
            </a:r>
            <a:r>
              <a:rPr lang="en-IN" dirty="0" err="1"/>
              <a:t>i</a:t>
            </a:r>
            <a:r>
              <a:rPr lang="en-IN" dirty="0"/>
              <a:t> == 0) {</a:t>
            </a:r>
          </a:p>
          <a:p>
            <a:r>
              <a:rPr lang="en-IN" dirty="0"/>
              <a:t>        </a:t>
            </a:r>
            <a:r>
              <a:rPr lang="en-IN" dirty="0" err="1"/>
              <a:t>isPrime</a:t>
            </a:r>
            <a:r>
              <a:rPr lang="en-IN" dirty="0"/>
              <a:t> = false;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  }  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if(</a:t>
            </a:r>
            <a:r>
              <a:rPr lang="en-IN" dirty="0" err="1"/>
              <a:t>isPrime</a:t>
            </a:r>
            <a:r>
              <a:rPr lang="en-IN" dirty="0"/>
              <a:t>)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a prime number");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not a prime number");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422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F086-82C8-CF2A-4AD0-CDC1904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Dockerfile</a:t>
            </a:r>
            <a:r>
              <a:rPr lang="en-IN" dirty="0"/>
              <a:t>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94D-8AF1-67B1-7480-9F7C4C49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openjdk:12-alpine</a:t>
            </a:r>
          </a:p>
          <a:p>
            <a:endParaRPr lang="en-IN" dirty="0"/>
          </a:p>
          <a:p>
            <a:r>
              <a:rPr lang="en-IN" dirty="0"/>
              <a:t>COPY .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WORKDIR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PrimeNumber.java</a:t>
            </a:r>
          </a:p>
          <a:p>
            <a:endParaRPr lang="en-IN" dirty="0"/>
          </a:p>
          <a:p>
            <a:r>
              <a:rPr lang="en-IN" dirty="0"/>
              <a:t>CMD ["java", "</a:t>
            </a:r>
            <a:r>
              <a:rPr lang="en-IN" dirty="0" err="1"/>
              <a:t>PrimeNumber</a:t>
            </a:r>
            <a:r>
              <a:rPr lang="en-IN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167090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B7C1-CF7F-B600-44DF-C6485C4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image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9EBB-1409-0E0A-321A-FA2C6686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build -t java-app .</a:t>
            </a:r>
          </a:p>
          <a:p>
            <a:r>
              <a:rPr lang="en-IN" dirty="0"/>
              <a:t>docker run java-app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resolve: docker run </a:t>
            </a:r>
            <a:r>
              <a:rPr lang="en-IN" b="1" dirty="0"/>
              <a:t>-it</a:t>
            </a:r>
            <a:r>
              <a:rPr lang="en-IN" dirty="0"/>
              <a:t> java-app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15A79-0506-E52F-B077-9AA096DF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51" y="2924149"/>
            <a:ext cx="8541189" cy="100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C514B-2F9D-0F85-0D51-686A56FC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5" y="5032375"/>
            <a:ext cx="887775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8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D1273-E060-28DC-D511-CAEF44A3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Tomcat using an Interactive Terminal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D1E86-2E98-1975-1F65-3AEF3F37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87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02A-7564-EA13-51B3-99A285B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F903-B125-00E8-2A0D-9DA57031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Pull the latest tomcat server:</a:t>
            </a:r>
          </a:p>
          <a:p>
            <a:pPr lvl="1"/>
            <a:r>
              <a:rPr lang="en-IN" b="1" dirty="0"/>
              <a:t>docker pull </a:t>
            </a:r>
            <a:r>
              <a:rPr lang="en-IN" b="1" dirty="0" err="1"/>
              <a:t>tomcat:latest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docker run command with –it option to start the container:</a:t>
            </a:r>
          </a:p>
          <a:p>
            <a:pPr lvl="1"/>
            <a:r>
              <a:rPr lang="en-US" b="1" dirty="0"/>
              <a:t>docker run -it --name tomcat-container -p 8080:8080 </a:t>
            </a:r>
            <a:r>
              <a:rPr lang="en-US" b="1" dirty="0" err="1"/>
              <a:t>tomcat:latest</a:t>
            </a:r>
            <a:r>
              <a:rPr lang="en-US" b="1" dirty="0"/>
              <a:t> /bin/bash</a:t>
            </a:r>
          </a:p>
          <a:p>
            <a:endParaRPr lang="en-IN" b="1" dirty="0"/>
          </a:p>
          <a:p>
            <a:r>
              <a:rPr lang="en-IN" dirty="0"/>
              <a:t>Connect to the interactive terminal</a:t>
            </a:r>
          </a:p>
          <a:p>
            <a:pPr lvl="1"/>
            <a:r>
              <a:rPr lang="en-US" b="1" dirty="0"/>
              <a:t>docker exec -it tomcat-container /bin/bash</a:t>
            </a:r>
          </a:p>
          <a:p>
            <a:pPr lvl="1"/>
            <a:endParaRPr lang="en-US" b="1" dirty="0"/>
          </a:p>
          <a:p>
            <a:r>
              <a:rPr lang="en-US" dirty="0"/>
              <a:t>Run any command, e.g. start tomcat</a:t>
            </a:r>
          </a:p>
          <a:p>
            <a:pPr lvl="1"/>
            <a:r>
              <a:rPr lang="en-US" b="1" dirty="0"/>
              <a:t>cd /</a:t>
            </a:r>
            <a:r>
              <a:rPr lang="en-US" b="1" dirty="0" err="1"/>
              <a:t>usr</a:t>
            </a:r>
            <a:r>
              <a:rPr lang="en-US" b="1" dirty="0"/>
              <a:t>/local/tomcat/bin</a:t>
            </a:r>
          </a:p>
          <a:p>
            <a:pPr lvl="1"/>
            <a:r>
              <a:rPr lang="en-US" b="1" dirty="0"/>
              <a:t>./catalina.sh run</a:t>
            </a:r>
          </a:p>
          <a:p>
            <a:pPr lvl="1"/>
            <a:endParaRPr lang="en-US" b="1" dirty="0"/>
          </a:p>
          <a:p>
            <a:r>
              <a:rPr lang="en-US" dirty="0"/>
              <a:t>Try accessing it on 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52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B7DDC-2963-0189-BB68-651AF26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Tomcat using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AFCB5-0794-938E-F8F0-09B1C3FC7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450C2-A066-A03C-F129-580F476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Containerisation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2C6CD-195F-B211-190F-B02EFD70D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36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4D-5774-5104-5C4E-3F38A0B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Downloading Tomcat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74-4BB9-355D-6D59-72D03576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pull tomcat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70ACB-9B1D-87BF-63B8-1F1122C0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6" y="2388916"/>
            <a:ext cx="8841369" cy="38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40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4D-5774-5104-5C4E-3F38A0B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Tomcat Container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74-4BB9-355D-6D59-72D03576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container run –d –p 9999:8080 tomcat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Note: d means run in detached (background) mode</a:t>
            </a:r>
          </a:p>
          <a:p>
            <a:endParaRPr lang="en-IN" dirty="0"/>
          </a:p>
          <a:p>
            <a:r>
              <a:rPr lang="en-IN" dirty="0"/>
              <a:t>If you get a 404 error for localhost:9999, see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E68A-7D90-A044-B6FF-31F1F2DE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93" y="2518938"/>
            <a:ext cx="5429529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2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4D-5774-5104-5C4E-3F38A0B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the Tomcat 404 Error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74-4BB9-355D-6D59-72D03576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container stop 3f</a:t>
            </a:r>
          </a:p>
          <a:p>
            <a:r>
              <a:rPr lang="en-IN" dirty="0"/>
              <a:t>docker container rm 3f</a:t>
            </a:r>
          </a:p>
          <a:p>
            <a:r>
              <a:rPr lang="en-IN" dirty="0"/>
              <a:t>docker container prune -&gt; Delete all the stopped containers</a:t>
            </a:r>
          </a:p>
          <a:p>
            <a:r>
              <a:rPr lang="en-US" dirty="0"/>
              <a:t>docker container run -d --name </a:t>
            </a:r>
            <a:r>
              <a:rPr lang="en-US" dirty="0" err="1"/>
              <a:t>mytomcat</a:t>
            </a:r>
            <a:r>
              <a:rPr lang="en-US" dirty="0"/>
              <a:t> -p 9999:8080 tomcat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48443-E123-48FD-F81F-A9983C99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76" y="4502599"/>
            <a:ext cx="6699594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2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4D-5774-5104-5C4E-3F38A0B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the Tomcat 404 Error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74-4BB9-355D-6D59-72D03576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exec -it </a:t>
            </a:r>
            <a:r>
              <a:rPr lang="en-IN" dirty="0" err="1"/>
              <a:t>mytomcat</a:t>
            </a:r>
            <a:r>
              <a:rPr lang="en-IN" dirty="0"/>
              <a:t> /bin/bash</a:t>
            </a:r>
          </a:p>
          <a:p>
            <a:r>
              <a:rPr lang="en-IN" dirty="0"/>
              <a:t>root@3ac9336e730d:/</a:t>
            </a:r>
            <a:r>
              <a:rPr lang="en-IN" dirty="0" err="1"/>
              <a:t>usr</a:t>
            </a:r>
            <a:r>
              <a:rPr lang="en-IN" dirty="0"/>
              <a:t>/local/tomcat# mv webapps webapps2</a:t>
            </a:r>
          </a:p>
          <a:p>
            <a:r>
              <a:rPr lang="en-IN" dirty="0"/>
              <a:t>root@3ac9336e730d:/</a:t>
            </a:r>
            <a:r>
              <a:rPr lang="en-IN" dirty="0" err="1"/>
              <a:t>usr</a:t>
            </a:r>
            <a:r>
              <a:rPr lang="en-IN" dirty="0"/>
              <a:t>/local/tomcat# mv </a:t>
            </a:r>
            <a:r>
              <a:rPr lang="en-IN" dirty="0" err="1"/>
              <a:t>webapps.dist</a:t>
            </a:r>
            <a:r>
              <a:rPr lang="en-IN" dirty="0"/>
              <a:t>/ webapps</a:t>
            </a:r>
          </a:p>
          <a:p>
            <a:r>
              <a:rPr lang="en-IN" dirty="0"/>
              <a:t>root@3ac9336e730d:/</a:t>
            </a:r>
            <a:r>
              <a:rPr lang="en-IN" dirty="0" err="1"/>
              <a:t>usr</a:t>
            </a:r>
            <a:r>
              <a:rPr lang="en-IN" dirty="0"/>
              <a:t>/local/tomcat# exit</a:t>
            </a:r>
          </a:p>
          <a:p>
            <a:r>
              <a:rPr lang="en-IN" dirty="0"/>
              <a:t>exit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20A3D-1537-E80C-18C6-93215AF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58" y="3860280"/>
            <a:ext cx="9084627" cy="34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2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4D-5774-5104-5C4E-3F38A0B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was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74-4BB9-355D-6D59-72D03576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webapps folder is moved to the </a:t>
            </a:r>
            <a:r>
              <a:rPr lang="en-US" dirty="0" err="1"/>
              <a:t>webapps.dist</a:t>
            </a:r>
            <a:r>
              <a:rPr lang="en-US" dirty="0"/>
              <a:t> folder.</a:t>
            </a:r>
          </a:p>
          <a:p>
            <a:r>
              <a:rPr lang="en-US" dirty="0"/>
              <a:t>So, the webapps folder is empty and there are no files to serve on the browser. </a:t>
            </a:r>
          </a:p>
          <a:p>
            <a:r>
              <a:rPr lang="en-US" dirty="0"/>
              <a:t>That is when you saw the error message The origin server did not find a current representation for the target resource or is not willing to disclose that one exists.</a:t>
            </a:r>
          </a:p>
          <a:p>
            <a:r>
              <a:rPr lang="en-US" dirty="0"/>
              <a:t>To re-enable the webapps, we need to move the files from </a:t>
            </a:r>
            <a:r>
              <a:rPr lang="en-US" dirty="0" err="1"/>
              <a:t>webapps.dist</a:t>
            </a:r>
            <a:r>
              <a:rPr lang="en-US" dirty="0"/>
              <a:t> to webapps.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50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A35-B724-DAFD-51C4-37D937C6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</a:t>
            </a:r>
            <a:r>
              <a:rPr lang="en-IN" dirty="0" err="1"/>
              <a:t>cdac</a:t>
            </a:r>
            <a:r>
              <a:rPr lang="en-IN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4072-B212-C37A-6C60-5C1CC635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in the terminal:</a:t>
            </a:r>
          </a:p>
          <a:p>
            <a:r>
              <a:rPr lang="en-IN" dirty="0"/>
              <a:t>apt-get update</a:t>
            </a:r>
          </a:p>
          <a:p>
            <a:r>
              <a:rPr lang="en-IN" dirty="0"/>
              <a:t>apt install nano</a:t>
            </a:r>
          </a:p>
          <a:p>
            <a:endParaRPr lang="en-IN" dirty="0"/>
          </a:p>
          <a:p>
            <a:r>
              <a:rPr lang="en-IN" dirty="0"/>
              <a:t>Then create WEB-INF, web.xml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99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E1C7-CDA4-0D7D-272A-E0024093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3A49-3628-BE9A-910D-4B5D4AAF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Java program to display all the records from </a:t>
            </a:r>
            <a:r>
              <a:rPr lang="en-US" i="1" dirty="0"/>
              <a:t>student </a:t>
            </a:r>
            <a:r>
              <a:rPr lang="en-US" dirty="0"/>
              <a:t>table and display them on the screen</a:t>
            </a:r>
          </a:p>
          <a:p>
            <a:r>
              <a:rPr lang="en-US" dirty="0"/>
              <a:t>Data in the </a:t>
            </a:r>
            <a:r>
              <a:rPr lang="en-US" i="1" dirty="0"/>
              <a:t>student</a:t>
            </a:r>
            <a:r>
              <a:rPr lang="en-US" dirty="0"/>
              <a:t> table will be come from MySQL</a:t>
            </a:r>
          </a:p>
          <a:p>
            <a:r>
              <a:rPr lang="en-US" i="1" dirty="0"/>
              <a:t>Student </a:t>
            </a:r>
            <a:r>
              <a:rPr lang="en-US" dirty="0"/>
              <a:t>table will have three columns: PRN, Name, Course</a:t>
            </a:r>
          </a:p>
          <a:p>
            <a:r>
              <a:rPr lang="en-US" dirty="0"/>
              <a:t>Output format is not important</a:t>
            </a:r>
          </a:p>
          <a:p>
            <a:r>
              <a:rPr lang="en-US" dirty="0"/>
              <a:t>The Java program will run on the command prompt and MySQL should run in its own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34123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ADB4-CD9F-9EDC-C73C-20E31B06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F783-C178-1DC2-6F0C-1D152A00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Production Server Migration Challenges - CodeProject">
            <a:extLst>
              <a:ext uri="{FF2B5EF4-FFF2-40B4-BE49-F238E27FC236}">
                <a16:creationId xmlns:a16="http://schemas.microsoft.com/office/drawing/2014/main" id="{546C71C4-B942-0279-A350-BD145008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60" y="2705528"/>
            <a:ext cx="8783280" cy="29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28C39-E734-8F8F-99EA-404FAFE84BEE}"/>
              </a:ext>
            </a:extLst>
          </p:cNvPr>
          <p:cNvSpPr txBox="1"/>
          <p:nvPr/>
        </p:nvSpPr>
        <p:spPr>
          <a:xfrm>
            <a:off x="4369941" y="1469714"/>
            <a:ext cx="3452117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The same code works on Developers machines, but not on Test/Production servers!</a:t>
            </a:r>
          </a:p>
        </p:txBody>
      </p:sp>
    </p:spTree>
    <p:extLst>
      <p:ext uri="{BB962C8B-B14F-4D97-AF65-F5344CB8AC3E}">
        <p14:creationId xmlns:p14="http://schemas.microsoft.com/office/powerpoint/2010/main" val="3429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CB3-59ED-ABF3-8A83-F6FFF6E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Container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FC9-44EA-A93E-3F9C-C39CF2D7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Developers develop and test code (e.g. </a:t>
            </a:r>
            <a:r>
              <a:rPr lang="en-IN" dirty="0" err="1"/>
              <a:t>bank.war</a:t>
            </a:r>
            <a:r>
              <a:rPr lang="en-IN" dirty="0"/>
              <a:t>)</a:t>
            </a:r>
          </a:p>
          <a:p>
            <a:r>
              <a:rPr lang="en-IN" dirty="0"/>
              <a:t>We </a:t>
            </a:r>
            <a:r>
              <a:rPr lang="en-IN" u="sng" dirty="0"/>
              <a:t>do not</a:t>
            </a:r>
            <a:r>
              <a:rPr lang="en-IN" dirty="0"/>
              <a:t> give the WAR file to the customer now </a:t>
            </a:r>
          </a:p>
          <a:p>
            <a:r>
              <a:rPr lang="en-IN" dirty="0"/>
              <a:t>We bundle all the dependencies of our WAR file with it: Java, MySQL, Tomcat, Spring Boot, MongoDB, 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How?</a:t>
            </a:r>
          </a:p>
        </p:txBody>
      </p:sp>
      <p:pic>
        <p:nvPicPr>
          <p:cNvPr id="1026" name="Picture 2" descr="War File Icon - Download in Glyph Style">
            <a:extLst>
              <a:ext uri="{FF2B5EF4-FFF2-40B4-BE49-F238E27FC236}">
                <a16:creationId xmlns:a16="http://schemas.microsoft.com/office/drawing/2014/main" id="{17289B60-4DE5-FD88-281A-40F8E4BC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16" y="1543399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06886E38-823C-3654-1F27-010F43E8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0" y="3866648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ed MySQL - Amazon RDS for MySQL - AWS">
            <a:extLst>
              <a:ext uri="{FF2B5EF4-FFF2-40B4-BE49-F238E27FC236}">
                <a16:creationId xmlns:a16="http://schemas.microsoft.com/office/drawing/2014/main" id="{745AD158-3697-AEE8-1969-826BB0C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08" y="3841581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- Wikipedia">
            <a:extLst>
              <a:ext uri="{FF2B5EF4-FFF2-40B4-BE49-F238E27FC236}">
                <a16:creationId xmlns:a16="http://schemas.microsoft.com/office/drawing/2014/main" id="{B11E967A-86AD-EF17-05A9-7301B08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91" y="3676429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 Tutorial">
            <a:extLst>
              <a:ext uri="{FF2B5EF4-FFF2-40B4-BE49-F238E27FC236}">
                <a16:creationId xmlns:a16="http://schemas.microsoft.com/office/drawing/2014/main" id="{B9183804-69CB-D0CD-18AD-8FA19DBF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71" y="3841581"/>
            <a:ext cx="2119429" cy="11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8 MongoDB GUI Tools to Use in 2023">
            <a:extLst>
              <a:ext uri="{FF2B5EF4-FFF2-40B4-BE49-F238E27FC236}">
                <a16:creationId xmlns:a16="http://schemas.microsoft.com/office/drawing/2014/main" id="{251A2823-1CA0-A131-3C0D-7C2C7A1A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530" y="3431199"/>
            <a:ext cx="2119429" cy="169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CB3-59ED-ABF3-8A83-F6FFF6E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Container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FC9-44EA-A93E-3F9C-C39CF2D7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Docker Image (</a:t>
            </a:r>
            <a:r>
              <a:rPr lang="en-IN" b="1" dirty="0"/>
              <a:t>docker build</a:t>
            </a:r>
            <a:r>
              <a:rPr lang="en-IN" dirty="0"/>
              <a:t> command)</a:t>
            </a:r>
          </a:p>
        </p:txBody>
      </p:sp>
      <p:pic>
        <p:nvPicPr>
          <p:cNvPr id="1026" name="Picture 2" descr="War File Icon - Download in Glyph Style">
            <a:extLst>
              <a:ext uri="{FF2B5EF4-FFF2-40B4-BE49-F238E27FC236}">
                <a16:creationId xmlns:a16="http://schemas.microsoft.com/office/drawing/2014/main" id="{17289B60-4DE5-FD88-281A-40F8E4BC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97" y="2556641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06886E38-823C-3654-1F27-010F43E8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60" y="2477280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ed MySQL - Amazon RDS for MySQL - AWS">
            <a:extLst>
              <a:ext uri="{FF2B5EF4-FFF2-40B4-BE49-F238E27FC236}">
                <a16:creationId xmlns:a16="http://schemas.microsoft.com/office/drawing/2014/main" id="{745AD158-3697-AEE8-1969-826BB0C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4" y="3547467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- Wikipedia">
            <a:extLst>
              <a:ext uri="{FF2B5EF4-FFF2-40B4-BE49-F238E27FC236}">
                <a16:creationId xmlns:a16="http://schemas.microsoft.com/office/drawing/2014/main" id="{B11E967A-86AD-EF17-05A9-7301B08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3463010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 Tutorial">
            <a:extLst>
              <a:ext uri="{FF2B5EF4-FFF2-40B4-BE49-F238E27FC236}">
                <a16:creationId xmlns:a16="http://schemas.microsoft.com/office/drawing/2014/main" id="{B9183804-69CB-D0CD-18AD-8FA19DBF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" y="4840978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8 MongoDB GUI Tools to Use in 2023">
            <a:extLst>
              <a:ext uri="{FF2B5EF4-FFF2-40B4-BE49-F238E27FC236}">
                <a16:creationId xmlns:a16="http://schemas.microsoft.com/office/drawing/2014/main" id="{251A2823-1CA0-A131-3C0D-7C2C7A1A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4665412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3277B-B254-6AE4-BDB3-59DDFB82FF2A}"/>
              </a:ext>
            </a:extLst>
          </p:cNvPr>
          <p:cNvSpPr txBox="1"/>
          <p:nvPr/>
        </p:nvSpPr>
        <p:spPr>
          <a:xfrm>
            <a:off x="591015" y="2308873"/>
            <a:ext cx="4817326" cy="440120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Image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8B6EEE3C-CC62-B9A3-141E-9A13C1E15121}"/>
              </a:ext>
            </a:extLst>
          </p:cNvPr>
          <p:cNvSpPr/>
          <p:nvPr/>
        </p:nvSpPr>
        <p:spPr>
          <a:xfrm>
            <a:off x="6096000" y="3891776"/>
            <a:ext cx="1141141" cy="77363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025EC-4365-603D-B0F6-A879C081117D}"/>
              </a:ext>
            </a:extLst>
          </p:cNvPr>
          <p:cNvSpPr txBox="1"/>
          <p:nvPr/>
        </p:nvSpPr>
        <p:spPr>
          <a:xfrm>
            <a:off x="7783550" y="3658977"/>
            <a:ext cx="278780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Take anywhere and run – it will always work and will always produce consistent output</a:t>
            </a:r>
          </a:p>
        </p:txBody>
      </p:sp>
    </p:spTree>
    <p:extLst>
      <p:ext uri="{BB962C8B-B14F-4D97-AF65-F5344CB8AC3E}">
        <p14:creationId xmlns:p14="http://schemas.microsoft.com/office/powerpoint/2010/main" val="1270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CB3-59ED-ABF3-8A83-F6FFF6E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Container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FC9-44EA-A93E-3F9C-C39CF2D7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Execute the </a:t>
            </a:r>
            <a:r>
              <a:rPr lang="en-IN" i="1" dirty="0"/>
              <a:t>built</a:t>
            </a:r>
            <a:r>
              <a:rPr lang="en-IN" dirty="0"/>
              <a:t> Docker Image (</a:t>
            </a:r>
            <a:r>
              <a:rPr lang="en-IN" b="1" dirty="0"/>
              <a:t>docker run </a:t>
            </a:r>
            <a:r>
              <a:rPr lang="en-IN" dirty="0"/>
              <a:t>command)</a:t>
            </a:r>
          </a:p>
        </p:txBody>
      </p:sp>
      <p:pic>
        <p:nvPicPr>
          <p:cNvPr id="1026" name="Picture 2" descr="War File Icon - Download in Glyph Style">
            <a:extLst>
              <a:ext uri="{FF2B5EF4-FFF2-40B4-BE49-F238E27FC236}">
                <a16:creationId xmlns:a16="http://schemas.microsoft.com/office/drawing/2014/main" id="{17289B60-4DE5-FD88-281A-40F8E4BC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97" y="2556641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06886E38-823C-3654-1F27-010F43E8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60" y="2477280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ed MySQL - Amazon RDS for MySQL - AWS">
            <a:extLst>
              <a:ext uri="{FF2B5EF4-FFF2-40B4-BE49-F238E27FC236}">
                <a16:creationId xmlns:a16="http://schemas.microsoft.com/office/drawing/2014/main" id="{745AD158-3697-AEE8-1969-826BB0C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4" y="3547467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- Wikipedia">
            <a:extLst>
              <a:ext uri="{FF2B5EF4-FFF2-40B4-BE49-F238E27FC236}">
                <a16:creationId xmlns:a16="http://schemas.microsoft.com/office/drawing/2014/main" id="{B11E967A-86AD-EF17-05A9-7301B08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3463010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 Tutorial">
            <a:extLst>
              <a:ext uri="{FF2B5EF4-FFF2-40B4-BE49-F238E27FC236}">
                <a16:creationId xmlns:a16="http://schemas.microsoft.com/office/drawing/2014/main" id="{B9183804-69CB-D0CD-18AD-8FA19DBF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" y="4840978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8 MongoDB GUI Tools to Use in 2023">
            <a:extLst>
              <a:ext uri="{FF2B5EF4-FFF2-40B4-BE49-F238E27FC236}">
                <a16:creationId xmlns:a16="http://schemas.microsoft.com/office/drawing/2014/main" id="{251A2823-1CA0-A131-3C0D-7C2C7A1A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4665412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3277B-B254-6AE4-BDB3-59DDFB82FF2A}"/>
              </a:ext>
            </a:extLst>
          </p:cNvPr>
          <p:cNvSpPr txBox="1"/>
          <p:nvPr/>
        </p:nvSpPr>
        <p:spPr>
          <a:xfrm>
            <a:off x="591015" y="2308873"/>
            <a:ext cx="4817326" cy="440120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Image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8B6EEE3C-CC62-B9A3-141E-9A13C1E15121}"/>
              </a:ext>
            </a:extLst>
          </p:cNvPr>
          <p:cNvSpPr/>
          <p:nvPr/>
        </p:nvSpPr>
        <p:spPr>
          <a:xfrm>
            <a:off x="5553478" y="3891776"/>
            <a:ext cx="1141141" cy="77363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War File Icon - Download in Glyph Style">
            <a:extLst>
              <a:ext uri="{FF2B5EF4-FFF2-40B4-BE49-F238E27FC236}">
                <a16:creationId xmlns:a16="http://schemas.microsoft.com/office/drawing/2014/main" id="{D94A198D-4120-F085-9EE3-2B51FF2C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188" y="2524897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ava logo and symbol, meaning, history, PNG">
            <a:extLst>
              <a:ext uri="{FF2B5EF4-FFF2-40B4-BE49-F238E27FC236}">
                <a16:creationId xmlns:a16="http://schemas.microsoft.com/office/drawing/2014/main" id="{4D3F6207-BB30-1DDF-87EE-F01DC1DE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1" y="2445536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osted MySQL - Amazon RDS for MySQL - AWS">
            <a:extLst>
              <a:ext uri="{FF2B5EF4-FFF2-40B4-BE49-F238E27FC236}">
                <a16:creationId xmlns:a16="http://schemas.microsoft.com/office/drawing/2014/main" id="{07EBFECE-E9E4-21BE-93AA-C6291846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65" y="3515723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pache Tomcat - Wikipedia">
            <a:extLst>
              <a:ext uri="{FF2B5EF4-FFF2-40B4-BE49-F238E27FC236}">
                <a16:creationId xmlns:a16="http://schemas.microsoft.com/office/drawing/2014/main" id="{512C0973-022B-5E27-58BD-EEC9B383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5" y="3431266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pring Boot Tutorial">
            <a:extLst>
              <a:ext uri="{FF2B5EF4-FFF2-40B4-BE49-F238E27FC236}">
                <a16:creationId xmlns:a16="http://schemas.microsoft.com/office/drawing/2014/main" id="{6D63578B-6D60-E9F9-B0DA-3B0ED3D3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00" y="4809234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op 8 MongoDB GUI Tools to Use in 2023">
            <a:extLst>
              <a:ext uri="{FF2B5EF4-FFF2-40B4-BE49-F238E27FC236}">
                <a16:creationId xmlns:a16="http://schemas.microsoft.com/office/drawing/2014/main" id="{9153F90D-2BD4-610C-F28C-6BC566CD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5" y="4633668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27330-9BA6-23D1-56C5-F67771509094}"/>
              </a:ext>
            </a:extLst>
          </p:cNvPr>
          <p:cNvSpPr txBox="1"/>
          <p:nvPr/>
        </p:nvSpPr>
        <p:spPr>
          <a:xfrm>
            <a:off x="6806206" y="2277129"/>
            <a:ext cx="4817326" cy="4401205"/>
          </a:xfrm>
          <a:prstGeom prst="rect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84304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Installation on Windows –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5083C-6E04-CCDD-D3A2-5437E73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Install: </a:t>
            </a:r>
            <a:r>
              <a:rPr lang="en-IN" dirty="0">
                <a:hlinkClick r:id="rId2"/>
              </a:rPr>
              <a:t>https://docs.docker.com/desktop/windows/install/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(Docker Desktop is actually a hidden VM containing Linux)</a:t>
            </a:r>
          </a:p>
          <a:p>
            <a:r>
              <a:rPr lang="en-IN" dirty="0"/>
              <a:t>If you get this error: ‘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var(--theme-post-title-font-family)"/>
                <a:hlinkClick r:id="rId3"/>
              </a:rPr>
              <a:t>Docker WSL 2 installation is incomplete</a:t>
            </a:r>
            <a:r>
              <a:rPr lang="en-IN" dirty="0"/>
              <a:t>’</a:t>
            </a:r>
          </a:p>
          <a:p>
            <a:pPr lvl="1"/>
            <a:r>
              <a:rPr lang="en-IN" dirty="0"/>
              <a:t>Download the package (Step 4 in the link): </a:t>
            </a:r>
            <a:r>
              <a:rPr lang="en-IN" dirty="0">
                <a:hlinkClick r:id="rId4"/>
              </a:rPr>
              <a:t>https://docs.microsoft.com/en-us/windows/wsl/install-manual#step-4---download-the-linux-kernel-update-package</a:t>
            </a:r>
            <a:endParaRPr lang="en-IN" dirty="0"/>
          </a:p>
          <a:p>
            <a:pPr lvl="1"/>
            <a:r>
              <a:rPr lang="en-IN" dirty="0"/>
              <a:t>Restart docker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B03EB-AF02-CE0D-5DE0-D1785F5CB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092" y="4865396"/>
            <a:ext cx="5313883" cy="16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2268</Words>
  <Application>Microsoft Office PowerPoint</Application>
  <PresentationFormat>Widescreen</PresentationFormat>
  <Paragraphs>462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pg-1ff9</vt:lpstr>
      <vt:lpstr>var(--theme-post-title-font-family)</vt:lpstr>
      <vt:lpstr>Office Theme</vt:lpstr>
      <vt:lpstr>DevOps</vt:lpstr>
      <vt:lpstr>What is DevOps?</vt:lpstr>
      <vt:lpstr>DevOps Ecosystem</vt:lpstr>
      <vt:lpstr>Containerisation</vt:lpstr>
      <vt:lpstr>Background</vt:lpstr>
      <vt:lpstr>How to use Container Technology</vt:lpstr>
      <vt:lpstr>How to use Container Technology</vt:lpstr>
      <vt:lpstr>How to use Container Technology</vt:lpstr>
      <vt:lpstr>Docker Installation on Windows – 1</vt:lpstr>
      <vt:lpstr>Problems?</vt:lpstr>
      <vt:lpstr>‘Hello World’ in Docker</vt:lpstr>
      <vt:lpstr>‘Hello World’ in Java using Docker</vt:lpstr>
      <vt:lpstr>Create Dockerfile</vt:lpstr>
      <vt:lpstr>End Result</vt:lpstr>
      <vt:lpstr>Using this Image Anywhere</vt:lpstr>
      <vt:lpstr>Deployment Option 1: Traditional Deployment</vt:lpstr>
      <vt:lpstr>Deployment Option 2: Virtualized Deployment</vt:lpstr>
      <vt:lpstr>Deployment Option 3: Containerized Applications</vt:lpstr>
      <vt:lpstr>Deployment Option 4: Container Orchestration</vt:lpstr>
      <vt:lpstr>Important points to avoid confusion!</vt:lpstr>
      <vt:lpstr>Build and Execute</vt:lpstr>
      <vt:lpstr>Dockerfile Commands</vt:lpstr>
      <vt:lpstr>Docker Management Commands</vt:lpstr>
      <vt:lpstr>Docker Commands – Build Commands</vt:lpstr>
      <vt:lpstr>Docker Commands – Cleanup Commands</vt:lpstr>
      <vt:lpstr>Docker Commands – Container Interaction Commands</vt:lpstr>
      <vt:lpstr>Docker Commands – Run Command</vt:lpstr>
      <vt:lpstr>Docker Commands – Container Inspection Commands</vt:lpstr>
      <vt:lpstr>Docker Commands – Image Commands</vt:lpstr>
      <vt:lpstr>Docker Commands – Registry Commands</vt:lpstr>
      <vt:lpstr>Docker Commands – Network Commands</vt:lpstr>
      <vt:lpstr>Docker Management Commands</vt:lpstr>
      <vt:lpstr>Java Application with User Input</vt:lpstr>
      <vt:lpstr>Create PrimeNumber.java (C:\lectures\CDAC\Cloud\docker\javainputdocker)</vt:lpstr>
      <vt:lpstr>Dockerfile (C:\lectures\CDAC\Cloud\docker\javainputdocker)</vt:lpstr>
      <vt:lpstr>Build image and run</vt:lpstr>
      <vt:lpstr>Running Tomcat using an Interactive Terminal</vt:lpstr>
      <vt:lpstr>Steps</vt:lpstr>
      <vt:lpstr>Tomcat using Docker</vt:lpstr>
      <vt:lpstr>Downloading Tomcat Image</vt:lpstr>
      <vt:lpstr>Run the Tomcat Container and Test</vt:lpstr>
      <vt:lpstr>Solving the Tomcat 404 Error – 1</vt:lpstr>
      <vt:lpstr>Solving the Tomcat 404 Error – 2</vt:lpstr>
      <vt:lpstr>What was the Problem?</vt:lpstr>
      <vt:lpstr>To Create cdac Directory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DevOps</dc:title>
  <dc:creator>Atul Kahate</dc:creator>
  <cp:lastModifiedBy>Atul Kahate</cp:lastModifiedBy>
  <cp:revision>38</cp:revision>
  <dcterms:created xsi:type="dcterms:W3CDTF">2023-01-18T02:25:03Z</dcterms:created>
  <dcterms:modified xsi:type="dcterms:W3CDTF">2023-07-12T09:22:24Z</dcterms:modified>
</cp:coreProperties>
</file>