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Lst>
  <p:sldSz cy="6858000" cx="9144000"/>
  <p:notesSz cx="9144000" cy="6858000"/>
  <p:embeddedFontLst>
    <p:embeddedFont>
      <p:font typeface="Noto Sans Symbols"/>
      <p:regular r:id="rId108"/>
      <p:bold r:id="rId1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10" roundtripDataSignature="AMtx7mid3F54otwrJruiclHvgBMMZjP5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7924E9-CC0E-476D-8F09-A3F1E70339A8}">
  <a:tblStyle styleId="{D47924E9-CC0E-476D-8F09-A3F1E70339A8}"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font" Target="fonts/NotoSansSymbols-bold.fntdata"/><Relationship Id="rId108" Type="http://schemas.openxmlformats.org/officeDocument/2006/relationships/font" Target="fonts/NotoSansSymbols-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customschemas.google.com/relationships/presentationmetadata" Target="meta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p10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0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p10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0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5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5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6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6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6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6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6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6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6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6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6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6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6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6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7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7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7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7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7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7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7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p7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7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7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7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7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7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6" name="Shape 1046"/>
        <p:cNvGrpSpPr/>
        <p:nvPr/>
      </p:nvGrpSpPr>
      <p:grpSpPr>
        <a:xfrm>
          <a:off x="0" y="0"/>
          <a:ext cx="0" cy="0"/>
          <a:chOff x="0" y="0"/>
          <a:chExt cx="0" cy="0"/>
        </a:xfrm>
      </p:grpSpPr>
      <p:sp>
        <p:nvSpPr>
          <p:cNvPr id="1047" name="Google Shape;1047;p7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7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7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7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8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8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8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8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8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8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8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8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8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8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p8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8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p8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8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8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8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8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8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8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8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9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9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2" name="Shape 1202"/>
        <p:cNvGrpSpPr/>
        <p:nvPr/>
      </p:nvGrpSpPr>
      <p:grpSpPr>
        <a:xfrm>
          <a:off x="0" y="0"/>
          <a:ext cx="0" cy="0"/>
          <a:chOff x="0" y="0"/>
          <a:chExt cx="0" cy="0"/>
        </a:xfrm>
      </p:grpSpPr>
      <p:sp>
        <p:nvSpPr>
          <p:cNvPr id="1203" name="Google Shape;1203;p9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9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p9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9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p9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9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9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9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9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9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9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9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p9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9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p9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9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9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9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21.jpg"/><Relationship Id="rId5" Type="http://schemas.openxmlformats.org/officeDocument/2006/relationships/image" Target="../media/image2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2" name="Shape 12"/>
        <p:cNvGrpSpPr/>
        <p:nvPr/>
      </p:nvGrpSpPr>
      <p:grpSpPr>
        <a:xfrm>
          <a:off x="0" y="0"/>
          <a:ext cx="0" cy="0"/>
          <a:chOff x="0" y="0"/>
          <a:chExt cx="0" cy="0"/>
        </a:xfrm>
      </p:grpSpPr>
      <p:sp>
        <p:nvSpPr>
          <p:cNvPr id="13" name="Google Shape;13;p103"/>
          <p:cNvSpPr txBox="1"/>
          <p:nvPr>
            <p:ph type="ctrTitle"/>
          </p:nvPr>
        </p:nvSpPr>
        <p:spPr>
          <a:xfrm>
            <a:off x="268097" y="1721053"/>
            <a:ext cx="8607805"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103"/>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18" name="Shape 18"/>
        <p:cNvGrpSpPr/>
        <p:nvPr/>
      </p:nvGrpSpPr>
      <p:grpSpPr>
        <a:xfrm>
          <a:off x="0" y="0"/>
          <a:ext cx="0" cy="0"/>
          <a:chOff x="0" y="0"/>
          <a:chExt cx="0" cy="0"/>
        </a:xfrm>
      </p:grpSpPr>
      <p:pic>
        <p:nvPicPr>
          <p:cNvPr id="19" name="Google Shape;19;p104"/>
          <p:cNvPicPr preferRelativeResize="0"/>
          <p:nvPr/>
        </p:nvPicPr>
        <p:blipFill rotWithShape="1">
          <a:blip r:embed="rId2">
            <a:alphaModFix/>
          </a:blip>
          <a:srcRect b="0" l="0" r="0" t="0"/>
          <a:stretch/>
        </p:blipFill>
        <p:spPr>
          <a:xfrm>
            <a:off x="0" y="12"/>
            <a:ext cx="9143631" cy="6857631"/>
          </a:xfrm>
          <a:prstGeom prst="rect">
            <a:avLst/>
          </a:prstGeom>
          <a:noFill/>
          <a:ln>
            <a:noFill/>
          </a:ln>
        </p:spPr>
      </p:pic>
      <p:pic>
        <p:nvPicPr>
          <p:cNvPr id="20" name="Google Shape;20;p104"/>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21" name="Google Shape;21;p104"/>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 name="Google Shape;22;p104"/>
          <p:cNvSpPr txBox="1"/>
          <p:nvPr>
            <p:ph type="title"/>
          </p:nvPr>
        </p:nvSpPr>
        <p:spPr>
          <a:xfrm>
            <a:off x="3681615" y="1721053"/>
            <a:ext cx="1780768"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0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105"/>
          <p:cNvSpPr txBox="1"/>
          <p:nvPr>
            <p:ph type="title"/>
          </p:nvPr>
        </p:nvSpPr>
        <p:spPr>
          <a:xfrm>
            <a:off x="3681615" y="1721053"/>
            <a:ext cx="1780768"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05"/>
          <p:cNvSpPr txBox="1"/>
          <p:nvPr>
            <p:ph idx="1" type="body"/>
          </p:nvPr>
        </p:nvSpPr>
        <p:spPr>
          <a:xfrm>
            <a:off x="354584" y="1712138"/>
            <a:ext cx="8580755" cy="212915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10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32" name="Shape 32"/>
        <p:cNvGrpSpPr/>
        <p:nvPr/>
      </p:nvGrpSpPr>
      <p:grpSpPr>
        <a:xfrm>
          <a:off x="0" y="0"/>
          <a:ext cx="0" cy="0"/>
          <a:chOff x="0" y="0"/>
          <a:chExt cx="0" cy="0"/>
        </a:xfrm>
      </p:grpSpPr>
      <p:sp>
        <p:nvSpPr>
          <p:cNvPr id="33" name="Google Shape;33;p106"/>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4" name="Google Shape;34;p106"/>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35" name="Google Shape;35;p106"/>
          <p:cNvPicPr preferRelativeResize="0"/>
          <p:nvPr/>
        </p:nvPicPr>
        <p:blipFill rotWithShape="1">
          <a:blip r:embed="rId2">
            <a:alphaModFix/>
          </a:blip>
          <a:srcRect b="0" l="0" r="0" t="0"/>
          <a:stretch/>
        </p:blipFill>
        <p:spPr>
          <a:xfrm>
            <a:off x="192239" y="194767"/>
            <a:ext cx="872997" cy="479513"/>
          </a:xfrm>
          <a:prstGeom prst="rect">
            <a:avLst/>
          </a:prstGeom>
          <a:noFill/>
          <a:ln>
            <a:noFill/>
          </a:ln>
        </p:spPr>
      </p:pic>
      <p:pic>
        <p:nvPicPr>
          <p:cNvPr id="36" name="Google Shape;36;p106"/>
          <p:cNvPicPr preferRelativeResize="0"/>
          <p:nvPr/>
        </p:nvPicPr>
        <p:blipFill rotWithShape="1">
          <a:blip r:embed="rId3">
            <a:alphaModFix/>
          </a:blip>
          <a:srcRect b="0" l="0" r="0" t="0"/>
          <a:stretch/>
        </p:blipFill>
        <p:spPr>
          <a:xfrm>
            <a:off x="2394000" y="2290317"/>
            <a:ext cx="4073398" cy="2803677"/>
          </a:xfrm>
          <a:prstGeom prst="rect">
            <a:avLst/>
          </a:prstGeom>
          <a:noFill/>
          <a:ln>
            <a:noFill/>
          </a:ln>
        </p:spPr>
      </p:pic>
      <p:pic>
        <p:nvPicPr>
          <p:cNvPr id="37" name="Google Shape;37;p106"/>
          <p:cNvPicPr preferRelativeResize="0"/>
          <p:nvPr/>
        </p:nvPicPr>
        <p:blipFill rotWithShape="1">
          <a:blip r:embed="rId4">
            <a:alphaModFix/>
          </a:blip>
          <a:srcRect b="0" l="0" r="0" t="0"/>
          <a:stretch/>
        </p:blipFill>
        <p:spPr>
          <a:xfrm>
            <a:off x="7746834" y="102971"/>
            <a:ext cx="1309674" cy="726833"/>
          </a:xfrm>
          <a:prstGeom prst="rect">
            <a:avLst/>
          </a:prstGeom>
          <a:noFill/>
          <a:ln>
            <a:noFill/>
          </a:ln>
        </p:spPr>
      </p:pic>
      <p:pic>
        <p:nvPicPr>
          <p:cNvPr id="38" name="Google Shape;38;p106"/>
          <p:cNvPicPr preferRelativeResize="0"/>
          <p:nvPr/>
        </p:nvPicPr>
        <p:blipFill rotWithShape="1">
          <a:blip r:embed="rId5">
            <a:alphaModFix/>
          </a:blip>
          <a:srcRect b="0" l="0" r="0" t="0"/>
          <a:stretch/>
        </p:blipFill>
        <p:spPr>
          <a:xfrm>
            <a:off x="0" y="0"/>
            <a:ext cx="9144000" cy="6857644"/>
          </a:xfrm>
          <a:prstGeom prst="rect">
            <a:avLst/>
          </a:prstGeom>
          <a:noFill/>
          <a:ln>
            <a:noFill/>
          </a:ln>
        </p:spPr>
      </p:pic>
      <p:sp>
        <p:nvSpPr>
          <p:cNvPr id="39" name="Google Shape;39;p10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07"/>
          <p:cNvSpPr txBox="1"/>
          <p:nvPr>
            <p:ph type="title"/>
          </p:nvPr>
        </p:nvSpPr>
        <p:spPr>
          <a:xfrm>
            <a:off x="3681615" y="1721053"/>
            <a:ext cx="1780768"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chemeClr val="l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07"/>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7"/>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0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02"/>
          <p:cNvPicPr preferRelativeResize="0"/>
          <p:nvPr/>
        </p:nvPicPr>
        <p:blipFill rotWithShape="1">
          <a:blip r:embed="rId1">
            <a:alphaModFix/>
          </a:blip>
          <a:srcRect b="0" l="0" r="0" t="0"/>
          <a:stretch/>
        </p:blipFill>
        <p:spPr>
          <a:xfrm>
            <a:off x="0" y="12"/>
            <a:ext cx="9143631" cy="6857631"/>
          </a:xfrm>
          <a:prstGeom prst="rect">
            <a:avLst/>
          </a:prstGeom>
          <a:noFill/>
          <a:ln>
            <a:noFill/>
          </a:ln>
        </p:spPr>
      </p:pic>
      <p:sp>
        <p:nvSpPr>
          <p:cNvPr id="7" name="Google Shape;7;p102"/>
          <p:cNvSpPr txBox="1"/>
          <p:nvPr>
            <p:ph type="title"/>
          </p:nvPr>
        </p:nvSpPr>
        <p:spPr>
          <a:xfrm>
            <a:off x="3681615" y="1721053"/>
            <a:ext cx="1780768" cy="4826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02"/>
          <p:cNvSpPr txBox="1"/>
          <p:nvPr>
            <p:ph idx="1" type="body"/>
          </p:nvPr>
        </p:nvSpPr>
        <p:spPr>
          <a:xfrm>
            <a:off x="354584" y="1712138"/>
            <a:ext cx="8580755" cy="2129154"/>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0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0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0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9.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26.jpg"/><Relationship Id="rId4" Type="http://schemas.openxmlformats.org/officeDocument/2006/relationships/image" Target="../media/image4.png"/><Relationship Id="rId5" Type="http://schemas.openxmlformats.org/officeDocument/2006/relationships/hyperlink" Target="http://faculty.salina.k-state.edu/tim/ossg/Introduction/struct.html" TargetMode="External"/><Relationship Id="rId6" Type="http://schemas.openxmlformats.org/officeDocument/2006/relationships/hyperlink" Target="http://faculty.salina.k-state.edu/tim/ossg/Introduction/OSrole.html" TargetMode="External"/><Relationship Id="rId7" Type="http://schemas.openxmlformats.org/officeDocument/2006/relationships/hyperlink" Target="http://www.tutorialspoint.com/operating-system-generations"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1.xml"/><Relationship Id="rId3" Type="http://schemas.openxmlformats.org/officeDocument/2006/relationships/image" Target="../media/image72.png"/><Relationship Id="rId4" Type="http://schemas.openxmlformats.org/officeDocument/2006/relationships/image" Target="../media/image78.png"/><Relationship Id="rId5" Type="http://schemas.openxmlformats.org/officeDocument/2006/relationships/image" Target="../media/image76.png"/><Relationship Id="rId6" Type="http://schemas.openxmlformats.org/officeDocument/2006/relationships/hyperlink" Target="http://www.paruluniversity.ac.i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3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jpg"/><Relationship Id="rId4" Type="http://schemas.openxmlformats.org/officeDocument/2006/relationships/image" Target="../media/image4.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4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3.jpg"/><Relationship Id="rId5" Type="http://schemas.openxmlformats.org/officeDocument/2006/relationships/image" Target="../media/image1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8.png"/><Relationship Id="rId4"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16.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3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png"/><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7.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2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36.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8.png"/><Relationship Id="rId4" Type="http://schemas.openxmlformats.org/officeDocument/2006/relationships/image" Target="../media/image3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4.png"/><Relationship Id="rId4" Type="http://schemas.openxmlformats.org/officeDocument/2006/relationships/image" Target="../media/image18.png"/><Relationship Id="rId9"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23.png"/><Relationship Id="rId7" Type="http://schemas.openxmlformats.org/officeDocument/2006/relationships/image" Target="../media/image28.png"/><Relationship Id="rId8" Type="http://schemas.openxmlformats.org/officeDocument/2006/relationships/image" Target="../media/image3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png"/><Relationship Id="rId4" Type="http://schemas.openxmlformats.org/officeDocument/2006/relationships/image" Target="../media/image38.jpg"/><Relationship Id="rId10" Type="http://schemas.openxmlformats.org/officeDocument/2006/relationships/image" Target="../media/image46.jpg"/><Relationship Id="rId9" Type="http://schemas.openxmlformats.org/officeDocument/2006/relationships/image" Target="../media/image58.jpg"/><Relationship Id="rId5" Type="http://schemas.openxmlformats.org/officeDocument/2006/relationships/image" Target="../media/image43.jpg"/><Relationship Id="rId6" Type="http://schemas.openxmlformats.org/officeDocument/2006/relationships/image" Target="../media/image54.jpg"/><Relationship Id="rId7" Type="http://schemas.openxmlformats.org/officeDocument/2006/relationships/image" Target="../media/image41.jpg"/><Relationship Id="rId8" Type="http://schemas.openxmlformats.org/officeDocument/2006/relationships/image" Target="../media/image4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4.png"/><Relationship Id="rId4" Type="http://schemas.openxmlformats.org/officeDocument/2006/relationships/image" Target="../media/image38.jpg"/><Relationship Id="rId10" Type="http://schemas.openxmlformats.org/officeDocument/2006/relationships/image" Target="../media/image46.jpg"/><Relationship Id="rId9" Type="http://schemas.openxmlformats.org/officeDocument/2006/relationships/image" Target="../media/image58.jpg"/><Relationship Id="rId5" Type="http://schemas.openxmlformats.org/officeDocument/2006/relationships/image" Target="../media/image43.jpg"/><Relationship Id="rId6" Type="http://schemas.openxmlformats.org/officeDocument/2006/relationships/image" Target="../media/image54.jpg"/><Relationship Id="rId7" Type="http://schemas.openxmlformats.org/officeDocument/2006/relationships/image" Target="../media/image41.jpg"/><Relationship Id="rId8" Type="http://schemas.openxmlformats.org/officeDocument/2006/relationships/image" Target="../media/image4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png"/><Relationship Id="rId4" Type="http://schemas.openxmlformats.org/officeDocument/2006/relationships/image" Target="../media/image38.jpg"/><Relationship Id="rId10" Type="http://schemas.openxmlformats.org/officeDocument/2006/relationships/image" Target="../media/image58.jpg"/><Relationship Id="rId9" Type="http://schemas.openxmlformats.org/officeDocument/2006/relationships/image" Target="../media/image46.jpg"/><Relationship Id="rId5" Type="http://schemas.openxmlformats.org/officeDocument/2006/relationships/image" Target="../media/image43.jpg"/><Relationship Id="rId6" Type="http://schemas.openxmlformats.org/officeDocument/2006/relationships/image" Target="../media/image45.jpg"/><Relationship Id="rId7" Type="http://schemas.openxmlformats.org/officeDocument/2006/relationships/image" Target="../media/image54.jpg"/><Relationship Id="rId8" Type="http://schemas.openxmlformats.org/officeDocument/2006/relationships/image" Target="../media/image4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png"/><Relationship Id="rId4" Type="http://schemas.openxmlformats.org/officeDocument/2006/relationships/image" Target="../media/image38.jpg"/><Relationship Id="rId9" Type="http://schemas.openxmlformats.org/officeDocument/2006/relationships/image" Target="../media/image58.jpg"/><Relationship Id="rId5" Type="http://schemas.openxmlformats.org/officeDocument/2006/relationships/image" Target="../media/image45.jpg"/><Relationship Id="rId6" Type="http://schemas.openxmlformats.org/officeDocument/2006/relationships/image" Target="../media/image54.jpg"/><Relationship Id="rId7" Type="http://schemas.openxmlformats.org/officeDocument/2006/relationships/image" Target="../media/image41.jpg"/><Relationship Id="rId8" Type="http://schemas.openxmlformats.org/officeDocument/2006/relationships/image" Target="../media/image46.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png"/><Relationship Id="rId4" Type="http://schemas.openxmlformats.org/officeDocument/2006/relationships/image" Target="../media/image38.jpg"/><Relationship Id="rId10" Type="http://schemas.openxmlformats.org/officeDocument/2006/relationships/image" Target="../media/image58.jpg"/><Relationship Id="rId9" Type="http://schemas.openxmlformats.org/officeDocument/2006/relationships/image" Target="../media/image46.jpg"/><Relationship Id="rId5" Type="http://schemas.openxmlformats.org/officeDocument/2006/relationships/image" Target="../media/image43.jpg"/><Relationship Id="rId6" Type="http://schemas.openxmlformats.org/officeDocument/2006/relationships/image" Target="../media/image45.jpg"/><Relationship Id="rId7" Type="http://schemas.openxmlformats.org/officeDocument/2006/relationships/image" Target="../media/image54.jpg"/><Relationship Id="rId8" Type="http://schemas.openxmlformats.org/officeDocument/2006/relationships/image" Target="../media/image4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png"/><Relationship Id="rId4" Type="http://schemas.openxmlformats.org/officeDocument/2006/relationships/image" Target="../media/image38.jpg"/><Relationship Id="rId10" Type="http://schemas.openxmlformats.org/officeDocument/2006/relationships/image" Target="../media/image58.jpg"/><Relationship Id="rId9" Type="http://schemas.openxmlformats.org/officeDocument/2006/relationships/image" Target="../media/image46.jpg"/><Relationship Id="rId5" Type="http://schemas.openxmlformats.org/officeDocument/2006/relationships/image" Target="../media/image43.jpg"/><Relationship Id="rId6" Type="http://schemas.openxmlformats.org/officeDocument/2006/relationships/image" Target="../media/image45.jpg"/><Relationship Id="rId7" Type="http://schemas.openxmlformats.org/officeDocument/2006/relationships/image" Target="../media/image54.jpg"/><Relationship Id="rId8" Type="http://schemas.openxmlformats.org/officeDocument/2006/relationships/image" Target="../media/image4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57.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4.png"/><Relationship Id="rId4" Type="http://schemas.openxmlformats.org/officeDocument/2006/relationships/image" Target="../media/image70.png"/><Relationship Id="rId5" Type="http://schemas.openxmlformats.org/officeDocument/2006/relationships/image" Target="../media/image56.png"/><Relationship Id="rId6" Type="http://schemas.openxmlformats.org/officeDocument/2006/relationships/image" Target="../media/image6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68.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 Id="rId7" Type="http://schemas.openxmlformats.org/officeDocument/2006/relationships/image" Target="../media/image7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3.png"/><Relationship Id="rId4" Type="http://schemas.openxmlformats.org/officeDocument/2006/relationships/image" Target="../media/image6.png"/><Relationship Id="rId11" Type="http://schemas.openxmlformats.org/officeDocument/2006/relationships/image" Target="../media/image46.jpg"/><Relationship Id="rId10" Type="http://schemas.openxmlformats.org/officeDocument/2006/relationships/image" Target="../media/image41.jpg"/><Relationship Id="rId12" Type="http://schemas.openxmlformats.org/officeDocument/2006/relationships/image" Target="../media/image63.png"/><Relationship Id="rId9" Type="http://schemas.openxmlformats.org/officeDocument/2006/relationships/image" Target="../media/image54.jpg"/><Relationship Id="rId5" Type="http://schemas.openxmlformats.org/officeDocument/2006/relationships/image" Target="../media/image21.jpg"/><Relationship Id="rId6" Type="http://schemas.openxmlformats.org/officeDocument/2006/relationships/image" Target="../media/image29.jpg"/><Relationship Id="rId7" Type="http://schemas.openxmlformats.org/officeDocument/2006/relationships/image" Target="../media/image38.jpg"/><Relationship Id="rId8" Type="http://schemas.openxmlformats.org/officeDocument/2006/relationships/image" Target="../media/image45.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3.png"/><Relationship Id="rId4" Type="http://schemas.openxmlformats.org/officeDocument/2006/relationships/image" Target="../media/image6.png"/><Relationship Id="rId11" Type="http://schemas.openxmlformats.org/officeDocument/2006/relationships/image" Target="../media/image46.jpg"/><Relationship Id="rId10" Type="http://schemas.openxmlformats.org/officeDocument/2006/relationships/image" Target="../media/image41.jpg"/><Relationship Id="rId12" Type="http://schemas.openxmlformats.org/officeDocument/2006/relationships/image" Target="../media/image77.png"/><Relationship Id="rId9" Type="http://schemas.openxmlformats.org/officeDocument/2006/relationships/image" Target="../media/image54.jpg"/><Relationship Id="rId5" Type="http://schemas.openxmlformats.org/officeDocument/2006/relationships/image" Target="../media/image21.jpg"/><Relationship Id="rId6" Type="http://schemas.openxmlformats.org/officeDocument/2006/relationships/image" Target="../media/image29.jpg"/><Relationship Id="rId7" Type="http://schemas.openxmlformats.org/officeDocument/2006/relationships/image" Target="../media/image38.jpg"/><Relationship Id="rId8" Type="http://schemas.openxmlformats.org/officeDocument/2006/relationships/image" Target="../media/image45.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 Id="rId7" Type="http://schemas.openxmlformats.org/officeDocument/2006/relationships/image" Target="../media/image69.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60.png"/><Relationship Id="rId4" Type="http://schemas.openxmlformats.org/officeDocument/2006/relationships/image" Target="../media/image73.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image" Target="../media/image7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4.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 Id="rId7" Type="http://schemas.openxmlformats.org/officeDocument/2006/relationships/image" Target="../media/image6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 Id="rId3" Type="http://schemas.openxmlformats.org/officeDocument/2006/relationships/image" Target="../media/image65.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 Id="rId3" Type="http://schemas.openxmlformats.org/officeDocument/2006/relationships/image" Target="../media/image6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 Id="rId3" Type="http://schemas.openxmlformats.org/officeDocument/2006/relationships/image" Target="../media/image62.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 Id="rId3" Type="http://schemas.openxmlformats.org/officeDocument/2006/relationships/image" Target="../media/image67.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1.jpg"/><Relationship Id="rId6" Type="http://schemas.openxmlformats.org/officeDocument/2006/relationships/image" Target="../media/image29.jpg"/><Relationship Id="rId7" Type="http://schemas.openxmlformats.org/officeDocument/2006/relationships/image" Target="../media/image71.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 name="Shape 52"/>
        <p:cNvGrpSpPr/>
        <p:nvPr/>
      </p:nvGrpSpPr>
      <p:grpSpPr>
        <a:xfrm>
          <a:off x="0" y="0"/>
          <a:ext cx="0" cy="0"/>
          <a:chOff x="0" y="0"/>
          <a:chExt cx="0" cy="0"/>
        </a:xfrm>
      </p:grpSpPr>
      <p:pic>
        <p:nvPicPr>
          <p:cNvPr id="53" name="Google Shape;53;p1"/>
          <p:cNvPicPr preferRelativeResize="0"/>
          <p:nvPr/>
        </p:nvPicPr>
        <p:blipFill rotWithShape="1">
          <a:blip r:embed="rId3">
            <a:alphaModFix/>
          </a:blip>
          <a:srcRect b="0" l="0" r="0" t="0"/>
          <a:stretch/>
        </p:blipFill>
        <p:spPr>
          <a:xfrm>
            <a:off x="0" y="12"/>
            <a:ext cx="9143631" cy="6857631"/>
          </a:xfrm>
          <a:prstGeom prst="rect">
            <a:avLst/>
          </a:prstGeom>
          <a:noFill/>
          <a:ln>
            <a:noFill/>
          </a:ln>
        </p:spPr>
      </p:pic>
      <p:sp>
        <p:nvSpPr>
          <p:cNvPr id="54" name="Google Shape;54;p1"/>
          <p:cNvSpPr txBox="1"/>
          <p:nvPr/>
        </p:nvSpPr>
        <p:spPr>
          <a:xfrm>
            <a:off x="2914815" y="1507223"/>
            <a:ext cx="3310890" cy="5594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i="0" lang="en-US" sz="3500" u="none" cap="none" strike="noStrike">
                <a:latin typeface="Calibri"/>
                <a:ea typeface="Calibri"/>
                <a:cs typeface="Calibri"/>
                <a:sym typeface="Calibri"/>
              </a:rPr>
              <a:t>Operating System</a:t>
            </a:r>
            <a:endParaRPr b="0" i="0" sz="3500" u="none" cap="none" strike="noStrike">
              <a:latin typeface="Calibri"/>
              <a:ea typeface="Calibri"/>
              <a:cs typeface="Calibri"/>
              <a:sym typeface="Calibri"/>
            </a:endParaRPr>
          </a:p>
        </p:txBody>
      </p:sp>
      <p:sp>
        <p:nvSpPr>
          <p:cNvPr id="55" name="Google Shape;55;p1"/>
          <p:cNvSpPr txBox="1"/>
          <p:nvPr/>
        </p:nvSpPr>
        <p:spPr>
          <a:xfrm>
            <a:off x="1604060" y="2888183"/>
            <a:ext cx="5739130" cy="6959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i="0" lang="en-US" sz="2200" u="none" cap="none" strike="noStrike">
                <a:latin typeface="Calibri"/>
                <a:ea typeface="Calibri"/>
                <a:cs typeface="Calibri"/>
                <a:sym typeface="Calibri"/>
              </a:rPr>
              <a:t>Prof. Sumitra Menaria, Prof. Uma Bhatt, </a:t>
            </a:r>
            <a:r>
              <a:rPr b="0" i="0" lang="en-US" sz="2200" u="none" cap="none" strike="noStrike">
                <a:latin typeface="Calibri"/>
                <a:ea typeface="Calibri"/>
                <a:cs typeface="Calibri"/>
                <a:sym typeface="Calibri"/>
              </a:rPr>
              <a:t>Assistant  Professor Information Technology Department</a:t>
            </a:r>
            <a:endParaRPr b="0" i="0" sz="2200" u="none" cap="none" strike="noStrike">
              <a:latin typeface="Calibri"/>
              <a:ea typeface="Calibri"/>
              <a:cs typeface="Calibri"/>
              <a:sym typeface="Calibri"/>
            </a:endParaRPr>
          </a:p>
        </p:txBody>
      </p:sp>
      <p:grpSp>
        <p:nvGrpSpPr>
          <p:cNvPr id="56" name="Google Shape;56;p1"/>
          <p:cNvGrpSpPr/>
          <p:nvPr/>
        </p:nvGrpSpPr>
        <p:grpSpPr>
          <a:xfrm>
            <a:off x="1417320" y="499681"/>
            <a:ext cx="7510690" cy="6141960"/>
            <a:chOff x="1417320" y="499681"/>
            <a:chExt cx="7510690" cy="6141960"/>
          </a:xfrm>
        </p:grpSpPr>
        <p:pic>
          <p:nvPicPr>
            <p:cNvPr id="57" name="Google Shape;57;p1"/>
            <p:cNvPicPr preferRelativeResize="0"/>
            <p:nvPr/>
          </p:nvPicPr>
          <p:blipFill rotWithShape="1">
            <a:blip r:embed="rId4">
              <a:alphaModFix/>
            </a:blip>
            <a:srcRect b="0" l="0" r="0" t="0"/>
            <a:stretch/>
          </p:blipFill>
          <p:spPr>
            <a:xfrm>
              <a:off x="3381476" y="499681"/>
              <a:ext cx="2381034" cy="628561"/>
            </a:xfrm>
            <a:prstGeom prst="rect">
              <a:avLst/>
            </a:prstGeom>
            <a:noFill/>
            <a:ln>
              <a:noFill/>
            </a:ln>
          </p:spPr>
        </p:pic>
        <p:sp>
          <p:nvSpPr>
            <p:cNvPr id="58" name="Google Shape;58;p1"/>
            <p:cNvSpPr/>
            <p:nvPr/>
          </p:nvSpPr>
          <p:spPr>
            <a:xfrm>
              <a:off x="1417675" y="2738513"/>
              <a:ext cx="6287135" cy="1905"/>
            </a:xfrm>
            <a:custGeom>
              <a:rect b="b" l="l" r="r" t="t"/>
              <a:pathLst>
                <a:path extrusionOk="0" h="1905" w="6287134">
                  <a:moveTo>
                    <a:pt x="0" y="0"/>
                  </a:moveTo>
                  <a:lnTo>
                    <a:pt x="6286690" y="1447"/>
                  </a:lnTo>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9" name="Google Shape;59;p1"/>
            <p:cNvPicPr preferRelativeResize="0"/>
            <p:nvPr/>
          </p:nvPicPr>
          <p:blipFill rotWithShape="1">
            <a:blip r:embed="rId5">
              <a:alphaModFix/>
            </a:blip>
            <a:srcRect b="0" l="0" r="0" t="0"/>
            <a:stretch/>
          </p:blipFill>
          <p:spPr>
            <a:xfrm>
              <a:off x="1417320" y="2692082"/>
              <a:ext cx="93954" cy="93954"/>
            </a:xfrm>
            <a:prstGeom prst="rect">
              <a:avLst/>
            </a:prstGeom>
            <a:noFill/>
            <a:ln>
              <a:noFill/>
            </a:ln>
          </p:spPr>
        </p:pic>
        <p:pic>
          <p:nvPicPr>
            <p:cNvPr id="60" name="Google Shape;60;p1"/>
            <p:cNvPicPr preferRelativeResize="0"/>
            <p:nvPr/>
          </p:nvPicPr>
          <p:blipFill rotWithShape="1">
            <a:blip r:embed="rId6">
              <a:alphaModFix/>
            </a:blip>
            <a:srcRect b="0" l="0" r="0" t="0"/>
            <a:stretch/>
          </p:blipFill>
          <p:spPr>
            <a:xfrm>
              <a:off x="7632357" y="2692082"/>
              <a:ext cx="93967" cy="93954"/>
            </a:xfrm>
            <a:prstGeom prst="rect">
              <a:avLst/>
            </a:prstGeom>
            <a:noFill/>
            <a:ln>
              <a:noFill/>
            </a:ln>
          </p:spPr>
        </p:pic>
        <p:pic>
          <p:nvPicPr>
            <p:cNvPr id="61" name="Google Shape;61;p1"/>
            <p:cNvPicPr preferRelativeResize="0"/>
            <p:nvPr/>
          </p:nvPicPr>
          <p:blipFill rotWithShape="1">
            <a:blip r:embed="rId7">
              <a:alphaModFix/>
            </a:blip>
            <a:srcRect b="0" l="0" r="0" t="0"/>
            <a:stretch/>
          </p:blipFill>
          <p:spPr>
            <a:xfrm>
              <a:off x="8318525" y="6032156"/>
              <a:ext cx="609485" cy="609485"/>
            </a:xfrm>
            <a:prstGeom prst="rect">
              <a:avLst/>
            </a:prstGeom>
            <a:noFill/>
            <a:ln>
              <a:noFill/>
            </a:ln>
          </p:spPr>
        </p:pic>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p10"/>
          <p:cNvGrpSpPr/>
          <p:nvPr/>
        </p:nvGrpSpPr>
        <p:grpSpPr>
          <a:xfrm>
            <a:off x="0" y="1643037"/>
            <a:ext cx="9144000" cy="4231804"/>
            <a:chOff x="0" y="1643037"/>
            <a:chExt cx="9144000" cy="4231804"/>
          </a:xfrm>
        </p:grpSpPr>
        <p:pic>
          <p:nvPicPr>
            <p:cNvPr id="155" name="Google Shape;155;p10"/>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156" name="Google Shape;156;p10"/>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57" name="Google Shape;157;p10"/>
          <p:cNvSpPr txBox="1"/>
          <p:nvPr>
            <p:ph type="title"/>
          </p:nvPr>
        </p:nvSpPr>
        <p:spPr>
          <a:xfrm>
            <a:off x="268097" y="1721053"/>
            <a:ext cx="117538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Contd..</a:t>
            </a:r>
            <a:endParaRPr/>
          </a:p>
        </p:txBody>
      </p:sp>
      <p:pic>
        <p:nvPicPr>
          <p:cNvPr id="158" name="Google Shape;158;p10"/>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159" name="Google Shape;159;p10"/>
          <p:cNvSpPr txBox="1"/>
          <p:nvPr/>
        </p:nvSpPr>
        <p:spPr>
          <a:xfrm>
            <a:off x="434416" y="2689809"/>
            <a:ext cx="7814309" cy="3380104"/>
          </a:xfrm>
          <a:prstGeom prst="rect">
            <a:avLst/>
          </a:prstGeom>
          <a:noFill/>
          <a:ln>
            <a:noFill/>
          </a:ln>
        </p:spPr>
        <p:txBody>
          <a:bodyPr anchorCtr="0" anchor="t" bIns="0" lIns="0" spcFirstLastPara="1" rIns="0" wrap="square" tIns="12700">
            <a:spAutoFit/>
          </a:bodyPr>
          <a:lstStyle/>
          <a:p>
            <a:pPr indent="-127000" lvl="0" marL="12700" marR="70485" rtl="0" algn="l">
              <a:lnSpc>
                <a:spcPct val="100000"/>
              </a:lnSpc>
              <a:spcBef>
                <a:spcPts val="0"/>
              </a:spcBef>
              <a:spcAft>
                <a:spcPts val="0"/>
              </a:spcAft>
              <a:buSzPts val="2000"/>
              <a:buFont typeface="Arial"/>
              <a:buChar char="•"/>
            </a:pPr>
            <a:r>
              <a:rPr lang="en-US" sz="2000">
                <a:latin typeface="Calibri"/>
                <a:ea typeface="Calibri"/>
                <a:cs typeface="Calibri"/>
                <a:sym typeface="Calibri"/>
              </a:rPr>
              <a:t>The </a:t>
            </a:r>
            <a:r>
              <a:rPr b="1" lang="en-US" sz="2000">
                <a:solidFill>
                  <a:srgbClr val="4E80BC"/>
                </a:solidFill>
                <a:latin typeface="Calibri"/>
                <a:ea typeface="Calibri"/>
                <a:cs typeface="Calibri"/>
                <a:sym typeface="Calibri"/>
              </a:rPr>
              <a:t>Text section </a:t>
            </a:r>
            <a:r>
              <a:rPr lang="en-US" sz="2000">
                <a:latin typeface="Calibri"/>
                <a:ea typeface="Calibri"/>
                <a:cs typeface="Calibri"/>
                <a:sym typeface="Calibri"/>
              </a:rPr>
              <a:t>is madeup of the compiled program code , read in from  non-volatile storage when the program is launched.</a:t>
            </a:r>
            <a:endParaRPr sz="2000">
              <a:latin typeface="Calibri"/>
              <a:ea typeface="Calibri"/>
              <a:cs typeface="Calibri"/>
              <a:sym typeface="Calibri"/>
            </a:endParaRPr>
          </a:p>
          <a:p>
            <a:pPr indent="0" lvl="0" marL="0" marR="0" rtl="0" algn="l">
              <a:lnSpc>
                <a:spcPct val="100000"/>
              </a:lnSpc>
              <a:spcBef>
                <a:spcPts val="20"/>
              </a:spcBef>
              <a:spcAft>
                <a:spcPts val="0"/>
              </a:spcAft>
              <a:buSzPts val="1950"/>
              <a:buFont typeface="Arial"/>
              <a:buNone/>
            </a:pPr>
            <a:r>
              <a:t/>
            </a:r>
            <a:endParaRPr sz="1950">
              <a:latin typeface="Calibri"/>
              <a:ea typeface="Calibri"/>
              <a:cs typeface="Calibri"/>
              <a:sym typeface="Calibri"/>
            </a:endParaRPr>
          </a:p>
          <a:p>
            <a:pPr indent="-127000" lvl="0" marL="12700" marR="5080" rtl="0" algn="l">
              <a:lnSpc>
                <a:spcPct val="100000"/>
              </a:lnSpc>
              <a:spcBef>
                <a:spcPts val="0"/>
              </a:spcBef>
              <a:spcAft>
                <a:spcPts val="0"/>
              </a:spcAft>
              <a:buSzPts val="2000"/>
              <a:buFont typeface="Arial"/>
              <a:buChar char="•"/>
            </a:pPr>
            <a:r>
              <a:rPr lang="en-US" sz="2000">
                <a:latin typeface="Calibri"/>
                <a:ea typeface="Calibri"/>
                <a:cs typeface="Calibri"/>
                <a:sym typeface="Calibri"/>
              </a:rPr>
              <a:t>The </a:t>
            </a:r>
            <a:r>
              <a:rPr b="1" lang="en-US" sz="2000">
                <a:solidFill>
                  <a:srgbClr val="4E80BC"/>
                </a:solidFill>
                <a:latin typeface="Calibri"/>
                <a:ea typeface="Calibri"/>
                <a:cs typeface="Calibri"/>
                <a:sym typeface="Calibri"/>
              </a:rPr>
              <a:t>Data section </a:t>
            </a:r>
            <a:r>
              <a:rPr lang="en-US" sz="2000">
                <a:latin typeface="Calibri"/>
                <a:ea typeface="Calibri"/>
                <a:cs typeface="Calibri"/>
                <a:sym typeface="Calibri"/>
              </a:rPr>
              <a:t>is made up the global and static variables, allocated and  initialized prior to executing the main.</a:t>
            </a:r>
            <a:endParaRPr sz="2000">
              <a:latin typeface="Calibri"/>
              <a:ea typeface="Calibri"/>
              <a:cs typeface="Calibri"/>
              <a:sym typeface="Calibri"/>
            </a:endParaRPr>
          </a:p>
          <a:p>
            <a:pPr indent="0" lvl="0" marL="0" marR="0" rtl="0" algn="l">
              <a:lnSpc>
                <a:spcPct val="100000"/>
              </a:lnSpc>
              <a:spcBef>
                <a:spcPts val="25"/>
              </a:spcBef>
              <a:spcAft>
                <a:spcPts val="0"/>
              </a:spcAft>
              <a:buSzPts val="1950"/>
              <a:buFont typeface="Arial"/>
              <a:buNone/>
            </a:pPr>
            <a:r>
              <a:t/>
            </a:r>
            <a:endParaRPr sz="1950">
              <a:latin typeface="Calibri"/>
              <a:ea typeface="Calibri"/>
              <a:cs typeface="Calibri"/>
              <a:sym typeface="Calibri"/>
            </a:endParaRPr>
          </a:p>
          <a:p>
            <a:pPr indent="-127000" lvl="0" marL="12700" marR="635000" rtl="0" algn="l">
              <a:lnSpc>
                <a:spcPct val="100000"/>
              </a:lnSpc>
              <a:spcBef>
                <a:spcPts val="5"/>
              </a:spcBef>
              <a:spcAft>
                <a:spcPts val="0"/>
              </a:spcAft>
              <a:buSzPts val="2000"/>
              <a:buFont typeface="Arial"/>
              <a:buChar char="•"/>
            </a:pPr>
            <a:r>
              <a:rPr lang="en-US" sz="2000">
                <a:latin typeface="Calibri"/>
                <a:ea typeface="Calibri"/>
                <a:cs typeface="Calibri"/>
                <a:sym typeface="Calibri"/>
              </a:rPr>
              <a:t>The </a:t>
            </a:r>
            <a:r>
              <a:rPr b="1" lang="en-US" sz="2000">
                <a:solidFill>
                  <a:srgbClr val="4E80BC"/>
                </a:solidFill>
                <a:latin typeface="Calibri"/>
                <a:ea typeface="Calibri"/>
                <a:cs typeface="Calibri"/>
                <a:sym typeface="Calibri"/>
              </a:rPr>
              <a:t>Heap Section </a:t>
            </a:r>
            <a:r>
              <a:rPr lang="en-US" sz="2000">
                <a:latin typeface="Calibri"/>
                <a:ea typeface="Calibri"/>
                <a:cs typeface="Calibri"/>
                <a:sym typeface="Calibri"/>
              </a:rPr>
              <a:t>is used for the dynamic memory allocation, and is  managed via calls to new, delete, malloc, free, etc.</a:t>
            </a:r>
            <a:endParaRPr sz="2000">
              <a:latin typeface="Calibri"/>
              <a:ea typeface="Calibri"/>
              <a:cs typeface="Calibri"/>
              <a:sym typeface="Calibri"/>
            </a:endParaRPr>
          </a:p>
          <a:p>
            <a:pPr indent="0" lvl="0" marL="0" marR="0" rtl="0" algn="l">
              <a:lnSpc>
                <a:spcPct val="100000"/>
              </a:lnSpc>
              <a:spcBef>
                <a:spcPts val="15"/>
              </a:spcBef>
              <a:spcAft>
                <a:spcPts val="0"/>
              </a:spcAft>
              <a:buSzPts val="1950"/>
              <a:buFont typeface="Arial"/>
              <a:buNone/>
            </a:pPr>
            <a:r>
              <a:t/>
            </a:r>
            <a:endParaRPr sz="1950">
              <a:latin typeface="Calibri"/>
              <a:ea typeface="Calibri"/>
              <a:cs typeface="Calibri"/>
              <a:sym typeface="Calibri"/>
            </a:endParaRPr>
          </a:p>
          <a:p>
            <a:pPr indent="-127000" lvl="0" marL="12700" marR="364490" rtl="0" algn="l">
              <a:lnSpc>
                <a:spcPct val="100000"/>
              </a:lnSpc>
              <a:spcBef>
                <a:spcPts val="0"/>
              </a:spcBef>
              <a:spcAft>
                <a:spcPts val="0"/>
              </a:spcAft>
              <a:buSzPts val="2000"/>
              <a:buFont typeface="Arial"/>
              <a:buChar char="•"/>
            </a:pPr>
            <a:r>
              <a:rPr lang="en-US" sz="2000">
                <a:latin typeface="Calibri"/>
                <a:ea typeface="Calibri"/>
                <a:cs typeface="Calibri"/>
                <a:sym typeface="Calibri"/>
              </a:rPr>
              <a:t>The </a:t>
            </a:r>
            <a:r>
              <a:rPr b="1" lang="en-US" sz="2000">
                <a:solidFill>
                  <a:srgbClr val="4E80BC"/>
                </a:solidFill>
                <a:latin typeface="Calibri"/>
                <a:ea typeface="Calibri"/>
                <a:cs typeface="Calibri"/>
                <a:sym typeface="Calibri"/>
              </a:rPr>
              <a:t>Stack </a:t>
            </a:r>
            <a:r>
              <a:rPr lang="en-US" sz="2000">
                <a:latin typeface="Calibri"/>
                <a:ea typeface="Calibri"/>
                <a:cs typeface="Calibri"/>
                <a:sym typeface="Calibri"/>
              </a:rPr>
              <a:t>is used for local variables. Space on the stack is reserved for  local variables when they are declared.</a:t>
            </a:r>
            <a:endParaRPr sz="2000">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9" name="Shape 1279"/>
        <p:cNvGrpSpPr/>
        <p:nvPr/>
      </p:nvGrpSpPr>
      <p:grpSpPr>
        <a:xfrm>
          <a:off x="0" y="0"/>
          <a:ext cx="0" cy="0"/>
          <a:chOff x="0" y="0"/>
          <a:chExt cx="0" cy="0"/>
        </a:xfrm>
      </p:grpSpPr>
      <p:grpSp>
        <p:nvGrpSpPr>
          <p:cNvPr id="1280" name="Google Shape;1280;p100"/>
          <p:cNvGrpSpPr/>
          <p:nvPr/>
        </p:nvGrpSpPr>
        <p:grpSpPr>
          <a:xfrm>
            <a:off x="0" y="12"/>
            <a:ext cx="9144000" cy="6857631"/>
            <a:chOff x="0" y="12"/>
            <a:chExt cx="9144000" cy="6857631"/>
          </a:xfrm>
        </p:grpSpPr>
        <p:pic>
          <p:nvPicPr>
            <p:cNvPr id="1281" name="Google Shape;1281;p100"/>
            <p:cNvPicPr preferRelativeResize="0"/>
            <p:nvPr/>
          </p:nvPicPr>
          <p:blipFill rotWithShape="1">
            <a:blip r:embed="rId3">
              <a:alphaModFix/>
            </a:blip>
            <a:srcRect b="0" l="0" r="0" t="0"/>
            <a:stretch/>
          </p:blipFill>
          <p:spPr>
            <a:xfrm>
              <a:off x="0" y="12"/>
              <a:ext cx="9143631" cy="6857631"/>
            </a:xfrm>
            <a:prstGeom prst="rect">
              <a:avLst/>
            </a:prstGeom>
            <a:noFill/>
            <a:ln>
              <a:noFill/>
            </a:ln>
          </p:spPr>
        </p:pic>
        <p:pic>
          <p:nvPicPr>
            <p:cNvPr id="1282" name="Google Shape;1282;p100"/>
            <p:cNvPicPr preferRelativeResize="0"/>
            <p:nvPr/>
          </p:nvPicPr>
          <p:blipFill rotWithShape="1">
            <a:blip r:embed="rId4">
              <a:alphaModFix/>
            </a:blip>
            <a:srcRect b="0" l="0" r="0" t="0"/>
            <a:stretch/>
          </p:blipFill>
          <p:spPr>
            <a:xfrm>
              <a:off x="1857235" y="3071520"/>
              <a:ext cx="5430964" cy="2803321"/>
            </a:xfrm>
            <a:prstGeom prst="rect">
              <a:avLst/>
            </a:prstGeom>
            <a:noFill/>
            <a:ln>
              <a:noFill/>
            </a:ln>
          </p:spPr>
        </p:pic>
        <p:sp>
          <p:nvSpPr>
            <p:cNvPr id="1283" name="Google Shape;1283;p100"/>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84" name="Google Shape;1284;p100"/>
          <p:cNvSpPr txBox="1"/>
          <p:nvPr>
            <p:ph type="title"/>
          </p:nvPr>
        </p:nvSpPr>
        <p:spPr>
          <a:xfrm>
            <a:off x="3681615" y="1721053"/>
            <a:ext cx="177673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References</a:t>
            </a:r>
            <a:endParaRPr/>
          </a:p>
        </p:txBody>
      </p:sp>
      <p:sp>
        <p:nvSpPr>
          <p:cNvPr id="1285" name="Google Shape;1285;p100"/>
          <p:cNvSpPr txBox="1"/>
          <p:nvPr/>
        </p:nvSpPr>
        <p:spPr>
          <a:xfrm>
            <a:off x="268097" y="2324049"/>
            <a:ext cx="8462010" cy="4432300"/>
          </a:xfrm>
          <a:prstGeom prst="rect">
            <a:avLst/>
          </a:prstGeom>
          <a:noFill/>
          <a:ln>
            <a:noFill/>
          </a:ln>
        </p:spPr>
        <p:txBody>
          <a:bodyPr anchorCtr="0" anchor="t" bIns="0" lIns="0" spcFirstLastPara="1" rIns="0" wrap="square" tIns="12700">
            <a:spAutoFit/>
          </a:bodyPr>
          <a:lstStyle/>
          <a:p>
            <a:pPr indent="-127000" lvl="0" marL="12700" marR="103504" rtl="0" algn="l">
              <a:lnSpc>
                <a:spcPct val="100000"/>
              </a:lnSpc>
              <a:spcBef>
                <a:spcPts val="0"/>
              </a:spcBef>
              <a:spcAft>
                <a:spcPts val="0"/>
              </a:spcAft>
              <a:buSzPts val="2000"/>
              <a:buFont typeface="Calibri"/>
              <a:buAutoNum type="arabicPlain"/>
            </a:pPr>
            <a:r>
              <a:rPr lang="en-US" sz="2000">
                <a:latin typeface="Calibri"/>
                <a:ea typeface="Calibri"/>
                <a:cs typeface="Calibri"/>
                <a:sym typeface="Calibri"/>
              </a:rPr>
              <a:t>Silberschatz, A., Galvin, P. B., &amp; Gagne, G. (2005). Operating system concepts.  Hoboken, NJ: J. Wiley &amp; Sons.</a:t>
            </a:r>
            <a:endParaRPr sz="2000">
              <a:latin typeface="Calibri"/>
              <a:ea typeface="Calibri"/>
              <a:cs typeface="Calibri"/>
              <a:sym typeface="Calibri"/>
            </a:endParaRPr>
          </a:p>
          <a:p>
            <a:pPr indent="-342900" lvl="0" marL="354965" marR="0" rtl="0" algn="l">
              <a:lnSpc>
                <a:spcPct val="100000"/>
              </a:lnSpc>
              <a:spcBef>
                <a:spcPts val="500"/>
              </a:spcBef>
              <a:spcAft>
                <a:spcPts val="0"/>
              </a:spcAft>
              <a:buSzPts val="2000"/>
              <a:buFont typeface="Calibri"/>
              <a:buAutoNum type="arabicPlain"/>
            </a:pPr>
            <a:r>
              <a:rPr lang="en-US" sz="2000">
                <a:latin typeface="Calibri"/>
                <a:ea typeface="Calibri"/>
                <a:cs typeface="Calibri"/>
                <a:sym typeface="Calibri"/>
              </a:rPr>
              <a:t>Stallings, W. (2018). Operating systems: Internals and design principles.</a:t>
            </a:r>
            <a:endParaRPr sz="2000">
              <a:latin typeface="Calibri"/>
              <a:ea typeface="Calibri"/>
              <a:cs typeface="Calibri"/>
              <a:sym typeface="Calibri"/>
            </a:endParaRPr>
          </a:p>
          <a:p>
            <a:pPr indent="0" lvl="0" marL="69215" marR="0" rtl="0" algn="l">
              <a:lnSpc>
                <a:spcPct val="100000"/>
              </a:lnSpc>
              <a:spcBef>
                <a:spcPts val="500"/>
              </a:spcBef>
              <a:spcAft>
                <a:spcPts val="0"/>
              </a:spcAft>
              <a:buNone/>
            </a:pPr>
            <a:r>
              <a:rPr lang="en-US" sz="2000">
                <a:latin typeface="Calibri"/>
                <a:ea typeface="Calibri"/>
                <a:cs typeface="Calibri"/>
                <a:sym typeface="Calibri"/>
              </a:rPr>
              <a:t>Prentice-Hall</a:t>
            </a:r>
            <a:endParaRPr sz="2000">
              <a:latin typeface="Calibri"/>
              <a:ea typeface="Calibri"/>
              <a:cs typeface="Calibri"/>
              <a:sym typeface="Calibri"/>
            </a:endParaRPr>
          </a:p>
          <a:p>
            <a:pPr indent="-342900" lvl="0" marL="354965" marR="0" rtl="0" algn="l">
              <a:lnSpc>
                <a:spcPct val="100000"/>
              </a:lnSpc>
              <a:spcBef>
                <a:spcPts val="500"/>
              </a:spcBef>
              <a:spcAft>
                <a:spcPts val="0"/>
              </a:spcAft>
              <a:buSzPts val="2000"/>
              <a:buFont typeface="Calibri"/>
              <a:buAutoNum type="arabicPlain" startAt="3"/>
            </a:pPr>
            <a:r>
              <a:rPr lang="en-US" sz="2000">
                <a:latin typeface="Calibri"/>
                <a:ea typeface="Calibri"/>
                <a:cs typeface="Calibri"/>
                <a:sym typeface="Calibri"/>
              </a:rPr>
              <a:t>Tanenbaum, A. (2014). Modern operating systems. Harlow: Pearson.</a:t>
            </a:r>
            <a:endParaRPr sz="2000">
              <a:latin typeface="Calibri"/>
              <a:ea typeface="Calibri"/>
              <a:cs typeface="Calibri"/>
              <a:sym typeface="Calibri"/>
            </a:endParaRPr>
          </a:p>
          <a:p>
            <a:pPr indent="-127000" lvl="0" marL="12700" marR="5080" rtl="0" algn="l">
              <a:lnSpc>
                <a:spcPct val="100000"/>
              </a:lnSpc>
              <a:spcBef>
                <a:spcPts val="500"/>
              </a:spcBef>
              <a:spcAft>
                <a:spcPts val="0"/>
              </a:spcAft>
              <a:buSzPts val="2000"/>
              <a:buFont typeface="Calibri"/>
              <a:buAutoNum type="arabicPlain" startAt="3"/>
            </a:pPr>
            <a:r>
              <a:rPr lang="en-US" sz="2000">
                <a:latin typeface="Calibri"/>
                <a:ea typeface="Calibri"/>
                <a:cs typeface="Calibri"/>
                <a:sym typeface="Calibri"/>
              </a:rPr>
              <a:t>Nutt, G. J. (2004). Operating systems: A modern perspective. Boston: Pearson/  Addison Wesley.</a:t>
            </a:r>
            <a:endParaRPr sz="2000">
              <a:latin typeface="Calibri"/>
              <a:ea typeface="Calibri"/>
              <a:cs typeface="Calibri"/>
              <a:sym typeface="Calibri"/>
            </a:endParaRPr>
          </a:p>
          <a:p>
            <a:pPr indent="-127000" lvl="0" marL="12700" marR="1528445" rtl="0" algn="l">
              <a:lnSpc>
                <a:spcPct val="100000"/>
              </a:lnSpc>
              <a:spcBef>
                <a:spcPts val="500"/>
              </a:spcBef>
              <a:spcAft>
                <a:spcPts val="0"/>
              </a:spcAft>
              <a:buSzPts val="2000"/>
              <a:buFont typeface="Calibri"/>
              <a:buAutoNum type="arabicPlain" startAt="3"/>
            </a:pPr>
            <a:r>
              <a:rPr lang="en-US" sz="2000">
                <a:latin typeface="Calibri"/>
                <a:ea typeface="Calibri"/>
                <a:cs typeface="Calibri"/>
                <a:sym typeface="Calibri"/>
              </a:rPr>
              <a:t>Bower T. Operating System Structure. K–State Polytechnic.  </a:t>
            </a:r>
            <a:r>
              <a:rPr lang="en-US" sz="2000" u="sng">
                <a:solidFill>
                  <a:schemeClr val="hlink"/>
                </a:solidFill>
                <a:latin typeface="Calibri"/>
                <a:ea typeface="Calibri"/>
                <a:cs typeface="Calibri"/>
                <a:sym typeface="Calibri"/>
                <a:hlinkClick r:id="rId5"/>
              </a:rPr>
              <a:t>http://faculty.salina.k-state.edu/tim/ossg/Introduction/struct.html</a:t>
            </a:r>
            <a:endParaRPr sz="2000">
              <a:latin typeface="Calibri"/>
              <a:ea typeface="Calibri"/>
              <a:cs typeface="Calibri"/>
              <a:sym typeface="Calibri"/>
            </a:endParaRPr>
          </a:p>
          <a:p>
            <a:pPr indent="-127000" lvl="0" marL="12700" marR="1434465" rtl="0" algn="l">
              <a:lnSpc>
                <a:spcPct val="100000"/>
              </a:lnSpc>
              <a:spcBef>
                <a:spcPts val="500"/>
              </a:spcBef>
              <a:spcAft>
                <a:spcPts val="0"/>
              </a:spcAft>
              <a:buSzPts val="2000"/>
              <a:buFont typeface="Calibri"/>
              <a:buAutoNum type="arabicPlain" startAt="3"/>
            </a:pPr>
            <a:r>
              <a:rPr lang="en-US" sz="2000">
                <a:latin typeface="Calibri"/>
                <a:ea typeface="Calibri"/>
                <a:cs typeface="Calibri"/>
                <a:sym typeface="Calibri"/>
              </a:rPr>
              <a:t>Bower T. Basic Operating System Concepts. K–State Polytechnic.  </a:t>
            </a:r>
            <a:r>
              <a:rPr lang="en-US" sz="2000" u="sng">
                <a:solidFill>
                  <a:schemeClr val="hlink"/>
                </a:solidFill>
                <a:latin typeface="Calibri"/>
                <a:ea typeface="Calibri"/>
                <a:cs typeface="Calibri"/>
                <a:sym typeface="Calibri"/>
                <a:hlinkClick r:id="rId6"/>
              </a:rPr>
              <a:t>http://faculty.salina.k-state.edu/tim/ossg/Introduction/OSrole.html</a:t>
            </a:r>
            <a:endParaRPr sz="2000">
              <a:latin typeface="Calibri"/>
              <a:ea typeface="Calibri"/>
              <a:cs typeface="Calibri"/>
              <a:sym typeface="Calibri"/>
            </a:endParaRPr>
          </a:p>
          <a:p>
            <a:pPr indent="-127000" lvl="0" marL="12700" marR="1913889" rtl="0" algn="l">
              <a:lnSpc>
                <a:spcPct val="100000"/>
              </a:lnSpc>
              <a:spcBef>
                <a:spcPts val="500"/>
              </a:spcBef>
              <a:spcAft>
                <a:spcPts val="0"/>
              </a:spcAft>
              <a:buSzPts val="2000"/>
              <a:buFont typeface="Calibri"/>
              <a:buAutoNum type="arabicPlain" startAt="3"/>
            </a:pPr>
            <a:r>
              <a:rPr lang="en-US" sz="2000">
                <a:latin typeface="Calibri"/>
                <a:ea typeface="Calibri"/>
                <a:cs typeface="Calibri"/>
                <a:sym typeface="Calibri"/>
              </a:rPr>
              <a:t>Operating System Generations. Tutorialspoint.  https://</a:t>
            </a:r>
            <a:r>
              <a:rPr lang="en-US" sz="2000" u="sng">
                <a:solidFill>
                  <a:schemeClr val="hlink"/>
                </a:solidFill>
                <a:latin typeface="Calibri"/>
                <a:ea typeface="Calibri"/>
                <a:cs typeface="Calibri"/>
                <a:sym typeface="Calibri"/>
                <a:hlinkClick r:id="rId7"/>
              </a:rPr>
              <a:t>www.tutorialspoint.com/operating-system-generations</a:t>
            </a:r>
            <a:endParaRPr sz="2000">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grpSp>
        <p:nvGrpSpPr>
          <p:cNvPr id="1290" name="Google Shape;1290;p101"/>
          <p:cNvGrpSpPr/>
          <p:nvPr/>
        </p:nvGrpSpPr>
        <p:grpSpPr>
          <a:xfrm>
            <a:off x="0" y="361441"/>
            <a:ext cx="9144000" cy="6496989"/>
            <a:chOff x="0" y="361441"/>
            <a:chExt cx="9144000" cy="6496989"/>
          </a:xfrm>
        </p:grpSpPr>
        <p:sp>
          <p:nvSpPr>
            <p:cNvPr id="1291" name="Google Shape;1291;p101"/>
            <p:cNvSpPr/>
            <p:nvPr/>
          </p:nvSpPr>
          <p:spPr>
            <a:xfrm>
              <a:off x="0" y="3214801"/>
              <a:ext cx="9144000" cy="3643629"/>
            </a:xfrm>
            <a:custGeom>
              <a:rect b="b" l="l" r="r" t="t"/>
              <a:pathLst>
                <a:path extrusionOk="0" h="3643629" w="9144000">
                  <a:moveTo>
                    <a:pt x="9144000" y="0"/>
                  </a:moveTo>
                  <a:lnTo>
                    <a:pt x="0" y="0"/>
                  </a:lnTo>
                  <a:lnTo>
                    <a:pt x="0" y="3643198"/>
                  </a:lnTo>
                  <a:lnTo>
                    <a:pt x="4572000" y="3643198"/>
                  </a:lnTo>
                  <a:lnTo>
                    <a:pt x="9144000" y="3643198"/>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92" name="Google Shape;1292;p101"/>
            <p:cNvPicPr preferRelativeResize="0"/>
            <p:nvPr/>
          </p:nvPicPr>
          <p:blipFill rotWithShape="1">
            <a:blip r:embed="rId3">
              <a:alphaModFix/>
            </a:blip>
            <a:srcRect b="0" l="0" r="0" t="0"/>
            <a:stretch/>
          </p:blipFill>
          <p:spPr>
            <a:xfrm>
              <a:off x="1219314" y="361441"/>
              <a:ext cx="6705358" cy="2857677"/>
            </a:xfrm>
            <a:prstGeom prst="rect">
              <a:avLst/>
            </a:prstGeom>
            <a:noFill/>
            <a:ln>
              <a:noFill/>
            </a:ln>
          </p:spPr>
        </p:pic>
        <p:pic>
          <p:nvPicPr>
            <p:cNvPr id="1293" name="Google Shape;1293;p101"/>
            <p:cNvPicPr preferRelativeResize="0"/>
            <p:nvPr/>
          </p:nvPicPr>
          <p:blipFill rotWithShape="1">
            <a:blip r:embed="rId4">
              <a:alphaModFix/>
            </a:blip>
            <a:srcRect b="0" l="0" r="0" t="0"/>
            <a:stretch/>
          </p:blipFill>
          <p:spPr>
            <a:xfrm>
              <a:off x="2433599" y="4000322"/>
              <a:ext cx="4276801" cy="571322"/>
            </a:xfrm>
            <a:prstGeom prst="rect">
              <a:avLst/>
            </a:prstGeom>
            <a:noFill/>
            <a:ln>
              <a:noFill/>
            </a:ln>
          </p:spPr>
        </p:pic>
        <p:pic>
          <p:nvPicPr>
            <p:cNvPr id="1294" name="Google Shape;1294;p101"/>
            <p:cNvPicPr preferRelativeResize="0"/>
            <p:nvPr/>
          </p:nvPicPr>
          <p:blipFill rotWithShape="1">
            <a:blip r:embed="rId5">
              <a:alphaModFix/>
            </a:blip>
            <a:srcRect b="0" l="0" r="0" t="0"/>
            <a:stretch/>
          </p:blipFill>
          <p:spPr>
            <a:xfrm>
              <a:off x="3038398" y="4946408"/>
              <a:ext cx="3067202" cy="260273"/>
            </a:xfrm>
            <a:prstGeom prst="rect">
              <a:avLst/>
            </a:prstGeom>
            <a:noFill/>
            <a:ln>
              <a:noFill/>
            </a:ln>
          </p:spPr>
        </p:pic>
        <p:sp>
          <p:nvSpPr>
            <p:cNvPr id="1295" name="Google Shape;1295;p101"/>
            <p:cNvSpPr/>
            <p:nvPr/>
          </p:nvSpPr>
          <p:spPr>
            <a:xfrm>
              <a:off x="0" y="6004077"/>
              <a:ext cx="9144000" cy="357505"/>
            </a:xfrm>
            <a:custGeom>
              <a:rect b="b" l="l" r="r" t="t"/>
              <a:pathLst>
                <a:path extrusionOk="0" h="357504" w="9144000">
                  <a:moveTo>
                    <a:pt x="9144000" y="0"/>
                  </a:moveTo>
                  <a:lnTo>
                    <a:pt x="0" y="0"/>
                  </a:lnTo>
                  <a:lnTo>
                    <a:pt x="0" y="357123"/>
                  </a:lnTo>
                  <a:lnTo>
                    <a:pt x="4572000" y="357123"/>
                  </a:lnTo>
                  <a:lnTo>
                    <a:pt x="9144000" y="357123"/>
                  </a:lnTo>
                  <a:lnTo>
                    <a:pt x="914400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96" name="Google Shape;1296;p101"/>
          <p:cNvSpPr txBox="1"/>
          <p:nvPr/>
        </p:nvSpPr>
        <p:spPr>
          <a:xfrm>
            <a:off x="3342500" y="6031344"/>
            <a:ext cx="24561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u="sng">
                <a:solidFill>
                  <a:srgbClr val="435369"/>
                </a:solidFill>
                <a:latin typeface="Calibri"/>
                <a:ea typeface="Calibri"/>
                <a:cs typeface="Calibri"/>
                <a:sym typeface="Calibri"/>
                <a:hlinkClick r:id="rId6">
                  <a:extLst>
                    <a:ext uri="{A12FA001-AC4F-418D-AE19-62706E023703}">
                      <ahyp:hlinkClr val="tx"/>
                    </a:ext>
                  </a:extLst>
                </a:hlinkClick>
              </a:rPr>
              <a:t>www.paruluniversity.ac.in</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2955137" y="1721053"/>
            <a:ext cx="323088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Vs. Program</a:t>
            </a:r>
            <a:endParaRPr/>
          </a:p>
        </p:txBody>
      </p:sp>
      <p:grpSp>
        <p:nvGrpSpPr>
          <p:cNvPr id="165" name="Google Shape;165;p11"/>
          <p:cNvGrpSpPr/>
          <p:nvPr/>
        </p:nvGrpSpPr>
        <p:grpSpPr>
          <a:xfrm>
            <a:off x="-309020" y="2714997"/>
            <a:ext cx="9134666" cy="4436747"/>
            <a:chOff x="-62320" y="2357297"/>
            <a:chExt cx="9134666" cy="4436747"/>
          </a:xfrm>
        </p:grpSpPr>
        <p:pic>
          <p:nvPicPr>
            <p:cNvPr id="166" name="Google Shape;166;p11"/>
            <p:cNvPicPr preferRelativeResize="0"/>
            <p:nvPr/>
          </p:nvPicPr>
          <p:blipFill rotWithShape="1">
            <a:blip r:embed="rId3">
              <a:alphaModFix/>
            </a:blip>
            <a:srcRect b="0" l="0" r="0" t="0"/>
            <a:stretch/>
          </p:blipFill>
          <p:spPr>
            <a:xfrm>
              <a:off x="8318525" y="6032157"/>
              <a:ext cx="609485" cy="609485"/>
            </a:xfrm>
            <a:prstGeom prst="rect">
              <a:avLst/>
            </a:prstGeom>
            <a:noFill/>
            <a:ln>
              <a:noFill/>
            </a:ln>
          </p:spPr>
        </p:pic>
        <p:pic>
          <p:nvPicPr>
            <p:cNvPr id="167" name="Google Shape;167;p11"/>
            <p:cNvPicPr preferRelativeResize="0"/>
            <p:nvPr/>
          </p:nvPicPr>
          <p:blipFill rotWithShape="1">
            <a:blip r:embed="rId4">
              <a:alphaModFix/>
            </a:blip>
            <a:srcRect b="0" l="0" r="0" t="0"/>
            <a:stretch/>
          </p:blipFill>
          <p:spPr>
            <a:xfrm>
              <a:off x="82080" y="2357297"/>
              <a:ext cx="8990266" cy="4429061"/>
            </a:xfrm>
            <a:prstGeom prst="rect">
              <a:avLst/>
            </a:prstGeom>
            <a:noFill/>
            <a:ln>
              <a:noFill/>
            </a:ln>
          </p:spPr>
        </p:pic>
        <p:sp>
          <p:nvSpPr>
            <p:cNvPr id="168" name="Google Shape;168;p11"/>
            <p:cNvSpPr/>
            <p:nvPr/>
          </p:nvSpPr>
          <p:spPr>
            <a:xfrm>
              <a:off x="-62320" y="2364285"/>
              <a:ext cx="8990330" cy="4429759"/>
            </a:xfrm>
            <a:custGeom>
              <a:rect b="b" l="l" r="r" t="t"/>
              <a:pathLst>
                <a:path extrusionOk="0" h="4429759" w="8990330">
                  <a:moveTo>
                    <a:pt x="4495317" y="4429429"/>
                  </a:moveTo>
                  <a:lnTo>
                    <a:pt x="0" y="4429429"/>
                  </a:lnTo>
                  <a:lnTo>
                    <a:pt x="0" y="0"/>
                  </a:lnTo>
                  <a:lnTo>
                    <a:pt x="8990279" y="0"/>
                  </a:lnTo>
                  <a:lnTo>
                    <a:pt x="8990279" y="4429429"/>
                  </a:lnTo>
                  <a:lnTo>
                    <a:pt x="4495317" y="4429429"/>
                  </a:lnTo>
                  <a:close/>
                </a:path>
              </a:pathLst>
            </a:custGeom>
            <a:noFill/>
            <a:ln cap="flat" cmpd="sng" w="38150">
              <a:solidFill>
                <a:srgbClr val="1E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pSp>
        <p:nvGrpSpPr>
          <p:cNvPr id="173" name="Google Shape;173;p12"/>
          <p:cNvGrpSpPr/>
          <p:nvPr/>
        </p:nvGrpSpPr>
        <p:grpSpPr>
          <a:xfrm>
            <a:off x="0" y="1643037"/>
            <a:ext cx="9144000" cy="4231804"/>
            <a:chOff x="0" y="1643037"/>
            <a:chExt cx="9144000" cy="4231804"/>
          </a:xfrm>
        </p:grpSpPr>
        <p:pic>
          <p:nvPicPr>
            <p:cNvPr id="174" name="Google Shape;174;p12"/>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175" name="Google Shape;175;p12"/>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76" name="Google Shape;176;p12"/>
          <p:cNvSpPr txBox="1"/>
          <p:nvPr>
            <p:ph type="title"/>
          </p:nvPr>
        </p:nvSpPr>
        <p:spPr>
          <a:xfrm>
            <a:off x="3503777" y="1721053"/>
            <a:ext cx="213296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State</a:t>
            </a:r>
            <a:endParaRPr/>
          </a:p>
        </p:txBody>
      </p:sp>
      <p:pic>
        <p:nvPicPr>
          <p:cNvPr id="177" name="Google Shape;177;p12"/>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178" name="Google Shape;178;p12"/>
          <p:cNvSpPr txBox="1"/>
          <p:nvPr/>
        </p:nvSpPr>
        <p:spPr>
          <a:xfrm>
            <a:off x="254114" y="2235136"/>
            <a:ext cx="8582660" cy="4383405"/>
          </a:xfrm>
          <a:prstGeom prst="rect">
            <a:avLst/>
          </a:prstGeom>
          <a:noFill/>
          <a:ln>
            <a:noFill/>
          </a:ln>
        </p:spPr>
        <p:txBody>
          <a:bodyPr anchorCtr="0" anchor="t" bIns="0" lIns="0" spcFirstLastPara="1" rIns="0" wrap="square" tIns="12700">
            <a:spAutoFit/>
          </a:bodyPr>
          <a:lstStyle/>
          <a:p>
            <a:pPr indent="-203200" lvl="0" marL="253365" marR="0" rtl="0" algn="l">
              <a:lnSpc>
                <a:spcPct val="100000"/>
              </a:lnSpc>
              <a:spcBef>
                <a:spcPts val="0"/>
              </a:spcBef>
              <a:spcAft>
                <a:spcPts val="0"/>
              </a:spcAft>
              <a:buSzPts val="2000"/>
              <a:buFont typeface="Arial"/>
              <a:buChar char="•"/>
            </a:pPr>
            <a:r>
              <a:rPr lang="en-US" sz="2200">
                <a:latin typeface="Calibri"/>
                <a:ea typeface="Calibri"/>
                <a:cs typeface="Calibri"/>
                <a:sym typeface="Calibri"/>
              </a:rPr>
              <a:t>As a process executes, it changes state.</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50800" marR="548640" rtl="0" algn="l">
              <a:lnSpc>
                <a:spcPct val="100000"/>
              </a:lnSpc>
              <a:spcBef>
                <a:spcPts val="0"/>
              </a:spcBef>
              <a:spcAft>
                <a:spcPts val="0"/>
              </a:spcAft>
              <a:buSzPts val="2200"/>
              <a:buFont typeface="Arial"/>
              <a:buChar char="•"/>
            </a:pPr>
            <a:r>
              <a:rPr lang="en-US" sz="2200">
                <a:latin typeface="Calibri"/>
                <a:ea typeface="Calibri"/>
                <a:cs typeface="Calibri"/>
                <a:sym typeface="Calibri"/>
              </a:rPr>
              <a:t>The state of a process is defined in part by the current activity of that  process. The Process state is an indicator of the nature of the current  activity in a Process.</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3349" lvl="0" marL="149225" marR="0" rtl="0" algn="l">
              <a:lnSpc>
                <a:spcPct val="100000"/>
              </a:lnSpc>
              <a:spcBef>
                <a:spcPts val="0"/>
              </a:spcBef>
              <a:spcAft>
                <a:spcPts val="0"/>
              </a:spcAft>
              <a:buSzPts val="2100"/>
              <a:buFont typeface="Arial"/>
              <a:buChar char="•"/>
            </a:pPr>
            <a:r>
              <a:rPr lang="en-US" sz="2200">
                <a:latin typeface="Calibri"/>
                <a:ea typeface="Calibri"/>
                <a:cs typeface="Calibri"/>
                <a:sym typeface="Calibri"/>
              </a:rPr>
              <a:t>Processes in the operating system can be in any of the following states:</a:t>
            </a:r>
            <a:endParaRPr sz="2200">
              <a:latin typeface="Calibri"/>
              <a:ea typeface="Calibri"/>
              <a:cs typeface="Calibri"/>
              <a:sym typeface="Calibri"/>
            </a:endParaRPr>
          </a:p>
          <a:p>
            <a:pPr indent="0" lvl="0" marL="965200" marR="0" rtl="0" algn="l">
              <a:lnSpc>
                <a:spcPct val="79848"/>
              </a:lnSpc>
              <a:spcBef>
                <a:spcPts val="0"/>
              </a:spcBef>
              <a:spcAft>
                <a:spcPts val="0"/>
              </a:spcAft>
              <a:buNone/>
            </a:pPr>
            <a:r>
              <a:rPr baseline="30000" lang="en-US" sz="3300">
                <a:latin typeface="Noto Sans Symbols"/>
                <a:ea typeface="Noto Sans Symbols"/>
                <a:cs typeface="Noto Sans Symbols"/>
                <a:sym typeface="Noto Sans Symbols"/>
              </a:rPr>
              <a:t>¬</a:t>
            </a:r>
            <a:r>
              <a:rPr lang="en-US" sz="2200">
                <a:latin typeface="Calibri"/>
                <a:ea typeface="Calibri"/>
                <a:cs typeface="Calibri"/>
                <a:sym typeface="Calibri"/>
              </a:rPr>
              <a:t>NEW- The process is being created.</a:t>
            </a:r>
            <a:endParaRPr sz="2200">
              <a:latin typeface="Calibri"/>
              <a:ea typeface="Calibri"/>
              <a:cs typeface="Calibri"/>
              <a:sym typeface="Calibri"/>
            </a:endParaRPr>
          </a:p>
          <a:p>
            <a:pPr indent="0" lvl="0" marL="965200" marR="0" rtl="0" algn="l">
              <a:lnSpc>
                <a:spcPct val="79848"/>
              </a:lnSpc>
              <a:spcBef>
                <a:spcPts val="0"/>
              </a:spcBef>
              <a:spcAft>
                <a:spcPts val="0"/>
              </a:spcAft>
              <a:buNone/>
            </a:pPr>
            <a:r>
              <a:rPr baseline="30000" lang="en-US" sz="3300">
                <a:latin typeface="Noto Sans Symbols"/>
                <a:ea typeface="Noto Sans Symbols"/>
                <a:cs typeface="Noto Sans Symbols"/>
                <a:sym typeface="Noto Sans Symbols"/>
              </a:rPr>
              <a:t>¬</a:t>
            </a:r>
            <a:r>
              <a:rPr lang="en-US" sz="2200">
                <a:latin typeface="Calibri"/>
                <a:ea typeface="Calibri"/>
                <a:cs typeface="Calibri"/>
                <a:sym typeface="Calibri"/>
              </a:rPr>
              <a:t>READY- The process is waiting to be assigned to a processor.</a:t>
            </a:r>
            <a:endParaRPr sz="2200">
              <a:latin typeface="Calibri"/>
              <a:ea typeface="Calibri"/>
              <a:cs typeface="Calibri"/>
              <a:sym typeface="Calibri"/>
            </a:endParaRPr>
          </a:p>
          <a:p>
            <a:pPr indent="0" lvl="0" marL="965200" marR="0" rtl="0" algn="l">
              <a:lnSpc>
                <a:spcPct val="100000"/>
              </a:lnSpc>
              <a:spcBef>
                <a:spcPts val="5"/>
              </a:spcBef>
              <a:spcAft>
                <a:spcPts val="0"/>
              </a:spcAft>
              <a:buNone/>
            </a:pPr>
            <a:r>
              <a:rPr baseline="30000" lang="en-US" sz="3300">
                <a:latin typeface="Noto Sans Symbols"/>
                <a:ea typeface="Noto Sans Symbols"/>
                <a:cs typeface="Noto Sans Symbols"/>
                <a:sym typeface="Noto Sans Symbols"/>
              </a:rPr>
              <a:t>¬</a:t>
            </a:r>
            <a:r>
              <a:rPr lang="en-US" sz="2200">
                <a:latin typeface="Calibri"/>
                <a:ea typeface="Calibri"/>
                <a:cs typeface="Calibri"/>
                <a:sym typeface="Calibri"/>
              </a:rPr>
              <a:t>RUNNING- Instructions are being executed.</a:t>
            </a:r>
            <a:endParaRPr sz="2200">
              <a:latin typeface="Calibri"/>
              <a:ea typeface="Calibri"/>
              <a:cs typeface="Calibri"/>
              <a:sym typeface="Calibri"/>
            </a:endParaRPr>
          </a:p>
          <a:p>
            <a:pPr indent="0" lvl="0" marL="965200" marR="43180" rtl="0" algn="l">
              <a:lnSpc>
                <a:spcPct val="100000"/>
              </a:lnSpc>
              <a:spcBef>
                <a:spcPts val="0"/>
              </a:spcBef>
              <a:spcAft>
                <a:spcPts val="0"/>
              </a:spcAft>
              <a:buNone/>
            </a:pPr>
            <a:r>
              <a:rPr baseline="30000" lang="en-US" sz="3300">
                <a:latin typeface="Noto Sans Symbols"/>
                <a:ea typeface="Noto Sans Symbols"/>
                <a:cs typeface="Noto Sans Symbols"/>
                <a:sym typeface="Noto Sans Symbols"/>
              </a:rPr>
              <a:t>¬</a:t>
            </a:r>
            <a:r>
              <a:rPr lang="en-US" sz="2200">
                <a:latin typeface="Calibri"/>
                <a:ea typeface="Calibri"/>
                <a:cs typeface="Calibri"/>
                <a:sym typeface="Calibri"/>
              </a:rPr>
              <a:t>WAITING- The process is waiting for some event to occur(such as  an I/O completion or reception of a signal).</a:t>
            </a:r>
            <a:endParaRPr sz="2200">
              <a:latin typeface="Calibri"/>
              <a:ea typeface="Calibri"/>
              <a:cs typeface="Calibri"/>
              <a:sym typeface="Calibri"/>
            </a:endParaRPr>
          </a:p>
          <a:p>
            <a:pPr indent="0" lvl="0" marL="965200" marR="0" rtl="0" algn="l">
              <a:lnSpc>
                <a:spcPct val="100000"/>
              </a:lnSpc>
              <a:spcBef>
                <a:spcPts val="0"/>
              </a:spcBef>
              <a:spcAft>
                <a:spcPts val="0"/>
              </a:spcAft>
              <a:buNone/>
            </a:pPr>
            <a:r>
              <a:rPr baseline="30000" lang="en-US" sz="3300">
                <a:latin typeface="Noto Sans Symbols"/>
                <a:ea typeface="Noto Sans Symbols"/>
                <a:cs typeface="Noto Sans Symbols"/>
                <a:sym typeface="Noto Sans Symbols"/>
              </a:rPr>
              <a:t>¬</a:t>
            </a:r>
            <a:r>
              <a:rPr lang="en-US" sz="2200">
                <a:latin typeface="Calibri"/>
                <a:ea typeface="Calibri"/>
                <a:cs typeface="Calibri"/>
                <a:sym typeface="Calibri"/>
              </a:rPr>
              <a:t>TERMINATED- The process has finished execution.</a:t>
            </a:r>
            <a:endParaRPr sz="22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grpSp>
        <p:nvGrpSpPr>
          <p:cNvPr id="183" name="Google Shape;183;p13"/>
          <p:cNvGrpSpPr/>
          <p:nvPr/>
        </p:nvGrpSpPr>
        <p:grpSpPr>
          <a:xfrm>
            <a:off x="0" y="1643037"/>
            <a:ext cx="9144000" cy="4231804"/>
            <a:chOff x="0" y="1643037"/>
            <a:chExt cx="9144000" cy="4231804"/>
          </a:xfrm>
        </p:grpSpPr>
        <p:pic>
          <p:nvPicPr>
            <p:cNvPr id="184" name="Google Shape;184;p13"/>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185" name="Google Shape;185;p13"/>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86" name="Google Shape;186;p13"/>
          <p:cNvSpPr txBox="1"/>
          <p:nvPr>
            <p:ph type="title"/>
          </p:nvPr>
        </p:nvSpPr>
        <p:spPr>
          <a:xfrm>
            <a:off x="2378786" y="1721053"/>
            <a:ext cx="438150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State &amp; Description</a:t>
            </a:r>
            <a:endParaRPr/>
          </a:p>
        </p:txBody>
      </p:sp>
      <p:pic>
        <p:nvPicPr>
          <p:cNvPr id="187" name="Google Shape;187;p13"/>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188" name="Google Shape;188;p13"/>
          <p:cNvSpPr txBox="1"/>
          <p:nvPr/>
        </p:nvSpPr>
        <p:spPr>
          <a:xfrm>
            <a:off x="505345" y="2663177"/>
            <a:ext cx="7873365" cy="337756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200">
                <a:solidFill>
                  <a:srgbClr val="1E487C"/>
                </a:solidFill>
                <a:latin typeface="Calibri"/>
                <a:ea typeface="Calibri"/>
                <a:cs typeface="Calibri"/>
                <a:sym typeface="Calibri"/>
              </a:rPr>
              <a:t>Start</a:t>
            </a:r>
            <a:endParaRPr sz="2200">
              <a:latin typeface="Calibri"/>
              <a:ea typeface="Calibri"/>
              <a:cs typeface="Calibri"/>
              <a:sym typeface="Calibri"/>
            </a:endParaRPr>
          </a:p>
          <a:p>
            <a:pPr indent="0" lvl="0" marL="12700" marR="0" rtl="0" algn="l">
              <a:lnSpc>
                <a:spcPct val="100000"/>
              </a:lnSpc>
              <a:spcBef>
                <a:spcPts val="0"/>
              </a:spcBef>
              <a:spcAft>
                <a:spcPts val="0"/>
              </a:spcAft>
              <a:buNone/>
            </a:pPr>
            <a:r>
              <a:rPr lang="en-US" sz="2200">
                <a:latin typeface="Calibri"/>
                <a:ea typeface="Calibri"/>
                <a:cs typeface="Calibri"/>
                <a:sym typeface="Calibri"/>
              </a:rPr>
              <a:t>This is the initial state when a process is first started/created.</a:t>
            </a:r>
            <a:endParaRPr sz="2200">
              <a:latin typeface="Calibri"/>
              <a:ea typeface="Calibri"/>
              <a:cs typeface="Calibri"/>
              <a:sym typeface="Calibri"/>
            </a:endParaRPr>
          </a:p>
          <a:p>
            <a:pPr indent="0" lvl="0" marL="0" marR="0" rtl="0" algn="l">
              <a:lnSpc>
                <a:spcPct val="100000"/>
              </a:lnSpc>
              <a:spcBef>
                <a:spcPts val="5"/>
              </a:spcBef>
              <a:spcAft>
                <a:spcPts val="0"/>
              </a:spcAft>
              <a:buNone/>
            </a:pPr>
            <a:r>
              <a:t/>
            </a:r>
            <a:endParaRPr sz="2150">
              <a:latin typeface="Calibri"/>
              <a:ea typeface="Calibri"/>
              <a:cs typeface="Calibri"/>
              <a:sym typeface="Calibri"/>
            </a:endParaRPr>
          </a:p>
          <a:p>
            <a:pPr indent="0" lvl="0" marL="12700" marR="0" rtl="0" algn="l">
              <a:lnSpc>
                <a:spcPct val="100000"/>
              </a:lnSpc>
              <a:spcBef>
                <a:spcPts val="0"/>
              </a:spcBef>
              <a:spcAft>
                <a:spcPts val="0"/>
              </a:spcAft>
              <a:buNone/>
            </a:pPr>
            <a:r>
              <a:rPr b="1" lang="en-US" sz="2200">
                <a:solidFill>
                  <a:srgbClr val="1E487C"/>
                </a:solidFill>
                <a:latin typeface="Calibri"/>
                <a:ea typeface="Calibri"/>
                <a:cs typeface="Calibri"/>
                <a:sym typeface="Calibri"/>
              </a:rPr>
              <a:t>Ready</a:t>
            </a:r>
            <a:endParaRPr sz="2200">
              <a:latin typeface="Calibri"/>
              <a:ea typeface="Calibri"/>
              <a:cs typeface="Calibri"/>
              <a:sym typeface="Calibri"/>
            </a:endParaRPr>
          </a:p>
          <a:p>
            <a:pPr indent="0" lvl="0" marL="12700" marR="5080" rtl="0" algn="just">
              <a:lnSpc>
                <a:spcPct val="100000"/>
              </a:lnSpc>
              <a:spcBef>
                <a:spcPts val="0"/>
              </a:spcBef>
              <a:spcAft>
                <a:spcPts val="0"/>
              </a:spcAft>
              <a:buNone/>
            </a:pPr>
            <a:r>
              <a:rPr lang="en-US" sz="2200">
                <a:latin typeface="Calibri"/>
                <a:ea typeface="Calibri"/>
                <a:cs typeface="Calibri"/>
                <a:sym typeface="Calibri"/>
              </a:rPr>
              <a:t>The process is waiting to be assigned to a processor. Ready processes  are waiting to have the processor allocated to them by the operating  system so that they can run.</a:t>
            </a:r>
            <a:endParaRPr sz="2200">
              <a:latin typeface="Calibri"/>
              <a:ea typeface="Calibri"/>
              <a:cs typeface="Calibri"/>
              <a:sym typeface="Calibri"/>
            </a:endParaRPr>
          </a:p>
          <a:p>
            <a:pPr indent="0" lvl="0" marL="12700" marR="151765" rtl="0" algn="l">
              <a:lnSpc>
                <a:spcPct val="100000"/>
              </a:lnSpc>
              <a:spcBef>
                <a:spcPts val="0"/>
              </a:spcBef>
              <a:spcAft>
                <a:spcPts val="0"/>
              </a:spcAft>
              <a:buNone/>
            </a:pPr>
            <a:r>
              <a:rPr lang="en-US" sz="2200">
                <a:latin typeface="Calibri"/>
                <a:ea typeface="Calibri"/>
                <a:cs typeface="Calibri"/>
                <a:sym typeface="Calibri"/>
              </a:rPr>
              <a:t>Process may come into this state after Start state or while running it  by but interrupted by the scheduler to assign CPU to some other  process.</a:t>
            </a:r>
            <a:endParaRPr sz="2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p14"/>
          <p:cNvGrpSpPr/>
          <p:nvPr/>
        </p:nvGrpSpPr>
        <p:grpSpPr>
          <a:xfrm>
            <a:off x="0" y="1643037"/>
            <a:ext cx="9144000" cy="4231804"/>
            <a:chOff x="0" y="1643037"/>
            <a:chExt cx="9144000" cy="4231804"/>
          </a:xfrm>
        </p:grpSpPr>
        <p:pic>
          <p:nvPicPr>
            <p:cNvPr id="194" name="Google Shape;194;p14"/>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195" name="Google Shape;195;p14"/>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96" name="Google Shape;196;p14"/>
          <p:cNvSpPr txBox="1"/>
          <p:nvPr>
            <p:ph type="title"/>
          </p:nvPr>
        </p:nvSpPr>
        <p:spPr>
          <a:xfrm>
            <a:off x="268097" y="1721053"/>
            <a:ext cx="12420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Contd…</a:t>
            </a:r>
            <a:endParaRPr/>
          </a:p>
        </p:txBody>
      </p:sp>
      <p:pic>
        <p:nvPicPr>
          <p:cNvPr id="197" name="Google Shape;197;p14"/>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198" name="Google Shape;198;p14"/>
          <p:cNvSpPr txBox="1"/>
          <p:nvPr/>
        </p:nvSpPr>
        <p:spPr>
          <a:xfrm>
            <a:off x="720255" y="2533573"/>
            <a:ext cx="7914005" cy="40474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200">
                <a:solidFill>
                  <a:srgbClr val="1E487C"/>
                </a:solidFill>
                <a:latin typeface="Calibri"/>
                <a:ea typeface="Calibri"/>
                <a:cs typeface="Calibri"/>
                <a:sym typeface="Calibri"/>
              </a:rPr>
              <a:t>Running</a:t>
            </a:r>
            <a:endParaRPr sz="2200">
              <a:latin typeface="Calibri"/>
              <a:ea typeface="Calibri"/>
              <a:cs typeface="Calibri"/>
              <a:sym typeface="Calibri"/>
            </a:endParaRPr>
          </a:p>
          <a:p>
            <a:pPr indent="0" lvl="0" marL="12700" marR="673735" rtl="0" algn="l">
              <a:lnSpc>
                <a:spcPct val="100000"/>
              </a:lnSpc>
              <a:spcBef>
                <a:spcPts val="0"/>
              </a:spcBef>
              <a:spcAft>
                <a:spcPts val="0"/>
              </a:spcAft>
              <a:buNone/>
            </a:pPr>
            <a:r>
              <a:rPr lang="en-US" sz="2200">
                <a:latin typeface="Calibri"/>
                <a:ea typeface="Calibri"/>
                <a:cs typeface="Calibri"/>
                <a:sym typeface="Calibri"/>
              </a:rPr>
              <a:t>Once the process has been assigned to a processor by the OS  scheduler, the process state is set to running and the processor  executes its instructions.</a:t>
            </a:r>
            <a:endParaRPr sz="2200">
              <a:latin typeface="Calibri"/>
              <a:ea typeface="Calibri"/>
              <a:cs typeface="Calibri"/>
              <a:sym typeface="Calibri"/>
            </a:endParaRPr>
          </a:p>
          <a:p>
            <a:pPr indent="0" lvl="0" marL="0" marR="0" rtl="0" algn="l">
              <a:lnSpc>
                <a:spcPct val="100000"/>
              </a:lnSpc>
              <a:spcBef>
                <a:spcPts val="15"/>
              </a:spcBef>
              <a:spcAft>
                <a:spcPts val="0"/>
              </a:spcAft>
              <a:buNone/>
            </a:pPr>
            <a:r>
              <a:t/>
            </a:r>
            <a:endParaRPr sz="2150">
              <a:latin typeface="Calibri"/>
              <a:ea typeface="Calibri"/>
              <a:cs typeface="Calibri"/>
              <a:sym typeface="Calibri"/>
            </a:endParaRPr>
          </a:p>
          <a:p>
            <a:pPr indent="0" lvl="0" marL="12700" marR="0" rtl="0" algn="l">
              <a:lnSpc>
                <a:spcPct val="120000"/>
              </a:lnSpc>
              <a:spcBef>
                <a:spcPts val="0"/>
              </a:spcBef>
              <a:spcAft>
                <a:spcPts val="0"/>
              </a:spcAft>
              <a:buNone/>
            </a:pPr>
            <a:r>
              <a:rPr b="1" lang="en-US" sz="2200">
                <a:solidFill>
                  <a:srgbClr val="1E487C"/>
                </a:solidFill>
                <a:latin typeface="Calibri"/>
                <a:ea typeface="Calibri"/>
                <a:cs typeface="Calibri"/>
                <a:sym typeface="Calibri"/>
              </a:rPr>
              <a:t>Waiting</a:t>
            </a:r>
            <a:endParaRPr sz="2200">
              <a:latin typeface="Calibri"/>
              <a:ea typeface="Calibri"/>
              <a:cs typeface="Calibri"/>
              <a:sym typeface="Calibri"/>
            </a:endParaRPr>
          </a:p>
          <a:p>
            <a:pPr indent="0" lvl="0" marL="12700" marR="5080" rtl="0" algn="l">
              <a:lnSpc>
                <a:spcPct val="99800"/>
              </a:lnSpc>
              <a:spcBef>
                <a:spcPts val="5"/>
              </a:spcBef>
              <a:spcAft>
                <a:spcPts val="0"/>
              </a:spcAft>
              <a:buNone/>
            </a:pPr>
            <a:r>
              <a:rPr lang="en-US" sz="2200">
                <a:latin typeface="Calibri"/>
                <a:ea typeface="Calibri"/>
                <a:cs typeface="Calibri"/>
                <a:sym typeface="Calibri"/>
              </a:rPr>
              <a:t>Process moves into the waiting state if it needs to wait for a resource,  such as waiting for user input, or waiting for a file to become  available.</a:t>
            </a:r>
            <a:endParaRPr sz="2200">
              <a:latin typeface="Calibri"/>
              <a:ea typeface="Calibri"/>
              <a:cs typeface="Calibri"/>
              <a:sym typeface="Calibri"/>
            </a:endParaRPr>
          </a:p>
          <a:p>
            <a:pPr indent="0" lvl="0" marL="12700" marR="262255" rtl="0" algn="l">
              <a:lnSpc>
                <a:spcPct val="100000"/>
              </a:lnSpc>
              <a:spcBef>
                <a:spcPts val="0"/>
              </a:spcBef>
              <a:spcAft>
                <a:spcPts val="0"/>
              </a:spcAft>
              <a:buNone/>
            </a:pPr>
            <a:r>
              <a:rPr lang="en-US" sz="2200">
                <a:latin typeface="Calibri"/>
                <a:ea typeface="Calibri"/>
                <a:cs typeface="Calibri"/>
                <a:sym typeface="Calibri"/>
              </a:rPr>
              <a:t>For example the process may be waiting for keyboard input, disk  access request, inter-process messages, a timer to go off, or a child  process to finish.</a:t>
            </a:r>
            <a:endParaRPr sz="2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grpSp>
        <p:nvGrpSpPr>
          <p:cNvPr id="203" name="Google Shape;203;p15"/>
          <p:cNvGrpSpPr/>
          <p:nvPr/>
        </p:nvGrpSpPr>
        <p:grpSpPr>
          <a:xfrm>
            <a:off x="0" y="1643037"/>
            <a:ext cx="9144000" cy="4231804"/>
            <a:chOff x="0" y="1643037"/>
            <a:chExt cx="9144000" cy="4231804"/>
          </a:xfrm>
        </p:grpSpPr>
        <p:pic>
          <p:nvPicPr>
            <p:cNvPr id="204" name="Google Shape;204;p15"/>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205" name="Google Shape;205;p15"/>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06" name="Google Shape;206;p15"/>
          <p:cNvSpPr txBox="1"/>
          <p:nvPr>
            <p:ph type="title"/>
          </p:nvPr>
        </p:nvSpPr>
        <p:spPr>
          <a:xfrm>
            <a:off x="268097" y="1721053"/>
            <a:ext cx="117538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Contd..</a:t>
            </a:r>
            <a:endParaRPr/>
          </a:p>
        </p:txBody>
      </p:sp>
      <p:pic>
        <p:nvPicPr>
          <p:cNvPr id="207" name="Google Shape;207;p15"/>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208" name="Google Shape;208;p15"/>
          <p:cNvSpPr txBox="1"/>
          <p:nvPr/>
        </p:nvSpPr>
        <p:spPr>
          <a:xfrm>
            <a:off x="505345" y="2748495"/>
            <a:ext cx="7788909" cy="13665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200">
                <a:solidFill>
                  <a:srgbClr val="1E487C"/>
                </a:solidFill>
                <a:latin typeface="Calibri"/>
                <a:ea typeface="Calibri"/>
                <a:cs typeface="Calibri"/>
                <a:sym typeface="Calibri"/>
              </a:rPr>
              <a:t>Terminated or Exit</a:t>
            </a:r>
            <a:endParaRPr sz="2200">
              <a:latin typeface="Calibri"/>
              <a:ea typeface="Calibri"/>
              <a:cs typeface="Calibri"/>
              <a:sym typeface="Calibri"/>
            </a:endParaRPr>
          </a:p>
          <a:p>
            <a:pPr indent="0" lvl="0" marL="12700" marR="5080" rtl="0" algn="l">
              <a:lnSpc>
                <a:spcPct val="100000"/>
              </a:lnSpc>
              <a:spcBef>
                <a:spcPts val="0"/>
              </a:spcBef>
              <a:spcAft>
                <a:spcPts val="0"/>
              </a:spcAft>
              <a:buNone/>
            </a:pPr>
            <a:r>
              <a:rPr lang="en-US" sz="2200">
                <a:latin typeface="Calibri"/>
                <a:ea typeface="Calibri"/>
                <a:cs typeface="Calibri"/>
                <a:sym typeface="Calibri"/>
              </a:rPr>
              <a:t>Once the process finishes its execution, or it is terminated by the  operating system, it is moved to the terminated state where it waits  to be removed from main memory.</a:t>
            </a:r>
            <a:endParaRPr sz="2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type="title"/>
          </p:nvPr>
        </p:nvSpPr>
        <p:spPr>
          <a:xfrm>
            <a:off x="2588298" y="1721053"/>
            <a:ext cx="3961129"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State Transitions</a:t>
            </a:r>
            <a:endParaRPr/>
          </a:p>
        </p:txBody>
      </p:sp>
      <p:grpSp>
        <p:nvGrpSpPr>
          <p:cNvPr id="214" name="Google Shape;214;p16"/>
          <p:cNvGrpSpPr/>
          <p:nvPr/>
        </p:nvGrpSpPr>
        <p:grpSpPr>
          <a:xfrm>
            <a:off x="0" y="2499842"/>
            <a:ext cx="9144000" cy="4141800"/>
            <a:chOff x="0" y="2499842"/>
            <a:chExt cx="9144000" cy="4141800"/>
          </a:xfrm>
        </p:grpSpPr>
        <p:pic>
          <p:nvPicPr>
            <p:cNvPr id="215" name="Google Shape;215;p16"/>
            <p:cNvPicPr preferRelativeResize="0"/>
            <p:nvPr/>
          </p:nvPicPr>
          <p:blipFill rotWithShape="1">
            <a:blip r:embed="rId3">
              <a:alphaModFix/>
            </a:blip>
            <a:srcRect b="0" l="0" r="0" t="0"/>
            <a:stretch/>
          </p:blipFill>
          <p:spPr>
            <a:xfrm>
              <a:off x="8318525" y="6032157"/>
              <a:ext cx="609485" cy="609485"/>
            </a:xfrm>
            <a:prstGeom prst="rect">
              <a:avLst/>
            </a:prstGeom>
            <a:noFill/>
            <a:ln>
              <a:noFill/>
            </a:ln>
          </p:spPr>
        </p:pic>
        <p:pic>
          <p:nvPicPr>
            <p:cNvPr id="216" name="Google Shape;216;p16"/>
            <p:cNvPicPr preferRelativeResize="0"/>
            <p:nvPr/>
          </p:nvPicPr>
          <p:blipFill rotWithShape="1">
            <a:blip r:embed="rId4">
              <a:alphaModFix/>
            </a:blip>
            <a:srcRect b="0" l="0" r="0" t="0"/>
            <a:stretch/>
          </p:blipFill>
          <p:spPr>
            <a:xfrm>
              <a:off x="0" y="2499842"/>
              <a:ext cx="9144000" cy="3428631"/>
            </a:xfrm>
            <a:prstGeom prst="rect">
              <a:avLst/>
            </a:prstGeom>
            <a:noFill/>
            <a:ln>
              <a:noFill/>
            </a:ln>
          </p:spPr>
        </p:pic>
      </p:grpSp>
      <p:sp>
        <p:nvSpPr>
          <p:cNvPr id="217" name="Google Shape;217;p16"/>
          <p:cNvSpPr txBox="1"/>
          <p:nvPr/>
        </p:nvSpPr>
        <p:spPr>
          <a:xfrm>
            <a:off x="4172102" y="6034951"/>
            <a:ext cx="1085850" cy="19304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100">
                <a:latin typeface="Arial"/>
                <a:ea typeface="Arial"/>
                <a:cs typeface="Arial"/>
                <a:sym typeface="Arial"/>
              </a:rPr>
              <a:t>Process State</a:t>
            </a:r>
            <a:r>
              <a:rPr baseline="30000" lang="en-US" sz="975">
                <a:latin typeface="Arial"/>
                <a:ea typeface="Arial"/>
                <a:cs typeface="Arial"/>
                <a:sym typeface="Arial"/>
              </a:rPr>
              <a:t>[ 1 ]</a:t>
            </a:r>
            <a:endParaRPr baseline="30000" sz="975">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p17"/>
          <p:cNvGrpSpPr/>
          <p:nvPr/>
        </p:nvGrpSpPr>
        <p:grpSpPr>
          <a:xfrm>
            <a:off x="0" y="1643037"/>
            <a:ext cx="9144000" cy="4231804"/>
            <a:chOff x="0" y="1643037"/>
            <a:chExt cx="9144000" cy="4231804"/>
          </a:xfrm>
        </p:grpSpPr>
        <p:pic>
          <p:nvPicPr>
            <p:cNvPr id="223" name="Google Shape;223;p17"/>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224" name="Google Shape;224;p17"/>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25" name="Google Shape;225;p17"/>
          <p:cNvSpPr txBox="1"/>
          <p:nvPr>
            <p:ph type="title"/>
          </p:nvPr>
        </p:nvSpPr>
        <p:spPr>
          <a:xfrm>
            <a:off x="3044063" y="1721053"/>
            <a:ext cx="305181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Transitions</a:t>
            </a:r>
            <a:endParaRPr/>
          </a:p>
        </p:txBody>
      </p:sp>
      <p:pic>
        <p:nvPicPr>
          <p:cNvPr id="226" name="Google Shape;226;p17"/>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227" name="Google Shape;227;p17"/>
          <p:cNvSpPr txBox="1"/>
          <p:nvPr/>
        </p:nvSpPr>
        <p:spPr>
          <a:xfrm>
            <a:off x="505345" y="2605938"/>
            <a:ext cx="7980680" cy="20364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200">
                <a:solidFill>
                  <a:srgbClr val="1E487C"/>
                </a:solidFill>
                <a:latin typeface="Calibri"/>
                <a:ea typeface="Calibri"/>
                <a:cs typeface="Calibri"/>
                <a:sym typeface="Calibri"/>
              </a:rPr>
              <a:t>Ready --&gt; Running</a:t>
            </a:r>
            <a:endParaRPr sz="2200">
              <a:latin typeface="Calibri"/>
              <a:ea typeface="Calibri"/>
              <a:cs typeface="Calibri"/>
              <a:sym typeface="Calibri"/>
            </a:endParaRPr>
          </a:p>
          <a:p>
            <a:pPr indent="0" lvl="0" marL="12700" marR="0" rtl="0" algn="l">
              <a:lnSpc>
                <a:spcPct val="100000"/>
              </a:lnSpc>
              <a:spcBef>
                <a:spcPts val="0"/>
              </a:spcBef>
              <a:spcAft>
                <a:spcPts val="0"/>
              </a:spcAft>
              <a:buNone/>
            </a:pPr>
            <a:r>
              <a:rPr lang="en-US" sz="2200">
                <a:latin typeface="Calibri"/>
                <a:ea typeface="Calibri"/>
                <a:cs typeface="Calibri"/>
                <a:sym typeface="Calibri"/>
              </a:rPr>
              <a:t>When it is time, the dispatcher selects a new process to run</a:t>
            </a:r>
            <a:endParaRPr sz="2200">
              <a:latin typeface="Calibri"/>
              <a:ea typeface="Calibri"/>
              <a:cs typeface="Calibri"/>
              <a:sym typeface="Calibri"/>
            </a:endParaRPr>
          </a:p>
          <a:p>
            <a:pPr indent="0" lvl="0" marL="0" marR="0" rtl="0" algn="l">
              <a:lnSpc>
                <a:spcPct val="100000"/>
              </a:lnSpc>
              <a:spcBef>
                <a:spcPts val="5"/>
              </a:spcBef>
              <a:spcAft>
                <a:spcPts val="0"/>
              </a:spcAft>
              <a:buNone/>
            </a:pPr>
            <a:r>
              <a:t/>
            </a:r>
            <a:endParaRPr sz="2150">
              <a:latin typeface="Calibri"/>
              <a:ea typeface="Calibri"/>
              <a:cs typeface="Calibri"/>
              <a:sym typeface="Calibri"/>
            </a:endParaRPr>
          </a:p>
          <a:p>
            <a:pPr indent="0" lvl="0" marL="12700" marR="0" rtl="0" algn="l">
              <a:lnSpc>
                <a:spcPct val="120000"/>
              </a:lnSpc>
              <a:spcBef>
                <a:spcPts val="0"/>
              </a:spcBef>
              <a:spcAft>
                <a:spcPts val="0"/>
              </a:spcAft>
              <a:buNone/>
            </a:pPr>
            <a:r>
              <a:rPr b="1" lang="en-US" sz="2200">
                <a:solidFill>
                  <a:srgbClr val="1E487C"/>
                </a:solidFill>
                <a:latin typeface="Calibri"/>
                <a:ea typeface="Calibri"/>
                <a:cs typeface="Calibri"/>
                <a:sym typeface="Calibri"/>
              </a:rPr>
              <a:t>Running --&gt; Ready</a:t>
            </a:r>
            <a:endParaRPr sz="2200">
              <a:latin typeface="Calibri"/>
              <a:ea typeface="Calibri"/>
              <a:cs typeface="Calibri"/>
              <a:sym typeface="Calibri"/>
            </a:endParaRPr>
          </a:p>
          <a:p>
            <a:pPr indent="0" lvl="0" marL="12700" marR="5080" rtl="0" algn="l">
              <a:lnSpc>
                <a:spcPct val="100000"/>
              </a:lnSpc>
              <a:spcBef>
                <a:spcPts val="0"/>
              </a:spcBef>
              <a:spcAft>
                <a:spcPts val="0"/>
              </a:spcAft>
              <a:buNone/>
            </a:pPr>
            <a:r>
              <a:rPr lang="en-US" sz="2200">
                <a:latin typeface="Calibri"/>
                <a:ea typeface="Calibri"/>
                <a:cs typeface="Calibri"/>
                <a:sym typeface="Calibri"/>
              </a:rPr>
              <a:t>the running process has expired his time slot the running process gets  interrupted because a higher priority process is in the ready state</a:t>
            </a:r>
            <a:endParaRPr sz="2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grpSp>
        <p:nvGrpSpPr>
          <p:cNvPr id="232" name="Google Shape;232;p18"/>
          <p:cNvGrpSpPr/>
          <p:nvPr/>
        </p:nvGrpSpPr>
        <p:grpSpPr>
          <a:xfrm>
            <a:off x="0" y="12"/>
            <a:ext cx="9144000" cy="6857631"/>
            <a:chOff x="0" y="12"/>
            <a:chExt cx="9144000" cy="6857631"/>
          </a:xfrm>
        </p:grpSpPr>
        <p:pic>
          <p:nvPicPr>
            <p:cNvPr id="233" name="Google Shape;233;p18"/>
            <p:cNvPicPr preferRelativeResize="0"/>
            <p:nvPr/>
          </p:nvPicPr>
          <p:blipFill rotWithShape="1">
            <a:blip r:embed="rId3">
              <a:alphaModFix/>
            </a:blip>
            <a:srcRect b="0" l="0" r="0" t="0"/>
            <a:stretch/>
          </p:blipFill>
          <p:spPr>
            <a:xfrm>
              <a:off x="0" y="12"/>
              <a:ext cx="9143631" cy="6857631"/>
            </a:xfrm>
            <a:prstGeom prst="rect">
              <a:avLst/>
            </a:prstGeom>
            <a:noFill/>
            <a:ln>
              <a:noFill/>
            </a:ln>
          </p:spPr>
        </p:pic>
        <p:pic>
          <p:nvPicPr>
            <p:cNvPr id="234" name="Google Shape;234;p18"/>
            <p:cNvPicPr preferRelativeResize="0"/>
            <p:nvPr/>
          </p:nvPicPr>
          <p:blipFill rotWithShape="1">
            <a:blip r:embed="rId4">
              <a:alphaModFix/>
            </a:blip>
            <a:srcRect b="0" l="0" r="0" t="0"/>
            <a:stretch/>
          </p:blipFill>
          <p:spPr>
            <a:xfrm>
              <a:off x="1857235" y="3071520"/>
              <a:ext cx="5430964" cy="2803321"/>
            </a:xfrm>
            <a:prstGeom prst="rect">
              <a:avLst/>
            </a:prstGeom>
            <a:noFill/>
            <a:ln>
              <a:noFill/>
            </a:ln>
          </p:spPr>
        </p:pic>
        <p:sp>
          <p:nvSpPr>
            <p:cNvPr id="235" name="Google Shape;235;p18"/>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36" name="Google Shape;236;p18"/>
          <p:cNvSpPr txBox="1"/>
          <p:nvPr>
            <p:ph type="title"/>
          </p:nvPr>
        </p:nvSpPr>
        <p:spPr>
          <a:xfrm>
            <a:off x="268097" y="1721053"/>
            <a:ext cx="12420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Contd…</a:t>
            </a:r>
            <a:endParaRPr/>
          </a:p>
        </p:txBody>
      </p:sp>
      <p:pic>
        <p:nvPicPr>
          <p:cNvPr id="237" name="Google Shape;237;p18"/>
          <p:cNvPicPr preferRelativeResize="0"/>
          <p:nvPr/>
        </p:nvPicPr>
        <p:blipFill rotWithShape="1">
          <a:blip r:embed="rId5">
            <a:alphaModFix/>
          </a:blip>
          <a:srcRect b="0" l="0" r="0" t="0"/>
          <a:stretch/>
        </p:blipFill>
        <p:spPr>
          <a:xfrm>
            <a:off x="8318525" y="6032156"/>
            <a:ext cx="609485" cy="609485"/>
          </a:xfrm>
          <a:prstGeom prst="rect">
            <a:avLst/>
          </a:prstGeom>
          <a:noFill/>
          <a:ln>
            <a:noFill/>
          </a:ln>
        </p:spPr>
      </p:pic>
      <p:sp>
        <p:nvSpPr>
          <p:cNvPr id="238" name="Google Shape;238;p18"/>
          <p:cNvSpPr txBox="1"/>
          <p:nvPr/>
        </p:nvSpPr>
        <p:spPr>
          <a:xfrm>
            <a:off x="363143" y="2734462"/>
            <a:ext cx="8602980" cy="30416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200">
                <a:solidFill>
                  <a:srgbClr val="1E487C"/>
                </a:solidFill>
                <a:latin typeface="Calibri"/>
                <a:ea typeface="Calibri"/>
                <a:cs typeface="Calibri"/>
                <a:sym typeface="Calibri"/>
              </a:rPr>
              <a:t>Running --&gt; Blocked</a:t>
            </a:r>
            <a:endParaRPr sz="2200">
              <a:latin typeface="Calibri"/>
              <a:ea typeface="Calibri"/>
              <a:cs typeface="Calibri"/>
              <a:sym typeface="Calibri"/>
            </a:endParaRPr>
          </a:p>
          <a:p>
            <a:pPr indent="0" lvl="0" marL="12700" marR="0" rtl="0" algn="l">
              <a:lnSpc>
                <a:spcPct val="100000"/>
              </a:lnSpc>
              <a:spcBef>
                <a:spcPts val="0"/>
              </a:spcBef>
              <a:spcAft>
                <a:spcPts val="0"/>
              </a:spcAft>
              <a:buNone/>
            </a:pPr>
            <a:r>
              <a:rPr lang="en-US" sz="2200">
                <a:latin typeface="Calibri"/>
                <a:ea typeface="Calibri"/>
                <a:cs typeface="Calibri"/>
                <a:sym typeface="Calibri"/>
              </a:rPr>
              <a:t>When a process requests something for which it must wait</a:t>
            </a:r>
            <a:endParaRPr sz="2200">
              <a:latin typeface="Calibri"/>
              <a:ea typeface="Calibri"/>
              <a:cs typeface="Calibri"/>
              <a:sym typeface="Calibri"/>
            </a:endParaRPr>
          </a:p>
          <a:p>
            <a:pPr indent="0" lvl="0" marL="12700" marR="5080" rtl="0" algn="l">
              <a:lnSpc>
                <a:spcPct val="100000"/>
              </a:lnSpc>
              <a:spcBef>
                <a:spcPts val="0"/>
              </a:spcBef>
              <a:spcAft>
                <a:spcPts val="0"/>
              </a:spcAft>
              <a:buNone/>
            </a:pPr>
            <a:r>
              <a:rPr lang="en-US" sz="2200">
                <a:latin typeface="Calibri"/>
                <a:ea typeface="Calibri"/>
                <a:cs typeface="Calibri"/>
                <a:sym typeface="Calibri"/>
              </a:rPr>
              <a:t>a service that the OS is not ready to perform an access to a resource not yet  available initiates I/O and must wait for the result waiting for a process to  provide input (IPC).</a:t>
            </a:r>
            <a:endParaRPr sz="2200">
              <a:latin typeface="Calibri"/>
              <a:ea typeface="Calibri"/>
              <a:cs typeface="Calibri"/>
              <a:sym typeface="Calibri"/>
            </a:endParaRPr>
          </a:p>
          <a:p>
            <a:pPr indent="0" lvl="0" marL="0" marR="0" rtl="0" algn="l">
              <a:lnSpc>
                <a:spcPct val="100000"/>
              </a:lnSpc>
              <a:spcBef>
                <a:spcPts val="0"/>
              </a:spcBef>
              <a:spcAft>
                <a:spcPts val="0"/>
              </a:spcAft>
              <a:buNone/>
            </a:pPr>
            <a:r>
              <a:t/>
            </a:r>
            <a:endParaRPr sz="2200">
              <a:latin typeface="Calibri"/>
              <a:ea typeface="Calibri"/>
              <a:cs typeface="Calibri"/>
              <a:sym typeface="Calibri"/>
            </a:endParaRPr>
          </a:p>
          <a:p>
            <a:pPr indent="0" lvl="0" marL="0" marR="0" rtl="0" algn="l">
              <a:lnSpc>
                <a:spcPct val="100000"/>
              </a:lnSpc>
              <a:spcBef>
                <a:spcPts val="20"/>
              </a:spcBef>
              <a:spcAft>
                <a:spcPts val="0"/>
              </a:spcAft>
              <a:buNone/>
            </a:pPr>
            <a:r>
              <a:t/>
            </a:r>
            <a:endParaRPr sz="2100">
              <a:latin typeface="Calibri"/>
              <a:ea typeface="Calibri"/>
              <a:cs typeface="Calibri"/>
              <a:sym typeface="Calibri"/>
            </a:endParaRPr>
          </a:p>
          <a:p>
            <a:pPr indent="0" lvl="0" marL="12700" marR="0" rtl="0" algn="l">
              <a:lnSpc>
                <a:spcPct val="100000"/>
              </a:lnSpc>
              <a:spcBef>
                <a:spcPts val="0"/>
              </a:spcBef>
              <a:spcAft>
                <a:spcPts val="0"/>
              </a:spcAft>
              <a:buNone/>
            </a:pPr>
            <a:r>
              <a:rPr b="1" lang="en-US" sz="2200">
                <a:solidFill>
                  <a:srgbClr val="1E487C"/>
                </a:solidFill>
                <a:latin typeface="Calibri"/>
                <a:ea typeface="Calibri"/>
                <a:cs typeface="Calibri"/>
                <a:sym typeface="Calibri"/>
              </a:rPr>
              <a:t>Blocked --&gt; Ready</a:t>
            </a:r>
            <a:endParaRPr sz="2200">
              <a:latin typeface="Calibri"/>
              <a:ea typeface="Calibri"/>
              <a:cs typeface="Calibri"/>
              <a:sym typeface="Calibri"/>
            </a:endParaRPr>
          </a:p>
          <a:p>
            <a:pPr indent="0" lvl="0" marL="12700" marR="0" rtl="0" algn="l">
              <a:lnSpc>
                <a:spcPct val="100000"/>
              </a:lnSpc>
              <a:spcBef>
                <a:spcPts val="0"/>
              </a:spcBef>
              <a:spcAft>
                <a:spcPts val="0"/>
              </a:spcAft>
              <a:buNone/>
            </a:pPr>
            <a:r>
              <a:rPr lang="en-US" sz="2200">
                <a:latin typeface="Calibri"/>
                <a:ea typeface="Calibri"/>
                <a:cs typeface="Calibri"/>
                <a:sym typeface="Calibri"/>
              </a:rPr>
              <a:t>When the event for which it was waiting occurs</a:t>
            </a:r>
            <a:endParaRPr sz="2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grpSp>
        <p:nvGrpSpPr>
          <p:cNvPr id="243" name="Google Shape;243;p19"/>
          <p:cNvGrpSpPr/>
          <p:nvPr/>
        </p:nvGrpSpPr>
        <p:grpSpPr>
          <a:xfrm>
            <a:off x="0" y="1643037"/>
            <a:ext cx="9144000" cy="4231804"/>
            <a:chOff x="0" y="1643037"/>
            <a:chExt cx="9144000" cy="4231804"/>
          </a:xfrm>
        </p:grpSpPr>
        <p:pic>
          <p:nvPicPr>
            <p:cNvPr id="244" name="Google Shape;244;p19"/>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245" name="Google Shape;245;p19"/>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46" name="Google Shape;246;p19"/>
          <p:cNvSpPr txBox="1"/>
          <p:nvPr>
            <p:ph type="title"/>
          </p:nvPr>
        </p:nvSpPr>
        <p:spPr>
          <a:xfrm>
            <a:off x="3021380" y="1721053"/>
            <a:ext cx="309880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Suspension</a:t>
            </a:r>
            <a:endParaRPr/>
          </a:p>
        </p:txBody>
      </p:sp>
      <p:pic>
        <p:nvPicPr>
          <p:cNvPr id="247" name="Google Shape;247;p19"/>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248" name="Google Shape;248;p19"/>
          <p:cNvSpPr txBox="1"/>
          <p:nvPr/>
        </p:nvSpPr>
        <p:spPr>
          <a:xfrm>
            <a:off x="720255" y="2533573"/>
            <a:ext cx="7704455" cy="3714115"/>
          </a:xfrm>
          <a:prstGeom prst="rect">
            <a:avLst/>
          </a:prstGeom>
          <a:noFill/>
          <a:ln>
            <a:noFill/>
          </a:ln>
        </p:spPr>
        <p:txBody>
          <a:bodyPr anchorCtr="0" anchor="t" bIns="0" lIns="0" spcFirstLastPara="1" rIns="0" wrap="square" tIns="12700">
            <a:spAutoFit/>
          </a:bodyPr>
          <a:lstStyle/>
          <a:p>
            <a:pPr indent="-139700" lvl="0" marL="12700" marR="338455" rtl="0" algn="l">
              <a:lnSpc>
                <a:spcPct val="100000"/>
              </a:lnSpc>
              <a:spcBef>
                <a:spcPts val="0"/>
              </a:spcBef>
              <a:spcAft>
                <a:spcPts val="0"/>
              </a:spcAft>
              <a:buSzPts val="2200"/>
              <a:buFont typeface="Arial"/>
              <a:buChar char="•"/>
            </a:pPr>
            <a:r>
              <a:rPr lang="en-US" sz="2200">
                <a:latin typeface="Calibri"/>
                <a:ea typeface="Calibri"/>
                <a:cs typeface="Calibri"/>
                <a:sym typeface="Calibri"/>
              </a:rPr>
              <a:t>Many OS are built around (Ready, Running, Blocked) states. But  there is one more state that may aid in the operation of an OS -  suspended state.</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12700" marR="5080" rtl="0" algn="l">
              <a:lnSpc>
                <a:spcPct val="100000"/>
              </a:lnSpc>
              <a:spcBef>
                <a:spcPts val="0"/>
              </a:spcBef>
              <a:spcAft>
                <a:spcPts val="0"/>
              </a:spcAft>
              <a:buSzPts val="2200"/>
              <a:buFont typeface="Arial"/>
              <a:buChar char="•"/>
            </a:pPr>
            <a:r>
              <a:rPr lang="en-US" sz="2200">
                <a:latin typeface="Calibri"/>
                <a:ea typeface="Calibri"/>
                <a:cs typeface="Calibri"/>
                <a:sym typeface="Calibri"/>
              </a:rPr>
              <a:t>When none of the processes occupying the main memory is in a  Ready state, OS swaps one of the blocked processes out onto to the  Suspend queue.</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12700" marR="100965" rtl="0" algn="l">
              <a:lnSpc>
                <a:spcPct val="100000"/>
              </a:lnSpc>
              <a:spcBef>
                <a:spcPts val="0"/>
              </a:spcBef>
              <a:spcAft>
                <a:spcPts val="0"/>
              </a:spcAft>
              <a:buSzPts val="2200"/>
              <a:buFont typeface="Arial"/>
              <a:buChar char="•"/>
            </a:pPr>
            <a:r>
              <a:rPr lang="en-US" sz="2200">
                <a:latin typeface="Calibri"/>
                <a:ea typeface="Calibri"/>
                <a:cs typeface="Calibri"/>
                <a:sym typeface="Calibri"/>
              </a:rPr>
              <a:t>When a Suspended process is ready to run it moves into “Ready,  Suspend” queue. Thus we have two more state: </a:t>
            </a:r>
            <a:r>
              <a:rPr b="1" lang="en-US" sz="2200">
                <a:solidFill>
                  <a:srgbClr val="1E487C"/>
                </a:solidFill>
                <a:latin typeface="Calibri"/>
                <a:ea typeface="Calibri"/>
                <a:cs typeface="Calibri"/>
                <a:sym typeface="Calibri"/>
              </a:rPr>
              <a:t>Blocked_Suspend,  Ready_Suspend.</a:t>
            </a:r>
            <a:endParaRPr sz="2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grpSp>
        <p:nvGrpSpPr>
          <p:cNvPr id="66" name="Google Shape;66;p2"/>
          <p:cNvGrpSpPr/>
          <p:nvPr/>
        </p:nvGrpSpPr>
        <p:grpSpPr>
          <a:xfrm>
            <a:off x="0" y="2571483"/>
            <a:ext cx="9144000" cy="2803321"/>
            <a:chOff x="0" y="2571483"/>
            <a:chExt cx="9144000" cy="2803321"/>
          </a:xfrm>
        </p:grpSpPr>
        <p:pic>
          <p:nvPicPr>
            <p:cNvPr id="67" name="Google Shape;67;p2"/>
            <p:cNvPicPr preferRelativeResize="0"/>
            <p:nvPr/>
          </p:nvPicPr>
          <p:blipFill rotWithShape="1">
            <a:blip r:embed="rId3">
              <a:alphaModFix/>
            </a:blip>
            <a:srcRect b="0" l="0" r="0" t="0"/>
            <a:stretch/>
          </p:blipFill>
          <p:spPr>
            <a:xfrm>
              <a:off x="1857235" y="2571483"/>
              <a:ext cx="5430964" cy="2803321"/>
            </a:xfrm>
            <a:prstGeom prst="rect">
              <a:avLst/>
            </a:prstGeom>
            <a:noFill/>
            <a:ln>
              <a:noFill/>
            </a:ln>
          </p:spPr>
        </p:pic>
        <p:sp>
          <p:nvSpPr>
            <p:cNvPr id="68" name="Google Shape;68;p2"/>
            <p:cNvSpPr/>
            <p:nvPr/>
          </p:nvSpPr>
          <p:spPr>
            <a:xfrm>
              <a:off x="0" y="3714839"/>
              <a:ext cx="9144000" cy="714375"/>
            </a:xfrm>
            <a:custGeom>
              <a:rect b="b" l="l" r="r" t="t"/>
              <a:pathLst>
                <a:path extrusionOk="0" h="714375" w="9144000">
                  <a:moveTo>
                    <a:pt x="9144000" y="0"/>
                  </a:moveTo>
                  <a:lnTo>
                    <a:pt x="0" y="0"/>
                  </a:lnTo>
                  <a:lnTo>
                    <a:pt x="0" y="714235"/>
                  </a:lnTo>
                  <a:lnTo>
                    <a:pt x="4572000" y="714235"/>
                  </a:lnTo>
                  <a:lnTo>
                    <a:pt x="9144000" y="714235"/>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9" name="Google Shape;69;p2"/>
          <p:cNvSpPr txBox="1"/>
          <p:nvPr/>
        </p:nvSpPr>
        <p:spPr>
          <a:xfrm>
            <a:off x="820343" y="3789616"/>
            <a:ext cx="7353934" cy="5594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500">
                <a:solidFill>
                  <a:srgbClr val="FFFFFF"/>
                </a:solidFill>
                <a:latin typeface="Calibri"/>
                <a:ea typeface="Calibri"/>
                <a:cs typeface="Calibri"/>
                <a:sym typeface="Calibri"/>
              </a:rPr>
              <a:t>Processes, Thread &amp; Process Scheduling</a:t>
            </a:r>
            <a:endParaRPr sz="3500">
              <a:latin typeface="Calibri"/>
              <a:ea typeface="Calibri"/>
              <a:cs typeface="Calibri"/>
              <a:sym typeface="Calibri"/>
            </a:endParaRPr>
          </a:p>
        </p:txBody>
      </p:sp>
      <p:sp>
        <p:nvSpPr>
          <p:cNvPr id="70" name="Google Shape;70;p2"/>
          <p:cNvSpPr txBox="1"/>
          <p:nvPr/>
        </p:nvSpPr>
        <p:spPr>
          <a:xfrm>
            <a:off x="3522865" y="3106343"/>
            <a:ext cx="2094864" cy="5594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500">
                <a:latin typeface="Calibri"/>
                <a:ea typeface="Calibri"/>
                <a:cs typeface="Calibri"/>
                <a:sym typeface="Calibri"/>
              </a:rPr>
              <a:t>CHAPTER-2</a:t>
            </a:r>
            <a:endParaRPr sz="3500">
              <a:latin typeface="Calibri"/>
              <a:ea typeface="Calibri"/>
              <a:cs typeface="Calibri"/>
              <a:sym typeface="Calibri"/>
            </a:endParaRPr>
          </a:p>
        </p:txBody>
      </p:sp>
      <p:pic>
        <p:nvPicPr>
          <p:cNvPr id="71" name="Google Shape;71;p2"/>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grpSp>
        <p:nvGrpSpPr>
          <p:cNvPr id="253" name="Google Shape;253;p20"/>
          <p:cNvGrpSpPr/>
          <p:nvPr/>
        </p:nvGrpSpPr>
        <p:grpSpPr>
          <a:xfrm>
            <a:off x="0" y="1643037"/>
            <a:ext cx="9144000" cy="4231804"/>
            <a:chOff x="0" y="1643037"/>
            <a:chExt cx="9144000" cy="4231804"/>
          </a:xfrm>
        </p:grpSpPr>
        <p:pic>
          <p:nvPicPr>
            <p:cNvPr id="254" name="Google Shape;254;p20"/>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255" name="Google Shape;255;p20"/>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56" name="Google Shape;256;p20"/>
          <p:cNvSpPr txBox="1"/>
          <p:nvPr>
            <p:ph type="title"/>
          </p:nvPr>
        </p:nvSpPr>
        <p:spPr>
          <a:xfrm>
            <a:off x="268097" y="1721053"/>
            <a:ext cx="12420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Contd…</a:t>
            </a:r>
            <a:endParaRPr/>
          </a:p>
        </p:txBody>
      </p:sp>
      <p:pic>
        <p:nvPicPr>
          <p:cNvPr id="257" name="Google Shape;257;p20"/>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258" name="Google Shape;258;p20"/>
          <p:cNvSpPr txBox="1"/>
          <p:nvPr/>
        </p:nvSpPr>
        <p:spPr>
          <a:xfrm>
            <a:off x="505345" y="2533573"/>
            <a:ext cx="7868284" cy="2708275"/>
          </a:xfrm>
          <a:prstGeom prst="rect">
            <a:avLst/>
          </a:prstGeom>
          <a:noFill/>
          <a:ln>
            <a:noFill/>
          </a:ln>
        </p:spPr>
        <p:txBody>
          <a:bodyPr anchorCtr="0" anchor="t" bIns="0" lIns="0" spcFirstLastPara="1" rIns="0" wrap="square" tIns="12700">
            <a:spAutoFit/>
          </a:bodyPr>
          <a:lstStyle/>
          <a:p>
            <a:pPr indent="-139700" lvl="0" marL="12700" marR="505459" rtl="0" algn="l">
              <a:lnSpc>
                <a:spcPct val="100000"/>
              </a:lnSpc>
              <a:spcBef>
                <a:spcPts val="0"/>
              </a:spcBef>
              <a:spcAft>
                <a:spcPts val="0"/>
              </a:spcAft>
              <a:buClr>
                <a:srgbClr val="1E487C"/>
              </a:buClr>
              <a:buSzPts val="2200"/>
              <a:buFont typeface="Arial"/>
              <a:buChar char="•"/>
            </a:pPr>
            <a:r>
              <a:rPr b="1" lang="en-US" sz="2200">
                <a:solidFill>
                  <a:srgbClr val="1E487C"/>
                </a:solidFill>
                <a:latin typeface="Calibri"/>
                <a:ea typeface="Calibri"/>
                <a:cs typeface="Calibri"/>
                <a:sym typeface="Calibri"/>
              </a:rPr>
              <a:t>Blocked_suspend</a:t>
            </a:r>
            <a:r>
              <a:rPr lang="en-US" sz="2200">
                <a:latin typeface="Calibri"/>
                <a:ea typeface="Calibri"/>
                <a:cs typeface="Calibri"/>
                <a:sym typeface="Calibri"/>
              </a:rPr>
              <a:t>: The process is in the secondary memory and  awaiting an event.</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12700" marR="88900" rtl="0" algn="l">
              <a:lnSpc>
                <a:spcPct val="100000"/>
              </a:lnSpc>
              <a:spcBef>
                <a:spcPts val="0"/>
              </a:spcBef>
              <a:spcAft>
                <a:spcPts val="0"/>
              </a:spcAft>
              <a:buClr>
                <a:srgbClr val="1E487C"/>
              </a:buClr>
              <a:buSzPts val="2200"/>
              <a:buFont typeface="Arial"/>
              <a:buChar char="•"/>
            </a:pPr>
            <a:r>
              <a:rPr b="1" lang="en-US" sz="2200">
                <a:solidFill>
                  <a:srgbClr val="1E487C"/>
                </a:solidFill>
                <a:latin typeface="Calibri"/>
                <a:ea typeface="Calibri"/>
                <a:cs typeface="Calibri"/>
                <a:sym typeface="Calibri"/>
              </a:rPr>
              <a:t>Ready_suspend: </a:t>
            </a:r>
            <a:r>
              <a:rPr lang="en-US" sz="2200">
                <a:latin typeface="Calibri"/>
                <a:ea typeface="Calibri"/>
                <a:cs typeface="Calibri"/>
                <a:sym typeface="Calibri"/>
              </a:rPr>
              <a:t>The process is in the secondary memory but is  available for execution as soon as it is loaded into the main memory.</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12700" marR="5080" rtl="0" algn="l">
              <a:lnSpc>
                <a:spcPct val="100000"/>
              </a:lnSpc>
              <a:spcBef>
                <a:spcPts val="0"/>
              </a:spcBef>
              <a:spcAft>
                <a:spcPts val="0"/>
              </a:spcAft>
              <a:buSzPts val="2200"/>
              <a:buFont typeface="Arial"/>
              <a:buChar char="•"/>
            </a:pPr>
            <a:r>
              <a:rPr lang="en-US" sz="2200">
                <a:latin typeface="Calibri"/>
                <a:ea typeface="Calibri"/>
                <a:cs typeface="Calibri"/>
                <a:sym typeface="Calibri"/>
              </a:rPr>
              <a:t>Observe on what condition does a state transition take place? What  are the possible state transitions?</a:t>
            </a:r>
            <a:endParaRPr sz="2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2" name="Shape 262"/>
        <p:cNvGrpSpPr/>
        <p:nvPr/>
      </p:nvGrpSpPr>
      <p:grpSpPr>
        <a:xfrm>
          <a:off x="0" y="0"/>
          <a:ext cx="0" cy="0"/>
          <a:chOff x="0" y="0"/>
          <a:chExt cx="0" cy="0"/>
        </a:xfrm>
      </p:grpSpPr>
      <p:grpSp>
        <p:nvGrpSpPr>
          <p:cNvPr id="263" name="Google Shape;263;p21"/>
          <p:cNvGrpSpPr/>
          <p:nvPr/>
        </p:nvGrpSpPr>
        <p:grpSpPr>
          <a:xfrm>
            <a:off x="0" y="12"/>
            <a:ext cx="9144000" cy="6857631"/>
            <a:chOff x="0" y="12"/>
            <a:chExt cx="9144000" cy="6857631"/>
          </a:xfrm>
        </p:grpSpPr>
        <p:pic>
          <p:nvPicPr>
            <p:cNvPr id="264" name="Google Shape;264;p21"/>
            <p:cNvPicPr preferRelativeResize="0"/>
            <p:nvPr/>
          </p:nvPicPr>
          <p:blipFill rotWithShape="1">
            <a:blip r:embed="rId3">
              <a:alphaModFix/>
            </a:blip>
            <a:srcRect b="0" l="0" r="0" t="0"/>
            <a:stretch/>
          </p:blipFill>
          <p:spPr>
            <a:xfrm>
              <a:off x="0" y="12"/>
              <a:ext cx="9143631" cy="6857631"/>
            </a:xfrm>
            <a:prstGeom prst="rect">
              <a:avLst/>
            </a:prstGeom>
            <a:noFill/>
            <a:ln>
              <a:noFill/>
            </a:ln>
          </p:spPr>
        </p:pic>
        <p:pic>
          <p:nvPicPr>
            <p:cNvPr id="265" name="Google Shape;265;p21"/>
            <p:cNvPicPr preferRelativeResize="0"/>
            <p:nvPr/>
          </p:nvPicPr>
          <p:blipFill rotWithShape="1">
            <a:blip r:embed="rId4">
              <a:alphaModFix/>
            </a:blip>
            <a:srcRect b="0" l="0" r="0" t="0"/>
            <a:stretch/>
          </p:blipFill>
          <p:spPr>
            <a:xfrm>
              <a:off x="1857235" y="3071520"/>
              <a:ext cx="5430964" cy="2803321"/>
            </a:xfrm>
            <a:prstGeom prst="rect">
              <a:avLst/>
            </a:prstGeom>
            <a:noFill/>
            <a:ln>
              <a:noFill/>
            </a:ln>
          </p:spPr>
        </p:pic>
        <p:sp>
          <p:nvSpPr>
            <p:cNvPr id="266" name="Google Shape;266;p21"/>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67" name="Google Shape;267;p21"/>
            <p:cNvPicPr preferRelativeResize="0"/>
            <p:nvPr/>
          </p:nvPicPr>
          <p:blipFill rotWithShape="1">
            <a:blip r:embed="rId5">
              <a:alphaModFix/>
            </a:blip>
            <a:srcRect b="0" l="0" r="0" t="0"/>
            <a:stretch/>
          </p:blipFill>
          <p:spPr>
            <a:xfrm>
              <a:off x="8318525" y="6032156"/>
              <a:ext cx="609485" cy="609485"/>
            </a:xfrm>
            <a:prstGeom prst="rect">
              <a:avLst/>
            </a:prstGeom>
            <a:noFill/>
            <a:ln>
              <a:noFill/>
            </a:ln>
          </p:spPr>
        </p:pic>
        <p:pic>
          <p:nvPicPr>
            <p:cNvPr id="268" name="Google Shape;268;p21"/>
            <p:cNvPicPr preferRelativeResize="0"/>
            <p:nvPr/>
          </p:nvPicPr>
          <p:blipFill rotWithShape="1">
            <a:blip r:embed="rId6">
              <a:alphaModFix/>
            </a:blip>
            <a:srcRect b="0" l="0" r="0" t="0"/>
            <a:stretch/>
          </p:blipFill>
          <p:spPr>
            <a:xfrm>
              <a:off x="71285" y="1642681"/>
              <a:ext cx="8715603" cy="5000764"/>
            </a:xfrm>
            <a:prstGeom prst="rect">
              <a:avLst/>
            </a:prstGeom>
            <a:noFill/>
            <a:ln>
              <a:noFill/>
            </a:ln>
          </p:spPr>
        </p:pic>
        <p:sp>
          <p:nvSpPr>
            <p:cNvPr id="269" name="Google Shape;269;p21"/>
            <p:cNvSpPr/>
            <p:nvPr/>
          </p:nvSpPr>
          <p:spPr>
            <a:xfrm>
              <a:off x="57238" y="1629003"/>
              <a:ext cx="8744585" cy="5029200"/>
            </a:xfrm>
            <a:custGeom>
              <a:rect b="b" l="l" r="r" t="t"/>
              <a:pathLst>
                <a:path extrusionOk="0" h="5029200" w="8744585">
                  <a:moveTo>
                    <a:pt x="0" y="0"/>
                  </a:moveTo>
                  <a:lnTo>
                    <a:pt x="8744038" y="0"/>
                  </a:lnTo>
                  <a:lnTo>
                    <a:pt x="8744038" y="5029200"/>
                  </a:lnTo>
                  <a:lnTo>
                    <a:pt x="0" y="5029200"/>
                  </a:lnTo>
                  <a:lnTo>
                    <a:pt x="0" y="0"/>
                  </a:lnTo>
                  <a:close/>
                </a:path>
              </a:pathLst>
            </a:custGeom>
            <a:noFill/>
            <a:ln cap="flat" cmpd="sng" w="28425">
              <a:solidFill>
                <a:srgbClr val="1E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0" name="Google Shape;270;p21"/>
          <p:cNvSpPr txBox="1"/>
          <p:nvPr/>
        </p:nvSpPr>
        <p:spPr>
          <a:xfrm>
            <a:off x="3433940" y="6416179"/>
            <a:ext cx="187134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latin typeface="Arial"/>
                <a:ea typeface="Arial"/>
                <a:cs typeface="Arial"/>
                <a:sym typeface="Arial"/>
              </a:rPr>
              <a:t>Process Suspension : Google</a:t>
            </a:r>
            <a:endParaRPr sz="11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grpSp>
        <p:nvGrpSpPr>
          <p:cNvPr id="275" name="Google Shape;275;p22"/>
          <p:cNvGrpSpPr/>
          <p:nvPr/>
        </p:nvGrpSpPr>
        <p:grpSpPr>
          <a:xfrm>
            <a:off x="0" y="1643037"/>
            <a:ext cx="9144000" cy="4231804"/>
            <a:chOff x="0" y="1643037"/>
            <a:chExt cx="9144000" cy="4231804"/>
          </a:xfrm>
        </p:grpSpPr>
        <p:pic>
          <p:nvPicPr>
            <p:cNvPr id="276" name="Google Shape;276;p22"/>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277" name="Google Shape;277;p22"/>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78" name="Google Shape;278;p22"/>
          <p:cNvSpPr txBox="1"/>
          <p:nvPr>
            <p:ph type="title"/>
          </p:nvPr>
        </p:nvSpPr>
        <p:spPr>
          <a:xfrm>
            <a:off x="2815463" y="1721053"/>
            <a:ext cx="342265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Control Block</a:t>
            </a:r>
            <a:endParaRPr/>
          </a:p>
        </p:txBody>
      </p:sp>
      <p:grpSp>
        <p:nvGrpSpPr>
          <p:cNvPr id="279" name="Google Shape;279;p22"/>
          <p:cNvGrpSpPr/>
          <p:nvPr/>
        </p:nvGrpSpPr>
        <p:grpSpPr>
          <a:xfrm>
            <a:off x="5643359" y="2214727"/>
            <a:ext cx="3284651" cy="4426914"/>
            <a:chOff x="5643359" y="2214727"/>
            <a:chExt cx="3284651" cy="4426914"/>
          </a:xfrm>
        </p:grpSpPr>
        <p:pic>
          <p:nvPicPr>
            <p:cNvPr id="280" name="Google Shape;280;p22"/>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pic>
          <p:nvPicPr>
            <p:cNvPr id="281" name="Google Shape;281;p22"/>
            <p:cNvPicPr preferRelativeResize="0"/>
            <p:nvPr/>
          </p:nvPicPr>
          <p:blipFill rotWithShape="1">
            <a:blip r:embed="rId5">
              <a:alphaModFix/>
            </a:blip>
            <a:srcRect b="0" l="0" r="0" t="0"/>
            <a:stretch/>
          </p:blipFill>
          <p:spPr>
            <a:xfrm>
              <a:off x="5643359" y="2214727"/>
              <a:ext cx="3214433" cy="4357077"/>
            </a:xfrm>
            <a:prstGeom prst="rect">
              <a:avLst/>
            </a:prstGeom>
            <a:noFill/>
            <a:ln>
              <a:noFill/>
            </a:ln>
          </p:spPr>
        </p:pic>
      </p:grpSp>
      <p:sp>
        <p:nvSpPr>
          <p:cNvPr id="282" name="Google Shape;282;p22"/>
          <p:cNvSpPr txBox="1"/>
          <p:nvPr/>
        </p:nvSpPr>
        <p:spPr>
          <a:xfrm>
            <a:off x="363143" y="2533573"/>
            <a:ext cx="5045710" cy="3043555"/>
          </a:xfrm>
          <a:prstGeom prst="rect">
            <a:avLst/>
          </a:prstGeom>
          <a:noFill/>
          <a:ln>
            <a:noFill/>
          </a:ln>
        </p:spPr>
        <p:txBody>
          <a:bodyPr anchorCtr="0" anchor="t" bIns="0" lIns="0" spcFirstLastPara="1" rIns="0" wrap="square" tIns="12700">
            <a:spAutoFit/>
          </a:bodyPr>
          <a:lstStyle/>
          <a:p>
            <a:pPr indent="-133349" lvl="0" marL="12700" marR="5080" rtl="0" algn="l">
              <a:lnSpc>
                <a:spcPct val="100000"/>
              </a:lnSpc>
              <a:spcBef>
                <a:spcPts val="0"/>
              </a:spcBef>
              <a:spcAft>
                <a:spcPts val="0"/>
              </a:spcAft>
              <a:buClr>
                <a:srgbClr val="1E487C"/>
              </a:buClr>
              <a:buSzPts val="2100"/>
              <a:buFont typeface="Arial"/>
              <a:buChar char="•"/>
            </a:pPr>
            <a:r>
              <a:rPr b="1" lang="en-US" sz="2200">
                <a:solidFill>
                  <a:srgbClr val="1E487C"/>
                </a:solidFill>
                <a:latin typeface="Calibri"/>
                <a:ea typeface="Calibri"/>
                <a:cs typeface="Calibri"/>
                <a:sym typeface="Calibri"/>
              </a:rPr>
              <a:t>A Process Control Block is a data structure  maintained by the Operating System for  every process.</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3349" lvl="0" marL="12700" marR="78740" rtl="0" algn="l">
              <a:lnSpc>
                <a:spcPct val="100000"/>
              </a:lnSpc>
              <a:spcBef>
                <a:spcPts val="0"/>
              </a:spcBef>
              <a:spcAft>
                <a:spcPts val="0"/>
              </a:spcAft>
              <a:buSzPts val="2100"/>
              <a:buFont typeface="Arial"/>
              <a:buChar char="•"/>
            </a:pPr>
            <a:r>
              <a:rPr lang="en-US" sz="2200">
                <a:latin typeface="Calibri"/>
                <a:ea typeface="Calibri"/>
                <a:cs typeface="Calibri"/>
                <a:sym typeface="Calibri"/>
              </a:rPr>
              <a:t>The PCB is identified by an integer process  ID (PID).</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3349" lvl="0" marL="12700" marR="80645" rtl="0" algn="l">
              <a:lnSpc>
                <a:spcPct val="100000"/>
              </a:lnSpc>
              <a:spcBef>
                <a:spcPts val="0"/>
              </a:spcBef>
              <a:spcAft>
                <a:spcPts val="0"/>
              </a:spcAft>
              <a:buSzPts val="2100"/>
              <a:buFont typeface="Arial"/>
              <a:buChar char="•"/>
            </a:pPr>
            <a:r>
              <a:rPr lang="en-US" sz="2200">
                <a:latin typeface="Calibri"/>
                <a:ea typeface="Calibri"/>
                <a:cs typeface="Calibri"/>
                <a:sym typeface="Calibri"/>
              </a:rPr>
              <a:t>A PCB keeps all the information needed to  keep track of a process</a:t>
            </a:r>
            <a:endParaRPr sz="2200">
              <a:latin typeface="Calibri"/>
              <a:ea typeface="Calibri"/>
              <a:cs typeface="Calibri"/>
              <a:sym typeface="Calibri"/>
            </a:endParaRPr>
          </a:p>
        </p:txBody>
      </p:sp>
      <p:sp>
        <p:nvSpPr>
          <p:cNvPr id="283" name="Google Shape;283;p22"/>
          <p:cNvSpPr txBox="1"/>
          <p:nvPr/>
        </p:nvSpPr>
        <p:spPr>
          <a:xfrm>
            <a:off x="6363982" y="6606628"/>
            <a:ext cx="1931670"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latin typeface="Arial"/>
                <a:ea typeface="Arial"/>
                <a:cs typeface="Arial"/>
                <a:sym typeface="Arial"/>
              </a:rPr>
              <a:t>Process Control Block :Google</a:t>
            </a:r>
            <a:endParaRPr sz="11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grpSp>
        <p:nvGrpSpPr>
          <p:cNvPr id="288" name="Google Shape;288;p23"/>
          <p:cNvGrpSpPr/>
          <p:nvPr/>
        </p:nvGrpSpPr>
        <p:grpSpPr>
          <a:xfrm>
            <a:off x="0" y="1643037"/>
            <a:ext cx="9144000" cy="4231804"/>
            <a:chOff x="0" y="1643037"/>
            <a:chExt cx="9144000" cy="4231804"/>
          </a:xfrm>
        </p:grpSpPr>
        <p:pic>
          <p:nvPicPr>
            <p:cNvPr id="289" name="Google Shape;289;p23"/>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290" name="Google Shape;290;p23"/>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291" name="Google Shape;291;p23"/>
          <p:cNvSpPr txBox="1"/>
          <p:nvPr>
            <p:ph type="title"/>
          </p:nvPr>
        </p:nvSpPr>
        <p:spPr>
          <a:xfrm>
            <a:off x="268097" y="1721053"/>
            <a:ext cx="12420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Contd…</a:t>
            </a:r>
            <a:endParaRPr/>
          </a:p>
        </p:txBody>
      </p:sp>
      <p:pic>
        <p:nvPicPr>
          <p:cNvPr id="292" name="Google Shape;292;p23"/>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graphicFrame>
        <p:nvGraphicFramePr>
          <p:cNvPr id="293" name="Google Shape;293;p23"/>
          <p:cNvGraphicFramePr/>
          <p:nvPr/>
        </p:nvGraphicFramePr>
        <p:xfrm>
          <a:off x="426224" y="2842184"/>
          <a:ext cx="3000000" cy="3000000"/>
        </p:xfrm>
        <a:graphic>
          <a:graphicData uri="http://schemas.openxmlformats.org/drawingml/2006/table">
            <a:tbl>
              <a:tblPr bandRow="1" firstRow="1">
                <a:noFill/>
                <a:tableStyleId>{D47924E9-CC0E-476D-8F09-A3F1E70339A8}</a:tableStyleId>
              </a:tblPr>
              <a:tblGrid>
                <a:gridCol w="702950"/>
                <a:gridCol w="7868925"/>
              </a:tblGrid>
              <a:tr h="706675">
                <a:tc>
                  <a:txBody>
                    <a:bodyPr/>
                    <a:lstStyle/>
                    <a:p>
                      <a:pPr indent="0" lvl="0" marL="88900" marR="0" rtl="0" algn="l">
                        <a:lnSpc>
                          <a:spcPct val="100000"/>
                        </a:lnSpc>
                        <a:spcBef>
                          <a:spcPts val="0"/>
                        </a:spcBef>
                        <a:spcAft>
                          <a:spcPts val="0"/>
                        </a:spcAft>
                        <a:buNone/>
                      </a:pPr>
                      <a:r>
                        <a:rPr lang="en-US" sz="2000" u="none" cap="none" strike="noStrike">
                          <a:latin typeface="Calibri"/>
                          <a:ea typeface="Calibri"/>
                          <a:cs typeface="Calibri"/>
                          <a:sym typeface="Calibri"/>
                        </a:rPr>
                        <a:t>1</a:t>
                      </a:r>
                      <a:endParaRPr sz="2000" u="none" cap="none" strike="noStrike">
                        <a:latin typeface="Calibri"/>
                        <a:ea typeface="Calibri"/>
                        <a:cs typeface="Calibri"/>
                        <a:sym typeface="Calibri"/>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385445" rtl="0" algn="l">
                        <a:lnSpc>
                          <a:spcPct val="100000"/>
                        </a:lnSpc>
                        <a:spcBef>
                          <a:spcPts val="0"/>
                        </a:spcBef>
                        <a:spcAft>
                          <a:spcPts val="0"/>
                        </a:spcAft>
                        <a:buNone/>
                      </a:pPr>
                      <a:r>
                        <a:rPr b="1" lang="en-US" sz="2000" u="none" cap="none" strike="noStrike">
                          <a:solidFill>
                            <a:srgbClr val="1E487C"/>
                          </a:solidFill>
                          <a:latin typeface="Calibri"/>
                          <a:ea typeface="Calibri"/>
                          <a:cs typeface="Calibri"/>
                          <a:sym typeface="Calibri"/>
                        </a:rPr>
                        <a:t>Process State </a:t>
                      </a:r>
                      <a:r>
                        <a:rPr lang="en-US" sz="2000" u="none" cap="none" strike="noStrike">
                          <a:latin typeface="Calibri"/>
                          <a:ea typeface="Calibri"/>
                          <a:cs typeface="Calibri"/>
                          <a:sym typeface="Calibri"/>
                        </a:rPr>
                        <a:t>: The current state of the process i.e., whether it is ready,  running, waiting, or whatever.</a:t>
                      </a:r>
                      <a:endParaRPr sz="2000" u="none" cap="none" strike="noStrike">
                        <a:latin typeface="Calibri"/>
                        <a:ea typeface="Calibri"/>
                        <a:cs typeface="Calibri"/>
                        <a:sym typeface="Calibri"/>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3800">
                <a:tc>
                  <a:txBody>
                    <a:bodyPr/>
                    <a:lstStyle/>
                    <a:p>
                      <a:pPr indent="0" lvl="0" marL="88900" marR="0" rtl="0" algn="l">
                        <a:lnSpc>
                          <a:spcPct val="100000"/>
                        </a:lnSpc>
                        <a:spcBef>
                          <a:spcPts val="0"/>
                        </a:spcBef>
                        <a:spcAft>
                          <a:spcPts val="0"/>
                        </a:spcAft>
                        <a:buNone/>
                      </a:pPr>
                      <a:r>
                        <a:rPr lang="en-US" sz="2000" u="none" cap="none" strike="noStrike">
                          <a:latin typeface="Calibri"/>
                          <a:ea typeface="Calibri"/>
                          <a:cs typeface="Calibri"/>
                          <a:sym typeface="Calibri"/>
                        </a:rPr>
                        <a:t>2</a:t>
                      </a:r>
                      <a:endParaRPr sz="2000" u="none" cap="none" strike="noStrike">
                        <a:latin typeface="Calibri"/>
                        <a:ea typeface="Calibri"/>
                        <a:cs typeface="Calibri"/>
                        <a:sym typeface="Calibri"/>
                      </a:endParaRPr>
                    </a:p>
                  </a:txBody>
                  <a:tcPr marT="4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466090" rtl="0" algn="l">
                        <a:lnSpc>
                          <a:spcPct val="100000"/>
                        </a:lnSpc>
                        <a:spcBef>
                          <a:spcPts val="0"/>
                        </a:spcBef>
                        <a:spcAft>
                          <a:spcPts val="0"/>
                        </a:spcAft>
                        <a:buNone/>
                      </a:pPr>
                      <a:r>
                        <a:rPr b="1" lang="en-US" sz="2000" u="none" cap="none" strike="noStrike">
                          <a:solidFill>
                            <a:srgbClr val="1E487C"/>
                          </a:solidFill>
                          <a:latin typeface="Calibri"/>
                          <a:ea typeface="Calibri"/>
                          <a:cs typeface="Calibri"/>
                          <a:sym typeface="Calibri"/>
                        </a:rPr>
                        <a:t>Process privileges </a:t>
                      </a:r>
                      <a:r>
                        <a:rPr lang="en-US" sz="2000" u="none" cap="none" strike="noStrike">
                          <a:latin typeface="Calibri"/>
                          <a:ea typeface="Calibri"/>
                          <a:cs typeface="Calibri"/>
                          <a:sym typeface="Calibri"/>
                        </a:rPr>
                        <a:t>: This is required to allow/disallow access to system  resources.</a:t>
                      </a:r>
                      <a:endParaRPr sz="2000" u="none" cap="none" strike="noStrike">
                        <a:latin typeface="Calibri"/>
                        <a:ea typeface="Calibri"/>
                        <a:cs typeface="Calibri"/>
                        <a:sym typeface="Calibri"/>
                      </a:endParaRPr>
                    </a:p>
                  </a:txBody>
                  <a:tcPr marT="4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3800">
                <a:tc>
                  <a:txBody>
                    <a:bodyPr/>
                    <a:lstStyle/>
                    <a:p>
                      <a:pPr indent="0" lvl="0" marL="88900" marR="0" rtl="0" algn="l">
                        <a:lnSpc>
                          <a:spcPct val="100000"/>
                        </a:lnSpc>
                        <a:spcBef>
                          <a:spcPts val="0"/>
                        </a:spcBef>
                        <a:spcAft>
                          <a:spcPts val="0"/>
                        </a:spcAft>
                        <a:buNone/>
                      </a:pPr>
                      <a:r>
                        <a:rPr lang="en-US" sz="2000" u="none" cap="none" strike="noStrike">
                          <a:latin typeface="Calibri"/>
                          <a:ea typeface="Calibri"/>
                          <a:cs typeface="Calibri"/>
                          <a:sym typeface="Calibri"/>
                        </a:rPr>
                        <a:t>3</a:t>
                      </a:r>
                      <a:endParaRPr sz="2000" u="none" cap="none" strike="noStrike">
                        <a:latin typeface="Calibri"/>
                        <a:ea typeface="Calibri"/>
                        <a:cs typeface="Calibri"/>
                        <a:sym typeface="Calibri"/>
                      </a:endParaRPr>
                    </a:p>
                  </a:txBody>
                  <a:tcPr marT="47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187960" rtl="0" algn="l">
                        <a:lnSpc>
                          <a:spcPct val="100000"/>
                        </a:lnSpc>
                        <a:spcBef>
                          <a:spcPts val="0"/>
                        </a:spcBef>
                        <a:spcAft>
                          <a:spcPts val="0"/>
                        </a:spcAft>
                        <a:buNone/>
                      </a:pPr>
                      <a:r>
                        <a:rPr b="1" lang="en-US" sz="2000" u="none" cap="none" strike="noStrike">
                          <a:solidFill>
                            <a:srgbClr val="1E487C"/>
                          </a:solidFill>
                          <a:latin typeface="Calibri"/>
                          <a:ea typeface="Calibri"/>
                          <a:cs typeface="Calibri"/>
                          <a:sym typeface="Calibri"/>
                        </a:rPr>
                        <a:t>Process ID </a:t>
                      </a:r>
                      <a:r>
                        <a:rPr lang="en-US" sz="2000" u="none" cap="none" strike="noStrike">
                          <a:latin typeface="Calibri"/>
                          <a:ea typeface="Calibri"/>
                          <a:cs typeface="Calibri"/>
                          <a:sym typeface="Calibri"/>
                        </a:rPr>
                        <a:t>: Unique identification for each of the process in the operating  system.</a:t>
                      </a:r>
                      <a:endParaRPr sz="2000" u="none" cap="none" strike="noStrike">
                        <a:latin typeface="Calibri"/>
                        <a:ea typeface="Calibri"/>
                        <a:cs typeface="Calibri"/>
                        <a:sym typeface="Calibri"/>
                      </a:endParaRPr>
                    </a:p>
                  </a:txBody>
                  <a:tcPr marT="47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875">
                <a:tc>
                  <a:txBody>
                    <a:bodyPr/>
                    <a:lstStyle/>
                    <a:p>
                      <a:pPr indent="0" lvl="0" marL="88900" marR="0" rtl="0" algn="l">
                        <a:lnSpc>
                          <a:spcPct val="100000"/>
                        </a:lnSpc>
                        <a:spcBef>
                          <a:spcPts val="0"/>
                        </a:spcBef>
                        <a:spcAft>
                          <a:spcPts val="0"/>
                        </a:spcAft>
                        <a:buNone/>
                      </a:pPr>
                      <a:r>
                        <a:rPr lang="en-US" sz="2000" u="none" cap="none" strike="noStrike">
                          <a:latin typeface="Calibri"/>
                          <a:ea typeface="Calibri"/>
                          <a:cs typeface="Calibri"/>
                          <a:sym typeface="Calibri"/>
                        </a:rPr>
                        <a:t>4</a:t>
                      </a:r>
                      <a:endParaRPr sz="2000" u="none" cap="none" strike="noStrike">
                        <a:latin typeface="Calibri"/>
                        <a:ea typeface="Calibri"/>
                        <a:cs typeface="Calibri"/>
                        <a:sym typeface="Calibri"/>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0" rtl="0" algn="l">
                        <a:lnSpc>
                          <a:spcPct val="100000"/>
                        </a:lnSpc>
                        <a:spcBef>
                          <a:spcPts val="0"/>
                        </a:spcBef>
                        <a:spcAft>
                          <a:spcPts val="0"/>
                        </a:spcAft>
                        <a:buNone/>
                      </a:pPr>
                      <a:r>
                        <a:rPr b="1" lang="en-US" sz="2000" u="none" cap="none" strike="noStrike">
                          <a:solidFill>
                            <a:srgbClr val="1E487C"/>
                          </a:solidFill>
                          <a:latin typeface="Calibri"/>
                          <a:ea typeface="Calibri"/>
                          <a:cs typeface="Calibri"/>
                          <a:sym typeface="Calibri"/>
                        </a:rPr>
                        <a:t>Pointer : </a:t>
                      </a:r>
                      <a:r>
                        <a:rPr lang="en-US" sz="2000" u="none" cap="none" strike="noStrike">
                          <a:latin typeface="Calibri"/>
                          <a:ea typeface="Calibri"/>
                          <a:cs typeface="Calibri"/>
                          <a:sym typeface="Calibri"/>
                        </a:rPr>
                        <a:t>A pointer to parent process.</a:t>
                      </a:r>
                      <a:endParaRPr sz="2000" u="none" cap="none" strike="noStrike">
                        <a:latin typeface="Calibri"/>
                        <a:ea typeface="Calibri"/>
                        <a:cs typeface="Calibri"/>
                        <a:sym typeface="Calibri"/>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94" name="Google Shape;294;p23"/>
          <p:cNvSpPr txBox="1"/>
          <p:nvPr/>
        </p:nvSpPr>
        <p:spPr>
          <a:xfrm>
            <a:off x="3098774" y="5534545"/>
            <a:ext cx="230187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latin typeface="Arial"/>
                <a:ea typeface="Arial"/>
                <a:cs typeface="Arial"/>
                <a:sym typeface="Arial"/>
              </a:rPr>
              <a:t>Table : 2.1 Process States Attributes</a:t>
            </a:r>
            <a:endParaRPr sz="1100">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24"/>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300" name="Google Shape;300;p24"/>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301" name="Google Shape;301;p24"/>
          <p:cNvSpPr txBox="1"/>
          <p:nvPr>
            <p:ph type="title"/>
          </p:nvPr>
        </p:nvSpPr>
        <p:spPr>
          <a:xfrm>
            <a:off x="268097" y="1721053"/>
            <a:ext cx="12420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Contd…</a:t>
            </a:r>
            <a:endParaRPr/>
          </a:p>
        </p:txBody>
      </p:sp>
      <p:pic>
        <p:nvPicPr>
          <p:cNvPr id="302" name="Google Shape;302;p24"/>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graphicFrame>
        <p:nvGraphicFramePr>
          <p:cNvPr id="303" name="Google Shape;303;p24"/>
          <p:cNvGraphicFramePr/>
          <p:nvPr/>
        </p:nvGraphicFramePr>
        <p:xfrm>
          <a:off x="140386" y="2569299"/>
          <a:ext cx="3000000" cy="3000000"/>
        </p:xfrm>
        <a:graphic>
          <a:graphicData uri="http://schemas.openxmlformats.org/drawingml/2006/table">
            <a:tbl>
              <a:tblPr bandRow="1" firstRow="1">
                <a:noFill/>
                <a:tableStyleId>{D47924E9-CC0E-476D-8F09-A3F1E70339A8}</a:tableStyleId>
              </a:tblPr>
              <a:tblGrid>
                <a:gridCol w="702950"/>
                <a:gridCol w="7868925"/>
              </a:tblGrid>
              <a:tr h="703800">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5</a:t>
                      </a:r>
                      <a:endParaRPr sz="2000" u="none" cap="none" strike="noStrike">
                        <a:latin typeface="Calibri"/>
                        <a:ea typeface="Calibri"/>
                        <a:cs typeface="Calibri"/>
                        <a:sym typeface="Calibri"/>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564515" rtl="0" algn="l">
                        <a:lnSpc>
                          <a:spcPct val="100000"/>
                        </a:lnSpc>
                        <a:spcBef>
                          <a:spcPts val="0"/>
                        </a:spcBef>
                        <a:spcAft>
                          <a:spcPts val="0"/>
                        </a:spcAft>
                        <a:buNone/>
                      </a:pPr>
                      <a:r>
                        <a:rPr b="1" lang="en-US" sz="2000" u="none" cap="none" strike="noStrike">
                          <a:solidFill>
                            <a:srgbClr val="1E487C"/>
                          </a:solidFill>
                          <a:latin typeface="Calibri"/>
                          <a:ea typeface="Calibri"/>
                          <a:cs typeface="Calibri"/>
                          <a:sym typeface="Calibri"/>
                        </a:rPr>
                        <a:t>Program Counter </a:t>
                      </a:r>
                      <a:r>
                        <a:rPr lang="en-US" sz="2000" u="none" cap="none" strike="noStrike">
                          <a:latin typeface="Calibri"/>
                          <a:ea typeface="Calibri"/>
                          <a:cs typeface="Calibri"/>
                          <a:sym typeface="Calibri"/>
                        </a:rPr>
                        <a:t>: Program Counter is a pointer to the address of the  next instruction to be executed for this process.</a:t>
                      </a:r>
                      <a:endParaRPr sz="2000" u="none" cap="none" strike="noStrike">
                        <a:latin typeface="Calibri"/>
                        <a:ea typeface="Calibri"/>
                        <a:cs typeface="Calibri"/>
                        <a:sym typeface="Calibri"/>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3800">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6</a:t>
                      </a:r>
                      <a:endParaRPr sz="2000" u="none" cap="none" strike="noStrike">
                        <a:latin typeface="Calibri"/>
                        <a:ea typeface="Calibri"/>
                        <a:cs typeface="Calibri"/>
                        <a:sym typeface="Calibri"/>
                      </a:endParaRPr>
                    </a:p>
                  </a:txBody>
                  <a:tcPr marT="4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147955" rtl="0" algn="l">
                        <a:lnSpc>
                          <a:spcPct val="100000"/>
                        </a:lnSpc>
                        <a:spcBef>
                          <a:spcPts val="0"/>
                        </a:spcBef>
                        <a:spcAft>
                          <a:spcPts val="0"/>
                        </a:spcAft>
                        <a:buNone/>
                      </a:pPr>
                      <a:r>
                        <a:rPr b="1" lang="en-US" sz="2000" u="none" cap="none" strike="noStrike">
                          <a:solidFill>
                            <a:srgbClr val="1E487C"/>
                          </a:solidFill>
                          <a:latin typeface="Calibri"/>
                          <a:ea typeface="Calibri"/>
                          <a:cs typeface="Calibri"/>
                          <a:sym typeface="Calibri"/>
                        </a:rPr>
                        <a:t>CPU registers </a:t>
                      </a:r>
                      <a:r>
                        <a:rPr lang="en-US" sz="2000" u="none" cap="none" strike="noStrike">
                          <a:latin typeface="Calibri"/>
                          <a:ea typeface="Calibri"/>
                          <a:cs typeface="Calibri"/>
                          <a:sym typeface="Calibri"/>
                        </a:rPr>
                        <a:t>: Various CPU registers where process need to be stored for  execution for running state.</a:t>
                      </a:r>
                      <a:endParaRPr sz="2000" u="none" cap="none" strike="noStrike">
                        <a:latin typeface="Calibri"/>
                        <a:ea typeface="Calibri"/>
                        <a:cs typeface="Calibri"/>
                        <a:sym typeface="Calibri"/>
                      </a:endParaRPr>
                    </a:p>
                  </a:txBody>
                  <a:tcPr marT="4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3800">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7</a:t>
                      </a:r>
                      <a:endParaRPr sz="2000" u="none" cap="none" strike="noStrike">
                        <a:latin typeface="Calibri"/>
                        <a:ea typeface="Calibri"/>
                        <a:cs typeface="Calibri"/>
                        <a:sym typeface="Calibri"/>
                      </a:endParaRPr>
                    </a:p>
                  </a:txBody>
                  <a:tcPr marT="4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775335" rtl="0" algn="l">
                        <a:lnSpc>
                          <a:spcPct val="100000"/>
                        </a:lnSpc>
                        <a:spcBef>
                          <a:spcPts val="0"/>
                        </a:spcBef>
                        <a:spcAft>
                          <a:spcPts val="0"/>
                        </a:spcAft>
                        <a:buNone/>
                      </a:pPr>
                      <a:r>
                        <a:rPr b="1" lang="en-US" sz="2000" u="none" cap="none" strike="noStrike">
                          <a:solidFill>
                            <a:srgbClr val="1E487C"/>
                          </a:solidFill>
                          <a:latin typeface="Calibri"/>
                          <a:ea typeface="Calibri"/>
                          <a:cs typeface="Calibri"/>
                          <a:sym typeface="Calibri"/>
                        </a:rPr>
                        <a:t>CPU Scheduling Information </a:t>
                      </a:r>
                      <a:r>
                        <a:rPr lang="en-US" sz="2000" u="none" cap="none" strike="noStrike">
                          <a:latin typeface="Calibri"/>
                          <a:ea typeface="Calibri"/>
                          <a:cs typeface="Calibri"/>
                          <a:sym typeface="Calibri"/>
                        </a:rPr>
                        <a:t>: Process priority and other scheduling  information which is required to schedule the process.</a:t>
                      </a:r>
                      <a:endParaRPr sz="2000" u="none" cap="none" strike="noStrike">
                        <a:latin typeface="Calibri"/>
                        <a:ea typeface="Calibri"/>
                        <a:cs typeface="Calibri"/>
                        <a:sym typeface="Calibri"/>
                      </a:endParaRPr>
                    </a:p>
                  </a:txBody>
                  <a:tcPr marT="4635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3800">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8</a:t>
                      </a:r>
                      <a:endParaRPr sz="2000" u="none" cap="none" strike="noStrike">
                        <a:latin typeface="Calibri"/>
                        <a:ea typeface="Calibri"/>
                        <a:cs typeface="Calibri"/>
                        <a:sym typeface="Calibri"/>
                      </a:endParaRPr>
                    </a:p>
                  </a:txBody>
                  <a:tcPr marT="47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327025" rtl="0" algn="l">
                        <a:lnSpc>
                          <a:spcPct val="100000"/>
                        </a:lnSpc>
                        <a:spcBef>
                          <a:spcPts val="0"/>
                        </a:spcBef>
                        <a:spcAft>
                          <a:spcPts val="0"/>
                        </a:spcAft>
                        <a:buNone/>
                      </a:pPr>
                      <a:r>
                        <a:rPr b="1" lang="en-US" sz="2000" u="none" cap="none" strike="noStrike">
                          <a:solidFill>
                            <a:srgbClr val="1E487C"/>
                          </a:solidFill>
                          <a:latin typeface="Calibri"/>
                          <a:ea typeface="Calibri"/>
                          <a:cs typeface="Calibri"/>
                          <a:sym typeface="Calibri"/>
                        </a:rPr>
                        <a:t>Memory management information </a:t>
                      </a:r>
                      <a:r>
                        <a:rPr lang="en-US" sz="2000" u="none" cap="none" strike="noStrike">
                          <a:latin typeface="Calibri"/>
                          <a:ea typeface="Calibri"/>
                          <a:cs typeface="Calibri"/>
                          <a:sym typeface="Calibri"/>
                        </a:rPr>
                        <a:t>:information of page table, memory  limits, Segment table depending on memory used by the OS</a:t>
                      </a:r>
                      <a:endParaRPr sz="2000" u="none" cap="none" strike="noStrike">
                        <a:latin typeface="Calibri"/>
                        <a:ea typeface="Calibri"/>
                        <a:cs typeface="Calibri"/>
                        <a:sym typeface="Calibri"/>
                      </a:endParaRPr>
                    </a:p>
                  </a:txBody>
                  <a:tcPr marT="47625"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03800">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9</a:t>
                      </a:r>
                      <a:endParaRPr sz="2000" u="none" cap="none" strike="noStrike">
                        <a:latin typeface="Calibri"/>
                        <a:ea typeface="Calibri"/>
                        <a:cs typeface="Calibri"/>
                        <a:sym typeface="Calibri"/>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874394" rtl="0" algn="l">
                        <a:lnSpc>
                          <a:spcPct val="100000"/>
                        </a:lnSpc>
                        <a:spcBef>
                          <a:spcPts val="0"/>
                        </a:spcBef>
                        <a:spcAft>
                          <a:spcPts val="0"/>
                        </a:spcAft>
                        <a:buNone/>
                      </a:pPr>
                      <a:r>
                        <a:rPr b="1" lang="en-US" sz="2000" u="none" cap="none" strike="noStrike">
                          <a:solidFill>
                            <a:srgbClr val="1E487C"/>
                          </a:solidFill>
                          <a:latin typeface="Calibri"/>
                          <a:ea typeface="Calibri"/>
                          <a:cs typeface="Calibri"/>
                          <a:sym typeface="Calibri"/>
                        </a:rPr>
                        <a:t>Accounting information </a:t>
                      </a:r>
                      <a:r>
                        <a:rPr lang="en-US" sz="2000" u="none" cap="none" strike="noStrike">
                          <a:latin typeface="Calibri"/>
                          <a:ea typeface="Calibri"/>
                          <a:cs typeface="Calibri"/>
                          <a:sym typeface="Calibri"/>
                        </a:rPr>
                        <a:t>:This includes the amount of CPU used for  process execution, time limits, execution ID etc.</a:t>
                      </a:r>
                      <a:endParaRPr sz="2000" u="none" cap="none" strike="noStrike">
                        <a:latin typeface="Calibri"/>
                        <a:ea typeface="Calibri"/>
                        <a:cs typeface="Calibri"/>
                        <a:sym typeface="Calibri"/>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8875">
                <a:tc>
                  <a:txBody>
                    <a:bodyPr/>
                    <a:lstStyle/>
                    <a:p>
                      <a:pPr indent="0" lvl="0" marL="89535" marR="0" rtl="0" algn="l">
                        <a:lnSpc>
                          <a:spcPct val="100000"/>
                        </a:lnSpc>
                        <a:spcBef>
                          <a:spcPts val="0"/>
                        </a:spcBef>
                        <a:spcAft>
                          <a:spcPts val="0"/>
                        </a:spcAft>
                        <a:buNone/>
                      </a:pPr>
                      <a:r>
                        <a:rPr lang="en-US" sz="2000" u="none" cap="none" strike="noStrike">
                          <a:latin typeface="Calibri"/>
                          <a:ea typeface="Calibri"/>
                          <a:cs typeface="Calibri"/>
                          <a:sym typeface="Calibri"/>
                        </a:rPr>
                        <a:t>10</a:t>
                      </a:r>
                      <a:endParaRPr sz="2000" u="none" cap="none" strike="noStrike">
                        <a:latin typeface="Calibri"/>
                        <a:ea typeface="Calibri"/>
                        <a:cs typeface="Calibri"/>
                        <a:sym typeface="Calibri"/>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89535" marR="0" rtl="0" algn="l">
                        <a:lnSpc>
                          <a:spcPct val="100000"/>
                        </a:lnSpc>
                        <a:spcBef>
                          <a:spcPts val="0"/>
                        </a:spcBef>
                        <a:spcAft>
                          <a:spcPts val="0"/>
                        </a:spcAft>
                        <a:buNone/>
                      </a:pPr>
                      <a:r>
                        <a:rPr b="1" lang="en-US" sz="2000" u="none" cap="none" strike="noStrike">
                          <a:solidFill>
                            <a:srgbClr val="1E487C"/>
                          </a:solidFill>
                          <a:latin typeface="Calibri"/>
                          <a:ea typeface="Calibri"/>
                          <a:cs typeface="Calibri"/>
                          <a:sym typeface="Calibri"/>
                        </a:rPr>
                        <a:t>IO status information </a:t>
                      </a:r>
                      <a:r>
                        <a:rPr lang="en-US" sz="2000" u="none" cap="none" strike="noStrike">
                          <a:latin typeface="Calibri"/>
                          <a:ea typeface="Calibri"/>
                          <a:cs typeface="Calibri"/>
                          <a:sym typeface="Calibri"/>
                        </a:rPr>
                        <a:t>: list of I/O devices allocated to the process.</a:t>
                      </a:r>
                      <a:endParaRPr sz="2000" u="none" cap="none" strike="noStrike">
                        <a:latin typeface="Calibri"/>
                        <a:ea typeface="Calibri"/>
                        <a:cs typeface="Calibri"/>
                        <a:sym typeface="Calibri"/>
                      </a:endParaRPr>
                    </a:p>
                  </a:txBody>
                  <a:tcPr marT="4700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04" name="Google Shape;304;p24"/>
          <p:cNvSpPr txBox="1"/>
          <p:nvPr/>
        </p:nvSpPr>
        <p:spPr>
          <a:xfrm>
            <a:off x="3098774" y="6535343"/>
            <a:ext cx="230187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latin typeface="Arial"/>
                <a:ea typeface="Arial"/>
                <a:cs typeface="Arial"/>
                <a:sym typeface="Arial"/>
              </a:rPr>
              <a:t>Table : 2.2 Process States Attributes</a:t>
            </a:r>
            <a:endParaRPr sz="1100">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grpSp>
        <p:nvGrpSpPr>
          <p:cNvPr id="309" name="Google Shape;309;p25"/>
          <p:cNvGrpSpPr/>
          <p:nvPr/>
        </p:nvGrpSpPr>
        <p:grpSpPr>
          <a:xfrm>
            <a:off x="0" y="1643037"/>
            <a:ext cx="9144000" cy="4231804"/>
            <a:chOff x="0" y="1643037"/>
            <a:chExt cx="9144000" cy="4231804"/>
          </a:xfrm>
        </p:grpSpPr>
        <p:pic>
          <p:nvPicPr>
            <p:cNvPr id="310" name="Google Shape;310;p25"/>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311" name="Google Shape;311;p25"/>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12" name="Google Shape;312;p25"/>
          <p:cNvSpPr txBox="1"/>
          <p:nvPr/>
        </p:nvSpPr>
        <p:spPr>
          <a:xfrm>
            <a:off x="268097" y="1721053"/>
            <a:ext cx="1242060" cy="482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000">
                <a:solidFill>
                  <a:srgbClr val="FFFFFF"/>
                </a:solidFill>
                <a:latin typeface="Calibri"/>
                <a:ea typeface="Calibri"/>
                <a:cs typeface="Calibri"/>
                <a:sym typeface="Calibri"/>
              </a:rPr>
              <a:t>Contd…</a:t>
            </a:r>
            <a:endParaRPr sz="3000">
              <a:latin typeface="Calibri"/>
              <a:ea typeface="Calibri"/>
              <a:cs typeface="Calibri"/>
              <a:sym typeface="Calibri"/>
            </a:endParaRPr>
          </a:p>
        </p:txBody>
      </p:sp>
      <p:pic>
        <p:nvPicPr>
          <p:cNvPr id="313" name="Google Shape;313;p25"/>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314" name="Google Shape;314;p25"/>
          <p:cNvSpPr txBox="1"/>
          <p:nvPr/>
        </p:nvSpPr>
        <p:spPr>
          <a:xfrm>
            <a:off x="576618" y="2646629"/>
            <a:ext cx="8077200" cy="75755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400">
                <a:solidFill>
                  <a:srgbClr val="1E487C"/>
                </a:solidFill>
                <a:latin typeface="Calibri"/>
                <a:ea typeface="Calibri"/>
                <a:cs typeface="Calibri"/>
                <a:sym typeface="Calibri"/>
              </a:rPr>
              <a:t>The PCB is maintained for a process throughout its lifetime, and  is deleted once the process terminates</a:t>
            </a:r>
            <a:r>
              <a:rPr b="1" lang="en-US" sz="1800">
                <a:solidFill>
                  <a:srgbClr val="1E487C"/>
                </a:solidFill>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grpSp>
        <p:nvGrpSpPr>
          <p:cNvPr id="319" name="Google Shape;319;p26"/>
          <p:cNvGrpSpPr/>
          <p:nvPr/>
        </p:nvGrpSpPr>
        <p:grpSpPr>
          <a:xfrm>
            <a:off x="0" y="1643037"/>
            <a:ext cx="9144000" cy="4231804"/>
            <a:chOff x="0" y="1643037"/>
            <a:chExt cx="9144000" cy="4231804"/>
          </a:xfrm>
        </p:grpSpPr>
        <p:pic>
          <p:nvPicPr>
            <p:cNvPr id="320" name="Google Shape;320;p26"/>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321" name="Google Shape;321;p26"/>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22" name="Google Shape;322;p26"/>
          <p:cNvSpPr txBox="1"/>
          <p:nvPr>
            <p:ph type="title"/>
          </p:nvPr>
        </p:nvSpPr>
        <p:spPr>
          <a:xfrm>
            <a:off x="3041535" y="1721053"/>
            <a:ext cx="296799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Context	Switching</a:t>
            </a:r>
            <a:endParaRPr/>
          </a:p>
        </p:txBody>
      </p:sp>
      <p:pic>
        <p:nvPicPr>
          <p:cNvPr id="323" name="Google Shape;323;p26"/>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324" name="Google Shape;324;p26"/>
          <p:cNvSpPr txBox="1"/>
          <p:nvPr/>
        </p:nvSpPr>
        <p:spPr>
          <a:xfrm>
            <a:off x="720255" y="2533586"/>
            <a:ext cx="7514590" cy="4049395"/>
          </a:xfrm>
          <a:prstGeom prst="rect">
            <a:avLst/>
          </a:prstGeom>
          <a:noFill/>
          <a:ln>
            <a:noFill/>
          </a:ln>
        </p:spPr>
        <p:txBody>
          <a:bodyPr anchorCtr="0" anchor="t" bIns="0" lIns="0" spcFirstLastPara="1" rIns="0" wrap="square" tIns="12700">
            <a:spAutoFit/>
          </a:bodyPr>
          <a:lstStyle/>
          <a:p>
            <a:pPr indent="-152400" lvl="0" marL="12700" marR="146685" rtl="0" algn="l">
              <a:lnSpc>
                <a:spcPct val="100000"/>
              </a:lnSpc>
              <a:spcBef>
                <a:spcPts val="0"/>
              </a:spcBef>
              <a:spcAft>
                <a:spcPts val="0"/>
              </a:spcAft>
              <a:buSzPts val="2400"/>
              <a:buFont typeface="Arial"/>
              <a:buChar char="•"/>
            </a:pPr>
            <a:r>
              <a:rPr lang="en-US" sz="2400">
                <a:latin typeface="Calibri"/>
                <a:ea typeface="Calibri"/>
                <a:cs typeface="Calibri"/>
                <a:sym typeface="Calibri"/>
              </a:rPr>
              <a:t>Switching the CPU to another process requires saving the  state of the	old process and loading the saved state for the  new process. This task	is known as a Context Switch.</a:t>
            </a:r>
            <a:endParaRPr sz="2400">
              <a:latin typeface="Calibri"/>
              <a:ea typeface="Calibri"/>
              <a:cs typeface="Calibri"/>
              <a:sym typeface="Calibri"/>
            </a:endParaRPr>
          </a:p>
          <a:p>
            <a:pPr indent="0" lvl="0" marL="0" marR="0" rtl="0" algn="l">
              <a:lnSpc>
                <a:spcPct val="100000"/>
              </a:lnSpc>
              <a:spcBef>
                <a:spcPts val="10"/>
              </a:spcBef>
              <a:spcAft>
                <a:spcPts val="0"/>
              </a:spcAft>
              <a:buSzPts val="2350"/>
              <a:buFont typeface="Arial"/>
              <a:buNone/>
            </a:pPr>
            <a:r>
              <a:t/>
            </a:r>
            <a:endParaRPr sz="2350">
              <a:latin typeface="Calibri"/>
              <a:ea typeface="Calibri"/>
              <a:cs typeface="Calibri"/>
              <a:sym typeface="Calibri"/>
            </a:endParaRPr>
          </a:p>
          <a:p>
            <a:pPr indent="-152400" lvl="0" marL="12700" marR="5080" rtl="0" algn="l">
              <a:lnSpc>
                <a:spcPct val="100000"/>
              </a:lnSpc>
              <a:spcBef>
                <a:spcPts val="0"/>
              </a:spcBef>
              <a:spcAft>
                <a:spcPts val="0"/>
              </a:spcAft>
              <a:buSzPts val="2400"/>
              <a:buFont typeface="Arial"/>
              <a:buChar char="•"/>
            </a:pPr>
            <a:r>
              <a:rPr lang="en-US" sz="2400">
                <a:latin typeface="Calibri"/>
                <a:ea typeface="Calibri"/>
                <a:cs typeface="Calibri"/>
                <a:sym typeface="Calibri"/>
              </a:rPr>
              <a:t>A context switch is a procedure that a computer's CPU  (central	processing unit) follows to </a:t>
            </a:r>
            <a:r>
              <a:rPr b="1" lang="en-US" sz="2400">
                <a:solidFill>
                  <a:srgbClr val="1E487C"/>
                </a:solidFill>
                <a:latin typeface="Calibri"/>
                <a:ea typeface="Calibri"/>
                <a:cs typeface="Calibri"/>
                <a:sym typeface="Calibri"/>
              </a:rPr>
              <a:t>change from one task  (or process) to	another </a:t>
            </a:r>
            <a:r>
              <a:rPr lang="en-US" sz="2400">
                <a:latin typeface="Calibri"/>
                <a:ea typeface="Calibri"/>
                <a:cs typeface="Calibri"/>
                <a:sym typeface="Calibri"/>
              </a:rPr>
              <a:t>while ensuring that the tasks do not  conflict.</a:t>
            </a:r>
            <a:endParaRPr sz="2400">
              <a:latin typeface="Calibri"/>
              <a:ea typeface="Calibri"/>
              <a:cs typeface="Calibri"/>
              <a:sym typeface="Calibri"/>
            </a:endParaRPr>
          </a:p>
          <a:p>
            <a:pPr indent="0" lvl="0" marL="0" marR="0" rtl="0" algn="l">
              <a:lnSpc>
                <a:spcPct val="100000"/>
              </a:lnSpc>
              <a:spcBef>
                <a:spcPts val="10"/>
              </a:spcBef>
              <a:spcAft>
                <a:spcPts val="0"/>
              </a:spcAft>
              <a:buSzPts val="2350"/>
              <a:buFont typeface="Arial"/>
              <a:buNone/>
            </a:pPr>
            <a:r>
              <a:t/>
            </a:r>
            <a:endParaRPr sz="2350">
              <a:latin typeface="Calibri"/>
              <a:ea typeface="Calibri"/>
              <a:cs typeface="Calibri"/>
              <a:sym typeface="Calibri"/>
            </a:endParaRPr>
          </a:p>
          <a:p>
            <a:pPr indent="-152400" lvl="0" marL="12700" marR="541020" rtl="0" algn="l">
              <a:lnSpc>
                <a:spcPct val="100000"/>
              </a:lnSpc>
              <a:spcBef>
                <a:spcPts val="0"/>
              </a:spcBef>
              <a:spcAft>
                <a:spcPts val="0"/>
              </a:spcAft>
              <a:buSzPts val="2400"/>
              <a:buFont typeface="Arial"/>
              <a:buChar char="•"/>
            </a:pPr>
            <a:r>
              <a:rPr lang="en-US" sz="2400">
                <a:latin typeface="Calibri"/>
                <a:ea typeface="Calibri"/>
                <a:cs typeface="Calibri"/>
                <a:sym typeface="Calibri"/>
              </a:rPr>
              <a:t>Effective context switching is critical if a computer is to  provide	user-friendly </a:t>
            </a:r>
            <a:r>
              <a:rPr b="1" lang="en-US" sz="2400">
                <a:solidFill>
                  <a:srgbClr val="1E487C"/>
                </a:solidFill>
                <a:latin typeface="Calibri"/>
                <a:ea typeface="Calibri"/>
                <a:cs typeface="Calibri"/>
                <a:sym typeface="Calibri"/>
              </a:rPr>
              <a:t>multitasking.</a:t>
            </a:r>
            <a:endParaRPr sz="24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ph type="title"/>
          </p:nvPr>
        </p:nvSpPr>
        <p:spPr>
          <a:xfrm>
            <a:off x="268097" y="1721053"/>
            <a:ext cx="137033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Example</a:t>
            </a:r>
            <a:endParaRPr/>
          </a:p>
        </p:txBody>
      </p:sp>
      <p:grpSp>
        <p:nvGrpSpPr>
          <p:cNvPr id="330" name="Google Shape;330;p27"/>
          <p:cNvGrpSpPr/>
          <p:nvPr/>
        </p:nvGrpSpPr>
        <p:grpSpPr>
          <a:xfrm>
            <a:off x="2356916" y="2571495"/>
            <a:ext cx="6571094" cy="4071581"/>
            <a:chOff x="2356916" y="2571495"/>
            <a:chExt cx="6571094" cy="4071581"/>
          </a:xfrm>
        </p:grpSpPr>
        <p:pic>
          <p:nvPicPr>
            <p:cNvPr id="331" name="Google Shape;331;p27"/>
            <p:cNvPicPr preferRelativeResize="0"/>
            <p:nvPr/>
          </p:nvPicPr>
          <p:blipFill rotWithShape="1">
            <a:blip r:embed="rId3">
              <a:alphaModFix/>
            </a:blip>
            <a:srcRect b="0" l="0" r="0" t="0"/>
            <a:stretch/>
          </p:blipFill>
          <p:spPr>
            <a:xfrm>
              <a:off x="8318525" y="6032157"/>
              <a:ext cx="609485" cy="609485"/>
            </a:xfrm>
            <a:prstGeom prst="rect">
              <a:avLst/>
            </a:prstGeom>
            <a:noFill/>
            <a:ln>
              <a:noFill/>
            </a:ln>
          </p:spPr>
        </p:pic>
        <p:pic>
          <p:nvPicPr>
            <p:cNvPr id="332" name="Google Shape;332;p27"/>
            <p:cNvPicPr preferRelativeResize="0"/>
            <p:nvPr/>
          </p:nvPicPr>
          <p:blipFill rotWithShape="1">
            <a:blip r:embed="rId4">
              <a:alphaModFix/>
            </a:blip>
            <a:srcRect b="0" l="0" r="0" t="0"/>
            <a:stretch/>
          </p:blipFill>
          <p:spPr>
            <a:xfrm>
              <a:off x="2356916" y="2571495"/>
              <a:ext cx="5929553" cy="4071581"/>
            </a:xfrm>
            <a:prstGeom prst="rect">
              <a:avLst/>
            </a:prstGeom>
            <a:noFill/>
            <a:ln>
              <a:noFill/>
            </a:ln>
          </p:spPr>
        </p:pic>
      </p:grpSp>
      <p:sp>
        <p:nvSpPr>
          <p:cNvPr id="333" name="Google Shape;333;p27"/>
          <p:cNvSpPr txBox="1"/>
          <p:nvPr/>
        </p:nvSpPr>
        <p:spPr>
          <a:xfrm>
            <a:off x="4649304" y="6462979"/>
            <a:ext cx="1528445"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latin typeface="Arial"/>
                <a:ea typeface="Arial"/>
                <a:cs typeface="Arial"/>
                <a:sym typeface="Arial"/>
              </a:rPr>
              <a:t>Context Switch : Google</a:t>
            </a:r>
            <a:endParaRPr sz="1100">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8"/>
          <p:cNvSpPr txBox="1"/>
          <p:nvPr>
            <p:ph type="title"/>
          </p:nvPr>
        </p:nvSpPr>
        <p:spPr>
          <a:xfrm>
            <a:off x="268097" y="1721053"/>
            <a:ext cx="137033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Example</a:t>
            </a:r>
            <a:endParaRPr/>
          </a:p>
        </p:txBody>
      </p:sp>
      <p:grpSp>
        <p:nvGrpSpPr>
          <p:cNvPr id="339" name="Google Shape;339;p28"/>
          <p:cNvGrpSpPr/>
          <p:nvPr/>
        </p:nvGrpSpPr>
        <p:grpSpPr>
          <a:xfrm>
            <a:off x="213842" y="2357297"/>
            <a:ext cx="8714168" cy="4284345"/>
            <a:chOff x="213842" y="2357297"/>
            <a:chExt cx="8714168" cy="4284345"/>
          </a:xfrm>
        </p:grpSpPr>
        <p:pic>
          <p:nvPicPr>
            <p:cNvPr id="340" name="Google Shape;340;p28"/>
            <p:cNvPicPr preferRelativeResize="0"/>
            <p:nvPr/>
          </p:nvPicPr>
          <p:blipFill rotWithShape="1">
            <a:blip r:embed="rId3">
              <a:alphaModFix/>
            </a:blip>
            <a:srcRect b="0" l="0" r="0" t="0"/>
            <a:stretch/>
          </p:blipFill>
          <p:spPr>
            <a:xfrm>
              <a:off x="8318525" y="6032157"/>
              <a:ext cx="609485" cy="609485"/>
            </a:xfrm>
            <a:prstGeom prst="rect">
              <a:avLst/>
            </a:prstGeom>
            <a:noFill/>
            <a:ln>
              <a:noFill/>
            </a:ln>
          </p:spPr>
        </p:pic>
        <p:pic>
          <p:nvPicPr>
            <p:cNvPr id="341" name="Google Shape;341;p28"/>
            <p:cNvPicPr preferRelativeResize="0"/>
            <p:nvPr/>
          </p:nvPicPr>
          <p:blipFill rotWithShape="1">
            <a:blip r:embed="rId4">
              <a:alphaModFix/>
            </a:blip>
            <a:srcRect b="0" l="0" r="0" t="0"/>
            <a:stretch/>
          </p:blipFill>
          <p:spPr>
            <a:xfrm>
              <a:off x="213842" y="2357297"/>
              <a:ext cx="8426500" cy="4143222"/>
            </a:xfrm>
            <a:prstGeom prst="rect">
              <a:avLst/>
            </a:prstGeom>
            <a:noFill/>
            <a:ln>
              <a:noFill/>
            </a:ln>
          </p:spPr>
        </p:pic>
      </p:grpSp>
      <p:sp>
        <p:nvSpPr>
          <p:cNvPr id="342" name="Google Shape;342;p28"/>
          <p:cNvSpPr txBox="1"/>
          <p:nvPr/>
        </p:nvSpPr>
        <p:spPr>
          <a:xfrm>
            <a:off x="6267297" y="6249860"/>
            <a:ext cx="2519680" cy="19304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100">
                <a:latin typeface="Arial"/>
                <a:ea typeface="Arial"/>
                <a:cs typeface="Arial"/>
                <a:sym typeface="Arial"/>
              </a:rPr>
              <a:t>CPU Switch from Process to Process </a:t>
            </a:r>
            <a:r>
              <a:rPr baseline="30000" lang="en-US" sz="975">
                <a:latin typeface="Arial"/>
                <a:ea typeface="Arial"/>
                <a:cs typeface="Arial"/>
                <a:sym typeface="Arial"/>
              </a:rPr>
              <a:t>[1]</a:t>
            </a:r>
            <a:endParaRPr baseline="30000" sz="975">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grpSp>
        <p:nvGrpSpPr>
          <p:cNvPr id="347" name="Google Shape;347;p29"/>
          <p:cNvGrpSpPr/>
          <p:nvPr/>
        </p:nvGrpSpPr>
        <p:grpSpPr>
          <a:xfrm>
            <a:off x="0" y="1643037"/>
            <a:ext cx="9144000" cy="4231804"/>
            <a:chOff x="0" y="1643037"/>
            <a:chExt cx="9144000" cy="4231804"/>
          </a:xfrm>
        </p:grpSpPr>
        <p:pic>
          <p:nvPicPr>
            <p:cNvPr id="348" name="Google Shape;348;p29"/>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349" name="Google Shape;349;p29"/>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50" name="Google Shape;350;p29"/>
          <p:cNvSpPr txBox="1"/>
          <p:nvPr>
            <p:ph type="title"/>
          </p:nvPr>
        </p:nvSpPr>
        <p:spPr>
          <a:xfrm>
            <a:off x="268097" y="1721053"/>
            <a:ext cx="12420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Contd…</a:t>
            </a:r>
            <a:endParaRPr/>
          </a:p>
        </p:txBody>
      </p:sp>
      <p:pic>
        <p:nvPicPr>
          <p:cNvPr id="351" name="Google Shape;351;p29"/>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352" name="Google Shape;352;p29"/>
          <p:cNvSpPr txBox="1"/>
          <p:nvPr/>
        </p:nvSpPr>
        <p:spPr>
          <a:xfrm>
            <a:off x="505345" y="2605951"/>
            <a:ext cx="8186420" cy="2952115"/>
          </a:xfrm>
          <a:prstGeom prst="rect">
            <a:avLst/>
          </a:prstGeom>
          <a:noFill/>
          <a:ln>
            <a:noFill/>
          </a:ln>
        </p:spPr>
        <p:txBody>
          <a:bodyPr anchorCtr="0" anchor="t" bIns="0" lIns="0" spcFirstLastPara="1" rIns="0" wrap="square" tIns="12700">
            <a:spAutoFit/>
          </a:bodyPr>
          <a:lstStyle/>
          <a:p>
            <a:pPr indent="-152400" lvl="0" marL="12700" marR="607695" rtl="0" algn="l">
              <a:lnSpc>
                <a:spcPct val="100000"/>
              </a:lnSpc>
              <a:spcBef>
                <a:spcPts val="0"/>
              </a:spcBef>
              <a:spcAft>
                <a:spcPts val="0"/>
              </a:spcAft>
              <a:buSzPts val="2400"/>
              <a:buFont typeface="Arial"/>
              <a:buChar char="•"/>
            </a:pPr>
            <a:r>
              <a:rPr lang="en-US" sz="2400">
                <a:latin typeface="Calibri"/>
                <a:ea typeface="Calibri"/>
                <a:cs typeface="Calibri"/>
                <a:sym typeface="Calibri"/>
              </a:rPr>
              <a:t>A context switch is the mechanism to </a:t>
            </a:r>
            <a:r>
              <a:rPr b="1" lang="en-US" sz="2400">
                <a:solidFill>
                  <a:srgbClr val="1E487C"/>
                </a:solidFill>
                <a:latin typeface="Calibri"/>
                <a:ea typeface="Calibri"/>
                <a:cs typeface="Calibri"/>
                <a:sym typeface="Calibri"/>
              </a:rPr>
              <a:t>store and restore the  state </a:t>
            </a:r>
            <a:r>
              <a:rPr lang="en-US" sz="2400">
                <a:latin typeface="Calibri"/>
                <a:ea typeface="Calibri"/>
                <a:cs typeface="Calibri"/>
                <a:sym typeface="Calibri"/>
              </a:rPr>
              <a:t>or	context of a CPU in Process Control block so that a  </a:t>
            </a:r>
            <a:r>
              <a:rPr b="1" lang="en-US" sz="2400">
                <a:solidFill>
                  <a:srgbClr val="1E487C"/>
                </a:solidFill>
                <a:latin typeface="Calibri"/>
                <a:ea typeface="Calibri"/>
                <a:cs typeface="Calibri"/>
                <a:sym typeface="Calibri"/>
              </a:rPr>
              <a:t>process execution	can be resumed </a:t>
            </a:r>
            <a:r>
              <a:rPr lang="en-US" sz="2400">
                <a:latin typeface="Calibri"/>
                <a:ea typeface="Calibri"/>
                <a:cs typeface="Calibri"/>
                <a:sym typeface="Calibri"/>
              </a:rPr>
              <a:t>from the same point at a  later time.</a:t>
            </a:r>
            <a:endParaRPr sz="2400">
              <a:latin typeface="Calibri"/>
              <a:ea typeface="Calibri"/>
              <a:cs typeface="Calibri"/>
              <a:sym typeface="Calibri"/>
            </a:endParaRPr>
          </a:p>
          <a:p>
            <a:pPr indent="0" lvl="0" marL="0" marR="0" rtl="0" algn="l">
              <a:lnSpc>
                <a:spcPct val="100000"/>
              </a:lnSpc>
              <a:spcBef>
                <a:spcPts val="10"/>
              </a:spcBef>
              <a:spcAft>
                <a:spcPts val="0"/>
              </a:spcAft>
              <a:buSzPts val="2350"/>
              <a:buFont typeface="Arial"/>
              <a:buNone/>
            </a:pPr>
            <a:r>
              <a:t/>
            </a:r>
            <a:endParaRPr sz="2350">
              <a:latin typeface="Calibri"/>
              <a:ea typeface="Calibri"/>
              <a:cs typeface="Calibri"/>
              <a:sym typeface="Calibri"/>
            </a:endParaRPr>
          </a:p>
          <a:p>
            <a:pPr indent="-152400" lvl="0" marL="12700" marR="5080" rtl="0" algn="l">
              <a:lnSpc>
                <a:spcPct val="100000"/>
              </a:lnSpc>
              <a:spcBef>
                <a:spcPts val="0"/>
              </a:spcBef>
              <a:spcAft>
                <a:spcPts val="0"/>
              </a:spcAft>
              <a:buSzPts val="2400"/>
              <a:buFont typeface="Arial"/>
              <a:buChar char="•"/>
            </a:pPr>
            <a:r>
              <a:rPr lang="en-US" sz="2400">
                <a:latin typeface="Calibri"/>
                <a:ea typeface="Calibri"/>
                <a:cs typeface="Calibri"/>
                <a:sym typeface="Calibri"/>
              </a:rPr>
              <a:t>Using this technique, a context switcher enables multiple  </a:t>
            </a:r>
            <a:r>
              <a:rPr b="1" lang="en-US" sz="2400">
                <a:solidFill>
                  <a:srgbClr val="1E487C"/>
                </a:solidFill>
                <a:latin typeface="Calibri"/>
                <a:ea typeface="Calibri"/>
                <a:cs typeface="Calibri"/>
                <a:sym typeface="Calibri"/>
              </a:rPr>
              <a:t>processes to	share a single </a:t>
            </a:r>
            <a:r>
              <a:rPr lang="en-US" sz="2400">
                <a:latin typeface="Calibri"/>
                <a:ea typeface="Calibri"/>
                <a:cs typeface="Calibri"/>
                <a:sym typeface="Calibri"/>
              </a:rPr>
              <a:t>CPU. Context switching is an essential  part of a	multitasking operating system features.</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268097" y="1721053"/>
            <a:ext cx="131762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Syllabus</a:t>
            </a:r>
            <a:endParaRPr/>
          </a:p>
        </p:txBody>
      </p:sp>
      <p:grpSp>
        <p:nvGrpSpPr>
          <p:cNvPr id="77" name="Google Shape;77;p3"/>
          <p:cNvGrpSpPr/>
          <p:nvPr/>
        </p:nvGrpSpPr>
        <p:grpSpPr>
          <a:xfrm>
            <a:off x="214198" y="2571483"/>
            <a:ext cx="8930043" cy="4070158"/>
            <a:chOff x="214198" y="2571483"/>
            <a:chExt cx="8930043" cy="4070158"/>
          </a:xfrm>
        </p:grpSpPr>
        <p:sp>
          <p:nvSpPr>
            <p:cNvPr id="78" name="Google Shape;78;p3"/>
            <p:cNvSpPr/>
            <p:nvPr/>
          </p:nvSpPr>
          <p:spPr>
            <a:xfrm>
              <a:off x="6564236" y="6072123"/>
              <a:ext cx="2580005" cy="215900"/>
            </a:xfrm>
            <a:custGeom>
              <a:rect b="b" l="l" r="r" t="t"/>
              <a:pathLst>
                <a:path extrusionOk="0" h="215900" w="2580004">
                  <a:moveTo>
                    <a:pt x="46088" y="0"/>
                  </a:moveTo>
                  <a:lnTo>
                    <a:pt x="0" y="0"/>
                  </a:lnTo>
                  <a:lnTo>
                    <a:pt x="0" y="214553"/>
                  </a:lnTo>
                  <a:lnTo>
                    <a:pt x="23037" y="214553"/>
                  </a:lnTo>
                  <a:lnTo>
                    <a:pt x="46088" y="214553"/>
                  </a:lnTo>
                  <a:lnTo>
                    <a:pt x="46088" y="0"/>
                  </a:lnTo>
                  <a:close/>
                </a:path>
                <a:path extrusionOk="0" h="215900" w="2580004">
                  <a:moveTo>
                    <a:pt x="2579408" y="1435"/>
                  </a:moveTo>
                  <a:lnTo>
                    <a:pt x="79209" y="1435"/>
                  </a:lnTo>
                  <a:lnTo>
                    <a:pt x="79209" y="215633"/>
                  </a:lnTo>
                  <a:lnTo>
                    <a:pt x="1329486" y="215633"/>
                  </a:lnTo>
                  <a:lnTo>
                    <a:pt x="2579408" y="215633"/>
                  </a:lnTo>
                  <a:lnTo>
                    <a:pt x="2579408" y="1435"/>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79" name="Google Shape;79;p3"/>
            <p:cNvPicPr preferRelativeResize="0"/>
            <p:nvPr/>
          </p:nvPicPr>
          <p:blipFill rotWithShape="1">
            <a:blip r:embed="rId3">
              <a:alphaModFix/>
            </a:blip>
            <a:srcRect b="0" l="0" r="0" t="0"/>
            <a:stretch/>
          </p:blipFill>
          <p:spPr>
            <a:xfrm>
              <a:off x="8318525" y="6032156"/>
              <a:ext cx="609485" cy="609485"/>
            </a:xfrm>
            <a:prstGeom prst="rect">
              <a:avLst/>
            </a:prstGeom>
            <a:noFill/>
            <a:ln>
              <a:noFill/>
            </a:ln>
          </p:spPr>
        </p:pic>
        <p:pic>
          <p:nvPicPr>
            <p:cNvPr id="80" name="Google Shape;80;p3"/>
            <p:cNvPicPr preferRelativeResize="0"/>
            <p:nvPr/>
          </p:nvPicPr>
          <p:blipFill rotWithShape="1">
            <a:blip r:embed="rId4">
              <a:alphaModFix/>
            </a:blip>
            <a:srcRect b="0" l="0" r="0" t="0"/>
            <a:stretch/>
          </p:blipFill>
          <p:spPr>
            <a:xfrm>
              <a:off x="214198" y="3086303"/>
              <a:ext cx="8715590" cy="2914180"/>
            </a:xfrm>
            <a:prstGeom prst="rect">
              <a:avLst/>
            </a:prstGeom>
            <a:noFill/>
            <a:ln>
              <a:noFill/>
            </a:ln>
          </p:spPr>
        </p:pic>
        <p:sp>
          <p:nvSpPr>
            <p:cNvPr id="81" name="Google Shape;81;p3"/>
            <p:cNvSpPr/>
            <p:nvPr/>
          </p:nvSpPr>
          <p:spPr>
            <a:xfrm>
              <a:off x="214198" y="3086277"/>
              <a:ext cx="8716010" cy="2914650"/>
            </a:xfrm>
            <a:custGeom>
              <a:rect b="b" l="l" r="r" t="t"/>
              <a:pathLst>
                <a:path extrusionOk="0" h="2914650" w="8716010">
                  <a:moveTo>
                    <a:pt x="4357801" y="2914561"/>
                  </a:moveTo>
                  <a:lnTo>
                    <a:pt x="0" y="2914561"/>
                  </a:lnTo>
                  <a:lnTo>
                    <a:pt x="0" y="0"/>
                  </a:lnTo>
                  <a:lnTo>
                    <a:pt x="8715603" y="0"/>
                  </a:lnTo>
                  <a:lnTo>
                    <a:pt x="8715603" y="2914561"/>
                  </a:lnTo>
                  <a:lnTo>
                    <a:pt x="4357801" y="2914561"/>
                  </a:lnTo>
                  <a:close/>
                </a:path>
              </a:pathLst>
            </a:custGeom>
            <a:noFill/>
            <a:ln cap="flat" cmpd="sng" w="9525">
              <a:solidFill>
                <a:srgbClr val="1E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2" name="Google Shape;82;p3"/>
            <p:cNvPicPr preferRelativeResize="0"/>
            <p:nvPr/>
          </p:nvPicPr>
          <p:blipFill rotWithShape="1">
            <a:blip r:embed="rId5">
              <a:alphaModFix/>
            </a:blip>
            <a:srcRect b="0" l="0" r="0" t="0"/>
            <a:stretch/>
          </p:blipFill>
          <p:spPr>
            <a:xfrm>
              <a:off x="214198" y="2571495"/>
              <a:ext cx="8715590" cy="570941"/>
            </a:xfrm>
            <a:prstGeom prst="rect">
              <a:avLst/>
            </a:prstGeom>
            <a:noFill/>
            <a:ln>
              <a:noFill/>
            </a:ln>
          </p:spPr>
        </p:pic>
        <p:sp>
          <p:nvSpPr>
            <p:cNvPr id="83" name="Google Shape;83;p3"/>
            <p:cNvSpPr/>
            <p:nvPr/>
          </p:nvSpPr>
          <p:spPr>
            <a:xfrm>
              <a:off x="214198" y="2571483"/>
              <a:ext cx="8716010" cy="571500"/>
            </a:xfrm>
            <a:custGeom>
              <a:rect b="b" l="l" r="r" t="t"/>
              <a:pathLst>
                <a:path extrusionOk="0" h="571500" w="8716010">
                  <a:moveTo>
                    <a:pt x="4357801" y="571322"/>
                  </a:moveTo>
                  <a:lnTo>
                    <a:pt x="0" y="571322"/>
                  </a:lnTo>
                  <a:lnTo>
                    <a:pt x="0" y="0"/>
                  </a:lnTo>
                  <a:lnTo>
                    <a:pt x="8715603" y="0"/>
                  </a:lnTo>
                  <a:lnTo>
                    <a:pt x="8715603" y="571322"/>
                  </a:lnTo>
                  <a:lnTo>
                    <a:pt x="4357801" y="571322"/>
                  </a:lnTo>
                  <a:close/>
                </a:path>
              </a:pathLst>
            </a:custGeom>
            <a:noFill/>
            <a:ln cap="flat" cmpd="sng" w="9525">
              <a:solidFill>
                <a:srgbClr val="4E80B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grpSp>
        <p:nvGrpSpPr>
          <p:cNvPr id="357" name="Google Shape;357;p30"/>
          <p:cNvGrpSpPr/>
          <p:nvPr/>
        </p:nvGrpSpPr>
        <p:grpSpPr>
          <a:xfrm>
            <a:off x="0" y="1643037"/>
            <a:ext cx="9144000" cy="4231804"/>
            <a:chOff x="0" y="1643037"/>
            <a:chExt cx="9144000" cy="4231804"/>
          </a:xfrm>
        </p:grpSpPr>
        <p:pic>
          <p:nvPicPr>
            <p:cNvPr id="358" name="Google Shape;358;p30"/>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359" name="Google Shape;359;p30"/>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60" name="Google Shape;360;p30"/>
          <p:cNvSpPr txBox="1"/>
          <p:nvPr>
            <p:ph type="title"/>
          </p:nvPr>
        </p:nvSpPr>
        <p:spPr>
          <a:xfrm>
            <a:off x="268097" y="1721053"/>
            <a:ext cx="12420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Contd…</a:t>
            </a:r>
            <a:endParaRPr/>
          </a:p>
        </p:txBody>
      </p:sp>
      <p:pic>
        <p:nvPicPr>
          <p:cNvPr id="361" name="Google Shape;361;p30"/>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362" name="Google Shape;362;p30"/>
          <p:cNvSpPr txBox="1"/>
          <p:nvPr/>
        </p:nvSpPr>
        <p:spPr>
          <a:xfrm>
            <a:off x="505345" y="2605951"/>
            <a:ext cx="7967345" cy="222059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400">
                <a:latin typeface="Calibri"/>
                <a:ea typeface="Calibri"/>
                <a:cs typeface="Calibri"/>
                <a:sym typeface="Calibri"/>
              </a:rPr>
              <a:t>Context switch time is </a:t>
            </a:r>
            <a:r>
              <a:rPr b="1" lang="en-US" sz="2400">
                <a:solidFill>
                  <a:srgbClr val="1E487C"/>
                </a:solidFill>
                <a:latin typeface="Calibri"/>
                <a:ea typeface="Calibri"/>
                <a:cs typeface="Calibri"/>
                <a:sym typeface="Calibri"/>
              </a:rPr>
              <a:t>pure overhead</a:t>
            </a:r>
            <a:r>
              <a:rPr lang="en-US" sz="2400">
                <a:latin typeface="Calibri"/>
                <a:ea typeface="Calibri"/>
                <a:cs typeface="Calibri"/>
                <a:sym typeface="Calibri"/>
              </a:rPr>
              <a:t>, because the </a:t>
            </a:r>
            <a:r>
              <a:rPr b="1" lang="en-US" sz="2400">
                <a:solidFill>
                  <a:srgbClr val="1E487C"/>
                </a:solidFill>
                <a:latin typeface="Calibri"/>
                <a:ea typeface="Calibri"/>
                <a:cs typeface="Calibri"/>
                <a:sym typeface="Calibri"/>
              </a:rPr>
              <a:t>system does  no	useful work while switching.</a:t>
            </a:r>
            <a:endParaRPr sz="2400">
              <a:latin typeface="Calibri"/>
              <a:ea typeface="Calibri"/>
              <a:cs typeface="Calibri"/>
              <a:sym typeface="Calibri"/>
            </a:endParaRPr>
          </a:p>
          <a:p>
            <a:pPr indent="0" lvl="0" marL="0" marR="0" rtl="0" algn="l">
              <a:lnSpc>
                <a:spcPct val="100000"/>
              </a:lnSpc>
              <a:spcBef>
                <a:spcPts val="10"/>
              </a:spcBef>
              <a:spcAft>
                <a:spcPts val="0"/>
              </a:spcAft>
              <a:buNone/>
            </a:pPr>
            <a:r>
              <a:t/>
            </a:r>
            <a:endParaRPr sz="2350">
              <a:latin typeface="Calibri"/>
              <a:ea typeface="Calibri"/>
              <a:cs typeface="Calibri"/>
              <a:sym typeface="Calibri"/>
            </a:endParaRPr>
          </a:p>
          <a:p>
            <a:pPr indent="0" lvl="0" marL="12700" marR="49530" rtl="0" algn="l">
              <a:lnSpc>
                <a:spcPct val="100000"/>
              </a:lnSpc>
              <a:spcBef>
                <a:spcPts val="0"/>
              </a:spcBef>
              <a:spcAft>
                <a:spcPts val="0"/>
              </a:spcAft>
              <a:buNone/>
            </a:pPr>
            <a:r>
              <a:rPr lang="en-US" sz="2400">
                <a:latin typeface="Calibri"/>
                <a:ea typeface="Calibri"/>
                <a:cs typeface="Calibri"/>
                <a:sym typeface="Calibri"/>
              </a:rPr>
              <a:t>Context Switching has become such a performance </a:t>
            </a:r>
            <a:r>
              <a:rPr b="1" lang="en-US" sz="2400">
                <a:solidFill>
                  <a:srgbClr val="1E487C"/>
                </a:solidFill>
                <a:latin typeface="Calibri"/>
                <a:ea typeface="Calibri"/>
                <a:cs typeface="Calibri"/>
                <a:sym typeface="Calibri"/>
              </a:rPr>
              <a:t>bottleneck  </a:t>
            </a:r>
            <a:r>
              <a:rPr lang="en-US" sz="2400">
                <a:latin typeface="Calibri"/>
                <a:ea typeface="Calibri"/>
                <a:cs typeface="Calibri"/>
                <a:sym typeface="Calibri"/>
              </a:rPr>
              <a:t>that	programmers are using new structures(threads) to avoid it  whenever	and wherever possible.</a:t>
            </a:r>
            <a:endParaRPr sz="24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grpSp>
        <p:nvGrpSpPr>
          <p:cNvPr id="367" name="Google Shape;367;p31"/>
          <p:cNvGrpSpPr/>
          <p:nvPr/>
        </p:nvGrpSpPr>
        <p:grpSpPr>
          <a:xfrm>
            <a:off x="0" y="1643037"/>
            <a:ext cx="9144000" cy="4231804"/>
            <a:chOff x="0" y="1643037"/>
            <a:chExt cx="9144000" cy="4231804"/>
          </a:xfrm>
        </p:grpSpPr>
        <p:pic>
          <p:nvPicPr>
            <p:cNvPr id="368" name="Google Shape;368;p31"/>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369" name="Google Shape;369;p31"/>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70" name="Google Shape;370;p31"/>
          <p:cNvSpPr txBox="1"/>
          <p:nvPr>
            <p:ph type="title"/>
          </p:nvPr>
        </p:nvSpPr>
        <p:spPr>
          <a:xfrm>
            <a:off x="4003103" y="1721053"/>
            <a:ext cx="113665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Thread</a:t>
            </a:r>
            <a:endParaRPr/>
          </a:p>
        </p:txBody>
      </p:sp>
      <p:pic>
        <p:nvPicPr>
          <p:cNvPr id="371" name="Google Shape;371;p31"/>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372" name="Google Shape;372;p31"/>
          <p:cNvSpPr txBox="1"/>
          <p:nvPr/>
        </p:nvSpPr>
        <p:spPr>
          <a:xfrm>
            <a:off x="577697" y="2416568"/>
            <a:ext cx="8249284" cy="4299585"/>
          </a:xfrm>
          <a:prstGeom prst="rect">
            <a:avLst/>
          </a:prstGeom>
          <a:noFill/>
          <a:ln>
            <a:noFill/>
          </a:ln>
        </p:spPr>
        <p:txBody>
          <a:bodyPr anchorCtr="0" anchor="t" bIns="0" lIns="0" spcFirstLastPara="1" rIns="0" wrap="square" tIns="12700">
            <a:spAutoFit/>
          </a:bodyPr>
          <a:lstStyle/>
          <a:p>
            <a:pPr indent="-159385" lvl="0" marL="171450" marR="0" rtl="0" algn="l">
              <a:lnSpc>
                <a:spcPct val="100000"/>
              </a:lnSpc>
              <a:spcBef>
                <a:spcPts val="0"/>
              </a:spcBef>
              <a:spcAft>
                <a:spcPts val="0"/>
              </a:spcAft>
              <a:buSzPts val="2200"/>
              <a:buFont typeface="Arial"/>
              <a:buChar char="•"/>
            </a:pPr>
            <a:r>
              <a:rPr lang="en-US" sz="2000">
                <a:latin typeface="Calibri"/>
                <a:ea typeface="Calibri"/>
                <a:cs typeface="Calibri"/>
                <a:sym typeface="Calibri"/>
              </a:rPr>
              <a:t>A thread is a single sequence stream within a process.</a:t>
            </a:r>
            <a:endParaRPr sz="2000">
              <a:latin typeface="Calibri"/>
              <a:ea typeface="Calibri"/>
              <a:cs typeface="Calibri"/>
              <a:sym typeface="Calibri"/>
            </a:endParaRPr>
          </a:p>
          <a:p>
            <a:pPr indent="0" lvl="0" marL="0" marR="0" rtl="0" algn="l">
              <a:lnSpc>
                <a:spcPct val="100000"/>
              </a:lnSpc>
              <a:spcBef>
                <a:spcPts val="0"/>
              </a:spcBef>
              <a:spcAft>
                <a:spcPts val="0"/>
              </a:spcAft>
              <a:buSzPts val="2000"/>
              <a:buFont typeface="Arial"/>
              <a:buNone/>
            </a:pPr>
            <a:r>
              <a:t/>
            </a:r>
            <a:endParaRPr sz="2000">
              <a:latin typeface="Calibri"/>
              <a:ea typeface="Calibri"/>
              <a:cs typeface="Calibri"/>
              <a:sym typeface="Calibri"/>
            </a:endParaRPr>
          </a:p>
          <a:p>
            <a:pPr indent="-146685" lvl="0" marL="158750" marR="0" rtl="0" algn="l">
              <a:lnSpc>
                <a:spcPct val="100000"/>
              </a:lnSpc>
              <a:spcBef>
                <a:spcPts val="0"/>
              </a:spcBef>
              <a:spcAft>
                <a:spcPts val="0"/>
              </a:spcAft>
              <a:buSzPts val="2000"/>
              <a:buFont typeface="Arial"/>
              <a:buChar char="•"/>
            </a:pPr>
            <a:r>
              <a:rPr lang="en-US" sz="2000">
                <a:latin typeface="Calibri"/>
                <a:ea typeface="Calibri"/>
                <a:cs typeface="Calibri"/>
                <a:sym typeface="Calibri"/>
              </a:rPr>
              <a:t>They are sometimes called lightweight processes.</a:t>
            </a:r>
            <a:endParaRPr sz="2000">
              <a:latin typeface="Calibri"/>
              <a:ea typeface="Calibri"/>
              <a:cs typeface="Calibri"/>
              <a:sym typeface="Calibri"/>
            </a:endParaRPr>
          </a:p>
          <a:p>
            <a:pPr indent="0" lvl="0" marL="0" marR="0" rtl="0" algn="l">
              <a:lnSpc>
                <a:spcPct val="100000"/>
              </a:lnSpc>
              <a:spcBef>
                <a:spcPts val="20"/>
              </a:spcBef>
              <a:spcAft>
                <a:spcPts val="0"/>
              </a:spcAft>
              <a:buSzPts val="1950"/>
              <a:buFont typeface="Arial"/>
              <a:buNone/>
            </a:pPr>
            <a:r>
              <a:t/>
            </a:r>
            <a:endParaRPr sz="1950">
              <a:latin typeface="Calibri"/>
              <a:ea typeface="Calibri"/>
              <a:cs typeface="Calibri"/>
              <a:sym typeface="Calibri"/>
            </a:endParaRPr>
          </a:p>
          <a:p>
            <a:pPr indent="-146685" lvl="0" marL="158750" marR="0" rtl="0" algn="l">
              <a:lnSpc>
                <a:spcPct val="100000"/>
              </a:lnSpc>
              <a:spcBef>
                <a:spcPts val="0"/>
              </a:spcBef>
              <a:spcAft>
                <a:spcPts val="0"/>
              </a:spcAft>
              <a:buSzPts val="2000"/>
              <a:buFont typeface="Arial"/>
              <a:buChar char="•"/>
            </a:pPr>
            <a:r>
              <a:rPr lang="en-US" sz="2000">
                <a:latin typeface="Calibri"/>
                <a:ea typeface="Calibri"/>
                <a:cs typeface="Calibri"/>
                <a:sym typeface="Calibri"/>
              </a:rPr>
              <a:t>In a process, threads allow multiple executions of streams.</a:t>
            </a:r>
            <a:endParaRPr sz="2000">
              <a:latin typeface="Calibri"/>
              <a:ea typeface="Calibri"/>
              <a:cs typeface="Calibri"/>
              <a:sym typeface="Calibri"/>
            </a:endParaRPr>
          </a:p>
          <a:p>
            <a:pPr indent="0" lvl="0" marL="0" marR="0" rtl="0" algn="l">
              <a:lnSpc>
                <a:spcPct val="100000"/>
              </a:lnSpc>
              <a:spcBef>
                <a:spcPts val="15"/>
              </a:spcBef>
              <a:spcAft>
                <a:spcPts val="0"/>
              </a:spcAft>
              <a:buSzPts val="1950"/>
              <a:buFont typeface="Arial"/>
              <a:buNone/>
            </a:pPr>
            <a:r>
              <a:t/>
            </a:r>
            <a:endParaRPr sz="1950">
              <a:latin typeface="Calibri"/>
              <a:ea typeface="Calibri"/>
              <a:cs typeface="Calibri"/>
              <a:sym typeface="Calibri"/>
            </a:endParaRPr>
          </a:p>
          <a:p>
            <a:pPr indent="-127000" lvl="0" marL="12700" marR="588645" rtl="0" algn="l">
              <a:lnSpc>
                <a:spcPct val="100000"/>
              </a:lnSpc>
              <a:spcBef>
                <a:spcPts val="0"/>
              </a:spcBef>
              <a:spcAft>
                <a:spcPts val="0"/>
              </a:spcAft>
              <a:buSzPts val="2000"/>
              <a:buFont typeface="Arial"/>
              <a:buChar char="•"/>
            </a:pPr>
            <a:r>
              <a:rPr b="1" lang="en-US" sz="2000">
                <a:latin typeface="Calibri"/>
                <a:ea typeface="Calibri"/>
                <a:cs typeface="Calibri"/>
                <a:sym typeface="Calibri"/>
              </a:rPr>
              <a:t>Thread </a:t>
            </a:r>
            <a:r>
              <a:rPr lang="en-US" sz="2000">
                <a:latin typeface="Calibri"/>
                <a:ea typeface="Calibri"/>
                <a:cs typeface="Calibri"/>
                <a:sym typeface="Calibri"/>
              </a:rPr>
              <a:t>is an execution unit which consists of its own program counter, a  stack, and a set of registers.</a:t>
            </a:r>
            <a:endParaRPr sz="2000">
              <a:latin typeface="Calibri"/>
              <a:ea typeface="Calibri"/>
              <a:cs typeface="Calibri"/>
              <a:sym typeface="Calibri"/>
            </a:endParaRPr>
          </a:p>
          <a:p>
            <a:pPr indent="0" lvl="0" marL="0" marR="0" rtl="0" algn="l">
              <a:lnSpc>
                <a:spcPct val="100000"/>
              </a:lnSpc>
              <a:spcBef>
                <a:spcPts val="10"/>
              </a:spcBef>
              <a:spcAft>
                <a:spcPts val="0"/>
              </a:spcAft>
              <a:buSzPts val="1950"/>
              <a:buFont typeface="Arial"/>
              <a:buNone/>
            </a:pPr>
            <a:r>
              <a:t/>
            </a:r>
            <a:endParaRPr sz="1950">
              <a:latin typeface="Calibri"/>
              <a:ea typeface="Calibri"/>
              <a:cs typeface="Calibri"/>
              <a:sym typeface="Calibri"/>
            </a:endParaRPr>
          </a:p>
          <a:p>
            <a:pPr indent="-127000" lvl="0" marL="12700" marR="202565" rtl="0" algn="l">
              <a:lnSpc>
                <a:spcPct val="100499"/>
              </a:lnSpc>
              <a:spcBef>
                <a:spcPts val="0"/>
              </a:spcBef>
              <a:spcAft>
                <a:spcPts val="0"/>
              </a:spcAft>
              <a:buSzPts val="2000"/>
              <a:buFont typeface="Arial"/>
              <a:buChar char="•"/>
            </a:pPr>
            <a:r>
              <a:rPr lang="en-US" sz="2000">
                <a:latin typeface="Calibri"/>
                <a:ea typeface="Calibri"/>
                <a:cs typeface="Calibri"/>
                <a:sym typeface="Calibri"/>
              </a:rPr>
              <a:t>As each thread has its own independent resource for process execution,  multiple processes can be executed parallel by increasing number of threads.</a:t>
            </a:r>
            <a:endParaRPr sz="2000">
              <a:latin typeface="Calibri"/>
              <a:ea typeface="Calibri"/>
              <a:cs typeface="Calibri"/>
              <a:sym typeface="Calibri"/>
            </a:endParaRPr>
          </a:p>
          <a:p>
            <a:pPr indent="0" lvl="0" marL="0" marR="0" rtl="0" algn="l">
              <a:lnSpc>
                <a:spcPct val="100000"/>
              </a:lnSpc>
              <a:spcBef>
                <a:spcPts val="20"/>
              </a:spcBef>
              <a:spcAft>
                <a:spcPts val="0"/>
              </a:spcAft>
              <a:buSzPts val="1950"/>
              <a:buFont typeface="Arial"/>
              <a:buNone/>
            </a:pPr>
            <a:r>
              <a:t/>
            </a:r>
            <a:endParaRPr sz="1950">
              <a:latin typeface="Calibri"/>
              <a:ea typeface="Calibri"/>
              <a:cs typeface="Calibri"/>
              <a:sym typeface="Calibri"/>
            </a:endParaRPr>
          </a:p>
          <a:p>
            <a:pPr indent="-127000" lvl="0" marL="12700" marR="5080" rtl="0" algn="l">
              <a:lnSpc>
                <a:spcPct val="100000"/>
              </a:lnSpc>
              <a:spcBef>
                <a:spcPts val="0"/>
              </a:spcBef>
              <a:spcAft>
                <a:spcPts val="0"/>
              </a:spcAft>
              <a:buSzPts val="2000"/>
              <a:buFont typeface="Arial"/>
              <a:buChar char="•"/>
            </a:pPr>
            <a:r>
              <a:rPr lang="en-US" sz="2000">
                <a:latin typeface="Calibri"/>
                <a:ea typeface="Calibri"/>
                <a:cs typeface="Calibri"/>
                <a:sym typeface="Calibri"/>
              </a:rPr>
              <a:t>Each thread belongs to exactly one process and </a:t>
            </a:r>
            <a:r>
              <a:rPr b="1" lang="en-US" sz="2000">
                <a:solidFill>
                  <a:srgbClr val="1E487C"/>
                </a:solidFill>
                <a:latin typeface="Calibri"/>
                <a:ea typeface="Calibri"/>
                <a:cs typeface="Calibri"/>
                <a:sym typeface="Calibri"/>
              </a:rPr>
              <a:t>no thread can exist outside a  process.</a:t>
            </a:r>
            <a:endParaRPr sz="20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2"/>
          <p:cNvSpPr txBox="1"/>
          <p:nvPr>
            <p:ph type="title"/>
          </p:nvPr>
        </p:nvSpPr>
        <p:spPr>
          <a:xfrm>
            <a:off x="3926776" y="1721053"/>
            <a:ext cx="128841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Threads</a:t>
            </a:r>
            <a:endParaRPr/>
          </a:p>
        </p:txBody>
      </p:sp>
      <p:grpSp>
        <p:nvGrpSpPr>
          <p:cNvPr id="378" name="Google Shape;378;p32"/>
          <p:cNvGrpSpPr/>
          <p:nvPr/>
        </p:nvGrpSpPr>
        <p:grpSpPr>
          <a:xfrm>
            <a:off x="500037" y="2356929"/>
            <a:ext cx="8429752" cy="4284713"/>
            <a:chOff x="500037" y="2356929"/>
            <a:chExt cx="8429752" cy="4284713"/>
          </a:xfrm>
        </p:grpSpPr>
        <p:pic>
          <p:nvPicPr>
            <p:cNvPr id="379" name="Google Shape;379;p32"/>
            <p:cNvPicPr preferRelativeResize="0"/>
            <p:nvPr/>
          </p:nvPicPr>
          <p:blipFill rotWithShape="1">
            <a:blip r:embed="rId3">
              <a:alphaModFix/>
            </a:blip>
            <a:srcRect b="0" l="0" r="0" t="0"/>
            <a:stretch/>
          </p:blipFill>
          <p:spPr>
            <a:xfrm>
              <a:off x="8318525" y="6032157"/>
              <a:ext cx="609485" cy="609485"/>
            </a:xfrm>
            <a:prstGeom prst="rect">
              <a:avLst/>
            </a:prstGeom>
            <a:noFill/>
            <a:ln>
              <a:noFill/>
            </a:ln>
          </p:spPr>
        </p:pic>
        <p:pic>
          <p:nvPicPr>
            <p:cNvPr id="380" name="Google Shape;380;p32"/>
            <p:cNvPicPr preferRelativeResize="0"/>
            <p:nvPr/>
          </p:nvPicPr>
          <p:blipFill rotWithShape="1">
            <a:blip r:embed="rId4">
              <a:alphaModFix/>
            </a:blip>
            <a:srcRect b="0" l="0" r="0" t="0"/>
            <a:stretch/>
          </p:blipFill>
          <p:spPr>
            <a:xfrm>
              <a:off x="500037" y="2356929"/>
              <a:ext cx="8429752" cy="3929024"/>
            </a:xfrm>
            <a:prstGeom prst="rect">
              <a:avLst/>
            </a:prstGeom>
            <a:noFill/>
            <a:ln>
              <a:noFill/>
            </a:ln>
          </p:spPr>
        </p:pic>
      </p:grpSp>
      <p:sp>
        <p:nvSpPr>
          <p:cNvPr id="381" name="Google Shape;381;p32"/>
          <p:cNvSpPr txBox="1"/>
          <p:nvPr/>
        </p:nvSpPr>
        <p:spPr>
          <a:xfrm>
            <a:off x="3169856" y="6320790"/>
            <a:ext cx="2447290" cy="19304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100">
                <a:latin typeface="Arial"/>
                <a:ea typeface="Arial"/>
                <a:cs typeface="Arial"/>
                <a:sym typeface="Arial"/>
              </a:rPr>
              <a:t>Single and Multithreaded Processes </a:t>
            </a:r>
            <a:r>
              <a:rPr baseline="30000" lang="en-US" sz="975">
                <a:latin typeface="Arial"/>
                <a:ea typeface="Arial"/>
                <a:cs typeface="Arial"/>
                <a:sym typeface="Arial"/>
              </a:rPr>
              <a:t>[1]</a:t>
            </a:r>
            <a:endParaRPr baseline="30000" sz="975">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grpSp>
        <p:nvGrpSpPr>
          <p:cNvPr id="386" name="Google Shape;386;p33"/>
          <p:cNvGrpSpPr/>
          <p:nvPr/>
        </p:nvGrpSpPr>
        <p:grpSpPr>
          <a:xfrm>
            <a:off x="0" y="1643037"/>
            <a:ext cx="9144000" cy="4231804"/>
            <a:chOff x="0" y="1643037"/>
            <a:chExt cx="9144000" cy="4231804"/>
          </a:xfrm>
        </p:grpSpPr>
        <p:pic>
          <p:nvPicPr>
            <p:cNvPr id="387" name="Google Shape;387;p33"/>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388" name="Google Shape;388;p33"/>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389" name="Google Shape;389;p33"/>
          <p:cNvSpPr txBox="1"/>
          <p:nvPr>
            <p:ph type="title"/>
          </p:nvPr>
        </p:nvSpPr>
        <p:spPr>
          <a:xfrm>
            <a:off x="2828417" y="1721053"/>
            <a:ext cx="348234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Advantages of Thread</a:t>
            </a:r>
            <a:endParaRPr/>
          </a:p>
        </p:txBody>
      </p:sp>
      <p:pic>
        <p:nvPicPr>
          <p:cNvPr id="390" name="Google Shape;390;p33"/>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391" name="Google Shape;391;p33"/>
          <p:cNvSpPr txBox="1"/>
          <p:nvPr/>
        </p:nvSpPr>
        <p:spPr>
          <a:xfrm>
            <a:off x="720255" y="2533586"/>
            <a:ext cx="7167245" cy="4049395"/>
          </a:xfrm>
          <a:prstGeom prst="rect">
            <a:avLst/>
          </a:prstGeom>
          <a:noFill/>
          <a:ln>
            <a:noFill/>
          </a:ln>
        </p:spPr>
        <p:txBody>
          <a:bodyPr anchorCtr="0" anchor="t" bIns="0" lIns="0" spcFirstLastPara="1" rIns="0" wrap="square" tIns="12700">
            <a:spAutoFit/>
          </a:bodyPr>
          <a:lstStyle/>
          <a:p>
            <a:pPr indent="-175260" lvl="0" marL="187325" marR="0" rtl="0" algn="l">
              <a:lnSpc>
                <a:spcPct val="100000"/>
              </a:lnSpc>
              <a:spcBef>
                <a:spcPts val="0"/>
              </a:spcBef>
              <a:spcAft>
                <a:spcPts val="0"/>
              </a:spcAft>
              <a:buSzPts val="2400"/>
              <a:buFont typeface="Arial"/>
              <a:buChar char="•"/>
            </a:pPr>
            <a:r>
              <a:rPr lang="en-US" sz="2400">
                <a:latin typeface="Calibri"/>
                <a:ea typeface="Calibri"/>
                <a:cs typeface="Calibri"/>
                <a:sym typeface="Calibri"/>
              </a:rPr>
              <a:t>Threads </a:t>
            </a:r>
            <a:r>
              <a:rPr b="1" lang="en-US" sz="2400">
                <a:solidFill>
                  <a:srgbClr val="1E487C"/>
                </a:solidFill>
                <a:latin typeface="Calibri"/>
                <a:ea typeface="Calibri"/>
                <a:cs typeface="Calibri"/>
                <a:sym typeface="Calibri"/>
              </a:rPr>
              <a:t>minimize </a:t>
            </a:r>
            <a:r>
              <a:rPr lang="en-US" sz="2400">
                <a:latin typeface="Calibri"/>
                <a:ea typeface="Calibri"/>
                <a:cs typeface="Calibri"/>
                <a:sym typeface="Calibri"/>
              </a:rPr>
              <a:t>the </a:t>
            </a:r>
            <a:r>
              <a:rPr b="1" lang="en-US" sz="2400">
                <a:solidFill>
                  <a:srgbClr val="1E487C"/>
                </a:solidFill>
                <a:latin typeface="Calibri"/>
                <a:ea typeface="Calibri"/>
                <a:cs typeface="Calibri"/>
                <a:sym typeface="Calibri"/>
              </a:rPr>
              <a:t>context switching </a:t>
            </a:r>
            <a:r>
              <a:rPr lang="en-US" sz="2400">
                <a:latin typeface="Calibri"/>
                <a:ea typeface="Calibri"/>
                <a:cs typeface="Calibri"/>
                <a:sym typeface="Calibri"/>
              </a:rPr>
              <a:t>time.</a:t>
            </a:r>
            <a:endParaRPr sz="2400">
              <a:latin typeface="Calibri"/>
              <a:ea typeface="Calibri"/>
              <a:cs typeface="Calibri"/>
              <a:sym typeface="Calibri"/>
            </a:endParaRPr>
          </a:p>
          <a:p>
            <a:pPr indent="0" lvl="0" marL="0" marR="0" rtl="0" algn="l">
              <a:lnSpc>
                <a:spcPct val="100000"/>
              </a:lnSpc>
              <a:spcBef>
                <a:spcPts val="10"/>
              </a:spcBef>
              <a:spcAft>
                <a:spcPts val="0"/>
              </a:spcAft>
              <a:buSzPts val="2350"/>
              <a:buFont typeface="Arial"/>
              <a:buNone/>
            </a:pPr>
            <a:r>
              <a:t/>
            </a:r>
            <a:endParaRPr sz="2350">
              <a:latin typeface="Calibri"/>
              <a:ea typeface="Calibri"/>
              <a:cs typeface="Calibri"/>
              <a:sym typeface="Calibri"/>
            </a:endParaRPr>
          </a:p>
          <a:p>
            <a:pPr indent="-175260" lvl="0" marL="187325" marR="0" rtl="0" algn="l">
              <a:lnSpc>
                <a:spcPct val="100000"/>
              </a:lnSpc>
              <a:spcBef>
                <a:spcPts val="0"/>
              </a:spcBef>
              <a:spcAft>
                <a:spcPts val="0"/>
              </a:spcAft>
              <a:buSzPts val="2400"/>
              <a:buFont typeface="Arial"/>
              <a:buChar char="•"/>
            </a:pPr>
            <a:r>
              <a:rPr lang="en-US" sz="2400">
                <a:latin typeface="Calibri"/>
                <a:ea typeface="Calibri"/>
                <a:cs typeface="Calibri"/>
                <a:sym typeface="Calibri"/>
              </a:rPr>
              <a:t>Use of threads provides </a:t>
            </a:r>
            <a:r>
              <a:rPr b="1" lang="en-US" sz="2400">
                <a:solidFill>
                  <a:srgbClr val="1E487C"/>
                </a:solidFill>
                <a:latin typeface="Calibri"/>
                <a:ea typeface="Calibri"/>
                <a:cs typeface="Calibri"/>
                <a:sym typeface="Calibri"/>
              </a:rPr>
              <a:t>concurrency </a:t>
            </a:r>
            <a:r>
              <a:rPr lang="en-US" sz="2400">
                <a:latin typeface="Calibri"/>
                <a:ea typeface="Calibri"/>
                <a:cs typeface="Calibri"/>
                <a:sym typeface="Calibri"/>
              </a:rPr>
              <a:t>within a process.</a:t>
            </a:r>
            <a:endParaRPr sz="2400">
              <a:latin typeface="Calibri"/>
              <a:ea typeface="Calibri"/>
              <a:cs typeface="Calibri"/>
              <a:sym typeface="Calibri"/>
            </a:endParaRPr>
          </a:p>
          <a:p>
            <a:pPr indent="0" lvl="0" marL="0" marR="0" rtl="0" algn="l">
              <a:lnSpc>
                <a:spcPct val="100000"/>
              </a:lnSpc>
              <a:spcBef>
                <a:spcPts val="10"/>
              </a:spcBef>
              <a:spcAft>
                <a:spcPts val="0"/>
              </a:spcAft>
              <a:buSzPts val="2350"/>
              <a:buFont typeface="Arial"/>
              <a:buNone/>
            </a:pPr>
            <a:r>
              <a:t/>
            </a:r>
            <a:endParaRPr sz="2350">
              <a:latin typeface="Calibri"/>
              <a:ea typeface="Calibri"/>
              <a:cs typeface="Calibri"/>
              <a:sym typeface="Calibri"/>
            </a:endParaRPr>
          </a:p>
          <a:p>
            <a:pPr indent="-175260" lvl="0" marL="187325" marR="0" rtl="0" algn="l">
              <a:lnSpc>
                <a:spcPct val="100000"/>
              </a:lnSpc>
              <a:spcBef>
                <a:spcPts val="0"/>
              </a:spcBef>
              <a:spcAft>
                <a:spcPts val="0"/>
              </a:spcAft>
              <a:buSzPts val="2400"/>
              <a:buFont typeface="Arial"/>
              <a:buChar char="•"/>
            </a:pPr>
            <a:r>
              <a:rPr lang="en-US" sz="2400">
                <a:latin typeface="Calibri"/>
                <a:ea typeface="Calibri"/>
                <a:cs typeface="Calibri"/>
                <a:sym typeface="Calibri"/>
              </a:rPr>
              <a:t>Efficient communication.</a:t>
            </a:r>
            <a:endParaRPr sz="2400">
              <a:latin typeface="Calibri"/>
              <a:ea typeface="Calibri"/>
              <a:cs typeface="Calibri"/>
              <a:sym typeface="Calibri"/>
            </a:endParaRPr>
          </a:p>
          <a:p>
            <a:pPr indent="0" lvl="0" marL="0" marR="0" rtl="0" algn="l">
              <a:lnSpc>
                <a:spcPct val="100000"/>
              </a:lnSpc>
              <a:spcBef>
                <a:spcPts val="10"/>
              </a:spcBef>
              <a:spcAft>
                <a:spcPts val="0"/>
              </a:spcAft>
              <a:buSzPts val="2350"/>
              <a:buFont typeface="Arial"/>
              <a:buNone/>
            </a:pPr>
            <a:r>
              <a:t/>
            </a:r>
            <a:endParaRPr sz="2350">
              <a:latin typeface="Calibri"/>
              <a:ea typeface="Calibri"/>
              <a:cs typeface="Calibri"/>
              <a:sym typeface="Calibri"/>
            </a:endParaRPr>
          </a:p>
          <a:p>
            <a:pPr indent="-152400" lvl="0" marL="12700" marR="675005" rtl="0" algn="l">
              <a:lnSpc>
                <a:spcPct val="100000"/>
              </a:lnSpc>
              <a:spcBef>
                <a:spcPts val="5"/>
              </a:spcBef>
              <a:spcAft>
                <a:spcPts val="0"/>
              </a:spcAft>
              <a:buSzPts val="2400"/>
              <a:buFont typeface="Arial"/>
              <a:buChar char="•"/>
            </a:pPr>
            <a:r>
              <a:rPr lang="en-US" sz="2400">
                <a:latin typeface="Calibri"/>
                <a:ea typeface="Calibri"/>
                <a:cs typeface="Calibri"/>
                <a:sym typeface="Calibri"/>
              </a:rPr>
              <a:t>It is </a:t>
            </a:r>
            <a:r>
              <a:rPr b="1" lang="en-US" sz="2400">
                <a:solidFill>
                  <a:srgbClr val="1E487C"/>
                </a:solidFill>
                <a:latin typeface="Calibri"/>
                <a:ea typeface="Calibri"/>
                <a:cs typeface="Calibri"/>
                <a:sym typeface="Calibri"/>
              </a:rPr>
              <a:t>more economical </a:t>
            </a:r>
            <a:r>
              <a:rPr lang="en-US" sz="2400">
                <a:latin typeface="Calibri"/>
                <a:ea typeface="Calibri"/>
                <a:cs typeface="Calibri"/>
                <a:sym typeface="Calibri"/>
              </a:rPr>
              <a:t>to create and context switch  threads.</a:t>
            </a:r>
            <a:endParaRPr sz="2400">
              <a:latin typeface="Calibri"/>
              <a:ea typeface="Calibri"/>
              <a:cs typeface="Calibri"/>
              <a:sym typeface="Calibri"/>
            </a:endParaRPr>
          </a:p>
          <a:p>
            <a:pPr indent="0" lvl="0" marL="0" marR="0" rtl="0" algn="l">
              <a:lnSpc>
                <a:spcPct val="100000"/>
              </a:lnSpc>
              <a:spcBef>
                <a:spcPts val="10"/>
              </a:spcBef>
              <a:spcAft>
                <a:spcPts val="0"/>
              </a:spcAft>
              <a:buSzPts val="2350"/>
              <a:buFont typeface="Arial"/>
              <a:buNone/>
            </a:pPr>
            <a:r>
              <a:t/>
            </a:r>
            <a:endParaRPr sz="2350">
              <a:latin typeface="Calibri"/>
              <a:ea typeface="Calibri"/>
              <a:cs typeface="Calibri"/>
              <a:sym typeface="Calibri"/>
            </a:endParaRPr>
          </a:p>
          <a:p>
            <a:pPr indent="-152400" lvl="0" marL="81280" marR="5080" rtl="0" algn="l">
              <a:lnSpc>
                <a:spcPct val="100000"/>
              </a:lnSpc>
              <a:spcBef>
                <a:spcPts val="0"/>
              </a:spcBef>
              <a:spcAft>
                <a:spcPts val="0"/>
              </a:spcAft>
              <a:buSzPts val="2400"/>
              <a:buFont typeface="Arial"/>
              <a:buChar char="•"/>
            </a:pPr>
            <a:r>
              <a:rPr lang="en-US" sz="2400">
                <a:latin typeface="Calibri"/>
                <a:ea typeface="Calibri"/>
                <a:cs typeface="Calibri"/>
                <a:sym typeface="Calibri"/>
              </a:rPr>
              <a:t>Threads allow utilization of multiprocessor architectures  to a greater	scale and efficiency</a:t>
            </a:r>
            <a:r>
              <a:rPr lang="en-US" sz="1800">
                <a:latin typeface="Arial"/>
                <a:ea typeface="Arial"/>
                <a:cs typeface="Arial"/>
                <a:sym typeface="Arial"/>
              </a:rPr>
              <a:t>.</a:t>
            </a:r>
            <a:endParaRPr sz="1800">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4"/>
          <p:cNvSpPr txBox="1"/>
          <p:nvPr>
            <p:ph type="title"/>
          </p:nvPr>
        </p:nvSpPr>
        <p:spPr>
          <a:xfrm>
            <a:off x="3076105" y="1721053"/>
            <a:ext cx="298767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Vs. Thread</a:t>
            </a:r>
            <a:endParaRPr/>
          </a:p>
        </p:txBody>
      </p:sp>
      <p:grpSp>
        <p:nvGrpSpPr>
          <p:cNvPr id="397" name="Google Shape;397;p34"/>
          <p:cNvGrpSpPr/>
          <p:nvPr/>
        </p:nvGrpSpPr>
        <p:grpSpPr>
          <a:xfrm>
            <a:off x="428764" y="2356916"/>
            <a:ext cx="8501380" cy="4286885"/>
            <a:chOff x="428764" y="2356916"/>
            <a:chExt cx="8501380" cy="4286885"/>
          </a:xfrm>
        </p:grpSpPr>
        <p:pic>
          <p:nvPicPr>
            <p:cNvPr id="398" name="Google Shape;398;p34"/>
            <p:cNvPicPr preferRelativeResize="0"/>
            <p:nvPr/>
          </p:nvPicPr>
          <p:blipFill rotWithShape="1">
            <a:blip r:embed="rId3">
              <a:alphaModFix/>
            </a:blip>
            <a:srcRect b="0" l="0" r="0" t="0"/>
            <a:stretch/>
          </p:blipFill>
          <p:spPr>
            <a:xfrm>
              <a:off x="8318525" y="6032157"/>
              <a:ext cx="609485" cy="609485"/>
            </a:xfrm>
            <a:prstGeom prst="rect">
              <a:avLst/>
            </a:prstGeom>
            <a:noFill/>
            <a:ln>
              <a:noFill/>
            </a:ln>
          </p:spPr>
        </p:pic>
        <p:pic>
          <p:nvPicPr>
            <p:cNvPr id="399" name="Google Shape;399;p34"/>
            <p:cNvPicPr preferRelativeResize="0"/>
            <p:nvPr/>
          </p:nvPicPr>
          <p:blipFill rotWithShape="1">
            <a:blip r:embed="rId4">
              <a:alphaModFix/>
            </a:blip>
            <a:srcRect b="0" l="0" r="0" t="0"/>
            <a:stretch/>
          </p:blipFill>
          <p:spPr>
            <a:xfrm>
              <a:off x="428764" y="2356929"/>
              <a:ext cx="8501024" cy="4286148"/>
            </a:xfrm>
            <a:prstGeom prst="rect">
              <a:avLst/>
            </a:prstGeom>
            <a:noFill/>
            <a:ln>
              <a:noFill/>
            </a:ln>
          </p:spPr>
        </p:pic>
        <p:sp>
          <p:nvSpPr>
            <p:cNvPr id="400" name="Google Shape;400;p34"/>
            <p:cNvSpPr/>
            <p:nvPr/>
          </p:nvSpPr>
          <p:spPr>
            <a:xfrm>
              <a:off x="428764" y="2356916"/>
              <a:ext cx="8501380" cy="4286885"/>
            </a:xfrm>
            <a:custGeom>
              <a:rect b="b" l="l" r="r" t="t"/>
              <a:pathLst>
                <a:path extrusionOk="0" h="4286884" w="8501380">
                  <a:moveTo>
                    <a:pt x="4250512" y="4286529"/>
                  </a:moveTo>
                  <a:lnTo>
                    <a:pt x="0" y="4286529"/>
                  </a:lnTo>
                  <a:lnTo>
                    <a:pt x="0" y="0"/>
                  </a:lnTo>
                  <a:lnTo>
                    <a:pt x="8501037" y="0"/>
                  </a:lnTo>
                  <a:lnTo>
                    <a:pt x="8501037" y="4286529"/>
                  </a:lnTo>
                  <a:lnTo>
                    <a:pt x="4250512" y="4286529"/>
                  </a:lnTo>
                  <a:close/>
                </a:path>
              </a:pathLst>
            </a:custGeom>
            <a:noFill/>
            <a:ln cap="flat" cmpd="sng" w="28425">
              <a:solidFill>
                <a:srgbClr val="1E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grpSp>
        <p:nvGrpSpPr>
          <p:cNvPr id="405" name="Google Shape;405;p35"/>
          <p:cNvGrpSpPr/>
          <p:nvPr/>
        </p:nvGrpSpPr>
        <p:grpSpPr>
          <a:xfrm>
            <a:off x="0" y="1643037"/>
            <a:ext cx="9144000" cy="4231804"/>
            <a:chOff x="0" y="1643037"/>
            <a:chExt cx="9144000" cy="4231804"/>
          </a:xfrm>
        </p:grpSpPr>
        <p:pic>
          <p:nvPicPr>
            <p:cNvPr id="406" name="Google Shape;406;p35"/>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407" name="Google Shape;407;p35"/>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08" name="Google Shape;408;p35"/>
          <p:cNvSpPr txBox="1"/>
          <p:nvPr>
            <p:ph type="title"/>
          </p:nvPr>
        </p:nvSpPr>
        <p:spPr>
          <a:xfrm>
            <a:off x="3295700" y="1721053"/>
            <a:ext cx="25501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Types of Thread</a:t>
            </a:r>
            <a:endParaRPr/>
          </a:p>
        </p:txBody>
      </p:sp>
      <p:pic>
        <p:nvPicPr>
          <p:cNvPr id="409" name="Google Shape;409;p35"/>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410" name="Google Shape;410;p35"/>
          <p:cNvSpPr txBox="1"/>
          <p:nvPr/>
        </p:nvSpPr>
        <p:spPr>
          <a:xfrm>
            <a:off x="1005738" y="2677223"/>
            <a:ext cx="6539230" cy="1489075"/>
          </a:xfrm>
          <a:prstGeom prst="rect">
            <a:avLst/>
          </a:prstGeom>
          <a:noFill/>
          <a:ln>
            <a:noFill/>
          </a:ln>
        </p:spPr>
        <p:txBody>
          <a:bodyPr anchorCtr="0" anchor="t" bIns="0" lIns="0" spcFirstLastPara="1" rIns="0" wrap="square" tIns="12700">
            <a:spAutoFit/>
          </a:bodyPr>
          <a:lstStyle/>
          <a:p>
            <a:pPr indent="-175895" lvl="0" marL="187960" marR="0" rtl="0" algn="l">
              <a:lnSpc>
                <a:spcPct val="100000"/>
              </a:lnSpc>
              <a:spcBef>
                <a:spcPts val="0"/>
              </a:spcBef>
              <a:spcAft>
                <a:spcPts val="0"/>
              </a:spcAft>
              <a:buClr>
                <a:srgbClr val="000000"/>
              </a:buClr>
              <a:buSzPts val="2400"/>
              <a:buFont typeface="Arial"/>
              <a:buChar char="•"/>
            </a:pPr>
            <a:r>
              <a:rPr b="1" lang="en-US" sz="2400">
                <a:solidFill>
                  <a:srgbClr val="1E487C"/>
                </a:solidFill>
                <a:latin typeface="Calibri"/>
                <a:ea typeface="Calibri"/>
                <a:cs typeface="Calibri"/>
                <a:sym typeface="Calibri"/>
              </a:rPr>
              <a:t>User Level Threads </a:t>
            </a:r>
            <a:r>
              <a:rPr lang="en-US" sz="2400">
                <a:latin typeface="Calibri"/>
                <a:ea typeface="Calibri"/>
                <a:cs typeface="Calibri"/>
                <a:sym typeface="Calibri"/>
              </a:rPr>
              <a:t>− User managed threads.</a:t>
            </a:r>
            <a:endParaRPr sz="2400">
              <a:latin typeface="Calibri"/>
              <a:ea typeface="Calibri"/>
              <a:cs typeface="Calibri"/>
              <a:sym typeface="Calibri"/>
            </a:endParaRPr>
          </a:p>
          <a:p>
            <a:pPr indent="0" lvl="0" marL="0" marR="0" rtl="0" algn="l">
              <a:lnSpc>
                <a:spcPct val="100000"/>
              </a:lnSpc>
              <a:spcBef>
                <a:spcPts val="10"/>
              </a:spcBef>
              <a:spcAft>
                <a:spcPts val="0"/>
              </a:spcAft>
              <a:buSzPts val="2350"/>
              <a:buFont typeface="Arial"/>
              <a:buNone/>
            </a:pPr>
            <a:r>
              <a:t/>
            </a:r>
            <a:endParaRPr sz="2350">
              <a:latin typeface="Calibri"/>
              <a:ea typeface="Calibri"/>
              <a:cs typeface="Calibri"/>
              <a:sym typeface="Calibri"/>
            </a:endParaRPr>
          </a:p>
          <a:p>
            <a:pPr indent="-152400" lvl="0" marL="12700" marR="5080" rtl="0" algn="l">
              <a:lnSpc>
                <a:spcPct val="100000"/>
              </a:lnSpc>
              <a:spcBef>
                <a:spcPts val="0"/>
              </a:spcBef>
              <a:spcAft>
                <a:spcPts val="0"/>
              </a:spcAft>
              <a:buClr>
                <a:srgbClr val="000000"/>
              </a:buClr>
              <a:buSzPts val="2400"/>
              <a:buFont typeface="Arial"/>
              <a:buChar char="•"/>
            </a:pPr>
            <a:r>
              <a:rPr b="1" lang="en-US" sz="2400">
                <a:solidFill>
                  <a:srgbClr val="1E487C"/>
                </a:solidFill>
                <a:latin typeface="Calibri"/>
                <a:ea typeface="Calibri"/>
                <a:cs typeface="Calibri"/>
                <a:sym typeface="Calibri"/>
              </a:rPr>
              <a:t>Kernel Level Threads </a:t>
            </a:r>
            <a:r>
              <a:rPr lang="en-US" sz="2400">
                <a:latin typeface="Calibri"/>
                <a:ea typeface="Calibri"/>
                <a:cs typeface="Calibri"/>
                <a:sym typeface="Calibri"/>
              </a:rPr>
              <a:t>− Operating System managed  threads acting	on kernel, an operating system core.</a:t>
            </a:r>
            <a:endParaRPr sz="2400">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grpSp>
        <p:nvGrpSpPr>
          <p:cNvPr id="415" name="Google Shape;415;p36"/>
          <p:cNvGrpSpPr/>
          <p:nvPr/>
        </p:nvGrpSpPr>
        <p:grpSpPr>
          <a:xfrm>
            <a:off x="0" y="1643037"/>
            <a:ext cx="9144000" cy="4231804"/>
            <a:chOff x="0" y="1643037"/>
            <a:chExt cx="9144000" cy="4231804"/>
          </a:xfrm>
        </p:grpSpPr>
        <p:pic>
          <p:nvPicPr>
            <p:cNvPr id="416" name="Google Shape;416;p36"/>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417" name="Google Shape;417;p36"/>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18" name="Google Shape;418;p36"/>
          <p:cNvSpPr txBox="1"/>
          <p:nvPr>
            <p:ph type="title"/>
          </p:nvPr>
        </p:nvSpPr>
        <p:spPr>
          <a:xfrm>
            <a:off x="3143415" y="1721053"/>
            <a:ext cx="285369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User Level Thread</a:t>
            </a:r>
            <a:endParaRPr/>
          </a:p>
        </p:txBody>
      </p:sp>
      <p:pic>
        <p:nvPicPr>
          <p:cNvPr id="419" name="Google Shape;419;p36"/>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420" name="Google Shape;420;p36"/>
          <p:cNvSpPr txBox="1"/>
          <p:nvPr/>
        </p:nvSpPr>
        <p:spPr>
          <a:xfrm>
            <a:off x="803783" y="2636532"/>
            <a:ext cx="123825"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latin typeface="Arial"/>
                <a:ea typeface="Arial"/>
                <a:cs typeface="Arial"/>
                <a:sym typeface="Arial"/>
              </a:rPr>
              <a:t>•</a:t>
            </a:r>
            <a:endParaRPr sz="2200">
              <a:latin typeface="Arial"/>
              <a:ea typeface="Arial"/>
              <a:cs typeface="Arial"/>
              <a:sym typeface="Arial"/>
            </a:endParaRPr>
          </a:p>
        </p:txBody>
      </p:sp>
      <p:sp>
        <p:nvSpPr>
          <p:cNvPr id="421" name="Google Shape;421;p36"/>
          <p:cNvSpPr txBox="1"/>
          <p:nvPr/>
        </p:nvSpPr>
        <p:spPr>
          <a:xfrm>
            <a:off x="1093584" y="2605651"/>
            <a:ext cx="7522845" cy="788035"/>
          </a:xfrm>
          <a:prstGeom prst="rect">
            <a:avLst/>
          </a:prstGeom>
          <a:noFill/>
          <a:ln>
            <a:noFill/>
          </a:ln>
        </p:spPr>
        <p:txBody>
          <a:bodyPr anchorCtr="0" anchor="t" bIns="0" lIns="0" spcFirstLastPara="1" rIns="0" wrap="square" tIns="12700">
            <a:spAutoFit/>
          </a:bodyPr>
          <a:lstStyle/>
          <a:p>
            <a:pPr indent="0" lvl="0" marL="12700" marR="5080" rtl="0" algn="l">
              <a:lnSpc>
                <a:spcPct val="113700"/>
              </a:lnSpc>
              <a:spcBef>
                <a:spcPts val="0"/>
              </a:spcBef>
              <a:spcAft>
                <a:spcPts val="0"/>
              </a:spcAft>
              <a:buNone/>
            </a:pPr>
            <a:r>
              <a:rPr lang="en-US" sz="2200">
                <a:latin typeface="Calibri"/>
                <a:ea typeface="Calibri"/>
                <a:cs typeface="Calibri"/>
                <a:sym typeface="Calibri"/>
              </a:rPr>
              <a:t>In this case, the thread management </a:t>
            </a:r>
            <a:r>
              <a:rPr b="1" lang="en-US" sz="2200">
                <a:solidFill>
                  <a:srgbClr val="1E487C"/>
                </a:solidFill>
                <a:latin typeface="Calibri"/>
                <a:ea typeface="Calibri"/>
                <a:cs typeface="Calibri"/>
                <a:sym typeface="Calibri"/>
              </a:rPr>
              <a:t>kernel is not aware </a:t>
            </a:r>
            <a:r>
              <a:rPr lang="en-US" sz="2200">
                <a:latin typeface="Calibri"/>
                <a:ea typeface="Calibri"/>
                <a:cs typeface="Calibri"/>
                <a:sym typeface="Calibri"/>
              </a:rPr>
              <a:t>of the  existence of threads.</a:t>
            </a:r>
            <a:endParaRPr sz="2200">
              <a:latin typeface="Calibri"/>
              <a:ea typeface="Calibri"/>
              <a:cs typeface="Calibri"/>
              <a:sym typeface="Calibri"/>
            </a:endParaRPr>
          </a:p>
        </p:txBody>
      </p:sp>
      <p:sp>
        <p:nvSpPr>
          <p:cNvPr id="422" name="Google Shape;422;p36"/>
          <p:cNvSpPr txBox="1"/>
          <p:nvPr/>
        </p:nvSpPr>
        <p:spPr>
          <a:xfrm>
            <a:off x="803783" y="3657498"/>
            <a:ext cx="123825"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latin typeface="Arial"/>
                <a:ea typeface="Arial"/>
                <a:cs typeface="Arial"/>
                <a:sym typeface="Arial"/>
              </a:rPr>
              <a:t>•</a:t>
            </a:r>
            <a:endParaRPr sz="2200">
              <a:latin typeface="Arial"/>
              <a:ea typeface="Arial"/>
              <a:cs typeface="Arial"/>
              <a:sym typeface="Arial"/>
            </a:endParaRPr>
          </a:p>
        </p:txBody>
      </p:sp>
      <p:sp>
        <p:nvSpPr>
          <p:cNvPr id="423" name="Google Shape;423;p36"/>
          <p:cNvSpPr txBox="1"/>
          <p:nvPr/>
        </p:nvSpPr>
        <p:spPr>
          <a:xfrm>
            <a:off x="1093584" y="3669017"/>
            <a:ext cx="7613650"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latin typeface="Calibri"/>
                <a:ea typeface="Calibri"/>
                <a:cs typeface="Calibri"/>
                <a:sym typeface="Calibri"/>
              </a:rPr>
              <a:t>The	</a:t>
            </a:r>
            <a:r>
              <a:rPr b="1" lang="en-US" sz="2200">
                <a:solidFill>
                  <a:srgbClr val="1E487C"/>
                </a:solidFill>
                <a:latin typeface="Calibri"/>
                <a:ea typeface="Calibri"/>
                <a:cs typeface="Calibri"/>
                <a:sym typeface="Calibri"/>
              </a:rPr>
              <a:t>thread	library	contains	code	</a:t>
            </a:r>
            <a:r>
              <a:rPr lang="en-US" sz="2200">
                <a:latin typeface="Calibri"/>
                <a:ea typeface="Calibri"/>
                <a:cs typeface="Calibri"/>
                <a:sym typeface="Calibri"/>
              </a:rPr>
              <a:t>for	creating	and	destroying</a:t>
            </a:r>
            <a:endParaRPr sz="2200">
              <a:latin typeface="Calibri"/>
              <a:ea typeface="Calibri"/>
              <a:cs typeface="Calibri"/>
              <a:sym typeface="Calibri"/>
            </a:endParaRPr>
          </a:p>
        </p:txBody>
      </p:sp>
      <p:sp>
        <p:nvSpPr>
          <p:cNvPr id="424" name="Google Shape;424;p36"/>
          <p:cNvSpPr txBox="1"/>
          <p:nvPr/>
        </p:nvSpPr>
        <p:spPr>
          <a:xfrm>
            <a:off x="1093584" y="3969981"/>
            <a:ext cx="7609205" cy="962660"/>
          </a:xfrm>
          <a:prstGeom prst="rect">
            <a:avLst/>
          </a:prstGeom>
          <a:noFill/>
          <a:ln>
            <a:noFill/>
          </a:ln>
        </p:spPr>
        <p:txBody>
          <a:bodyPr anchorCtr="0" anchor="t" bIns="0" lIns="0" spcFirstLastPara="1" rIns="0" wrap="square" tIns="50800">
            <a:spAutoFit/>
          </a:bodyPr>
          <a:lstStyle/>
          <a:p>
            <a:pPr indent="0" lvl="0" marL="12700" marR="5080" rtl="0" algn="just">
              <a:lnSpc>
                <a:spcPct val="107727"/>
              </a:lnSpc>
              <a:spcBef>
                <a:spcPts val="0"/>
              </a:spcBef>
              <a:spcAft>
                <a:spcPts val="0"/>
              </a:spcAft>
              <a:buNone/>
            </a:pPr>
            <a:r>
              <a:rPr lang="en-US" sz="2200">
                <a:latin typeface="Calibri"/>
                <a:ea typeface="Calibri"/>
                <a:cs typeface="Calibri"/>
                <a:sym typeface="Calibri"/>
              </a:rPr>
              <a:t>threads, for passing message and data between threads, for  scheduling thread execution and for saving and restoring thread  contexts.</a:t>
            </a:r>
            <a:endParaRPr sz="2200">
              <a:latin typeface="Calibri"/>
              <a:ea typeface="Calibri"/>
              <a:cs typeface="Calibri"/>
              <a:sym typeface="Calibri"/>
            </a:endParaRPr>
          </a:p>
        </p:txBody>
      </p:sp>
      <p:sp>
        <p:nvSpPr>
          <p:cNvPr id="425" name="Google Shape;425;p36"/>
          <p:cNvSpPr txBox="1"/>
          <p:nvPr/>
        </p:nvSpPr>
        <p:spPr>
          <a:xfrm>
            <a:off x="803783" y="5235016"/>
            <a:ext cx="123825"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latin typeface="Arial"/>
                <a:ea typeface="Arial"/>
                <a:cs typeface="Arial"/>
                <a:sym typeface="Arial"/>
              </a:rPr>
              <a:t>•</a:t>
            </a:r>
            <a:endParaRPr sz="2200">
              <a:latin typeface="Arial"/>
              <a:ea typeface="Arial"/>
              <a:cs typeface="Arial"/>
              <a:sym typeface="Arial"/>
            </a:endParaRPr>
          </a:p>
        </p:txBody>
      </p:sp>
      <p:sp>
        <p:nvSpPr>
          <p:cNvPr id="426" name="Google Shape;426;p36"/>
          <p:cNvSpPr txBox="1"/>
          <p:nvPr/>
        </p:nvSpPr>
        <p:spPr>
          <a:xfrm>
            <a:off x="1093584" y="5250141"/>
            <a:ext cx="4817110"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latin typeface="Calibri"/>
                <a:ea typeface="Calibri"/>
                <a:cs typeface="Calibri"/>
                <a:sym typeface="Calibri"/>
              </a:rPr>
              <a:t>The application starts with a single thread</a:t>
            </a:r>
            <a:r>
              <a:rPr lang="en-U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7"/>
          <p:cNvSpPr txBox="1"/>
          <p:nvPr>
            <p:ph type="title"/>
          </p:nvPr>
        </p:nvSpPr>
        <p:spPr>
          <a:xfrm>
            <a:off x="268097" y="1721053"/>
            <a:ext cx="12420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Contd…</a:t>
            </a:r>
            <a:endParaRPr/>
          </a:p>
        </p:txBody>
      </p:sp>
      <p:grpSp>
        <p:nvGrpSpPr>
          <p:cNvPr id="432" name="Google Shape;432;p37"/>
          <p:cNvGrpSpPr/>
          <p:nvPr/>
        </p:nvGrpSpPr>
        <p:grpSpPr>
          <a:xfrm>
            <a:off x="571322" y="2356929"/>
            <a:ext cx="8356688" cy="4284713"/>
            <a:chOff x="571322" y="2356929"/>
            <a:chExt cx="8356688" cy="4284713"/>
          </a:xfrm>
        </p:grpSpPr>
        <p:pic>
          <p:nvPicPr>
            <p:cNvPr id="433" name="Google Shape;433;p37"/>
            <p:cNvPicPr preferRelativeResize="0"/>
            <p:nvPr/>
          </p:nvPicPr>
          <p:blipFill rotWithShape="1">
            <a:blip r:embed="rId3">
              <a:alphaModFix/>
            </a:blip>
            <a:srcRect b="0" l="0" r="0" t="0"/>
            <a:stretch/>
          </p:blipFill>
          <p:spPr>
            <a:xfrm>
              <a:off x="8318525" y="6032157"/>
              <a:ext cx="609485" cy="609485"/>
            </a:xfrm>
            <a:prstGeom prst="rect">
              <a:avLst/>
            </a:prstGeom>
            <a:noFill/>
            <a:ln>
              <a:noFill/>
            </a:ln>
          </p:spPr>
        </p:pic>
        <p:pic>
          <p:nvPicPr>
            <p:cNvPr id="434" name="Google Shape;434;p37"/>
            <p:cNvPicPr preferRelativeResize="0"/>
            <p:nvPr/>
          </p:nvPicPr>
          <p:blipFill rotWithShape="1">
            <a:blip r:embed="rId4">
              <a:alphaModFix/>
            </a:blip>
            <a:srcRect b="0" l="0" r="0" t="0"/>
            <a:stretch/>
          </p:blipFill>
          <p:spPr>
            <a:xfrm>
              <a:off x="571322" y="2356929"/>
              <a:ext cx="8000987" cy="3929024"/>
            </a:xfrm>
            <a:prstGeom prst="rect">
              <a:avLst/>
            </a:prstGeom>
            <a:noFill/>
            <a:ln>
              <a:noFill/>
            </a:ln>
          </p:spPr>
        </p:pic>
      </p:grpSp>
      <p:sp>
        <p:nvSpPr>
          <p:cNvPr id="435" name="Google Shape;435;p37"/>
          <p:cNvSpPr txBox="1"/>
          <p:nvPr/>
        </p:nvSpPr>
        <p:spPr>
          <a:xfrm>
            <a:off x="3646335" y="6392062"/>
            <a:ext cx="1707514" cy="193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100">
                <a:latin typeface="Arial"/>
                <a:ea typeface="Arial"/>
                <a:cs typeface="Arial"/>
                <a:sym typeface="Arial"/>
              </a:rPr>
              <a:t>User Level Thread :Google</a:t>
            </a:r>
            <a:endParaRPr sz="11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grpSp>
        <p:nvGrpSpPr>
          <p:cNvPr id="440" name="Google Shape;440;p38"/>
          <p:cNvGrpSpPr/>
          <p:nvPr/>
        </p:nvGrpSpPr>
        <p:grpSpPr>
          <a:xfrm>
            <a:off x="0" y="1643037"/>
            <a:ext cx="9144000" cy="4231804"/>
            <a:chOff x="0" y="1643037"/>
            <a:chExt cx="9144000" cy="4231804"/>
          </a:xfrm>
        </p:grpSpPr>
        <p:pic>
          <p:nvPicPr>
            <p:cNvPr id="441" name="Google Shape;441;p38"/>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442" name="Google Shape;442;p38"/>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43" name="Google Shape;443;p38"/>
          <p:cNvSpPr txBox="1"/>
          <p:nvPr>
            <p:ph type="title"/>
          </p:nvPr>
        </p:nvSpPr>
        <p:spPr>
          <a:xfrm>
            <a:off x="2101938" y="1721053"/>
            <a:ext cx="493331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Advantages and Disadvantages</a:t>
            </a:r>
            <a:endParaRPr/>
          </a:p>
        </p:txBody>
      </p:sp>
      <p:pic>
        <p:nvPicPr>
          <p:cNvPr id="444" name="Google Shape;444;p38"/>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445" name="Google Shape;445;p38"/>
          <p:cNvSpPr txBox="1"/>
          <p:nvPr/>
        </p:nvSpPr>
        <p:spPr>
          <a:xfrm>
            <a:off x="1000696" y="2462301"/>
            <a:ext cx="1506855"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1E487C"/>
                </a:solidFill>
                <a:latin typeface="Calibri"/>
                <a:ea typeface="Calibri"/>
                <a:cs typeface="Calibri"/>
                <a:sym typeface="Calibri"/>
              </a:rPr>
              <a:t>Advantages</a:t>
            </a:r>
            <a:endParaRPr sz="2400">
              <a:latin typeface="Calibri"/>
              <a:ea typeface="Calibri"/>
              <a:cs typeface="Calibri"/>
              <a:sym typeface="Calibri"/>
            </a:endParaRPr>
          </a:p>
        </p:txBody>
      </p:sp>
      <p:sp>
        <p:nvSpPr>
          <p:cNvPr id="446" name="Google Shape;446;p38"/>
          <p:cNvSpPr txBox="1"/>
          <p:nvPr/>
        </p:nvSpPr>
        <p:spPr>
          <a:xfrm>
            <a:off x="1000696" y="2826707"/>
            <a:ext cx="123825" cy="1701164"/>
          </a:xfrm>
          <a:prstGeom prst="rect">
            <a:avLst/>
          </a:prstGeom>
          <a:noFill/>
          <a:ln>
            <a:noFill/>
          </a:ln>
        </p:spPr>
        <p:txBody>
          <a:bodyPr anchorCtr="0" anchor="t" bIns="0" lIns="0" spcFirstLastPara="1" rIns="0" wrap="square" tIns="92700">
            <a:spAutoFit/>
          </a:bodyPr>
          <a:lstStyle/>
          <a:p>
            <a:pPr indent="0" lvl="0" marL="12700" marR="0" rtl="0" algn="l">
              <a:lnSpc>
                <a:spcPct val="100000"/>
              </a:lnSpc>
              <a:spcBef>
                <a:spcPts val="0"/>
              </a:spcBef>
              <a:spcAft>
                <a:spcPts val="0"/>
              </a:spcAft>
              <a:buNone/>
            </a:pPr>
            <a:r>
              <a:rPr lang="en-US" sz="2200">
                <a:latin typeface="Arial"/>
                <a:ea typeface="Arial"/>
                <a:cs typeface="Arial"/>
                <a:sym typeface="Arial"/>
              </a:rPr>
              <a:t>•</a:t>
            </a:r>
            <a:endParaRPr sz="2200">
              <a:latin typeface="Arial"/>
              <a:ea typeface="Arial"/>
              <a:cs typeface="Arial"/>
              <a:sym typeface="Arial"/>
            </a:endParaRPr>
          </a:p>
          <a:p>
            <a:pPr indent="0" lvl="0" marL="12700" marR="0" rtl="0" algn="l">
              <a:lnSpc>
                <a:spcPct val="100000"/>
              </a:lnSpc>
              <a:spcBef>
                <a:spcPts val="630"/>
              </a:spcBef>
              <a:spcAft>
                <a:spcPts val="0"/>
              </a:spcAft>
              <a:buNone/>
            </a:pPr>
            <a:r>
              <a:rPr lang="en-US" sz="2200">
                <a:latin typeface="Arial"/>
                <a:ea typeface="Arial"/>
                <a:cs typeface="Arial"/>
                <a:sym typeface="Arial"/>
              </a:rPr>
              <a:t>•</a:t>
            </a:r>
            <a:endParaRPr sz="2200">
              <a:latin typeface="Arial"/>
              <a:ea typeface="Arial"/>
              <a:cs typeface="Arial"/>
              <a:sym typeface="Arial"/>
            </a:endParaRPr>
          </a:p>
          <a:p>
            <a:pPr indent="0" lvl="0" marL="12700" marR="0" rtl="0" algn="l">
              <a:lnSpc>
                <a:spcPct val="100000"/>
              </a:lnSpc>
              <a:spcBef>
                <a:spcPts val="690"/>
              </a:spcBef>
              <a:spcAft>
                <a:spcPts val="0"/>
              </a:spcAft>
              <a:buNone/>
            </a:pPr>
            <a:r>
              <a:rPr lang="en-US" sz="2200">
                <a:solidFill>
                  <a:srgbClr val="1E487C"/>
                </a:solidFill>
                <a:latin typeface="Arial"/>
                <a:ea typeface="Arial"/>
                <a:cs typeface="Arial"/>
                <a:sym typeface="Arial"/>
              </a:rPr>
              <a:t>•</a:t>
            </a:r>
            <a:endParaRPr sz="2200">
              <a:latin typeface="Arial"/>
              <a:ea typeface="Arial"/>
              <a:cs typeface="Arial"/>
              <a:sym typeface="Arial"/>
            </a:endParaRPr>
          </a:p>
          <a:p>
            <a:pPr indent="0" lvl="0" marL="12700" marR="0" rtl="0" algn="l">
              <a:lnSpc>
                <a:spcPct val="100000"/>
              </a:lnSpc>
              <a:spcBef>
                <a:spcPts val="680"/>
              </a:spcBef>
              <a:spcAft>
                <a:spcPts val="0"/>
              </a:spcAft>
              <a:buNone/>
            </a:pPr>
            <a:r>
              <a:rPr lang="en-US" sz="2200">
                <a:latin typeface="Arial"/>
                <a:ea typeface="Arial"/>
                <a:cs typeface="Arial"/>
                <a:sym typeface="Arial"/>
              </a:rPr>
              <a:t>•</a:t>
            </a:r>
            <a:endParaRPr sz="2200">
              <a:latin typeface="Arial"/>
              <a:ea typeface="Arial"/>
              <a:cs typeface="Arial"/>
              <a:sym typeface="Arial"/>
            </a:endParaRPr>
          </a:p>
        </p:txBody>
      </p:sp>
      <p:sp>
        <p:nvSpPr>
          <p:cNvPr id="447" name="Google Shape;447;p38"/>
          <p:cNvSpPr txBox="1"/>
          <p:nvPr/>
        </p:nvSpPr>
        <p:spPr>
          <a:xfrm>
            <a:off x="1289062" y="2842544"/>
            <a:ext cx="7032625" cy="1700530"/>
          </a:xfrm>
          <a:prstGeom prst="rect">
            <a:avLst/>
          </a:prstGeom>
          <a:noFill/>
          <a:ln>
            <a:noFill/>
          </a:ln>
        </p:spPr>
        <p:txBody>
          <a:bodyPr anchorCtr="0" anchor="t" bIns="0" lIns="0" spcFirstLastPara="1" rIns="0" wrap="square" tIns="12700">
            <a:spAutoFit/>
          </a:bodyPr>
          <a:lstStyle/>
          <a:p>
            <a:pPr indent="0" lvl="0" marL="12700" marR="409575" rtl="0" algn="l">
              <a:lnSpc>
                <a:spcPct val="123800"/>
              </a:lnSpc>
              <a:spcBef>
                <a:spcPts val="0"/>
              </a:spcBef>
              <a:spcAft>
                <a:spcPts val="0"/>
              </a:spcAft>
              <a:buNone/>
            </a:pPr>
            <a:r>
              <a:rPr lang="en-US" sz="2200">
                <a:latin typeface="Calibri"/>
                <a:ea typeface="Calibri"/>
                <a:cs typeface="Calibri"/>
                <a:sym typeface="Calibri"/>
              </a:rPr>
              <a:t>Thread switching does </a:t>
            </a:r>
            <a:r>
              <a:rPr lang="en-US" sz="2200">
                <a:solidFill>
                  <a:srgbClr val="1E487C"/>
                </a:solidFill>
                <a:latin typeface="Calibri"/>
                <a:ea typeface="Calibri"/>
                <a:cs typeface="Calibri"/>
                <a:sym typeface="Calibri"/>
              </a:rPr>
              <a:t>not require Kernel </a:t>
            </a:r>
            <a:r>
              <a:rPr lang="en-US" sz="2200">
                <a:latin typeface="Calibri"/>
                <a:ea typeface="Calibri"/>
                <a:cs typeface="Calibri"/>
                <a:sym typeface="Calibri"/>
              </a:rPr>
              <a:t>mode </a:t>
            </a:r>
            <a:r>
              <a:rPr lang="en-US" sz="2200">
                <a:solidFill>
                  <a:srgbClr val="1E487C"/>
                </a:solidFill>
                <a:latin typeface="Calibri"/>
                <a:ea typeface="Calibri"/>
                <a:cs typeface="Calibri"/>
                <a:sym typeface="Calibri"/>
              </a:rPr>
              <a:t>privileges</a:t>
            </a:r>
            <a:r>
              <a:rPr lang="en-US" sz="2200">
                <a:latin typeface="Calibri"/>
                <a:ea typeface="Calibri"/>
                <a:cs typeface="Calibri"/>
                <a:sym typeface="Calibri"/>
              </a:rPr>
              <a:t>.  User level thread can </a:t>
            </a:r>
            <a:r>
              <a:rPr lang="en-US" sz="2200">
                <a:solidFill>
                  <a:srgbClr val="1E487C"/>
                </a:solidFill>
                <a:latin typeface="Calibri"/>
                <a:ea typeface="Calibri"/>
                <a:cs typeface="Calibri"/>
                <a:sym typeface="Calibri"/>
              </a:rPr>
              <a:t>run on any operating system.</a:t>
            </a:r>
            <a:endParaRPr sz="2200">
              <a:latin typeface="Calibri"/>
              <a:ea typeface="Calibri"/>
              <a:cs typeface="Calibri"/>
              <a:sym typeface="Calibri"/>
            </a:endParaRPr>
          </a:p>
          <a:p>
            <a:pPr indent="0" lvl="0" marL="12700" marR="5080" rtl="0" algn="l">
              <a:lnSpc>
                <a:spcPct val="125699"/>
              </a:lnSpc>
              <a:spcBef>
                <a:spcPts val="10"/>
              </a:spcBef>
              <a:spcAft>
                <a:spcPts val="0"/>
              </a:spcAft>
              <a:buNone/>
            </a:pPr>
            <a:r>
              <a:rPr lang="en-US" sz="2200">
                <a:solidFill>
                  <a:srgbClr val="1E487C"/>
                </a:solidFill>
                <a:latin typeface="Calibri"/>
                <a:ea typeface="Calibri"/>
                <a:cs typeface="Calibri"/>
                <a:sym typeface="Calibri"/>
              </a:rPr>
              <a:t>Scheduling can be application specific </a:t>
            </a:r>
            <a:r>
              <a:rPr lang="en-US" sz="2200">
                <a:latin typeface="Calibri"/>
                <a:ea typeface="Calibri"/>
                <a:cs typeface="Calibri"/>
                <a:sym typeface="Calibri"/>
              </a:rPr>
              <a:t>in the user level thread.  User level threads are </a:t>
            </a:r>
            <a:r>
              <a:rPr lang="en-US" sz="2200">
                <a:solidFill>
                  <a:srgbClr val="1E487C"/>
                </a:solidFill>
                <a:latin typeface="Calibri"/>
                <a:ea typeface="Calibri"/>
                <a:cs typeface="Calibri"/>
                <a:sym typeface="Calibri"/>
              </a:rPr>
              <a:t>fast </a:t>
            </a:r>
            <a:r>
              <a:rPr lang="en-US" sz="2200">
                <a:latin typeface="Calibri"/>
                <a:ea typeface="Calibri"/>
                <a:cs typeface="Calibri"/>
                <a:sym typeface="Calibri"/>
              </a:rPr>
              <a:t>to create and manage.</a:t>
            </a:r>
            <a:endParaRPr sz="2200">
              <a:latin typeface="Calibri"/>
              <a:ea typeface="Calibri"/>
              <a:cs typeface="Calibri"/>
              <a:sym typeface="Calibri"/>
            </a:endParaRPr>
          </a:p>
        </p:txBody>
      </p:sp>
      <p:sp>
        <p:nvSpPr>
          <p:cNvPr id="448" name="Google Shape;448;p38"/>
          <p:cNvSpPr txBox="1"/>
          <p:nvPr/>
        </p:nvSpPr>
        <p:spPr>
          <a:xfrm>
            <a:off x="1000696" y="4771886"/>
            <a:ext cx="6215380" cy="1250950"/>
          </a:xfrm>
          <a:prstGeom prst="rect">
            <a:avLst/>
          </a:prstGeom>
          <a:noFill/>
          <a:ln>
            <a:noFill/>
          </a:ln>
        </p:spPr>
        <p:txBody>
          <a:bodyPr anchorCtr="0" anchor="t" bIns="0" lIns="0" spcFirstLastPara="1" rIns="0" wrap="square" tIns="111125">
            <a:spAutoFit/>
          </a:bodyPr>
          <a:lstStyle/>
          <a:p>
            <a:pPr indent="0" lvl="0" marL="12700" marR="0" rtl="0" algn="l">
              <a:lnSpc>
                <a:spcPct val="100000"/>
              </a:lnSpc>
              <a:spcBef>
                <a:spcPts val="0"/>
              </a:spcBef>
              <a:spcAft>
                <a:spcPts val="0"/>
              </a:spcAft>
              <a:buNone/>
            </a:pPr>
            <a:r>
              <a:rPr b="1" lang="en-US" sz="2400">
                <a:solidFill>
                  <a:srgbClr val="1E487C"/>
                </a:solidFill>
                <a:latin typeface="Calibri"/>
                <a:ea typeface="Calibri"/>
                <a:cs typeface="Calibri"/>
                <a:sym typeface="Calibri"/>
              </a:rPr>
              <a:t>Disadvantages</a:t>
            </a:r>
            <a:endParaRPr sz="2400">
              <a:latin typeface="Calibri"/>
              <a:ea typeface="Calibri"/>
              <a:cs typeface="Calibri"/>
              <a:sym typeface="Calibri"/>
            </a:endParaRPr>
          </a:p>
          <a:p>
            <a:pPr indent="-288925" lvl="0" marL="300990" marR="5080" rtl="0" algn="l">
              <a:lnSpc>
                <a:spcPct val="100000"/>
              </a:lnSpc>
              <a:spcBef>
                <a:spcPts val="710"/>
              </a:spcBef>
              <a:spcAft>
                <a:spcPts val="0"/>
              </a:spcAft>
              <a:buSzPts val="2200"/>
              <a:buFont typeface="Arial"/>
              <a:buChar char="•"/>
            </a:pPr>
            <a:r>
              <a:rPr lang="en-US" sz="2200">
                <a:latin typeface="Calibri"/>
                <a:ea typeface="Calibri"/>
                <a:cs typeface="Calibri"/>
                <a:sym typeface="Calibri"/>
              </a:rPr>
              <a:t>Multithreaded application cannot take advantage of  multiprocessing</a:t>
            </a:r>
            <a:endParaRPr sz="22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pSp>
        <p:nvGrpSpPr>
          <p:cNvPr id="453" name="Google Shape;453;p39"/>
          <p:cNvGrpSpPr/>
          <p:nvPr/>
        </p:nvGrpSpPr>
        <p:grpSpPr>
          <a:xfrm>
            <a:off x="0" y="1643037"/>
            <a:ext cx="9144000" cy="4231804"/>
            <a:chOff x="0" y="1643037"/>
            <a:chExt cx="9144000" cy="4231804"/>
          </a:xfrm>
        </p:grpSpPr>
        <p:pic>
          <p:nvPicPr>
            <p:cNvPr id="454" name="Google Shape;454;p39"/>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455" name="Google Shape;455;p39"/>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56" name="Google Shape;456;p39"/>
          <p:cNvSpPr txBox="1"/>
          <p:nvPr>
            <p:ph type="title"/>
          </p:nvPr>
        </p:nvSpPr>
        <p:spPr>
          <a:xfrm>
            <a:off x="2994736" y="1721053"/>
            <a:ext cx="315023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Kernel Level Thread</a:t>
            </a:r>
            <a:endParaRPr/>
          </a:p>
        </p:txBody>
      </p:sp>
      <p:pic>
        <p:nvPicPr>
          <p:cNvPr id="457" name="Google Shape;457;p39"/>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458" name="Google Shape;458;p39"/>
          <p:cNvSpPr txBox="1"/>
          <p:nvPr/>
        </p:nvSpPr>
        <p:spPr>
          <a:xfrm>
            <a:off x="791184" y="2605938"/>
            <a:ext cx="7719695" cy="2707005"/>
          </a:xfrm>
          <a:prstGeom prst="rect">
            <a:avLst/>
          </a:prstGeom>
          <a:noFill/>
          <a:ln>
            <a:noFill/>
          </a:ln>
        </p:spPr>
        <p:txBody>
          <a:bodyPr anchorCtr="0" anchor="t" bIns="0" lIns="0" spcFirstLastPara="1" rIns="0" wrap="square" tIns="12700">
            <a:spAutoFit/>
          </a:bodyPr>
          <a:lstStyle/>
          <a:p>
            <a:pPr indent="-160655" lvl="0" marL="172720" marR="0" rtl="0" algn="l">
              <a:lnSpc>
                <a:spcPct val="100000"/>
              </a:lnSpc>
              <a:spcBef>
                <a:spcPts val="0"/>
              </a:spcBef>
              <a:spcAft>
                <a:spcPts val="0"/>
              </a:spcAft>
              <a:buSzPts val="2200"/>
              <a:buFont typeface="Arial"/>
              <a:buChar char="•"/>
            </a:pPr>
            <a:r>
              <a:rPr lang="en-US" sz="2200">
                <a:latin typeface="Calibri"/>
                <a:ea typeface="Calibri"/>
                <a:cs typeface="Calibri"/>
                <a:sym typeface="Calibri"/>
              </a:rPr>
              <a:t>In this case, thread </a:t>
            </a:r>
            <a:r>
              <a:rPr b="1" lang="en-US" sz="2200">
                <a:solidFill>
                  <a:srgbClr val="1E487C"/>
                </a:solidFill>
                <a:latin typeface="Calibri"/>
                <a:ea typeface="Calibri"/>
                <a:cs typeface="Calibri"/>
                <a:sym typeface="Calibri"/>
              </a:rPr>
              <a:t>management </a:t>
            </a:r>
            <a:r>
              <a:rPr lang="en-US" sz="2200">
                <a:latin typeface="Calibri"/>
                <a:ea typeface="Calibri"/>
                <a:cs typeface="Calibri"/>
                <a:sym typeface="Calibri"/>
              </a:rPr>
              <a:t>is done by the </a:t>
            </a:r>
            <a:r>
              <a:rPr b="1" lang="en-US" sz="2200">
                <a:solidFill>
                  <a:srgbClr val="1E487C"/>
                </a:solidFill>
                <a:latin typeface="Calibri"/>
                <a:ea typeface="Calibri"/>
                <a:cs typeface="Calibri"/>
                <a:sym typeface="Calibri"/>
              </a:rPr>
              <a:t>Kernel</a:t>
            </a:r>
            <a:r>
              <a:rPr lang="en-US" sz="2200">
                <a:latin typeface="Calibri"/>
                <a:ea typeface="Calibri"/>
                <a:cs typeface="Calibri"/>
                <a:sym typeface="Calibri"/>
              </a:rPr>
              <a:t>.</a:t>
            </a:r>
            <a:endParaRPr sz="2200">
              <a:latin typeface="Calibri"/>
              <a:ea typeface="Calibri"/>
              <a:cs typeface="Calibri"/>
              <a:sym typeface="Calibri"/>
            </a:endParaRPr>
          </a:p>
          <a:p>
            <a:pPr indent="0" lvl="0" marL="0" marR="0" rtl="0" algn="l">
              <a:lnSpc>
                <a:spcPct val="100000"/>
              </a:lnSpc>
              <a:spcBef>
                <a:spcPts val="5"/>
              </a:spcBef>
              <a:spcAft>
                <a:spcPts val="0"/>
              </a:spcAft>
              <a:buSzPts val="2150"/>
              <a:buFont typeface="Arial"/>
              <a:buNone/>
            </a:pPr>
            <a:r>
              <a:t/>
            </a:r>
            <a:endParaRPr sz="2150">
              <a:latin typeface="Calibri"/>
              <a:ea typeface="Calibri"/>
              <a:cs typeface="Calibri"/>
              <a:sym typeface="Calibri"/>
            </a:endParaRPr>
          </a:p>
          <a:p>
            <a:pPr indent="-160655" lvl="0" marL="172720" marR="0" rtl="0" algn="l">
              <a:lnSpc>
                <a:spcPct val="100000"/>
              </a:lnSpc>
              <a:spcBef>
                <a:spcPts val="0"/>
              </a:spcBef>
              <a:spcAft>
                <a:spcPts val="0"/>
              </a:spcAft>
              <a:buSzPts val="2200"/>
              <a:buFont typeface="Arial"/>
              <a:buChar char="•"/>
            </a:pPr>
            <a:r>
              <a:rPr lang="en-US" sz="2200">
                <a:latin typeface="Calibri"/>
                <a:ea typeface="Calibri"/>
                <a:cs typeface="Calibri"/>
                <a:sym typeface="Calibri"/>
              </a:rPr>
              <a:t>There is no thread management code in the application area.</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60655" lvl="0" marL="172720" marR="0" rtl="0" algn="l">
              <a:lnSpc>
                <a:spcPct val="100000"/>
              </a:lnSpc>
              <a:spcBef>
                <a:spcPts val="0"/>
              </a:spcBef>
              <a:spcAft>
                <a:spcPts val="0"/>
              </a:spcAft>
              <a:buSzPts val="2200"/>
              <a:buFont typeface="Arial"/>
              <a:buChar char="•"/>
            </a:pPr>
            <a:r>
              <a:rPr lang="en-US" sz="2200">
                <a:latin typeface="Calibri"/>
                <a:ea typeface="Calibri"/>
                <a:cs typeface="Calibri"/>
                <a:sym typeface="Calibri"/>
              </a:rPr>
              <a:t>Kernel threads are </a:t>
            </a:r>
            <a:r>
              <a:rPr b="1" lang="en-US" sz="2200">
                <a:solidFill>
                  <a:srgbClr val="1E487C"/>
                </a:solidFill>
                <a:latin typeface="Calibri"/>
                <a:ea typeface="Calibri"/>
                <a:cs typeface="Calibri"/>
                <a:sym typeface="Calibri"/>
              </a:rPr>
              <a:t>supported directly by the operating system</a:t>
            </a:r>
            <a:r>
              <a:rPr lang="en-US" sz="2200">
                <a:latin typeface="Calibri"/>
                <a:ea typeface="Calibri"/>
                <a:cs typeface="Calibri"/>
                <a:sym typeface="Calibri"/>
              </a:rPr>
              <a:t>.</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12700" marR="5080" rtl="0" algn="l">
              <a:lnSpc>
                <a:spcPct val="100000"/>
              </a:lnSpc>
              <a:spcBef>
                <a:spcPts val="0"/>
              </a:spcBef>
              <a:spcAft>
                <a:spcPts val="0"/>
              </a:spcAft>
              <a:buSzPts val="2200"/>
              <a:buFont typeface="Arial"/>
              <a:buChar char="•"/>
            </a:pPr>
            <a:r>
              <a:rPr lang="en-US" sz="2200">
                <a:latin typeface="Calibri"/>
                <a:ea typeface="Calibri"/>
                <a:cs typeface="Calibri"/>
                <a:sym typeface="Calibri"/>
              </a:rPr>
              <a:t>The Kernel performs thread creation, scheduling and management  in Kernel space.</a:t>
            </a:r>
            <a:endParaRPr sz="2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4"/>
          <p:cNvGrpSpPr/>
          <p:nvPr/>
        </p:nvGrpSpPr>
        <p:grpSpPr>
          <a:xfrm>
            <a:off x="0" y="1643037"/>
            <a:ext cx="9144000" cy="4231804"/>
            <a:chOff x="0" y="1643037"/>
            <a:chExt cx="9144000" cy="4231804"/>
          </a:xfrm>
        </p:grpSpPr>
        <p:pic>
          <p:nvPicPr>
            <p:cNvPr id="89" name="Google Shape;89;p4"/>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90" name="Google Shape;90;p4"/>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1" name="Google Shape;91;p4"/>
          <p:cNvSpPr txBox="1"/>
          <p:nvPr>
            <p:ph type="title"/>
          </p:nvPr>
        </p:nvSpPr>
        <p:spPr>
          <a:xfrm>
            <a:off x="3959898" y="1721053"/>
            <a:ext cx="122301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a:t>
            </a:r>
            <a:endParaRPr/>
          </a:p>
        </p:txBody>
      </p:sp>
      <p:pic>
        <p:nvPicPr>
          <p:cNvPr id="92" name="Google Shape;92;p4"/>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93" name="Google Shape;93;p4"/>
          <p:cNvSpPr txBox="1"/>
          <p:nvPr/>
        </p:nvSpPr>
        <p:spPr>
          <a:xfrm>
            <a:off x="518299" y="2590949"/>
            <a:ext cx="7896859" cy="2236470"/>
          </a:xfrm>
          <a:prstGeom prst="rect">
            <a:avLst/>
          </a:prstGeom>
          <a:noFill/>
          <a:ln>
            <a:noFill/>
          </a:ln>
        </p:spPr>
        <p:txBody>
          <a:bodyPr anchorCtr="0" anchor="t" bIns="0" lIns="0" spcFirstLastPara="1" rIns="0" wrap="square" tIns="140950">
            <a:spAutoFit/>
          </a:bodyPr>
          <a:lstStyle/>
          <a:p>
            <a:pPr indent="-175260" lvl="0" marL="187325" marR="0" rtl="0" algn="just">
              <a:lnSpc>
                <a:spcPct val="100000"/>
              </a:lnSpc>
              <a:spcBef>
                <a:spcPts val="0"/>
              </a:spcBef>
              <a:spcAft>
                <a:spcPts val="0"/>
              </a:spcAft>
              <a:buClr>
                <a:srgbClr val="1E487C"/>
              </a:buClr>
              <a:buSzPts val="2400"/>
              <a:buFont typeface="Arial"/>
              <a:buChar char="•"/>
            </a:pPr>
            <a:r>
              <a:rPr b="1" lang="en-US" sz="2400">
                <a:solidFill>
                  <a:srgbClr val="1E487C"/>
                </a:solidFill>
                <a:latin typeface="Calibri"/>
                <a:ea typeface="Calibri"/>
                <a:cs typeface="Calibri"/>
                <a:sym typeface="Calibri"/>
              </a:rPr>
              <a:t>A process is a program in execution</a:t>
            </a:r>
            <a:r>
              <a:rPr b="1" lang="en-US" sz="2400">
                <a:latin typeface="Calibri"/>
                <a:ea typeface="Calibri"/>
                <a:cs typeface="Calibri"/>
                <a:sym typeface="Calibri"/>
              </a:rPr>
              <a:t>.</a:t>
            </a:r>
            <a:endParaRPr sz="2400">
              <a:latin typeface="Calibri"/>
              <a:ea typeface="Calibri"/>
              <a:cs typeface="Calibri"/>
              <a:sym typeface="Calibri"/>
            </a:endParaRPr>
          </a:p>
          <a:p>
            <a:pPr indent="-175260" lvl="0" marL="187325" marR="0" rtl="0" algn="just">
              <a:lnSpc>
                <a:spcPct val="100000"/>
              </a:lnSpc>
              <a:spcBef>
                <a:spcPts val="1005"/>
              </a:spcBef>
              <a:spcAft>
                <a:spcPts val="0"/>
              </a:spcAft>
              <a:buSzPts val="2400"/>
              <a:buFont typeface="Arial"/>
              <a:buChar char="•"/>
            </a:pPr>
            <a:r>
              <a:rPr lang="en-US" sz="2400">
                <a:latin typeface="Calibri"/>
                <a:ea typeface="Calibri"/>
                <a:cs typeface="Calibri"/>
                <a:sym typeface="Calibri"/>
              </a:rPr>
              <a:t>Process is not as same as program code but a lot more than it.</a:t>
            </a:r>
            <a:endParaRPr sz="2400">
              <a:latin typeface="Calibri"/>
              <a:ea typeface="Calibri"/>
              <a:cs typeface="Calibri"/>
              <a:sym typeface="Calibri"/>
            </a:endParaRPr>
          </a:p>
          <a:p>
            <a:pPr indent="-175260" lvl="0" marL="187325" marR="5080" rtl="0" algn="just">
              <a:lnSpc>
                <a:spcPct val="100000"/>
              </a:lnSpc>
              <a:spcBef>
                <a:spcPts val="990"/>
              </a:spcBef>
              <a:spcAft>
                <a:spcPts val="0"/>
              </a:spcAft>
              <a:buSzPts val="2400"/>
              <a:buFont typeface="Arial"/>
              <a:buChar char="•"/>
            </a:pPr>
            <a:r>
              <a:rPr lang="en-US" sz="2400">
                <a:latin typeface="Calibri"/>
                <a:ea typeface="Calibri"/>
                <a:cs typeface="Calibri"/>
                <a:sym typeface="Calibri"/>
              </a:rPr>
              <a:t>A process is an 'active' entity as opposed to program which is  considered to be a 'passive' entity. Attributes held by process  include hardware state, memory, CPU etc.</a:t>
            </a:r>
            <a:endParaRPr sz="24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grpSp>
        <p:nvGrpSpPr>
          <p:cNvPr id="463" name="Google Shape;463;p40"/>
          <p:cNvGrpSpPr/>
          <p:nvPr/>
        </p:nvGrpSpPr>
        <p:grpSpPr>
          <a:xfrm>
            <a:off x="0" y="1643037"/>
            <a:ext cx="9144000" cy="4231804"/>
            <a:chOff x="0" y="1643037"/>
            <a:chExt cx="9144000" cy="4231804"/>
          </a:xfrm>
        </p:grpSpPr>
        <p:pic>
          <p:nvPicPr>
            <p:cNvPr id="464" name="Google Shape;464;p40"/>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465" name="Google Shape;465;p40"/>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66" name="Google Shape;466;p40"/>
          <p:cNvSpPr txBox="1"/>
          <p:nvPr>
            <p:ph type="title"/>
          </p:nvPr>
        </p:nvSpPr>
        <p:spPr>
          <a:xfrm>
            <a:off x="3633380" y="1721053"/>
            <a:ext cx="187452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Advantages</a:t>
            </a:r>
            <a:endParaRPr/>
          </a:p>
        </p:txBody>
      </p:sp>
      <p:pic>
        <p:nvPicPr>
          <p:cNvPr id="467" name="Google Shape;467;p40"/>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468" name="Google Shape;468;p40"/>
          <p:cNvSpPr txBox="1"/>
          <p:nvPr/>
        </p:nvSpPr>
        <p:spPr>
          <a:xfrm>
            <a:off x="791184" y="2677223"/>
            <a:ext cx="7376795" cy="1701800"/>
          </a:xfrm>
          <a:prstGeom prst="rect">
            <a:avLst/>
          </a:prstGeom>
          <a:noFill/>
          <a:ln>
            <a:noFill/>
          </a:ln>
        </p:spPr>
        <p:txBody>
          <a:bodyPr anchorCtr="0" anchor="t" bIns="0" lIns="0" spcFirstLastPara="1" rIns="0" wrap="square" tIns="12700">
            <a:spAutoFit/>
          </a:bodyPr>
          <a:lstStyle/>
          <a:p>
            <a:pPr indent="-139700" lvl="0" marL="12700" marR="5080" rtl="0" algn="l">
              <a:lnSpc>
                <a:spcPct val="100000"/>
              </a:lnSpc>
              <a:spcBef>
                <a:spcPts val="0"/>
              </a:spcBef>
              <a:spcAft>
                <a:spcPts val="0"/>
              </a:spcAft>
              <a:buSzPts val="2200"/>
              <a:buFont typeface="Arial"/>
              <a:buChar char="•"/>
            </a:pPr>
            <a:r>
              <a:rPr lang="en-US" sz="2200">
                <a:latin typeface="Calibri"/>
                <a:ea typeface="Calibri"/>
                <a:cs typeface="Calibri"/>
                <a:sym typeface="Calibri"/>
              </a:rPr>
              <a:t>Kernel can </a:t>
            </a:r>
            <a:r>
              <a:rPr b="1" lang="en-US" sz="2200">
                <a:solidFill>
                  <a:srgbClr val="1E487C"/>
                </a:solidFill>
                <a:latin typeface="Calibri"/>
                <a:ea typeface="Calibri"/>
                <a:cs typeface="Calibri"/>
                <a:sym typeface="Calibri"/>
              </a:rPr>
              <a:t>simultaneously schedule multiple threads </a:t>
            </a:r>
            <a:r>
              <a:rPr lang="en-US" sz="2200">
                <a:latin typeface="Calibri"/>
                <a:ea typeface="Calibri"/>
                <a:cs typeface="Calibri"/>
                <a:sym typeface="Calibri"/>
              </a:rPr>
              <a:t>from the  same process on multiple processes.</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12700" marR="315595" rtl="0" algn="l">
              <a:lnSpc>
                <a:spcPct val="100000"/>
              </a:lnSpc>
              <a:spcBef>
                <a:spcPts val="0"/>
              </a:spcBef>
              <a:spcAft>
                <a:spcPts val="0"/>
              </a:spcAft>
              <a:buSzPts val="2200"/>
              <a:buFont typeface="Arial"/>
              <a:buChar char="•"/>
            </a:pPr>
            <a:r>
              <a:rPr lang="en-US" sz="2200">
                <a:latin typeface="Calibri"/>
                <a:ea typeface="Calibri"/>
                <a:cs typeface="Calibri"/>
                <a:sym typeface="Calibri"/>
              </a:rPr>
              <a:t>If one thread in a process is blocked, the Kernel can schedule  another thread of the same process</a:t>
            </a:r>
            <a:r>
              <a:rPr lang="en-US" sz="1800">
                <a:latin typeface="Arial"/>
                <a:ea typeface="Arial"/>
                <a:cs typeface="Arial"/>
                <a:sym typeface="Arial"/>
              </a:rPr>
              <a:t>.</a:t>
            </a:r>
            <a:endParaRPr sz="18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grpSp>
        <p:nvGrpSpPr>
          <p:cNvPr id="473" name="Google Shape;473;p41"/>
          <p:cNvGrpSpPr/>
          <p:nvPr/>
        </p:nvGrpSpPr>
        <p:grpSpPr>
          <a:xfrm>
            <a:off x="0" y="1643037"/>
            <a:ext cx="9144000" cy="4231804"/>
            <a:chOff x="0" y="1643037"/>
            <a:chExt cx="9144000" cy="4231804"/>
          </a:xfrm>
        </p:grpSpPr>
        <p:pic>
          <p:nvPicPr>
            <p:cNvPr id="474" name="Google Shape;474;p41"/>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475" name="Google Shape;475;p41"/>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76" name="Google Shape;476;p41"/>
          <p:cNvSpPr txBox="1"/>
          <p:nvPr>
            <p:ph type="title"/>
          </p:nvPr>
        </p:nvSpPr>
        <p:spPr>
          <a:xfrm>
            <a:off x="3412337" y="1721053"/>
            <a:ext cx="231711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Disadvantages</a:t>
            </a:r>
            <a:endParaRPr/>
          </a:p>
        </p:txBody>
      </p:sp>
      <p:pic>
        <p:nvPicPr>
          <p:cNvPr id="477" name="Google Shape;477;p41"/>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478" name="Google Shape;478;p41"/>
          <p:cNvSpPr txBox="1"/>
          <p:nvPr/>
        </p:nvSpPr>
        <p:spPr>
          <a:xfrm>
            <a:off x="1077023" y="2533573"/>
            <a:ext cx="6759575" cy="1702435"/>
          </a:xfrm>
          <a:prstGeom prst="rect">
            <a:avLst/>
          </a:prstGeom>
          <a:noFill/>
          <a:ln>
            <a:noFill/>
          </a:ln>
        </p:spPr>
        <p:txBody>
          <a:bodyPr anchorCtr="0" anchor="t" bIns="0" lIns="0" spcFirstLastPara="1" rIns="0" wrap="square" tIns="12700">
            <a:spAutoFit/>
          </a:bodyPr>
          <a:lstStyle/>
          <a:p>
            <a:pPr indent="-139700" lvl="0" marL="12700" marR="5080" rtl="0" algn="l">
              <a:lnSpc>
                <a:spcPct val="100000"/>
              </a:lnSpc>
              <a:spcBef>
                <a:spcPts val="0"/>
              </a:spcBef>
              <a:spcAft>
                <a:spcPts val="0"/>
              </a:spcAft>
              <a:buSzPts val="2200"/>
              <a:buFont typeface="Arial"/>
              <a:buChar char="•"/>
            </a:pPr>
            <a:r>
              <a:rPr lang="en-US" sz="2200">
                <a:latin typeface="Calibri"/>
                <a:ea typeface="Calibri"/>
                <a:cs typeface="Calibri"/>
                <a:sym typeface="Calibri"/>
              </a:rPr>
              <a:t>Kernel threads are generally </a:t>
            </a:r>
            <a:r>
              <a:rPr b="1" lang="en-US" sz="2200">
                <a:solidFill>
                  <a:srgbClr val="1E487C"/>
                </a:solidFill>
                <a:latin typeface="Calibri"/>
                <a:ea typeface="Calibri"/>
                <a:cs typeface="Calibri"/>
                <a:sym typeface="Calibri"/>
              </a:rPr>
              <a:t>slower </a:t>
            </a:r>
            <a:r>
              <a:rPr lang="en-US" sz="2200">
                <a:latin typeface="Calibri"/>
                <a:ea typeface="Calibri"/>
                <a:cs typeface="Calibri"/>
                <a:sym typeface="Calibri"/>
              </a:rPr>
              <a:t>to create and manage  than the user threads.</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12700" marR="52069" rtl="0" algn="l">
              <a:lnSpc>
                <a:spcPct val="100000"/>
              </a:lnSpc>
              <a:spcBef>
                <a:spcPts val="0"/>
              </a:spcBef>
              <a:spcAft>
                <a:spcPts val="0"/>
              </a:spcAft>
              <a:buSzPts val="2200"/>
              <a:buFont typeface="Arial"/>
              <a:buChar char="•"/>
            </a:pPr>
            <a:r>
              <a:rPr lang="en-US" sz="2200">
                <a:latin typeface="Calibri"/>
                <a:ea typeface="Calibri"/>
                <a:cs typeface="Calibri"/>
                <a:sym typeface="Calibri"/>
              </a:rPr>
              <a:t>Transfer of control from one thread to another within the  same process </a:t>
            </a:r>
            <a:r>
              <a:rPr b="1" lang="en-US" sz="2200">
                <a:solidFill>
                  <a:srgbClr val="1E487C"/>
                </a:solidFill>
                <a:latin typeface="Calibri"/>
                <a:ea typeface="Calibri"/>
                <a:cs typeface="Calibri"/>
                <a:sym typeface="Calibri"/>
              </a:rPr>
              <a:t>requires a mode switch to the Kernel.</a:t>
            </a:r>
            <a:endParaRPr sz="22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grpSp>
        <p:nvGrpSpPr>
          <p:cNvPr id="483" name="Google Shape;483;p42"/>
          <p:cNvGrpSpPr/>
          <p:nvPr/>
        </p:nvGrpSpPr>
        <p:grpSpPr>
          <a:xfrm>
            <a:off x="0" y="1643037"/>
            <a:ext cx="9144000" cy="4160519"/>
            <a:chOff x="0" y="1643037"/>
            <a:chExt cx="9144000" cy="4160519"/>
          </a:xfrm>
        </p:grpSpPr>
        <p:pic>
          <p:nvPicPr>
            <p:cNvPr id="484" name="Google Shape;484;p42"/>
            <p:cNvPicPr preferRelativeResize="0"/>
            <p:nvPr/>
          </p:nvPicPr>
          <p:blipFill rotWithShape="1">
            <a:blip r:embed="rId3">
              <a:alphaModFix/>
            </a:blip>
            <a:srcRect b="0" l="0" r="0" t="0"/>
            <a:stretch/>
          </p:blipFill>
          <p:spPr>
            <a:xfrm>
              <a:off x="1857235" y="2999879"/>
              <a:ext cx="5430964" cy="2803677"/>
            </a:xfrm>
            <a:prstGeom prst="rect">
              <a:avLst/>
            </a:prstGeom>
            <a:noFill/>
            <a:ln>
              <a:noFill/>
            </a:ln>
          </p:spPr>
        </p:pic>
        <p:sp>
          <p:nvSpPr>
            <p:cNvPr id="485" name="Google Shape;485;p42"/>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86" name="Google Shape;486;p42"/>
          <p:cNvSpPr txBox="1"/>
          <p:nvPr>
            <p:ph type="title"/>
          </p:nvPr>
        </p:nvSpPr>
        <p:spPr>
          <a:xfrm>
            <a:off x="3365537" y="1721053"/>
            <a:ext cx="240919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Multithreading</a:t>
            </a:r>
            <a:endParaRPr/>
          </a:p>
        </p:txBody>
      </p:sp>
      <p:pic>
        <p:nvPicPr>
          <p:cNvPr id="487" name="Google Shape;487;p42"/>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488" name="Google Shape;488;p42"/>
          <p:cNvSpPr txBox="1"/>
          <p:nvPr/>
        </p:nvSpPr>
        <p:spPr>
          <a:xfrm>
            <a:off x="791184" y="2819425"/>
            <a:ext cx="7815580" cy="3317875"/>
          </a:xfrm>
          <a:prstGeom prst="rect">
            <a:avLst/>
          </a:prstGeom>
          <a:noFill/>
          <a:ln>
            <a:noFill/>
          </a:ln>
        </p:spPr>
        <p:txBody>
          <a:bodyPr anchorCtr="0" anchor="t" bIns="0" lIns="0" spcFirstLastPara="1" rIns="0" wrap="square" tIns="12700">
            <a:spAutoFit/>
          </a:bodyPr>
          <a:lstStyle/>
          <a:p>
            <a:pPr indent="-175895" lvl="0" marL="187960" marR="0" rtl="0" algn="l">
              <a:lnSpc>
                <a:spcPct val="100000"/>
              </a:lnSpc>
              <a:spcBef>
                <a:spcPts val="0"/>
              </a:spcBef>
              <a:spcAft>
                <a:spcPts val="0"/>
              </a:spcAft>
              <a:buSzPts val="2400"/>
              <a:buFont typeface="Arial"/>
              <a:buChar char="•"/>
            </a:pPr>
            <a:r>
              <a:rPr lang="en-US" sz="2400">
                <a:latin typeface="Calibri"/>
                <a:ea typeface="Calibri"/>
                <a:cs typeface="Calibri"/>
                <a:sym typeface="Calibri"/>
              </a:rPr>
              <a:t>Ability of operating system to execute multiple threads.</a:t>
            </a:r>
            <a:endParaRPr sz="2400">
              <a:latin typeface="Calibri"/>
              <a:ea typeface="Calibri"/>
              <a:cs typeface="Calibri"/>
              <a:sym typeface="Calibri"/>
            </a:endParaRPr>
          </a:p>
          <a:p>
            <a:pPr indent="0" lvl="0" marL="0" marR="0" rtl="0" algn="l">
              <a:lnSpc>
                <a:spcPct val="100000"/>
              </a:lnSpc>
              <a:spcBef>
                <a:spcPts val="10"/>
              </a:spcBef>
              <a:spcAft>
                <a:spcPts val="0"/>
              </a:spcAft>
              <a:buSzPts val="2350"/>
              <a:buFont typeface="Arial"/>
              <a:buNone/>
            </a:pPr>
            <a:r>
              <a:t/>
            </a:r>
            <a:endParaRPr sz="2350">
              <a:latin typeface="Calibri"/>
              <a:ea typeface="Calibri"/>
              <a:cs typeface="Calibri"/>
              <a:sym typeface="Calibri"/>
            </a:endParaRPr>
          </a:p>
          <a:p>
            <a:pPr indent="-152400" lvl="0" marL="12700" marR="5080" rtl="0" algn="l">
              <a:lnSpc>
                <a:spcPct val="100000"/>
              </a:lnSpc>
              <a:spcBef>
                <a:spcPts val="0"/>
              </a:spcBef>
              <a:spcAft>
                <a:spcPts val="0"/>
              </a:spcAft>
              <a:buSzPts val="2400"/>
              <a:buFont typeface="Arial"/>
              <a:buChar char="•"/>
            </a:pPr>
            <a:r>
              <a:rPr lang="en-US" sz="2400">
                <a:latin typeface="Calibri"/>
                <a:ea typeface="Calibri"/>
                <a:cs typeface="Calibri"/>
                <a:sym typeface="Calibri"/>
              </a:rPr>
              <a:t>Some operating system provide a </a:t>
            </a:r>
            <a:r>
              <a:rPr b="1" lang="en-US" sz="2400">
                <a:solidFill>
                  <a:srgbClr val="1E487C"/>
                </a:solidFill>
                <a:latin typeface="Calibri"/>
                <a:ea typeface="Calibri"/>
                <a:cs typeface="Calibri"/>
                <a:sym typeface="Calibri"/>
              </a:rPr>
              <a:t>combined </a:t>
            </a:r>
            <a:r>
              <a:rPr lang="en-US" sz="2400">
                <a:latin typeface="Calibri"/>
                <a:ea typeface="Calibri"/>
                <a:cs typeface="Calibri"/>
                <a:sym typeface="Calibri"/>
              </a:rPr>
              <a:t>user level thread  and	Kernel level thread facility.</a:t>
            </a:r>
            <a:endParaRPr sz="2400">
              <a:latin typeface="Calibri"/>
              <a:ea typeface="Calibri"/>
              <a:cs typeface="Calibri"/>
              <a:sym typeface="Calibri"/>
            </a:endParaRPr>
          </a:p>
          <a:p>
            <a:pPr indent="0" lvl="0" marL="0" marR="0" rtl="0" algn="l">
              <a:lnSpc>
                <a:spcPct val="100000"/>
              </a:lnSpc>
              <a:spcBef>
                <a:spcPts val="10"/>
              </a:spcBef>
              <a:spcAft>
                <a:spcPts val="0"/>
              </a:spcAft>
              <a:buSzPts val="2350"/>
              <a:buFont typeface="Arial"/>
              <a:buNone/>
            </a:pPr>
            <a:r>
              <a:t/>
            </a:r>
            <a:endParaRPr sz="2350">
              <a:latin typeface="Calibri"/>
              <a:ea typeface="Calibri"/>
              <a:cs typeface="Calibri"/>
              <a:sym typeface="Calibri"/>
            </a:endParaRPr>
          </a:p>
          <a:p>
            <a:pPr indent="-175895" lvl="0" marL="187960" marR="0" rtl="0" algn="l">
              <a:lnSpc>
                <a:spcPct val="100000"/>
              </a:lnSpc>
              <a:spcBef>
                <a:spcPts val="0"/>
              </a:spcBef>
              <a:spcAft>
                <a:spcPts val="0"/>
              </a:spcAft>
              <a:buSzPts val="2400"/>
              <a:buFont typeface="Arial"/>
              <a:buChar char="•"/>
            </a:pPr>
            <a:r>
              <a:rPr lang="en-US" sz="2400">
                <a:latin typeface="Calibri"/>
                <a:ea typeface="Calibri"/>
                <a:cs typeface="Calibri"/>
                <a:sym typeface="Calibri"/>
              </a:rPr>
              <a:t>Multithreading Models</a:t>
            </a:r>
            <a:endParaRPr sz="2400">
              <a:latin typeface="Calibri"/>
              <a:ea typeface="Calibri"/>
              <a:cs typeface="Calibri"/>
              <a:sym typeface="Calibri"/>
            </a:endParaRPr>
          </a:p>
          <a:p>
            <a:pPr indent="-457200" lvl="1" marL="927100" marR="0" rtl="0" algn="l">
              <a:lnSpc>
                <a:spcPct val="100000"/>
              </a:lnSpc>
              <a:spcBef>
                <a:spcPts val="0"/>
              </a:spcBef>
              <a:spcAft>
                <a:spcPts val="0"/>
              </a:spcAft>
              <a:buSzPts val="2400"/>
              <a:buFont typeface="Calibri"/>
              <a:buAutoNum type="arabicPeriod"/>
            </a:pPr>
            <a:r>
              <a:rPr b="0" i="0" lang="en-US" sz="2400" u="none" cap="none" strike="noStrike">
                <a:latin typeface="Calibri"/>
                <a:ea typeface="Calibri"/>
                <a:cs typeface="Calibri"/>
                <a:sym typeface="Calibri"/>
              </a:rPr>
              <a:t>Many to One Model</a:t>
            </a:r>
            <a:endParaRPr b="0" i="0" sz="2400" u="none" cap="none" strike="noStrike">
              <a:latin typeface="Calibri"/>
              <a:ea typeface="Calibri"/>
              <a:cs typeface="Calibri"/>
              <a:sym typeface="Calibri"/>
            </a:endParaRPr>
          </a:p>
          <a:p>
            <a:pPr indent="-457200" lvl="1" marL="927100" marR="0" rtl="0" algn="l">
              <a:lnSpc>
                <a:spcPct val="100000"/>
              </a:lnSpc>
              <a:spcBef>
                <a:spcPts val="0"/>
              </a:spcBef>
              <a:spcAft>
                <a:spcPts val="0"/>
              </a:spcAft>
              <a:buSzPts val="2400"/>
              <a:buFont typeface="Calibri"/>
              <a:buAutoNum type="arabicPeriod"/>
            </a:pPr>
            <a:r>
              <a:rPr b="0" i="0" lang="en-US" sz="2400" u="none" cap="none" strike="noStrike">
                <a:latin typeface="Calibri"/>
                <a:ea typeface="Calibri"/>
                <a:cs typeface="Calibri"/>
                <a:sym typeface="Calibri"/>
              </a:rPr>
              <a:t>One to One Model</a:t>
            </a:r>
            <a:endParaRPr b="0" i="0" sz="2400" u="none" cap="none" strike="noStrike">
              <a:latin typeface="Calibri"/>
              <a:ea typeface="Calibri"/>
              <a:cs typeface="Calibri"/>
              <a:sym typeface="Calibri"/>
            </a:endParaRPr>
          </a:p>
          <a:p>
            <a:pPr indent="-457200" lvl="1" marL="927100" marR="0" rtl="0" algn="l">
              <a:lnSpc>
                <a:spcPct val="100000"/>
              </a:lnSpc>
              <a:spcBef>
                <a:spcPts val="0"/>
              </a:spcBef>
              <a:spcAft>
                <a:spcPts val="0"/>
              </a:spcAft>
              <a:buSzPts val="2400"/>
              <a:buFont typeface="Calibri"/>
              <a:buAutoNum type="arabicPeriod"/>
            </a:pPr>
            <a:r>
              <a:rPr b="0" i="0" lang="en-US" sz="2400" u="none" cap="none" strike="noStrike">
                <a:latin typeface="Calibri"/>
                <a:ea typeface="Calibri"/>
                <a:cs typeface="Calibri"/>
                <a:sym typeface="Calibri"/>
              </a:rPr>
              <a:t>Many to Many Model</a:t>
            </a:r>
            <a:endParaRPr b="0" i="0" sz="2400" u="none" cap="none" strike="noStrike">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grpSp>
        <p:nvGrpSpPr>
          <p:cNvPr id="493" name="Google Shape;493;p43"/>
          <p:cNvGrpSpPr/>
          <p:nvPr/>
        </p:nvGrpSpPr>
        <p:grpSpPr>
          <a:xfrm>
            <a:off x="0" y="1643037"/>
            <a:ext cx="9144000" cy="4231804"/>
            <a:chOff x="0" y="1643037"/>
            <a:chExt cx="9144000" cy="4231804"/>
          </a:xfrm>
        </p:grpSpPr>
        <p:pic>
          <p:nvPicPr>
            <p:cNvPr id="494" name="Google Shape;494;p43"/>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495" name="Google Shape;495;p43"/>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496" name="Google Shape;496;p43"/>
          <p:cNvSpPr txBox="1"/>
          <p:nvPr>
            <p:ph type="title"/>
          </p:nvPr>
        </p:nvSpPr>
        <p:spPr>
          <a:xfrm>
            <a:off x="2994736" y="1721053"/>
            <a:ext cx="315023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Many to one Model</a:t>
            </a:r>
            <a:endParaRPr/>
          </a:p>
        </p:txBody>
      </p:sp>
      <p:pic>
        <p:nvPicPr>
          <p:cNvPr id="497" name="Google Shape;497;p43"/>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498" name="Google Shape;498;p43"/>
          <p:cNvSpPr txBox="1"/>
          <p:nvPr/>
        </p:nvSpPr>
        <p:spPr>
          <a:xfrm>
            <a:off x="434416" y="2391384"/>
            <a:ext cx="7574915" cy="1489075"/>
          </a:xfrm>
          <a:prstGeom prst="rect">
            <a:avLst/>
          </a:prstGeom>
          <a:noFill/>
          <a:ln>
            <a:noFill/>
          </a:ln>
        </p:spPr>
        <p:txBody>
          <a:bodyPr anchorCtr="0" anchor="t" bIns="0" lIns="0" spcFirstLastPara="1" rIns="0" wrap="square" tIns="12700">
            <a:spAutoFit/>
          </a:bodyPr>
          <a:lstStyle/>
          <a:p>
            <a:pPr indent="-146049" lvl="0" marL="12700" marR="234950" rtl="0" algn="l">
              <a:lnSpc>
                <a:spcPct val="100000"/>
              </a:lnSpc>
              <a:spcBef>
                <a:spcPts val="0"/>
              </a:spcBef>
              <a:spcAft>
                <a:spcPts val="0"/>
              </a:spcAft>
              <a:buSzPts val="2300"/>
              <a:buFont typeface="Arial"/>
              <a:buChar char="•"/>
            </a:pPr>
            <a:r>
              <a:rPr lang="en-US" sz="2400">
                <a:latin typeface="Calibri"/>
                <a:ea typeface="Calibri"/>
                <a:cs typeface="Calibri"/>
                <a:sym typeface="Calibri"/>
              </a:rPr>
              <a:t>In the </a:t>
            </a:r>
            <a:r>
              <a:rPr b="1" lang="en-US" sz="2400">
                <a:solidFill>
                  <a:srgbClr val="1E487C"/>
                </a:solidFill>
                <a:latin typeface="Calibri"/>
                <a:ea typeface="Calibri"/>
                <a:cs typeface="Calibri"/>
                <a:sym typeface="Calibri"/>
              </a:rPr>
              <a:t>many to one model</a:t>
            </a:r>
            <a:r>
              <a:rPr lang="en-US" sz="2400">
                <a:latin typeface="Calibri"/>
                <a:ea typeface="Calibri"/>
                <a:cs typeface="Calibri"/>
                <a:sym typeface="Calibri"/>
              </a:rPr>
              <a:t>, many user-level threads are all  mapped	onto a single kernel thread.</a:t>
            </a:r>
            <a:endParaRPr sz="2400">
              <a:latin typeface="Calibri"/>
              <a:ea typeface="Calibri"/>
              <a:cs typeface="Calibri"/>
              <a:sym typeface="Calibri"/>
            </a:endParaRPr>
          </a:p>
          <a:p>
            <a:pPr indent="-146049" lvl="0" marL="12700" marR="5080" rtl="0" algn="l">
              <a:lnSpc>
                <a:spcPct val="100000"/>
              </a:lnSpc>
              <a:spcBef>
                <a:spcPts val="0"/>
              </a:spcBef>
              <a:spcAft>
                <a:spcPts val="0"/>
              </a:spcAft>
              <a:buSzPts val="2300"/>
              <a:buFont typeface="Arial"/>
              <a:buChar char="•"/>
            </a:pPr>
            <a:r>
              <a:rPr lang="en-US" sz="2400">
                <a:latin typeface="Calibri"/>
                <a:ea typeface="Calibri"/>
                <a:cs typeface="Calibri"/>
                <a:sym typeface="Calibri"/>
              </a:rPr>
              <a:t>Thread management is handled by the thread library in user  space,	which is efficient in nature</a:t>
            </a:r>
            <a:endParaRPr sz="2400">
              <a:latin typeface="Calibri"/>
              <a:ea typeface="Calibri"/>
              <a:cs typeface="Calibri"/>
              <a:sym typeface="Calibri"/>
            </a:endParaRPr>
          </a:p>
        </p:txBody>
      </p:sp>
      <p:sp>
        <p:nvSpPr>
          <p:cNvPr id="499" name="Google Shape;499;p43"/>
          <p:cNvSpPr txBox="1"/>
          <p:nvPr/>
        </p:nvSpPr>
        <p:spPr>
          <a:xfrm>
            <a:off x="4635181" y="3577593"/>
            <a:ext cx="77470" cy="305435"/>
          </a:xfrm>
          <a:prstGeom prst="rect">
            <a:avLst/>
          </a:prstGeom>
          <a:noFill/>
          <a:ln>
            <a:noFill/>
          </a:ln>
        </p:spPr>
        <p:txBody>
          <a:bodyPr anchorCtr="0" anchor="t" bIns="0" lIns="0" spcFirstLastPara="1" rIns="0" wrap="square" tIns="0">
            <a:spAutoFit/>
          </a:bodyPr>
          <a:lstStyle/>
          <a:p>
            <a:pPr indent="0" lvl="0" marL="0" marR="0" rtl="0" algn="l">
              <a:lnSpc>
                <a:spcPct val="95000"/>
              </a:lnSpc>
              <a:spcBef>
                <a:spcPts val="0"/>
              </a:spcBef>
              <a:spcAft>
                <a:spcPts val="0"/>
              </a:spcAft>
              <a:buNone/>
            </a:pPr>
            <a:r>
              <a:rPr lang="en-US" sz="2400">
                <a:latin typeface="Calibri"/>
                <a:ea typeface="Calibri"/>
                <a:cs typeface="Calibri"/>
                <a:sym typeface="Calibri"/>
              </a:rPr>
              <a:t>.</a:t>
            </a:r>
            <a:endParaRPr sz="2400">
              <a:latin typeface="Calibri"/>
              <a:ea typeface="Calibri"/>
              <a:cs typeface="Calibri"/>
              <a:sym typeface="Calibri"/>
            </a:endParaRPr>
          </a:p>
        </p:txBody>
      </p:sp>
      <p:pic>
        <p:nvPicPr>
          <p:cNvPr id="500" name="Google Shape;500;p43"/>
          <p:cNvPicPr preferRelativeResize="0"/>
          <p:nvPr/>
        </p:nvPicPr>
        <p:blipFill rotWithShape="1">
          <a:blip r:embed="rId5">
            <a:alphaModFix/>
          </a:blip>
          <a:srcRect b="0" l="0" r="0" t="0"/>
          <a:stretch/>
        </p:blipFill>
        <p:spPr>
          <a:xfrm>
            <a:off x="4642916" y="3499929"/>
            <a:ext cx="4211637" cy="3071507"/>
          </a:xfrm>
          <a:prstGeom prst="rect">
            <a:avLst/>
          </a:prstGeom>
          <a:noFill/>
          <a:ln>
            <a:noFill/>
          </a:ln>
        </p:spPr>
      </p:pic>
      <p:sp>
        <p:nvSpPr>
          <p:cNvPr id="501" name="Google Shape;501;p43"/>
          <p:cNvSpPr txBox="1"/>
          <p:nvPr/>
        </p:nvSpPr>
        <p:spPr>
          <a:xfrm>
            <a:off x="6391859" y="6392062"/>
            <a:ext cx="1431290" cy="19304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100">
                <a:latin typeface="Arial"/>
                <a:ea typeface="Arial"/>
                <a:cs typeface="Arial"/>
                <a:sym typeface="Arial"/>
              </a:rPr>
              <a:t>Many to One Model </a:t>
            </a:r>
            <a:r>
              <a:rPr baseline="30000" lang="en-US" sz="975">
                <a:latin typeface="Arial"/>
                <a:ea typeface="Arial"/>
                <a:cs typeface="Arial"/>
                <a:sym typeface="Arial"/>
              </a:rPr>
              <a:t>[1]</a:t>
            </a:r>
            <a:endParaRPr baseline="30000" sz="975">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grpSp>
        <p:nvGrpSpPr>
          <p:cNvPr id="506" name="Google Shape;506;p44"/>
          <p:cNvGrpSpPr/>
          <p:nvPr/>
        </p:nvGrpSpPr>
        <p:grpSpPr>
          <a:xfrm>
            <a:off x="0" y="1643037"/>
            <a:ext cx="9144000" cy="4231804"/>
            <a:chOff x="0" y="1643037"/>
            <a:chExt cx="9144000" cy="4231804"/>
          </a:xfrm>
        </p:grpSpPr>
        <p:pic>
          <p:nvPicPr>
            <p:cNvPr id="507" name="Google Shape;507;p44"/>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508" name="Google Shape;508;p44"/>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09" name="Google Shape;509;p44"/>
          <p:cNvSpPr txBox="1"/>
          <p:nvPr>
            <p:ph type="title"/>
          </p:nvPr>
        </p:nvSpPr>
        <p:spPr>
          <a:xfrm>
            <a:off x="3093745" y="1721053"/>
            <a:ext cx="295275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One to One Model</a:t>
            </a:r>
            <a:endParaRPr/>
          </a:p>
        </p:txBody>
      </p:sp>
      <p:pic>
        <p:nvPicPr>
          <p:cNvPr id="510" name="Google Shape;510;p44"/>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511" name="Google Shape;511;p44"/>
          <p:cNvSpPr txBox="1"/>
          <p:nvPr/>
        </p:nvSpPr>
        <p:spPr>
          <a:xfrm>
            <a:off x="576618" y="2416568"/>
            <a:ext cx="7614920" cy="1859914"/>
          </a:xfrm>
          <a:prstGeom prst="rect">
            <a:avLst/>
          </a:prstGeom>
          <a:noFill/>
          <a:ln>
            <a:noFill/>
          </a:ln>
        </p:spPr>
        <p:txBody>
          <a:bodyPr anchorCtr="0" anchor="t" bIns="0" lIns="0" spcFirstLastPara="1" rIns="0" wrap="square" tIns="7600">
            <a:spAutoFit/>
          </a:bodyPr>
          <a:lstStyle/>
          <a:p>
            <a:pPr indent="-139700" lvl="0" marL="12700" marR="156845" rtl="0" algn="l">
              <a:lnSpc>
                <a:spcPct val="101699"/>
              </a:lnSpc>
              <a:spcBef>
                <a:spcPts val="0"/>
              </a:spcBef>
              <a:spcAft>
                <a:spcPts val="0"/>
              </a:spcAft>
              <a:buSzPts val="2200"/>
              <a:buFont typeface="Arial"/>
              <a:buChar char="•"/>
            </a:pPr>
            <a:r>
              <a:rPr lang="en-US" sz="2000">
                <a:latin typeface="Calibri"/>
                <a:ea typeface="Calibri"/>
                <a:cs typeface="Calibri"/>
                <a:sym typeface="Calibri"/>
              </a:rPr>
              <a:t>The one to one model creates a separate kernel thread to handle each  and every user thread.</a:t>
            </a:r>
            <a:endParaRPr sz="2000">
              <a:latin typeface="Calibri"/>
              <a:ea typeface="Calibri"/>
              <a:cs typeface="Calibri"/>
              <a:sym typeface="Calibri"/>
            </a:endParaRPr>
          </a:p>
          <a:p>
            <a:pPr indent="-127000" lvl="0" marL="12700" marR="5080" rtl="0" algn="l">
              <a:lnSpc>
                <a:spcPct val="100000"/>
              </a:lnSpc>
              <a:spcBef>
                <a:spcPts val="0"/>
              </a:spcBef>
              <a:spcAft>
                <a:spcPts val="0"/>
              </a:spcAft>
              <a:buSzPts val="2000"/>
              <a:buFont typeface="Arial"/>
              <a:buChar char="•"/>
            </a:pPr>
            <a:r>
              <a:rPr lang="en-US" sz="2000">
                <a:latin typeface="Calibri"/>
                <a:ea typeface="Calibri"/>
                <a:cs typeface="Calibri"/>
                <a:sym typeface="Calibri"/>
              </a:rPr>
              <a:t>Most implementations of this model place a limit on how many threads  can be created.</a:t>
            </a:r>
            <a:endParaRPr sz="2000">
              <a:latin typeface="Calibri"/>
              <a:ea typeface="Calibri"/>
              <a:cs typeface="Calibri"/>
              <a:sym typeface="Calibri"/>
            </a:endParaRPr>
          </a:p>
          <a:p>
            <a:pPr indent="-127000" lvl="0" marL="12700" marR="19050" rtl="0" algn="l">
              <a:lnSpc>
                <a:spcPct val="100000"/>
              </a:lnSpc>
              <a:spcBef>
                <a:spcPts val="0"/>
              </a:spcBef>
              <a:spcAft>
                <a:spcPts val="0"/>
              </a:spcAft>
              <a:buSzPts val="2000"/>
              <a:buFont typeface="Arial"/>
              <a:buChar char="•"/>
            </a:pPr>
            <a:r>
              <a:rPr lang="en-US" sz="2000">
                <a:latin typeface="Calibri"/>
                <a:ea typeface="Calibri"/>
                <a:cs typeface="Calibri"/>
                <a:sym typeface="Calibri"/>
              </a:rPr>
              <a:t>Linux and Windows from 95 to XP implement the one-to-one model for  threads</a:t>
            </a:r>
            <a:endParaRPr sz="2000">
              <a:latin typeface="Calibri"/>
              <a:ea typeface="Calibri"/>
              <a:cs typeface="Calibri"/>
              <a:sym typeface="Calibri"/>
            </a:endParaRPr>
          </a:p>
        </p:txBody>
      </p:sp>
      <p:pic>
        <p:nvPicPr>
          <p:cNvPr id="512" name="Google Shape;512;p44"/>
          <p:cNvPicPr preferRelativeResize="0"/>
          <p:nvPr/>
        </p:nvPicPr>
        <p:blipFill rotWithShape="1">
          <a:blip r:embed="rId5">
            <a:alphaModFix/>
          </a:blip>
          <a:srcRect b="0" l="0" r="0" t="0"/>
          <a:stretch/>
        </p:blipFill>
        <p:spPr>
          <a:xfrm>
            <a:off x="5428805" y="3929049"/>
            <a:ext cx="3357702" cy="2462034"/>
          </a:xfrm>
          <a:prstGeom prst="rect">
            <a:avLst/>
          </a:prstGeom>
          <a:noFill/>
          <a:ln>
            <a:noFill/>
          </a:ln>
        </p:spPr>
      </p:pic>
      <p:sp>
        <p:nvSpPr>
          <p:cNvPr id="513" name="Google Shape;513;p44"/>
          <p:cNvSpPr txBox="1"/>
          <p:nvPr/>
        </p:nvSpPr>
        <p:spPr>
          <a:xfrm>
            <a:off x="6228054" y="6392062"/>
            <a:ext cx="1353820" cy="19304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100">
                <a:latin typeface="Arial"/>
                <a:ea typeface="Arial"/>
                <a:cs typeface="Arial"/>
                <a:sym typeface="Arial"/>
              </a:rPr>
              <a:t>One to One Model </a:t>
            </a:r>
            <a:r>
              <a:rPr baseline="30000" lang="en-US" sz="975">
                <a:latin typeface="Arial"/>
                <a:ea typeface="Arial"/>
                <a:cs typeface="Arial"/>
                <a:sym typeface="Arial"/>
              </a:rPr>
              <a:t>[1]</a:t>
            </a:r>
            <a:endParaRPr baseline="30000" sz="975">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grpSp>
        <p:nvGrpSpPr>
          <p:cNvPr id="518" name="Google Shape;518;p45"/>
          <p:cNvGrpSpPr/>
          <p:nvPr/>
        </p:nvGrpSpPr>
        <p:grpSpPr>
          <a:xfrm>
            <a:off x="0" y="1643037"/>
            <a:ext cx="9144000" cy="4231804"/>
            <a:chOff x="0" y="1643037"/>
            <a:chExt cx="9144000" cy="4231804"/>
          </a:xfrm>
        </p:grpSpPr>
        <p:pic>
          <p:nvPicPr>
            <p:cNvPr id="519" name="Google Shape;519;p45"/>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520" name="Google Shape;520;p45"/>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21" name="Google Shape;521;p45"/>
          <p:cNvSpPr txBox="1"/>
          <p:nvPr>
            <p:ph type="title"/>
          </p:nvPr>
        </p:nvSpPr>
        <p:spPr>
          <a:xfrm>
            <a:off x="2842094" y="1721053"/>
            <a:ext cx="345503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Many to Many Model</a:t>
            </a:r>
            <a:endParaRPr/>
          </a:p>
        </p:txBody>
      </p:sp>
      <p:pic>
        <p:nvPicPr>
          <p:cNvPr id="522" name="Google Shape;522;p45"/>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523" name="Google Shape;523;p45"/>
          <p:cNvSpPr txBox="1"/>
          <p:nvPr/>
        </p:nvSpPr>
        <p:spPr>
          <a:xfrm>
            <a:off x="648982" y="2462288"/>
            <a:ext cx="7900670" cy="1856105"/>
          </a:xfrm>
          <a:prstGeom prst="rect">
            <a:avLst/>
          </a:prstGeom>
          <a:noFill/>
          <a:ln>
            <a:noFill/>
          </a:ln>
        </p:spPr>
        <p:txBody>
          <a:bodyPr anchorCtr="0" anchor="t" bIns="0" lIns="0" spcFirstLastPara="1" rIns="0" wrap="square" tIns="12700">
            <a:spAutoFit/>
          </a:bodyPr>
          <a:lstStyle/>
          <a:p>
            <a:pPr indent="-159385" lvl="0" marL="159385" marR="5080" rtl="0" algn="l">
              <a:lnSpc>
                <a:spcPct val="100000"/>
              </a:lnSpc>
              <a:spcBef>
                <a:spcPts val="0"/>
              </a:spcBef>
              <a:spcAft>
                <a:spcPts val="0"/>
              </a:spcAft>
              <a:buSzPts val="2000"/>
              <a:buFont typeface="Arial"/>
              <a:buChar char="•"/>
            </a:pPr>
            <a:r>
              <a:rPr lang="en-US" sz="2000">
                <a:latin typeface="Calibri"/>
                <a:ea typeface="Calibri"/>
                <a:cs typeface="Calibri"/>
                <a:sym typeface="Calibri"/>
              </a:rPr>
              <a:t>The many to many model multiplexes any number of user threads onto an  equal or smaller number of kernel threads, combining the best features</a:t>
            </a:r>
            <a:endParaRPr sz="2000">
              <a:latin typeface="Calibri"/>
              <a:ea typeface="Calibri"/>
              <a:cs typeface="Calibri"/>
              <a:sym typeface="Calibri"/>
            </a:endParaRPr>
          </a:p>
          <a:p>
            <a:pPr indent="0" lvl="0" marL="12700" marR="0" rtl="0" algn="l">
              <a:lnSpc>
                <a:spcPct val="100000"/>
              </a:lnSpc>
              <a:spcBef>
                <a:spcPts val="0"/>
              </a:spcBef>
              <a:spcAft>
                <a:spcPts val="0"/>
              </a:spcAft>
              <a:buNone/>
            </a:pPr>
            <a:r>
              <a:rPr lang="en-US" sz="2000">
                <a:latin typeface="Calibri"/>
                <a:ea typeface="Calibri"/>
                <a:cs typeface="Calibri"/>
                <a:sym typeface="Calibri"/>
              </a:rPr>
              <a:t>of the one-to-one and many-to-one models.</a:t>
            </a:r>
            <a:endParaRPr sz="2000">
              <a:latin typeface="Calibri"/>
              <a:ea typeface="Calibri"/>
              <a:cs typeface="Calibri"/>
              <a:sym typeface="Calibri"/>
            </a:endParaRPr>
          </a:p>
          <a:p>
            <a:pPr indent="-146685" lvl="0" marL="158750" marR="0" rtl="0" algn="l">
              <a:lnSpc>
                <a:spcPct val="120000"/>
              </a:lnSpc>
              <a:spcBef>
                <a:spcPts val="10"/>
              </a:spcBef>
              <a:spcAft>
                <a:spcPts val="0"/>
              </a:spcAft>
              <a:buSzPts val="2000"/>
              <a:buFont typeface="Arial"/>
              <a:buChar char="•"/>
            </a:pPr>
            <a:r>
              <a:rPr lang="en-US" sz="2000">
                <a:latin typeface="Calibri"/>
                <a:ea typeface="Calibri"/>
                <a:cs typeface="Calibri"/>
                <a:sym typeface="Calibri"/>
              </a:rPr>
              <a:t>Users can create any number of the threads.</a:t>
            </a:r>
            <a:endParaRPr sz="2000">
              <a:latin typeface="Calibri"/>
              <a:ea typeface="Calibri"/>
              <a:cs typeface="Calibri"/>
              <a:sym typeface="Calibri"/>
            </a:endParaRPr>
          </a:p>
          <a:p>
            <a:pPr indent="-146685" lvl="0" marL="158750" marR="0" rtl="0" algn="l">
              <a:lnSpc>
                <a:spcPct val="100000"/>
              </a:lnSpc>
              <a:spcBef>
                <a:spcPts val="0"/>
              </a:spcBef>
              <a:spcAft>
                <a:spcPts val="0"/>
              </a:spcAft>
              <a:buSzPts val="2000"/>
              <a:buFont typeface="Arial"/>
              <a:buChar char="•"/>
            </a:pPr>
            <a:r>
              <a:rPr lang="en-US" sz="2000">
                <a:latin typeface="Calibri"/>
                <a:ea typeface="Calibri"/>
                <a:cs typeface="Calibri"/>
                <a:sym typeface="Calibri"/>
              </a:rPr>
              <a:t>Blocking the kernel system calls does not block the entire process.</a:t>
            </a:r>
            <a:endParaRPr sz="2000">
              <a:latin typeface="Calibri"/>
              <a:ea typeface="Calibri"/>
              <a:cs typeface="Calibri"/>
              <a:sym typeface="Calibri"/>
            </a:endParaRPr>
          </a:p>
          <a:p>
            <a:pPr indent="-146685" lvl="0" marL="158750" marR="0" rtl="0" algn="l">
              <a:lnSpc>
                <a:spcPct val="100000"/>
              </a:lnSpc>
              <a:spcBef>
                <a:spcPts val="0"/>
              </a:spcBef>
              <a:spcAft>
                <a:spcPts val="0"/>
              </a:spcAft>
              <a:buSzPts val="2000"/>
              <a:buFont typeface="Arial"/>
              <a:buChar char="•"/>
            </a:pPr>
            <a:r>
              <a:rPr lang="en-US" sz="2000">
                <a:latin typeface="Calibri"/>
                <a:ea typeface="Calibri"/>
                <a:cs typeface="Calibri"/>
                <a:sym typeface="Calibri"/>
              </a:rPr>
              <a:t>Processes can be split across multiple processors</a:t>
            </a:r>
            <a:r>
              <a:rPr lang="en-US" sz="1800">
                <a:latin typeface="Arial"/>
                <a:ea typeface="Arial"/>
                <a:cs typeface="Arial"/>
                <a:sym typeface="Arial"/>
              </a:rPr>
              <a:t>.</a:t>
            </a:r>
            <a:endParaRPr sz="1800">
              <a:latin typeface="Arial"/>
              <a:ea typeface="Arial"/>
              <a:cs typeface="Arial"/>
              <a:sym typeface="Arial"/>
            </a:endParaRPr>
          </a:p>
        </p:txBody>
      </p:sp>
      <p:pic>
        <p:nvPicPr>
          <p:cNvPr id="524" name="Google Shape;524;p45"/>
          <p:cNvPicPr preferRelativeResize="0"/>
          <p:nvPr/>
        </p:nvPicPr>
        <p:blipFill rotWithShape="1">
          <a:blip r:embed="rId5">
            <a:alphaModFix/>
          </a:blip>
          <a:srcRect b="0" l="0" r="0" t="0"/>
          <a:stretch/>
        </p:blipFill>
        <p:spPr>
          <a:xfrm>
            <a:off x="2977921" y="4286161"/>
            <a:ext cx="3879697" cy="2285644"/>
          </a:xfrm>
          <a:prstGeom prst="rect">
            <a:avLst/>
          </a:prstGeom>
          <a:noFill/>
          <a:ln>
            <a:noFill/>
          </a:ln>
        </p:spPr>
      </p:pic>
      <p:sp>
        <p:nvSpPr>
          <p:cNvPr id="525" name="Google Shape;525;p45"/>
          <p:cNvSpPr txBox="1"/>
          <p:nvPr/>
        </p:nvSpPr>
        <p:spPr>
          <a:xfrm>
            <a:off x="4301337" y="6629310"/>
            <a:ext cx="1469390" cy="19304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100">
                <a:latin typeface="Arial"/>
                <a:ea typeface="Arial"/>
                <a:cs typeface="Arial"/>
                <a:sym typeface="Arial"/>
              </a:rPr>
              <a:t>Many to Many Model</a:t>
            </a:r>
            <a:r>
              <a:rPr baseline="30000" lang="en-US" sz="975">
                <a:latin typeface="Arial"/>
                <a:ea typeface="Arial"/>
                <a:cs typeface="Arial"/>
                <a:sym typeface="Arial"/>
              </a:rPr>
              <a:t>[1]</a:t>
            </a:r>
            <a:endParaRPr baseline="30000" sz="975">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grpSp>
        <p:nvGrpSpPr>
          <p:cNvPr id="530" name="Google Shape;530;p46"/>
          <p:cNvGrpSpPr/>
          <p:nvPr/>
        </p:nvGrpSpPr>
        <p:grpSpPr>
          <a:xfrm>
            <a:off x="0" y="1643037"/>
            <a:ext cx="9144000" cy="4231804"/>
            <a:chOff x="0" y="1643037"/>
            <a:chExt cx="9144000" cy="4231804"/>
          </a:xfrm>
        </p:grpSpPr>
        <p:pic>
          <p:nvPicPr>
            <p:cNvPr id="531" name="Google Shape;531;p46"/>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532" name="Google Shape;532;p46"/>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33" name="Google Shape;533;p46"/>
          <p:cNvSpPr txBox="1"/>
          <p:nvPr>
            <p:ph type="title"/>
          </p:nvPr>
        </p:nvSpPr>
        <p:spPr>
          <a:xfrm>
            <a:off x="2467698" y="1721053"/>
            <a:ext cx="420306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Benefits of Multithreading</a:t>
            </a:r>
            <a:endParaRPr/>
          </a:p>
        </p:txBody>
      </p:sp>
      <p:pic>
        <p:nvPicPr>
          <p:cNvPr id="534" name="Google Shape;534;p46"/>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535" name="Google Shape;535;p46"/>
          <p:cNvSpPr txBox="1"/>
          <p:nvPr/>
        </p:nvSpPr>
        <p:spPr>
          <a:xfrm>
            <a:off x="862457" y="2462657"/>
            <a:ext cx="7682865" cy="4047490"/>
          </a:xfrm>
          <a:prstGeom prst="rect">
            <a:avLst/>
          </a:prstGeom>
          <a:noFill/>
          <a:ln>
            <a:noFill/>
          </a:ln>
        </p:spPr>
        <p:txBody>
          <a:bodyPr anchorCtr="0" anchor="t" bIns="0" lIns="0" spcFirstLastPara="1" rIns="0" wrap="square" tIns="12700">
            <a:spAutoFit/>
          </a:bodyPr>
          <a:lstStyle/>
          <a:p>
            <a:pPr indent="-160020" lvl="0" marL="172085" marR="0" rtl="0" algn="l">
              <a:lnSpc>
                <a:spcPct val="100000"/>
              </a:lnSpc>
              <a:spcBef>
                <a:spcPts val="0"/>
              </a:spcBef>
              <a:spcAft>
                <a:spcPts val="0"/>
              </a:spcAft>
              <a:buSzPts val="2200"/>
              <a:buFont typeface="Arial"/>
              <a:buChar char="•"/>
            </a:pPr>
            <a:r>
              <a:rPr lang="en-US" sz="2200">
                <a:latin typeface="Calibri"/>
                <a:ea typeface="Calibri"/>
                <a:cs typeface="Calibri"/>
                <a:sym typeface="Calibri"/>
              </a:rPr>
              <a:t>Responsiveness</a:t>
            </a:r>
            <a:endParaRPr sz="2200">
              <a:latin typeface="Calibri"/>
              <a:ea typeface="Calibri"/>
              <a:cs typeface="Calibri"/>
              <a:sym typeface="Calibri"/>
            </a:endParaRPr>
          </a:p>
          <a:p>
            <a:pPr indent="0" lvl="0" marL="0" marR="0" rtl="0" algn="l">
              <a:lnSpc>
                <a:spcPct val="100000"/>
              </a:lnSpc>
              <a:spcBef>
                <a:spcPts val="10"/>
              </a:spcBef>
              <a:spcAft>
                <a:spcPts val="0"/>
              </a:spcAft>
              <a:buSzPts val="2150"/>
              <a:buFont typeface="Arial"/>
              <a:buNone/>
            </a:pPr>
            <a:r>
              <a:t/>
            </a:r>
            <a:endParaRPr sz="2150">
              <a:latin typeface="Calibri"/>
              <a:ea typeface="Calibri"/>
              <a:cs typeface="Calibri"/>
              <a:sym typeface="Calibri"/>
            </a:endParaRPr>
          </a:p>
          <a:p>
            <a:pPr indent="-160020" lvl="0" marL="172085" marR="0" rtl="0" algn="l">
              <a:lnSpc>
                <a:spcPct val="100000"/>
              </a:lnSpc>
              <a:spcBef>
                <a:spcPts val="0"/>
              </a:spcBef>
              <a:spcAft>
                <a:spcPts val="0"/>
              </a:spcAft>
              <a:buSzPts val="2200"/>
              <a:buFont typeface="Arial"/>
              <a:buChar char="•"/>
            </a:pPr>
            <a:r>
              <a:rPr lang="en-US" sz="2200">
                <a:latin typeface="Calibri"/>
                <a:ea typeface="Calibri"/>
                <a:cs typeface="Calibri"/>
                <a:sym typeface="Calibri"/>
              </a:rPr>
              <a:t>Resource sharing, hence allowing better utilization of resources.</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60020" lvl="0" marL="172085" marR="0" rtl="0" algn="l">
              <a:lnSpc>
                <a:spcPct val="100000"/>
              </a:lnSpc>
              <a:spcBef>
                <a:spcPts val="5"/>
              </a:spcBef>
              <a:spcAft>
                <a:spcPts val="0"/>
              </a:spcAft>
              <a:buSzPts val="2200"/>
              <a:buFont typeface="Arial"/>
              <a:buChar char="•"/>
            </a:pPr>
            <a:r>
              <a:rPr lang="en-US" sz="2200">
                <a:latin typeface="Calibri"/>
                <a:ea typeface="Calibri"/>
                <a:cs typeface="Calibri"/>
                <a:sym typeface="Calibri"/>
              </a:rPr>
              <a:t>Economy: Creating and managing threads becomes easier.</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12700" marR="5080" rtl="0" algn="l">
              <a:lnSpc>
                <a:spcPct val="100000"/>
              </a:lnSpc>
              <a:spcBef>
                <a:spcPts val="0"/>
              </a:spcBef>
              <a:spcAft>
                <a:spcPts val="0"/>
              </a:spcAft>
              <a:buSzPts val="2200"/>
              <a:buFont typeface="Arial"/>
              <a:buChar char="•"/>
            </a:pPr>
            <a:r>
              <a:rPr lang="en-US" sz="2200">
                <a:latin typeface="Calibri"/>
                <a:ea typeface="Calibri"/>
                <a:cs typeface="Calibri"/>
                <a:sym typeface="Calibri"/>
              </a:rPr>
              <a:t>Scalability: One thread runs on one CPU. In Multithreaded  processes, threads can be distributed over a series of processors to  scale.</a:t>
            </a:r>
            <a:endParaRPr sz="2200">
              <a:latin typeface="Calibri"/>
              <a:ea typeface="Calibri"/>
              <a:cs typeface="Calibri"/>
              <a:sym typeface="Calibri"/>
            </a:endParaRPr>
          </a:p>
          <a:p>
            <a:pPr indent="0" lvl="0" marL="0" marR="0" rtl="0" algn="l">
              <a:lnSpc>
                <a:spcPct val="100000"/>
              </a:lnSpc>
              <a:spcBef>
                <a:spcPts val="5"/>
              </a:spcBef>
              <a:spcAft>
                <a:spcPts val="0"/>
              </a:spcAft>
              <a:buSzPts val="2150"/>
              <a:buFont typeface="Arial"/>
              <a:buNone/>
            </a:pPr>
            <a:r>
              <a:t/>
            </a:r>
            <a:endParaRPr sz="2150">
              <a:latin typeface="Calibri"/>
              <a:ea typeface="Calibri"/>
              <a:cs typeface="Calibri"/>
              <a:sym typeface="Calibri"/>
            </a:endParaRPr>
          </a:p>
          <a:p>
            <a:pPr indent="-139700" lvl="0" marL="12700" marR="408940" rtl="0" algn="l">
              <a:lnSpc>
                <a:spcPct val="100000"/>
              </a:lnSpc>
              <a:spcBef>
                <a:spcPts val="0"/>
              </a:spcBef>
              <a:spcAft>
                <a:spcPts val="0"/>
              </a:spcAft>
              <a:buSzPts val="2200"/>
              <a:buFont typeface="Arial"/>
              <a:buChar char="•"/>
            </a:pPr>
            <a:r>
              <a:rPr lang="en-US" sz="2200">
                <a:latin typeface="Calibri"/>
                <a:ea typeface="Calibri"/>
                <a:cs typeface="Calibri"/>
                <a:sym typeface="Calibri"/>
              </a:rPr>
              <a:t>Context Switching is smooth. Context switching refers to the  procedure followed by CPU to change from one task to another.</a:t>
            </a:r>
            <a:endParaRPr sz="2200">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7"/>
          <p:cNvSpPr txBox="1"/>
          <p:nvPr>
            <p:ph type="title"/>
          </p:nvPr>
        </p:nvSpPr>
        <p:spPr>
          <a:xfrm>
            <a:off x="1250899" y="1721053"/>
            <a:ext cx="663067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User Level Thread Vs. Kernel Level Thread</a:t>
            </a:r>
            <a:endParaRPr/>
          </a:p>
        </p:txBody>
      </p:sp>
      <p:grpSp>
        <p:nvGrpSpPr>
          <p:cNvPr id="541" name="Google Shape;541;p47"/>
          <p:cNvGrpSpPr/>
          <p:nvPr/>
        </p:nvGrpSpPr>
        <p:grpSpPr>
          <a:xfrm>
            <a:off x="411124" y="2547721"/>
            <a:ext cx="8516886" cy="4095750"/>
            <a:chOff x="411124" y="2547721"/>
            <a:chExt cx="8516886" cy="4095750"/>
          </a:xfrm>
        </p:grpSpPr>
        <p:pic>
          <p:nvPicPr>
            <p:cNvPr id="542" name="Google Shape;542;p47"/>
            <p:cNvPicPr preferRelativeResize="0"/>
            <p:nvPr/>
          </p:nvPicPr>
          <p:blipFill rotWithShape="1">
            <a:blip r:embed="rId3">
              <a:alphaModFix/>
            </a:blip>
            <a:srcRect b="0" l="0" r="0" t="0"/>
            <a:stretch/>
          </p:blipFill>
          <p:spPr>
            <a:xfrm>
              <a:off x="8318525" y="6032157"/>
              <a:ext cx="609485" cy="609485"/>
            </a:xfrm>
            <a:prstGeom prst="rect">
              <a:avLst/>
            </a:prstGeom>
            <a:noFill/>
            <a:ln>
              <a:noFill/>
            </a:ln>
          </p:spPr>
        </p:pic>
        <p:pic>
          <p:nvPicPr>
            <p:cNvPr id="543" name="Google Shape;543;p47"/>
            <p:cNvPicPr preferRelativeResize="0"/>
            <p:nvPr/>
          </p:nvPicPr>
          <p:blipFill rotWithShape="1">
            <a:blip r:embed="rId4">
              <a:alphaModFix/>
            </a:blip>
            <a:srcRect b="0" l="0" r="0" t="0"/>
            <a:stretch/>
          </p:blipFill>
          <p:spPr>
            <a:xfrm>
              <a:off x="411124" y="2547734"/>
              <a:ext cx="8089900" cy="4095343"/>
            </a:xfrm>
            <a:prstGeom prst="rect">
              <a:avLst/>
            </a:prstGeom>
            <a:noFill/>
            <a:ln>
              <a:noFill/>
            </a:ln>
          </p:spPr>
        </p:pic>
        <p:sp>
          <p:nvSpPr>
            <p:cNvPr id="544" name="Google Shape;544;p47"/>
            <p:cNvSpPr/>
            <p:nvPr/>
          </p:nvSpPr>
          <p:spPr>
            <a:xfrm>
              <a:off x="411124" y="2547721"/>
              <a:ext cx="8090534" cy="4095750"/>
            </a:xfrm>
            <a:custGeom>
              <a:rect b="b" l="l" r="r" t="t"/>
              <a:pathLst>
                <a:path extrusionOk="0" h="4095750" w="8090534">
                  <a:moveTo>
                    <a:pt x="4044950" y="4095724"/>
                  </a:moveTo>
                  <a:lnTo>
                    <a:pt x="0" y="4095724"/>
                  </a:lnTo>
                  <a:lnTo>
                    <a:pt x="0" y="0"/>
                  </a:lnTo>
                  <a:lnTo>
                    <a:pt x="8089912" y="0"/>
                  </a:lnTo>
                  <a:lnTo>
                    <a:pt x="8089912" y="4095724"/>
                  </a:lnTo>
                  <a:lnTo>
                    <a:pt x="4044950" y="4095724"/>
                  </a:lnTo>
                  <a:close/>
                </a:path>
              </a:pathLst>
            </a:custGeom>
            <a:noFill/>
            <a:ln cap="flat" cmpd="sng" w="28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48"/>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550" name="Google Shape;550;p48"/>
          <p:cNvSpPr txBox="1"/>
          <p:nvPr/>
        </p:nvSpPr>
        <p:spPr>
          <a:xfrm>
            <a:off x="268097" y="2320170"/>
            <a:ext cx="7917180" cy="939800"/>
          </a:xfrm>
          <a:prstGeom prst="rect">
            <a:avLst/>
          </a:prstGeom>
          <a:noFill/>
          <a:ln>
            <a:noFill/>
          </a:ln>
        </p:spPr>
        <p:txBody>
          <a:bodyPr anchorCtr="0" anchor="t" bIns="0" lIns="0" spcFirstLastPara="1" rIns="0" wrap="square" tIns="12700">
            <a:spAutoFit/>
          </a:bodyPr>
          <a:lstStyle/>
          <a:p>
            <a:pPr indent="-172720" lvl="0" marL="184785" marR="5080" rtl="0" algn="l">
              <a:lnSpc>
                <a:spcPct val="150000"/>
              </a:lnSpc>
              <a:spcBef>
                <a:spcPts val="0"/>
              </a:spcBef>
              <a:spcAft>
                <a:spcPts val="0"/>
              </a:spcAft>
              <a:buSzPts val="2000"/>
              <a:buFont typeface="Calibri"/>
              <a:buChar char="•"/>
            </a:pPr>
            <a:r>
              <a:rPr b="1" lang="en-US" sz="2000">
                <a:latin typeface="Calibri"/>
                <a:ea typeface="Calibri"/>
                <a:cs typeface="Calibri"/>
                <a:sym typeface="Calibri"/>
              </a:rPr>
              <a:t>The act of determining which process is in the ready state, and should be  moved to the running state is known as Process Scheduling”</a:t>
            </a:r>
            <a:endParaRPr sz="2000">
              <a:latin typeface="Calibri"/>
              <a:ea typeface="Calibri"/>
              <a:cs typeface="Calibri"/>
              <a:sym typeface="Calibri"/>
            </a:endParaRPr>
          </a:p>
        </p:txBody>
      </p:sp>
      <p:sp>
        <p:nvSpPr>
          <p:cNvPr id="551" name="Google Shape;551;p48"/>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2" name="Google Shape;552;p48"/>
          <p:cNvSpPr txBox="1"/>
          <p:nvPr>
            <p:ph type="title"/>
          </p:nvPr>
        </p:nvSpPr>
        <p:spPr>
          <a:xfrm>
            <a:off x="268097" y="1721053"/>
            <a:ext cx="446024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What is process scheduling?</a:t>
            </a:r>
            <a:endParaRPr/>
          </a:p>
        </p:txBody>
      </p:sp>
      <p:grpSp>
        <p:nvGrpSpPr>
          <p:cNvPr id="553" name="Google Shape;553;p48"/>
          <p:cNvGrpSpPr/>
          <p:nvPr/>
        </p:nvGrpSpPr>
        <p:grpSpPr>
          <a:xfrm>
            <a:off x="357123" y="3214801"/>
            <a:ext cx="8787118" cy="3073222"/>
            <a:chOff x="357123" y="3214801"/>
            <a:chExt cx="8787118" cy="3073222"/>
          </a:xfrm>
        </p:grpSpPr>
        <p:sp>
          <p:nvSpPr>
            <p:cNvPr id="554" name="Google Shape;554;p48"/>
            <p:cNvSpPr/>
            <p:nvPr/>
          </p:nvSpPr>
          <p:spPr>
            <a:xfrm>
              <a:off x="6564236" y="6072123"/>
              <a:ext cx="2580005" cy="215900"/>
            </a:xfrm>
            <a:custGeom>
              <a:rect b="b" l="l" r="r" t="t"/>
              <a:pathLst>
                <a:path extrusionOk="0" h="215900" w="2580004">
                  <a:moveTo>
                    <a:pt x="46088" y="0"/>
                  </a:moveTo>
                  <a:lnTo>
                    <a:pt x="0" y="0"/>
                  </a:lnTo>
                  <a:lnTo>
                    <a:pt x="0" y="214553"/>
                  </a:lnTo>
                  <a:lnTo>
                    <a:pt x="23037" y="214553"/>
                  </a:lnTo>
                  <a:lnTo>
                    <a:pt x="46088" y="214553"/>
                  </a:lnTo>
                  <a:lnTo>
                    <a:pt x="46088" y="0"/>
                  </a:lnTo>
                  <a:close/>
                </a:path>
                <a:path extrusionOk="0" h="215900" w="2580004">
                  <a:moveTo>
                    <a:pt x="2579408" y="1435"/>
                  </a:moveTo>
                  <a:lnTo>
                    <a:pt x="79209" y="1435"/>
                  </a:lnTo>
                  <a:lnTo>
                    <a:pt x="79209" y="215633"/>
                  </a:lnTo>
                  <a:lnTo>
                    <a:pt x="1329486" y="215633"/>
                  </a:lnTo>
                  <a:lnTo>
                    <a:pt x="2579408" y="215633"/>
                  </a:lnTo>
                  <a:lnTo>
                    <a:pt x="2579408" y="1435"/>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5" name="Google Shape;555;p48"/>
            <p:cNvSpPr/>
            <p:nvPr/>
          </p:nvSpPr>
          <p:spPr>
            <a:xfrm>
              <a:off x="357123" y="3214801"/>
              <a:ext cx="1472565" cy="584835"/>
            </a:xfrm>
            <a:custGeom>
              <a:rect b="b" l="l" r="r" t="t"/>
              <a:pathLst>
                <a:path extrusionOk="0" h="584835" w="1472564">
                  <a:moveTo>
                    <a:pt x="735838" y="0"/>
                  </a:moveTo>
                  <a:lnTo>
                    <a:pt x="680753" y="813"/>
                  </a:lnTo>
                  <a:lnTo>
                    <a:pt x="626121" y="3245"/>
                  </a:lnTo>
                  <a:lnTo>
                    <a:pt x="572177" y="7283"/>
                  </a:lnTo>
                  <a:lnTo>
                    <a:pt x="519151" y="12915"/>
                  </a:lnTo>
                  <a:lnTo>
                    <a:pt x="467278" y="20127"/>
                  </a:lnTo>
                  <a:lnTo>
                    <a:pt x="416789" y="28907"/>
                  </a:lnTo>
                  <a:lnTo>
                    <a:pt x="367919" y="39242"/>
                  </a:lnTo>
                  <a:lnTo>
                    <a:pt x="313571" y="52935"/>
                  </a:lnTo>
                  <a:lnTo>
                    <a:pt x="262664" y="68399"/>
                  </a:lnTo>
                  <a:lnTo>
                    <a:pt x="215458" y="85545"/>
                  </a:lnTo>
                  <a:lnTo>
                    <a:pt x="172212" y="104282"/>
                  </a:lnTo>
                  <a:lnTo>
                    <a:pt x="133187" y="124518"/>
                  </a:lnTo>
                  <a:lnTo>
                    <a:pt x="98640" y="146164"/>
                  </a:lnTo>
                  <a:lnTo>
                    <a:pt x="55887" y="180439"/>
                  </a:lnTo>
                  <a:lnTo>
                    <a:pt x="25017" y="216539"/>
                  </a:lnTo>
                  <a:lnTo>
                    <a:pt x="6299" y="253990"/>
                  </a:lnTo>
                  <a:lnTo>
                    <a:pt x="0" y="292315"/>
                  </a:lnTo>
                  <a:lnTo>
                    <a:pt x="6299" y="330435"/>
                  </a:lnTo>
                  <a:lnTo>
                    <a:pt x="25017" y="367780"/>
                  </a:lnTo>
                  <a:lnTo>
                    <a:pt x="55887" y="403842"/>
                  </a:lnTo>
                  <a:lnTo>
                    <a:pt x="98640" y="438111"/>
                  </a:lnTo>
                  <a:lnTo>
                    <a:pt x="133187" y="459757"/>
                  </a:lnTo>
                  <a:lnTo>
                    <a:pt x="172212" y="479994"/>
                  </a:lnTo>
                  <a:lnTo>
                    <a:pt x="215458" y="498730"/>
                  </a:lnTo>
                  <a:lnTo>
                    <a:pt x="262664" y="515876"/>
                  </a:lnTo>
                  <a:lnTo>
                    <a:pt x="313571" y="531340"/>
                  </a:lnTo>
                  <a:lnTo>
                    <a:pt x="367919" y="545033"/>
                  </a:lnTo>
                  <a:lnTo>
                    <a:pt x="416790" y="555368"/>
                  </a:lnTo>
                  <a:lnTo>
                    <a:pt x="467286" y="564148"/>
                  </a:lnTo>
                  <a:lnTo>
                    <a:pt x="519179" y="571360"/>
                  </a:lnTo>
                  <a:lnTo>
                    <a:pt x="572243" y="576992"/>
                  </a:lnTo>
                  <a:lnTo>
                    <a:pt x="626251" y="581030"/>
                  </a:lnTo>
                  <a:lnTo>
                    <a:pt x="680977" y="583462"/>
                  </a:lnTo>
                  <a:lnTo>
                    <a:pt x="736193" y="584276"/>
                  </a:lnTo>
                  <a:lnTo>
                    <a:pt x="791279" y="583462"/>
                  </a:lnTo>
                  <a:lnTo>
                    <a:pt x="845911" y="581030"/>
                  </a:lnTo>
                  <a:lnTo>
                    <a:pt x="899858" y="576992"/>
                  </a:lnTo>
                  <a:lnTo>
                    <a:pt x="952885" y="571360"/>
                  </a:lnTo>
                  <a:lnTo>
                    <a:pt x="1004758" y="564148"/>
                  </a:lnTo>
                  <a:lnTo>
                    <a:pt x="1055245" y="555368"/>
                  </a:lnTo>
                  <a:lnTo>
                    <a:pt x="1104112" y="545033"/>
                  </a:lnTo>
                  <a:lnTo>
                    <a:pt x="1158460" y="531340"/>
                  </a:lnTo>
                  <a:lnTo>
                    <a:pt x="1209366" y="515876"/>
                  </a:lnTo>
                  <a:lnTo>
                    <a:pt x="1256572" y="498730"/>
                  </a:lnTo>
                  <a:lnTo>
                    <a:pt x="1299818" y="479994"/>
                  </a:lnTo>
                  <a:lnTo>
                    <a:pt x="1338844" y="459757"/>
                  </a:lnTo>
                  <a:lnTo>
                    <a:pt x="1373390" y="438111"/>
                  </a:lnTo>
                  <a:lnTo>
                    <a:pt x="1416144" y="403842"/>
                  </a:lnTo>
                  <a:lnTo>
                    <a:pt x="1447014" y="367780"/>
                  </a:lnTo>
                  <a:lnTo>
                    <a:pt x="1465732" y="330435"/>
                  </a:lnTo>
                  <a:lnTo>
                    <a:pt x="1472031" y="292315"/>
                  </a:lnTo>
                  <a:lnTo>
                    <a:pt x="1465732" y="253990"/>
                  </a:lnTo>
                  <a:lnTo>
                    <a:pt x="1447014" y="216539"/>
                  </a:lnTo>
                  <a:lnTo>
                    <a:pt x="1416144" y="180439"/>
                  </a:lnTo>
                  <a:lnTo>
                    <a:pt x="1373390" y="146164"/>
                  </a:lnTo>
                  <a:lnTo>
                    <a:pt x="1338844" y="124518"/>
                  </a:lnTo>
                  <a:lnTo>
                    <a:pt x="1299818" y="104282"/>
                  </a:lnTo>
                  <a:lnTo>
                    <a:pt x="1256572" y="85545"/>
                  </a:lnTo>
                  <a:lnTo>
                    <a:pt x="1209366" y="68399"/>
                  </a:lnTo>
                  <a:lnTo>
                    <a:pt x="1158460" y="52935"/>
                  </a:lnTo>
                  <a:lnTo>
                    <a:pt x="1104112" y="39242"/>
                  </a:lnTo>
                  <a:lnTo>
                    <a:pt x="1055244" y="28907"/>
                  </a:lnTo>
                  <a:lnTo>
                    <a:pt x="1004750" y="20127"/>
                  </a:lnTo>
                  <a:lnTo>
                    <a:pt x="952857" y="12915"/>
                  </a:lnTo>
                  <a:lnTo>
                    <a:pt x="899792" y="7283"/>
                  </a:lnTo>
                  <a:lnTo>
                    <a:pt x="845782" y="3245"/>
                  </a:lnTo>
                  <a:lnTo>
                    <a:pt x="791055" y="813"/>
                  </a:lnTo>
                  <a:lnTo>
                    <a:pt x="735838"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56" name="Google Shape;556;p48"/>
            <p:cNvSpPr/>
            <p:nvPr/>
          </p:nvSpPr>
          <p:spPr>
            <a:xfrm>
              <a:off x="357123" y="3214801"/>
              <a:ext cx="1472565" cy="584835"/>
            </a:xfrm>
            <a:custGeom>
              <a:rect b="b" l="l" r="r" t="t"/>
              <a:pathLst>
                <a:path extrusionOk="0" h="584835" w="1472564">
                  <a:moveTo>
                    <a:pt x="1472031" y="292315"/>
                  </a:moveTo>
                  <a:lnTo>
                    <a:pt x="1465732" y="330435"/>
                  </a:lnTo>
                  <a:lnTo>
                    <a:pt x="1447014" y="367780"/>
                  </a:lnTo>
                  <a:lnTo>
                    <a:pt x="1416144" y="403842"/>
                  </a:lnTo>
                  <a:lnTo>
                    <a:pt x="1373390" y="438111"/>
                  </a:lnTo>
                  <a:lnTo>
                    <a:pt x="1338844" y="459757"/>
                  </a:lnTo>
                  <a:lnTo>
                    <a:pt x="1299818" y="479994"/>
                  </a:lnTo>
                  <a:lnTo>
                    <a:pt x="1256572" y="498730"/>
                  </a:lnTo>
                  <a:lnTo>
                    <a:pt x="1209366" y="515876"/>
                  </a:lnTo>
                  <a:lnTo>
                    <a:pt x="1158460" y="531340"/>
                  </a:lnTo>
                  <a:lnTo>
                    <a:pt x="1104112" y="545033"/>
                  </a:lnTo>
                  <a:lnTo>
                    <a:pt x="1055245" y="555368"/>
                  </a:lnTo>
                  <a:lnTo>
                    <a:pt x="1004758" y="564148"/>
                  </a:lnTo>
                  <a:lnTo>
                    <a:pt x="952885" y="571360"/>
                  </a:lnTo>
                  <a:lnTo>
                    <a:pt x="899858" y="576992"/>
                  </a:lnTo>
                  <a:lnTo>
                    <a:pt x="845911" y="581030"/>
                  </a:lnTo>
                  <a:lnTo>
                    <a:pt x="791279" y="583462"/>
                  </a:lnTo>
                  <a:lnTo>
                    <a:pt x="736193" y="584276"/>
                  </a:lnTo>
                  <a:lnTo>
                    <a:pt x="680977" y="583462"/>
                  </a:lnTo>
                  <a:lnTo>
                    <a:pt x="626251" y="581030"/>
                  </a:lnTo>
                  <a:lnTo>
                    <a:pt x="572243" y="576992"/>
                  </a:lnTo>
                  <a:lnTo>
                    <a:pt x="519179" y="571360"/>
                  </a:lnTo>
                  <a:lnTo>
                    <a:pt x="467286" y="564148"/>
                  </a:lnTo>
                  <a:lnTo>
                    <a:pt x="416790" y="555368"/>
                  </a:lnTo>
                  <a:lnTo>
                    <a:pt x="367919" y="545033"/>
                  </a:lnTo>
                  <a:lnTo>
                    <a:pt x="313571" y="531340"/>
                  </a:lnTo>
                  <a:lnTo>
                    <a:pt x="262664" y="515876"/>
                  </a:lnTo>
                  <a:lnTo>
                    <a:pt x="215458" y="498730"/>
                  </a:lnTo>
                  <a:lnTo>
                    <a:pt x="172212" y="479994"/>
                  </a:lnTo>
                  <a:lnTo>
                    <a:pt x="133187" y="459757"/>
                  </a:lnTo>
                  <a:lnTo>
                    <a:pt x="98640" y="438111"/>
                  </a:lnTo>
                  <a:lnTo>
                    <a:pt x="55887" y="403842"/>
                  </a:lnTo>
                  <a:lnTo>
                    <a:pt x="25017" y="367780"/>
                  </a:lnTo>
                  <a:lnTo>
                    <a:pt x="6299" y="330435"/>
                  </a:lnTo>
                  <a:lnTo>
                    <a:pt x="0" y="292315"/>
                  </a:lnTo>
                  <a:lnTo>
                    <a:pt x="6299" y="253990"/>
                  </a:lnTo>
                  <a:lnTo>
                    <a:pt x="25017" y="216539"/>
                  </a:lnTo>
                  <a:lnTo>
                    <a:pt x="55887" y="180439"/>
                  </a:lnTo>
                  <a:lnTo>
                    <a:pt x="98640" y="146164"/>
                  </a:lnTo>
                  <a:lnTo>
                    <a:pt x="133187" y="124518"/>
                  </a:lnTo>
                  <a:lnTo>
                    <a:pt x="172212" y="104282"/>
                  </a:lnTo>
                  <a:lnTo>
                    <a:pt x="215458" y="85545"/>
                  </a:lnTo>
                  <a:lnTo>
                    <a:pt x="262664" y="68399"/>
                  </a:lnTo>
                  <a:lnTo>
                    <a:pt x="313571" y="52935"/>
                  </a:lnTo>
                  <a:lnTo>
                    <a:pt x="367919" y="39242"/>
                  </a:lnTo>
                  <a:lnTo>
                    <a:pt x="416789" y="28907"/>
                  </a:lnTo>
                  <a:lnTo>
                    <a:pt x="467278" y="20127"/>
                  </a:lnTo>
                  <a:lnTo>
                    <a:pt x="519151" y="12915"/>
                  </a:lnTo>
                  <a:lnTo>
                    <a:pt x="572177" y="7283"/>
                  </a:lnTo>
                  <a:lnTo>
                    <a:pt x="626121" y="3245"/>
                  </a:lnTo>
                  <a:lnTo>
                    <a:pt x="680753" y="813"/>
                  </a:lnTo>
                  <a:lnTo>
                    <a:pt x="735838" y="0"/>
                  </a:lnTo>
                  <a:lnTo>
                    <a:pt x="791055" y="813"/>
                  </a:lnTo>
                  <a:lnTo>
                    <a:pt x="845782" y="3245"/>
                  </a:lnTo>
                  <a:lnTo>
                    <a:pt x="899792" y="7283"/>
                  </a:lnTo>
                  <a:lnTo>
                    <a:pt x="952857" y="12915"/>
                  </a:lnTo>
                  <a:lnTo>
                    <a:pt x="1004750" y="20127"/>
                  </a:lnTo>
                  <a:lnTo>
                    <a:pt x="1055244" y="28907"/>
                  </a:lnTo>
                  <a:lnTo>
                    <a:pt x="1104112" y="39242"/>
                  </a:lnTo>
                  <a:lnTo>
                    <a:pt x="1158460" y="52935"/>
                  </a:lnTo>
                  <a:lnTo>
                    <a:pt x="1209366" y="68399"/>
                  </a:lnTo>
                  <a:lnTo>
                    <a:pt x="1256572" y="85545"/>
                  </a:lnTo>
                  <a:lnTo>
                    <a:pt x="1299818" y="104282"/>
                  </a:lnTo>
                  <a:lnTo>
                    <a:pt x="1338844" y="124518"/>
                  </a:lnTo>
                  <a:lnTo>
                    <a:pt x="1373390" y="146164"/>
                  </a:lnTo>
                  <a:lnTo>
                    <a:pt x="1416144" y="180439"/>
                  </a:lnTo>
                  <a:lnTo>
                    <a:pt x="1447014" y="216539"/>
                  </a:lnTo>
                  <a:lnTo>
                    <a:pt x="1465732" y="253990"/>
                  </a:lnTo>
                  <a:lnTo>
                    <a:pt x="1472031" y="292315"/>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57" name="Google Shape;557;p48"/>
          <p:cNvSpPr txBox="1"/>
          <p:nvPr/>
        </p:nvSpPr>
        <p:spPr>
          <a:xfrm>
            <a:off x="849502" y="3356533"/>
            <a:ext cx="48768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NEW</a:t>
            </a:r>
            <a:endParaRPr sz="1800">
              <a:latin typeface="Calibri"/>
              <a:ea typeface="Calibri"/>
              <a:cs typeface="Calibri"/>
              <a:sym typeface="Calibri"/>
            </a:endParaRPr>
          </a:p>
        </p:txBody>
      </p:sp>
      <p:grpSp>
        <p:nvGrpSpPr>
          <p:cNvPr id="558" name="Google Shape;558;p48"/>
          <p:cNvGrpSpPr/>
          <p:nvPr/>
        </p:nvGrpSpPr>
        <p:grpSpPr>
          <a:xfrm>
            <a:off x="3111474" y="4535639"/>
            <a:ext cx="1472565" cy="582930"/>
            <a:chOff x="3111474" y="4535639"/>
            <a:chExt cx="1472565" cy="582930"/>
          </a:xfrm>
        </p:grpSpPr>
        <p:sp>
          <p:nvSpPr>
            <p:cNvPr id="559" name="Google Shape;559;p48"/>
            <p:cNvSpPr/>
            <p:nvPr/>
          </p:nvSpPr>
          <p:spPr>
            <a:xfrm>
              <a:off x="3111474" y="4535639"/>
              <a:ext cx="1472565" cy="582930"/>
            </a:xfrm>
            <a:custGeom>
              <a:rect b="b" l="l" r="r" t="t"/>
              <a:pathLst>
                <a:path extrusionOk="0" h="582929" w="1472564">
                  <a:moveTo>
                    <a:pt x="736206" y="0"/>
                  </a:moveTo>
                  <a:lnTo>
                    <a:pt x="680989" y="812"/>
                  </a:lnTo>
                  <a:lnTo>
                    <a:pt x="626261" y="3237"/>
                  </a:lnTo>
                  <a:lnTo>
                    <a:pt x="572252" y="7254"/>
                  </a:lnTo>
                  <a:lnTo>
                    <a:pt x="519186" y="12846"/>
                  </a:lnTo>
                  <a:lnTo>
                    <a:pt x="467293" y="19993"/>
                  </a:lnTo>
                  <a:lnTo>
                    <a:pt x="416799" y="28675"/>
                  </a:lnTo>
                  <a:lnTo>
                    <a:pt x="367931" y="38874"/>
                  </a:lnTo>
                  <a:lnTo>
                    <a:pt x="313583" y="52720"/>
                  </a:lnTo>
                  <a:lnTo>
                    <a:pt x="262674" y="68277"/>
                  </a:lnTo>
                  <a:lnTo>
                    <a:pt x="215465" y="85453"/>
                  </a:lnTo>
                  <a:lnTo>
                    <a:pt x="172216" y="104159"/>
                  </a:lnTo>
                  <a:lnTo>
                    <a:pt x="133188" y="124303"/>
                  </a:lnTo>
                  <a:lnTo>
                    <a:pt x="98640" y="145795"/>
                  </a:lnTo>
                  <a:lnTo>
                    <a:pt x="55892" y="180021"/>
                  </a:lnTo>
                  <a:lnTo>
                    <a:pt x="25022" y="216000"/>
                  </a:lnTo>
                  <a:lnTo>
                    <a:pt x="6300" y="253329"/>
                  </a:lnTo>
                  <a:lnTo>
                    <a:pt x="0" y="291604"/>
                  </a:lnTo>
                  <a:lnTo>
                    <a:pt x="6300" y="329667"/>
                  </a:lnTo>
                  <a:lnTo>
                    <a:pt x="25022" y="366887"/>
                  </a:lnTo>
                  <a:lnTo>
                    <a:pt x="55892" y="402825"/>
                  </a:lnTo>
                  <a:lnTo>
                    <a:pt x="98640" y="437045"/>
                  </a:lnTo>
                  <a:lnTo>
                    <a:pt x="133188" y="458537"/>
                  </a:lnTo>
                  <a:lnTo>
                    <a:pt x="172216" y="478681"/>
                  </a:lnTo>
                  <a:lnTo>
                    <a:pt x="215465" y="497387"/>
                  </a:lnTo>
                  <a:lnTo>
                    <a:pt x="262674" y="514564"/>
                  </a:lnTo>
                  <a:lnTo>
                    <a:pt x="313583" y="530120"/>
                  </a:lnTo>
                  <a:lnTo>
                    <a:pt x="367931" y="543966"/>
                  </a:lnTo>
                  <a:lnTo>
                    <a:pt x="416799" y="554165"/>
                  </a:lnTo>
                  <a:lnTo>
                    <a:pt x="467293" y="562847"/>
                  </a:lnTo>
                  <a:lnTo>
                    <a:pt x="519186" y="569994"/>
                  </a:lnTo>
                  <a:lnTo>
                    <a:pt x="572252" y="575586"/>
                  </a:lnTo>
                  <a:lnTo>
                    <a:pt x="626261" y="579603"/>
                  </a:lnTo>
                  <a:lnTo>
                    <a:pt x="680989" y="582028"/>
                  </a:lnTo>
                  <a:lnTo>
                    <a:pt x="736206" y="582841"/>
                  </a:lnTo>
                  <a:lnTo>
                    <a:pt x="791291" y="582028"/>
                  </a:lnTo>
                  <a:lnTo>
                    <a:pt x="845922" y="579603"/>
                  </a:lnTo>
                  <a:lnTo>
                    <a:pt x="899867" y="575586"/>
                  </a:lnTo>
                  <a:lnTo>
                    <a:pt x="952892" y="569994"/>
                  </a:lnTo>
                  <a:lnTo>
                    <a:pt x="1004766" y="562847"/>
                  </a:lnTo>
                  <a:lnTo>
                    <a:pt x="1055254" y="554165"/>
                  </a:lnTo>
                  <a:lnTo>
                    <a:pt x="1104125" y="543966"/>
                  </a:lnTo>
                  <a:lnTo>
                    <a:pt x="1158472" y="530120"/>
                  </a:lnTo>
                  <a:lnTo>
                    <a:pt x="1209379" y="514564"/>
                  </a:lnTo>
                  <a:lnTo>
                    <a:pt x="1256585" y="497387"/>
                  </a:lnTo>
                  <a:lnTo>
                    <a:pt x="1299831" y="478681"/>
                  </a:lnTo>
                  <a:lnTo>
                    <a:pt x="1338857" y="458537"/>
                  </a:lnTo>
                  <a:lnTo>
                    <a:pt x="1373403" y="437045"/>
                  </a:lnTo>
                  <a:lnTo>
                    <a:pt x="1416156" y="402825"/>
                  </a:lnTo>
                  <a:lnTo>
                    <a:pt x="1447026" y="366887"/>
                  </a:lnTo>
                  <a:lnTo>
                    <a:pt x="1465745" y="329667"/>
                  </a:lnTo>
                  <a:lnTo>
                    <a:pt x="1472044" y="291604"/>
                  </a:lnTo>
                  <a:lnTo>
                    <a:pt x="1465745" y="253329"/>
                  </a:lnTo>
                  <a:lnTo>
                    <a:pt x="1447026" y="216000"/>
                  </a:lnTo>
                  <a:lnTo>
                    <a:pt x="1416156" y="180021"/>
                  </a:lnTo>
                  <a:lnTo>
                    <a:pt x="1373403" y="145795"/>
                  </a:lnTo>
                  <a:lnTo>
                    <a:pt x="1338857" y="124303"/>
                  </a:lnTo>
                  <a:lnTo>
                    <a:pt x="1299831" y="104159"/>
                  </a:lnTo>
                  <a:lnTo>
                    <a:pt x="1256585" y="85453"/>
                  </a:lnTo>
                  <a:lnTo>
                    <a:pt x="1209379" y="68277"/>
                  </a:lnTo>
                  <a:lnTo>
                    <a:pt x="1158472" y="52720"/>
                  </a:lnTo>
                  <a:lnTo>
                    <a:pt x="1104125" y="38874"/>
                  </a:lnTo>
                  <a:lnTo>
                    <a:pt x="1055254" y="28675"/>
                  </a:lnTo>
                  <a:lnTo>
                    <a:pt x="1004766" y="19993"/>
                  </a:lnTo>
                  <a:lnTo>
                    <a:pt x="952892" y="12846"/>
                  </a:lnTo>
                  <a:lnTo>
                    <a:pt x="899867" y="7254"/>
                  </a:lnTo>
                  <a:lnTo>
                    <a:pt x="845922" y="3237"/>
                  </a:lnTo>
                  <a:lnTo>
                    <a:pt x="791291" y="812"/>
                  </a:lnTo>
                  <a:lnTo>
                    <a:pt x="736206"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0" name="Google Shape;560;p48"/>
            <p:cNvSpPr/>
            <p:nvPr/>
          </p:nvSpPr>
          <p:spPr>
            <a:xfrm>
              <a:off x="3111474" y="4535639"/>
              <a:ext cx="1472565" cy="582930"/>
            </a:xfrm>
            <a:custGeom>
              <a:rect b="b" l="l" r="r" t="t"/>
              <a:pathLst>
                <a:path extrusionOk="0" h="582929" w="1472564">
                  <a:moveTo>
                    <a:pt x="1472044" y="291604"/>
                  </a:moveTo>
                  <a:lnTo>
                    <a:pt x="1465745" y="329667"/>
                  </a:lnTo>
                  <a:lnTo>
                    <a:pt x="1447026" y="366887"/>
                  </a:lnTo>
                  <a:lnTo>
                    <a:pt x="1416156" y="402825"/>
                  </a:lnTo>
                  <a:lnTo>
                    <a:pt x="1373403" y="437045"/>
                  </a:lnTo>
                  <a:lnTo>
                    <a:pt x="1338857" y="458537"/>
                  </a:lnTo>
                  <a:lnTo>
                    <a:pt x="1299831" y="478681"/>
                  </a:lnTo>
                  <a:lnTo>
                    <a:pt x="1256585" y="497387"/>
                  </a:lnTo>
                  <a:lnTo>
                    <a:pt x="1209379" y="514564"/>
                  </a:lnTo>
                  <a:lnTo>
                    <a:pt x="1158472" y="530120"/>
                  </a:lnTo>
                  <a:lnTo>
                    <a:pt x="1104125" y="543966"/>
                  </a:lnTo>
                  <a:lnTo>
                    <a:pt x="1055254" y="554165"/>
                  </a:lnTo>
                  <a:lnTo>
                    <a:pt x="1004766" y="562847"/>
                  </a:lnTo>
                  <a:lnTo>
                    <a:pt x="952892" y="569994"/>
                  </a:lnTo>
                  <a:lnTo>
                    <a:pt x="899867" y="575586"/>
                  </a:lnTo>
                  <a:lnTo>
                    <a:pt x="845922" y="579603"/>
                  </a:lnTo>
                  <a:lnTo>
                    <a:pt x="791291" y="582028"/>
                  </a:lnTo>
                  <a:lnTo>
                    <a:pt x="736206" y="582841"/>
                  </a:lnTo>
                  <a:lnTo>
                    <a:pt x="680989" y="582028"/>
                  </a:lnTo>
                  <a:lnTo>
                    <a:pt x="626261" y="579603"/>
                  </a:lnTo>
                  <a:lnTo>
                    <a:pt x="572252" y="575586"/>
                  </a:lnTo>
                  <a:lnTo>
                    <a:pt x="519186" y="569994"/>
                  </a:lnTo>
                  <a:lnTo>
                    <a:pt x="467293" y="562847"/>
                  </a:lnTo>
                  <a:lnTo>
                    <a:pt x="416799" y="554165"/>
                  </a:lnTo>
                  <a:lnTo>
                    <a:pt x="367931" y="543966"/>
                  </a:lnTo>
                  <a:lnTo>
                    <a:pt x="313583" y="530120"/>
                  </a:lnTo>
                  <a:lnTo>
                    <a:pt x="262674" y="514564"/>
                  </a:lnTo>
                  <a:lnTo>
                    <a:pt x="215465" y="497387"/>
                  </a:lnTo>
                  <a:lnTo>
                    <a:pt x="172216" y="478681"/>
                  </a:lnTo>
                  <a:lnTo>
                    <a:pt x="133188" y="458537"/>
                  </a:lnTo>
                  <a:lnTo>
                    <a:pt x="98640" y="437045"/>
                  </a:lnTo>
                  <a:lnTo>
                    <a:pt x="55892" y="402825"/>
                  </a:lnTo>
                  <a:lnTo>
                    <a:pt x="25022" y="366887"/>
                  </a:lnTo>
                  <a:lnTo>
                    <a:pt x="6300" y="329667"/>
                  </a:lnTo>
                  <a:lnTo>
                    <a:pt x="0" y="291604"/>
                  </a:lnTo>
                  <a:lnTo>
                    <a:pt x="6300" y="253329"/>
                  </a:lnTo>
                  <a:lnTo>
                    <a:pt x="25022" y="216000"/>
                  </a:lnTo>
                  <a:lnTo>
                    <a:pt x="55892" y="180021"/>
                  </a:lnTo>
                  <a:lnTo>
                    <a:pt x="98640" y="145795"/>
                  </a:lnTo>
                  <a:lnTo>
                    <a:pt x="133188" y="124303"/>
                  </a:lnTo>
                  <a:lnTo>
                    <a:pt x="172216" y="104159"/>
                  </a:lnTo>
                  <a:lnTo>
                    <a:pt x="215465" y="85453"/>
                  </a:lnTo>
                  <a:lnTo>
                    <a:pt x="262674" y="68277"/>
                  </a:lnTo>
                  <a:lnTo>
                    <a:pt x="313583" y="52720"/>
                  </a:lnTo>
                  <a:lnTo>
                    <a:pt x="367931" y="38874"/>
                  </a:lnTo>
                  <a:lnTo>
                    <a:pt x="416799" y="28675"/>
                  </a:lnTo>
                  <a:lnTo>
                    <a:pt x="467293" y="19993"/>
                  </a:lnTo>
                  <a:lnTo>
                    <a:pt x="519186" y="12846"/>
                  </a:lnTo>
                  <a:lnTo>
                    <a:pt x="572252" y="7254"/>
                  </a:lnTo>
                  <a:lnTo>
                    <a:pt x="626261" y="3237"/>
                  </a:lnTo>
                  <a:lnTo>
                    <a:pt x="680989" y="812"/>
                  </a:lnTo>
                  <a:lnTo>
                    <a:pt x="736206" y="0"/>
                  </a:lnTo>
                  <a:lnTo>
                    <a:pt x="791291" y="812"/>
                  </a:lnTo>
                  <a:lnTo>
                    <a:pt x="845922" y="3237"/>
                  </a:lnTo>
                  <a:lnTo>
                    <a:pt x="899867" y="7254"/>
                  </a:lnTo>
                  <a:lnTo>
                    <a:pt x="952892" y="12846"/>
                  </a:lnTo>
                  <a:lnTo>
                    <a:pt x="1004766" y="19993"/>
                  </a:lnTo>
                  <a:lnTo>
                    <a:pt x="1055254" y="28675"/>
                  </a:lnTo>
                  <a:lnTo>
                    <a:pt x="1104125" y="38874"/>
                  </a:lnTo>
                  <a:lnTo>
                    <a:pt x="1158472" y="52720"/>
                  </a:lnTo>
                  <a:lnTo>
                    <a:pt x="1209379" y="68277"/>
                  </a:lnTo>
                  <a:lnTo>
                    <a:pt x="1256585" y="85453"/>
                  </a:lnTo>
                  <a:lnTo>
                    <a:pt x="1299831" y="104159"/>
                  </a:lnTo>
                  <a:lnTo>
                    <a:pt x="1338857" y="124303"/>
                  </a:lnTo>
                  <a:lnTo>
                    <a:pt x="1373403" y="145795"/>
                  </a:lnTo>
                  <a:lnTo>
                    <a:pt x="1416156" y="180021"/>
                  </a:lnTo>
                  <a:lnTo>
                    <a:pt x="1447026" y="216000"/>
                  </a:lnTo>
                  <a:lnTo>
                    <a:pt x="1465745" y="253329"/>
                  </a:lnTo>
                  <a:lnTo>
                    <a:pt x="1472044" y="291604"/>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1" name="Google Shape;561;p48"/>
          <p:cNvSpPr txBox="1"/>
          <p:nvPr/>
        </p:nvSpPr>
        <p:spPr>
          <a:xfrm>
            <a:off x="3525380" y="4677384"/>
            <a:ext cx="6451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READY</a:t>
            </a:r>
            <a:endParaRPr sz="1800">
              <a:latin typeface="Calibri"/>
              <a:ea typeface="Calibri"/>
              <a:cs typeface="Calibri"/>
              <a:sym typeface="Calibri"/>
            </a:endParaRPr>
          </a:p>
        </p:txBody>
      </p:sp>
      <p:grpSp>
        <p:nvGrpSpPr>
          <p:cNvPr id="562" name="Google Shape;562;p48"/>
          <p:cNvGrpSpPr/>
          <p:nvPr/>
        </p:nvGrpSpPr>
        <p:grpSpPr>
          <a:xfrm>
            <a:off x="5911926" y="4463643"/>
            <a:ext cx="1472565" cy="584835"/>
            <a:chOff x="5911926" y="4463643"/>
            <a:chExt cx="1472565" cy="584835"/>
          </a:xfrm>
        </p:grpSpPr>
        <p:sp>
          <p:nvSpPr>
            <p:cNvPr id="563" name="Google Shape;563;p48"/>
            <p:cNvSpPr/>
            <p:nvPr/>
          </p:nvSpPr>
          <p:spPr>
            <a:xfrm>
              <a:off x="5911926" y="4463643"/>
              <a:ext cx="1472565" cy="584835"/>
            </a:xfrm>
            <a:custGeom>
              <a:rect b="b" l="l" r="r" t="t"/>
              <a:pathLst>
                <a:path extrusionOk="0" h="584835" w="1472565">
                  <a:moveTo>
                    <a:pt x="736193" y="0"/>
                  </a:moveTo>
                  <a:lnTo>
                    <a:pt x="680976" y="832"/>
                  </a:lnTo>
                  <a:lnTo>
                    <a:pt x="626249" y="3307"/>
                  </a:lnTo>
                  <a:lnTo>
                    <a:pt x="572239" y="7394"/>
                  </a:lnTo>
                  <a:lnTo>
                    <a:pt x="519174" y="13062"/>
                  </a:lnTo>
                  <a:lnTo>
                    <a:pt x="467280" y="20278"/>
                  </a:lnTo>
                  <a:lnTo>
                    <a:pt x="416786" y="29011"/>
                  </a:lnTo>
                  <a:lnTo>
                    <a:pt x="367919" y="39230"/>
                  </a:lnTo>
                  <a:lnTo>
                    <a:pt x="313570" y="52952"/>
                  </a:lnTo>
                  <a:lnTo>
                    <a:pt x="262661" y="68474"/>
                  </a:lnTo>
                  <a:lnTo>
                    <a:pt x="215452" y="85675"/>
                  </a:lnTo>
                  <a:lnTo>
                    <a:pt x="172203" y="104435"/>
                  </a:lnTo>
                  <a:lnTo>
                    <a:pt x="133175" y="124634"/>
                  </a:lnTo>
                  <a:lnTo>
                    <a:pt x="98628" y="146151"/>
                  </a:lnTo>
                  <a:lnTo>
                    <a:pt x="55881" y="180432"/>
                  </a:lnTo>
                  <a:lnTo>
                    <a:pt x="25015" y="216533"/>
                  </a:lnTo>
                  <a:lnTo>
                    <a:pt x="6298" y="253984"/>
                  </a:lnTo>
                  <a:lnTo>
                    <a:pt x="0" y="292315"/>
                  </a:lnTo>
                  <a:lnTo>
                    <a:pt x="6298" y="330647"/>
                  </a:lnTo>
                  <a:lnTo>
                    <a:pt x="25015" y="368098"/>
                  </a:lnTo>
                  <a:lnTo>
                    <a:pt x="55881" y="404199"/>
                  </a:lnTo>
                  <a:lnTo>
                    <a:pt x="98628" y="438480"/>
                  </a:lnTo>
                  <a:lnTo>
                    <a:pt x="133175" y="459997"/>
                  </a:lnTo>
                  <a:lnTo>
                    <a:pt x="172203" y="480195"/>
                  </a:lnTo>
                  <a:lnTo>
                    <a:pt x="215452" y="498956"/>
                  </a:lnTo>
                  <a:lnTo>
                    <a:pt x="262661" y="516157"/>
                  </a:lnTo>
                  <a:lnTo>
                    <a:pt x="313570" y="531679"/>
                  </a:lnTo>
                  <a:lnTo>
                    <a:pt x="367919" y="545401"/>
                  </a:lnTo>
                  <a:lnTo>
                    <a:pt x="416786" y="555620"/>
                  </a:lnTo>
                  <a:lnTo>
                    <a:pt x="467280" y="564353"/>
                  </a:lnTo>
                  <a:lnTo>
                    <a:pt x="519174" y="571569"/>
                  </a:lnTo>
                  <a:lnTo>
                    <a:pt x="572239" y="577236"/>
                  </a:lnTo>
                  <a:lnTo>
                    <a:pt x="626249" y="581324"/>
                  </a:lnTo>
                  <a:lnTo>
                    <a:pt x="680976" y="583799"/>
                  </a:lnTo>
                  <a:lnTo>
                    <a:pt x="736193" y="584631"/>
                  </a:lnTo>
                  <a:lnTo>
                    <a:pt x="791278" y="583799"/>
                  </a:lnTo>
                  <a:lnTo>
                    <a:pt x="845909" y="581324"/>
                  </a:lnTo>
                  <a:lnTo>
                    <a:pt x="899854" y="577236"/>
                  </a:lnTo>
                  <a:lnTo>
                    <a:pt x="952880" y="571569"/>
                  </a:lnTo>
                  <a:lnTo>
                    <a:pt x="1004753" y="564353"/>
                  </a:lnTo>
                  <a:lnTo>
                    <a:pt x="1055241" y="555620"/>
                  </a:lnTo>
                  <a:lnTo>
                    <a:pt x="1104112" y="545401"/>
                  </a:lnTo>
                  <a:lnTo>
                    <a:pt x="1158460" y="531679"/>
                  </a:lnTo>
                  <a:lnTo>
                    <a:pt x="1209366" y="516157"/>
                  </a:lnTo>
                  <a:lnTo>
                    <a:pt x="1256572" y="498956"/>
                  </a:lnTo>
                  <a:lnTo>
                    <a:pt x="1299818" y="480195"/>
                  </a:lnTo>
                  <a:lnTo>
                    <a:pt x="1338844" y="459997"/>
                  </a:lnTo>
                  <a:lnTo>
                    <a:pt x="1373390" y="438480"/>
                  </a:lnTo>
                  <a:lnTo>
                    <a:pt x="1416144" y="404199"/>
                  </a:lnTo>
                  <a:lnTo>
                    <a:pt x="1447014" y="368098"/>
                  </a:lnTo>
                  <a:lnTo>
                    <a:pt x="1465732" y="330647"/>
                  </a:lnTo>
                  <a:lnTo>
                    <a:pt x="1472031" y="292315"/>
                  </a:lnTo>
                  <a:lnTo>
                    <a:pt x="1465732" y="253984"/>
                  </a:lnTo>
                  <a:lnTo>
                    <a:pt x="1447014" y="216533"/>
                  </a:lnTo>
                  <a:lnTo>
                    <a:pt x="1416144" y="180432"/>
                  </a:lnTo>
                  <a:lnTo>
                    <a:pt x="1373390" y="146151"/>
                  </a:lnTo>
                  <a:lnTo>
                    <a:pt x="1338844" y="124634"/>
                  </a:lnTo>
                  <a:lnTo>
                    <a:pt x="1299818" y="104435"/>
                  </a:lnTo>
                  <a:lnTo>
                    <a:pt x="1256572" y="85675"/>
                  </a:lnTo>
                  <a:lnTo>
                    <a:pt x="1209366" y="68474"/>
                  </a:lnTo>
                  <a:lnTo>
                    <a:pt x="1158460" y="52952"/>
                  </a:lnTo>
                  <a:lnTo>
                    <a:pt x="1104112" y="39230"/>
                  </a:lnTo>
                  <a:lnTo>
                    <a:pt x="1055241" y="29011"/>
                  </a:lnTo>
                  <a:lnTo>
                    <a:pt x="1004753" y="20278"/>
                  </a:lnTo>
                  <a:lnTo>
                    <a:pt x="952880" y="13062"/>
                  </a:lnTo>
                  <a:lnTo>
                    <a:pt x="899854" y="7394"/>
                  </a:lnTo>
                  <a:lnTo>
                    <a:pt x="845909" y="3307"/>
                  </a:lnTo>
                  <a:lnTo>
                    <a:pt x="791278" y="832"/>
                  </a:lnTo>
                  <a:lnTo>
                    <a:pt x="736193"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4" name="Google Shape;564;p48"/>
            <p:cNvSpPr/>
            <p:nvPr/>
          </p:nvSpPr>
          <p:spPr>
            <a:xfrm>
              <a:off x="5911926" y="4463643"/>
              <a:ext cx="1472565" cy="584835"/>
            </a:xfrm>
            <a:custGeom>
              <a:rect b="b" l="l" r="r" t="t"/>
              <a:pathLst>
                <a:path extrusionOk="0" h="584835" w="1472565">
                  <a:moveTo>
                    <a:pt x="1472031" y="292315"/>
                  </a:moveTo>
                  <a:lnTo>
                    <a:pt x="1465732" y="330647"/>
                  </a:lnTo>
                  <a:lnTo>
                    <a:pt x="1447014" y="368098"/>
                  </a:lnTo>
                  <a:lnTo>
                    <a:pt x="1416144" y="404199"/>
                  </a:lnTo>
                  <a:lnTo>
                    <a:pt x="1373390" y="438480"/>
                  </a:lnTo>
                  <a:lnTo>
                    <a:pt x="1338844" y="459997"/>
                  </a:lnTo>
                  <a:lnTo>
                    <a:pt x="1299818" y="480195"/>
                  </a:lnTo>
                  <a:lnTo>
                    <a:pt x="1256572" y="498956"/>
                  </a:lnTo>
                  <a:lnTo>
                    <a:pt x="1209366" y="516157"/>
                  </a:lnTo>
                  <a:lnTo>
                    <a:pt x="1158460" y="531679"/>
                  </a:lnTo>
                  <a:lnTo>
                    <a:pt x="1104112" y="545401"/>
                  </a:lnTo>
                  <a:lnTo>
                    <a:pt x="1055241" y="555620"/>
                  </a:lnTo>
                  <a:lnTo>
                    <a:pt x="1004753" y="564353"/>
                  </a:lnTo>
                  <a:lnTo>
                    <a:pt x="952880" y="571569"/>
                  </a:lnTo>
                  <a:lnTo>
                    <a:pt x="899854" y="577236"/>
                  </a:lnTo>
                  <a:lnTo>
                    <a:pt x="845909" y="581324"/>
                  </a:lnTo>
                  <a:lnTo>
                    <a:pt x="791278" y="583799"/>
                  </a:lnTo>
                  <a:lnTo>
                    <a:pt x="736193" y="584631"/>
                  </a:lnTo>
                  <a:lnTo>
                    <a:pt x="680976" y="583799"/>
                  </a:lnTo>
                  <a:lnTo>
                    <a:pt x="626249" y="581324"/>
                  </a:lnTo>
                  <a:lnTo>
                    <a:pt x="572239" y="577236"/>
                  </a:lnTo>
                  <a:lnTo>
                    <a:pt x="519174" y="571569"/>
                  </a:lnTo>
                  <a:lnTo>
                    <a:pt x="467280" y="564353"/>
                  </a:lnTo>
                  <a:lnTo>
                    <a:pt x="416786" y="555620"/>
                  </a:lnTo>
                  <a:lnTo>
                    <a:pt x="367919" y="545401"/>
                  </a:lnTo>
                  <a:lnTo>
                    <a:pt x="313570" y="531679"/>
                  </a:lnTo>
                  <a:lnTo>
                    <a:pt x="262661" y="516157"/>
                  </a:lnTo>
                  <a:lnTo>
                    <a:pt x="215452" y="498956"/>
                  </a:lnTo>
                  <a:lnTo>
                    <a:pt x="172203" y="480195"/>
                  </a:lnTo>
                  <a:lnTo>
                    <a:pt x="133175" y="459997"/>
                  </a:lnTo>
                  <a:lnTo>
                    <a:pt x="98628" y="438480"/>
                  </a:lnTo>
                  <a:lnTo>
                    <a:pt x="55881" y="404199"/>
                  </a:lnTo>
                  <a:lnTo>
                    <a:pt x="25015" y="368098"/>
                  </a:lnTo>
                  <a:lnTo>
                    <a:pt x="6298" y="330647"/>
                  </a:lnTo>
                  <a:lnTo>
                    <a:pt x="0" y="292315"/>
                  </a:lnTo>
                  <a:lnTo>
                    <a:pt x="6298" y="253984"/>
                  </a:lnTo>
                  <a:lnTo>
                    <a:pt x="25015" y="216533"/>
                  </a:lnTo>
                  <a:lnTo>
                    <a:pt x="55881" y="180432"/>
                  </a:lnTo>
                  <a:lnTo>
                    <a:pt x="98628" y="146151"/>
                  </a:lnTo>
                  <a:lnTo>
                    <a:pt x="133175" y="124634"/>
                  </a:lnTo>
                  <a:lnTo>
                    <a:pt x="172203" y="104435"/>
                  </a:lnTo>
                  <a:lnTo>
                    <a:pt x="215452" y="85675"/>
                  </a:lnTo>
                  <a:lnTo>
                    <a:pt x="262661" y="68474"/>
                  </a:lnTo>
                  <a:lnTo>
                    <a:pt x="313570" y="52952"/>
                  </a:lnTo>
                  <a:lnTo>
                    <a:pt x="367919" y="39230"/>
                  </a:lnTo>
                  <a:lnTo>
                    <a:pt x="416786" y="29011"/>
                  </a:lnTo>
                  <a:lnTo>
                    <a:pt x="467280" y="20278"/>
                  </a:lnTo>
                  <a:lnTo>
                    <a:pt x="519174" y="13062"/>
                  </a:lnTo>
                  <a:lnTo>
                    <a:pt x="572239" y="7394"/>
                  </a:lnTo>
                  <a:lnTo>
                    <a:pt x="626249" y="3307"/>
                  </a:lnTo>
                  <a:lnTo>
                    <a:pt x="680976" y="832"/>
                  </a:lnTo>
                  <a:lnTo>
                    <a:pt x="736193" y="0"/>
                  </a:lnTo>
                  <a:lnTo>
                    <a:pt x="791278" y="832"/>
                  </a:lnTo>
                  <a:lnTo>
                    <a:pt x="845909" y="3307"/>
                  </a:lnTo>
                  <a:lnTo>
                    <a:pt x="899854" y="7394"/>
                  </a:lnTo>
                  <a:lnTo>
                    <a:pt x="952880" y="13062"/>
                  </a:lnTo>
                  <a:lnTo>
                    <a:pt x="1004753" y="20278"/>
                  </a:lnTo>
                  <a:lnTo>
                    <a:pt x="1055241" y="29011"/>
                  </a:lnTo>
                  <a:lnTo>
                    <a:pt x="1104112" y="39230"/>
                  </a:lnTo>
                  <a:lnTo>
                    <a:pt x="1158460" y="52952"/>
                  </a:lnTo>
                  <a:lnTo>
                    <a:pt x="1209366" y="68474"/>
                  </a:lnTo>
                  <a:lnTo>
                    <a:pt x="1256572" y="85675"/>
                  </a:lnTo>
                  <a:lnTo>
                    <a:pt x="1299818" y="104435"/>
                  </a:lnTo>
                  <a:lnTo>
                    <a:pt x="1338844" y="124634"/>
                  </a:lnTo>
                  <a:lnTo>
                    <a:pt x="1373390" y="146151"/>
                  </a:lnTo>
                  <a:lnTo>
                    <a:pt x="1416144" y="180432"/>
                  </a:lnTo>
                  <a:lnTo>
                    <a:pt x="1447014" y="216533"/>
                  </a:lnTo>
                  <a:lnTo>
                    <a:pt x="1465732" y="253984"/>
                  </a:lnTo>
                  <a:lnTo>
                    <a:pt x="1472031" y="292315"/>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5" name="Google Shape;565;p48"/>
          <p:cNvSpPr txBox="1"/>
          <p:nvPr/>
        </p:nvSpPr>
        <p:spPr>
          <a:xfrm>
            <a:off x="6249504" y="4469295"/>
            <a:ext cx="796290" cy="574040"/>
          </a:xfrm>
          <a:prstGeom prst="rect">
            <a:avLst/>
          </a:prstGeom>
          <a:noFill/>
          <a:ln>
            <a:noFill/>
          </a:ln>
        </p:spPr>
        <p:txBody>
          <a:bodyPr anchorCtr="0" anchor="t" bIns="0" lIns="0" spcFirstLastPara="1" rIns="0" wrap="square" tIns="12700">
            <a:spAutoFit/>
          </a:bodyPr>
          <a:lstStyle/>
          <a:p>
            <a:pPr indent="-313055" lvl="0" marL="325120" marR="5080" rtl="0" algn="l">
              <a:lnSpc>
                <a:spcPct val="100000"/>
              </a:lnSpc>
              <a:spcBef>
                <a:spcPts val="0"/>
              </a:spcBef>
              <a:spcAft>
                <a:spcPts val="0"/>
              </a:spcAft>
              <a:buNone/>
            </a:pPr>
            <a:r>
              <a:rPr lang="en-US" sz="1800">
                <a:solidFill>
                  <a:srgbClr val="FFFFFF"/>
                </a:solidFill>
                <a:latin typeface="Calibri"/>
                <a:ea typeface="Calibri"/>
                <a:cs typeface="Calibri"/>
                <a:sym typeface="Calibri"/>
              </a:rPr>
              <a:t>RUNNIN  G</a:t>
            </a:r>
            <a:endParaRPr sz="1800">
              <a:latin typeface="Calibri"/>
              <a:ea typeface="Calibri"/>
              <a:cs typeface="Calibri"/>
              <a:sym typeface="Calibri"/>
            </a:endParaRPr>
          </a:p>
        </p:txBody>
      </p:sp>
      <p:grpSp>
        <p:nvGrpSpPr>
          <p:cNvPr id="566" name="Google Shape;566;p48"/>
          <p:cNvGrpSpPr/>
          <p:nvPr/>
        </p:nvGrpSpPr>
        <p:grpSpPr>
          <a:xfrm>
            <a:off x="7494485" y="3285718"/>
            <a:ext cx="1650364" cy="584835"/>
            <a:chOff x="7494485" y="3285718"/>
            <a:chExt cx="1650364" cy="584835"/>
          </a:xfrm>
        </p:grpSpPr>
        <p:sp>
          <p:nvSpPr>
            <p:cNvPr id="567" name="Google Shape;567;p48"/>
            <p:cNvSpPr/>
            <p:nvPr/>
          </p:nvSpPr>
          <p:spPr>
            <a:xfrm>
              <a:off x="7494485" y="3285718"/>
              <a:ext cx="1650364" cy="584835"/>
            </a:xfrm>
            <a:custGeom>
              <a:rect b="b" l="l" r="r" t="t"/>
              <a:pathLst>
                <a:path extrusionOk="0" h="584835" w="1650365">
                  <a:moveTo>
                    <a:pt x="825119" y="0"/>
                  </a:moveTo>
                  <a:lnTo>
                    <a:pt x="770874" y="637"/>
                  </a:lnTo>
                  <a:lnTo>
                    <a:pt x="717065" y="2536"/>
                  </a:lnTo>
                  <a:lnTo>
                    <a:pt x="663855" y="5675"/>
                  </a:lnTo>
                  <a:lnTo>
                    <a:pt x="611409" y="10034"/>
                  </a:lnTo>
                  <a:lnTo>
                    <a:pt x="559892" y="15591"/>
                  </a:lnTo>
                  <a:lnTo>
                    <a:pt x="509468" y="22326"/>
                  </a:lnTo>
                  <a:lnTo>
                    <a:pt x="460302" y="30216"/>
                  </a:lnTo>
                  <a:lnTo>
                    <a:pt x="412559" y="39242"/>
                  </a:lnTo>
                  <a:lnTo>
                    <a:pt x="351585" y="52960"/>
                  </a:lnTo>
                  <a:lnTo>
                    <a:pt x="294492" y="68478"/>
                  </a:lnTo>
                  <a:lnTo>
                    <a:pt x="241558" y="85678"/>
                  </a:lnTo>
                  <a:lnTo>
                    <a:pt x="193064" y="104440"/>
                  </a:lnTo>
                  <a:lnTo>
                    <a:pt x="149290" y="124641"/>
                  </a:lnTo>
                  <a:lnTo>
                    <a:pt x="110515" y="146164"/>
                  </a:lnTo>
                  <a:lnTo>
                    <a:pt x="62718" y="180439"/>
                  </a:lnTo>
                  <a:lnTo>
                    <a:pt x="28120" y="216539"/>
                  </a:lnTo>
                  <a:lnTo>
                    <a:pt x="7091" y="253990"/>
                  </a:lnTo>
                  <a:lnTo>
                    <a:pt x="0" y="292315"/>
                  </a:lnTo>
                  <a:lnTo>
                    <a:pt x="7091" y="330647"/>
                  </a:lnTo>
                  <a:lnTo>
                    <a:pt x="28120" y="368098"/>
                  </a:lnTo>
                  <a:lnTo>
                    <a:pt x="62718" y="404199"/>
                  </a:lnTo>
                  <a:lnTo>
                    <a:pt x="110515" y="438480"/>
                  </a:lnTo>
                  <a:lnTo>
                    <a:pt x="149290" y="460001"/>
                  </a:lnTo>
                  <a:lnTo>
                    <a:pt x="193064" y="480201"/>
                  </a:lnTo>
                  <a:lnTo>
                    <a:pt x="241558" y="498960"/>
                  </a:lnTo>
                  <a:lnTo>
                    <a:pt x="294492" y="516159"/>
                  </a:lnTo>
                  <a:lnTo>
                    <a:pt x="351585" y="531679"/>
                  </a:lnTo>
                  <a:lnTo>
                    <a:pt x="412559" y="545401"/>
                  </a:lnTo>
                  <a:lnTo>
                    <a:pt x="460302" y="554427"/>
                  </a:lnTo>
                  <a:lnTo>
                    <a:pt x="509468" y="562318"/>
                  </a:lnTo>
                  <a:lnTo>
                    <a:pt x="559892" y="569052"/>
                  </a:lnTo>
                  <a:lnTo>
                    <a:pt x="611409" y="574609"/>
                  </a:lnTo>
                  <a:lnTo>
                    <a:pt x="663855" y="578968"/>
                  </a:lnTo>
                  <a:lnTo>
                    <a:pt x="717065" y="582107"/>
                  </a:lnTo>
                  <a:lnTo>
                    <a:pt x="770874" y="584006"/>
                  </a:lnTo>
                  <a:lnTo>
                    <a:pt x="825119" y="584644"/>
                  </a:lnTo>
                  <a:lnTo>
                    <a:pt x="879241" y="584006"/>
                  </a:lnTo>
                  <a:lnTo>
                    <a:pt x="932959" y="582107"/>
                  </a:lnTo>
                  <a:lnTo>
                    <a:pt x="986104" y="578968"/>
                  </a:lnTo>
                  <a:lnTo>
                    <a:pt x="1038505" y="574609"/>
                  </a:lnTo>
                  <a:lnTo>
                    <a:pt x="1089996" y="569052"/>
                  </a:lnTo>
                  <a:lnTo>
                    <a:pt x="1140406" y="562318"/>
                  </a:lnTo>
                  <a:lnTo>
                    <a:pt x="1189567" y="554427"/>
                  </a:lnTo>
                  <a:lnTo>
                    <a:pt x="1237310" y="545401"/>
                  </a:lnTo>
                  <a:lnTo>
                    <a:pt x="1298283" y="531679"/>
                  </a:lnTo>
                  <a:lnTo>
                    <a:pt x="1355377" y="516159"/>
                  </a:lnTo>
                  <a:lnTo>
                    <a:pt x="1408310" y="498960"/>
                  </a:lnTo>
                  <a:lnTo>
                    <a:pt x="1456804" y="480201"/>
                  </a:lnTo>
                  <a:lnTo>
                    <a:pt x="1500579" y="460001"/>
                  </a:lnTo>
                  <a:lnTo>
                    <a:pt x="1539354" y="438480"/>
                  </a:lnTo>
                  <a:lnTo>
                    <a:pt x="1587151" y="404199"/>
                  </a:lnTo>
                  <a:lnTo>
                    <a:pt x="1621748" y="368098"/>
                  </a:lnTo>
                  <a:lnTo>
                    <a:pt x="1642777" y="330647"/>
                  </a:lnTo>
                  <a:lnTo>
                    <a:pt x="1649869" y="292315"/>
                  </a:lnTo>
                  <a:lnTo>
                    <a:pt x="1642777" y="253990"/>
                  </a:lnTo>
                  <a:lnTo>
                    <a:pt x="1621748" y="216539"/>
                  </a:lnTo>
                  <a:lnTo>
                    <a:pt x="1587151" y="180439"/>
                  </a:lnTo>
                  <a:lnTo>
                    <a:pt x="1539354" y="146164"/>
                  </a:lnTo>
                  <a:lnTo>
                    <a:pt x="1500579" y="124641"/>
                  </a:lnTo>
                  <a:lnTo>
                    <a:pt x="1456804" y="104440"/>
                  </a:lnTo>
                  <a:lnTo>
                    <a:pt x="1408310" y="85678"/>
                  </a:lnTo>
                  <a:lnTo>
                    <a:pt x="1355377" y="68478"/>
                  </a:lnTo>
                  <a:lnTo>
                    <a:pt x="1298283" y="52960"/>
                  </a:lnTo>
                  <a:lnTo>
                    <a:pt x="1237310" y="39242"/>
                  </a:lnTo>
                  <a:lnTo>
                    <a:pt x="1189567" y="30216"/>
                  </a:lnTo>
                  <a:lnTo>
                    <a:pt x="1140406" y="22326"/>
                  </a:lnTo>
                  <a:lnTo>
                    <a:pt x="1089996" y="15591"/>
                  </a:lnTo>
                  <a:lnTo>
                    <a:pt x="1038505" y="10034"/>
                  </a:lnTo>
                  <a:lnTo>
                    <a:pt x="986104" y="5675"/>
                  </a:lnTo>
                  <a:lnTo>
                    <a:pt x="932959" y="2536"/>
                  </a:lnTo>
                  <a:lnTo>
                    <a:pt x="879241" y="637"/>
                  </a:lnTo>
                  <a:lnTo>
                    <a:pt x="825119"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68" name="Google Shape;568;p48"/>
            <p:cNvSpPr/>
            <p:nvPr/>
          </p:nvSpPr>
          <p:spPr>
            <a:xfrm>
              <a:off x="7494485" y="3285718"/>
              <a:ext cx="1650364" cy="584835"/>
            </a:xfrm>
            <a:custGeom>
              <a:rect b="b" l="l" r="r" t="t"/>
              <a:pathLst>
                <a:path extrusionOk="0" h="584835" w="1650365">
                  <a:moveTo>
                    <a:pt x="1649869" y="292315"/>
                  </a:moveTo>
                  <a:lnTo>
                    <a:pt x="1642777" y="330647"/>
                  </a:lnTo>
                  <a:lnTo>
                    <a:pt x="1621748" y="368098"/>
                  </a:lnTo>
                  <a:lnTo>
                    <a:pt x="1587151" y="404199"/>
                  </a:lnTo>
                  <a:lnTo>
                    <a:pt x="1539354" y="438480"/>
                  </a:lnTo>
                  <a:lnTo>
                    <a:pt x="1500579" y="460001"/>
                  </a:lnTo>
                  <a:lnTo>
                    <a:pt x="1456804" y="480201"/>
                  </a:lnTo>
                  <a:lnTo>
                    <a:pt x="1408310" y="498960"/>
                  </a:lnTo>
                  <a:lnTo>
                    <a:pt x="1355377" y="516159"/>
                  </a:lnTo>
                  <a:lnTo>
                    <a:pt x="1298283" y="531679"/>
                  </a:lnTo>
                  <a:lnTo>
                    <a:pt x="1237310" y="545401"/>
                  </a:lnTo>
                  <a:lnTo>
                    <a:pt x="1189567" y="554427"/>
                  </a:lnTo>
                  <a:lnTo>
                    <a:pt x="1140406" y="562318"/>
                  </a:lnTo>
                  <a:lnTo>
                    <a:pt x="1089996" y="569052"/>
                  </a:lnTo>
                  <a:lnTo>
                    <a:pt x="1038505" y="574609"/>
                  </a:lnTo>
                  <a:lnTo>
                    <a:pt x="986104" y="578968"/>
                  </a:lnTo>
                  <a:lnTo>
                    <a:pt x="932959" y="582107"/>
                  </a:lnTo>
                  <a:lnTo>
                    <a:pt x="879241" y="584006"/>
                  </a:lnTo>
                  <a:lnTo>
                    <a:pt x="825119" y="584644"/>
                  </a:lnTo>
                  <a:lnTo>
                    <a:pt x="770874" y="584006"/>
                  </a:lnTo>
                  <a:lnTo>
                    <a:pt x="717065" y="582107"/>
                  </a:lnTo>
                  <a:lnTo>
                    <a:pt x="663855" y="578968"/>
                  </a:lnTo>
                  <a:lnTo>
                    <a:pt x="611409" y="574609"/>
                  </a:lnTo>
                  <a:lnTo>
                    <a:pt x="559892" y="569052"/>
                  </a:lnTo>
                  <a:lnTo>
                    <a:pt x="509468" y="562318"/>
                  </a:lnTo>
                  <a:lnTo>
                    <a:pt x="460302" y="554427"/>
                  </a:lnTo>
                  <a:lnTo>
                    <a:pt x="412559" y="545401"/>
                  </a:lnTo>
                  <a:lnTo>
                    <a:pt x="351585" y="531679"/>
                  </a:lnTo>
                  <a:lnTo>
                    <a:pt x="294492" y="516159"/>
                  </a:lnTo>
                  <a:lnTo>
                    <a:pt x="241558" y="498960"/>
                  </a:lnTo>
                  <a:lnTo>
                    <a:pt x="193064" y="480201"/>
                  </a:lnTo>
                  <a:lnTo>
                    <a:pt x="149290" y="460001"/>
                  </a:lnTo>
                  <a:lnTo>
                    <a:pt x="110515" y="438480"/>
                  </a:lnTo>
                  <a:lnTo>
                    <a:pt x="62718" y="404199"/>
                  </a:lnTo>
                  <a:lnTo>
                    <a:pt x="28120" y="368098"/>
                  </a:lnTo>
                  <a:lnTo>
                    <a:pt x="7091" y="330647"/>
                  </a:lnTo>
                  <a:lnTo>
                    <a:pt x="0" y="292315"/>
                  </a:lnTo>
                  <a:lnTo>
                    <a:pt x="7091" y="253990"/>
                  </a:lnTo>
                  <a:lnTo>
                    <a:pt x="28120" y="216539"/>
                  </a:lnTo>
                  <a:lnTo>
                    <a:pt x="62718" y="180439"/>
                  </a:lnTo>
                  <a:lnTo>
                    <a:pt x="110515" y="146164"/>
                  </a:lnTo>
                  <a:lnTo>
                    <a:pt x="149290" y="124641"/>
                  </a:lnTo>
                  <a:lnTo>
                    <a:pt x="193064" y="104440"/>
                  </a:lnTo>
                  <a:lnTo>
                    <a:pt x="241558" y="85678"/>
                  </a:lnTo>
                  <a:lnTo>
                    <a:pt x="294492" y="68478"/>
                  </a:lnTo>
                  <a:lnTo>
                    <a:pt x="351585" y="52960"/>
                  </a:lnTo>
                  <a:lnTo>
                    <a:pt x="412559" y="39242"/>
                  </a:lnTo>
                  <a:lnTo>
                    <a:pt x="460302" y="30216"/>
                  </a:lnTo>
                  <a:lnTo>
                    <a:pt x="509468" y="22326"/>
                  </a:lnTo>
                  <a:lnTo>
                    <a:pt x="559892" y="15591"/>
                  </a:lnTo>
                  <a:lnTo>
                    <a:pt x="611409" y="10034"/>
                  </a:lnTo>
                  <a:lnTo>
                    <a:pt x="663855" y="5675"/>
                  </a:lnTo>
                  <a:lnTo>
                    <a:pt x="717065" y="2536"/>
                  </a:lnTo>
                  <a:lnTo>
                    <a:pt x="770874" y="637"/>
                  </a:lnTo>
                  <a:lnTo>
                    <a:pt x="825119" y="0"/>
                  </a:lnTo>
                  <a:lnTo>
                    <a:pt x="879241" y="637"/>
                  </a:lnTo>
                  <a:lnTo>
                    <a:pt x="932959" y="2536"/>
                  </a:lnTo>
                  <a:lnTo>
                    <a:pt x="986104" y="5675"/>
                  </a:lnTo>
                  <a:lnTo>
                    <a:pt x="1038505" y="10034"/>
                  </a:lnTo>
                  <a:lnTo>
                    <a:pt x="1089996" y="15591"/>
                  </a:lnTo>
                  <a:lnTo>
                    <a:pt x="1140406" y="22326"/>
                  </a:lnTo>
                  <a:lnTo>
                    <a:pt x="1189567" y="30216"/>
                  </a:lnTo>
                  <a:lnTo>
                    <a:pt x="1237310" y="39242"/>
                  </a:lnTo>
                  <a:lnTo>
                    <a:pt x="1298283" y="52960"/>
                  </a:lnTo>
                  <a:lnTo>
                    <a:pt x="1355377" y="68478"/>
                  </a:lnTo>
                  <a:lnTo>
                    <a:pt x="1408310" y="85678"/>
                  </a:lnTo>
                  <a:lnTo>
                    <a:pt x="1456804" y="104440"/>
                  </a:lnTo>
                  <a:lnTo>
                    <a:pt x="1500579" y="124641"/>
                  </a:lnTo>
                  <a:lnTo>
                    <a:pt x="1539354" y="146164"/>
                  </a:lnTo>
                  <a:lnTo>
                    <a:pt x="1587151" y="180439"/>
                  </a:lnTo>
                  <a:lnTo>
                    <a:pt x="1621748" y="216539"/>
                  </a:lnTo>
                  <a:lnTo>
                    <a:pt x="1642777" y="253990"/>
                  </a:lnTo>
                  <a:lnTo>
                    <a:pt x="1649869" y="292315"/>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69" name="Google Shape;569;p48"/>
          <p:cNvSpPr txBox="1"/>
          <p:nvPr/>
        </p:nvSpPr>
        <p:spPr>
          <a:xfrm>
            <a:off x="7866265" y="3290658"/>
            <a:ext cx="904240" cy="574040"/>
          </a:xfrm>
          <a:prstGeom prst="rect">
            <a:avLst/>
          </a:prstGeom>
          <a:noFill/>
          <a:ln>
            <a:noFill/>
          </a:ln>
        </p:spPr>
        <p:txBody>
          <a:bodyPr anchorCtr="0" anchor="t" bIns="0" lIns="0" spcFirstLastPara="1" rIns="0" wrap="square" tIns="12700">
            <a:spAutoFit/>
          </a:bodyPr>
          <a:lstStyle/>
          <a:p>
            <a:pPr indent="-259714" lvl="0" marL="271780" marR="5080" rtl="0" algn="l">
              <a:lnSpc>
                <a:spcPct val="100000"/>
              </a:lnSpc>
              <a:spcBef>
                <a:spcPts val="0"/>
              </a:spcBef>
              <a:spcAft>
                <a:spcPts val="0"/>
              </a:spcAft>
              <a:buNone/>
            </a:pPr>
            <a:r>
              <a:rPr lang="en-US" sz="1800">
                <a:solidFill>
                  <a:srgbClr val="FFFFFF"/>
                </a:solidFill>
                <a:latin typeface="Calibri"/>
                <a:ea typeface="Calibri"/>
                <a:cs typeface="Calibri"/>
                <a:sym typeface="Calibri"/>
              </a:rPr>
              <a:t>TERMINA  TED</a:t>
            </a:r>
            <a:endParaRPr sz="1800">
              <a:latin typeface="Calibri"/>
              <a:ea typeface="Calibri"/>
              <a:cs typeface="Calibri"/>
              <a:sym typeface="Calibri"/>
            </a:endParaRPr>
          </a:p>
        </p:txBody>
      </p:sp>
      <p:grpSp>
        <p:nvGrpSpPr>
          <p:cNvPr id="570" name="Google Shape;570;p48"/>
          <p:cNvGrpSpPr/>
          <p:nvPr/>
        </p:nvGrpSpPr>
        <p:grpSpPr>
          <a:xfrm>
            <a:off x="4535284" y="6168605"/>
            <a:ext cx="1471930" cy="475615"/>
            <a:chOff x="4535284" y="6168605"/>
            <a:chExt cx="1471930" cy="475615"/>
          </a:xfrm>
        </p:grpSpPr>
        <p:sp>
          <p:nvSpPr>
            <p:cNvPr id="571" name="Google Shape;571;p48"/>
            <p:cNvSpPr/>
            <p:nvPr/>
          </p:nvSpPr>
          <p:spPr>
            <a:xfrm>
              <a:off x="4535284" y="6168605"/>
              <a:ext cx="1471930" cy="475615"/>
            </a:xfrm>
            <a:custGeom>
              <a:rect b="b" l="l" r="r" t="t"/>
              <a:pathLst>
                <a:path extrusionOk="0" h="475615" w="1471929">
                  <a:moveTo>
                    <a:pt x="735838" y="0"/>
                  </a:moveTo>
                  <a:lnTo>
                    <a:pt x="680636" y="658"/>
                  </a:lnTo>
                  <a:lnTo>
                    <a:pt x="625958" y="2627"/>
                  </a:lnTo>
                  <a:lnTo>
                    <a:pt x="572018" y="5892"/>
                  </a:lnTo>
                  <a:lnTo>
                    <a:pt x="519030" y="10441"/>
                  </a:lnTo>
                  <a:lnTo>
                    <a:pt x="467208" y="16263"/>
                  </a:lnTo>
                  <a:lnTo>
                    <a:pt x="416766" y="23345"/>
                  </a:lnTo>
                  <a:lnTo>
                    <a:pt x="367919" y="31673"/>
                  </a:lnTo>
                  <a:lnTo>
                    <a:pt x="313571" y="42876"/>
                  </a:lnTo>
                  <a:lnTo>
                    <a:pt x="262664" y="55539"/>
                  </a:lnTo>
                  <a:lnTo>
                    <a:pt x="215458" y="69562"/>
                  </a:lnTo>
                  <a:lnTo>
                    <a:pt x="172212" y="84846"/>
                  </a:lnTo>
                  <a:lnTo>
                    <a:pt x="133187" y="101290"/>
                  </a:lnTo>
                  <a:lnTo>
                    <a:pt x="98640" y="118795"/>
                  </a:lnTo>
                  <a:lnTo>
                    <a:pt x="55887" y="146674"/>
                  </a:lnTo>
                  <a:lnTo>
                    <a:pt x="25017" y="176036"/>
                  </a:lnTo>
                  <a:lnTo>
                    <a:pt x="0" y="237591"/>
                  </a:lnTo>
                  <a:lnTo>
                    <a:pt x="6299" y="268708"/>
                  </a:lnTo>
                  <a:lnTo>
                    <a:pt x="55887" y="328519"/>
                  </a:lnTo>
                  <a:lnTo>
                    <a:pt x="98640" y="356400"/>
                  </a:lnTo>
                  <a:lnTo>
                    <a:pt x="133187" y="373899"/>
                  </a:lnTo>
                  <a:lnTo>
                    <a:pt x="172212" y="390340"/>
                  </a:lnTo>
                  <a:lnTo>
                    <a:pt x="215458" y="405622"/>
                  </a:lnTo>
                  <a:lnTo>
                    <a:pt x="262664" y="419644"/>
                  </a:lnTo>
                  <a:lnTo>
                    <a:pt x="313571" y="432306"/>
                  </a:lnTo>
                  <a:lnTo>
                    <a:pt x="367919" y="443509"/>
                  </a:lnTo>
                  <a:lnTo>
                    <a:pt x="416766" y="451838"/>
                  </a:lnTo>
                  <a:lnTo>
                    <a:pt x="467208" y="458921"/>
                  </a:lnTo>
                  <a:lnTo>
                    <a:pt x="519030" y="464746"/>
                  </a:lnTo>
                  <a:lnTo>
                    <a:pt x="572018" y="469298"/>
                  </a:lnTo>
                  <a:lnTo>
                    <a:pt x="625958" y="472566"/>
                  </a:lnTo>
                  <a:lnTo>
                    <a:pt x="680636" y="474536"/>
                  </a:lnTo>
                  <a:lnTo>
                    <a:pt x="735838" y="475195"/>
                  </a:lnTo>
                  <a:lnTo>
                    <a:pt x="791034" y="474536"/>
                  </a:lnTo>
                  <a:lnTo>
                    <a:pt x="845709" y="472566"/>
                  </a:lnTo>
                  <a:lnTo>
                    <a:pt x="899648" y="469298"/>
                  </a:lnTo>
                  <a:lnTo>
                    <a:pt x="952636" y="464746"/>
                  </a:lnTo>
                  <a:lnTo>
                    <a:pt x="1004460" y="458921"/>
                  </a:lnTo>
                  <a:lnTo>
                    <a:pt x="1054904" y="451838"/>
                  </a:lnTo>
                  <a:lnTo>
                    <a:pt x="1103757" y="443509"/>
                  </a:lnTo>
                  <a:lnTo>
                    <a:pt x="1158104" y="432306"/>
                  </a:lnTo>
                  <a:lnTo>
                    <a:pt x="1209011" y="419644"/>
                  </a:lnTo>
                  <a:lnTo>
                    <a:pt x="1256217" y="405622"/>
                  </a:lnTo>
                  <a:lnTo>
                    <a:pt x="1299463" y="390340"/>
                  </a:lnTo>
                  <a:lnTo>
                    <a:pt x="1338488" y="373899"/>
                  </a:lnTo>
                  <a:lnTo>
                    <a:pt x="1373035" y="356400"/>
                  </a:lnTo>
                  <a:lnTo>
                    <a:pt x="1415783" y="328519"/>
                  </a:lnTo>
                  <a:lnTo>
                    <a:pt x="1446653" y="299153"/>
                  </a:lnTo>
                  <a:lnTo>
                    <a:pt x="1471676" y="237591"/>
                  </a:lnTo>
                  <a:lnTo>
                    <a:pt x="1465375" y="206476"/>
                  </a:lnTo>
                  <a:lnTo>
                    <a:pt x="1415783" y="146674"/>
                  </a:lnTo>
                  <a:lnTo>
                    <a:pt x="1373035" y="118795"/>
                  </a:lnTo>
                  <a:lnTo>
                    <a:pt x="1338488" y="101290"/>
                  </a:lnTo>
                  <a:lnTo>
                    <a:pt x="1299463" y="84846"/>
                  </a:lnTo>
                  <a:lnTo>
                    <a:pt x="1256217" y="69562"/>
                  </a:lnTo>
                  <a:lnTo>
                    <a:pt x="1209011" y="55539"/>
                  </a:lnTo>
                  <a:lnTo>
                    <a:pt x="1158104" y="42876"/>
                  </a:lnTo>
                  <a:lnTo>
                    <a:pt x="1103757" y="31673"/>
                  </a:lnTo>
                  <a:lnTo>
                    <a:pt x="1054904" y="23345"/>
                  </a:lnTo>
                  <a:lnTo>
                    <a:pt x="1004460" y="16263"/>
                  </a:lnTo>
                  <a:lnTo>
                    <a:pt x="952636" y="10441"/>
                  </a:lnTo>
                  <a:lnTo>
                    <a:pt x="899648" y="5892"/>
                  </a:lnTo>
                  <a:lnTo>
                    <a:pt x="845709" y="2627"/>
                  </a:lnTo>
                  <a:lnTo>
                    <a:pt x="791034" y="658"/>
                  </a:lnTo>
                  <a:lnTo>
                    <a:pt x="735838"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72" name="Google Shape;572;p48"/>
            <p:cNvSpPr/>
            <p:nvPr/>
          </p:nvSpPr>
          <p:spPr>
            <a:xfrm>
              <a:off x="4535284" y="6168605"/>
              <a:ext cx="1471930" cy="475615"/>
            </a:xfrm>
            <a:custGeom>
              <a:rect b="b" l="l" r="r" t="t"/>
              <a:pathLst>
                <a:path extrusionOk="0" h="475615" w="1471929">
                  <a:moveTo>
                    <a:pt x="1471676" y="237591"/>
                  </a:moveTo>
                  <a:lnTo>
                    <a:pt x="1446653" y="299153"/>
                  </a:lnTo>
                  <a:lnTo>
                    <a:pt x="1415783" y="328519"/>
                  </a:lnTo>
                  <a:lnTo>
                    <a:pt x="1373035" y="356400"/>
                  </a:lnTo>
                  <a:lnTo>
                    <a:pt x="1338488" y="373899"/>
                  </a:lnTo>
                  <a:lnTo>
                    <a:pt x="1299463" y="390340"/>
                  </a:lnTo>
                  <a:lnTo>
                    <a:pt x="1256217" y="405622"/>
                  </a:lnTo>
                  <a:lnTo>
                    <a:pt x="1209011" y="419644"/>
                  </a:lnTo>
                  <a:lnTo>
                    <a:pt x="1158104" y="432306"/>
                  </a:lnTo>
                  <a:lnTo>
                    <a:pt x="1103757" y="443509"/>
                  </a:lnTo>
                  <a:lnTo>
                    <a:pt x="1054904" y="451838"/>
                  </a:lnTo>
                  <a:lnTo>
                    <a:pt x="1004460" y="458921"/>
                  </a:lnTo>
                  <a:lnTo>
                    <a:pt x="952636" y="464746"/>
                  </a:lnTo>
                  <a:lnTo>
                    <a:pt x="899648" y="469298"/>
                  </a:lnTo>
                  <a:lnTo>
                    <a:pt x="845709" y="472566"/>
                  </a:lnTo>
                  <a:lnTo>
                    <a:pt x="791034" y="474536"/>
                  </a:lnTo>
                  <a:lnTo>
                    <a:pt x="735838" y="475195"/>
                  </a:lnTo>
                  <a:lnTo>
                    <a:pt x="680636" y="474536"/>
                  </a:lnTo>
                  <a:lnTo>
                    <a:pt x="625958" y="472566"/>
                  </a:lnTo>
                  <a:lnTo>
                    <a:pt x="572018" y="469298"/>
                  </a:lnTo>
                  <a:lnTo>
                    <a:pt x="519030" y="464746"/>
                  </a:lnTo>
                  <a:lnTo>
                    <a:pt x="467208" y="458921"/>
                  </a:lnTo>
                  <a:lnTo>
                    <a:pt x="416766" y="451838"/>
                  </a:lnTo>
                  <a:lnTo>
                    <a:pt x="367919" y="443509"/>
                  </a:lnTo>
                  <a:lnTo>
                    <a:pt x="313571" y="432306"/>
                  </a:lnTo>
                  <a:lnTo>
                    <a:pt x="262664" y="419644"/>
                  </a:lnTo>
                  <a:lnTo>
                    <a:pt x="215458" y="405622"/>
                  </a:lnTo>
                  <a:lnTo>
                    <a:pt x="172212" y="390340"/>
                  </a:lnTo>
                  <a:lnTo>
                    <a:pt x="133187" y="373899"/>
                  </a:lnTo>
                  <a:lnTo>
                    <a:pt x="98640" y="356400"/>
                  </a:lnTo>
                  <a:lnTo>
                    <a:pt x="55887" y="328519"/>
                  </a:lnTo>
                  <a:lnTo>
                    <a:pt x="25017" y="299153"/>
                  </a:lnTo>
                  <a:lnTo>
                    <a:pt x="0" y="237591"/>
                  </a:lnTo>
                  <a:lnTo>
                    <a:pt x="6299" y="206476"/>
                  </a:lnTo>
                  <a:lnTo>
                    <a:pt x="55887" y="146674"/>
                  </a:lnTo>
                  <a:lnTo>
                    <a:pt x="98640" y="118795"/>
                  </a:lnTo>
                  <a:lnTo>
                    <a:pt x="133187" y="101290"/>
                  </a:lnTo>
                  <a:lnTo>
                    <a:pt x="172212" y="84846"/>
                  </a:lnTo>
                  <a:lnTo>
                    <a:pt x="215458" y="69562"/>
                  </a:lnTo>
                  <a:lnTo>
                    <a:pt x="262664" y="55539"/>
                  </a:lnTo>
                  <a:lnTo>
                    <a:pt x="313571" y="42876"/>
                  </a:lnTo>
                  <a:lnTo>
                    <a:pt x="367919" y="31673"/>
                  </a:lnTo>
                  <a:lnTo>
                    <a:pt x="416766" y="23345"/>
                  </a:lnTo>
                  <a:lnTo>
                    <a:pt x="467208" y="16263"/>
                  </a:lnTo>
                  <a:lnTo>
                    <a:pt x="519030" y="10441"/>
                  </a:lnTo>
                  <a:lnTo>
                    <a:pt x="572018" y="5892"/>
                  </a:lnTo>
                  <a:lnTo>
                    <a:pt x="625958" y="2627"/>
                  </a:lnTo>
                  <a:lnTo>
                    <a:pt x="680636" y="658"/>
                  </a:lnTo>
                  <a:lnTo>
                    <a:pt x="735838" y="0"/>
                  </a:lnTo>
                  <a:lnTo>
                    <a:pt x="791034" y="658"/>
                  </a:lnTo>
                  <a:lnTo>
                    <a:pt x="845709" y="2627"/>
                  </a:lnTo>
                  <a:lnTo>
                    <a:pt x="899648" y="5892"/>
                  </a:lnTo>
                  <a:lnTo>
                    <a:pt x="952636" y="10441"/>
                  </a:lnTo>
                  <a:lnTo>
                    <a:pt x="1004460" y="16263"/>
                  </a:lnTo>
                  <a:lnTo>
                    <a:pt x="1054904" y="23345"/>
                  </a:lnTo>
                  <a:lnTo>
                    <a:pt x="1103757" y="31673"/>
                  </a:lnTo>
                  <a:lnTo>
                    <a:pt x="1158104" y="42876"/>
                  </a:lnTo>
                  <a:lnTo>
                    <a:pt x="1209011" y="55539"/>
                  </a:lnTo>
                  <a:lnTo>
                    <a:pt x="1256217" y="69562"/>
                  </a:lnTo>
                  <a:lnTo>
                    <a:pt x="1299463" y="84846"/>
                  </a:lnTo>
                  <a:lnTo>
                    <a:pt x="1338488" y="101290"/>
                  </a:lnTo>
                  <a:lnTo>
                    <a:pt x="1373035" y="118795"/>
                  </a:lnTo>
                  <a:lnTo>
                    <a:pt x="1415783" y="146674"/>
                  </a:lnTo>
                  <a:lnTo>
                    <a:pt x="1446653" y="176036"/>
                  </a:lnTo>
                  <a:lnTo>
                    <a:pt x="1471676" y="237591"/>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573" name="Google Shape;573;p48"/>
          <p:cNvSpPr txBox="1"/>
          <p:nvPr/>
        </p:nvSpPr>
        <p:spPr>
          <a:xfrm>
            <a:off x="4831105" y="6255981"/>
            <a:ext cx="87884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WAITING</a:t>
            </a:r>
            <a:endParaRPr sz="1800">
              <a:latin typeface="Calibri"/>
              <a:ea typeface="Calibri"/>
              <a:cs typeface="Calibri"/>
              <a:sym typeface="Calibri"/>
            </a:endParaRPr>
          </a:p>
        </p:txBody>
      </p:sp>
      <p:grpSp>
        <p:nvGrpSpPr>
          <p:cNvPr id="574" name="Google Shape;574;p48"/>
          <p:cNvGrpSpPr/>
          <p:nvPr/>
        </p:nvGrpSpPr>
        <p:grpSpPr>
          <a:xfrm>
            <a:off x="1828800" y="3506761"/>
            <a:ext cx="4819383" cy="1701355"/>
            <a:chOff x="1828800" y="3506761"/>
            <a:chExt cx="4819383" cy="1701355"/>
          </a:xfrm>
        </p:grpSpPr>
        <p:sp>
          <p:nvSpPr>
            <p:cNvPr id="575" name="Google Shape;575;p48"/>
            <p:cNvSpPr/>
            <p:nvPr/>
          </p:nvSpPr>
          <p:spPr>
            <a:xfrm>
              <a:off x="1828800" y="3506761"/>
              <a:ext cx="1483360" cy="904240"/>
            </a:xfrm>
            <a:custGeom>
              <a:rect b="b" l="l" r="r" t="t"/>
              <a:pathLst>
                <a:path extrusionOk="0" h="904239" w="1483360">
                  <a:moveTo>
                    <a:pt x="0" y="0"/>
                  </a:moveTo>
                  <a:lnTo>
                    <a:pt x="71998" y="537"/>
                  </a:lnTo>
                  <a:lnTo>
                    <a:pt x="141869" y="2148"/>
                  </a:lnTo>
                  <a:lnTo>
                    <a:pt x="209638" y="4834"/>
                  </a:lnTo>
                  <a:lnTo>
                    <a:pt x="275332" y="8594"/>
                  </a:lnTo>
                  <a:lnTo>
                    <a:pt x="338975" y="13429"/>
                  </a:lnTo>
                  <a:lnTo>
                    <a:pt x="400594" y="19338"/>
                  </a:lnTo>
                  <a:lnTo>
                    <a:pt x="460215" y="26323"/>
                  </a:lnTo>
                  <a:lnTo>
                    <a:pt x="517863" y="34382"/>
                  </a:lnTo>
                  <a:lnTo>
                    <a:pt x="573565" y="43516"/>
                  </a:lnTo>
                  <a:lnTo>
                    <a:pt x="627346" y="53725"/>
                  </a:lnTo>
                  <a:lnTo>
                    <a:pt x="679233" y="65009"/>
                  </a:lnTo>
                  <a:lnTo>
                    <a:pt x="729251" y="77369"/>
                  </a:lnTo>
                  <a:lnTo>
                    <a:pt x="777425" y="90804"/>
                  </a:lnTo>
                  <a:lnTo>
                    <a:pt x="823783" y="105314"/>
                  </a:lnTo>
                  <a:lnTo>
                    <a:pt x="868350" y="120900"/>
                  </a:lnTo>
                  <a:lnTo>
                    <a:pt x="911151" y="137561"/>
                  </a:lnTo>
                  <a:lnTo>
                    <a:pt x="952213" y="155299"/>
                  </a:lnTo>
                  <a:lnTo>
                    <a:pt x="991562" y="174112"/>
                  </a:lnTo>
                  <a:lnTo>
                    <a:pt x="1029223" y="194001"/>
                  </a:lnTo>
                  <a:lnTo>
                    <a:pt x="1065222" y="214966"/>
                  </a:lnTo>
                  <a:lnTo>
                    <a:pt x="1099585" y="237007"/>
                  </a:lnTo>
                  <a:lnTo>
                    <a:pt x="1132338" y="260124"/>
                  </a:lnTo>
                  <a:lnTo>
                    <a:pt x="1163508" y="284317"/>
                  </a:lnTo>
                  <a:lnTo>
                    <a:pt x="1193119" y="309587"/>
                  </a:lnTo>
                  <a:lnTo>
                    <a:pt x="1221198" y="335934"/>
                  </a:lnTo>
                  <a:lnTo>
                    <a:pt x="1247770" y="363357"/>
                  </a:lnTo>
                  <a:lnTo>
                    <a:pt x="1296500" y="421433"/>
                  </a:lnTo>
                  <a:lnTo>
                    <a:pt x="1339514" y="483817"/>
                  </a:lnTo>
                  <a:lnTo>
                    <a:pt x="1358943" y="516625"/>
                  </a:lnTo>
                  <a:lnTo>
                    <a:pt x="1377021" y="550509"/>
                  </a:lnTo>
                  <a:lnTo>
                    <a:pt x="1393773" y="585471"/>
                  </a:lnTo>
                  <a:lnTo>
                    <a:pt x="1409227" y="621511"/>
                  </a:lnTo>
                  <a:lnTo>
                    <a:pt x="1423407" y="658627"/>
                  </a:lnTo>
                  <a:lnTo>
                    <a:pt x="1436339" y="696822"/>
                  </a:lnTo>
                  <a:lnTo>
                    <a:pt x="1448050" y="736094"/>
                  </a:lnTo>
                  <a:lnTo>
                    <a:pt x="1458565" y="776444"/>
                  </a:lnTo>
                  <a:lnTo>
                    <a:pt x="1467910" y="817871"/>
                  </a:lnTo>
                  <a:lnTo>
                    <a:pt x="1476111" y="860377"/>
                  </a:lnTo>
                  <a:lnTo>
                    <a:pt x="1483194" y="903960"/>
                  </a:lnTo>
                </a:path>
              </a:pathLst>
            </a:custGeom>
            <a:noFill/>
            <a:ln cap="flat" cmpd="sng" w="50750">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76" name="Google Shape;576;p48"/>
            <p:cNvPicPr preferRelativeResize="0"/>
            <p:nvPr/>
          </p:nvPicPr>
          <p:blipFill rotWithShape="1">
            <a:blip r:embed="rId4">
              <a:alphaModFix/>
            </a:blip>
            <a:srcRect b="0" l="0" r="0" t="0"/>
            <a:stretch/>
          </p:blipFill>
          <p:spPr>
            <a:xfrm>
              <a:off x="3197161" y="4387316"/>
              <a:ext cx="227520" cy="233641"/>
            </a:xfrm>
            <a:prstGeom prst="rect">
              <a:avLst/>
            </a:prstGeom>
            <a:noFill/>
            <a:ln>
              <a:noFill/>
            </a:ln>
          </p:spPr>
        </p:pic>
        <p:sp>
          <p:nvSpPr>
            <p:cNvPr id="577" name="Google Shape;577;p48"/>
            <p:cNvSpPr/>
            <p:nvPr/>
          </p:nvSpPr>
          <p:spPr>
            <a:xfrm>
              <a:off x="3847325" y="5096154"/>
              <a:ext cx="2613025" cy="43180"/>
            </a:xfrm>
            <a:custGeom>
              <a:rect b="b" l="l" r="r" t="t"/>
              <a:pathLst>
                <a:path extrusionOk="0" h="43179" w="2613025">
                  <a:moveTo>
                    <a:pt x="-25379" y="21559"/>
                  </a:moveTo>
                  <a:lnTo>
                    <a:pt x="2638252" y="21559"/>
                  </a:lnTo>
                </a:path>
              </a:pathLst>
            </a:custGeom>
            <a:noFill/>
            <a:ln cap="flat" cmpd="sng" w="9387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78" name="Google Shape;578;p48"/>
            <p:cNvPicPr preferRelativeResize="0"/>
            <p:nvPr/>
          </p:nvPicPr>
          <p:blipFill rotWithShape="1">
            <a:blip r:embed="rId5">
              <a:alphaModFix/>
            </a:blip>
            <a:srcRect b="0" l="0" r="0" t="0"/>
            <a:stretch/>
          </p:blipFill>
          <p:spPr>
            <a:xfrm>
              <a:off x="6407277" y="4986362"/>
              <a:ext cx="240487" cy="221754"/>
            </a:xfrm>
            <a:prstGeom prst="rect">
              <a:avLst/>
            </a:prstGeom>
            <a:noFill/>
            <a:ln>
              <a:noFill/>
            </a:ln>
          </p:spPr>
        </p:pic>
        <p:sp>
          <p:nvSpPr>
            <p:cNvPr id="579" name="Google Shape;579;p48"/>
            <p:cNvSpPr/>
            <p:nvPr/>
          </p:nvSpPr>
          <p:spPr>
            <a:xfrm>
              <a:off x="4034523" y="4442536"/>
              <a:ext cx="2613660" cy="44450"/>
            </a:xfrm>
            <a:custGeom>
              <a:rect b="b" l="l" r="r" t="t"/>
              <a:pathLst>
                <a:path extrusionOk="0" h="44450" w="2613659">
                  <a:moveTo>
                    <a:pt x="-25379" y="22072"/>
                  </a:moveTo>
                  <a:lnTo>
                    <a:pt x="2638620" y="22072"/>
                  </a:lnTo>
                </a:path>
              </a:pathLst>
            </a:custGeom>
            <a:noFill/>
            <a:ln cap="flat" cmpd="sng" w="94900">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80" name="Google Shape;580;p48"/>
            <p:cNvPicPr preferRelativeResize="0"/>
            <p:nvPr/>
          </p:nvPicPr>
          <p:blipFill rotWithShape="1">
            <a:blip r:embed="rId6">
              <a:alphaModFix/>
            </a:blip>
            <a:srcRect b="0" l="0" r="0" t="0"/>
            <a:stretch/>
          </p:blipFill>
          <p:spPr>
            <a:xfrm>
              <a:off x="3847325" y="4374718"/>
              <a:ext cx="240830" cy="221767"/>
            </a:xfrm>
            <a:prstGeom prst="rect">
              <a:avLst/>
            </a:prstGeom>
            <a:noFill/>
            <a:ln>
              <a:noFill/>
            </a:ln>
          </p:spPr>
        </p:pic>
      </p:grpSp>
      <p:sp>
        <p:nvSpPr>
          <p:cNvPr id="581" name="Google Shape;581;p48"/>
          <p:cNvSpPr txBox="1"/>
          <p:nvPr/>
        </p:nvSpPr>
        <p:spPr>
          <a:xfrm rot="2940000">
            <a:off x="2522531" y="3766141"/>
            <a:ext cx="1194915" cy="228600"/>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baseline="30000" lang="en-US" sz="2700">
                <a:latin typeface="Arial"/>
                <a:ea typeface="Arial"/>
                <a:cs typeface="Arial"/>
                <a:sym typeface="Arial"/>
              </a:rPr>
              <a:t>ADMITT</a:t>
            </a:r>
            <a:r>
              <a:rPr lang="en-US" sz="1800">
                <a:latin typeface="Arial"/>
                <a:ea typeface="Arial"/>
                <a:cs typeface="Arial"/>
                <a:sym typeface="Arial"/>
              </a:rPr>
              <a:t>ED</a:t>
            </a:r>
            <a:endParaRPr sz="1800">
              <a:latin typeface="Arial"/>
              <a:ea typeface="Arial"/>
              <a:cs typeface="Arial"/>
              <a:sym typeface="Arial"/>
            </a:endParaRPr>
          </a:p>
        </p:txBody>
      </p:sp>
      <p:sp>
        <p:nvSpPr>
          <p:cNvPr id="582" name="Google Shape;582;p48"/>
          <p:cNvSpPr txBox="1"/>
          <p:nvPr/>
        </p:nvSpPr>
        <p:spPr>
          <a:xfrm>
            <a:off x="4781422" y="3764419"/>
            <a:ext cx="133159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INTERRUPT</a:t>
            </a:r>
            <a:endParaRPr sz="1800">
              <a:latin typeface="Arial"/>
              <a:ea typeface="Arial"/>
              <a:cs typeface="Arial"/>
              <a:sym typeface="Arial"/>
            </a:endParaRPr>
          </a:p>
        </p:txBody>
      </p:sp>
      <p:grpSp>
        <p:nvGrpSpPr>
          <p:cNvPr id="583" name="Google Shape;583;p48"/>
          <p:cNvGrpSpPr/>
          <p:nvPr/>
        </p:nvGrpSpPr>
        <p:grpSpPr>
          <a:xfrm>
            <a:off x="7071842" y="3872153"/>
            <a:ext cx="786231" cy="647396"/>
            <a:chOff x="7071842" y="3872153"/>
            <a:chExt cx="786231" cy="647396"/>
          </a:xfrm>
        </p:grpSpPr>
        <p:sp>
          <p:nvSpPr>
            <p:cNvPr id="584" name="Google Shape;584;p48"/>
            <p:cNvSpPr/>
            <p:nvPr/>
          </p:nvSpPr>
          <p:spPr>
            <a:xfrm>
              <a:off x="7071842" y="3979799"/>
              <a:ext cx="582295" cy="539750"/>
            </a:xfrm>
            <a:custGeom>
              <a:rect b="b" l="l" r="r" t="t"/>
              <a:pathLst>
                <a:path extrusionOk="0" h="539750" w="582295">
                  <a:moveTo>
                    <a:pt x="0" y="539635"/>
                  </a:moveTo>
                  <a:lnTo>
                    <a:pt x="49025" y="536646"/>
                  </a:lnTo>
                  <a:lnTo>
                    <a:pt x="97368" y="528019"/>
                  </a:lnTo>
                  <a:lnTo>
                    <a:pt x="144347" y="514267"/>
                  </a:lnTo>
                  <a:lnTo>
                    <a:pt x="189277" y="495902"/>
                  </a:lnTo>
                  <a:lnTo>
                    <a:pt x="231478" y="473438"/>
                  </a:lnTo>
                  <a:lnTo>
                    <a:pt x="270267" y="447386"/>
                  </a:lnTo>
                  <a:lnTo>
                    <a:pt x="304960" y="418259"/>
                  </a:lnTo>
                  <a:lnTo>
                    <a:pt x="334876" y="386569"/>
                  </a:lnTo>
                  <a:lnTo>
                    <a:pt x="359332" y="352830"/>
                  </a:lnTo>
                  <a:lnTo>
                    <a:pt x="377645" y="317553"/>
                  </a:lnTo>
                  <a:lnTo>
                    <a:pt x="393115" y="244436"/>
                  </a:lnTo>
                  <a:lnTo>
                    <a:pt x="397859" y="187369"/>
                  </a:lnTo>
                  <a:lnTo>
                    <a:pt x="411496" y="141253"/>
                  </a:lnTo>
                  <a:lnTo>
                    <a:pt x="433130" y="103946"/>
                  </a:lnTo>
                  <a:lnTo>
                    <a:pt x="461867" y="73309"/>
                  </a:lnTo>
                  <a:lnTo>
                    <a:pt x="496815" y="47200"/>
                  </a:lnTo>
                  <a:lnTo>
                    <a:pt x="537077" y="23477"/>
                  </a:lnTo>
                  <a:lnTo>
                    <a:pt x="581761" y="0"/>
                  </a:lnTo>
                </a:path>
              </a:pathLst>
            </a:custGeom>
            <a:noFill/>
            <a:ln cap="flat" cmpd="sng" w="50750">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85" name="Google Shape;585;p48"/>
            <p:cNvPicPr preferRelativeResize="0"/>
            <p:nvPr/>
          </p:nvPicPr>
          <p:blipFill rotWithShape="1">
            <a:blip r:embed="rId7">
              <a:alphaModFix/>
            </a:blip>
            <a:srcRect b="0" l="0" r="0" t="0"/>
            <a:stretch/>
          </p:blipFill>
          <p:spPr>
            <a:xfrm>
              <a:off x="7616875" y="3872153"/>
              <a:ext cx="241198" cy="220687"/>
            </a:xfrm>
            <a:prstGeom prst="rect">
              <a:avLst/>
            </a:prstGeom>
            <a:noFill/>
            <a:ln>
              <a:noFill/>
            </a:ln>
          </p:spPr>
        </p:pic>
      </p:grpSp>
      <p:sp>
        <p:nvSpPr>
          <p:cNvPr id="586" name="Google Shape;586;p48"/>
          <p:cNvSpPr txBox="1"/>
          <p:nvPr/>
        </p:nvSpPr>
        <p:spPr>
          <a:xfrm rot="-1380000">
            <a:off x="7009664" y="3869604"/>
            <a:ext cx="556486" cy="22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1800">
                <a:latin typeface="Arial"/>
                <a:ea typeface="Arial"/>
                <a:cs typeface="Arial"/>
                <a:sym typeface="Arial"/>
              </a:rPr>
              <a:t>EXIT</a:t>
            </a:r>
            <a:endParaRPr sz="1800">
              <a:latin typeface="Arial"/>
              <a:ea typeface="Arial"/>
              <a:cs typeface="Arial"/>
              <a:sym typeface="Arial"/>
            </a:endParaRPr>
          </a:p>
        </p:txBody>
      </p:sp>
      <p:grpSp>
        <p:nvGrpSpPr>
          <p:cNvPr id="587" name="Google Shape;587;p48"/>
          <p:cNvGrpSpPr/>
          <p:nvPr/>
        </p:nvGrpSpPr>
        <p:grpSpPr>
          <a:xfrm>
            <a:off x="3189236" y="5018036"/>
            <a:ext cx="3545408" cy="1476718"/>
            <a:chOff x="3189236" y="5018036"/>
            <a:chExt cx="3545408" cy="1476718"/>
          </a:xfrm>
        </p:grpSpPr>
        <p:sp>
          <p:nvSpPr>
            <p:cNvPr id="588" name="Google Shape;588;p48"/>
            <p:cNvSpPr/>
            <p:nvPr/>
          </p:nvSpPr>
          <p:spPr>
            <a:xfrm>
              <a:off x="3189236" y="5059083"/>
              <a:ext cx="1136015" cy="1323975"/>
            </a:xfrm>
            <a:custGeom>
              <a:rect b="b" l="l" r="r" t="t"/>
              <a:pathLst>
                <a:path extrusionOk="0" h="1323975" w="1136014">
                  <a:moveTo>
                    <a:pt x="0" y="0"/>
                  </a:moveTo>
                  <a:lnTo>
                    <a:pt x="49505" y="975"/>
                  </a:lnTo>
                  <a:lnTo>
                    <a:pt x="96376" y="3861"/>
                  </a:lnTo>
                  <a:lnTo>
                    <a:pt x="140694" y="8596"/>
                  </a:lnTo>
                  <a:lnTo>
                    <a:pt x="182543" y="15118"/>
                  </a:lnTo>
                  <a:lnTo>
                    <a:pt x="222009" y="23366"/>
                  </a:lnTo>
                  <a:lnTo>
                    <a:pt x="259174" y="33278"/>
                  </a:lnTo>
                  <a:lnTo>
                    <a:pt x="326937" y="57847"/>
                  </a:lnTo>
                  <a:lnTo>
                    <a:pt x="386503" y="88332"/>
                  </a:lnTo>
                  <a:lnTo>
                    <a:pt x="438543" y="124242"/>
                  </a:lnTo>
                  <a:lnTo>
                    <a:pt x="483728" y="165083"/>
                  </a:lnTo>
                  <a:lnTo>
                    <a:pt x="522729" y="210362"/>
                  </a:lnTo>
                  <a:lnTo>
                    <a:pt x="556214" y="259587"/>
                  </a:lnTo>
                  <a:lnTo>
                    <a:pt x="584857" y="312265"/>
                  </a:lnTo>
                  <a:lnTo>
                    <a:pt x="609326" y="367902"/>
                  </a:lnTo>
                  <a:lnTo>
                    <a:pt x="630292" y="426007"/>
                  </a:lnTo>
                  <a:lnTo>
                    <a:pt x="648427" y="486087"/>
                  </a:lnTo>
                  <a:lnTo>
                    <a:pt x="664400" y="547648"/>
                  </a:lnTo>
                  <a:lnTo>
                    <a:pt x="678882" y="610198"/>
                  </a:lnTo>
                  <a:lnTo>
                    <a:pt x="692544" y="673244"/>
                  </a:lnTo>
                  <a:lnTo>
                    <a:pt x="699277" y="704799"/>
                  </a:lnTo>
                  <a:lnTo>
                    <a:pt x="706057" y="736293"/>
                  </a:lnTo>
                  <a:lnTo>
                    <a:pt x="720090" y="798853"/>
                  </a:lnTo>
                  <a:lnTo>
                    <a:pt x="735315" y="860430"/>
                  </a:lnTo>
                  <a:lnTo>
                    <a:pt x="752401" y="920533"/>
                  </a:lnTo>
                  <a:lnTo>
                    <a:pt x="772021" y="978667"/>
                  </a:lnTo>
                  <a:lnTo>
                    <a:pt x="794843" y="1034341"/>
                  </a:lnTo>
                  <a:lnTo>
                    <a:pt x="821539" y="1087062"/>
                  </a:lnTo>
                  <a:lnTo>
                    <a:pt x="852780" y="1136336"/>
                  </a:lnTo>
                  <a:lnTo>
                    <a:pt x="889235" y="1181671"/>
                  </a:lnTo>
                  <a:lnTo>
                    <a:pt x="931576" y="1222574"/>
                  </a:lnTo>
                  <a:lnTo>
                    <a:pt x="980473" y="1258553"/>
                  </a:lnTo>
                  <a:lnTo>
                    <a:pt x="1036597" y="1289114"/>
                  </a:lnTo>
                  <a:lnTo>
                    <a:pt x="1100617" y="1313765"/>
                  </a:lnTo>
                  <a:lnTo>
                    <a:pt x="1135799" y="1323720"/>
                  </a:lnTo>
                </a:path>
              </a:pathLst>
            </a:custGeom>
            <a:noFill/>
            <a:ln cap="flat" cmpd="sng" w="50750">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89" name="Google Shape;589;p48"/>
            <p:cNvPicPr preferRelativeResize="0"/>
            <p:nvPr/>
          </p:nvPicPr>
          <p:blipFill rotWithShape="1">
            <a:blip r:embed="rId8">
              <a:alphaModFix/>
            </a:blip>
            <a:srcRect b="0" l="0" r="0" t="0"/>
            <a:stretch/>
          </p:blipFill>
          <p:spPr>
            <a:xfrm>
              <a:off x="4299483" y="6268326"/>
              <a:ext cx="236156" cy="226428"/>
            </a:xfrm>
            <a:prstGeom prst="rect">
              <a:avLst/>
            </a:prstGeom>
            <a:noFill/>
            <a:ln>
              <a:noFill/>
            </a:ln>
          </p:spPr>
        </p:pic>
        <p:sp>
          <p:nvSpPr>
            <p:cNvPr id="590" name="Google Shape;590;p48"/>
            <p:cNvSpPr/>
            <p:nvPr/>
          </p:nvSpPr>
          <p:spPr>
            <a:xfrm>
              <a:off x="6192354" y="5018036"/>
              <a:ext cx="542290" cy="1313815"/>
            </a:xfrm>
            <a:custGeom>
              <a:rect b="b" l="l" r="r" t="t"/>
              <a:pathLst>
                <a:path extrusionOk="0" h="1313814" w="542290">
                  <a:moveTo>
                    <a:pt x="541807" y="0"/>
                  </a:moveTo>
                  <a:lnTo>
                    <a:pt x="502183" y="1989"/>
                  </a:lnTo>
                  <a:lnTo>
                    <a:pt x="432015" y="17374"/>
                  </a:lnTo>
                  <a:lnTo>
                    <a:pt x="373025" y="46780"/>
                  </a:lnTo>
                  <a:lnTo>
                    <a:pt x="324096" y="88785"/>
                  </a:lnTo>
                  <a:lnTo>
                    <a:pt x="284115" y="141965"/>
                  </a:lnTo>
                  <a:lnTo>
                    <a:pt x="251966" y="204898"/>
                  </a:lnTo>
                  <a:lnTo>
                    <a:pt x="226536" y="276161"/>
                  </a:lnTo>
                  <a:lnTo>
                    <a:pt x="215991" y="314472"/>
                  </a:lnTo>
                  <a:lnTo>
                    <a:pt x="206708" y="354332"/>
                  </a:lnTo>
                  <a:lnTo>
                    <a:pt x="198546" y="395564"/>
                  </a:lnTo>
                  <a:lnTo>
                    <a:pt x="191368" y="437988"/>
                  </a:lnTo>
                  <a:lnTo>
                    <a:pt x="185032" y="481428"/>
                  </a:lnTo>
                  <a:lnTo>
                    <a:pt x="179401" y="525706"/>
                  </a:lnTo>
                  <a:lnTo>
                    <a:pt x="174334" y="570643"/>
                  </a:lnTo>
                  <a:lnTo>
                    <a:pt x="169693" y="616062"/>
                  </a:lnTo>
                  <a:lnTo>
                    <a:pt x="165337" y="661786"/>
                  </a:lnTo>
                  <a:lnTo>
                    <a:pt x="161128" y="707636"/>
                  </a:lnTo>
                  <a:lnTo>
                    <a:pt x="156926" y="753434"/>
                  </a:lnTo>
                  <a:lnTo>
                    <a:pt x="152592" y="799002"/>
                  </a:lnTo>
                  <a:lnTo>
                    <a:pt x="147986" y="844164"/>
                  </a:lnTo>
                  <a:lnTo>
                    <a:pt x="142970" y="888740"/>
                  </a:lnTo>
                  <a:lnTo>
                    <a:pt x="137403" y="932553"/>
                  </a:lnTo>
                  <a:lnTo>
                    <a:pt x="131147" y="975426"/>
                  </a:lnTo>
                  <a:lnTo>
                    <a:pt x="124062" y="1017180"/>
                  </a:lnTo>
                  <a:lnTo>
                    <a:pt x="116008" y="1057637"/>
                  </a:lnTo>
                  <a:lnTo>
                    <a:pt x="106847" y="1096620"/>
                  </a:lnTo>
                  <a:lnTo>
                    <a:pt x="96439" y="1133951"/>
                  </a:lnTo>
                  <a:lnTo>
                    <a:pt x="71324" y="1202945"/>
                  </a:lnTo>
                  <a:lnTo>
                    <a:pt x="39549" y="1263196"/>
                  </a:lnTo>
                  <a:lnTo>
                    <a:pt x="20816" y="1289598"/>
                  </a:lnTo>
                  <a:lnTo>
                    <a:pt x="0" y="1313281"/>
                  </a:lnTo>
                </a:path>
              </a:pathLst>
            </a:custGeom>
            <a:noFill/>
            <a:ln cap="flat" cmpd="sng" w="50750">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591" name="Google Shape;591;p48"/>
            <p:cNvPicPr preferRelativeResize="0"/>
            <p:nvPr/>
          </p:nvPicPr>
          <p:blipFill rotWithShape="1">
            <a:blip r:embed="rId9">
              <a:alphaModFix/>
            </a:blip>
            <a:srcRect b="0" l="0" r="0" t="0"/>
            <a:stretch/>
          </p:blipFill>
          <p:spPr>
            <a:xfrm>
              <a:off x="6006960" y="6218275"/>
              <a:ext cx="241198" cy="208800"/>
            </a:xfrm>
            <a:prstGeom prst="rect">
              <a:avLst/>
            </a:prstGeom>
            <a:noFill/>
            <a:ln>
              <a:noFill/>
            </a:ln>
          </p:spPr>
        </p:pic>
      </p:grpSp>
      <p:sp>
        <p:nvSpPr>
          <p:cNvPr id="592" name="Google Shape;592;p48"/>
          <p:cNvSpPr txBox="1"/>
          <p:nvPr/>
        </p:nvSpPr>
        <p:spPr>
          <a:xfrm rot="2340000">
            <a:off x="2190125" y="5663886"/>
            <a:ext cx="1558635" cy="228600"/>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baseline="30000" lang="en-US" sz="2700">
                <a:latin typeface="Arial"/>
                <a:ea typeface="Arial"/>
                <a:cs typeface="Arial"/>
                <a:sym typeface="Arial"/>
              </a:rPr>
              <a:t>I/O OR EVE</a:t>
            </a:r>
            <a:r>
              <a:rPr lang="en-US" sz="1800">
                <a:latin typeface="Arial"/>
                <a:ea typeface="Arial"/>
                <a:cs typeface="Arial"/>
                <a:sym typeface="Arial"/>
              </a:rPr>
              <a:t>NT</a:t>
            </a:r>
            <a:endParaRPr sz="1800">
              <a:latin typeface="Arial"/>
              <a:ea typeface="Arial"/>
              <a:cs typeface="Arial"/>
              <a:sym typeface="Arial"/>
            </a:endParaRPr>
          </a:p>
        </p:txBody>
      </p:sp>
      <p:sp>
        <p:nvSpPr>
          <p:cNvPr id="593" name="Google Shape;593;p48"/>
          <p:cNvSpPr txBox="1"/>
          <p:nvPr/>
        </p:nvSpPr>
        <p:spPr>
          <a:xfrm rot="2340000">
            <a:off x="2018369" y="5865712"/>
            <a:ext cx="1531002" cy="228600"/>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baseline="30000" lang="en-US" sz="2700">
                <a:latin typeface="Arial"/>
                <a:ea typeface="Arial"/>
                <a:cs typeface="Arial"/>
                <a:sym typeface="Arial"/>
              </a:rPr>
              <a:t>COMPLETI</a:t>
            </a:r>
            <a:r>
              <a:rPr lang="en-US" sz="1800">
                <a:latin typeface="Arial"/>
                <a:ea typeface="Arial"/>
                <a:cs typeface="Arial"/>
                <a:sym typeface="Arial"/>
              </a:rPr>
              <a:t>ON</a:t>
            </a:r>
            <a:endParaRPr sz="1800">
              <a:latin typeface="Arial"/>
              <a:ea typeface="Arial"/>
              <a:cs typeface="Arial"/>
              <a:sym typeface="Arial"/>
            </a:endParaRPr>
          </a:p>
        </p:txBody>
      </p:sp>
      <p:sp>
        <p:nvSpPr>
          <p:cNvPr id="594" name="Google Shape;594;p48"/>
          <p:cNvSpPr txBox="1"/>
          <p:nvPr/>
        </p:nvSpPr>
        <p:spPr>
          <a:xfrm rot="-3300000">
            <a:off x="6178010" y="5620928"/>
            <a:ext cx="1556122" cy="228600"/>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lang="en-US" sz="1800">
                <a:latin typeface="Arial"/>
                <a:ea typeface="Arial"/>
                <a:cs typeface="Arial"/>
                <a:sym typeface="Arial"/>
              </a:rPr>
              <a:t>I/O </a:t>
            </a:r>
            <a:r>
              <a:rPr baseline="30000" lang="en-US" sz="2700">
                <a:latin typeface="Arial"/>
                <a:ea typeface="Arial"/>
                <a:cs typeface="Arial"/>
                <a:sym typeface="Arial"/>
              </a:rPr>
              <a:t>OR EVENT</a:t>
            </a:r>
            <a:endParaRPr baseline="30000" sz="2700">
              <a:latin typeface="Arial"/>
              <a:ea typeface="Arial"/>
              <a:cs typeface="Arial"/>
              <a:sym typeface="Arial"/>
            </a:endParaRPr>
          </a:p>
        </p:txBody>
      </p:sp>
      <p:sp>
        <p:nvSpPr>
          <p:cNvPr id="595" name="Google Shape;595;p48"/>
          <p:cNvSpPr txBox="1"/>
          <p:nvPr/>
        </p:nvSpPr>
        <p:spPr>
          <a:xfrm rot="-3300000">
            <a:off x="6599730" y="6174187"/>
            <a:ext cx="617293" cy="228600"/>
          </a:xfrm>
          <a:prstGeom prst="rect">
            <a:avLst/>
          </a:prstGeom>
          <a:noFill/>
          <a:ln>
            <a:noFill/>
          </a:ln>
        </p:spPr>
        <p:txBody>
          <a:bodyPr anchorCtr="0" anchor="t" bIns="0" lIns="0" spcFirstLastPara="1" rIns="0" wrap="square" tIns="0">
            <a:spAutoFit/>
          </a:bodyPr>
          <a:lstStyle/>
          <a:p>
            <a:pPr indent="0" lvl="0" marL="0" marR="0" rtl="0" algn="l">
              <a:lnSpc>
                <a:spcPct val="66666"/>
              </a:lnSpc>
              <a:spcBef>
                <a:spcPts val="0"/>
              </a:spcBef>
              <a:spcAft>
                <a:spcPts val="0"/>
              </a:spcAft>
              <a:buNone/>
            </a:pPr>
            <a:r>
              <a:rPr lang="en-US" sz="1800">
                <a:latin typeface="Arial"/>
                <a:ea typeface="Arial"/>
                <a:cs typeface="Arial"/>
                <a:sym typeface="Arial"/>
              </a:rPr>
              <a:t>WAI</a:t>
            </a:r>
            <a:r>
              <a:rPr baseline="30000" lang="en-US" sz="2700">
                <a:latin typeface="Arial"/>
                <a:ea typeface="Arial"/>
                <a:cs typeface="Arial"/>
                <a:sym typeface="Arial"/>
              </a:rPr>
              <a:t>T</a:t>
            </a:r>
            <a:endParaRPr baseline="30000" sz="2700">
              <a:latin typeface="Arial"/>
              <a:ea typeface="Arial"/>
              <a:cs typeface="Arial"/>
              <a:sym typeface="Arial"/>
            </a:endParaRPr>
          </a:p>
        </p:txBody>
      </p:sp>
      <p:sp>
        <p:nvSpPr>
          <p:cNvPr id="596" name="Google Shape;596;p48"/>
          <p:cNvSpPr txBox="1"/>
          <p:nvPr/>
        </p:nvSpPr>
        <p:spPr>
          <a:xfrm>
            <a:off x="3594137" y="5462181"/>
            <a:ext cx="26511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SCHEDULAR DISPATCH</a:t>
            </a:r>
            <a:endParaRPr sz="1800">
              <a:latin typeface="Arial"/>
              <a:ea typeface="Arial"/>
              <a:cs typeface="Arial"/>
              <a:sym typeface="Arial"/>
            </a:endParaRPr>
          </a:p>
        </p:txBody>
      </p:sp>
      <p:sp>
        <p:nvSpPr>
          <p:cNvPr id="597" name="Google Shape;597;p48"/>
          <p:cNvSpPr txBox="1"/>
          <p:nvPr/>
        </p:nvSpPr>
        <p:spPr>
          <a:xfrm>
            <a:off x="551218" y="6320790"/>
            <a:ext cx="1402080" cy="19304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100">
                <a:latin typeface="Arial"/>
                <a:ea typeface="Arial"/>
                <a:cs typeface="Arial"/>
                <a:sym typeface="Arial"/>
              </a:rPr>
              <a:t>Process Scheduling</a:t>
            </a:r>
            <a:r>
              <a:rPr baseline="30000" lang="en-US" sz="975">
                <a:latin typeface="Arial"/>
                <a:ea typeface="Arial"/>
                <a:cs typeface="Arial"/>
                <a:sym typeface="Arial"/>
              </a:rPr>
              <a:t>[1]</a:t>
            </a:r>
            <a:endParaRPr baseline="30000" sz="975">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grpSp>
        <p:nvGrpSpPr>
          <p:cNvPr id="602" name="Google Shape;602;p49"/>
          <p:cNvGrpSpPr/>
          <p:nvPr/>
        </p:nvGrpSpPr>
        <p:grpSpPr>
          <a:xfrm>
            <a:off x="0" y="1643037"/>
            <a:ext cx="9144000" cy="4231804"/>
            <a:chOff x="0" y="1643037"/>
            <a:chExt cx="9144000" cy="4231804"/>
          </a:xfrm>
        </p:grpSpPr>
        <p:pic>
          <p:nvPicPr>
            <p:cNvPr id="603" name="Google Shape;603;p49"/>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604" name="Google Shape;604;p49"/>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05" name="Google Shape;605;p49"/>
          <p:cNvSpPr txBox="1"/>
          <p:nvPr>
            <p:ph type="title"/>
          </p:nvPr>
        </p:nvSpPr>
        <p:spPr>
          <a:xfrm>
            <a:off x="268097" y="1721053"/>
            <a:ext cx="398843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Why process scheduling?</a:t>
            </a:r>
            <a:endParaRPr/>
          </a:p>
        </p:txBody>
      </p:sp>
      <p:grpSp>
        <p:nvGrpSpPr>
          <p:cNvPr id="606" name="Google Shape;606;p49"/>
          <p:cNvGrpSpPr/>
          <p:nvPr/>
        </p:nvGrpSpPr>
        <p:grpSpPr>
          <a:xfrm>
            <a:off x="1703514" y="2865234"/>
            <a:ext cx="5467324" cy="3728884"/>
            <a:chOff x="1703514" y="2865234"/>
            <a:chExt cx="5467324" cy="3728884"/>
          </a:xfrm>
        </p:grpSpPr>
        <p:pic>
          <p:nvPicPr>
            <p:cNvPr id="607" name="Google Shape;607;p49"/>
            <p:cNvPicPr preferRelativeResize="0"/>
            <p:nvPr/>
          </p:nvPicPr>
          <p:blipFill rotWithShape="1">
            <a:blip r:embed="rId4">
              <a:alphaModFix/>
            </a:blip>
            <a:srcRect b="0" l="0" r="0" t="0"/>
            <a:stretch/>
          </p:blipFill>
          <p:spPr>
            <a:xfrm>
              <a:off x="5989675" y="2865234"/>
              <a:ext cx="1181163" cy="1428483"/>
            </a:xfrm>
            <a:prstGeom prst="rect">
              <a:avLst/>
            </a:prstGeom>
            <a:noFill/>
            <a:ln>
              <a:noFill/>
            </a:ln>
          </p:spPr>
        </p:pic>
        <p:pic>
          <p:nvPicPr>
            <p:cNvPr id="608" name="Google Shape;608;p49"/>
            <p:cNvPicPr preferRelativeResize="0"/>
            <p:nvPr/>
          </p:nvPicPr>
          <p:blipFill rotWithShape="1">
            <a:blip r:embed="rId4">
              <a:alphaModFix/>
            </a:blip>
            <a:srcRect b="0" l="0" r="0" t="0"/>
            <a:stretch/>
          </p:blipFill>
          <p:spPr>
            <a:xfrm>
              <a:off x="5975273" y="5214607"/>
              <a:ext cx="1181163" cy="1357198"/>
            </a:xfrm>
            <a:prstGeom prst="rect">
              <a:avLst/>
            </a:prstGeom>
            <a:noFill/>
            <a:ln>
              <a:noFill/>
            </a:ln>
          </p:spPr>
        </p:pic>
        <p:pic>
          <p:nvPicPr>
            <p:cNvPr id="609" name="Google Shape;609;p49"/>
            <p:cNvPicPr preferRelativeResize="0"/>
            <p:nvPr/>
          </p:nvPicPr>
          <p:blipFill rotWithShape="1">
            <a:blip r:embed="rId5">
              <a:alphaModFix/>
            </a:blip>
            <a:srcRect b="0" l="0" r="0" t="0"/>
            <a:stretch/>
          </p:blipFill>
          <p:spPr>
            <a:xfrm>
              <a:off x="5060873" y="3007804"/>
              <a:ext cx="905040" cy="1428838"/>
            </a:xfrm>
            <a:prstGeom prst="rect">
              <a:avLst/>
            </a:prstGeom>
            <a:noFill/>
            <a:ln>
              <a:noFill/>
            </a:ln>
          </p:spPr>
        </p:pic>
        <p:pic>
          <p:nvPicPr>
            <p:cNvPr id="610" name="Google Shape;610;p49"/>
            <p:cNvPicPr preferRelativeResize="0"/>
            <p:nvPr/>
          </p:nvPicPr>
          <p:blipFill rotWithShape="1">
            <a:blip r:embed="rId6">
              <a:alphaModFix/>
            </a:blip>
            <a:srcRect b="0" l="0" r="0" t="0"/>
            <a:stretch/>
          </p:blipFill>
          <p:spPr>
            <a:xfrm>
              <a:off x="3956037" y="2936519"/>
              <a:ext cx="676440" cy="1500124"/>
            </a:xfrm>
            <a:prstGeom prst="rect">
              <a:avLst/>
            </a:prstGeom>
            <a:noFill/>
            <a:ln>
              <a:noFill/>
            </a:ln>
          </p:spPr>
        </p:pic>
        <p:pic>
          <p:nvPicPr>
            <p:cNvPr id="611" name="Google Shape;611;p49"/>
            <p:cNvPicPr preferRelativeResize="0"/>
            <p:nvPr/>
          </p:nvPicPr>
          <p:blipFill rotWithShape="1">
            <a:blip r:embed="rId7">
              <a:alphaModFix/>
            </a:blip>
            <a:srcRect b="0" l="0" r="0" t="0"/>
            <a:stretch/>
          </p:blipFill>
          <p:spPr>
            <a:xfrm>
              <a:off x="3017875" y="2865246"/>
              <a:ext cx="685800" cy="1643037"/>
            </a:xfrm>
            <a:prstGeom prst="rect">
              <a:avLst/>
            </a:prstGeom>
            <a:noFill/>
            <a:ln>
              <a:noFill/>
            </a:ln>
          </p:spPr>
        </p:pic>
        <p:pic>
          <p:nvPicPr>
            <p:cNvPr id="612" name="Google Shape;612;p49"/>
            <p:cNvPicPr preferRelativeResize="0"/>
            <p:nvPr/>
          </p:nvPicPr>
          <p:blipFill rotWithShape="1">
            <a:blip r:embed="rId8">
              <a:alphaModFix/>
            </a:blip>
            <a:srcRect b="0" l="0" r="0" t="0"/>
            <a:stretch/>
          </p:blipFill>
          <p:spPr>
            <a:xfrm>
              <a:off x="1703514" y="2936519"/>
              <a:ext cx="780834" cy="1571764"/>
            </a:xfrm>
            <a:prstGeom prst="rect">
              <a:avLst/>
            </a:prstGeom>
            <a:noFill/>
            <a:ln>
              <a:noFill/>
            </a:ln>
          </p:spPr>
        </p:pic>
        <p:pic>
          <p:nvPicPr>
            <p:cNvPr id="613" name="Google Shape;613;p49"/>
            <p:cNvPicPr preferRelativeResize="0"/>
            <p:nvPr/>
          </p:nvPicPr>
          <p:blipFill rotWithShape="1">
            <a:blip r:embed="rId9">
              <a:alphaModFix/>
            </a:blip>
            <a:srcRect b="0" l="0" r="0" t="0"/>
            <a:stretch/>
          </p:blipFill>
          <p:spPr>
            <a:xfrm>
              <a:off x="4975199" y="5214594"/>
              <a:ext cx="971638" cy="1379524"/>
            </a:xfrm>
            <a:prstGeom prst="rect">
              <a:avLst/>
            </a:prstGeom>
            <a:noFill/>
            <a:ln>
              <a:noFill/>
            </a:ln>
          </p:spPr>
        </p:pic>
      </p:grpSp>
      <p:sp>
        <p:nvSpPr>
          <p:cNvPr id="614" name="Google Shape;614;p49"/>
          <p:cNvSpPr txBox="1"/>
          <p:nvPr/>
        </p:nvSpPr>
        <p:spPr>
          <a:xfrm>
            <a:off x="6217818" y="2613494"/>
            <a:ext cx="90233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latin typeface="Calibri"/>
                <a:ea typeface="Calibri"/>
                <a:cs typeface="Calibri"/>
                <a:sym typeface="Calibri"/>
              </a:rPr>
              <a:t>Bill desk</a:t>
            </a:r>
            <a:endParaRPr sz="2000">
              <a:latin typeface="Calibri"/>
              <a:ea typeface="Calibri"/>
              <a:cs typeface="Calibri"/>
              <a:sym typeface="Calibri"/>
            </a:endParaRPr>
          </a:p>
        </p:txBody>
      </p:sp>
      <p:sp>
        <p:nvSpPr>
          <p:cNvPr id="615" name="Google Shape;615;p49"/>
          <p:cNvSpPr/>
          <p:nvPr/>
        </p:nvSpPr>
        <p:spPr>
          <a:xfrm>
            <a:off x="6820560" y="2748965"/>
            <a:ext cx="582930" cy="2769870"/>
          </a:xfrm>
          <a:custGeom>
            <a:rect b="b" l="l" r="r" t="t"/>
            <a:pathLst>
              <a:path extrusionOk="0" h="2769870" w="582929">
                <a:moveTo>
                  <a:pt x="43560" y="542874"/>
                </a:moveTo>
                <a:lnTo>
                  <a:pt x="430555" y="0"/>
                </a:lnTo>
              </a:path>
              <a:path extrusionOk="0" h="2769870" w="582929">
                <a:moveTo>
                  <a:pt x="0" y="2769831"/>
                </a:moveTo>
                <a:lnTo>
                  <a:pt x="582841" y="2500198"/>
                </a:lnTo>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16" name="Google Shape;616;p49"/>
          <p:cNvSpPr txBox="1"/>
          <p:nvPr/>
        </p:nvSpPr>
        <p:spPr>
          <a:xfrm>
            <a:off x="7358036" y="2643123"/>
            <a:ext cx="1286510" cy="572135"/>
          </a:xfrm>
          <a:prstGeom prst="rect">
            <a:avLst/>
          </a:prstGeom>
          <a:solidFill>
            <a:srgbClr val="4E80BC"/>
          </a:solidFill>
          <a:ln cap="flat" cmpd="sng" w="25550">
            <a:solidFill>
              <a:srgbClr val="375C89"/>
            </a:solidFill>
            <a:prstDash val="solid"/>
            <a:round/>
            <a:headEnd len="sm" w="sm" type="none"/>
            <a:tailEnd len="sm" w="sm" type="none"/>
          </a:ln>
        </p:spPr>
        <p:txBody>
          <a:bodyPr anchorCtr="0" anchor="t" bIns="0" lIns="0" spcFirstLastPara="1" rIns="0" wrap="square" tIns="147950">
            <a:spAutoFit/>
          </a:bodyPr>
          <a:lstStyle/>
          <a:p>
            <a:pPr indent="0" lvl="0" marL="0" marR="0" rtl="0" algn="ctr">
              <a:lnSpc>
                <a:spcPct val="100000"/>
              </a:lnSpc>
              <a:spcBef>
                <a:spcPts val="0"/>
              </a:spcBef>
              <a:spcAft>
                <a:spcPts val="0"/>
              </a:spcAft>
              <a:buNone/>
            </a:pPr>
            <a:r>
              <a:rPr lang="en-US" sz="1800">
                <a:solidFill>
                  <a:srgbClr val="FFFFFF"/>
                </a:solidFill>
                <a:latin typeface="Calibri"/>
                <a:ea typeface="Calibri"/>
                <a:cs typeface="Calibri"/>
                <a:sym typeface="Calibri"/>
              </a:rPr>
              <a:t>CPU</a:t>
            </a:r>
            <a:endParaRPr sz="1800">
              <a:latin typeface="Calibri"/>
              <a:ea typeface="Calibri"/>
              <a:cs typeface="Calibri"/>
              <a:sym typeface="Calibri"/>
            </a:endParaRPr>
          </a:p>
        </p:txBody>
      </p:sp>
      <p:sp>
        <p:nvSpPr>
          <p:cNvPr id="617" name="Google Shape;617;p49"/>
          <p:cNvSpPr txBox="1"/>
          <p:nvPr/>
        </p:nvSpPr>
        <p:spPr>
          <a:xfrm>
            <a:off x="7510322" y="5143322"/>
            <a:ext cx="1286510" cy="572135"/>
          </a:xfrm>
          <a:prstGeom prst="rect">
            <a:avLst/>
          </a:prstGeom>
          <a:solidFill>
            <a:srgbClr val="4E80BC"/>
          </a:solidFill>
          <a:ln cap="flat" cmpd="sng" w="25550">
            <a:solidFill>
              <a:srgbClr val="375C89"/>
            </a:solidFill>
            <a:prstDash val="solid"/>
            <a:round/>
            <a:headEnd len="sm" w="sm" type="none"/>
            <a:tailEnd len="sm" w="sm" type="none"/>
          </a:ln>
        </p:spPr>
        <p:txBody>
          <a:bodyPr anchorCtr="0" anchor="t" bIns="0" lIns="0" spcFirstLastPara="1" rIns="0" wrap="square" tIns="148575">
            <a:spAutoFit/>
          </a:bodyPr>
          <a:lstStyle/>
          <a:p>
            <a:pPr indent="0" lvl="0" marL="0" marR="0" rtl="0" algn="ctr">
              <a:lnSpc>
                <a:spcPct val="100000"/>
              </a:lnSpc>
              <a:spcBef>
                <a:spcPts val="0"/>
              </a:spcBef>
              <a:spcAft>
                <a:spcPts val="0"/>
              </a:spcAft>
              <a:buNone/>
            </a:pPr>
            <a:r>
              <a:rPr lang="en-US" sz="1800">
                <a:solidFill>
                  <a:srgbClr val="FFFFFF"/>
                </a:solidFill>
                <a:latin typeface="Calibri"/>
                <a:ea typeface="Calibri"/>
                <a:cs typeface="Calibri"/>
                <a:sym typeface="Calibri"/>
              </a:rPr>
              <a:t>CPU</a:t>
            </a:r>
            <a:endParaRPr sz="1800">
              <a:latin typeface="Calibri"/>
              <a:ea typeface="Calibri"/>
              <a:cs typeface="Calibri"/>
              <a:sym typeface="Calibri"/>
            </a:endParaRPr>
          </a:p>
        </p:txBody>
      </p:sp>
      <p:sp>
        <p:nvSpPr>
          <p:cNvPr id="618" name="Google Shape;618;p49"/>
          <p:cNvSpPr txBox="1"/>
          <p:nvPr/>
        </p:nvSpPr>
        <p:spPr>
          <a:xfrm>
            <a:off x="791184" y="4962855"/>
            <a:ext cx="6657975" cy="799465"/>
          </a:xfrm>
          <a:prstGeom prst="rect">
            <a:avLst/>
          </a:prstGeom>
          <a:noFill/>
          <a:ln>
            <a:noFill/>
          </a:ln>
        </p:spPr>
        <p:txBody>
          <a:bodyPr anchorCtr="0" anchor="t" bIns="0" lIns="0" spcFirstLastPara="1" rIns="0" wrap="square" tIns="12700">
            <a:spAutoFit/>
          </a:bodyPr>
          <a:lstStyle/>
          <a:p>
            <a:pPr indent="0" lvl="0" marL="3846195" marR="0" rtl="0" algn="l">
              <a:lnSpc>
                <a:spcPct val="100000"/>
              </a:lnSpc>
              <a:spcBef>
                <a:spcPts val="0"/>
              </a:spcBef>
              <a:spcAft>
                <a:spcPts val="0"/>
              </a:spcAft>
              <a:buNone/>
            </a:pPr>
            <a:r>
              <a:rPr b="1" lang="en-US" sz="2000">
                <a:latin typeface="Calibri"/>
                <a:ea typeface="Calibri"/>
                <a:cs typeface="Calibri"/>
                <a:sym typeface="Calibri"/>
              </a:rPr>
              <a:t>Bill desk for senior citizens</a:t>
            </a:r>
            <a:endParaRPr sz="2000">
              <a:latin typeface="Calibri"/>
              <a:ea typeface="Calibri"/>
              <a:cs typeface="Calibri"/>
              <a:sym typeface="Calibri"/>
            </a:endParaRPr>
          </a:p>
          <a:p>
            <a:pPr indent="0" lvl="0" marL="12700" marR="0" rtl="0" algn="l">
              <a:lnSpc>
                <a:spcPct val="100000"/>
              </a:lnSpc>
              <a:spcBef>
                <a:spcPts val="1530"/>
              </a:spcBef>
              <a:spcAft>
                <a:spcPts val="0"/>
              </a:spcAft>
              <a:buNone/>
            </a:pPr>
            <a:r>
              <a:rPr lang="en-US" sz="1800">
                <a:latin typeface="Arial"/>
                <a:ea typeface="Arial"/>
                <a:cs typeface="Arial"/>
                <a:sym typeface="Arial"/>
              </a:rPr>
              <a:t>Billing desk is empty, and can handle other tasks</a:t>
            </a:r>
            <a:endParaRPr sz="1800">
              <a:latin typeface="Arial"/>
              <a:ea typeface="Arial"/>
              <a:cs typeface="Arial"/>
              <a:sym typeface="Arial"/>
            </a:endParaRPr>
          </a:p>
        </p:txBody>
      </p:sp>
      <p:sp>
        <p:nvSpPr>
          <p:cNvPr id="619" name="Google Shape;619;p49"/>
          <p:cNvSpPr txBox="1"/>
          <p:nvPr/>
        </p:nvSpPr>
        <p:spPr>
          <a:xfrm>
            <a:off x="720255" y="4391545"/>
            <a:ext cx="67646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Although another desk is available people are waiting for their turn</a:t>
            </a:r>
            <a:endParaRPr sz="1800">
              <a:latin typeface="Arial"/>
              <a:ea typeface="Arial"/>
              <a:cs typeface="Arial"/>
              <a:sym typeface="Arial"/>
            </a:endParaRPr>
          </a:p>
        </p:txBody>
      </p:sp>
      <p:pic>
        <p:nvPicPr>
          <p:cNvPr id="620" name="Google Shape;620;p49"/>
          <p:cNvPicPr preferRelativeResize="0"/>
          <p:nvPr/>
        </p:nvPicPr>
        <p:blipFill rotWithShape="1">
          <a:blip r:embed="rId10">
            <a:alphaModFix/>
          </a:blip>
          <a:srcRect b="0" l="0" r="0" t="0"/>
          <a:stretch/>
        </p:blipFill>
        <p:spPr>
          <a:xfrm>
            <a:off x="714235" y="2928594"/>
            <a:ext cx="785876" cy="157176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5"/>
          <p:cNvGrpSpPr/>
          <p:nvPr/>
        </p:nvGrpSpPr>
        <p:grpSpPr>
          <a:xfrm>
            <a:off x="0" y="1643037"/>
            <a:ext cx="9144000" cy="4231804"/>
            <a:chOff x="0" y="1643037"/>
            <a:chExt cx="9144000" cy="4231804"/>
          </a:xfrm>
        </p:grpSpPr>
        <p:pic>
          <p:nvPicPr>
            <p:cNvPr id="99" name="Google Shape;99;p5"/>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100" name="Google Shape;100;p5"/>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1" name="Google Shape;101;p5"/>
          <p:cNvSpPr txBox="1"/>
          <p:nvPr>
            <p:ph type="title"/>
          </p:nvPr>
        </p:nvSpPr>
        <p:spPr>
          <a:xfrm>
            <a:off x="2067737" y="1721053"/>
            <a:ext cx="491426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Main OS Process Related Goals</a:t>
            </a:r>
            <a:endParaRPr/>
          </a:p>
        </p:txBody>
      </p:sp>
      <p:grpSp>
        <p:nvGrpSpPr>
          <p:cNvPr id="102" name="Google Shape;102;p5"/>
          <p:cNvGrpSpPr/>
          <p:nvPr/>
        </p:nvGrpSpPr>
        <p:grpSpPr>
          <a:xfrm>
            <a:off x="6564236" y="6032156"/>
            <a:ext cx="2580005" cy="609485"/>
            <a:chOff x="6564236" y="6032156"/>
            <a:chExt cx="2580005" cy="609485"/>
          </a:xfrm>
        </p:grpSpPr>
        <p:sp>
          <p:nvSpPr>
            <p:cNvPr id="103" name="Google Shape;103;p5"/>
            <p:cNvSpPr/>
            <p:nvPr/>
          </p:nvSpPr>
          <p:spPr>
            <a:xfrm>
              <a:off x="6564236" y="6354355"/>
              <a:ext cx="2580005" cy="217804"/>
            </a:xfrm>
            <a:custGeom>
              <a:rect b="b" l="l" r="r" t="t"/>
              <a:pathLst>
                <a:path extrusionOk="0" h="217804" w="2580004">
                  <a:moveTo>
                    <a:pt x="46088" y="0"/>
                  </a:moveTo>
                  <a:lnTo>
                    <a:pt x="0" y="0"/>
                  </a:lnTo>
                  <a:lnTo>
                    <a:pt x="0" y="214198"/>
                  </a:lnTo>
                  <a:lnTo>
                    <a:pt x="23037" y="214198"/>
                  </a:lnTo>
                  <a:lnTo>
                    <a:pt x="46088" y="214198"/>
                  </a:lnTo>
                  <a:lnTo>
                    <a:pt x="46088" y="0"/>
                  </a:lnTo>
                  <a:close/>
                </a:path>
                <a:path extrusionOk="0" h="217804" w="2580004">
                  <a:moveTo>
                    <a:pt x="2579408" y="3238"/>
                  </a:moveTo>
                  <a:lnTo>
                    <a:pt x="79209" y="3238"/>
                  </a:lnTo>
                  <a:lnTo>
                    <a:pt x="79209" y="217449"/>
                  </a:lnTo>
                  <a:lnTo>
                    <a:pt x="1329486" y="217449"/>
                  </a:lnTo>
                  <a:lnTo>
                    <a:pt x="2579408" y="217449"/>
                  </a:lnTo>
                  <a:lnTo>
                    <a:pt x="2579408" y="3238"/>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4" name="Google Shape;104;p5"/>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grpSp>
      <p:sp>
        <p:nvSpPr>
          <p:cNvPr id="105" name="Google Shape;105;p5"/>
          <p:cNvSpPr txBox="1"/>
          <p:nvPr/>
        </p:nvSpPr>
        <p:spPr>
          <a:xfrm>
            <a:off x="575437" y="2448623"/>
            <a:ext cx="7673340" cy="2515870"/>
          </a:xfrm>
          <a:prstGeom prst="rect">
            <a:avLst/>
          </a:prstGeom>
          <a:noFill/>
          <a:ln>
            <a:noFill/>
          </a:ln>
        </p:spPr>
        <p:txBody>
          <a:bodyPr anchorCtr="0" anchor="t" bIns="0" lIns="0" spcFirstLastPara="1" rIns="0" wrap="square" tIns="12700">
            <a:spAutoFit/>
          </a:bodyPr>
          <a:lstStyle/>
          <a:p>
            <a:pPr indent="-187960" lvl="0" marL="212725" marR="231775" rtl="0" algn="l">
              <a:lnSpc>
                <a:spcPct val="100000"/>
              </a:lnSpc>
              <a:spcBef>
                <a:spcPts val="0"/>
              </a:spcBef>
              <a:spcAft>
                <a:spcPts val="0"/>
              </a:spcAft>
              <a:buSzPts val="1900"/>
              <a:buFont typeface="Arial"/>
              <a:buChar char="•"/>
            </a:pPr>
            <a:r>
              <a:rPr lang="en-US" sz="2400">
                <a:latin typeface="Calibri"/>
                <a:ea typeface="Calibri"/>
                <a:cs typeface="Calibri"/>
                <a:sym typeface="Calibri"/>
              </a:rPr>
              <a:t>Interleave the execution of existing processes to maximize  processor utilization</a:t>
            </a:r>
            <a:endParaRPr sz="2400">
              <a:latin typeface="Calibri"/>
              <a:ea typeface="Calibri"/>
              <a:cs typeface="Calibri"/>
              <a:sym typeface="Calibri"/>
            </a:endParaRPr>
          </a:p>
          <a:p>
            <a:pPr indent="-187960" lvl="0" marL="212725" marR="0" rtl="0" algn="l">
              <a:lnSpc>
                <a:spcPct val="100000"/>
              </a:lnSpc>
              <a:spcBef>
                <a:spcPts val="595"/>
              </a:spcBef>
              <a:spcAft>
                <a:spcPts val="0"/>
              </a:spcAft>
              <a:buSzPts val="1900"/>
              <a:buFont typeface="Arial"/>
              <a:buChar char="•"/>
            </a:pPr>
            <a:r>
              <a:rPr lang="en-US" sz="2400">
                <a:latin typeface="Calibri"/>
                <a:ea typeface="Calibri"/>
                <a:cs typeface="Calibri"/>
                <a:sym typeface="Calibri"/>
              </a:rPr>
              <a:t>Provide reasonable response time</a:t>
            </a:r>
            <a:endParaRPr sz="2400">
              <a:latin typeface="Calibri"/>
              <a:ea typeface="Calibri"/>
              <a:cs typeface="Calibri"/>
              <a:sym typeface="Calibri"/>
            </a:endParaRPr>
          </a:p>
          <a:p>
            <a:pPr indent="-187960" lvl="0" marL="212725" marR="0" rtl="0" algn="l">
              <a:lnSpc>
                <a:spcPct val="100000"/>
              </a:lnSpc>
              <a:spcBef>
                <a:spcPts val="695"/>
              </a:spcBef>
              <a:spcAft>
                <a:spcPts val="0"/>
              </a:spcAft>
              <a:buSzPts val="1900"/>
              <a:buFont typeface="Arial"/>
              <a:buChar char="•"/>
            </a:pPr>
            <a:r>
              <a:rPr lang="en-US" sz="2400">
                <a:latin typeface="Calibri"/>
                <a:ea typeface="Calibri"/>
                <a:cs typeface="Calibri"/>
                <a:sym typeface="Calibri"/>
              </a:rPr>
              <a:t>Allocate resources to processes</a:t>
            </a:r>
            <a:endParaRPr sz="2400">
              <a:latin typeface="Calibri"/>
              <a:ea typeface="Calibri"/>
              <a:cs typeface="Calibri"/>
              <a:sym typeface="Calibri"/>
            </a:endParaRPr>
          </a:p>
          <a:p>
            <a:pPr indent="-187960" lvl="0" marL="212725" marR="17780" rtl="0" algn="l">
              <a:lnSpc>
                <a:spcPct val="100000"/>
              </a:lnSpc>
              <a:spcBef>
                <a:spcPts val="1035"/>
              </a:spcBef>
              <a:spcAft>
                <a:spcPts val="0"/>
              </a:spcAft>
              <a:buSzPts val="1900"/>
              <a:buFont typeface="Arial"/>
              <a:buChar char="•"/>
            </a:pPr>
            <a:r>
              <a:rPr lang="en-US" sz="2400">
                <a:latin typeface="Calibri"/>
                <a:ea typeface="Calibri"/>
                <a:cs typeface="Calibri"/>
                <a:sym typeface="Calibri"/>
              </a:rPr>
              <a:t>Support inter-process communication (and synchronization)  and user	creation of processes</a:t>
            </a:r>
            <a:endParaRPr sz="2400">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grpSp>
        <p:nvGrpSpPr>
          <p:cNvPr id="625" name="Google Shape;625;p50"/>
          <p:cNvGrpSpPr/>
          <p:nvPr/>
        </p:nvGrpSpPr>
        <p:grpSpPr>
          <a:xfrm>
            <a:off x="0" y="1643037"/>
            <a:ext cx="9144000" cy="4231804"/>
            <a:chOff x="0" y="1643037"/>
            <a:chExt cx="9144000" cy="4231804"/>
          </a:xfrm>
        </p:grpSpPr>
        <p:pic>
          <p:nvPicPr>
            <p:cNvPr id="626" name="Google Shape;626;p50"/>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627" name="Google Shape;627;p50"/>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28" name="Google Shape;628;p50"/>
          <p:cNvSpPr txBox="1"/>
          <p:nvPr>
            <p:ph type="title"/>
          </p:nvPr>
        </p:nvSpPr>
        <p:spPr>
          <a:xfrm>
            <a:off x="268097" y="1721053"/>
            <a:ext cx="398843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Why process scheduling?</a:t>
            </a:r>
            <a:endParaRPr/>
          </a:p>
        </p:txBody>
      </p:sp>
      <p:sp>
        <p:nvSpPr>
          <p:cNvPr id="629" name="Google Shape;629;p50"/>
          <p:cNvSpPr txBox="1"/>
          <p:nvPr/>
        </p:nvSpPr>
        <p:spPr>
          <a:xfrm>
            <a:off x="326415" y="2473820"/>
            <a:ext cx="538416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latin typeface="Calibri"/>
                <a:ea typeface="Calibri"/>
                <a:cs typeface="Calibri"/>
                <a:sym typeface="Calibri"/>
              </a:rPr>
              <a:t>The prime aim of the process scheduling system is:</a:t>
            </a:r>
            <a:endParaRPr sz="2000">
              <a:latin typeface="Calibri"/>
              <a:ea typeface="Calibri"/>
              <a:cs typeface="Calibri"/>
              <a:sym typeface="Calibri"/>
            </a:endParaRPr>
          </a:p>
        </p:txBody>
      </p:sp>
      <p:sp>
        <p:nvSpPr>
          <p:cNvPr id="630" name="Google Shape;630;p50"/>
          <p:cNvSpPr txBox="1"/>
          <p:nvPr/>
        </p:nvSpPr>
        <p:spPr>
          <a:xfrm>
            <a:off x="783615" y="2778734"/>
            <a:ext cx="5424170" cy="574040"/>
          </a:xfrm>
          <a:prstGeom prst="rect">
            <a:avLst/>
          </a:prstGeom>
          <a:noFill/>
          <a:ln>
            <a:noFill/>
          </a:ln>
        </p:spPr>
        <p:txBody>
          <a:bodyPr anchorCtr="0" anchor="t" bIns="0" lIns="0" spcFirstLastPara="1" rIns="0" wrap="square" tIns="12700">
            <a:spAutoFit/>
          </a:bodyPr>
          <a:lstStyle/>
          <a:p>
            <a:pPr indent="-342900" lvl="0" marL="354965" marR="0" rtl="0" algn="l">
              <a:lnSpc>
                <a:spcPct val="100000"/>
              </a:lnSpc>
              <a:spcBef>
                <a:spcPts val="0"/>
              </a:spcBef>
              <a:spcAft>
                <a:spcPts val="0"/>
              </a:spcAft>
              <a:buSzPts val="1800"/>
              <a:buFont typeface="Arial"/>
              <a:buAutoNum type="arabicPeriod"/>
            </a:pPr>
            <a:r>
              <a:rPr lang="en-US" sz="1800">
                <a:latin typeface="Arial"/>
                <a:ea typeface="Arial"/>
                <a:cs typeface="Arial"/>
                <a:sym typeface="Arial"/>
              </a:rPr>
              <a:t>to </a:t>
            </a:r>
            <a:r>
              <a:rPr lang="en-US" sz="1800" u="sng">
                <a:latin typeface="Arial"/>
                <a:ea typeface="Arial"/>
                <a:cs typeface="Arial"/>
                <a:sym typeface="Arial"/>
              </a:rPr>
              <a:t>keep the CPU busy</a:t>
            </a:r>
            <a:r>
              <a:rPr lang="en-US" sz="1800">
                <a:latin typeface="Arial"/>
                <a:ea typeface="Arial"/>
                <a:cs typeface="Arial"/>
                <a:sym typeface="Arial"/>
              </a:rPr>
              <a:t> all the time</a:t>
            </a:r>
            <a:endParaRPr sz="1800">
              <a:latin typeface="Arial"/>
              <a:ea typeface="Arial"/>
              <a:cs typeface="Arial"/>
              <a:sym typeface="Arial"/>
            </a:endParaRPr>
          </a:p>
          <a:p>
            <a:pPr indent="-342900" lvl="0" marL="354965" marR="0" rtl="0" algn="l">
              <a:lnSpc>
                <a:spcPct val="100000"/>
              </a:lnSpc>
              <a:spcBef>
                <a:spcPts val="0"/>
              </a:spcBef>
              <a:spcAft>
                <a:spcPts val="0"/>
              </a:spcAft>
              <a:buSzPts val="1800"/>
              <a:buFont typeface="Arial"/>
              <a:buAutoNum type="arabicPeriod"/>
            </a:pPr>
            <a:r>
              <a:rPr lang="en-US" sz="1800">
                <a:latin typeface="Arial"/>
                <a:ea typeface="Arial"/>
                <a:cs typeface="Arial"/>
                <a:sym typeface="Arial"/>
              </a:rPr>
              <a:t>to deliver minimum response time for all programs</a:t>
            </a:r>
            <a:endParaRPr sz="1800">
              <a:latin typeface="Arial"/>
              <a:ea typeface="Arial"/>
              <a:cs typeface="Arial"/>
              <a:sym typeface="Arial"/>
            </a:endParaRPr>
          </a:p>
        </p:txBody>
      </p:sp>
      <p:grpSp>
        <p:nvGrpSpPr>
          <p:cNvPr id="631" name="Google Shape;631;p50"/>
          <p:cNvGrpSpPr/>
          <p:nvPr/>
        </p:nvGrpSpPr>
        <p:grpSpPr>
          <a:xfrm>
            <a:off x="2786037" y="3357359"/>
            <a:ext cx="5538964" cy="3236759"/>
            <a:chOff x="2786037" y="3357359"/>
            <a:chExt cx="5538964" cy="3236759"/>
          </a:xfrm>
        </p:grpSpPr>
        <p:pic>
          <p:nvPicPr>
            <p:cNvPr id="632" name="Google Shape;632;p50"/>
            <p:cNvPicPr preferRelativeResize="0"/>
            <p:nvPr/>
          </p:nvPicPr>
          <p:blipFill rotWithShape="1">
            <a:blip r:embed="rId4">
              <a:alphaModFix/>
            </a:blip>
            <a:srcRect b="0" l="0" r="0" t="0"/>
            <a:stretch/>
          </p:blipFill>
          <p:spPr>
            <a:xfrm>
              <a:off x="7072198" y="3357359"/>
              <a:ext cx="1181163" cy="1428483"/>
            </a:xfrm>
            <a:prstGeom prst="rect">
              <a:avLst/>
            </a:prstGeom>
            <a:noFill/>
            <a:ln>
              <a:noFill/>
            </a:ln>
          </p:spPr>
        </p:pic>
        <p:pic>
          <p:nvPicPr>
            <p:cNvPr id="633" name="Google Shape;633;p50"/>
            <p:cNvPicPr preferRelativeResize="0"/>
            <p:nvPr/>
          </p:nvPicPr>
          <p:blipFill rotWithShape="1">
            <a:blip r:embed="rId4">
              <a:alphaModFix/>
            </a:blip>
            <a:srcRect b="0" l="0" r="0" t="0"/>
            <a:stretch/>
          </p:blipFill>
          <p:spPr>
            <a:xfrm>
              <a:off x="7143838" y="5214607"/>
              <a:ext cx="1181163" cy="1357198"/>
            </a:xfrm>
            <a:prstGeom prst="rect">
              <a:avLst/>
            </a:prstGeom>
            <a:noFill/>
            <a:ln>
              <a:noFill/>
            </a:ln>
          </p:spPr>
        </p:pic>
        <p:pic>
          <p:nvPicPr>
            <p:cNvPr id="634" name="Google Shape;634;p50"/>
            <p:cNvPicPr preferRelativeResize="0"/>
            <p:nvPr/>
          </p:nvPicPr>
          <p:blipFill rotWithShape="1">
            <a:blip r:embed="rId5">
              <a:alphaModFix/>
            </a:blip>
            <a:srcRect b="0" l="0" r="0" t="0"/>
            <a:stretch/>
          </p:blipFill>
          <p:spPr>
            <a:xfrm>
              <a:off x="6143764" y="3499916"/>
              <a:ext cx="904684" cy="1428838"/>
            </a:xfrm>
            <a:prstGeom prst="rect">
              <a:avLst/>
            </a:prstGeom>
            <a:noFill/>
            <a:ln>
              <a:noFill/>
            </a:ln>
          </p:spPr>
        </p:pic>
        <p:pic>
          <p:nvPicPr>
            <p:cNvPr id="635" name="Google Shape;635;p50"/>
            <p:cNvPicPr preferRelativeResize="0"/>
            <p:nvPr/>
          </p:nvPicPr>
          <p:blipFill rotWithShape="1">
            <a:blip r:embed="rId6">
              <a:alphaModFix/>
            </a:blip>
            <a:srcRect b="0" l="0" r="0" t="0"/>
            <a:stretch/>
          </p:blipFill>
          <p:spPr>
            <a:xfrm>
              <a:off x="5038559" y="3428631"/>
              <a:ext cx="676440" cy="1500124"/>
            </a:xfrm>
            <a:prstGeom prst="rect">
              <a:avLst/>
            </a:prstGeom>
            <a:noFill/>
            <a:ln>
              <a:noFill/>
            </a:ln>
          </p:spPr>
        </p:pic>
        <p:pic>
          <p:nvPicPr>
            <p:cNvPr id="636" name="Google Shape;636;p50"/>
            <p:cNvPicPr preferRelativeResize="0"/>
            <p:nvPr/>
          </p:nvPicPr>
          <p:blipFill rotWithShape="1">
            <a:blip r:embed="rId7">
              <a:alphaModFix/>
            </a:blip>
            <a:srcRect b="0" l="0" r="0" t="0"/>
            <a:stretch/>
          </p:blipFill>
          <p:spPr>
            <a:xfrm>
              <a:off x="4100398" y="3357359"/>
              <a:ext cx="685800" cy="1643037"/>
            </a:xfrm>
            <a:prstGeom prst="rect">
              <a:avLst/>
            </a:prstGeom>
            <a:noFill/>
            <a:ln>
              <a:noFill/>
            </a:ln>
          </p:spPr>
        </p:pic>
        <p:pic>
          <p:nvPicPr>
            <p:cNvPr id="637" name="Google Shape;637;p50"/>
            <p:cNvPicPr preferRelativeResize="0"/>
            <p:nvPr/>
          </p:nvPicPr>
          <p:blipFill rotWithShape="1">
            <a:blip r:embed="rId8">
              <a:alphaModFix/>
            </a:blip>
            <a:srcRect b="0" l="0" r="0" t="0"/>
            <a:stretch/>
          </p:blipFill>
          <p:spPr>
            <a:xfrm>
              <a:off x="2786037" y="3428631"/>
              <a:ext cx="781202" cy="1571764"/>
            </a:xfrm>
            <a:prstGeom prst="rect">
              <a:avLst/>
            </a:prstGeom>
            <a:noFill/>
            <a:ln>
              <a:noFill/>
            </a:ln>
          </p:spPr>
        </p:pic>
        <p:pic>
          <p:nvPicPr>
            <p:cNvPr id="638" name="Google Shape;638;p50"/>
            <p:cNvPicPr preferRelativeResize="0"/>
            <p:nvPr/>
          </p:nvPicPr>
          <p:blipFill rotWithShape="1">
            <a:blip r:embed="rId9">
              <a:alphaModFix/>
            </a:blip>
            <a:srcRect b="0" l="0" r="0" t="0"/>
            <a:stretch/>
          </p:blipFill>
          <p:spPr>
            <a:xfrm>
              <a:off x="6143764" y="5214594"/>
              <a:ext cx="971283" cy="1379524"/>
            </a:xfrm>
            <a:prstGeom prst="rect">
              <a:avLst/>
            </a:prstGeom>
            <a:noFill/>
            <a:ln>
              <a:noFill/>
            </a:ln>
          </p:spPr>
        </p:pic>
      </p:grpSp>
      <p:sp>
        <p:nvSpPr>
          <p:cNvPr id="639" name="Google Shape;639;p50"/>
          <p:cNvSpPr txBox="1"/>
          <p:nvPr/>
        </p:nvSpPr>
        <p:spPr>
          <a:xfrm>
            <a:off x="5304866" y="4962855"/>
            <a:ext cx="368871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latin typeface="Calibri"/>
                <a:ea typeface="Calibri"/>
                <a:cs typeface="Calibri"/>
                <a:sym typeface="Calibri"/>
              </a:rPr>
              <a:t>Bill desk(priority to senior citizens)</a:t>
            </a:r>
            <a:endParaRPr sz="2000">
              <a:latin typeface="Calibri"/>
              <a:ea typeface="Calibri"/>
              <a:cs typeface="Calibri"/>
              <a:sym typeface="Calibri"/>
            </a:endParaRPr>
          </a:p>
        </p:txBody>
      </p:sp>
      <p:sp>
        <p:nvSpPr>
          <p:cNvPr id="640" name="Google Shape;640;p50"/>
          <p:cNvSpPr txBox="1"/>
          <p:nvPr/>
        </p:nvSpPr>
        <p:spPr>
          <a:xfrm>
            <a:off x="7301065" y="3106330"/>
            <a:ext cx="90233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latin typeface="Calibri"/>
                <a:ea typeface="Calibri"/>
                <a:cs typeface="Calibri"/>
                <a:sym typeface="Calibri"/>
              </a:rPr>
              <a:t>Bill desk</a:t>
            </a:r>
            <a:endParaRPr sz="2000">
              <a:latin typeface="Calibri"/>
              <a:ea typeface="Calibri"/>
              <a:cs typeface="Calibri"/>
              <a:sym typeface="Calibri"/>
            </a:endParaRPr>
          </a:p>
        </p:txBody>
      </p:sp>
      <p:pic>
        <p:nvPicPr>
          <p:cNvPr id="641" name="Google Shape;641;p50"/>
          <p:cNvPicPr preferRelativeResize="0"/>
          <p:nvPr/>
        </p:nvPicPr>
        <p:blipFill rotWithShape="1">
          <a:blip r:embed="rId10">
            <a:alphaModFix/>
          </a:blip>
          <a:srcRect b="0" l="0" r="0" t="0"/>
          <a:stretch/>
        </p:blipFill>
        <p:spPr>
          <a:xfrm>
            <a:off x="1928876" y="3499916"/>
            <a:ext cx="785876" cy="157176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1"/>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47" name="Google Shape;647;p51"/>
          <p:cNvSpPr txBox="1"/>
          <p:nvPr>
            <p:ph type="title"/>
          </p:nvPr>
        </p:nvSpPr>
        <p:spPr>
          <a:xfrm>
            <a:off x="268097" y="1721053"/>
            <a:ext cx="405701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About process scheduling</a:t>
            </a:r>
            <a:endParaRPr/>
          </a:p>
        </p:txBody>
      </p:sp>
      <p:sp>
        <p:nvSpPr>
          <p:cNvPr id="648" name="Google Shape;648;p51"/>
          <p:cNvSpPr txBox="1"/>
          <p:nvPr/>
        </p:nvSpPr>
        <p:spPr>
          <a:xfrm>
            <a:off x="648982" y="2778734"/>
            <a:ext cx="8168005" cy="2494280"/>
          </a:xfrm>
          <a:prstGeom prst="rect">
            <a:avLst/>
          </a:prstGeom>
          <a:noFill/>
          <a:ln>
            <a:noFill/>
          </a:ln>
        </p:spPr>
        <p:txBody>
          <a:bodyPr anchorCtr="0" anchor="t" bIns="0" lIns="0" spcFirstLastPara="1" rIns="0" wrap="square" tIns="12700">
            <a:spAutoFit/>
          </a:bodyPr>
          <a:lstStyle/>
          <a:p>
            <a:pPr indent="-342900" lvl="0" marL="489584" marR="6985" rtl="0" algn="just">
              <a:lnSpc>
                <a:spcPct val="100000"/>
              </a:lnSpc>
              <a:spcBef>
                <a:spcPts val="0"/>
              </a:spcBef>
              <a:spcAft>
                <a:spcPts val="0"/>
              </a:spcAft>
              <a:buSzPts val="1800"/>
              <a:buFont typeface="Arial"/>
              <a:buAutoNum type="arabicPeriod"/>
            </a:pPr>
            <a:r>
              <a:rPr lang="en-US" sz="1800">
                <a:latin typeface="Arial"/>
                <a:ea typeface="Arial"/>
                <a:cs typeface="Arial"/>
                <a:sym typeface="Arial"/>
              </a:rPr>
              <a:t>The scheduler must apply appropriate rules for swapping processes IN and  OUT of CPU</a:t>
            </a:r>
            <a:endParaRPr sz="1800">
              <a:latin typeface="Arial"/>
              <a:ea typeface="Arial"/>
              <a:cs typeface="Arial"/>
              <a:sym typeface="Arial"/>
            </a:endParaRPr>
          </a:p>
          <a:p>
            <a:pPr indent="0" lvl="0" marL="0" marR="0" rtl="0" algn="l">
              <a:lnSpc>
                <a:spcPct val="100000"/>
              </a:lnSpc>
              <a:spcBef>
                <a:spcPts val="30"/>
              </a:spcBef>
              <a:spcAft>
                <a:spcPts val="0"/>
              </a:spcAft>
              <a:buSzPts val="1850"/>
              <a:buFont typeface="Arial"/>
              <a:buNone/>
            </a:pPr>
            <a:r>
              <a:t/>
            </a:r>
            <a:endParaRPr sz="1850">
              <a:latin typeface="Arial"/>
              <a:ea typeface="Arial"/>
              <a:cs typeface="Arial"/>
              <a:sym typeface="Arial"/>
            </a:endParaRPr>
          </a:p>
          <a:p>
            <a:pPr indent="-342900" lvl="0" marL="489584" marR="5080" rtl="0" algn="just">
              <a:lnSpc>
                <a:spcPct val="100000"/>
              </a:lnSpc>
              <a:spcBef>
                <a:spcPts val="0"/>
              </a:spcBef>
              <a:spcAft>
                <a:spcPts val="0"/>
              </a:spcAft>
              <a:buSzPts val="1800"/>
              <a:buFont typeface="Arial"/>
              <a:buAutoNum type="arabicPeriod"/>
            </a:pPr>
            <a:r>
              <a:rPr lang="en-US" sz="1800">
                <a:latin typeface="Arial"/>
                <a:ea typeface="Arial"/>
                <a:cs typeface="Arial"/>
                <a:sym typeface="Arial"/>
              </a:rPr>
              <a:t>Process scheduling is a process which </a:t>
            </a:r>
            <a:r>
              <a:rPr b="1" lang="en-US" sz="1800">
                <a:solidFill>
                  <a:srgbClr val="4E80BC"/>
                </a:solidFill>
                <a:latin typeface="Arial"/>
                <a:ea typeface="Arial"/>
                <a:cs typeface="Arial"/>
                <a:sym typeface="Arial"/>
              </a:rPr>
              <a:t>allows one process to use the  CPU while the execution of another process is on hold(in </a:t>
            </a:r>
            <a:r>
              <a:rPr lang="en-US" sz="1800">
                <a:latin typeface="Arial"/>
                <a:ea typeface="Arial"/>
                <a:cs typeface="Arial"/>
                <a:sym typeface="Arial"/>
              </a:rPr>
              <a:t>waiting state)  due to unavailability of any resource like I/O etc, thereby making full use of  CPU</a:t>
            </a:r>
            <a:endParaRPr sz="1800">
              <a:latin typeface="Arial"/>
              <a:ea typeface="Arial"/>
              <a:cs typeface="Arial"/>
              <a:sym typeface="Arial"/>
            </a:endParaRPr>
          </a:p>
          <a:p>
            <a:pPr indent="0" lvl="0" marL="12700" marR="0" rtl="0" algn="l">
              <a:lnSpc>
                <a:spcPct val="109111"/>
              </a:lnSpc>
              <a:spcBef>
                <a:spcPts val="390"/>
              </a:spcBef>
              <a:spcAft>
                <a:spcPts val="0"/>
              </a:spcAft>
              <a:buNone/>
            </a:pPr>
            <a:r>
              <a:rPr lang="en-US" sz="1800">
                <a:latin typeface="Arial"/>
                <a:ea typeface="Arial"/>
                <a:cs typeface="Arial"/>
                <a:sym typeface="Arial"/>
              </a:rPr>
              <a:t>.</a:t>
            </a:r>
            <a:endParaRPr sz="1800">
              <a:latin typeface="Arial"/>
              <a:ea typeface="Arial"/>
              <a:cs typeface="Arial"/>
              <a:sym typeface="Arial"/>
            </a:endParaRPr>
          </a:p>
          <a:p>
            <a:pPr indent="-342900" lvl="0" marL="489584" marR="0" rtl="0" algn="l">
              <a:lnSpc>
                <a:spcPct val="109111"/>
              </a:lnSpc>
              <a:spcBef>
                <a:spcPts val="0"/>
              </a:spcBef>
              <a:spcAft>
                <a:spcPts val="0"/>
              </a:spcAft>
              <a:buSzPts val="1800"/>
              <a:buFont typeface="Arial"/>
              <a:buAutoNum type="arabicPeriod" startAt="3"/>
            </a:pPr>
            <a:r>
              <a:rPr lang="en-US" sz="1800">
                <a:latin typeface="Arial"/>
                <a:ea typeface="Arial"/>
                <a:cs typeface="Arial"/>
                <a:sym typeface="Arial"/>
              </a:rPr>
              <a:t>The aim of CPU scheduling is to make the system </a:t>
            </a:r>
            <a:r>
              <a:rPr b="1" lang="en-US" sz="1800">
                <a:solidFill>
                  <a:srgbClr val="4E80BC"/>
                </a:solidFill>
                <a:latin typeface="Arial"/>
                <a:ea typeface="Arial"/>
                <a:cs typeface="Arial"/>
                <a:sym typeface="Arial"/>
              </a:rPr>
              <a:t>efficient, fast and fair.</a:t>
            </a:r>
            <a:endParaRPr sz="1800">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grpSp>
        <p:nvGrpSpPr>
          <p:cNvPr id="653" name="Google Shape;653;p52"/>
          <p:cNvGrpSpPr/>
          <p:nvPr/>
        </p:nvGrpSpPr>
        <p:grpSpPr>
          <a:xfrm>
            <a:off x="0" y="1643037"/>
            <a:ext cx="9144000" cy="4231804"/>
            <a:chOff x="0" y="1643037"/>
            <a:chExt cx="9144000" cy="4231804"/>
          </a:xfrm>
        </p:grpSpPr>
        <p:pic>
          <p:nvPicPr>
            <p:cNvPr id="654" name="Google Shape;654;p52"/>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655" name="Google Shape;655;p52"/>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56" name="Google Shape;656;p52"/>
          <p:cNvSpPr txBox="1"/>
          <p:nvPr>
            <p:ph type="title"/>
          </p:nvPr>
        </p:nvSpPr>
        <p:spPr>
          <a:xfrm>
            <a:off x="2993301" y="1721053"/>
            <a:ext cx="315150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Types of Scheduling</a:t>
            </a:r>
            <a:endParaRPr/>
          </a:p>
        </p:txBody>
      </p:sp>
      <p:sp>
        <p:nvSpPr>
          <p:cNvPr id="657" name="Google Shape;657;p52"/>
          <p:cNvSpPr txBox="1"/>
          <p:nvPr/>
        </p:nvSpPr>
        <p:spPr>
          <a:xfrm>
            <a:off x="326415" y="2676855"/>
            <a:ext cx="8231505" cy="2022475"/>
          </a:xfrm>
          <a:prstGeom prst="rect">
            <a:avLst/>
          </a:prstGeom>
          <a:noFill/>
          <a:ln>
            <a:noFill/>
          </a:ln>
        </p:spPr>
        <p:txBody>
          <a:bodyPr anchorCtr="0" anchor="t" bIns="0" lIns="0" spcFirstLastPara="1" rIns="0" wrap="square" tIns="12700">
            <a:spAutoFit/>
          </a:bodyPr>
          <a:lstStyle/>
          <a:p>
            <a:pPr indent="-184150" lvl="0" marL="196215" marR="0" rtl="0" algn="l">
              <a:lnSpc>
                <a:spcPct val="100000"/>
              </a:lnSpc>
              <a:spcBef>
                <a:spcPts val="0"/>
              </a:spcBef>
              <a:spcAft>
                <a:spcPts val="0"/>
              </a:spcAft>
              <a:buSzPts val="2000"/>
              <a:buFont typeface="Calibri"/>
              <a:buChar char="•"/>
            </a:pPr>
            <a:r>
              <a:rPr b="1" lang="en-US" sz="2000">
                <a:latin typeface="Calibri"/>
                <a:ea typeface="Calibri"/>
                <a:cs typeface="Calibri"/>
                <a:sym typeface="Calibri"/>
              </a:rPr>
              <a:t>Scheduling can be of two types:</a:t>
            </a:r>
            <a:endParaRPr sz="2000">
              <a:latin typeface="Calibri"/>
              <a:ea typeface="Calibri"/>
              <a:cs typeface="Calibri"/>
              <a:sym typeface="Calibri"/>
            </a:endParaRPr>
          </a:p>
          <a:p>
            <a:pPr indent="0" lvl="0" marL="0" marR="0" rtl="0" algn="l">
              <a:lnSpc>
                <a:spcPct val="100000"/>
              </a:lnSpc>
              <a:spcBef>
                <a:spcPts val="20"/>
              </a:spcBef>
              <a:spcAft>
                <a:spcPts val="0"/>
              </a:spcAft>
              <a:buNone/>
            </a:pPr>
            <a:r>
              <a:t/>
            </a:r>
            <a:endParaRPr sz="1950">
              <a:latin typeface="Calibri"/>
              <a:ea typeface="Calibri"/>
              <a:cs typeface="Calibri"/>
              <a:sym typeface="Calibri"/>
            </a:endParaRPr>
          </a:p>
          <a:p>
            <a:pPr indent="0" lvl="0" marL="469900" marR="5080" rtl="0" algn="l">
              <a:lnSpc>
                <a:spcPct val="100000"/>
              </a:lnSpc>
              <a:spcBef>
                <a:spcPts val="0"/>
              </a:spcBef>
              <a:spcAft>
                <a:spcPts val="0"/>
              </a:spcAft>
              <a:buNone/>
            </a:pPr>
            <a:r>
              <a:rPr b="1" lang="en-US" sz="2000">
                <a:latin typeface="Calibri"/>
                <a:ea typeface="Calibri"/>
                <a:cs typeface="Calibri"/>
                <a:sym typeface="Calibri"/>
              </a:rPr>
              <a:t>Non Pre-emptive Scheduling</a:t>
            </a:r>
            <a:r>
              <a:rPr b="1" lang="en-US" sz="2000">
                <a:latin typeface="Arial"/>
                <a:ea typeface="Arial"/>
                <a:cs typeface="Arial"/>
                <a:sym typeface="Arial"/>
              </a:rPr>
              <a:t>: </a:t>
            </a:r>
            <a:r>
              <a:rPr lang="en-US" sz="1700">
                <a:latin typeface="Calibri"/>
                <a:ea typeface="Calibri"/>
                <a:cs typeface="Calibri"/>
                <a:sym typeface="Calibri"/>
              </a:rPr>
              <a:t>When the currently executing process gives up the  CPU voluntarily.</a:t>
            </a:r>
            <a:endParaRPr sz="1700">
              <a:latin typeface="Calibri"/>
              <a:ea typeface="Calibri"/>
              <a:cs typeface="Calibri"/>
              <a:sym typeface="Calibri"/>
            </a:endParaRPr>
          </a:p>
          <a:p>
            <a:pPr indent="0" lvl="0" marL="0" marR="0" rtl="0" algn="l">
              <a:lnSpc>
                <a:spcPct val="100000"/>
              </a:lnSpc>
              <a:spcBef>
                <a:spcPts val="25"/>
              </a:spcBef>
              <a:spcAft>
                <a:spcPts val="0"/>
              </a:spcAft>
              <a:buNone/>
            </a:pPr>
            <a:r>
              <a:t/>
            </a:r>
            <a:endParaRPr sz="1650">
              <a:latin typeface="Calibri"/>
              <a:ea typeface="Calibri"/>
              <a:cs typeface="Calibri"/>
              <a:sym typeface="Calibri"/>
            </a:endParaRPr>
          </a:p>
          <a:p>
            <a:pPr indent="0" lvl="0" marL="469900" marR="5080" rtl="0" algn="l">
              <a:lnSpc>
                <a:spcPct val="100000"/>
              </a:lnSpc>
              <a:spcBef>
                <a:spcPts val="0"/>
              </a:spcBef>
              <a:spcAft>
                <a:spcPts val="0"/>
              </a:spcAft>
              <a:buNone/>
            </a:pPr>
            <a:r>
              <a:rPr b="1" lang="en-US" sz="2000">
                <a:latin typeface="Calibri"/>
                <a:ea typeface="Calibri"/>
                <a:cs typeface="Calibri"/>
                <a:sym typeface="Calibri"/>
              </a:rPr>
              <a:t>Pre-emptive Scheduling: </a:t>
            </a:r>
            <a:r>
              <a:rPr lang="en-US" sz="1700">
                <a:latin typeface="Calibri"/>
                <a:ea typeface="Calibri"/>
                <a:cs typeface="Calibri"/>
                <a:sym typeface="Calibri"/>
              </a:rPr>
              <a:t>When the operating system decides to favour another  process, pre-empting the currently executing process.</a:t>
            </a:r>
            <a:endParaRPr sz="1700">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3"/>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63" name="Google Shape;663;p53"/>
          <p:cNvSpPr txBox="1"/>
          <p:nvPr>
            <p:ph type="title"/>
          </p:nvPr>
        </p:nvSpPr>
        <p:spPr>
          <a:xfrm>
            <a:off x="2310015" y="1721053"/>
            <a:ext cx="451548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Non Pre-emptive Scheduling</a:t>
            </a:r>
            <a:endParaRPr/>
          </a:p>
        </p:txBody>
      </p:sp>
      <p:grpSp>
        <p:nvGrpSpPr>
          <p:cNvPr id="664" name="Google Shape;664;p53"/>
          <p:cNvGrpSpPr/>
          <p:nvPr/>
        </p:nvGrpSpPr>
        <p:grpSpPr>
          <a:xfrm>
            <a:off x="0" y="3071520"/>
            <a:ext cx="9143834" cy="3214801"/>
            <a:chOff x="0" y="3071520"/>
            <a:chExt cx="9143834" cy="3214801"/>
          </a:xfrm>
        </p:grpSpPr>
        <p:pic>
          <p:nvPicPr>
            <p:cNvPr id="665" name="Google Shape;665;p53"/>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pic>
          <p:nvPicPr>
            <p:cNvPr id="666" name="Google Shape;666;p53"/>
            <p:cNvPicPr preferRelativeResize="0"/>
            <p:nvPr/>
          </p:nvPicPr>
          <p:blipFill rotWithShape="1">
            <a:blip r:embed="rId4">
              <a:alphaModFix/>
            </a:blip>
            <a:srcRect b="0" l="0" r="0" t="0"/>
            <a:stretch/>
          </p:blipFill>
          <p:spPr>
            <a:xfrm>
              <a:off x="7143839" y="3847680"/>
              <a:ext cx="1181163" cy="2438641"/>
            </a:xfrm>
            <a:prstGeom prst="rect">
              <a:avLst/>
            </a:prstGeom>
            <a:noFill/>
            <a:ln>
              <a:noFill/>
            </a:ln>
          </p:spPr>
        </p:pic>
        <p:pic>
          <p:nvPicPr>
            <p:cNvPr id="667" name="Google Shape;667;p53"/>
            <p:cNvPicPr preferRelativeResize="0"/>
            <p:nvPr/>
          </p:nvPicPr>
          <p:blipFill rotWithShape="1">
            <a:blip r:embed="rId5">
              <a:alphaModFix/>
            </a:blip>
            <a:srcRect b="0" l="0" r="0" t="0"/>
            <a:stretch/>
          </p:blipFill>
          <p:spPr>
            <a:xfrm>
              <a:off x="5500801" y="3857396"/>
              <a:ext cx="904684" cy="2428925"/>
            </a:xfrm>
            <a:prstGeom prst="rect">
              <a:avLst/>
            </a:prstGeom>
            <a:noFill/>
            <a:ln>
              <a:noFill/>
            </a:ln>
          </p:spPr>
        </p:pic>
        <p:pic>
          <p:nvPicPr>
            <p:cNvPr id="668" name="Google Shape;668;p53"/>
            <p:cNvPicPr preferRelativeResize="0"/>
            <p:nvPr/>
          </p:nvPicPr>
          <p:blipFill rotWithShape="1">
            <a:blip r:embed="rId6">
              <a:alphaModFix/>
            </a:blip>
            <a:srcRect b="0" l="0" r="0" t="0"/>
            <a:stretch/>
          </p:blipFill>
          <p:spPr>
            <a:xfrm>
              <a:off x="4429074" y="3776395"/>
              <a:ext cx="781202" cy="2438285"/>
            </a:xfrm>
            <a:prstGeom prst="rect">
              <a:avLst/>
            </a:prstGeom>
            <a:noFill/>
            <a:ln>
              <a:noFill/>
            </a:ln>
          </p:spPr>
        </p:pic>
        <p:pic>
          <p:nvPicPr>
            <p:cNvPr id="669" name="Google Shape;669;p53"/>
            <p:cNvPicPr preferRelativeResize="0"/>
            <p:nvPr/>
          </p:nvPicPr>
          <p:blipFill rotWithShape="1">
            <a:blip r:embed="rId7">
              <a:alphaModFix/>
            </a:blip>
            <a:srcRect b="0" l="0" r="0" t="0"/>
            <a:stretch/>
          </p:blipFill>
          <p:spPr>
            <a:xfrm>
              <a:off x="3429000" y="3776395"/>
              <a:ext cx="676440" cy="2438285"/>
            </a:xfrm>
            <a:prstGeom prst="rect">
              <a:avLst/>
            </a:prstGeom>
            <a:noFill/>
            <a:ln>
              <a:noFill/>
            </a:ln>
          </p:spPr>
        </p:pic>
        <p:pic>
          <p:nvPicPr>
            <p:cNvPr id="670" name="Google Shape;670;p53"/>
            <p:cNvPicPr preferRelativeResize="0"/>
            <p:nvPr/>
          </p:nvPicPr>
          <p:blipFill rotWithShape="1">
            <a:blip r:embed="rId8">
              <a:alphaModFix/>
            </a:blip>
            <a:srcRect b="0" l="0" r="0" t="0"/>
            <a:stretch/>
          </p:blipFill>
          <p:spPr>
            <a:xfrm>
              <a:off x="2357285" y="3776395"/>
              <a:ext cx="685800" cy="2438285"/>
            </a:xfrm>
            <a:prstGeom prst="rect">
              <a:avLst/>
            </a:prstGeom>
            <a:noFill/>
            <a:ln>
              <a:noFill/>
            </a:ln>
          </p:spPr>
        </p:pic>
        <p:pic>
          <p:nvPicPr>
            <p:cNvPr id="671" name="Google Shape;671;p53"/>
            <p:cNvPicPr preferRelativeResize="0"/>
            <p:nvPr/>
          </p:nvPicPr>
          <p:blipFill rotWithShape="1">
            <a:blip r:embed="rId9">
              <a:alphaModFix/>
            </a:blip>
            <a:srcRect b="0" l="0" r="0" t="0"/>
            <a:stretch/>
          </p:blipFill>
          <p:spPr>
            <a:xfrm>
              <a:off x="0" y="3919308"/>
              <a:ext cx="641515" cy="2357285"/>
            </a:xfrm>
            <a:prstGeom prst="rect">
              <a:avLst/>
            </a:prstGeom>
            <a:noFill/>
            <a:ln>
              <a:noFill/>
            </a:ln>
          </p:spPr>
        </p:pic>
        <p:pic>
          <p:nvPicPr>
            <p:cNvPr id="672" name="Google Shape;672;p53"/>
            <p:cNvPicPr preferRelativeResize="0"/>
            <p:nvPr/>
          </p:nvPicPr>
          <p:blipFill rotWithShape="1">
            <a:blip r:embed="rId10">
              <a:alphaModFix/>
            </a:blip>
            <a:srcRect b="0" l="0" r="0" t="0"/>
            <a:stretch/>
          </p:blipFill>
          <p:spPr>
            <a:xfrm>
              <a:off x="857161" y="3704755"/>
              <a:ext cx="1257477" cy="2419565"/>
            </a:xfrm>
            <a:prstGeom prst="rect">
              <a:avLst/>
            </a:prstGeom>
            <a:noFill/>
            <a:ln>
              <a:noFill/>
            </a:ln>
          </p:spPr>
        </p:pic>
        <p:sp>
          <p:nvSpPr>
            <p:cNvPr id="673" name="Google Shape;673;p53"/>
            <p:cNvSpPr/>
            <p:nvPr/>
          </p:nvSpPr>
          <p:spPr>
            <a:xfrm>
              <a:off x="7862404" y="3429000"/>
              <a:ext cx="1281430" cy="644525"/>
            </a:xfrm>
            <a:custGeom>
              <a:rect b="b" l="l" r="r" t="t"/>
              <a:pathLst>
                <a:path extrusionOk="0" h="644525" w="1281429">
                  <a:moveTo>
                    <a:pt x="648716" y="0"/>
                  </a:moveTo>
                  <a:lnTo>
                    <a:pt x="585000" y="1079"/>
                  </a:lnTo>
                  <a:lnTo>
                    <a:pt x="521639" y="5041"/>
                  </a:lnTo>
                  <a:lnTo>
                    <a:pt x="459714" y="12242"/>
                  </a:lnTo>
                  <a:lnTo>
                    <a:pt x="399237" y="21958"/>
                  </a:lnTo>
                  <a:lnTo>
                    <a:pt x="341629" y="34556"/>
                  </a:lnTo>
                  <a:lnTo>
                    <a:pt x="286550" y="49682"/>
                  </a:lnTo>
                  <a:lnTo>
                    <a:pt x="235076" y="67322"/>
                  </a:lnTo>
                  <a:lnTo>
                    <a:pt x="187909" y="87122"/>
                  </a:lnTo>
                  <a:lnTo>
                    <a:pt x="145072" y="109435"/>
                  </a:lnTo>
                  <a:lnTo>
                    <a:pt x="106921" y="133197"/>
                  </a:lnTo>
                  <a:lnTo>
                    <a:pt x="74510" y="158762"/>
                  </a:lnTo>
                  <a:lnTo>
                    <a:pt x="47510" y="185762"/>
                  </a:lnTo>
                  <a:lnTo>
                    <a:pt x="17995" y="228244"/>
                  </a:lnTo>
                  <a:lnTo>
                    <a:pt x="2514" y="272161"/>
                  </a:lnTo>
                  <a:lnTo>
                    <a:pt x="0" y="302044"/>
                  </a:lnTo>
                  <a:lnTo>
                    <a:pt x="1079" y="316801"/>
                  </a:lnTo>
                  <a:lnTo>
                    <a:pt x="14389" y="361073"/>
                  </a:lnTo>
                  <a:lnTo>
                    <a:pt x="41389" y="403923"/>
                  </a:lnTo>
                  <a:lnTo>
                    <a:pt x="81711" y="444245"/>
                  </a:lnTo>
                  <a:lnTo>
                    <a:pt x="115557" y="469442"/>
                  </a:lnTo>
                  <a:lnTo>
                    <a:pt x="154800" y="492836"/>
                  </a:lnTo>
                  <a:lnTo>
                    <a:pt x="176034" y="503999"/>
                  </a:lnTo>
                  <a:lnTo>
                    <a:pt x="91795" y="644398"/>
                  </a:lnTo>
                  <a:lnTo>
                    <a:pt x="355320" y="565556"/>
                  </a:lnTo>
                  <a:lnTo>
                    <a:pt x="384111" y="572046"/>
                  </a:lnTo>
                  <a:lnTo>
                    <a:pt x="413639" y="577443"/>
                  </a:lnTo>
                  <a:lnTo>
                    <a:pt x="474472" y="586803"/>
                  </a:lnTo>
                  <a:lnTo>
                    <a:pt x="536752" y="592924"/>
                  </a:lnTo>
                  <a:lnTo>
                    <a:pt x="600481" y="596163"/>
                  </a:lnTo>
                  <a:lnTo>
                    <a:pt x="632155" y="596874"/>
                  </a:lnTo>
                  <a:lnTo>
                    <a:pt x="664197" y="596519"/>
                  </a:lnTo>
                  <a:lnTo>
                    <a:pt x="727913" y="594004"/>
                  </a:lnTo>
                  <a:lnTo>
                    <a:pt x="790549" y="588594"/>
                  </a:lnTo>
                  <a:lnTo>
                    <a:pt x="851750" y="580313"/>
                  </a:lnTo>
                  <a:lnTo>
                    <a:pt x="910793" y="568794"/>
                  </a:lnTo>
                  <a:lnTo>
                    <a:pt x="967320" y="555117"/>
                  </a:lnTo>
                  <a:lnTo>
                    <a:pt x="1020597" y="538556"/>
                  </a:lnTo>
                  <a:lnTo>
                    <a:pt x="1069911" y="519836"/>
                  </a:lnTo>
                  <a:lnTo>
                    <a:pt x="1115275" y="498601"/>
                  </a:lnTo>
                  <a:lnTo>
                    <a:pt x="1155598" y="475919"/>
                  </a:lnTo>
                  <a:lnTo>
                    <a:pt x="1190878" y="451078"/>
                  </a:lnTo>
                  <a:lnTo>
                    <a:pt x="1220749" y="424802"/>
                  </a:lnTo>
                  <a:lnTo>
                    <a:pt x="1254594" y="383044"/>
                  </a:lnTo>
                  <a:lnTo>
                    <a:pt x="1274749" y="339483"/>
                  </a:lnTo>
                  <a:lnTo>
                    <a:pt x="1280871" y="294843"/>
                  </a:lnTo>
                  <a:lnTo>
                    <a:pt x="1279791" y="280085"/>
                  </a:lnTo>
                  <a:lnTo>
                    <a:pt x="1266469" y="235800"/>
                  </a:lnTo>
                  <a:lnTo>
                    <a:pt x="1239469" y="192963"/>
                  </a:lnTo>
                  <a:lnTo>
                    <a:pt x="1199159" y="152641"/>
                  </a:lnTo>
                  <a:lnTo>
                    <a:pt x="1165313" y="127444"/>
                  </a:lnTo>
                  <a:lnTo>
                    <a:pt x="1126070" y="104038"/>
                  </a:lnTo>
                  <a:lnTo>
                    <a:pt x="1082154" y="82435"/>
                  </a:lnTo>
                  <a:lnTo>
                    <a:pt x="1033551" y="63004"/>
                  </a:lnTo>
                  <a:lnTo>
                    <a:pt x="981354" y="45720"/>
                  </a:lnTo>
                  <a:lnTo>
                    <a:pt x="925918" y="31318"/>
                  </a:lnTo>
                  <a:lnTo>
                    <a:pt x="867232" y="19443"/>
                  </a:lnTo>
                  <a:lnTo>
                    <a:pt x="806399" y="10083"/>
                  </a:lnTo>
                  <a:lnTo>
                    <a:pt x="744118" y="3962"/>
                  </a:lnTo>
                  <a:lnTo>
                    <a:pt x="680758" y="723"/>
                  </a:lnTo>
                  <a:lnTo>
                    <a:pt x="648716"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4" name="Google Shape;674;p53"/>
            <p:cNvSpPr/>
            <p:nvPr/>
          </p:nvSpPr>
          <p:spPr>
            <a:xfrm>
              <a:off x="7862404" y="3429000"/>
              <a:ext cx="1281430" cy="644525"/>
            </a:xfrm>
            <a:custGeom>
              <a:rect b="b" l="l" r="r" t="t"/>
              <a:pathLst>
                <a:path extrusionOk="0" h="644525" w="1281429">
                  <a:moveTo>
                    <a:pt x="176034" y="503999"/>
                  </a:moveTo>
                  <a:lnTo>
                    <a:pt x="134632" y="481317"/>
                  </a:lnTo>
                  <a:lnTo>
                    <a:pt x="97917" y="457200"/>
                  </a:lnTo>
                  <a:lnTo>
                    <a:pt x="66598" y="430923"/>
                  </a:lnTo>
                  <a:lnTo>
                    <a:pt x="30594" y="389877"/>
                  </a:lnTo>
                  <a:lnTo>
                    <a:pt x="8280" y="346316"/>
                  </a:lnTo>
                  <a:lnTo>
                    <a:pt x="0" y="302044"/>
                  </a:lnTo>
                  <a:lnTo>
                    <a:pt x="355" y="286918"/>
                  </a:lnTo>
                  <a:lnTo>
                    <a:pt x="11150" y="242646"/>
                  </a:lnTo>
                  <a:lnTo>
                    <a:pt x="35991" y="199796"/>
                  </a:lnTo>
                  <a:lnTo>
                    <a:pt x="74510" y="158762"/>
                  </a:lnTo>
                  <a:lnTo>
                    <a:pt x="106921" y="133197"/>
                  </a:lnTo>
                  <a:lnTo>
                    <a:pt x="145072" y="109435"/>
                  </a:lnTo>
                  <a:lnTo>
                    <a:pt x="187909" y="87122"/>
                  </a:lnTo>
                  <a:lnTo>
                    <a:pt x="235076" y="67322"/>
                  </a:lnTo>
                  <a:lnTo>
                    <a:pt x="286550" y="49682"/>
                  </a:lnTo>
                  <a:lnTo>
                    <a:pt x="341629" y="34556"/>
                  </a:lnTo>
                  <a:lnTo>
                    <a:pt x="399237" y="21958"/>
                  </a:lnTo>
                  <a:lnTo>
                    <a:pt x="459714" y="12242"/>
                  </a:lnTo>
                  <a:lnTo>
                    <a:pt x="521639" y="5041"/>
                  </a:lnTo>
                  <a:lnTo>
                    <a:pt x="585000" y="1079"/>
                  </a:lnTo>
                  <a:lnTo>
                    <a:pt x="648716" y="0"/>
                  </a:lnTo>
                  <a:lnTo>
                    <a:pt x="680758" y="723"/>
                  </a:lnTo>
                  <a:lnTo>
                    <a:pt x="744118" y="3962"/>
                  </a:lnTo>
                  <a:lnTo>
                    <a:pt x="806399" y="10083"/>
                  </a:lnTo>
                  <a:lnTo>
                    <a:pt x="867232" y="19443"/>
                  </a:lnTo>
                  <a:lnTo>
                    <a:pt x="925918" y="31318"/>
                  </a:lnTo>
                  <a:lnTo>
                    <a:pt x="981354" y="45720"/>
                  </a:lnTo>
                  <a:lnTo>
                    <a:pt x="1033551" y="63004"/>
                  </a:lnTo>
                  <a:lnTo>
                    <a:pt x="1082154" y="82435"/>
                  </a:lnTo>
                  <a:lnTo>
                    <a:pt x="1126070" y="104038"/>
                  </a:lnTo>
                  <a:lnTo>
                    <a:pt x="1165313" y="127444"/>
                  </a:lnTo>
                  <a:lnTo>
                    <a:pt x="1199159" y="152641"/>
                  </a:lnTo>
                  <a:lnTo>
                    <a:pt x="1227594" y="179285"/>
                  </a:lnTo>
                  <a:lnTo>
                    <a:pt x="1259281" y="221399"/>
                  </a:lnTo>
                  <a:lnTo>
                    <a:pt x="1276908" y="265315"/>
                  </a:lnTo>
                  <a:lnTo>
                    <a:pt x="1280871" y="294843"/>
                  </a:lnTo>
                  <a:lnTo>
                    <a:pt x="1280515" y="309600"/>
                  </a:lnTo>
                  <a:lnTo>
                    <a:pt x="1269720" y="353885"/>
                  </a:lnTo>
                  <a:lnTo>
                    <a:pt x="1244879" y="397078"/>
                  </a:lnTo>
                  <a:lnTo>
                    <a:pt x="1206715" y="438124"/>
                  </a:lnTo>
                  <a:lnTo>
                    <a:pt x="1173949" y="463676"/>
                  </a:lnTo>
                  <a:lnTo>
                    <a:pt x="1136154" y="487438"/>
                  </a:lnTo>
                  <a:lnTo>
                    <a:pt x="1092949" y="509397"/>
                  </a:lnTo>
                  <a:lnTo>
                    <a:pt x="1045794" y="529564"/>
                  </a:lnTo>
                  <a:lnTo>
                    <a:pt x="994321" y="547204"/>
                  </a:lnTo>
                  <a:lnTo>
                    <a:pt x="939596" y="562317"/>
                  </a:lnTo>
                  <a:lnTo>
                    <a:pt x="881633" y="574916"/>
                  </a:lnTo>
                  <a:lnTo>
                    <a:pt x="821512" y="584644"/>
                  </a:lnTo>
                  <a:lnTo>
                    <a:pt x="759231" y="591845"/>
                  </a:lnTo>
                  <a:lnTo>
                    <a:pt x="696239" y="595795"/>
                  </a:lnTo>
                  <a:lnTo>
                    <a:pt x="632155" y="596874"/>
                  </a:lnTo>
                  <a:lnTo>
                    <a:pt x="600481" y="596163"/>
                  </a:lnTo>
                  <a:lnTo>
                    <a:pt x="536752" y="592924"/>
                  </a:lnTo>
                  <a:lnTo>
                    <a:pt x="474472" y="586803"/>
                  </a:lnTo>
                  <a:lnTo>
                    <a:pt x="413639" y="577443"/>
                  </a:lnTo>
                  <a:lnTo>
                    <a:pt x="355320" y="565556"/>
                  </a:lnTo>
                  <a:lnTo>
                    <a:pt x="91795" y="644398"/>
                  </a:lnTo>
                  <a:lnTo>
                    <a:pt x="176034" y="503999"/>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75" name="Google Shape;675;p53"/>
          <p:cNvSpPr txBox="1"/>
          <p:nvPr/>
        </p:nvSpPr>
        <p:spPr>
          <a:xfrm>
            <a:off x="8296821" y="3577577"/>
            <a:ext cx="4121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CPU</a:t>
            </a:r>
            <a:endParaRPr sz="1800">
              <a:latin typeface="Calibri"/>
              <a:ea typeface="Calibri"/>
              <a:cs typeface="Calibri"/>
              <a:sym typeface="Calibri"/>
            </a:endParaRPr>
          </a:p>
        </p:txBody>
      </p:sp>
      <p:grpSp>
        <p:nvGrpSpPr>
          <p:cNvPr id="676" name="Google Shape;676;p53"/>
          <p:cNvGrpSpPr/>
          <p:nvPr/>
        </p:nvGrpSpPr>
        <p:grpSpPr>
          <a:xfrm>
            <a:off x="96837" y="2428925"/>
            <a:ext cx="5975985" cy="1571600"/>
            <a:chOff x="96837" y="2428925"/>
            <a:chExt cx="5975985" cy="1571600"/>
          </a:xfrm>
        </p:grpSpPr>
        <p:sp>
          <p:nvSpPr>
            <p:cNvPr id="677" name="Google Shape;677;p53"/>
            <p:cNvSpPr/>
            <p:nvPr/>
          </p:nvSpPr>
          <p:spPr>
            <a:xfrm>
              <a:off x="96837" y="3152165"/>
              <a:ext cx="5975985" cy="848360"/>
            </a:xfrm>
            <a:custGeom>
              <a:rect b="b" l="l" r="r" t="t"/>
              <a:pathLst>
                <a:path extrusionOk="0" h="848360" w="5975985">
                  <a:moveTo>
                    <a:pt x="0" y="848156"/>
                  </a:moveTo>
                  <a:lnTo>
                    <a:pt x="1246" y="777767"/>
                  </a:lnTo>
                  <a:lnTo>
                    <a:pt x="4794" y="709124"/>
                  </a:lnTo>
                  <a:lnTo>
                    <a:pt x="10361" y="643970"/>
                  </a:lnTo>
                  <a:lnTo>
                    <a:pt x="17661" y="584053"/>
                  </a:lnTo>
                  <a:lnTo>
                    <a:pt x="26410" y="531116"/>
                  </a:lnTo>
                  <a:lnTo>
                    <a:pt x="36323" y="486904"/>
                  </a:lnTo>
                  <a:lnTo>
                    <a:pt x="58505" y="431640"/>
                  </a:lnTo>
                  <a:lnTo>
                    <a:pt x="70205" y="424078"/>
                  </a:lnTo>
                  <a:lnTo>
                    <a:pt x="2917088" y="424078"/>
                  </a:lnTo>
                  <a:lnTo>
                    <a:pt x="2928796" y="416515"/>
                  </a:lnTo>
                  <a:lnTo>
                    <a:pt x="2951053" y="361251"/>
                  </a:lnTo>
                  <a:lnTo>
                    <a:pt x="2961021" y="317040"/>
                  </a:lnTo>
                  <a:lnTo>
                    <a:pt x="2969828" y="264103"/>
                  </a:lnTo>
                  <a:lnTo>
                    <a:pt x="2977183" y="204185"/>
                  </a:lnTo>
                  <a:lnTo>
                    <a:pt x="2982797" y="139032"/>
                  </a:lnTo>
                  <a:lnTo>
                    <a:pt x="2986378" y="70388"/>
                  </a:lnTo>
                  <a:lnTo>
                    <a:pt x="2987636" y="0"/>
                  </a:lnTo>
                  <a:lnTo>
                    <a:pt x="2988895" y="70388"/>
                  </a:lnTo>
                  <a:lnTo>
                    <a:pt x="2992476" y="139032"/>
                  </a:lnTo>
                  <a:lnTo>
                    <a:pt x="2998090" y="204185"/>
                  </a:lnTo>
                  <a:lnTo>
                    <a:pt x="3005446" y="264103"/>
                  </a:lnTo>
                  <a:lnTo>
                    <a:pt x="3014254" y="317040"/>
                  </a:lnTo>
                  <a:lnTo>
                    <a:pt x="3024224" y="361251"/>
                  </a:lnTo>
                  <a:lnTo>
                    <a:pt x="3046486" y="416515"/>
                  </a:lnTo>
                  <a:lnTo>
                    <a:pt x="3058198" y="424078"/>
                  </a:lnTo>
                  <a:lnTo>
                    <a:pt x="5905080" y="424078"/>
                  </a:lnTo>
                  <a:lnTo>
                    <a:pt x="5916792" y="431640"/>
                  </a:lnTo>
                  <a:lnTo>
                    <a:pt x="5939054" y="486904"/>
                  </a:lnTo>
                  <a:lnTo>
                    <a:pt x="5949024" y="531116"/>
                  </a:lnTo>
                  <a:lnTo>
                    <a:pt x="5957832" y="584053"/>
                  </a:lnTo>
                  <a:lnTo>
                    <a:pt x="5965188" y="643970"/>
                  </a:lnTo>
                  <a:lnTo>
                    <a:pt x="5970802" y="709124"/>
                  </a:lnTo>
                  <a:lnTo>
                    <a:pt x="5974383" y="777767"/>
                  </a:lnTo>
                  <a:lnTo>
                    <a:pt x="5975642" y="848156"/>
                  </a:lnTo>
                </a:path>
              </a:pathLst>
            </a:custGeom>
            <a:noFill/>
            <a:ln cap="flat" cmpd="sng" w="665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8" name="Google Shape;678;p53"/>
            <p:cNvSpPr/>
            <p:nvPr/>
          </p:nvSpPr>
          <p:spPr>
            <a:xfrm>
              <a:off x="2285644" y="2428925"/>
              <a:ext cx="1858010" cy="675005"/>
            </a:xfrm>
            <a:custGeom>
              <a:rect b="b" l="l" r="r" t="t"/>
              <a:pathLst>
                <a:path extrusionOk="0" h="675005" w="1858010">
                  <a:moveTo>
                    <a:pt x="1639074" y="0"/>
                  </a:moveTo>
                  <a:lnTo>
                    <a:pt x="218516" y="0"/>
                  </a:lnTo>
                  <a:lnTo>
                    <a:pt x="189874" y="674"/>
                  </a:lnTo>
                  <a:lnTo>
                    <a:pt x="161907" y="2697"/>
                  </a:lnTo>
                  <a:lnTo>
                    <a:pt x="109080" y="10794"/>
                  </a:lnTo>
                  <a:lnTo>
                    <a:pt x="63985" y="23306"/>
                  </a:lnTo>
                  <a:lnTo>
                    <a:pt x="29159" y="39598"/>
                  </a:lnTo>
                  <a:lnTo>
                    <a:pt x="1871" y="68959"/>
                  </a:lnTo>
                  <a:lnTo>
                    <a:pt x="0" y="79197"/>
                  </a:lnTo>
                  <a:lnTo>
                    <a:pt x="0" y="595795"/>
                  </a:lnTo>
                  <a:lnTo>
                    <a:pt x="29159" y="635393"/>
                  </a:lnTo>
                  <a:lnTo>
                    <a:pt x="63985" y="651681"/>
                  </a:lnTo>
                  <a:lnTo>
                    <a:pt x="109080" y="664197"/>
                  </a:lnTo>
                  <a:lnTo>
                    <a:pt x="161907" y="672295"/>
                  </a:lnTo>
                  <a:lnTo>
                    <a:pt x="218516" y="674992"/>
                  </a:lnTo>
                  <a:lnTo>
                    <a:pt x="1639074" y="674992"/>
                  </a:lnTo>
                  <a:lnTo>
                    <a:pt x="1695683" y="672295"/>
                  </a:lnTo>
                  <a:lnTo>
                    <a:pt x="1748510" y="664197"/>
                  </a:lnTo>
                  <a:lnTo>
                    <a:pt x="1793605" y="651681"/>
                  </a:lnTo>
                  <a:lnTo>
                    <a:pt x="1828431" y="635393"/>
                  </a:lnTo>
                  <a:lnTo>
                    <a:pt x="1855719" y="606031"/>
                  </a:lnTo>
                  <a:lnTo>
                    <a:pt x="1857590" y="595795"/>
                  </a:lnTo>
                  <a:lnTo>
                    <a:pt x="1857590" y="79197"/>
                  </a:lnTo>
                  <a:lnTo>
                    <a:pt x="1828431" y="39598"/>
                  </a:lnTo>
                  <a:lnTo>
                    <a:pt x="1793605" y="23306"/>
                  </a:lnTo>
                  <a:lnTo>
                    <a:pt x="1748510" y="10794"/>
                  </a:lnTo>
                  <a:lnTo>
                    <a:pt x="1695683" y="2697"/>
                  </a:lnTo>
                  <a:lnTo>
                    <a:pt x="1667716" y="674"/>
                  </a:lnTo>
                  <a:lnTo>
                    <a:pt x="1639074"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79" name="Google Shape;679;p53"/>
            <p:cNvSpPr/>
            <p:nvPr/>
          </p:nvSpPr>
          <p:spPr>
            <a:xfrm>
              <a:off x="2285644" y="2428925"/>
              <a:ext cx="1858010" cy="675005"/>
            </a:xfrm>
            <a:custGeom>
              <a:rect b="b" l="l" r="r" t="t"/>
              <a:pathLst>
                <a:path extrusionOk="0" h="675005" w="1858010">
                  <a:moveTo>
                    <a:pt x="0" y="79197"/>
                  </a:moveTo>
                  <a:lnTo>
                    <a:pt x="1871" y="68959"/>
                  </a:lnTo>
                  <a:lnTo>
                    <a:pt x="7421" y="58854"/>
                  </a:lnTo>
                  <a:lnTo>
                    <a:pt x="45186" y="31045"/>
                  </a:lnTo>
                  <a:lnTo>
                    <a:pt x="85351" y="16511"/>
                  </a:lnTo>
                  <a:lnTo>
                    <a:pt x="134886" y="6070"/>
                  </a:lnTo>
                  <a:lnTo>
                    <a:pt x="189874" y="674"/>
                  </a:lnTo>
                  <a:lnTo>
                    <a:pt x="218516" y="0"/>
                  </a:lnTo>
                  <a:lnTo>
                    <a:pt x="1639074" y="0"/>
                  </a:lnTo>
                  <a:lnTo>
                    <a:pt x="1695683" y="2697"/>
                  </a:lnTo>
                  <a:lnTo>
                    <a:pt x="1748510" y="10794"/>
                  </a:lnTo>
                  <a:lnTo>
                    <a:pt x="1793605" y="23306"/>
                  </a:lnTo>
                  <a:lnTo>
                    <a:pt x="1828431" y="39598"/>
                  </a:lnTo>
                  <a:lnTo>
                    <a:pt x="1855719" y="68959"/>
                  </a:lnTo>
                  <a:lnTo>
                    <a:pt x="1857590" y="79197"/>
                  </a:lnTo>
                  <a:lnTo>
                    <a:pt x="1857590" y="595439"/>
                  </a:lnTo>
                  <a:lnTo>
                    <a:pt x="1857590" y="595795"/>
                  </a:lnTo>
                  <a:lnTo>
                    <a:pt x="1855719" y="606031"/>
                  </a:lnTo>
                  <a:lnTo>
                    <a:pt x="1828431" y="635393"/>
                  </a:lnTo>
                  <a:lnTo>
                    <a:pt x="1793605" y="651681"/>
                  </a:lnTo>
                  <a:lnTo>
                    <a:pt x="1748510" y="664197"/>
                  </a:lnTo>
                  <a:lnTo>
                    <a:pt x="1695683" y="672295"/>
                  </a:lnTo>
                  <a:lnTo>
                    <a:pt x="1639074" y="674992"/>
                  </a:lnTo>
                  <a:lnTo>
                    <a:pt x="218160" y="674992"/>
                  </a:lnTo>
                  <a:lnTo>
                    <a:pt x="218516" y="674992"/>
                  </a:lnTo>
                  <a:lnTo>
                    <a:pt x="161907" y="672295"/>
                  </a:lnTo>
                  <a:lnTo>
                    <a:pt x="109080" y="664197"/>
                  </a:lnTo>
                  <a:lnTo>
                    <a:pt x="63985" y="651681"/>
                  </a:lnTo>
                  <a:lnTo>
                    <a:pt x="29159" y="635393"/>
                  </a:lnTo>
                  <a:lnTo>
                    <a:pt x="1871" y="606031"/>
                  </a:lnTo>
                  <a:lnTo>
                    <a:pt x="0" y="595795"/>
                  </a:lnTo>
                  <a:lnTo>
                    <a:pt x="0" y="79197"/>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80" name="Google Shape;680;p53"/>
          <p:cNvSpPr txBox="1"/>
          <p:nvPr/>
        </p:nvSpPr>
        <p:spPr>
          <a:xfrm>
            <a:off x="2482824" y="2479217"/>
            <a:ext cx="1462405" cy="574040"/>
          </a:xfrm>
          <a:prstGeom prst="rect">
            <a:avLst/>
          </a:prstGeom>
          <a:noFill/>
          <a:ln>
            <a:noFill/>
          </a:ln>
        </p:spPr>
        <p:txBody>
          <a:bodyPr anchorCtr="0" anchor="t" bIns="0" lIns="0" spcFirstLastPara="1" rIns="0" wrap="square" tIns="12700">
            <a:spAutoFit/>
          </a:bodyPr>
          <a:lstStyle/>
          <a:p>
            <a:pPr indent="-385444" lvl="0" marL="397510" marR="5080" rtl="0" algn="l">
              <a:lnSpc>
                <a:spcPct val="100000"/>
              </a:lnSpc>
              <a:spcBef>
                <a:spcPts val="0"/>
              </a:spcBef>
              <a:spcAft>
                <a:spcPts val="0"/>
              </a:spcAft>
              <a:buNone/>
            </a:pPr>
            <a:r>
              <a:rPr lang="en-US" sz="1800">
                <a:solidFill>
                  <a:srgbClr val="FFFFFF"/>
                </a:solidFill>
                <a:latin typeface="Calibri"/>
                <a:ea typeface="Calibri"/>
                <a:cs typeface="Calibri"/>
                <a:sym typeface="Calibri"/>
              </a:rPr>
              <a:t>JOB’S IN READY  QUEUE</a:t>
            </a:r>
            <a:endParaRPr sz="1800">
              <a:latin typeface="Calibri"/>
              <a:ea typeface="Calibri"/>
              <a:cs typeface="Calibri"/>
              <a:sym typeface="Calibri"/>
            </a:endParaRPr>
          </a:p>
        </p:txBody>
      </p:sp>
      <p:grpSp>
        <p:nvGrpSpPr>
          <p:cNvPr id="681" name="Google Shape;681;p53"/>
          <p:cNvGrpSpPr/>
          <p:nvPr/>
        </p:nvGrpSpPr>
        <p:grpSpPr>
          <a:xfrm>
            <a:off x="6202082" y="2646362"/>
            <a:ext cx="1942464" cy="1343025"/>
            <a:chOff x="6202082" y="2646362"/>
            <a:chExt cx="1942464" cy="1343025"/>
          </a:xfrm>
        </p:grpSpPr>
        <p:sp>
          <p:nvSpPr>
            <p:cNvPr id="682" name="Google Shape;682;p53"/>
            <p:cNvSpPr/>
            <p:nvPr/>
          </p:nvSpPr>
          <p:spPr>
            <a:xfrm>
              <a:off x="6202082" y="2646362"/>
              <a:ext cx="1942464" cy="1343025"/>
            </a:xfrm>
            <a:custGeom>
              <a:rect b="b" l="l" r="r" t="t"/>
              <a:pathLst>
                <a:path extrusionOk="0" h="1343025" w="1942465">
                  <a:moveTo>
                    <a:pt x="960831" y="0"/>
                  </a:moveTo>
                  <a:lnTo>
                    <a:pt x="912240" y="1079"/>
                  </a:lnTo>
                  <a:lnTo>
                    <a:pt x="863993" y="3238"/>
                  </a:lnTo>
                  <a:lnTo>
                    <a:pt x="816114" y="6832"/>
                  </a:lnTo>
                  <a:lnTo>
                    <a:pt x="768591" y="11518"/>
                  </a:lnTo>
                  <a:lnTo>
                    <a:pt x="721436" y="17640"/>
                  </a:lnTo>
                  <a:lnTo>
                    <a:pt x="674992" y="25196"/>
                  </a:lnTo>
                  <a:lnTo>
                    <a:pt x="629272" y="33832"/>
                  </a:lnTo>
                  <a:lnTo>
                    <a:pt x="584276" y="43561"/>
                  </a:lnTo>
                  <a:lnTo>
                    <a:pt x="540359" y="54711"/>
                  </a:lnTo>
                  <a:lnTo>
                    <a:pt x="497522" y="66954"/>
                  </a:lnTo>
                  <a:lnTo>
                    <a:pt x="456120" y="80276"/>
                  </a:lnTo>
                  <a:lnTo>
                    <a:pt x="415797" y="94678"/>
                  </a:lnTo>
                  <a:lnTo>
                    <a:pt x="376555" y="110515"/>
                  </a:lnTo>
                  <a:lnTo>
                    <a:pt x="339115" y="127076"/>
                  </a:lnTo>
                  <a:lnTo>
                    <a:pt x="303110" y="144716"/>
                  </a:lnTo>
                  <a:lnTo>
                    <a:pt x="268922" y="163080"/>
                  </a:lnTo>
                  <a:lnTo>
                    <a:pt x="236156" y="182879"/>
                  </a:lnTo>
                  <a:lnTo>
                    <a:pt x="176758" y="224282"/>
                  </a:lnTo>
                  <a:lnTo>
                    <a:pt x="124917" y="268554"/>
                  </a:lnTo>
                  <a:lnTo>
                    <a:pt x="81711" y="315722"/>
                  </a:lnTo>
                  <a:lnTo>
                    <a:pt x="47510" y="365036"/>
                  </a:lnTo>
                  <a:lnTo>
                    <a:pt x="21958" y="415798"/>
                  </a:lnTo>
                  <a:lnTo>
                    <a:pt x="6476" y="467639"/>
                  </a:lnTo>
                  <a:lnTo>
                    <a:pt x="0" y="520191"/>
                  </a:lnTo>
                  <a:lnTo>
                    <a:pt x="711" y="546480"/>
                  </a:lnTo>
                  <a:lnTo>
                    <a:pt x="8991" y="599033"/>
                  </a:lnTo>
                  <a:lnTo>
                    <a:pt x="26631" y="650519"/>
                  </a:lnTo>
                  <a:lnTo>
                    <a:pt x="54000" y="700913"/>
                  </a:lnTo>
                  <a:lnTo>
                    <a:pt x="89992" y="749871"/>
                  </a:lnTo>
                  <a:lnTo>
                    <a:pt x="135356" y="796315"/>
                  </a:lnTo>
                  <a:lnTo>
                    <a:pt x="188633" y="840232"/>
                  </a:lnTo>
                  <a:lnTo>
                    <a:pt x="249834" y="881278"/>
                  </a:lnTo>
                  <a:lnTo>
                    <a:pt x="282955" y="900353"/>
                  </a:lnTo>
                  <a:lnTo>
                    <a:pt x="317881" y="918362"/>
                  </a:lnTo>
                  <a:lnTo>
                    <a:pt x="354596" y="935634"/>
                  </a:lnTo>
                  <a:lnTo>
                    <a:pt x="392760" y="951839"/>
                  </a:lnTo>
                  <a:lnTo>
                    <a:pt x="432358" y="966952"/>
                  </a:lnTo>
                  <a:lnTo>
                    <a:pt x="473392" y="980998"/>
                  </a:lnTo>
                  <a:lnTo>
                    <a:pt x="515518" y="993952"/>
                  </a:lnTo>
                  <a:lnTo>
                    <a:pt x="558711" y="1005471"/>
                  </a:lnTo>
                  <a:lnTo>
                    <a:pt x="566280" y="1342440"/>
                  </a:lnTo>
                  <a:lnTo>
                    <a:pt x="884161" y="1053363"/>
                  </a:lnTo>
                  <a:lnTo>
                    <a:pt x="932395" y="1055154"/>
                  </a:lnTo>
                  <a:lnTo>
                    <a:pt x="980998" y="1055522"/>
                  </a:lnTo>
                  <a:lnTo>
                    <a:pt x="1029233" y="1054442"/>
                  </a:lnTo>
                  <a:lnTo>
                    <a:pt x="1077480" y="1052271"/>
                  </a:lnTo>
                  <a:lnTo>
                    <a:pt x="1125359" y="1048677"/>
                  </a:lnTo>
                  <a:lnTo>
                    <a:pt x="1173238" y="1044003"/>
                  </a:lnTo>
                  <a:lnTo>
                    <a:pt x="1220038" y="1037882"/>
                  </a:lnTo>
                  <a:lnTo>
                    <a:pt x="1266837" y="1030312"/>
                  </a:lnTo>
                  <a:lnTo>
                    <a:pt x="1312557" y="1021676"/>
                  </a:lnTo>
                  <a:lnTo>
                    <a:pt x="1357198" y="1011961"/>
                  </a:lnTo>
                  <a:lnTo>
                    <a:pt x="1401114" y="1000798"/>
                  </a:lnTo>
                  <a:lnTo>
                    <a:pt x="1443951" y="988555"/>
                  </a:lnTo>
                  <a:lnTo>
                    <a:pt x="1485722" y="975232"/>
                  </a:lnTo>
                  <a:lnTo>
                    <a:pt x="1526032" y="960831"/>
                  </a:lnTo>
                  <a:lnTo>
                    <a:pt x="1565274" y="944994"/>
                  </a:lnTo>
                  <a:lnTo>
                    <a:pt x="1602714" y="928433"/>
                  </a:lnTo>
                  <a:lnTo>
                    <a:pt x="1638719" y="910793"/>
                  </a:lnTo>
                  <a:lnTo>
                    <a:pt x="1672920" y="892441"/>
                  </a:lnTo>
                  <a:lnTo>
                    <a:pt x="1736280" y="852474"/>
                  </a:lnTo>
                  <a:lnTo>
                    <a:pt x="1792071" y="809637"/>
                  </a:lnTo>
                  <a:lnTo>
                    <a:pt x="1839594" y="763562"/>
                  </a:lnTo>
                  <a:lnTo>
                    <a:pt x="1878482" y="715314"/>
                  </a:lnTo>
                  <a:lnTo>
                    <a:pt x="1908352" y="665276"/>
                  </a:lnTo>
                  <a:lnTo>
                    <a:pt x="1928875" y="614159"/>
                  </a:lnTo>
                  <a:lnTo>
                    <a:pt x="1939670" y="561594"/>
                  </a:lnTo>
                  <a:lnTo>
                    <a:pt x="1941842" y="535317"/>
                  </a:lnTo>
                  <a:lnTo>
                    <a:pt x="1941118" y="509041"/>
                  </a:lnTo>
                  <a:lnTo>
                    <a:pt x="1932838" y="456831"/>
                  </a:lnTo>
                  <a:lnTo>
                    <a:pt x="1915198" y="405002"/>
                  </a:lnTo>
                  <a:lnTo>
                    <a:pt x="1888197" y="354596"/>
                  </a:lnTo>
                  <a:lnTo>
                    <a:pt x="1851837" y="305638"/>
                  </a:lnTo>
                  <a:lnTo>
                    <a:pt x="1806841" y="259194"/>
                  </a:lnTo>
                  <a:lnTo>
                    <a:pt x="1753196" y="215277"/>
                  </a:lnTo>
                  <a:lnTo>
                    <a:pt x="1691995" y="174599"/>
                  </a:lnTo>
                  <a:lnTo>
                    <a:pt x="1658873" y="155511"/>
                  </a:lnTo>
                  <a:lnTo>
                    <a:pt x="1623961" y="137160"/>
                  </a:lnTo>
                  <a:lnTo>
                    <a:pt x="1587233" y="119875"/>
                  </a:lnTo>
                  <a:lnTo>
                    <a:pt x="1549082" y="103682"/>
                  </a:lnTo>
                  <a:lnTo>
                    <a:pt x="1509471" y="88557"/>
                  </a:lnTo>
                  <a:lnTo>
                    <a:pt x="1468437" y="74523"/>
                  </a:lnTo>
                  <a:lnTo>
                    <a:pt x="1426311" y="61556"/>
                  </a:lnTo>
                  <a:lnTo>
                    <a:pt x="1383118" y="50037"/>
                  </a:lnTo>
                  <a:lnTo>
                    <a:pt x="1338834" y="39242"/>
                  </a:lnTo>
                  <a:lnTo>
                    <a:pt x="1293482" y="29883"/>
                  </a:lnTo>
                  <a:lnTo>
                    <a:pt x="1247393" y="21958"/>
                  </a:lnTo>
                  <a:lnTo>
                    <a:pt x="1200594" y="15112"/>
                  </a:lnTo>
                  <a:lnTo>
                    <a:pt x="1153439" y="9359"/>
                  </a:lnTo>
                  <a:lnTo>
                    <a:pt x="1105560" y="5041"/>
                  </a:lnTo>
                  <a:lnTo>
                    <a:pt x="1057681" y="2159"/>
                  </a:lnTo>
                  <a:lnTo>
                    <a:pt x="1009078" y="355"/>
                  </a:lnTo>
                  <a:lnTo>
                    <a:pt x="960831"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83" name="Google Shape;683;p53"/>
            <p:cNvSpPr/>
            <p:nvPr/>
          </p:nvSpPr>
          <p:spPr>
            <a:xfrm>
              <a:off x="6202082" y="2646362"/>
              <a:ext cx="1942464" cy="1343025"/>
            </a:xfrm>
            <a:custGeom>
              <a:rect b="b" l="l" r="r" t="t"/>
              <a:pathLst>
                <a:path extrusionOk="0" h="1343025" w="1942465">
                  <a:moveTo>
                    <a:pt x="558711" y="1005471"/>
                  </a:moveTo>
                  <a:lnTo>
                    <a:pt x="515518" y="993952"/>
                  </a:lnTo>
                  <a:lnTo>
                    <a:pt x="473392" y="980998"/>
                  </a:lnTo>
                  <a:lnTo>
                    <a:pt x="432358" y="966952"/>
                  </a:lnTo>
                  <a:lnTo>
                    <a:pt x="392760" y="951839"/>
                  </a:lnTo>
                  <a:lnTo>
                    <a:pt x="354596" y="935634"/>
                  </a:lnTo>
                  <a:lnTo>
                    <a:pt x="317881" y="918362"/>
                  </a:lnTo>
                  <a:lnTo>
                    <a:pt x="282955" y="900353"/>
                  </a:lnTo>
                  <a:lnTo>
                    <a:pt x="249834" y="881278"/>
                  </a:lnTo>
                  <a:lnTo>
                    <a:pt x="188633" y="840232"/>
                  </a:lnTo>
                  <a:lnTo>
                    <a:pt x="135356" y="796315"/>
                  </a:lnTo>
                  <a:lnTo>
                    <a:pt x="89992" y="749871"/>
                  </a:lnTo>
                  <a:lnTo>
                    <a:pt x="54000" y="700913"/>
                  </a:lnTo>
                  <a:lnTo>
                    <a:pt x="26631" y="650519"/>
                  </a:lnTo>
                  <a:lnTo>
                    <a:pt x="8991" y="599033"/>
                  </a:lnTo>
                  <a:lnTo>
                    <a:pt x="711" y="546480"/>
                  </a:lnTo>
                  <a:lnTo>
                    <a:pt x="0" y="520191"/>
                  </a:lnTo>
                  <a:lnTo>
                    <a:pt x="2159" y="493915"/>
                  </a:lnTo>
                  <a:lnTo>
                    <a:pt x="12953" y="441718"/>
                  </a:lnTo>
                  <a:lnTo>
                    <a:pt x="33477" y="390232"/>
                  </a:lnTo>
                  <a:lnTo>
                    <a:pt x="63360" y="340194"/>
                  </a:lnTo>
                  <a:lnTo>
                    <a:pt x="102235" y="291960"/>
                  </a:lnTo>
                  <a:lnTo>
                    <a:pt x="149758" y="246240"/>
                  </a:lnTo>
                  <a:lnTo>
                    <a:pt x="205562" y="203034"/>
                  </a:lnTo>
                  <a:lnTo>
                    <a:pt x="268922" y="163080"/>
                  </a:lnTo>
                  <a:lnTo>
                    <a:pt x="303110" y="144716"/>
                  </a:lnTo>
                  <a:lnTo>
                    <a:pt x="339115" y="127076"/>
                  </a:lnTo>
                  <a:lnTo>
                    <a:pt x="376555" y="110515"/>
                  </a:lnTo>
                  <a:lnTo>
                    <a:pt x="415797" y="94678"/>
                  </a:lnTo>
                  <a:lnTo>
                    <a:pt x="456120" y="80276"/>
                  </a:lnTo>
                  <a:lnTo>
                    <a:pt x="497522" y="66954"/>
                  </a:lnTo>
                  <a:lnTo>
                    <a:pt x="540359" y="54711"/>
                  </a:lnTo>
                  <a:lnTo>
                    <a:pt x="584276" y="43561"/>
                  </a:lnTo>
                  <a:lnTo>
                    <a:pt x="629272" y="33832"/>
                  </a:lnTo>
                  <a:lnTo>
                    <a:pt x="674992" y="25196"/>
                  </a:lnTo>
                  <a:lnTo>
                    <a:pt x="721436" y="17640"/>
                  </a:lnTo>
                  <a:lnTo>
                    <a:pt x="768591" y="11518"/>
                  </a:lnTo>
                  <a:lnTo>
                    <a:pt x="816114" y="6832"/>
                  </a:lnTo>
                  <a:lnTo>
                    <a:pt x="863993" y="3238"/>
                  </a:lnTo>
                  <a:lnTo>
                    <a:pt x="912240" y="1079"/>
                  </a:lnTo>
                  <a:lnTo>
                    <a:pt x="960831" y="0"/>
                  </a:lnTo>
                  <a:lnTo>
                    <a:pt x="1009078" y="355"/>
                  </a:lnTo>
                  <a:lnTo>
                    <a:pt x="1057681" y="2159"/>
                  </a:lnTo>
                  <a:lnTo>
                    <a:pt x="1105560" y="5041"/>
                  </a:lnTo>
                  <a:lnTo>
                    <a:pt x="1153439" y="9359"/>
                  </a:lnTo>
                  <a:lnTo>
                    <a:pt x="1200594" y="15112"/>
                  </a:lnTo>
                  <a:lnTo>
                    <a:pt x="1247393" y="21958"/>
                  </a:lnTo>
                  <a:lnTo>
                    <a:pt x="1293482" y="29883"/>
                  </a:lnTo>
                  <a:lnTo>
                    <a:pt x="1338834" y="39242"/>
                  </a:lnTo>
                  <a:lnTo>
                    <a:pt x="1383118" y="50037"/>
                  </a:lnTo>
                  <a:lnTo>
                    <a:pt x="1426311" y="61556"/>
                  </a:lnTo>
                  <a:lnTo>
                    <a:pt x="1468437" y="74523"/>
                  </a:lnTo>
                  <a:lnTo>
                    <a:pt x="1509471" y="88557"/>
                  </a:lnTo>
                  <a:lnTo>
                    <a:pt x="1549082" y="103682"/>
                  </a:lnTo>
                  <a:lnTo>
                    <a:pt x="1587233" y="119875"/>
                  </a:lnTo>
                  <a:lnTo>
                    <a:pt x="1623961" y="137160"/>
                  </a:lnTo>
                  <a:lnTo>
                    <a:pt x="1658873" y="155511"/>
                  </a:lnTo>
                  <a:lnTo>
                    <a:pt x="1691995" y="174599"/>
                  </a:lnTo>
                  <a:lnTo>
                    <a:pt x="1753196" y="215277"/>
                  </a:lnTo>
                  <a:lnTo>
                    <a:pt x="1806841" y="259194"/>
                  </a:lnTo>
                  <a:lnTo>
                    <a:pt x="1851837" y="305638"/>
                  </a:lnTo>
                  <a:lnTo>
                    <a:pt x="1888197" y="354596"/>
                  </a:lnTo>
                  <a:lnTo>
                    <a:pt x="1915198" y="405002"/>
                  </a:lnTo>
                  <a:lnTo>
                    <a:pt x="1932838" y="456831"/>
                  </a:lnTo>
                  <a:lnTo>
                    <a:pt x="1941118" y="509041"/>
                  </a:lnTo>
                  <a:lnTo>
                    <a:pt x="1941842" y="535317"/>
                  </a:lnTo>
                  <a:lnTo>
                    <a:pt x="1939670" y="561594"/>
                  </a:lnTo>
                  <a:lnTo>
                    <a:pt x="1928875" y="614159"/>
                  </a:lnTo>
                  <a:lnTo>
                    <a:pt x="1908352" y="665276"/>
                  </a:lnTo>
                  <a:lnTo>
                    <a:pt x="1878482" y="715314"/>
                  </a:lnTo>
                  <a:lnTo>
                    <a:pt x="1839594" y="763562"/>
                  </a:lnTo>
                  <a:lnTo>
                    <a:pt x="1792071" y="809637"/>
                  </a:lnTo>
                  <a:lnTo>
                    <a:pt x="1736280" y="852474"/>
                  </a:lnTo>
                  <a:lnTo>
                    <a:pt x="1672920" y="892441"/>
                  </a:lnTo>
                  <a:lnTo>
                    <a:pt x="1638719" y="910793"/>
                  </a:lnTo>
                  <a:lnTo>
                    <a:pt x="1602714" y="928433"/>
                  </a:lnTo>
                  <a:lnTo>
                    <a:pt x="1565274" y="944994"/>
                  </a:lnTo>
                  <a:lnTo>
                    <a:pt x="1526032" y="960831"/>
                  </a:lnTo>
                  <a:lnTo>
                    <a:pt x="1485722" y="975232"/>
                  </a:lnTo>
                  <a:lnTo>
                    <a:pt x="1443951" y="988555"/>
                  </a:lnTo>
                  <a:lnTo>
                    <a:pt x="1401114" y="1000798"/>
                  </a:lnTo>
                  <a:lnTo>
                    <a:pt x="1357198" y="1011961"/>
                  </a:lnTo>
                  <a:lnTo>
                    <a:pt x="1312557" y="1021676"/>
                  </a:lnTo>
                  <a:lnTo>
                    <a:pt x="1266837" y="1030312"/>
                  </a:lnTo>
                  <a:lnTo>
                    <a:pt x="1220038" y="1037882"/>
                  </a:lnTo>
                  <a:lnTo>
                    <a:pt x="1173238" y="1044003"/>
                  </a:lnTo>
                  <a:lnTo>
                    <a:pt x="1125359" y="1048677"/>
                  </a:lnTo>
                  <a:lnTo>
                    <a:pt x="1077480" y="1052271"/>
                  </a:lnTo>
                  <a:lnTo>
                    <a:pt x="1029233" y="1054442"/>
                  </a:lnTo>
                  <a:lnTo>
                    <a:pt x="980998" y="1055522"/>
                  </a:lnTo>
                  <a:lnTo>
                    <a:pt x="932395" y="1055154"/>
                  </a:lnTo>
                  <a:lnTo>
                    <a:pt x="884161" y="1053363"/>
                  </a:lnTo>
                  <a:lnTo>
                    <a:pt x="566280" y="1342440"/>
                  </a:lnTo>
                  <a:lnTo>
                    <a:pt x="558711" y="1005471"/>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684" name="Google Shape;684;p53"/>
          <p:cNvSpPr txBox="1"/>
          <p:nvPr/>
        </p:nvSpPr>
        <p:spPr>
          <a:xfrm>
            <a:off x="6621741" y="2886735"/>
            <a:ext cx="1102360" cy="574040"/>
          </a:xfrm>
          <a:prstGeom prst="rect">
            <a:avLst/>
          </a:prstGeom>
          <a:noFill/>
          <a:ln>
            <a:noFill/>
          </a:ln>
        </p:spPr>
        <p:txBody>
          <a:bodyPr anchorCtr="0" anchor="t" bIns="0" lIns="0" spcFirstLastPara="1" rIns="0" wrap="square" tIns="12700">
            <a:spAutoFit/>
          </a:bodyPr>
          <a:lstStyle/>
          <a:p>
            <a:pPr indent="234950" lvl="0" marL="12700" marR="5080" rtl="0" algn="l">
              <a:lnSpc>
                <a:spcPct val="100000"/>
              </a:lnSpc>
              <a:spcBef>
                <a:spcPts val="0"/>
              </a:spcBef>
              <a:spcAft>
                <a:spcPts val="0"/>
              </a:spcAft>
              <a:buNone/>
            </a:pPr>
            <a:r>
              <a:rPr lang="en-US" sz="1800">
                <a:solidFill>
                  <a:srgbClr val="FFFFFF"/>
                </a:solidFill>
                <a:latin typeface="Calibri"/>
                <a:ea typeface="Calibri"/>
                <a:cs typeface="Calibri"/>
                <a:sym typeface="Calibri"/>
              </a:rPr>
              <a:t>JOB IN  EXECUTION</a:t>
            </a:r>
            <a:endParaRPr sz="1800">
              <a:latin typeface="Calibri"/>
              <a:ea typeface="Calibri"/>
              <a:cs typeface="Calibri"/>
              <a:sym typeface="Calibri"/>
            </a:endParaRPr>
          </a:p>
        </p:txBody>
      </p:sp>
      <p:sp>
        <p:nvSpPr>
          <p:cNvPr id="685" name="Google Shape;685;p53"/>
          <p:cNvSpPr txBox="1"/>
          <p:nvPr/>
        </p:nvSpPr>
        <p:spPr>
          <a:xfrm>
            <a:off x="7221143" y="6248425"/>
            <a:ext cx="12153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Billing Desk</a:t>
            </a:r>
            <a:endParaRPr sz="1800">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54"/>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691" name="Google Shape;691;p54"/>
          <p:cNvSpPr txBox="1"/>
          <p:nvPr>
            <p:ph type="title"/>
          </p:nvPr>
        </p:nvSpPr>
        <p:spPr>
          <a:xfrm>
            <a:off x="2310015" y="1721053"/>
            <a:ext cx="451548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Non Pre-emptive Scheduling</a:t>
            </a:r>
            <a:endParaRPr/>
          </a:p>
        </p:txBody>
      </p:sp>
      <p:grpSp>
        <p:nvGrpSpPr>
          <p:cNvPr id="692" name="Google Shape;692;p54"/>
          <p:cNvGrpSpPr/>
          <p:nvPr/>
        </p:nvGrpSpPr>
        <p:grpSpPr>
          <a:xfrm>
            <a:off x="1109522" y="3071520"/>
            <a:ext cx="8034313" cy="3224161"/>
            <a:chOff x="1109522" y="3071520"/>
            <a:chExt cx="8034313" cy="3224161"/>
          </a:xfrm>
        </p:grpSpPr>
        <p:pic>
          <p:nvPicPr>
            <p:cNvPr id="693" name="Google Shape;693;p54"/>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pic>
          <p:nvPicPr>
            <p:cNvPr id="694" name="Google Shape;694;p54"/>
            <p:cNvPicPr preferRelativeResize="0"/>
            <p:nvPr/>
          </p:nvPicPr>
          <p:blipFill rotWithShape="1">
            <a:blip r:embed="rId4">
              <a:alphaModFix/>
            </a:blip>
            <a:srcRect b="0" l="0" r="0" t="0"/>
            <a:stretch/>
          </p:blipFill>
          <p:spPr>
            <a:xfrm>
              <a:off x="7143838" y="3847680"/>
              <a:ext cx="1181163" cy="2438641"/>
            </a:xfrm>
            <a:prstGeom prst="rect">
              <a:avLst/>
            </a:prstGeom>
            <a:noFill/>
            <a:ln>
              <a:noFill/>
            </a:ln>
          </p:spPr>
        </p:pic>
        <p:pic>
          <p:nvPicPr>
            <p:cNvPr id="695" name="Google Shape;695;p54"/>
            <p:cNvPicPr preferRelativeResize="0"/>
            <p:nvPr/>
          </p:nvPicPr>
          <p:blipFill rotWithShape="1">
            <a:blip r:embed="rId5">
              <a:alphaModFix/>
            </a:blip>
            <a:srcRect b="0" l="0" r="0" t="0"/>
            <a:stretch/>
          </p:blipFill>
          <p:spPr>
            <a:xfrm>
              <a:off x="5429161" y="3857396"/>
              <a:ext cx="781202" cy="2438285"/>
            </a:xfrm>
            <a:prstGeom prst="rect">
              <a:avLst/>
            </a:prstGeom>
            <a:noFill/>
            <a:ln>
              <a:noFill/>
            </a:ln>
          </p:spPr>
        </p:pic>
        <p:pic>
          <p:nvPicPr>
            <p:cNvPr id="696" name="Google Shape;696;p54"/>
            <p:cNvPicPr preferRelativeResize="0"/>
            <p:nvPr/>
          </p:nvPicPr>
          <p:blipFill rotWithShape="1">
            <a:blip r:embed="rId6">
              <a:alphaModFix/>
            </a:blip>
            <a:srcRect b="0" l="0" r="0" t="0"/>
            <a:stretch/>
          </p:blipFill>
          <p:spPr>
            <a:xfrm>
              <a:off x="4538522" y="3776395"/>
              <a:ext cx="676440" cy="2438285"/>
            </a:xfrm>
            <a:prstGeom prst="rect">
              <a:avLst/>
            </a:prstGeom>
            <a:noFill/>
            <a:ln>
              <a:noFill/>
            </a:ln>
          </p:spPr>
        </p:pic>
        <p:pic>
          <p:nvPicPr>
            <p:cNvPr id="697" name="Google Shape;697;p54"/>
            <p:cNvPicPr preferRelativeResize="0"/>
            <p:nvPr/>
          </p:nvPicPr>
          <p:blipFill rotWithShape="1">
            <a:blip r:embed="rId7">
              <a:alphaModFix/>
            </a:blip>
            <a:srcRect b="0" l="0" r="0" t="0"/>
            <a:stretch/>
          </p:blipFill>
          <p:spPr>
            <a:xfrm>
              <a:off x="3467163" y="3776395"/>
              <a:ext cx="685800" cy="2438285"/>
            </a:xfrm>
            <a:prstGeom prst="rect">
              <a:avLst/>
            </a:prstGeom>
            <a:noFill/>
            <a:ln>
              <a:noFill/>
            </a:ln>
          </p:spPr>
        </p:pic>
        <p:pic>
          <p:nvPicPr>
            <p:cNvPr id="698" name="Google Shape;698;p54"/>
            <p:cNvPicPr preferRelativeResize="0"/>
            <p:nvPr/>
          </p:nvPicPr>
          <p:blipFill rotWithShape="1">
            <a:blip r:embed="rId8">
              <a:alphaModFix/>
            </a:blip>
            <a:srcRect b="0" l="0" r="0" t="0"/>
            <a:stretch/>
          </p:blipFill>
          <p:spPr>
            <a:xfrm>
              <a:off x="1109522" y="3919308"/>
              <a:ext cx="641515" cy="2357285"/>
            </a:xfrm>
            <a:prstGeom prst="rect">
              <a:avLst/>
            </a:prstGeom>
            <a:noFill/>
            <a:ln>
              <a:noFill/>
            </a:ln>
          </p:spPr>
        </p:pic>
        <p:pic>
          <p:nvPicPr>
            <p:cNvPr id="699" name="Google Shape;699;p54"/>
            <p:cNvPicPr preferRelativeResize="0"/>
            <p:nvPr/>
          </p:nvPicPr>
          <p:blipFill rotWithShape="1">
            <a:blip r:embed="rId9">
              <a:alphaModFix/>
            </a:blip>
            <a:srcRect b="0" l="0" r="0" t="0"/>
            <a:stretch/>
          </p:blipFill>
          <p:spPr>
            <a:xfrm>
              <a:off x="1967039" y="3704755"/>
              <a:ext cx="1257122" cy="2419565"/>
            </a:xfrm>
            <a:prstGeom prst="rect">
              <a:avLst/>
            </a:prstGeom>
            <a:noFill/>
            <a:ln>
              <a:noFill/>
            </a:ln>
          </p:spPr>
        </p:pic>
        <p:sp>
          <p:nvSpPr>
            <p:cNvPr id="700" name="Google Shape;700;p54"/>
            <p:cNvSpPr/>
            <p:nvPr/>
          </p:nvSpPr>
          <p:spPr>
            <a:xfrm>
              <a:off x="7862405" y="3429000"/>
              <a:ext cx="1281430" cy="644525"/>
            </a:xfrm>
            <a:custGeom>
              <a:rect b="b" l="l" r="r" t="t"/>
              <a:pathLst>
                <a:path extrusionOk="0" h="644525" w="1281429">
                  <a:moveTo>
                    <a:pt x="648716" y="0"/>
                  </a:moveTo>
                  <a:lnTo>
                    <a:pt x="585000" y="1079"/>
                  </a:lnTo>
                  <a:lnTo>
                    <a:pt x="521639" y="5041"/>
                  </a:lnTo>
                  <a:lnTo>
                    <a:pt x="459714" y="12242"/>
                  </a:lnTo>
                  <a:lnTo>
                    <a:pt x="399237" y="21958"/>
                  </a:lnTo>
                  <a:lnTo>
                    <a:pt x="341629" y="34556"/>
                  </a:lnTo>
                  <a:lnTo>
                    <a:pt x="286550" y="49682"/>
                  </a:lnTo>
                  <a:lnTo>
                    <a:pt x="235076" y="67322"/>
                  </a:lnTo>
                  <a:lnTo>
                    <a:pt x="187909" y="87122"/>
                  </a:lnTo>
                  <a:lnTo>
                    <a:pt x="145072" y="109435"/>
                  </a:lnTo>
                  <a:lnTo>
                    <a:pt x="106921" y="133197"/>
                  </a:lnTo>
                  <a:lnTo>
                    <a:pt x="74510" y="158762"/>
                  </a:lnTo>
                  <a:lnTo>
                    <a:pt x="47510" y="185762"/>
                  </a:lnTo>
                  <a:lnTo>
                    <a:pt x="17995" y="228244"/>
                  </a:lnTo>
                  <a:lnTo>
                    <a:pt x="2514" y="272161"/>
                  </a:lnTo>
                  <a:lnTo>
                    <a:pt x="0" y="302044"/>
                  </a:lnTo>
                  <a:lnTo>
                    <a:pt x="1079" y="316801"/>
                  </a:lnTo>
                  <a:lnTo>
                    <a:pt x="14389" y="361073"/>
                  </a:lnTo>
                  <a:lnTo>
                    <a:pt x="41389" y="403923"/>
                  </a:lnTo>
                  <a:lnTo>
                    <a:pt x="81711" y="444245"/>
                  </a:lnTo>
                  <a:lnTo>
                    <a:pt x="115557" y="469442"/>
                  </a:lnTo>
                  <a:lnTo>
                    <a:pt x="154800" y="492836"/>
                  </a:lnTo>
                  <a:lnTo>
                    <a:pt x="176034" y="503999"/>
                  </a:lnTo>
                  <a:lnTo>
                    <a:pt x="91795" y="644398"/>
                  </a:lnTo>
                  <a:lnTo>
                    <a:pt x="355320" y="565556"/>
                  </a:lnTo>
                  <a:lnTo>
                    <a:pt x="384111" y="572046"/>
                  </a:lnTo>
                  <a:lnTo>
                    <a:pt x="413639" y="577443"/>
                  </a:lnTo>
                  <a:lnTo>
                    <a:pt x="474472" y="586803"/>
                  </a:lnTo>
                  <a:lnTo>
                    <a:pt x="536752" y="592924"/>
                  </a:lnTo>
                  <a:lnTo>
                    <a:pt x="600481" y="596163"/>
                  </a:lnTo>
                  <a:lnTo>
                    <a:pt x="632155" y="596874"/>
                  </a:lnTo>
                  <a:lnTo>
                    <a:pt x="664197" y="596519"/>
                  </a:lnTo>
                  <a:lnTo>
                    <a:pt x="727913" y="594004"/>
                  </a:lnTo>
                  <a:lnTo>
                    <a:pt x="790549" y="588594"/>
                  </a:lnTo>
                  <a:lnTo>
                    <a:pt x="851750" y="580313"/>
                  </a:lnTo>
                  <a:lnTo>
                    <a:pt x="910793" y="568794"/>
                  </a:lnTo>
                  <a:lnTo>
                    <a:pt x="967320" y="555117"/>
                  </a:lnTo>
                  <a:lnTo>
                    <a:pt x="1020597" y="538556"/>
                  </a:lnTo>
                  <a:lnTo>
                    <a:pt x="1069911" y="519836"/>
                  </a:lnTo>
                  <a:lnTo>
                    <a:pt x="1115275" y="498601"/>
                  </a:lnTo>
                  <a:lnTo>
                    <a:pt x="1155598" y="475919"/>
                  </a:lnTo>
                  <a:lnTo>
                    <a:pt x="1190878" y="451078"/>
                  </a:lnTo>
                  <a:lnTo>
                    <a:pt x="1220749" y="424802"/>
                  </a:lnTo>
                  <a:lnTo>
                    <a:pt x="1254594" y="383044"/>
                  </a:lnTo>
                  <a:lnTo>
                    <a:pt x="1274749" y="339483"/>
                  </a:lnTo>
                  <a:lnTo>
                    <a:pt x="1280871" y="294843"/>
                  </a:lnTo>
                  <a:lnTo>
                    <a:pt x="1279791" y="280085"/>
                  </a:lnTo>
                  <a:lnTo>
                    <a:pt x="1266469" y="235800"/>
                  </a:lnTo>
                  <a:lnTo>
                    <a:pt x="1239469" y="192963"/>
                  </a:lnTo>
                  <a:lnTo>
                    <a:pt x="1199159" y="152641"/>
                  </a:lnTo>
                  <a:lnTo>
                    <a:pt x="1165313" y="127444"/>
                  </a:lnTo>
                  <a:lnTo>
                    <a:pt x="1126070" y="104038"/>
                  </a:lnTo>
                  <a:lnTo>
                    <a:pt x="1082154" y="82435"/>
                  </a:lnTo>
                  <a:lnTo>
                    <a:pt x="1033551" y="63004"/>
                  </a:lnTo>
                  <a:lnTo>
                    <a:pt x="981354" y="45720"/>
                  </a:lnTo>
                  <a:lnTo>
                    <a:pt x="925918" y="31318"/>
                  </a:lnTo>
                  <a:lnTo>
                    <a:pt x="867232" y="19443"/>
                  </a:lnTo>
                  <a:lnTo>
                    <a:pt x="806399" y="10083"/>
                  </a:lnTo>
                  <a:lnTo>
                    <a:pt x="744118" y="3962"/>
                  </a:lnTo>
                  <a:lnTo>
                    <a:pt x="680758" y="723"/>
                  </a:lnTo>
                  <a:lnTo>
                    <a:pt x="648716"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1" name="Google Shape;701;p54"/>
            <p:cNvSpPr/>
            <p:nvPr/>
          </p:nvSpPr>
          <p:spPr>
            <a:xfrm>
              <a:off x="7862405" y="3429000"/>
              <a:ext cx="1281430" cy="644525"/>
            </a:xfrm>
            <a:custGeom>
              <a:rect b="b" l="l" r="r" t="t"/>
              <a:pathLst>
                <a:path extrusionOk="0" h="644525" w="1281429">
                  <a:moveTo>
                    <a:pt x="176034" y="503999"/>
                  </a:moveTo>
                  <a:lnTo>
                    <a:pt x="134632" y="481317"/>
                  </a:lnTo>
                  <a:lnTo>
                    <a:pt x="97917" y="457200"/>
                  </a:lnTo>
                  <a:lnTo>
                    <a:pt x="66598" y="430923"/>
                  </a:lnTo>
                  <a:lnTo>
                    <a:pt x="30594" y="389877"/>
                  </a:lnTo>
                  <a:lnTo>
                    <a:pt x="8280" y="346316"/>
                  </a:lnTo>
                  <a:lnTo>
                    <a:pt x="0" y="302044"/>
                  </a:lnTo>
                  <a:lnTo>
                    <a:pt x="355" y="286918"/>
                  </a:lnTo>
                  <a:lnTo>
                    <a:pt x="11150" y="242646"/>
                  </a:lnTo>
                  <a:lnTo>
                    <a:pt x="35991" y="199796"/>
                  </a:lnTo>
                  <a:lnTo>
                    <a:pt x="74510" y="158762"/>
                  </a:lnTo>
                  <a:lnTo>
                    <a:pt x="106921" y="133197"/>
                  </a:lnTo>
                  <a:lnTo>
                    <a:pt x="145072" y="109435"/>
                  </a:lnTo>
                  <a:lnTo>
                    <a:pt x="187909" y="87122"/>
                  </a:lnTo>
                  <a:lnTo>
                    <a:pt x="235076" y="67322"/>
                  </a:lnTo>
                  <a:lnTo>
                    <a:pt x="286550" y="49682"/>
                  </a:lnTo>
                  <a:lnTo>
                    <a:pt x="341629" y="34556"/>
                  </a:lnTo>
                  <a:lnTo>
                    <a:pt x="399237" y="21958"/>
                  </a:lnTo>
                  <a:lnTo>
                    <a:pt x="459714" y="12242"/>
                  </a:lnTo>
                  <a:lnTo>
                    <a:pt x="521639" y="5041"/>
                  </a:lnTo>
                  <a:lnTo>
                    <a:pt x="585000" y="1079"/>
                  </a:lnTo>
                  <a:lnTo>
                    <a:pt x="648716" y="0"/>
                  </a:lnTo>
                  <a:lnTo>
                    <a:pt x="680758" y="723"/>
                  </a:lnTo>
                  <a:lnTo>
                    <a:pt x="744118" y="3962"/>
                  </a:lnTo>
                  <a:lnTo>
                    <a:pt x="806399" y="10083"/>
                  </a:lnTo>
                  <a:lnTo>
                    <a:pt x="867232" y="19443"/>
                  </a:lnTo>
                  <a:lnTo>
                    <a:pt x="925918" y="31318"/>
                  </a:lnTo>
                  <a:lnTo>
                    <a:pt x="981354" y="45720"/>
                  </a:lnTo>
                  <a:lnTo>
                    <a:pt x="1033551" y="63004"/>
                  </a:lnTo>
                  <a:lnTo>
                    <a:pt x="1082154" y="82435"/>
                  </a:lnTo>
                  <a:lnTo>
                    <a:pt x="1126070" y="104038"/>
                  </a:lnTo>
                  <a:lnTo>
                    <a:pt x="1165313" y="127444"/>
                  </a:lnTo>
                  <a:lnTo>
                    <a:pt x="1199159" y="152641"/>
                  </a:lnTo>
                  <a:lnTo>
                    <a:pt x="1227594" y="179285"/>
                  </a:lnTo>
                  <a:lnTo>
                    <a:pt x="1259281" y="221399"/>
                  </a:lnTo>
                  <a:lnTo>
                    <a:pt x="1276908" y="265315"/>
                  </a:lnTo>
                  <a:lnTo>
                    <a:pt x="1280871" y="294843"/>
                  </a:lnTo>
                  <a:lnTo>
                    <a:pt x="1280515" y="309600"/>
                  </a:lnTo>
                  <a:lnTo>
                    <a:pt x="1269720" y="353885"/>
                  </a:lnTo>
                  <a:lnTo>
                    <a:pt x="1244879" y="397078"/>
                  </a:lnTo>
                  <a:lnTo>
                    <a:pt x="1206715" y="438124"/>
                  </a:lnTo>
                  <a:lnTo>
                    <a:pt x="1173949" y="463676"/>
                  </a:lnTo>
                  <a:lnTo>
                    <a:pt x="1136154" y="487438"/>
                  </a:lnTo>
                  <a:lnTo>
                    <a:pt x="1092949" y="509397"/>
                  </a:lnTo>
                  <a:lnTo>
                    <a:pt x="1045794" y="529564"/>
                  </a:lnTo>
                  <a:lnTo>
                    <a:pt x="994321" y="547204"/>
                  </a:lnTo>
                  <a:lnTo>
                    <a:pt x="939596" y="562317"/>
                  </a:lnTo>
                  <a:lnTo>
                    <a:pt x="881633" y="574916"/>
                  </a:lnTo>
                  <a:lnTo>
                    <a:pt x="821512" y="584644"/>
                  </a:lnTo>
                  <a:lnTo>
                    <a:pt x="759231" y="591845"/>
                  </a:lnTo>
                  <a:lnTo>
                    <a:pt x="696239" y="595795"/>
                  </a:lnTo>
                  <a:lnTo>
                    <a:pt x="632155" y="596874"/>
                  </a:lnTo>
                  <a:lnTo>
                    <a:pt x="600481" y="596163"/>
                  </a:lnTo>
                  <a:lnTo>
                    <a:pt x="536752" y="592924"/>
                  </a:lnTo>
                  <a:lnTo>
                    <a:pt x="474472" y="586803"/>
                  </a:lnTo>
                  <a:lnTo>
                    <a:pt x="413639" y="577443"/>
                  </a:lnTo>
                  <a:lnTo>
                    <a:pt x="355320" y="565556"/>
                  </a:lnTo>
                  <a:lnTo>
                    <a:pt x="91795" y="644398"/>
                  </a:lnTo>
                  <a:lnTo>
                    <a:pt x="176034" y="503999"/>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02" name="Google Shape;702;p54"/>
          <p:cNvSpPr txBox="1"/>
          <p:nvPr/>
        </p:nvSpPr>
        <p:spPr>
          <a:xfrm>
            <a:off x="8296821" y="3577577"/>
            <a:ext cx="4121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CPU</a:t>
            </a:r>
            <a:endParaRPr sz="1800">
              <a:latin typeface="Calibri"/>
              <a:ea typeface="Calibri"/>
              <a:cs typeface="Calibri"/>
              <a:sym typeface="Calibri"/>
            </a:endParaRPr>
          </a:p>
        </p:txBody>
      </p:sp>
      <p:grpSp>
        <p:nvGrpSpPr>
          <p:cNvPr id="703" name="Google Shape;703;p54"/>
          <p:cNvGrpSpPr/>
          <p:nvPr/>
        </p:nvGrpSpPr>
        <p:grpSpPr>
          <a:xfrm>
            <a:off x="96837" y="2571483"/>
            <a:ext cx="5975985" cy="1429042"/>
            <a:chOff x="96837" y="2571483"/>
            <a:chExt cx="5975985" cy="1429042"/>
          </a:xfrm>
        </p:grpSpPr>
        <p:sp>
          <p:nvSpPr>
            <p:cNvPr id="704" name="Google Shape;704;p54"/>
            <p:cNvSpPr/>
            <p:nvPr/>
          </p:nvSpPr>
          <p:spPr>
            <a:xfrm>
              <a:off x="96837" y="3152165"/>
              <a:ext cx="5975985" cy="848360"/>
            </a:xfrm>
            <a:custGeom>
              <a:rect b="b" l="l" r="r" t="t"/>
              <a:pathLst>
                <a:path extrusionOk="0" h="848360" w="5975985">
                  <a:moveTo>
                    <a:pt x="0" y="848156"/>
                  </a:moveTo>
                  <a:lnTo>
                    <a:pt x="1246" y="777767"/>
                  </a:lnTo>
                  <a:lnTo>
                    <a:pt x="4794" y="709124"/>
                  </a:lnTo>
                  <a:lnTo>
                    <a:pt x="10361" y="643970"/>
                  </a:lnTo>
                  <a:lnTo>
                    <a:pt x="17661" y="584053"/>
                  </a:lnTo>
                  <a:lnTo>
                    <a:pt x="26410" y="531116"/>
                  </a:lnTo>
                  <a:lnTo>
                    <a:pt x="36323" y="486904"/>
                  </a:lnTo>
                  <a:lnTo>
                    <a:pt x="58505" y="431640"/>
                  </a:lnTo>
                  <a:lnTo>
                    <a:pt x="70205" y="424078"/>
                  </a:lnTo>
                  <a:lnTo>
                    <a:pt x="2917088" y="424078"/>
                  </a:lnTo>
                  <a:lnTo>
                    <a:pt x="2928796" y="416515"/>
                  </a:lnTo>
                  <a:lnTo>
                    <a:pt x="2951053" y="361251"/>
                  </a:lnTo>
                  <a:lnTo>
                    <a:pt x="2961021" y="317040"/>
                  </a:lnTo>
                  <a:lnTo>
                    <a:pt x="2969828" y="264103"/>
                  </a:lnTo>
                  <a:lnTo>
                    <a:pt x="2977183" y="204185"/>
                  </a:lnTo>
                  <a:lnTo>
                    <a:pt x="2982797" y="139032"/>
                  </a:lnTo>
                  <a:lnTo>
                    <a:pt x="2986378" y="70388"/>
                  </a:lnTo>
                  <a:lnTo>
                    <a:pt x="2987636" y="0"/>
                  </a:lnTo>
                  <a:lnTo>
                    <a:pt x="2988895" y="70388"/>
                  </a:lnTo>
                  <a:lnTo>
                    <a:pt x="2992476" y="139032"/>
                  </a:lnTo>
                  <a:lnTo>
                    <a:pt x="2998090" y="204185"/>
                  </a:lnTo>
                  <a:lnTo>
                    <a:pt x="3005446" y="264103"/>
                  </a:lnTo>
                  <a:lnTo>
                    <a:pt x="3014254" y="317040"/>
                  </a:lnTo>
                  <a:lnTo>
                    <a:pt x="3024224" y="361251"/>
                  </a:lnTo>
                  <a:lnTo>
                    <a:pt x="3046486" y="416515"/>
                  </a:lnTo>
                  <a:lnTo>
                    <a:pt x="3058198" y="424078"/>
                  </a:lnTo>
                  <a:lnTo>
                    <a:pt x="5905080" y="424078"/>
                  </a:lnTo>
                  <a:lnTo>
                    <a:pt x="5916792" y="431640"/>
                  </a:lnTo>
                  <a:lnTo>
                    <a:pt x="5939054" y="486904"/>
                  </a:lnTo>
                  <a:lnTo>
                    <a:pt x="5949024" y="531116"/>
                  </a:lnTo>
                  <a:lnTo>
                    <a:pt x="5957832" y="584053"/>
                  </a:lnTo>
                  <a:lnTo>
                    <a:pt x="5965188" y="643970"/>
                  </a:lnTo>
                  <a:lnTo>
                    <a:pt x="5970802" y="709124"/>
                  </a:lnTo>
                  <a:lnTo>
                    <a:pt x="5974383" y="777767"/>
                  </a:lnTo>
                  <a:lnTo>
                    <a:pt x="5975642" y="848156"/>
                  </a:lnTo>
                </a:path>
              </a:pathLst>
            </a:custGeom>
            <a:noFill/>
            <a:ln cap="flat" cmpd="sng" w="665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5" name="Google Shape;705;p54"/>
            <p:cNvSpPr/>
            <p:nvPr/>
          </p:nvSpPr>
          <p:spPr>
            <a:xfrm>
              <a:off x="2285644" y="2571483"/>
              <a:ext cx="1858010" cy="532130"/>
            </a:xfrm>
            <a:custGeom>
              <a:rect b="b" l="l" r="r" t="t"/>
              <a:pathLst>
                <a:path extrusionOk="0" h="532130" w="1858010">
                  <a:moveTo>
                    <a:pt x="1639074" y="0"/>
                  </a:moveTo>
                  <a:lnTo>
                    <a:pt x="218516" y="0"/>
                  </a:lnTo>
                  <a:lnTo>
                    <a:pt x="189874" y="534"/>
                  </a:lnTo>
                  <a:lnTo>
                    <a:pt x="134886" y="4709"/>
                  </a:lnTo>
                  <a:lnTo>
                    <a:pt x="85351" y="12940"/>
                  </a:lnTo>
                  <a:lnTo>
                    <a:pt x="45186" y="24428"/>
                  </a:lnTo>
                  <a:lnTo>
                    <a:pt x="7421" y="46301"/>
                  </a:lnTo>
                  <a:lnTo>
                    <a:pt x="0" y="469442"/>
                  </a:lnTo>
                  <a:lnTo>
                    <a:pt x="1871" y="477724"/>
                  </a:lnTo>
                  <a:lnTo>
                    <a:pt x="45186" y="507648"/>
                  </a:lnTo>
                  <a:lnTo>
                    <a:pt x="85351" y="519132"/>
                  </a:lnTo>
                  <a:lnTo>
                    <a:pt x="134886" y="527369"/>
                  </a:lnTo>
                  <a:lnTo>
                    <a:pt x="189874" y="531544"/>
                  </a:lnTo>
                  <a:lnTo>
                    <a:pt x="218516" y="532079"/>
                  </a:lnTo>
                  <a:lnTo>
                    <a:pt x="1639074" y="532079"/>
                  </a:lnTo>
                  <a:lnTo>
                    <a:pt x="1695683" y="529963"/>
                  </a:lnTo>
                  <a:lnTo>
                    <a:pt x="1748510" y="523798"/>
                  </a:lnTo>
                  <a:lnTo>
                    <a:pt x="1793605" y="513761"/>
                  </a:lnTo>
                  <a:lnTo>
                    <a:pt x="1841040" y="493486"/>
                  </a:lnTo>
                  <a:lnTo>
                    <a:pt x="1857590" y="469442"/>
                  </a:lnTo>
                  <a:lnTo>
                    <a:pt x="1857510" y="62280"/>
                  </a:lnTo>
                  <a:lnTo>
                    <a:pt x="1828431" y="31318"/>
                  </a:lnTo>
                  <a:lnTo>
                    <a:pt x="1772238" y="12940"/>
                  </a:lnTo>
                  <a:lnTo>
                    <a:pt x="1722704" y="4709"/>
                  </a:lnTo>
                  <a:lnTo>
                    <a:pt x="1667716" y="534"/>
                  </a:lnTo>
                  <a:lnTo>
                    <a:pt x="1639074"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6" name="Google Shape;706;p54"/>
            <p:cNvSpPr/>
            <p:nvPr/>
          </p:nvSpPr>
          <p:spPr>
            <a:xfrm>
              <a:off x="2285644" y="2571483"/>
              <a:ext cx="1858010" cy="532130"/>
            </a:xfrm>
            <a:custGeom>
              <a:rect b="b" l="l" r="r" t="t"/>
              <a:pathLst>
                <a:path extrusionOk="0" h="532130" w="1858010">
                  <a:moveTo>
                    <a:pt x="0" y="62280"/>
                  </a:moveTo>
                  <a:lnTo>
                    <a:pt x="0" y="62636"/>
                  </a:lnTo>
                  <a:lnTo>
                    <a:pt x="1871" y="54349"/>
                  </a:lnTo>
                  <a:lnTo>
                    <a:pt x="7421" y="46301"/>
                  </a:lnTo>
                  <a:lnTo>
                    <a:pt x="45186" y="24428"/>
                  </a:lnTo>
                  <a:lnTo>
                    <a:pt x="85351" y="12940"/>
                  </a:lnTo>
                  <a:lnTo>
                    <a:pt x="134886" y="4709"/>
                  </a:lnTo>
                  <a:lnTo>
                    <a:pt x="189874" y="534"/>
                  </a:lnTo>
                  <a:lnTo>
                    <a:pt x="218516" y="0"/>
                  </a:lnTo>
                  <a:lnTo>
                    <a:pt x="1639074" y="0"/>
                  </a:lnTo>
                  <a:lnTo>
                    <a:pt x="1695683" y="2116"/>
                  </a:lnTo>
                  <a:lnTo>
                    <a:pt x="1748510" y="8280"/>
                  </a:lnTo>
                  <a:lnTo>
                    <a:pt x="1793605" y="18313"/>
                  </a:lnTo>
                  <a:lnTo>
                    <a:pt x="1841040" y="38590"/>
                  </a:lnTo>
                  <a:lnTo>
                    <a:pt x="1857590" y="62636"/>
                  </a:lnTo>
                  <a:lnTo>
                    <a:pt x="1857590" y="469442"/>
                  </a:lnTo>
                  <a:lnTo>
                    <a:pt x="1855719" y="477724"/>
                  </a:lnTo>
                  <a:lnTo>
                    <a:pt x="1850169" y="485773"/>
                  </a:lnTo>
                  <a:lnTo>
                    <a:pt x="1812404" y="507648"/>
                  </a:lnTo>
                  <a:lnTo>
                    <a:pt x="1772238" y="519132"/>
                  </a:lnTo>
                  <a:lnTo>
                    <a:pt x="1722704" y="527369"/>
                  </a:lnTo>
                  <a:lnTo>
                    <a:pt x="1667716" y="531544"/>
                  </a:lnTo>
                  <a:lnTo>
                    <a:pt x="1639074" y="532079"/>
                  </a:lnTo>
                  <a:lnTo>
                    <a:pt x="218160" y="532079"/>
                  </a:lnTo>
                  <a:lnTo>
                    <a:pt x="218516" y="532079"/>
                  </a:lnTo>
                  <a:lnTo>
                    <a:pt x="161907" y="529963"/>
                  </a:lnTo>
                  <a:lnTo>
                    <a:pt x="109080" y="523798"/>
                  </a:lnTo>
                  <a:lnTo>
                    <a:pt x="63985" y="513761"/>
                  </a:lnTo>
                  <a:lnTo>
                    <a:pt x="16550" y="493486"/>
                  </a:lnTo>
                  <a:lnTo>
                    <a:pt x="0" y="469442"/>
                  </a:lnTo>
                  <a:lnTo>
                    <a:pt x="0" y="62280"/>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07" name="Google Shape;707;p54"/>
          <p:cNvSpPr txBox="1"/>
          <p:nvPr/>
        </p:nvSpPr>
        <p:spPr>
          <a:xfrm>
            <a:off x="2482824" y="2550134"/>
            <a:ext cx="1462405" cy="574040"/>
          </a:xfrm>
          <a:prstGeom prst="rect">
            <a:avLst/>
          </a:prstGeom>
          <a:noFill/>
          <a:ln>
            <a:noFill/>
          </a:ln>
        </p:spPr>
        <p:txBody>
          <a:bodyPr anchorCtr="0" anchor="t" bIns="0" lIns="0" spcFirstLastPara="1" rIns="0" wrap="square" tIns="12700">
            <a:spAutoFit/>
          </a:bodyPr>
          <a:lstStyle/>
          <a:p>
            <a:pPr indent="-385444" lvl="0" marL="397510" marR="5080" rtl="0" algn="l">
              <a:lnSpc>
                <a:spcPct val="100000"/>
              </a:lnSpc>
              <a:spcBef>
                <a:spcPts val="0"/>
              </a:spcBef>
              <a:spcAft>
                <a:spcPts val="0"/>
              </a:spcAft>
              <a:buNone/>
            </a:pPr>
            <a:r>
              <a:rPr lang="en-US" sz="1800">
                <a:solidFill>
                  <a:srgbClr val="FFFFFF"/>
                </a:solidFill>
                <a:latin typeface="Calibri"/>
                <a:ea typeface="Calibri"/>
                <a:cs typeface="Calibri"/>
                <a:sym typeface="Calibri"/>
              </a:rPr>
              <a:t>JOB’S IN READY  QUEUE</a:t>
            </a:r>
            <a:endParaRPr sz="1800">
              <a:latin typeface="Calibri"/>
              <a:ea typeface="Calibri"/>
              <a:cs typeface="Calibri"/>
              <a:sym typeface="Calibri"/>
            </a:endParaRPr>
          </a:p>
        </p:txBody>
      </p:sp>
      <p:grpSp>
        <p:nvGrpSpPr>
          <p:cNvPr id="708" name="Google Shape;708;p54"/>
          <p:cNvGrpSpPr/>
          <p:nvPr/>
        </p:nvGrpSpPr>
        <p:grpSpPr>
          <a:xfrm>
            <a:off x="6202082" y="2646362"/>
            <a:ext cx="1942464" cy="1343025"/>
            <a:chOff x="6202082" y="2646362"/>
            <a:chExt cx="1942464" cy="1343025"/>
          </a:xfrm>
        </p:grpSpPr>
        <p:sp>
          <p:nvSpPr>
            <p:cNvPr id="709" name="Google Shape;709;p54"/>
            <p:cNvSpPr/>
            <p:nvPr/>
          </p:nvSpPr>
          <p:spPr>
            <a:xfrm>
              <a:off x="6202082" y="2646362"/>
              <a:ext cx="1942464" cy="1343025"/>
            </a:xfrm>
            <a:custGeom>
              <a:rect b="b" l="l" r="r" t="t"/>
              <a:pathLst>
                <a:path extrusionOk="0" h="1343025" w="1942465">
                  <a:moveTo>
                    <a:pt x="960831" y="0"/>
                  </a:moveTo>
                  <a:lnTo>
                    <a:pt x="912240" y="1079"/>
                  </a:lnTo>
                  <a:lnTo>
                    <a:pt x="863993" y="3238"/>
                  </a:lnTo>
                  <a:lnTo>
                    <a:pt x="816114" y="6832"/>
                  </a:lnTo>
                  <a:lnTo>
                    <a:pt x="768591" y="11518"/>
                  </a:lnTo>
                  <a:lnTo>
                    <a:pt x="721436" y="17640"/>
                  </a:lnTo>
                  <a:lnTo>
                    <a:pt x="674992" y="25196"/>
                  </a:lnTo>
                  <a:lnTo>
                    <a:pt x="629272" y="33832"/>
                  </a:lnTo>
                  <a:lnTo>
                    <a:pt x="584276" y="43561"/>
                  </a:lnTo>
                  <a:lnTo>
                    <a:pt x="540359" y="54711"/>
                  </a:lnTo>
                  <a:lnTo>
                    <a:pt x="497522" y="66954"/>
                  </a:lnTo>
                  <a:lnTo>
                    <a:pt x="456120" y="80276"/>
                  </a:lnTo>
                  <a:lnTo>
                    <a:pt x="415797" y="94678"/>
                  </a:lnTo>
                  <a:lnTo>
                    <a:pt x="376555" y="110515"/>
                  </a:lnTo>
                  <a:lnTo>
                    <a:pt x="339115" y="127076"/>
                  </a:lnTo>
                  <a:lnTo>
                    <a:pt x="303110" y="144716"/>
                  </a:lnTo>
                  <a:lnTo>
                    <a:pt x="268922" y="163080"/>
                  </a:lnTo>
                  <a:lnTo>
                    <a:pt x="236156" y="182879"/>
                  </a:lnTo>
                  <a:lnTo>
                    <a:pt x="176758" y="224282"/>
                  </a:lnTo>
                  <a:lnTo>
                    <a:pt x="124917" y="268554"/>
                  </a:lnTo>
                  <a:lnTo>
                    <a:pt x="81711" y="315722"/>
                  </a:lnTo>
                  <a:lnTo>
                    <a:pt x="47510" y="365036"/>
                  </a:lnTo>
                  <a:lnTo>
                    <a:pt x="21958" y="415798"/>
                  </a:lnTo>
                  <a:lnTo>
                    <a:pt x="6476" y="467639"/>
                  </a:lnTo>
                  <a:lnTo>
                    <a:pt x="0" y="520191"/>
                  </a:lnTo>
                  <a:lnTo>
                    <a:pt x="711" y="546480"/>
                  </a:lnTo>
                  <a:lnTo>
                    <a:pt x="8991" y="599033"/>
                  </a:lnTo>
                  <a:lnTo>
                    <a:pt x="26631" y="650519"/>
                  </a:lnTo>
                  <a:lnTo>
                    <a:pt x="54000" y="700913"/>
                  </a:lnTo>
                  <a:lnTo>
                    <a:pt x="89992" y="749871"/>
                  </a:lnTo>
                  <a:lnTo>
                    <a:pt x="135356" y="796315"/>
                  </a:lnTo>
                  <a:lnTo>
                    <a:pt x="188633" y="840232"/>
                  </a:lnTo>
                  <a:lnTo>
                    <a:pt x="249834" y="881278"/>
                  </a:lnTo>
                  <a:lnTo>
                    <a:pt x="282955" y="900353"/>
                  </a:lnTo>
                  <a:lnTo>
                    <a:pt x="317881" y="918362"/>
                  </a:lnTo>
                  <a:lnTo>
                    <a:pt x="354596" y="935634"/>
                  </a:lnTo>
                  <a:lnTo>
                    <a:pt x="392760" y="951839"/>
                  </a:lnTo>
                  <a:lnTo>
                    <a:pt x="432358" y="966952"/>
                  </a:lnTo>
                  <a:lnTo>
                    <a:pt x="473392" y="980998"/>
                  </a:lnTo>
                  <a:lnTo>
                    <a:pt x="515518" y="993952"/>
                  </a:lnTo>
                  <a:lnTo>
                    <a:pt x="558711" y="1005471"/>
                  </a:lnTo>
                  <a:lnTo>
                    <a:pt x="566280" y="1342440"/>
                  </a:lnTo>
                  <a:lnTo>
                    <a:pt x="884161" y="1053363"/>
                  </a:lnTo>
                  <a:lnTo>
                    <a:pt x="932395" y="1055154"/>
                  </a:lnTo>
                  <a:lnTo>
                    <a:pt x="980998" y="1055522"/>
                  </a:lnTo>
                  <a:lnTo>
                    <a:pt x="1029233" y="1054442"/>
                  </a:lnTo>
                  <a:lnTo>
                    <a:pt x="1077480" y="1052271"/>
                  </a:lnTo>
                  <a:lnTo>
                    <a:pt x="1125359" y="1048677"/>
                  </a:lnTo>
                  <a:lnTo>
                    <a:pt x="1173238" y="1044003"/>
                  </a:lnTo>
                  <a:lnTo>
                    <a:pt x="1220038" y="1037882"/>
                  </a:lnTo>
                  <a:lnTo>
                    <a:pt x="1266837" y="1030312"/>
                  </a:lnTo>
                  <a:lnTo>
                    <a:pt x="1312557" y="1021676"/>
                  </a:lnTo>
                  <a:lnTo>
                    <a:pt x="1357198" y="1011961"/>
                  </a:lnTo>
                  <a:lnTo>
                    <a:pt x="1401114" y="1000798"/>
                  </a:lnTo>
                  <a:lnTo>
                    <a:pt x="1443951" y="988555"/>
                  </a:lnTo>
                  <a:lnTo>
                    <a:pt x="1485722" y="975232"/>
                  </a:lnTo>
                  <a:lnTo>
                    <a:pt x="1526032" y="960831"/>
                  </a:lnTo>
                  <a:lnTo>
                    <a:pt x="1565274" y="944994"/>
                  </a:lnTo>
                  <a:lnTo>
                    <a:pt x="1602714" y="928433"/>
                  </a:lnTo>
                  <a:lnTo>
                    <a:pt x="1638719" y="910793"/>
                  </a:lnTo>
                  <a:lnTo>
                    <a:pt x="1672920" y="892441"/>
                  </a:lnTo>
                  <a:lnTo>
                    <a:pt x="1736280" y="852474"/>
                  </a:lnTo>
                  <a:lnTo>
                    <a:pt x="1792071" y="809637"/>
                  </a:lnTo>
                  <a:lnTo>
                    <a:pt x="1839594" y="763562"/>
                  </a:lnTo>
                  <a:lnTo>
                    <a:pt x="1878482" y="715314"/>
                  </a:lnTo>
                  <a:lnTo>
                    <a:pt x="1908352" y="665276"/>
                  </a:lnTo>
                  <a:lnTo>
                    <a:pt x="1928875" y="614159"/>
                  </a:lnTo>
                  <a:lnTo>
                    <a:pt x="1939670" y="561594"/>
                  </a:lnTo>
                  <a:lnTo>
                    <a:pt x="1941842" y="535317"/>
                  </a:lnTo>
                  <a:lnTo>
                    <a:pt x="1941118" y="509041"/>
                  </a:lnTo>
                  <a:lnTo>
                    <a:pt x="1932838" y="456831"/>
                  </a:lnTo>
                  <a:lnTo>
                    <a:pt x="1915198" y="405002"/>
                  </a:lnTo>
                  <a:lnTo>
                    <a:pt x="1888197" y="354596"/>
                  </a:lnTo>
                  <a:lnTo>
                    <a:pt x="1851837" y="305638"/>
                  </a:lnTo>
                  <a:lnTo>
                    <a:pt x="1806841" y="259194"/>
                  </a:lnTo>
                  <a:lnTo>
                    <a:pt x="1753196" y="215277"/>
                  </a:lnTo>
                  <a:lnTo>
                    <a:pt x="1691995" y="174599"/>
                  </a:lnTo>
                  <a:lnTo>
                    <a:pt x="1658873" y="155511"/>
                  </a:lnTo>
                  <a:lnTo>
                    <a:pt x="1623961" y="137160"/>
                  </a:lnTo>
                  <a:lnTo>
                    <a:pt x="1587233" y="119875"/>
                  </a:lnTo>
                  <a:lnTo>
                    <a:pt x="1549082" y="103682"/>
                  </a:lnTo>
                  <a:lnTo>
                    <a:pt x="1509471" y="88557"/>
                  </a:lnTo>
                  <a:lnTo>
                    <a:pt x="1468437" y="74523"/>
                  </a:lnTo>
                  <a:lnTo>
                    <a:pt x="1426311" y="61556"/>
                  </a:lnTo>
                  <a:lnTo>
                    <a:pt x="1383118" y="50037"/>
                  </a:lnTo>
                  <a:lnTo>
                    <a:pt x="1338834" y="39242"/>
                  </a:lnTo>
                  <a:lnTo>
                    <a:pt x="1293482" y="29883"/>
                  </a:lnTo>
                  <a:lnTo>
                    <a:pt x="1247393" y="21958"/>
                  </a:lnTo>
                  <a:lnTo>
                    <a:pt x="1200594" y="15112"/>
                  </a:lnTo>
                  <a:lnTo>
                    <a:pt x="1153439" y="9359"/>
                  </a:lnTo>
                  <a:lnTo>
                    <a:pt x="1105560" y="5041"/>
                  </a:lnTo>
                  <a:lnTo>
                    <a:pt x="1057681" y="2159"/>
                  </a:lnTo>
                  <a:lnTo>
                    <a:pt x="1009078" y="355"/>
                  </a:lnTo>
                  <a:lnTo>
                    <a:pt x="960831"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0" name="Google Shape;710;p54"/>
            <p:cNvSpPr/>
            <p:nvPr/>
          </p:nvSpPr>
          <p:spPr>
            <a:xfrm>
              <a:off x="6202082" y="2646362"/>
              <a:ext cx="1942464" cy="1343025"/>
            </a:xfrm>
            <a:custGeom>
              <a:rect b="b" l="l" r="r" t="t"/>
              <a:pathLst>
                <a:path extrusionOk="0" h="1343025" w="1942465">
                  <a:moveTo>
                    <a:pt x="558711" y="1005471"/>
                  </a:moveTo>
                  <a:lnTo>
                    <a:pt x="515518" y="993952"/>
                  </a:lnTo>
                  <a:lnTo>
                    <a:pt x="473392" y="980998"/>
                  </a:lnTo>
                  <a:lnTo>
                    <a:pt x="432358" y="966952"/>
                  </a:lnTo>
                  <a:lnTo>
                    <a:pt x="392760" y="951839"/>
                  </a:lnTo>
                  <a:lnTo>
                    <a:pt x="354596" y="935634"/>
                  </a:lnTo>
                  <a:lnTo>
                    <a:pt x="317881" y="918362"/>
                  </a:lnTo>
                  <a:lnTo>
                    <a:pt x="282955" y="900353"/>
                  </a:lnTo>
                  <a:lnTo>
                    <a:pt x="249834" y="881278"/>
                  </a:lnTo>
                  <a:lnTo>
                    <a:pt x="188633" y="840232"/>
                  </a:lnTo>
                  <a:lnTo>
                    <a:pt x="135356" y="796315"/>
                  </a:lnTo>
                  <a:lnTo>
                    <a:pt x="89992" y="749871"/>
                  </a:lnTo>
                  <a:lnTo>
                    <a:pt x="54000" y="700913"/>
                  </a:lnTo>
                  <a:lnTo>
                    <a:pt x="26631" y="650519"/>
                  </a:lnTo>
                  <a:lnTo>
                    <a:pt x="8991" y="599033"/>
                  </a:lnTo>
                  <a:lnTo>
                    <a:pt x="711" y="546480"/>
                  </a:lnTo>
                  <a:lnTo>
                    <a:pt x="0" y="520191"/>
                  </a:lnTo>
                  <a:lnTo>
                    <a:pt x="2159" y="493915"/>
                  </a:lnTo>
                  <a:lnTo>
                    <a:pt x="12953" y="441718"/>
                  </a:lnTo>
                  <a:lnTo>
                    <a:pt x="33477" y="390232"/>
                  </a:lnTo>
                  <a:lnTo>
                    <a:pt x="63360" y="340194"/>
                  </a:lnTo>
                  <a:lnTo>
                    <a:pt x="102235" y="291960"/>
                  </a:lnTo>
                  <a:lnTo>
                    <a:pt x="149758" y="246240"/>
                  </a:lnTo>
                  <a:lnTo>
                    <a:pt x="205562" y="203034"/>
                  </a:lnTo>
                  <a:lnTo>
                    <a:pt x="268922" y="163080"/>
                  </a:lnTo>
                  <a:lnTo>
                    <a:pt x="303110" y="144716"/>
                  </a:lnTo>
                  <a:lnTo>
                    <a:pt x="339115" y="127076"/>
                  </a:lnTo>
                  <a:lnTo>
                    <a:pt x="376555" y="110515"/>
                  </a:lnTo>
                  <a:lnTo>
                    <a:pt x="415797" y="94678"/>
                  </a:lnTo>
                  <a:lnTo>
                    <a:pt x="456120" y="80276"/>
                  </a:lnTo>
                  <a:lnTo>
                    <a:pt x="497522" y="66954"/>
                  </a:lnTo>
                  <a:lnTo>
                    <a:pt x="540359" y="54711"/>
                  </a:lnTo>
                  <a:lnTo>
                    <a:pt x="584276" y="43561"/>
                  </a:lnTo>
                  <a:lnTo>
                    <a:pt x="629272" y="33832"/>
                  </a:lnTo>
                  <a:lnTo>
                    <a:pt x="674992" y="25196"/>
                  </a:lnTo>
                  <a:lnTo>
                    <a:pt x="721436" y="17640"/>
                  </a:lnTo>
                  <a:lnTo>
                    <a:pt x="768591" y="11518"/>
                  </a:lnTo>
                  <a:lnTo>
                    <a:pt x="816114" y="6832"/>
                  </a:lnTo>
                  <a:lnTo>
                    <a:pt x="863993" y="3238"/>
                  </a:lnTo>
                  <a:lnTo>
                    <a:pt x="912240" y="1079"/>
                  </a:lnTo>
                  <a:lnTo>
                    <a:pt x="960831" y="0"/>
                  </a:lnTo>
                  <a:lnTo>
                    <a:pt x="1009078" y="355"/>
                  </a:lnTo>
                  <a:lnTo>
                    <a:pt x="1057681" y="2159"/>
                  </a:lnTo>
                  <a:lnTo>
                    <a:pt x="1105560" y="5041"/>
                  </a:lnTo>
                  <a:lnTo>
                    <a:pt x="1153439" y="9359"/>
                  </a:lnTo>
                  <a:lnTo>
                    <a:pt x="1200594" y="15112"/>
                  </a:lnTo>
                  <a:lnTo>
                    <a:pt x="1247393" y="21958"/>
                  </a:lnTo>
                  <a:lnTo>
                    <a:pt x="1293482" y="29883"/>
                  </a:lnTo>
                  <a:lnTo>
                    <a:pt x="1338834" y="39242"/>
                  </a:lnTo>
                  <a:lnTo>
                    <a:pt x="1383118" y="50037"/>
                  </a:lnTo>
                  <a:lnTo>
                    <a:pt x="1426311" y="61556"/>
                  </a:lnTo>
                  <a:lnTo>
                    <a:pt x="1468437" y="74523"/>
                  </a:lnTo>
                  <a:lnTo>
                    <a:pt x="1509471" y="88557"/>
                  </a:lnTo>
                  <a:lnTo>
                    <a:pt x="1549082" y="103682"/>
                  </a:lnTo>
                  <a:lnTo>
                    <a:pt x="1587233" y="119875"/>
                  </a:lnTo>
                  <a:lnTo>
                    <a:pt x="1623961" y="137160"/>
                  </a:lnTo>
                  <a:lnTo>
                    <a:pt x="1658873" y="155511"/>
                  </a:lnTo>
                  <a:lnTo>
                    <a:pt x="1691995" y="174599"/>
                  </a:lnTo>
                  <a:lnTo>
                    <a:pt x="1753196" y="215277"/>
                  </a:lnTo>
                  <a:lnTo>
                    <a:pt x="1806841" y="259194"/>
                  </a:lnTo>
                  <a:lnTo>
                    <a:pt x="1851837" y="305638"/>
                  </a:lnTo>
                  <a:lnTo>
                    <a:pt x="1888197" y="354596"/>
                  </a:lnTo>
                  <a:lnTo>
                    <a:pt x="1915198" y="405002"/>
                  </a:lnTo>
                  <a:lnTo>
                    <a:pt x="1932838" y="456831"/>
                  </a:lnTo>
                  <a:lnTo>
                    <a:pt x="1941118" y="509041"/>
                  </a:lnTo>
                  <a:lnTo>
                    <a:pt x="1941842" y="535317"/>
                  </a:lnTo>
                  <a:lnTo>
                    <a:pt x="1939670" y="561594"/>
                  </a:lnTo>
                  <a:lnTo>
                    <a:pt x="1928875" y="614159"/>
                  </a:lnTo>
                  <a:lnTo>
                    <a:pt x="1908352" y="665276"/>
                  </a:lnTo>
                  <a:lnTo>
                    <a:pt x="1878482" y="715314"/>
                  </a:lnTo>
                  <a:lnTo>
                    <a:pt x="1839594" y="763562"/>
                  </a:lnTo>
                  <a:lnTo>
                    <a:pt x="1792071" y="809637"/>
                  </a:lnTo>
                  <a:lnTo>
                    <a:pt x="1736280" y="852474"/>
                  </a:lnTo>
                  <a:lnTo>
                    <a:pt x="1672920" y="892441"/>
                  </a:lnTo>
                  <a:lnTo>
                    <a:pt x="1638719" y="910793"/>
                  </a:lnTo>
                  <a:lnTo>
                    <a:pt x="1602714" y="928433"/>
                  </a:lnTo>
                  <a:lnTo>
                    <a:pt x="1565274" y="944994"/>
                  </a:lnTo>
                  <a:lnTo>
                    <a:pt x="1526032" y="960831"/>
                  </a:lnTo>
                  <a:lnTo>
                    <a:pt x="1485722" y="975232"/>
                  </a:lnTo>
                  <a:lnTo>
                    <a:pt x="1443951" y="988555"/>
                  </a:lnTo>
                  <a:lnTo>
                    <a:pt x="1401114" y="1000798"/>
                  </a:lnTo>
                  <a:lnTo>
                    <a:pt x="1357198" y="1011961"/>
                  </a:lnTo>
                  <a:lnTo>
                    <a:pt x="1312557" y="1021676"/>
                  </a:lnTo>
                  <a:lnTo>
                    <a:pt x="1266837" y="1030312"/>
                  </a:lnTo>
                  <a:lnTo>
                    <a:pt x="1220038" y="1037882"/>
                  </a:lnTo>
                  <a:lnTo>
                    <a:pt x="1173238" y="1044003"/>
                  </a:lnTo>
                  <a:lnTo>
                    <a:pt x="1125359" y="1048677"/>
                  </a:lnTo>
                  <a:lnTo>
                    <a:pt x="1077480" y="1052271"/>
                  </a:lnTo>
                  <a:lnTo>
                    <a:pt x="1029233" y="1054442"/>
                  </a:lnTo>
                  <a:lnTo>
                    <a:pt x="980998" y="1055522"/>
                  </a:lnTo>
                  <a:lnTo>
                    <a:pt x="932395" y="1055154"/>
                  </a:lnTo>
                  <a:lnTo>
                    <a:pt x="884161" y="1053363"/>
                  </a:lnTo>
                  <a:lnTo>
                    <a:pt x="566280" y="1342440"/>
                  </a:lnTo>
                  <a:lnTo>
                    <a:pt x="558711" y="1005471"/>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11" name="Google Shape;711;p54"/>
          <p:cNvSpPr txBox="1"/>
          <p:nvPr/>
        </p:nvSpPr>
        <p:spPr>
          <a:xfrm>
            <a:off x="6621741" y="2886735"/>
            <a:ext cx="1102360" cy="574040"/>
          </a:xfrm>
          <a:prstGeom prst="rect">
            <a:avLst/>
          </a:prstGeom>
          <a:noFill/>
          <a:ln>
            <a:noFill/>
          </a:ln>
        </p:spPr>
        <p:txBody>
          <a:bodyPr anchorCtr="0" anchor="t" bIns="0" lIns="0" spcFirstLastPara="1" rIns="0" wrap="square" tIns="12700">
            <a:spAutoFit/>
          </a:bodyPr>
          <a:lstStyle/>
          <a:p>
            <a:pPr indent="234950" lvl="0" marL="12700" marR="5080" rtl="0" algn="l">
              <a:lnSpc>
                <a:spcPct val="100000"/>
              </a:lnSpc>
              <a:spcBef>
                <a:spcPts val="0"/>
              </a:spcBef>
              <a:spcAft>
                <a:spcPts val="0"/>
              </a:spcAft>
              <a:buNone/>
            </a:pPr>
            <a:r>
              <a:rPr lang="en-US" sz="1800">
                <a:solidFill>
                  <a:srgbClr val="FFFFFF"/>
                </a:solidFill>
                <a:latin typeface="Calibri"/>
                <a:ea typeface="Calibri"/>
                <a:cs typeface="Calibri"/>
                <a:sym typeface="Calibri"/>
              </a:rPr>
              <a:t>JOB IN  EXECUTION</a:t>
            </a:r>
            <a:endParaRPr sz="1800">
              <a:latin typeface="Calibri"/>
              <a:ea typeface="Calibri"/>
              <a:cs typeface="Calibri"/>
              <a:sym typeface="Calibri"/>
            </a:endParaRPr>
          </a:p>
        </p:txBody>
      </p:sp>
      <p:sp>
        <p:nvSpPr>
          <p:cNvPr id="712" name="Google Shape;712;p54"/>
          <p:cNvSpPr txBox="1"/>
          <p:nvPr/>
        </p:nvSpPr>
        <p:spPr>
          <a:xfrm>
            <a:off x="77304" y="6178219"/>
            <a:ext cx="779907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latin typeface="Calibri"/>
                <a:ea typeface="Calibri"/>
                <a:cs typeface="Calibri"/>
                <a:sym typeface="Calibri"/>
              </a:rPr>
              <a:t>All jobs in ready queue has to wait till Job in execution completes its task.</a:t>
            </a:r>
            <a:endParaRPr sz="2000">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5"/>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8" name="Google Shape;718;p55"/>
          <p:cNvSpPr txBox="1"/>
          <p:nvPr>
            <p:ph type="title"/>
          </p:nvPr>
        </p:nvSpPr>
        <p:spPr>
          <a:xfrm>
            <a:off x="2683344" y="1721053"/>
            <a:ext cx="3770629"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Pre-emptive Scheduling</a:t>
            </a:r>
            <a:endParaRPr/>
          </a:p>
        </p:txBody>
      </p:sp>
      <p:grpSp>
        <p:nvGrpSpPr>
          <p:cNvPr id="719" name="Google Shape;719;p55"/>
          <p:cNvGrpSpPr/>
          <p:nvPr/>
        </p:nvGrpSpPr>
        <p:grpSpPr>
          <a:xfrm>
            <a:off x="0" y="3071520"/>
            <a:ext cx="9143834" cy="3214801"/>
            <a:chOff x="0" y="3071520"/>
            <a:chExt cx="9143834" cy="3214801"/>
          </a:xfrm>
        </p:grpSpPr>
        <p:pic>
          <p:nvPicPr>
            <p:cNvPr id="720" name="Google Shape;720;p55"/>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pic>
          <p:nvPicPr>
            <p:cNvPr id="721" name="Google Shape;721;p55"/>
            <p:cNvPicPr preferRelativeResize="0"/>
            <p:nvPr/>
          </p:nvPicPr>
          <p:blipFill rotWithShape="1">
            <a:blip r:embed="rId4">
              <a:alphaModFix/>
            </a:blip>
            <a:srcRect b="0" l="0" r="0" t="0"/>
            <a:stretch/>
          </p:blipFill>
          <p:spPr>
            <a:xfrm>
              <a:off x="7143839" y="3847680"/>
              <a:ext cx="1181163" cy="2438641"/>
            </a:xfrm>
            <a:prstGeom prst="rect">
              <a:avLst/>
            </a:prstGeom>
            <a:noFill/>
            <a:ln>
              <a:noFill/>
            </a:ln>
          </p:spPr>
        </p:pic>
        <p:pic>
          <p:nvPicPr>
            <p:cNvPr id="722" name="Google Shape;722;p55"/>
            <p:cNvPicPr preferRelativeResize="0"/>
            <p:nvPr/>
          </p:nvPicPr>
          <p:blipFill rotWithShape="1">
            <a:blip r:embed="rId5">
              <a:alphaModFix/>
            </a:blip>
            <a:srcRect b="0" l="0" r="0" t="0"/>
            <a:stretch/>
          </p:blipFill>
          <p:spPr>
            <a:xfrm>
              <a:off x="5500801" y="3857396"/>
              <a:ext cx="904684" cy="2428925"/>
            </a:xfrm>
            <a:prstGeom prst="rect">
              <a:avLst/>
            </a:prstGeom>
            <a:noFill/>
            <a:ln>
              <a:noFill/>
            </a:ln>
          </p:spPr>
        </p:pic>
        <p:pic>
          <p:nvPicPr>
            <p:cNvPr id="723" name="Google Shape;723;p55"/>
            <p:cNvPicPr preferRelativeResize="0"/>
            <p:nvPr/>
          </p:nvPicPr>
          <p:blipFill rotWithShape="1">
            <a:blip r:embed="rId6">
              <a:alphaModFix/>
            </a:blip>
            <a:srcRect b="0" l="0" r="0" t="0"/>
            <a:stretch/>
          </p:blipFill>
          <p:spPr>
            <a:xfrm>
              <a:off x="4429074" y="3776395"/>
              <a:ext cx="781202" cy="2438285"/>
            </a:xfrm>
            <a:prstGeom prst="rect">
              <a:avLst/>
            </a:prstGeom>
            <a:noFill/>
            <a:ln>
              <a:noFill/>
            </a:ln>
          </p:spPr>
        </p:pic>
        <p:pic>
          <p:nvPicPr>
            <p:cNvPr id="724" name="Google Shape;724;p55"/>
            <p:cNvPicPr preferRelativeResize="0"/>
            <p:nvPr/>
          </p:nvPicPr>
          <p:blipFill rotWithShape="1">
            <a:blip r:embed="rId7">
              <a:alphaModFix/>
            </a:blip>
            <a:srcRect b="0" l="0" r="0" t="0"/>
            <a:stretch/>
          </p:blipFill>
          <p:spPr>
            <a:xfrm>
              <a:off x="3429000" y="3776395"/>
              <a:ext cx="676440" cy="2438285"/>
            </a:xfrm>
            <a:prstGeom prst="rect">
              <a:avLst/>
            </a:prstGeom>
            <a:noFill/>
            <a:ln>
              <a:noFill/>
            </a:ln>
          </p:spPr>
        </p:pic>
        <p:pic>
          <p:nvPicPr>
            <p:cNvPr id="725" name="Google Shape;725;p55"/>
            <p:cNvPicPr preferRelativeResize="0"/>
            <p:nvPr/>
          </p:nvPicPr>
          <p:blipFill rotWithShape="1">
            <a:blip r:embed="rId8">
              <a:alphaModFix/>
            </a:blip>
            <a:srcRect b="0" l="0" r="0" t="0"/>
            <a:stretch/>
          </p:blipFill>
          <p:spPr>
            <a:xfrm>
              <a:off x="2357285" y="3776395"/>
              <a:ext cx="685800" cy="2438285"/>
            </a:xfrm>
            <a:prstGeom prst="rect">
              <a:avLst/>
            </a:prstGeom>
            <a:noFill/>
            <a:ln>
              <a:noFill/>
            </a:ln>
          </p:spPr>
        </p:pic>
        <p:pic>
          <p:nvPicPr>
            <p:cNvPr id="726" name="Google Shape;726;p55"/>
            <p:cNvPicPr preferRelativeResize="0"/>
            <p:nvPr/>
          </p:nvPicPr>
          <p:blipFill rotWithShape="1">
            <a:blip r:embed="rId9">
              <a:alphaModFix/>
            </a:blip>
            <a:srcRect b="0" l="0" r="0" t="0"/>
            <a:stretch/>
          </p:blipFill>
          <p:spPr>
            <a:xfrm>
              <a:off x="0" y="3919308"/>
              <a:ext cx="641515" cy="2357285"/>
            </a:xfrm>
            <a:prstGeom prst="rect">
              <a:avLst/>
            </a:prstGeom>
            <a:noFill/>
            <a:ln>
              <a:noFill/>
            </a:ln>
          </p:spPr>
        </p:pic>
        <p:pic>
          <p:nvPicPr>
            <p:cNvPr id="727" name="Google Shape;727;p55"/>
            <p:cNvPicPr preferRelativeResize="0"/>
            <p:nvPr/>
          </p:nvPicPr>
          <p:blipFill rotWithShape="1">
            <a:blip r:embed="rId10">
              <a:alphaModFix/>
            </a:blip>
            <a:srcRect b="0" l="0" r="0" t="0"/>
            <a:stretch/>
          </p:blipFill>
          <p:spPr>
            <a:xfrm>
              <a:off x="857161" y="3704755"/>
              <a:ext cx="1257477" cy="2419565"/>
            </a:xfrm>
            <a:prstGeom prst="rect">
              <a:avLst/>
            </a:prstGeom>
            <a:noFill/>
            <a:ln>
              <a:noFill/>
            </a:ln>
          </p:spPr>
        </p:pic>
        <p:sp>
          <p:nvSpPr>
            <p:cNvPr id="728" name="Google Shape;728;p55"/>
            <p:cNvSpPr/>
            <p:nvPr/>
          </p:nvSpPr>
          <p:spPr>
            <a:xfrm>
              <a:off x="7862404" y="3429000"/>
              <a:ext cx="1281430" cy="644525"/>
            </a:xfrm>
            <a:custGeom>
              <a:rect b="b" l="l" r="r" t="t"/>
              <a:pathLst>
                <a:path extrusionOk="0" h="644525" w="1281429">
                  <a:moveTo>
                    <a:pt x="648716" y="0"/>
                  </a:moveTo>
                  <a:lnTo>
                    <a:pt x="585000" y="1079"/>
                  </a:lnTo>
                  <a:lnTo>
                    <a:pt x="521639" y="5041"/>
                  </a:lnTo>
                  <a:lnTo>
                    <a:pt x="459714" y="12242"/>
                  </a:lnTo>
                  <a:lnTo>
                    <a:pt x="399237" y="21958"/>
                  </a:lnTo>
                  <a:lnTo>
                    <a:pt x="341629" y="34556"/>
                  </a:lnTo>
                  <a:lnTo>
                    <a:pt x="286550" y="49682"/>
                  </a:lnTo>
                  <a:lnTo>
                    <a:pt x="235076" y="67322"/>
                  </a:lnTo>
                  <a:lnTo>
                    <a:pt x="187909" y="87122"/>
                  </a:lnTo>
                  <a:lnTo>
                    <a:pt x="145072" y="109435"/>
                  </a:lnTo>
                  <a:lnTo>
                    <a:pt x="106921" y="133197"/>
                  </a:lnTo>
                  <a:lnTo>
                    <a:pt x="74510" y="158762"/>
                  </a:lnTo>
                  <a:lnTo>
                    <a:pt x="47510" y="185762"/>
                  </a:lnTo>
                  <a:lnTo>
                    <a:pt x="17995" y="228244"/>
                  </a:lnTo>
                  <a:lnTo>
                    <a:pt x="2514" y="272161"/>
                  </a:lnTo>
                  <a:lnTo>
                    <a:pt x="0" y="302044"/>
                  </a:lnTo>
                  <a:lnTo>
                    <a:pt x="1079" y="316801"/>
                  </a:lnTo>
                  <a:lnTo>
                    <a:pt x="14389" y="361073"/>
                  </a:lnTo>
                  <a:lnTo>
                    <a:pt x="41389" y="403923"/>
                  </a:lnTo>
                  <a:lnTo>
                    <a:pt x="81711" y="444245"/>
                  </a:lnTo>
                  <a:lnTo>
                    <a:pt x="115557" y="469442"/>
                  </a:lnTo>
                  <a:lnTo>
                    <a:pt x="154800" y="492836"/>
                  </a:lnTo>
                  <a:lnTo>
                    <a:pt x="176034" y="503999"/>
                  </a:lnTo>
                  <a:lnTo>
                    <a:pt x="91795" y="644398"/>
                  </a:lnTo>
                  <a:lnTo>
                    <a:pt x="355320" y="565556"/>
                  </a:lnTo>
                  <a:lnTo>
                    <a:pt x="384111" y="572046"/>
                  </a:lnTo>
                  <a:lnTo>
                    <a:pt x="413639" y="577443"/>
                  </a:lnTo>
                  <a:lnTo>
                    <a:pt x="474472" y="586803"/>
                  </a:lnTo>
                  <a:lnTo>
                    <a:pt x="536752" y="592924"/>
                  </a:lnTo>
                  <a:lnTo>
                    <a:pt x="600481" y="596163"/>
                  </a:lnTo>
                  <a:lnTo>
                    <a:pt x="632155" y="596874"/>
                  </a:lnTo>
                  <a:lnTo>
                    <a:pt x="664197" y="596519"/>
                  </a:lnTo>
                  <a:lnTo>
                    <a:pt x="727913" y="594004"/>
                  </a:lnTo>
                  <a:lnTo>
                    <a:pt x="790549" y="588594"/>
                  </a:lnTo>
                  <a:lnTo>
                    <a:pt x="851750" y="580313"/>
                  </a:lnTo>
                  <a:lnTo>
                    <a:pt x="910793" y="568794"/>
                  </a:lnTo>
                  <a:lnTo>
                    <a:pt x="967320" y="555117"/>
                  </a:lnTo>
                  <a:lnTo>
                    <a:pt x="1020597" y="538556"/>
                  </a:lnTo>
                  <a:lnTo>
                    <a:pt x="1069911" y="519836"/>
                  </a:lnTo>
                  <a:lnTo>
                    <a:pt x="1115275" y="498601"/>
                  </a:lnTo>
                  <a:lnTo>
                    <a:pt x="1155598" y="475919"/>
                  </a:lnTo>
                  <a:lnTo>
                    <a:pt x="1190878" y="451078"/>
                  </a:lnTo>
                  <a:lnTo>
                    <a:pt x="1220749" y="424802"/>
                  </a:lnTo>
                  <a:lnTo>
                    <a:pt x="1254594" y="383044"/>
                  </a:lnTo>
                  <a:lnTo>
                    <a:pt x="1274749" y="339483"/>
                  </a:lnTo>
                  <a:lnTo>
                    <a:pt x="1280871" y="294843"/>
                  </a:lnTo>
                  <a:lnTo>
                    <a:pt x="1279791" y="280085"/>
                  </a:lnTo>
                  <a:lnTo>
                    <a:pt x="1266469" y="235800"/>
                  </a:lnTo>
                  <a:lnTo>
                    <a:pt x="1239469" y="192963"/>
                  </a:lnTo>
                  <a:lnTo>
                    <a:pt x="1199159" y="152641"/>
                  </a:lnTo>
                  <a:lnTo>
                    <a:pt x="1165313" y="127444"/>
                  </a:lnTo>
                  <a:lnTo>
                    <a:pt x="1126070" y="104038"/>
                  </a:lnTo>
                  <a:lnTo>
                    <a:pt x="1082154" y="82435"/>
                  </a:lnTo>
                  <a:lnTo>
                    <a:pt x="1033551" y="63004"/>
                  </a:lnTo>
                  <a:lnTo>
                    <a:pt x="981354" y="45720"/>
                  </a:lnTo>
                  <a:lnTo>
                    <a:pt x="925918" y="31318"/>
                  </a:lnTo>
                  <a:lnTo>
                    <a:pt x="867232" y="19443"/>
                  </a:lnTo>
                  <a:lnTo>
                    <a:pt x="806399" y="10083"/>
                  </a:lnTo>
                  <a:lnTo>
                    <a:pt x="744118" y="3962"/>
                  </a:lnTo>
                  <a:lnTo>
                    <a:pt x="680758" y="723"/>
                  </a:lnTo>
                  <a:lnTo>
                    <a:pt x="648716"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29" name="Google Shape;729;p55"/>
            <p:cNvSpPr/>
            <p:nvPr/>
          </p:nvSpPr>
          <p:spPr>
            <a:xfrm>
              <a:off x="7862404" y="3429000"/>
              <a:ext cx="1281430" cy="644525"/>
            </a:xfrm>
            <a:custGeom>
              <a:rect b="b" l="l" r="r" t="t"/>
              <a:pathLst>
                <a:path extrusionOk="0" h="644525" w="1281429">
                  <a:moveTo>
                    <a:pt x="176034" y="503999"/>
                  </a:moveTo>
                  <a:lnTo>
                    <a:pt x="134632" y="481317"/>
                  </a:lnTo>
                  <a:lnTo>
                    <a:pt x="97917" y="457200"/>
                  </a:lnTo>
                  <a:lnTo>
                    <a:pt x="66598" y="430923"/>
                  </a:lnTo>
                  <a:lnTo>
                    <a:pt x="30594" y="389877"/>
                  </a:lnTo>
                  <a:lnTo>
                    <a:pt x="8280" y="346316"/>
                  </a:lnTo>
                  <a:lnTo>
                    <a:pt x="0" y="302044"/>
                  </a:lnTo>
                  <a:lnTo>
                    <a:pt x="355" y="286918"/>
                  </a:lnTo>
                  <a:lnTo>
                    <a:pt x="11150" y="242646"/>
                  </a:lnTo>
                  <a:lnTo>
                    <a:pt x="35991" y="199796"/>
                  </a:lnTo>
                  <a:lnTo>
                    <a:pt x="74510" y="158762"/>
                  </a:lnTo>
                  <a:lnTo>
                    <a:pt x="106921" y="133197"/>
                  </a:lnTo>
                  <a:lnTo>
                    <a:pt x="145072" y="109435"/>
                  </a:lnTo>
                  <a:lnTo>
                    <a:pt x="187909" y="87122"/>
                  </a:lnTo>
                  <a:lnTo>
                    <a:pt x="235076" y="67322"/>
                  </a:lnTo>
                  <a:lnTo>
                    <a:pt x="286550" y="49682"/>
                  </a:lnTo>
                  <a:lnTo>
                    <a:pt x="341629" y="34556"/>
                  </a:lnTo>
                  <a:lnTo>
                    <a:pt x="399237" y="21958"/>
                  </a:lnTo>
                  <a:lnTo>
                    <a:pt x="459714" y="12242"/>
                  </a:lnTo>
                  <a:lnTo>
                    <a:pt x="521639" y="5041"/>
                  </a:lnTo>
                  <a:lnTo>
                    <a:pt x="585000" y="1079"/>
                  </a:lnTo>
                  <a:lnTo>
                    <a:pt x="648716" y="0"/>
                  </a:lnTo>
                  <a:lnTo>
                    <a:pt x="680758" y="723"/>
                  </a:lnTo>
                  <a:lnTo>
                    <a:pt x="744118" y="3962"/>
                  </a:lnTo>
                  <a:lnTo>
                    <a:pt x="806399" y="10083"/>
                  </a:lnTo>
                  <a:lnTo>
                    <a:pt x="867232" y="19443"/>
                  </a:lnTo>
                  <a:lnTo>
                    <a:pt x="925918" y="31318"/>
                  </a:lnTo>
                  <a:lnTo>
                    <a:pt x="981354" y="45720"/>
                  </a:lnTo>
                  <a:lnTo>
                    <a:pt x="1033551" y="63004"/>
                  </a:lnTo>
                  <a:lnTo>
                    <a:pt x="1082154" y="82435"/>
                  </a:lnTo>
                  <a:lnTo>
                    <a:pt x="1126070" y="104038"/>
                  </a:lnTo>
                  <a:lnTo>
                    <a:pt x="1165313" y="127444"/>
                  </a:lnTo>
                  <a:lnTo>
                    <a:pt x="1199159" y="152641"/>
                  </a:lnTo>
                  <a:lnTo>
                    <a:pt x="1227594" y="179285"/>
                  </a:lnTo>
                  <a:lnTo>
                    <a:pt x="1259281" y="221399"/>
                  </a:lnTo>
                  <a:lnTo>
                    <a:pt x="1276908" y="265315"/>
                  </a:lnTo>
                  <a:lnTo>
                    <a:pt x="1280871" y="294843"/>
                  </a:lnTo>
                  <a:lnTo>
                    <a:pt x="1280515" y="309600"/>
                  </a:lnTo>
                  <a:lnTo>
                    <a:pt x="1269720" y="353885"/>
                  </a:lnTo>
                  <a:lnTo>
                    <a:pt x="1244879" y="397078"/>
                  </a:lnTo>
                  <a:lnTo>
                    <a:pt x="1206715" y="438124"/>
                  </a:lnTo>
                  <a:lnTo>
                    <a:pt x="1173949" y="463676"/>
                  </a:lnTo>
                  <a:lnTo>
                    <a:pt x="1136154" y="487438"/>
                  </a:lnTo>
                  <a:lnTo>
                    <a:pt x="1092949" y="509397"/>
                  </a:lnTo>
                  <a:lnTo>
                    <a:pt x="1045794" y="529564"/>
                  </a:lnTo>
                  <a:lnTo>
                    <a:pt x="994321" y="547204"/>
                  </a:lnTo>
                  <a:lnTo>
                    <a:pt x="939596" y="562317"/>
                  </a:lnTo>
                  <a:lnTo>
                    <a:pt x="881633" y="574916"/>
                  </a:lnTo>
                  <a:lnTo>
                    <a:pt x="821512" y="584644"/>
                  </a:lnTo>
                  <a:lnTo>
                    <a:pt x="759231" y="591845"/>
                  </a:lnTo>
                  <a:lnTo>
                    <a:pt x="696239" y="595795"/>
                  </a:lnTo>
                  <a:lnTo>
                    <a:pt x="632155" y="596874"/>
                  </a:lnTo>
                  <a:lnTo>
                    <a:pt x="600481" y="596163"/>
                  </a:lnTo>
                  <a:lnTo>
                    <a:pt x="536752" y="592924"/>
                  </a:lnTo>
                  <a:lnTo>
                    <a:pt x="474472" y="586803"/>
                  </a:lnTo>
                  <a:lnTo>
                    <a:pt x="413639" y="577443"/>
                  </a:lnTo>
                  <a:lnTo>
                    <a:pt x="355320" y="565556"/>
                  </a:lnTo>
                  <a:lnTo>
                    <a:pt x="91795" y="644398"/>
                  </a:lnTo>
                  <a:lnTo>
                    <a:pt x="176034" y="503999"/>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30" name="Google Shape;730;p55"/>
          <p:cNvSpPr txBox="1"/>
          <p:nvPr/>
        </p:nvSpPr>
        <p:spPr>
          <a:xfrm>
            <a:off x="8296821" y="3577577"/>
            <a:ext cx="4121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CPU</a:t>
            </a:r>
            <a:endParaRPr sz="1800">
              <a:latin typeface="Calibri"/>
              <a:ea typeface="Calibri"/>
              <a:cs typeface="Calibri"/>
              <a:sym typeface="Calibri"/>
            </a:endParaRPr>
          </a:p>
        </p:txBody>
      </p:sp>
      <p:grpSp>
        <p:nvGrpSpPr>
          <p:cNvPr id="731" name="Google Shape;731;p55"/>
          <p:cNvGrpSpPr/>
          <p:nvPr/>
        </p:nvGrpSpPr>
        <p:grpSpPr>
          <a:xfrm>
            <a:off x="96837" y="2428925"/>
            <a:ext cx="5975985" cy="1571600"/>
            <a:chOff x="96837" y="2428925"/>
            <a:chExt cx="5975985" cy="1571600"/>
          </a:xfrm>
        </p:grpSpPr>
        <p:sp>
          <p:nvSpPr>
            <p:cNvPr id="732" name="Google Shape;732;p55"/>
            <p:cNvSpPr/>
            <p:nvPr/>
          </p:nvSpPr>
          <p:spPr>
            <a:xfrm>
              <a:off x="96837" y="3152165"/>
              <a:ext cx="5975985" cy="848360"/>
            </a:xfrm>
            <a:custGeom>
              <a:rect b="b" l="l" r="r" t="t"/>
              <a:pathLst>
                <a:path extrusionOk="0" h="848360" w="5975985">
                  <a:moveTo>
                    <a:pt x="0" y="848156"/>
                  </a:moveTo>
                  <a:lnTo>
                    <a:pt x="1246" y="777767"/>
                  </a:lnTo>
                  <a:lnTo>
                    <a:pt x="4794" y="709124"/>
                  </a:lnTo>
                  <a:lnTo>
                    <a:pt x="10361" y="643970"/>
                  </a:lnTo>
                  <a:lnTo>
                    <a:pt x="17661" y="584053"/>
                  </a:lnTo>
                  <a:lnTo>
                    <a:pt x="26410" y="531116"/>
                  </a:lnTo>
                  <a:lnTo>
                    <a:pt x="36323" y="486904"/>
                  </a:lnTo>
                  <a:lnTo>
                    <a:pt x="58505" y="431640"/>
                  </a:lnTo>
                  <a:lnTo>
                    <a:pt x="70205" y="424078"/>
                  </a:lnTo>
                  <a:lnTo>
                    <a:pt x="2917088" y="424078"/>
                  </a:lnTo>
                  <a:lnTo>
                    <a:pt x="2928796" y="416515"/>
                  </a:lnTo>
                  <a:lnTo>
                    <a:pt x="2951053" y="361251"/>
                  </a:lnTo>
                  <a:lnTo>
                    <a:pt x="2961021" y="317040"/>
                  </a:lnTo>
                  <a:lnTo>
                    <a:pt x="2969828" y="264103"/>
                  </a:lnTo>
                  <a:lnTo>
                    <a:pt x="2977183" y="204185"/>
                  </a:lnTo>
                  <a:lnTo>
                    <a:pt x="2982797" y="139032"/>
                  </a:lnTo>
                  <a:lnTo>
                    <a:pt x="2986378" y="70388"/>
                  </a:lnTo>
                  <a:lnTo>
                    <a:pt x="2987636" y="0"/>
                  </a:lnTo>
                  <a:lnTo>
                    <a:pt x="2988895" y="70388"/>
                  </a:lnTo>
                  <a:lnTo>
                    <a:pt x="2992476" y="139032"/>
                  </a:lnTo>
                  <a:lnTo>
                    <a:pt x="2998090" y="204185"/>
                  </a:lnTo>
                  <a:lnTo>
                    <a:pt x="3005446" y="264103"/>
                  </a:lnTo>
                  <a:lnTo>
                    <a:pt x="3014254" y="317040"/>
                  </a:lnTo>
                  <a:lnTo>
                    <a:pt x="3024224" y="361251"/>
                  </a:lnTo>
                  <a:lnTo>
                    <a:pt x="3046486" y="416515"/>
                  </a:lnTo>
                  <a:lnTo>
                    <a:pt x="3058198" y="424078"/>
                  </a:lnTo>
                  <a:lnTo>
                    <a:pt x="5905080" y="424078"/>
                  </a:lnTo>
                  <a:lnTo>
                    <a:pt x="5916792" y="431640"/>
                  </a:lnTo>
                  <a:lnTo>
                    <a:pt x="5939054" y="486904"/>
                  </a:lnTo>
                  <a:lnTo>
                    <a:pt x="5949024" y="531116"/>
                  </a:lnTo>
                  <a:lnTo>
                    <a:pt x="5957832" y="584053"/>
                  </a:lnTo>
                  <a:lnTo>
                    <a:pt x="5965188" y="643970"/>
                  </a:lnTo>
                  <a:lnTo>
                    <a:pt x="5970802" y="709124"/>
                  </a:lnTo>
                  <a:lnTo>
                    <a:pt x="5974383" y="777767"/>
                  </a:lnTo>
                  <a:lnTo>
                    <a:pt x="5975642" y="848156"/>
                  </a:lnTo>
                </a:path>
              </a:pathLst>
            </a:custGeom>
            <a:noFill/>
            <a:ln cap="flat" cmpd="sng" w="665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3" name="Google Shape;733;p55"/>
            <p:cNvSpPr/>
            <p:nvPr/>
          </p:nvSpPr>
          <p:spPr>
            <a:xfrm>
              <a:off x="2285644" y="2428925"/>
              <a:ext cx="1858010" cy="675005"/>
            </a:xfrm>
            <a:custGeom>
              <a:rect b="b" l="l" r="r" t="t"/>
              <a:pathLst>
                <a:path extrusionOk="0" h="675005" w="1858010">
                  <a:moveTo>
                    <a:pt x="1639074" y="0"/>
                  </a:moveTo>
                  <a:lnTo>
                    <a:pt x="218516" y="0"/>
                  </a:lnTo>
                  <a:lnTo>
                    <a:pt x="189874" y="674"/>
                  </a:lnTo>
                  <a:lnTo>
                    <a:pt x="161907" y="2697"/>
                  </a:lnTo>
                  <a:lnTo>
                    <a:pt x="109080" y="10794"/>
                  </a:lnTo>
                  <a:lnTo>
                    <a:pt x="63985" y="23306"/>
                  </a:lnTo>
                  <a:lnTo>
                    <a:pt x="29159" y="39598"/>
                  </a:lnTo>
                  <a:lnTo>
                    <a:pt x="1871" y="68959"/>
                  </a:lnTo>
                  <a:lnTo>
                    <a:pt x="0" y="79197"/>
                  </a:lnTo>
                  <a:lnTo>
                    <a:pt x="0" y="595795"/>
                  </a:lnTo>
                  <a:lnTo>
                    <a:pt x="29159" y="635393"/>
                  </a:lnTo>
                  <a:lnTo>
                    <a:pt x="63985" y="651681"/>
                  </a:lnTo>
                  <a:lnTo>
                    <a:pt x="109080" y="664197"/>
                  </a:lnTo>
                  <a:lnTo>
                    <a:pt x="161907" y="672295"/>
                  </a:lnTo>
                  <a:lnTo>
                    <a:pt x="218516" y="674992"/>
                  </a:lnTo>
                  <a:lnTo>
                    <a:pt x="1639074" y="674992"/>
                  </a:lnTo>
                  <a:lnTo>
                    <a:pt x="1695683" y="672295"/>
                  </a:lnTo>
                  <a:lnTo>
                    <a:pt x="1748510" y="664197"/>
                  </a:lnTo>
                  <a:lnTo>
                    <a:pt x="1793605" y="651681"/>
                  </a:lnTo>
                  <a:lnTo>
                    <a:pt x="1828431" y="635393"/>
                  </a:lnTo>
                  <a:lnTo>
                    <a:pt x="1855719" y="606031"/>
                  </a:lnTo>
                  <a:lnTo>
                    <a:pt x="1857590" y="595795"/>
                  </a:lnTo>
                  <a:lnTo>
                    <a:pt x="1857590" y="79197"/>
                  </a:lnTo>
                  <a:lnTo>
                    <a:pt x="1828431" y="39598"/>
                  </a:lnTo>
                  <a:lnTo>
                    <a:pt x="1793605" y="23306"/>
                  </a:lnTo>
                  <a:lnTo>
                    <a:pt x="1748510" y="10794"/>
                  </a:lnTo>
                  <a:lnTo>
                    <a:pt x="1695683" y="2697"/>
                  </a:lnTo>
                  <a:lnTo>
                    <a:pt x="1667716" y="674"/>
                  </a:lnTo>
                  <a:lnTo>
                    <a:pt x="1639074"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4" name="Google Shape;734;p55"/>
            <p:cNvSpPr/>
            <p:nvPr/>
          </p:nvSpPr>
          <p:spPr>
            <a:xfrm>
              <a:off x="2285644" y="2428925"/>
              <a:ext cx="1858010" cy="675005"/>
            </a:xfrm>
            <a:custGeom>
              <a:rect b="b" l="l" r="r" t="t"/>
              <a:pathLst>
                <a:path extrusionOk="0" h="675005" w="1858010">
                  <a:moveTo>
                    <a:pt x="0" y="79197"/>
                  </a:moveTo>
                  <a:lnTo>
                    <a:pt x="1871" y="68959"/>
                  </a:lnTo>
                  <a:lnTo>
                    <a:pt x="7421" y="58854"/>
                  </a:lnTo>
                  <a:lnTo>
                    <a:pt x="45186" y="31045"/>
                  </a:lnTo>
                  <a:lnTo>
                    <a:pt x="85351" y="16511"/>
                  </a:lnTo>
                  <a:lnTo>
                    <a:pt x="134886" y="6070"/>
                  </a:lnTo>
                  <a:lnTo>
                    <a:pt x="189874" y="674"/>
                  </a:lnTo>
                  <a:lnTo>
                    <a:pt x="218516" y="0"/>
                  </a:lnTo>
                  <a:lnTo>
                    <a:pt x="1639074" y="0"/>
                  </a:lnTo>
                  <a:lnTo>
                    <a:pt x="1695683" y="2697"/>
                  </a:lnTo>
                  <a:lnTo>
                    <a:pt x="1748510" y="10794"/>
                  </a:lnTo>
                  <a:lnTo>
                    <a:pt x="1793605" y="23306"/>
                  </a:lnTo>
                  <a:lnTo>
                    <a:pt x="1828431" y="39598"/>
                  </a:lnTo>
                  <a:lnTo>
                    <a:pt x="1855719" y="68959"/>
                  </a:lnTo>
                  <a:lnTo>
                    <a:pt x="1857590" y="79197"/>
                  </a:lnTo>
                  <a:lnTo>
                    <a:pt x="1857590" y="595439"/>
                  </a:lnTo>
                  <a:lnTo>
                    <a:pt x="1857590" y="595795"/>
                  </a:lnTo>
                  <a:lnTo>
                    <a:pt x="1855719" y="606031"/>
                  </a:lnTo>
                  <a:lnTo>
                    <a:pt x="1828431" y="635393"/>
                  </a:lnTo>
                  <a:lnTo>
                    <a:pt x="1793605" y="651681"/>
                  </a:lnTo>
                  <a:lnTo>
                    <a:pt x="1748510" y="664197"/>
                  </a:lnTo>
                  <a:lnTo>
                    <a:pt x="1695683" y="672295"/>
                  </a:lnTo>
                  <a:lnTo>
                    <a:pt x="1639074" y="674992"/>
                  </a:lnTo>
                  <a:lnTo>
                    <a:pt x="218160" y="674992"/>
                  </a:lnTo>
                  <a:lnTo>
                    <a:pt x="218516" y="674992"/>
                  </a:lnTo>
                  <a:lnTo>
                    <a:pt x="161907" y="672295"/>
                  </a:lnTo>
                  <a:lnTo>
                    <a:pt x="109080" y="664197"/>
                  </a:lnTo>
                  <a:lnTo>
                    <a:pt x="63985" y="651681"/>
                  </a:lnTo>
                  <a:lnTo>
                    <a:pt x="29159" y="635393"/>
                  </a:lnTo>
                  <a:lnTo>
                    <a:pt x="1871" y="606031"/>
                  </a:lnTo>
                  <a:lnTo>
                    <a:pt x="0" y="595795"/>
                  </a:lnTo>
                  <a:lnTo>
                    <a:pt x="0" y="79197"/>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35" name="Google Shape;735;p55"/>
          <p:cNvSpPr txBox="1"/>
          <p:nvPr/>
        </p:nvSpPr>
        <p:spPr>
          <a:xfrm>
            <a:off x="2482824" y="2479217"/>
            <a:ext cx="1462405" cy="574040"/>
          </a:xfrm>
          <a:prstGeom prst="rect">
            <a:avLst/>
          </a:prstGeom>
          <a:noFill/>
          <a:ln>
            <a:noFill/>
          </a:ln>
        </p:spPr>
        <p:txBody>
          <a:bodyPr anchorCtr="0" anchor="t" bIns="0" lIns="0" spcFirstLastPara="1" rIns="0" wrap="square" tIns="12700">
            <a:spAutoFit/>
          </a:bodyPr>
          <a:lstStyle/>
          <a:p>
            <a:pPr indent="-385444" lvl="0" marL="397510" marR="5080" rtl="0" algn="l">
              <a:lnSpc>
                <a:spcPct val="100000"/>
              </a:lnSpc>
              <a:spcBef>
                <a:spcPts val="0"/>
              </a:spcBef>
              <a:spcAft>
                <a:spcPts val="0"/>
              </a:spcAft>
              <a:buNone/>
            </a:pPr>
            <a:r>
              <a:rPr lang="en-US" sz="1800">
                <a:solidFill>
                  <a:srgbClr val="FFFFFF"/>
                </a:solidFill>
                <a:latin typeface="Calibri"/>
                <a:ea typeface="Calibri"/>
                <a:cs typeface="Calibri"/>
                <a:sym typeface="Calibri"/>
              </a:rPr>
              <a:t>JOB’S IN READY  QUEUE</a:t>
            </a:r>
            <a:endParaRPr sz="1800">
              <a:latin typeface="Calibri"/>
              <a:ea typeface="Calibri"/>
              <a:cs typeface="Calibri"/>
              <a:sym typeface="Calibri"/>
            </a:endParaRPr>
          </a:p>
        </p:txBody>
      </p:sp>
      <p:grpSp>
        <p:nvGrpSpPr>
          <p:cNvPr id="736" name="Google Shape;736;p55"/>
          <p:cNvGrpSpPr/>
          <p:nvPr/>
        </p:nvGrpSpPr>
        <p:grpSpPr>
          <a:xfrm>
            <a:off x="6202083" y="2571838"/>
            <a:ext cx="1942464" cy="1343025"/>
            <a:chOff x="6202083" y="2571838"/>
            <a:chExt cx="1942464" cy="1343025"/>
          </a:xfrm>
        </p:grpSpPr>
        <p:sp>
          <p:nvSpPr>
            <p:cNvPr id="737" name="Google Shape;737;p55"/>
            <p:cNvSpPr/>
            <p:nvPr/>
          </p:nvSpPr>
          <p:spPr>
            <a:xfrm>
              <a:off x="6202083" y="2571838"/>
              <a:ext cx="1942464" cy="1343025"/>
            </a:xfrm>
            <a:custGeom>
              <a:rect b="b" l="l" r="r" t="t"/>
              <a:pathLst>
                <a:path extrusionOk="0" h="1343025" w="1942465">
                  <a:moveTo>
                    <a:pt x="960831" y="0"/>
                  </a:moveTo>
                  <a:lnTo>
                    <a:pt x="912240" y="1079"/>
                  </a:lnTo>
                  <a:lnTo>
                    <a:pt x="863993" y="3238"/>
                  </a:lnTo>
                  <a:lnTo>
                    <a:pt x="816114" y="6845"/>
                  </a:lnTo>
                  <a:lnTo>
                    <a:pt x="768591" y="11518"/>
                  </a:lnTo>
                  <a:lnTo>
                    <a:pt x="721436" y="17640"/>
                  </a:lnTo>
                  <a:lnTo>
                    <a:pt x="674992" y="25196"/>
                  </a:lnTo>
                  <a:lnTo>
                    <a:pt x="629272" y="33845"/>
                  </a:lnTo>
                  <a:lnTo>
                    <a:pt x="584276" y="43561"/>
                  </a:lnTo>
                  <a:lnTo>
                    <a:pt x="540359" y="54724"/>
                  </a:lnTo>
                  <a:lnTo>
                    <a:pt x="497522" y="66967"/>
                  </a:lnTo>
                  <a:lnTo>
                    <a:pt x="456120" y="80276"/>
                  </a:lnTo>
                  <a:lnTo>
                    <a:pt x="415797" y="94678"/>
                  </a:lnTo>
                  <a:lnTo>
                    <a:pt x="376555" y="110515"/>
                  </a:lnTo>
                  <a:lnTo>
                    <a:pt x="339115" y="127076"/>
                  </a:lnTo>
                  <a:lnTo>
                    <a:pt x="303110" y="144716"/>
                  </a:lnTo>
                  <a:lnTo>
                    <a:pt x="268922" y="163080"/>
                  </a:lnTo>
                  <a:lnTo>
                    <a:pt x="236156" y="182879"/>
                  </a:lnTo>
                  <a:lnTo>
                    <a:pt x="176758" y="224281"/>
                  </a:lnTo>
                  <a:lnTo>
                    <a:pt x="124917" y="268566"/>
                  </a:lnTo>
                  <a:lnTo>
                    <a:pt x="81711" y="315722"/>
                  </a:lnTo>
                  <a:lnTo>
                    <a:pt x="47510" y="365036"/>
                  </a:lnTo>
                  <a:lnTo>
                    <a:pt x="21958" y="415798"/>
                  </a:lnTo>
                  <a:lnTo>
                    <a:pt x="6476" y="467639"/>
                  </a:lnTo>
                  <a:lnTo>
                    <a:pt x="0" y="520204"/>
                  </a:lnTo>
                  <a:lnTo>
                    <a:pt x="711" y="546480"/>
                  </a:lnTo>
                  <a:lnTo>
                    <a:pt x="8991" y="599046"/>
                  </a:lnTo>
                  <a:lnTo>
                    <a:pt x="26631" y="650519"/>
                  </a:lnTo>
                  <a:lnTo>
                    <a:pt x="54000" y="700925"/>
                  </a:lnTo>
                  <a:lnTo>
                    <a:pt x="89992" y="749884"/>
                  </a:lnTo>
                  <a:lnTo>
                    <a:pt x="135356" y="796315"/>
                  </a:lnTo>
                  <a:lnTo>
                    <a:pt x="188633" y="840244"/>
                  </a:lnTo>
                  <a:lnTo>
                    <a:pt x="249834" y="881278"/>
                  </a:lnTo>
                  <a:lnTo>
                    <a:pt x="282955" y="900366"/>
                  </a:lnTo>
                  <a:lnTo>
                    <a:pt x="317881" y="918362"/>
                  </a:lnTo>
                  <a:lnTo>
                    <a:pt x="354596" y="935647"/>
                  </a:lnTo>
                  <a:lnTo>
                    <a:pt x="392760" y="951839"/>
                  </a:lnTo>
                  <a:lnTo>
                    <a:pt x="432358" y="966965"/>
                  </a:lnTo>
                  <a:lnTo>
                    <a:pt x="473392" y="980998"/>
                  </a:lnTo>
                  <a:lnTo>
                    <a:pt x="515518" y="993965"/>
                  </a:lnTo>
                  <a:lnTo>
                    <a:pt x="558711" y="1005484"/>
                  </a:lnTo>
                  <a:lnTo>
                    <a:pt x="566280" y="1342440"/>
                  </a:lnTo>
                  <a:lnTo>
                    <a:pt x="884161" y="1053363"/>
                  </a:lnTo>
                  <a:lnTo>
                    <a:pt x="932395" y="1055166"/>
                  </a:lnTo>
                  <a:lnTo>
                    <a:pt x="980998" y="1055522"/>
                  </a:lnTo>
                  <a:lnTo>
                    <a:pt x="1029233" y="1054442"/>
                  </a:lnTo>
                  <a:lnTo>
                    <a:pt x="1077480" y="1052283"/>
                  </a:lnTo>
                  <a:lnTo>
                    <a:pt x="1125359" y="1048677"/>
                  </a:lnTo>
                  <a:lnTo>
                    <a:pt x="1173238" y="1044003"/>
                  </a:lnTo>
                  <a:lnTo>
                    <a:pt x="1220038" y="1037882"/>
                  </a:lnTo>
                  <a:lnTo>
                    <a:pt x="1266837" y="1030325"/>
                  </a:lnTo>
                  <a:lnTo>
                    <a:pt x="1312557" y="1021676"/>
                  </a:lnTo>
                  <a:lnTo>
                    <a:pt x="1357198" y="1011961"/>
                  </a:lnTo>
                  <a:lnTo>
                    <a:pt x="1401114" y="1000798"/>
                  </a:lnTo>
                  <a:lnTo>
                    <a:pt x="1443951" y="988555"/>
                  </a:lnTo>
                  <a:lnTo>
                    <a:pt x="1485722" y="975245"/>
                  </a:lnTo>
                  <a:lnTo>
                    <a:pt x="1526032" y="960843"/>
                  </a:lnTo>
                  <a:lnTo>
                    <a:pt x="1565274" y="945006"/>
                  </a:lnTo>
                  <a:lnTo>
                    <a:pt x="1602714" y="928446"/>
                  </a:lnTo>
                  <a:lnTo>
                    <a:pt x="1638719" y="910805"/>
                  </a:lnTo>
                  <a:lnTo>
                    <a:pt x="1672920" y="892441"/>
                  </a:lnTo>
                  <a:lnTo>
                    <a:pt x="1736280" y="852474"/>
                  </a:lnTo>
                  <a:lnTo>
                    <a:pt x="1792071" y="809637"/>
                  </a:lnTo>
                  <a:lnTo>
                    <a:pt x="1839594" y="763562"/>
                  </a:lnTo>
                  <a:lnTo>
                    <a:pt x="1878482" y="715314"/>
                  </a:lnTo>
                  <a:lnTo>
                    <a:pt x="1908352" y="665276"/>
                  </a:lnTo>
                  <a:lnTo>
                    <a:pt x="1928875" y="614159"/>
                  </a:lnTo>
                  <a:lnTo>
                    <a:pt x="1939670" y="561606"/>
                  </a:lnTo>
                  <a:lnTo>
                    <a:pt x="1941842" y="535317"/>
                  </a:lnTo>
                  <a:lnTo>
                    <a:pt x="1941118" y="509041"/>
                  </a:lnTo>
                  <a:lnTo>
                    <a:pt x="1932838" y="456844"/>
                  </a:lnTo>
                  <a:lnTo>
                    <a:pt x="1915198" y="405002"/>
                  </a:lnTo>
                  <a:lnTo>
                    <a:pt x="1888197" y="354596"/>
                  </a:lnTo>
                  <a:lnTo>
                    <a:pt x="1851837" y="305638"/>
                  </a:lnTo>
                  <a:lnTo>
                    <a:pt x="1806841" y="259206"/>
                  </a:lnTo>
                  <a:lnTo>
                    <a:pt x="1753196" y="215277"/>
                  </a:lnTo>
                  <a:lnTo>
                    <a:pt x="1691995" y="174599"/>
                  </a:lnTo>
                  <a:lnTo>
                    <a:pt x="1658873" y="155524"/>
                  </a:lnTo>
                  <a:lnTo>
                    <a:pt x="1623961" y="137160"/>
                  </a:lnTo>
                  <a:lnTo>
                    <a:pt x="1587233" y="119875"/>
                  </a:lnTo>
                  <a:lnTo>
                    <a:pt x="1549082" y="103682"/>
                  </a:lnTo>
                  <a:lnTo>
                    <a:pt x="1509471" y="88557"/>
                  </a:lnTo>
                  <a:lnTo>
                    <a:pt x="1468437" y="74523"/>
                  </a:lnTo>
                  <a:lnTo>
                    <a:pt x="1426311" y="61556"/>
                  </a:lnTo>
                  <a:lnTo>
                    <a:pt x="1383118" y="50037"/>
                  </a:lnTo>
                  <a:lnTo>
                    <a:pt x="1338834" y="39242"/>
                  </a:lnTo>
                  <a:lnTo>
                    <a:pt x="1293482" y="29883"/>
                  </a:lnTo>
                  <a:lnTo>
                    <a:pt x="1247393" y="21958"/>
                  </a:lnTo>
                  <a:lnTo>
                    <a:pt x="1200594" y="15125"/>
                  </a:lnTo>
                  <a:lnTo>
                    <a:pt x="1153439" y="9359"/>
                  </a:lnTo>
                  <a:lnTo>
                    <a:pt x="1105560" y="5041"/>
                  </a:lnTo>
                  <a:lnTo>
                    <a:pt x="1057681" y="2159"/>
                  </a:lnTo>
                  <a:lnTo>
                    <a:pt x="1009078" y="355"/>
                  </a:lnTo>
                  <a:lnTo>
                    <a:pt x="960831"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38" name="Google Shape;738;p55"/>
            <p:cNvSpPr/>
            <p:nvPr/>
          </p:nvSpPr>
          <p:spPr>
            <a:xfrm>
              <a:off x="6202083" y="2571838"/>
              <a:ext cx="1942464" cy="1343025"/>
            </a:xfrm>
            <a:custGeom>
              <a:rect b="b" l="l" r="r" t="t"/>
              <a:pathLst>
                <a:path extrusionOk="0" h="1343025" w="1942465">
                  <a:moveTo>
                    <a:pt x="558711" y="1005484"/>
                  </a:moveTo>
                  <a:lnTo>
                    <a:pt x="515518" y="993965"/>
                  </a:lnTo>
                  <a:lnTo>
                    <a:pt x="473392" y="980998"/>
                  </a:lnTo>
                  <a:lnTo>
                    <a:pt x="432358" y="966965"/>
                  </a:lnTo>
                  <a:lnTo>
                    <a:pt x="392760" y="951839"/>
                  </a:lnTo>
                  <a:lnTo>
                    <a:pt x="354596" y="935647"/>
                  </a:lnTo>
                  <a:lnTo>
                    <a:pt x="317881" y="918362"/>
                  </a:lnTo>
                  <a:lnTo>
                    <a:pt x="282955" y="900366"/>
                  </a:lnTo>
                  <a:lnTo>
                    <a:pt x="249834" y="881278"/>
                  </a:lnTo>
                  <a:lnTo>
                    <a:pt x="188633" y="840244"/>
                  </a:lnTo>
                  <a:lnTo>
                    <a:pt x="135356" y="796315"/>
                  </a:lnTo>
                  <a:lnTo>
                    <a:pt x="89992" y="749884"/>
                  </a:lnTo>
                  <a:lnTo>
                    <a:pt x="54000" y="700925"/>
                  </a:lnTo>
                  <a:lnTo>
                    <a:pt x="26631" y="650519"/>
                  </a:lnTo>
                  <a:lnTo>
                    <a:pt x="8991" y="599046"/>
                  </a:lnTo>
                  <a:lnTo>
                    <a:pt x="711" y="546480"/>
                  </a:lnTo>
                  <a:lnTo>
                    <a:pt x="0" y="520204"/>
                  </a:lnTo>
                  <a:lnTo>
                    <a:pt x="2159" y="493915"/>
                  </a:lnTo>
                  <a:lnTo>
                    <a:pt x="12953" y="441718"/>
                  </a:lnTo>
                  <a:lnTo>
                    <a:pt x="33477" y="390245"/>
                  </a:lnTo>
                  <a:lnTo>
                    <a:pt x="63360" y="340194"/>
                  </a:lnTo>
                  <a:lnTo>
                    <a:pt x="102235" y="291960"/>
                  </a:lnTo>
                  <a:lnTo>
                    <a:pt x="149758" y="246240"/>
                  </a:lnTo>
                  <a:lnTo>
                    <a:pt x="205562" y="203034"/>
                  </a:lnTo>
                  <a:lnTo>
                    <a:pt x="268922" y="163080"/>
                  </a:lnTo>
                  <a:lnTo>
                    <a:pt x="303110" y="144716"/>
                  </a:lnTo>
                  <a:lnTo>
                    <a:pt x="339115" y="127076"/>
                  </a:lnTo>
                  <a:lnTo>
                    <a:pt x="376555" y="110515"/>
                  </a:lnTo>
                  <a:lnTo>
                    <a:pt x="415797" y="94678"/>
                  </a:lnTo>
                  <a:lnTo>
                    <a:pt x="456120" y="80276"/>
                  </a:lnTo>
                  <a:lnTo>
                    <a:pt x="497522" y="66967"/>
                  </a:lnTo>
                  <a:lnTo>
                    <a:pt x="540359" y="54724"/>
                  </a:lnTo>
                  <a:lnTo>
                    <a:pt x="584276" y="43561"/>
                  </a:lnTo>
                  <a:lnTo>
                    <a:pt x="629272" y="33845"/>
                  </a:lnTo>
                  <a:lnTo>
                    <a:pt x="674992" y="25196"/>
                  </a:lnTo>
                  <a:lnTo>
                    <a:pt x="721436" y="17640"/>
                  </a:lnTo>
                  <a:lnTo>
                    <a:pt x="768591" y="11518"/>
                  </a:lnTo>
                  <a:lnTo>
                    <a:pt x="816114" y="6845"/>
                  </a:lnTo>
                  <a:lnTo>
                    <a:pt x="863993" y="3238"/>
                  </a:lnTo>
                  <a:lnTo>
                    <a:pt x="912240" y="1079"/>
                  </a:lnTo>
                  <a:lnTo>
                    <a:pt x="960831" y="0"/>
                  </a:lnTo>
                  <a:lnTo>
                    <a:pt x="1009078" y="355"/>
                  </a:lnTo>
                  <a:lnTo>
                    <a:pt x="1057681" y="2159"/>
                  </a:lnTo>
                  <a:lnTo>
                    <a:pt x="1105560" y="5041"/>
                  </a:lnTo>
                  <a:lnTo>
                    <a:pt x="1153439" y="9359"/>
                  </a:lnTo>
                  <a:lnTo>
                    <a:pt x="1200594" y="15125"/>
                  </a:lnTo>
                  <a:lnTo>
                    <a:pt x="1247393" y="21958"/>
                  </a:lnTo>
                  <a:lnTo>
                    <a:pt x="1293482" y="29883"/>
                  </a:lnTo>
                  <a:lnTo>
                    <a:pt x="1338834" y="39242"/>
                  </a:lnTo>
                  <a:lnTo>
                    <a:pt x="1383118" y="50037"/>
                  </a:lnTo>
                  <a:lnTo>
                    <a:pt x="1426311" y="61556"/>
                  </a:lnTo>
                  <a:lnTo>
                    <a:pt x="1468437" y="74523"/>
                  </a:lnTo>
                  <a:lnTo>
                    <a:pt x="1509471" y="88557"/>
                  </a:lnTo>
                  <a:lnTo>
                    <a:pt x="1549082" y="103682"/>
                  </a:lnTo>
                  <a:lnTo>
                    <a:pt x="1587233" y="119875"/>
                  </a:lnTo>
                  <a:lnTo>
                    <a:pt x="1623961" y="137160"/>
                  </a:lnTo>
                  <a:lnTo>
                    <a:pt x="1658873" y="155524"/>
                  </a:lnTo>
                  <a:lnTo>
                    <a:pt x="1691995" y="174599"/>
                  </a:lnTo>
                  <a:lnTo>
                    <a:pt x="1753196" y="215277"/>
                  </a:lnTo>
                  <a:lnTo>
                    <a:pt x="1806841" y="259206"/>
                  </a:lnTo>
                  <a:lnTo>
                    <a:pt x="1851837" y="305638"/>
                  </a:lnTo>
                  <a:lnTo>
                    <a:pt x="1888197" y="354596"/>
                  </a:lnTo>
                  <a:lnTo>
                    <a:pt x="1915198" y="405002"/>
                  </a:lnTo>
                  <a:lnTo>
                    <a:pt x="1932838" y="456844"/>
                  </a:lnTo>
                  <a:lnTo>
                    <a:pt x="1941118" y="509041"/>
                  </a:lnTo>
                  <a:lnTo>
                    <a:pt x="1941842" y="535317"/>
                  </a:lnTo>
                  <a:lnTo>
                    <a:pt x="1939670" y="561606"/>
                  </a:lnTo>
                  <a:lnTo>
                    <a:pt x="1928875" y="614159"/>
                  </a:lnTo>
                  <a:lnTo>
                    <a:pt x="1908352" y="665276"/>
                  </a:lnTo>
                  <a:lnTo>
                    <a:pt x="1878482" y="715314"/>
                  </a:lnTo>
                  <a:lnTo>
                    <a:pt x="1839594" y="763562"/>
                  </a:lnTo>
                  <a:lnTo>
                    <a:pt x="1792071" y="809637"/>
                  </a:lnTo>
                  <a:lnTo>
                    <a:pt x="1736280" y="852474"/>
                  </a:lnTo>
                  <a:lnTo>
                    <a:pt x="1672920" y="892441"/>
                  </a:lnTo>
                  <a:lnTo>
                    <a:pt x="1638719" y="910805"/>
                  </a:lnTo>
                  <a:lnTo>
                    <a:pt x="1602714" y="928446"/>
                  </a:lnTo>
                  <a:lnTo>
                    <a:pt x="1565274" y="945006"/>
                  </a:lnTo>
                  <a:lnTo>
                    <a:pt x="1526032" y="960843"/>
                  </a:lnTo>
                  <a:lnTo>
                    <a:pt x="1485722" y="975245"/>
                  </a:lnTo>
                  <a:lnTo>
                    <a:pt x="1443951" y="988555"/>
                  </a:lnTo>
                  <a:lnTo>
                    <a:pt x="1401114" y="1000798"/>
                  </a:lnTo>
                  <a:lnTo>
                    <a:pt x="1357198" y="1011961"/>
                  </a:lnTo>
                  <a:lnTo>
                    <a:pt x="1312557" y="1021676"/>
                  </a:lnTo>
                  <a:lnTo>
                    <a:pt x="1266837" y="1030325"/>
                  </a:lnTo>
                  <a:lnTo>
                    <a:pt x="1220038" y="1037882"/>
                  </a:lnTo>
                  <a:lnTo>
                    <a:pt x="1173238" y="1044003"/>
                  </a:lnTo>
                  <a:lnTo>
                    <a:pt x="1125359" y="1048677"/>
                  </a:lnTo>
                  <a:lnTo>
                    <a:pt x="1077480" y="1052283"/>
                  </a:lnTo>
                  <a:lnTo>
                    <a:pt x="1029233" y="1054442"/>
                  </a:lnTo>
                  <a:lnTo>
                    <a:pt x="980998" y="1055522"/>
                  </a:lnTo>
                  <a:lnTo>
                    <a:pt x="932395" y="1055166"/>
                  </a:lnTo>
                  <a:lnTo>
                    <a:pt x="884161" y="1053363"/>
                  </a:lnTo>
                  <a:lnTo>
                    <a:pt x="566280" y="1342440"/>
                  </a:lnTo>
                  <a:lnTo>
                    <a:pt x="558711" y="1005484"/>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39" name="Google Shape;739;p55"/>
          <p:cNvSpPr txBox="1"/>
          <p:nvPr/>
        </p:nvSpPr>
        <p:spPr>
          <a:xfrm>
            <a:off x="6621741" y="2812935"/>
            <a:ext cx="1102360" cy="574040"/>
          </a:xfrm>
          <a:prstGeom prst="rect">
            <a:avLst/>
          </a:prstGeom>
          <a:noFill/>
          <a:ln>
            <a:noFill/>
          </a:ln>
        </p:spPr>
        <p:txBody>
          <a:bodyPr anchorCtr="0" anchor="t" bIns="0" lIns="0" spcFirstLastPara="1" rIns="0" wrap="square" tIns="12700">
            <a:spAutoFit/>
          </a:bodyPr>
          <a:lstStyle/>
          <a:p>
            <a:pPr indent="234950" lvl="0" marL="12700" marR="5080" rtl="0" algn="l">
              <a:lnSpc>
                <a:spcPct val="100000"/>
              </a:lnSpc>
              <a:spcBef>
                <a:spcPts val="0"/>
              </a:spcBef>
              <a:spcAft>
                <a:spcPts val="0"/>
              </a:spcAft>
              <a:buNone/>
            </a:pPr>
            <a:r>
              <a:rPr lang="en-US" sz="1800">
                <a:solidFill>
                  <a:srgbClr val="FFFFFF"/>
                </a:solidFill>
                <a:latin typeface="Calibri"/>
                <a:ea typeface="Calibri"/>
                <a:cs typeface="Calibri"/>
                <a:sym typeface="Calibri"/>
              </a:rPr>
              <a:t>JOB IN  EXECUTION</a:t>
            </a:r>
            <a:endParaRPr sz="1800">
              <a:latin typeface="Calibri"/>
              <a:ea typeface="Calibri"/>
              <a:cs typeface="Calibri"/>
              <a:sym typeface="Calibri"/>
            </a:endParaRPr>
          </a:p>
        </p:txBody>
      </p:sp>
      <p:sp>
        <p:nvSpPr>
          <p:cNvPr id="740" name="Google Shape;740;p55"/>
          <p:cNvSpPr txBox="1"/>
          <p:nvPr/>
        </p:nvSpPr>
        <p:spPr>
          <a:xfrm>
            <a:off x="7221143" y="6248425"/>
            <a:ext cx="12153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Billing Desk</a:t>
            </a:r>
            <a:endParaRPr sz="1800">
              <a:latin typeface="Arial"/>
              <a:ea typeface="Arial"/>
              <a:cs typeface="Arial"/>
              <a:sym typeface="Arial"/>
            </a:endParaRPr>
          </a:p>
        </p:txBody>
      </p:sp>
      <p:grpSp>
        <p:nvGrpSpPr>
          <p:cNvPr id="741" name="Google Shape;741;p55"/>
          <p:cNvGrpSpPr/>
          <p:nvPr/>
        </p:nvGrpSpPr>
        <p:grpSpPr>
          <a:xfrm>
            <a:off x="1857235" y="3285718"/>
            <a:ext cx="1572260" cy="857885"/>
            <a:chOff x="1857235" y="3285718"/>
            <a:chExt cx="1572260" cy="857885"/>
          </a:xfrm>
        </p:grpSpPr>
        <p:sp>
          <p:nvSpPr>
            <p:cNvPr id="742" name="Google Shape;742;p55"/>
            <p:cNvSpPr/>
            <p:nvPr/>
          </p:nvSpPr>
          <p:spPr>
            <a:xfrm>
              <a:off x="1857235" y="3285718"/>
              <a:ext cx="1572260" cy="857885"/>
            </a:xfrm>
            <a:custGeom>
              <a:rect b="b" l="l" r="r" t="t"/>
              <a:pathLst>
                <a:path extrusionOk="0" h="857885" w="1572260">
                  <a:moveTo>
                    <a:pt x="785888" y="0"/>
                  </a:moveTo>
                  <a:lnTo>
                    <a:pt x="543966" y="169557"/>
                  </a:lnTo>
                  <a:lnTo>
                    <a:pt x="155524" y="169557"/>
                  </a:lnTo>
                  <a:lnTo>
                    <a:pt x="241922" y="381596"/>
                  </a:lnTo>
                  <a:lnTo>
                    <a:pt x="0" y="551167"/>
                  </a:lnTo>
                  <a:lnTo>
                    <a:pt x="349567" y="645477"/>
                  </a:lnTo>
                  <a:lnTo>
                    <a:pt x="435965" y="857516"/>
                  </a:lnTo>
                  <a:lnTo>
                    <a:pt x="785888" y="763206"/>
                  </a:lnTo>
                  <a:lnTo>
                    <a:pt x="1135799" y="857516"/>
                  </a:lnTo>
                  <a:lnTo>
                    <a:pt x="1222209" y="645477"/>
                  </a:lnTo>
                  <a:lnTo>
                    <a:pt x="1572120" y="551167"/>
                  </a:lnTo>
                  <a:lnTo>
                    <a:pt x="1329842" y="381596"/>
                  </a:lnTo>
                  <a:lnTo>
                    <a:pt x="1416240" y="169557"/>
                  </a:lnTo>
                  <a:lnTo>
                    <a:pt x="1027811" y="169557"/>
                  </a:lnTo>
                  <a:lnTo>
                    <a:pt x="785888"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43" name="Google Shape;743;p55"/>
            <p:cNvSpPr/>
            <p:nvPr/>
          </p:nvSpPr>
          <p:spPr>
            <a:xfrm>
              <a:off x="1857235" y="3285718"/>
              <a:ext cx="1572260" cy="857885"/>
            </a:xfrm>
            <a:custGeom>
              <a:rect b="b" l="l" r="r" t="t"/>
              <a:pathLst>
                <a:path extrusionOk="0" h="857885" w="1572260">
                  <a:moveTo>
                    <a:pt x="0" y="551167"/>
                  </a:moveTo>
                  <a:lnTo>
                    <a:pt x="241922" y="381596"/>
                  </a:lnTo>
                  <a:lnTo>
                    <a:pt x="155524" y="169557"/>
                  </a:lnTo>
                  <a:lnTo>
                    <a:pt x="543966" y="169557"/>
                  </a:lnTo>
                  <a:lnTo>
                    <a:pt x="785888" y="0"/>
                  </a:lnTo>
                  <a:lnTo>
                    <a:pt x="1027811" y="169557"/>
                  </a:lnTo>
                  <a:lnTo>
                    <a:pt x="1416240" y="169557"/>
                  </a:lnTo>
                  <a:lnTo>
                    <a:pt x="1329842" y="381596"/>
                  </a:lnTo>
                  <a:lnTo>
                    <a:pt x="1572120" y="551167"/>
                  </a:lnTo>
                  <a:lnTo>
                    <a:pt x="1222209" y="645477"/>
                  </a:lnTo>
                  <a:lnTo>
                    <a:pt x="1135799" y="857516"/>
                  </a:lnTo>
                  <a:lnTo>
                    <a:pt x="785888" y="763206"/>
                  </a:lnTo>
                  <a:lnTo>
                    <a:pt x="435965" y="857516"/>
                  </a:lnTo>
                  <a:lnTo>
                    <a:pt x="349567" y="645477"/>
                  </a:lnTo>
                  <a:lnTo>
                    <a:pt x="0" y="551167"/>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44" name="Google Shape;744;p55"/>
          <p:cNvSpPr txBox="1"/>
          <p:nvPr/>
        </p:nvSpPr>
        <p:spPr>
          <a:xfrm>
            <a:off x="2288425" y="3543375"/>
            <a:ext cx="7086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priority</a:t>
            </a:r>
            <a:endParaRPr sz="1800">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56"/>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50" name="Google Shape;750;p56"/>
          <p:cNvSpPr txBox="1"/>
          <p:nvPr>
            <p:ph type="title"/>
          </p:nvPr>
        </p:nvSpPr>
        <p:spPr>
          <a:xfrm>
            <a:off x="2683344" y="1721053"/>
            <a:ext cx="3770629"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Pre-emptive Scheduling</a:t>
            </a:r>
            <a:endParaRPr/>
          </a:p>
        </p:txBody>
      </p:sp>
      <p:grpSp>
        <p:nvGrpSpPr>
          <p:cNvPr id="751" name="Google Shape;751;p56"/>
          <p:cNvGrpSpPr/>
          <p:nvPr/>
        </p:nvGrpSpPr>
        <p:grpSpPr>
          <a:xfrm>
            <a:off x="785876" y="3071520"/>
            <a:ext cx="8357958" cy="3214801"/>
            <a:chOff x="785876" y="3071520"/>
            <a:chExt cx="8357958" cy="3214801"/>
          </a:xfrm>
        </p:grpSpPr>
        <p:pic>
          <p:nvPicPr>
            <p:cNvPr id="752" name="Google Shape;752;p56"/>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pic>
          <p:nvPicPr>
            <p:cNvPr id="753" name="Google Shape;753;p56"/>
            <p:cNvPicPr preferRelativeResize="0"/>
            <p:nvPr/>
          </p:nvPicPr>
          <p:blipFill rotWithShape="1">
            <a:blip r:embed="rId4">
              <a:alphaModFix/>
            </a:blip>
            <a:srcRect b="0" l="0" r="0" t="0"/>
            <a:stretch/>
          </p:blipFill>
          <p:spPr>
            <a:xfrm>
              <a:off x="7143839" y="3847680"/>
              <a:ext cx="1181163" cy="2438641"/>
            </a:xfrm>
            <a:prstGeom prst="rect">
              <a:avLst/>
            </a:prstGeom>
            <a:noFill/>
            <a:ln>
              <a:noFill/>
            </a:ln>
          </p:spPr>
        </p:pic>
        <p:pic>
          <p:nvPicPr>
            <p:cNvPr id="754" name="Google Shape;754;p56"/>
            <p:cNvPicPr preferRelativeResize="0"/>
            <p:nvPr/>
          </p:nvPicPr>
          <p:blipFill rotWithShape="1">
            <a:blip r:embed="rId5">
              <a:alphaModFix/>
            </a:blip>
            <a:srcRect b="0" l="0" r="0" t="0"/>
            <a:stretch/>
          </p:blipFill>
          <p:spPr>
            <a:xfrm>
              <a:off x="6286677" y="3857396"/>
              <a:ext cx="904684" cy="2428925"/>
            </a:xfrm>
            <a:prstGeom prst="rect">
              <a:avLst/>
            </a:prstGeom>
            <a:noFill/>
            <a:ln>
              <a:noFill/>
            </a:ln>
          </p:spPr>
        </p:pic>
        <p:pic>
          <p:nvPicPr>
            <p:cNvPr id="755" name="Google Shape;755;p56"/>
            <p:cNvPicPr preferRelativeResize="0"/>
            <p:nvPr/>
          </p:nvPicPr>
          <p:blipFill rotWithShape="1">
            <a:blip r:embed="rId6">
              <a:alphaModFix/>
            </a:blip>
            <a:srcRect b="0" l="0" r="0" t="0"/>
            <a:stretch/>
          </p:blipFill>
          <p:spPr>
            <a:xfrm>
              <a:off x="5214963" y="3776395"/>
              <a:ext cx="781202" cy="2438285"/>
            </a:xfrm>
            <a:prstGeom prst="rect">
              <a:avLst/>
            </a:prstGeom>
            <a:noFill/>
            <a:ln>
              <a:noFill/>
            </a:ln>
          </p:spPr>
        </p:pic>
        <p:pic>
          <p:nvPicPr>
            <p:cNvPr id="756" name="Google Shape;756;p56"/>
            <p:cNvPicPr preferRelativeResize="0"/>
            <p:nvPr/>
          </p:nvPicPr>
          <p:blipFill rotWithShape="1">
            <a:blip r:embed="rId7">
              <a:alphaModFix/>
            </a:blip>
            <a:srcRect b="0" l="0" r="0" t="0"/>
            <a:stretch/>
          </p:blipFill>
          <p:spPr>
            <a:xfrm>
              <a:off x="4214876" y="3776395"/>
              <a:ext cx="676084" cy="2438285"/>
            </a:xfrm>
            <a:prstGeom prst="rect">
              <a:avLst/>
            </a:prstGeom>
            <a:noFill/>
            <a:ln>
              <a:noFill/>
            </a:ln>
          </p:spPr>
        </p:pic>
        <p:pic>
          <p:nvPicPr>
            <p:cNvPr id="757" name="Google Shape;757;p56"/>
            <p:cNvPicPr preferRelativeResize="0"/>
            <p:nvPr/>
          </p:nvPicPr>
          <p:blipFill rotWithShape="1">
            <a:blip r:embed="rId8">
              <a:alphaModFix/>
            </a:blip>
            <a:srcRect b="0" l="0" r="0" t="0"/>
            <a:stretch/>
          </p:blipFill>
          <p:spPr>
            <a:xfrm>
              <a:off x="3143161" y="3776395"/>
              <a:ext cx="685800" cy="2438285"/>
            </a:xfrm>
            <a:prstGeom prst="rect">
              <a:avLst/>
            </a:prstGeom>
            <a:noFill/>
            <a:ln>
              <a:noFill/>
            </a:ln>
          </p:spPr>
        </p:pic>
        <p:pic>
          <p:nvPicPr>
            <p:cNvPr id="758" name="Google Shape;758;p56"/>
            <p:cNvPicPr preferRelativeResize="0"/>
            <p:nvPr/>
          </p:nvPicPr>
          <p:blipFill rotWithShape="1">
            <a:blip r:embed="rId9">
              <a:alphaModFix/>
            </a:blip>
            <a:srcRect b="0" l="0" r="0" t="0"/>
            <a:stretch/>
          </p:blipFill>
          <p:spPr>
            <a:xfrm>
              <a:off x="785876" y="3919308"/>
              <a:ext cx="641159" cy="2357285"/>
            </a:xfrm>
            <a:prstGeom prst="rect">
              <a:avLst/>
            </a:prstGeom>
            <a:noFill/>
            <a:ln>
              <a:noFill/>
            </a:ln>
          </p:spPr>
        </p:pic>
        <p:pic>
          <p:nvPicPr>
            <p:cNvPr id="759" name="Google Shape;759;p56"/>
            <p:cNvPicPr preferRelativeResize="0"/>
            <p:nvPr/>
          </p:nvPicPr>
          <p:blipFill rotWithShape="1">
            <a:blip r:embed="rId10">
              <a:alphaModFix/>
            </a:blip>
            <a:srcRect b="0" l="0" r="0" t="0"/>
            <a:stretch/>
          </p:blipFill>
          <p:spPr>
            <a:xfrm>
              <a:off x="1643037" y="3704755"/>
              <a:ext cx="1257477" cy="2419565"/>
            </a:xfrm>
            <a:prstGeom prst="rect">
              <a:avLst/>
            </a:prstGeom>
            <a:noFill/>
            <a:ln>
              <a:noFill/>
            </a:ln>
          </p:spPr>
        </p:pic>
        <p:sp>
          <p:nvSpPr>
            <p:cNvPr id="760" name="Google Shape;760;p56"/>
            <p:cNvSpPr/>
            <p:nvPr/>
          </p:nvSpPr>
          <p:spPr>
            <a:xfrm>
              <a:off x="7862404" y="3429000"/>
              <a:ext cx="1281430" cy="644525"/>
            </a:xfrm>
            <a:custGeom>
              <a:rect b="b" l="l" r="r" t="t"/>
              <a:pathLst>
                <a:path extrusionOk="0" h="644525" w="1281429">
                  <a:moveTo>
                    <a:pt x="648716" y="0"/>
                  </a:moveTo>
                  <a:lnTo>
                    <a:pt x="585000" y="1079"/>
                  </a:lnTo>
                  <a:lnTo>
                    <a:pt x="521639" y="5041"/>
                  </a:lnTo>
                  <a:lnTo>
                    <a:pt x="459714" y="12242"/>
                  </a:lnTo>
                  <a:lnTo>
                    <a:pt x="399237" y="21958"/>
                  </a:lnTo>
                  <a:lnTo>
                    <a:pt x="341629" y="34556"/>
                  </a:lnTo>
                  <a:lnTo>
                    <a:pt x="286550" y="49682"/>
                  </a:lnTo>
                  <a:lnTo>
                    <a:pt x="235076" y="67322"/>
                  </a:lnTo>
                  <a:lnTo>
                    <a:pt x="187909" y="87122"/>
                  </a:lnTo>
                  <a:lnTo>
                    <a:pt x="145072" y="109435"/>
                  </a:lnTo>
                  <a:lnTo>
                    <a:pt x="106921" y="133197"/>
                  </a:lnTo>
                  <a:lnTo>
                    <a:pt x="74510" y="158762"/>
                  </a:lnTo>
                  <a:lnTo>
                    <a:pt x="47510" y="185762"/>
                  </a:lnTo>
                  <a:lnTo>
                    <a:pt x="17995" y="228244"/>
                  </a:lnTo>
                  <a:lnTo>
                    <a:pt x="2514" y="272161"/>
                  </a:lnTo>
                  <a:lnTo>
                    <a:pt x="0" y="302044"/>
                  </a:lnTo>
                  <a:lnTo>
                    <a:pt x="1079" y="316801"/>
                  </a:lnTo>
                  <a:lnTo>
                    <a:pt x="14389" y="361073"/>
                  </a:lnTo>
                  <a:lnTo>
                    <a:pt x="41389" y="403923"/>
                  </a:lnTo>
                  <a:lnTo>
                    <a:pt x="81711" y="444245"/>
                  </a:lnTo>
                  <a:lnTo>
                    <a:pt x="115557" y="469442"/>
                  </a:lnTo>
                  <a:lnTo>
                    <a:pt x="154800" y="492836"/>
                  </a:lnTo>
                  <a:lnTo>
                    <a:pt x="176034" y="503999"/>
                  </a:lnTo>
                  <a:lnTo>
                    <a:pt x="91795" y="644398"/>
                  </a:lnTo>
                  <a:lnTo>
                    <a:pt x="355320" y="565556"/>
                  </a:lnTo>
                  <a:lnTo>
                    <a:pt x="384111" y="572046"/>
                  </a:lnTo>
                  <a:lnTo>
                    <a:pt x="413639" y="577443"/>
                  </a:lnTo>
                  <a:lnTo>
                    <a:pt x="474472" y="586803"/>
                  </a:lnTo>
                  <a:lnTo>
                    <a:pt x="536752" y="592924"/>
                  </a:lnTo>
                  <a:lnTo>
                    <a:pt x="600481" y="596163"/>
                  </a:lnTo>
                  <a:lnTo>
                    <a:pt x="632155" y="596874"/>
                  </a:lnTo>
                  <a:lnTo>
                    <a:pt x="664197" y="596519"/>
                  </a:lnTo>
                  <a:lnTo>
                    <a:pt x="727913" y="594004"/>
                  </a:lnTo>
                  <a:lnTo>
                    <a:pt x="790549" y="588594"/>
                  </a:lnTo>
                  <a:lnTo>
                    <a:pt x="851750" y="580313"/>
                  </a:lnTo>
                  <a:lnTo>
                    <a:pt x="910793" y="568794"/>
                  </a:lnTo>
                  <a:lnTo>
                    <a:pt x="967320" y="555117"/>
                  </a:lnTo>
                  <a:lnTo>
                    <a:pt x="1020597" y="538556"/>
                  </a:lnTo>
                  <a:lnTo>
                    <a:pt x="1069911" y="519836"/>
                  </a:lnTo>
                  <a:lnTo>
                    <a:pt x="1115275" y="498601"/>
                  </a:lnTo>
                  <a:lnTo>
                    <a:pt x="1155598" y="475919"/>
                  </a:lnTo>
                  <a:lnTo>
                    <a:pt x="1190878" y="451078"/>
                  </a:lnTo>
                  <a:lnTo>
                    <a:pt x="1220749" y="424802"/>
                  </a:lnTo>
                  <a:lnTo>
                    <a:pt x="1254594" y="383044"/>
                  </a:lnTo>
                  <a:lnTo>
                    <a:pt x="1274749" y="339483"/>
                  </a:lnTo>
                  <a:lnTo>
                    <a:pt x="1280871" y="294843"/>
                  </a:lnTo>
                  <a:lnTo>
                    <a:pt x="1279791" y="280085"/>
                  </a:lnTo>
                  <a:lnTo>
                    <a:pt x="1266469" y="235800"/>
                  </a:lnTo>
                  <a:lnTo>
                    <a:pt x="1239469" y="192963"/>
                  </a:lnTo>
                  <a:lnTo>
                    <a:pt x="1199159" y="152641"/>
                  </a:lnTo>
                  <a:lnTo>
                    <a:pt x="1165313" y="127444"/>
                  </a:lnTo>
                  <a:lnTo>
                    <a:pt x="1126070" y="104038"/>
                  </a:lnTo>
                  <a:lnTo>
                    <a:pt x="1082154" y="82435"/>
                  </a:lnTo>
                  <a:lnTo>
                    <a:pt x="1033551" y="63004"/>
                  </a:lnTo>
                  <a:lnTo>
                    <a:pt x="981354" y="45720"/>
                  </a:lnTo>
                  <a:lnTo>
                    <a:pt x="925918" y="31318"/>
                  </a:lnTo>
                  <a:lnTo>
                    <a:pt x="867232" y="19443"/>
                  </a:lnTo>
                  <a:lnTo>
                    <a:pt x="806399" y="10083"/>
                  </a:lnTo>
                  <a:lnTo>
                    <a:pt x="744118" y="3962"/>
                  </a:lnTo>
                  <a:lnTo>
                    <a:pt x="680758" y="723"/>
                  </a:lnTo>
                  <a:lnTo>
                    <a:pt x="648716"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1" name="Google Shape;761;p56"/>
            <p:cNvSpPr/>
            <p:nvPr/>
          </p:nvSpPr>
          <p:spPr>
            <a:xfrm>
              <a:off x="7862404" y="3429000"/>
              <a:ext cx="1281430" cy="644525"/>
            </a:xfrm>
            <a:custGeom>
              <a:rect b="b" l="l" r="r" t="t"/>
              <a:pathLst>
                <a:path extrusionOk="0" h="644525" w="1281429">
                  <a:moveTo>
                    <a:pt x="176034" y="503999"/>
                  </a:moveTo>
                  <a:lnTo>
                    <a:pt x="134632" y="481317"/>
                  </a:lnTo>
                  <a:lnTo>
                    <a:pt x="97917" y="457200"/>
                  </a:lnTo>
                  <a:lnTo>
                    <a:pt x="66598" y="430923"/>
                  </a:lnTo>
                  <a:lnTo>
                    <a:pt x="30594" y="389877"/>
                  </a:lnTo>
                  <a:lnTo>
                    <a:pt x="8280" y="346316"/>
                  </a:lnTo>
                  <a:lnTo>
                    <a:pt x="0" y="302044"/>
                  </a:lnTo>
                  <a:lnTo>
                    <a:pt x="355" y="286918"/>
                  </a:lnTo>
                  <a:lnTo>
                    <a:pt x="11150" y="242646"/>
                  </a:lnTo>
                  <a:lnTo>
                    <a:pt x="35991" y="199796"/>
                  </a:lnTo>
                  <a:lnTo>
                    <a:pt x="74510" y="158762"/>
                  </a:lnTo>
                  <a:lnTo>
                    <a:pt x="106921" y="133197"/>
                  </a:lnTo>
                  <a:lnTo>
                    <a:pt x="145072" y="109435"/>
                  </a:lnTo>
                  <a:lnTo>
                    <a:pt x="187909" y="87122"/>
                  </a:lnTo>
                  <a:lnTo>
                    <a:pt x="235076" y="67322"/>
                  </a:lnTo>
                  <a:lnTo>
                    <a:pt x="286550" y="49682"/>
                  </a:lnTo>
                  <a:lnTo>
                    <a:pt x="341629" y="34556"/>
                  </a:lnTo>
                  <a:lnTo>
                    <a:pt x="399237" y="21958"/>
                  </a:lnTo>
                  <a:lnTo>
                    <a:pt x="459714" y="12242"/>
                  </a:lnTo>
                  <a:lnTo>
                    <a:pt x="521639" y="5041"/>
                  </a:lnTo>
                  <a:lnTo>
                    <a:pt x="585000" y="1079"/>
                  </a:lnTo>
                  <a:lnTo>
                    <a:pt x="648716" y="0"/>
                  </a:lnTo>
                  <a:lnTo>
                    <a:pt x="680758" y="723"/>
                  </a:lnTo>
                  <a:lnTo>
                    <a:pt x="744118" y="3962"/>
                  </a:lnTo>
                  <a:lnTo>
                    <a:pt x="806399" y="10083"/>
                  </a:lnTo>
                  <a:lnTo>
                    <a:pt x="867232" y="19443"/>
                  </a:lnTo>
                  <a:lnTo>
                    <a:pt x="925918" y="31318"/>
                  </a:lnTo>
                  <a:lnTo>
                    <a:pt x="981354" y="45720"/>
                  </a:lnTo>
                  <a:lnTo>
                    <a:pt x="1033551" y="63004"/>
                  </a:lnTo>
                  <a:lnTo>
                    <a:pt x="1082154" y="82435"/>
                  </a:lnTo>
                  <a:lnTo>
                    <a:pt x="1126070" y="104038"/>
                  </a:lnTo>
                  <a:lnTo>
                    <a:pt x="1165313" y="127444"/>
                  </a:lnTo>
                  <a:lnTo>
                    <a:pt x="1199159" y="152641"/>
                  </a:lnTo>
                  <a:lnTo>
                    <a:pt x="1227594" y="179285"/>
                  </a:lnTo>
                  <a:lnTo>
                    <a:pt x="1259281" y="221399"/>
                  </a:lnTo>
                  <a:lnTo>
                    <a:pt x="1276908" y="265315"/>
                  </a:lnTo>
                  <a:lnTo>
                    <a:pt x="1280871" y="294843"/>
                  </a:lnTo>
                  <a:lnTo>
                    <a:pt x="1280515" y="309600"/>
                  </a:lnTo>
                  <a:lnTo>
                    <a:pt x="1269720" y="353885"/>
                  </a:lnTo>
                  <a:lnTo>
                    <a:pt x="1244879" y="397078"/>
                  </a:lnTo>
                  <a:lnTo>
                    <a:pt x="1206715" y="438124"/>
                  </a:lnTo>
                  <a:lnTo>
                    <a:pt x="1173949" y="463676"/>
                  </a:lnTo>
                  <a:lnTo>
                    <a:pt x="1136154" y="487438"/>
                  </a:lnTo>
                  <a:lnTo>
                    <a:pt x="1092949" y="509397"/>
                  </a:lnTo>
                  <a:lnTo>
                    <a:pt x="1045794" y="529564"/>
                  </a:lnTo>
                  <a:lnTo>
                    <a:pt x="994321" y="547204"/>
                  </a:lnTo>
                  <a:lnTo>
                    <a:pt x="939596" y="562317"/>
                  </a:lnTo>
                  <a:lnTo>
                    <a:pt x="881633" y="574916"/>
                  </a:lnTo>
                  <a:lnTo>
                    <a:pt x="821512" y="584644"/>
                  </a:lnTo>
                  <a:lnTo>
                    <a:pt x="759231" y="591845"/>
                  </a:lnTo>
                  <a:lnTo>
                    <a:pt x="696239" y="595795"/>
                  </a:lnTo>
                  <a:lnTo>
                    <a:pt x="632155" y="596874"/>
                  </a:lnTo>
                  <a:lnTo>
                    <a:pt x="600481" y="596163"/>
                  </a:lnTo>
                  <a:lnTo>
                    <a:pt x="536752" y="592924"/>
                  </a:lnTo>
                  <a:lnTo>
                    <a:pt x="474472" y="586803"/>
                  </a:lnTo>
                  <a:lnTo>
                    <a:pt x="413639" y="577443"/>
                  </a:lnTo>
                  <a:lnTo>
                    <a:pt x="355320" y="565556"/>
                  </a:lnTo>
                  <a:lnTo>
                    <a:pt x="91795" y="644398"/>
                  </a:lnTo>
                  <a:lnTo>
                    <a:pt x="176034" y="503999"/>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62" name="Google Shape;762;p56"/>
          <p:cNvSpPr txBox="1"/>
          <p:nvPr/>
        </p:nvSpPr>
        <p:spPr>
          <a:xfrm>
            <a:off x="8296821" y="3577577"/>
            <a:ext cx="4121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CPU</a:t>
            </a:r>
            <a:endParaRPr sz="1800">
              <a:latin typeface="Calibri"/>
              <a:ea typeface="Calibri"/>
              <a:cs typeface="Calibri"/>
              <a:sym typeface="Calibri"/>
            </a:endParaRPr>
          </a:p>
        </p:txBody>
      </p:sp>
      <p:grpSp>
        <p:nvGrpSpPr>
          <p:cNvPr id="763" name="Google Shape;763;p56"/>
          <p:cNvGrpSpPr/>
          <p:nvPr/>
        </p:nvGrpSpPr>
        <p:grpSpPr>
          <a:xfrm>
            <a:off x="96837" y="2428925"/>
            <a:ext cx="5975985" cy="1571600"/>
            <a:chOff x="96837" y="2428925"/>
            <a:chExt cx="5975985" cy="1571600"/>
          </a:xfrm>
        </p:grpSpPr>
        <p:sp>
          <p:nvSpPr>
            <p:cNvPr id="764" name="Google Shape;764;p56"/>
            <p:cNvSpPr/>
            <p:nvPr/>
          </p:nvSpPr>
          <p:spPr>
            <a:xfrm>
              <a:off x="96837" y="3152165"/>
              <a:ext cx="5975985" cy="848360"/>
            </a:xfrm>
            <a:custGeom>
              <a:rect b="b" l="l" r="r" t="t"/>
              <a:pathLst>
                <a:path extrusionOk="0" h="848360" w="5975985">
                  <a:moveTo>
                    <a:pt x="0" y="848156"/>
                  </a:moveTo>
                  <a:lnTo>
                    <a:pt x="1246" y="777767"/>
                  </a:lnTo>
                  <a:lnTo>
                    <a:pt x="4794" y="709124"/>
                  </a:lnTo>
                  <a:lnTo>
                    <a:pt x="10361" y="643970"/>
                  </a:lnTo>
                  <a:lnTo>
                    <a:pt x="17661" y="584053"/>
                  </a:lnTo>
                  <a:lnTo>
                    <a:pt x="26410" y="531116"/>
                  </a:lnTo>
                  <a:lnTo>
                    <a:pt x="36323" y="486904"/>
                  </a:lnTo>
                  <a:lnTo>
                    <a:pt x="58505" y="431640"/>
                  </a:lnTo>
                  <a:lnTo>
                    <a:pt x="70205" y="424078"/>
                  </a:lnTo>
                  <a:lnTo>
                    <a:pt x="2917088" y="424078"/>
                  </a:lnTo>
                  <a:lnTo>
                    <a:pt x="2928796" y="416515"/>
                  </a:lnTo>
                  <a:lnTo>
                    <a:pt x="2951053" y="361251"/>
                  </a:lnTo>
                  <a:lnTo>
                    <a:pt x="2961021" y="317040"/>
                  </a:lnTo>
                  <a:lnTo>
                    <a:pt x="2969828" y="264103"/>
                  </a:lnTo>
                  <a:lnTo>
                    <a:pt x="2977183" y="204185"/>
                  </a:lnTo>
                  <a:lnTo>
                    <a:pt x="2982797" y="139032"/>
                  </a:lnTo>
                  <a:lnTo>
                    <a:pt x="2986378" y="70388"/>
                  </a:lnTo>
                  <a:lnTo>
                    <a:pt x="2987636" y="0"/>
                  </a:lnTo>
                  <a:lnTo>
                    <a:pt x="2988895" y="70388"/>
                  </a:lnTo>
                  <a:lnTo>
                    <a:pt x="2992476" y="139032"/>
                  </a:lnTo>
                  <a:lnTo>
                    <a:pt x="2998090" y="204185"/>
                  </a:lnTo>
                  <a:lnTo>
                    <a:pt x="3005446" y="264103"/>
                  </a:lnTo>
                  <a:lnTo>
                    <a:pt x="3014254" y="317040"/>
                  </a:lnTo>
                  <a:lnTo>
                    <a:pt x="3024224" y="361251"/>
                  </a:lnTo>
                  <a:lnTo>
                    <a:pt x="3046486" y="416515"/>
                  </a:lnTo>
                  <a:lnTo>
                    <a:pt x="3058198" y="424078"/>
                  </a:lnTo>
                  <a:lnTo>
                    <a:pt x="5905080" y="424078"/>
                  </a:lnTo>
                  <a:lnTo>
                    <a:pt x="5916792" y="431640"/>
                  </a:lnTo>
                  <a:lnTo>
                    <a:pt x="5939054" y="486904"/>
                  </a:lnTo>
                  <a:lnTo>
                    <a:pt x="5949024" y="531116"/>
                  </a:lnTo>
                  <a:lnTo>
                    <a:pt x="5957832" y="584053"/>
                  </a:lnTo>
                  <a:lnTo>
                    <a:pt x="5965188" y="643970"/>
                  </a:lnTo>
                  <a:lnTo>
                    <a:pt x="5970802" y="709124"/>
                  </a:lnTo>
                  <a:lnTo>
                    <a:pt x="5974383" y="777767"/>
                  </a:lnTo>
                  <a:lnTo>
                    <a:pt x="5975642" y="848156"/>
                  </a:lnTo>
                </a:path>
              </a:pathLst>
            </a:custGeom>
            <a:noFill/>
            <a:ln cap="flat" cmpd="sng" w="66575">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5" name="Google Shape;765;p56"/>
            <p:cNvSpPr/>
            <p:nvPr/>
          </p:nvSpPr>
          <p:spPr>
            <a:xfrm>
              <a:off x="2285644" y="2428925"/>
              <a:ext cx="1858010" cy="675005"/>
            </a:xfrm>
            <a:custGeom>
              <a:rect b="b" l="l" r="r" t="t"/>
              <a:pathLst>
                <a:path extrusionOk="0" h="675005" w="1858010">
                  <a:moveTo>
                    <a:pt x="1639074" y="0"/>
                  </a:moveTo>
                  <a:lnTo>
                    <a:pt x="218516" y="0"/>
                  </a:lnTo>
                  <a:lnTo>
                    <a:pt x="189874" y="674"/>
                  </a:lnTo>
                  <a:lnTo>
                    <a:pt x="161907" y="2697"/>
                  </a:lnTo>
                  <a:lnTo>
                    <a:pt x="109080" y="10794"/>
                  </a:lnTo>
                  <a:lnTo>
                    <a:pt x="63985" y="23306"/>
                  </a:lnTo>
                  <a:lnTo>
                    <a:pt x="29159" y="39598"/>
                  </a:lnTo>
                  <a:lnTo>
                    <a:pt x="1871" y="68959"/>
                  </a:lnTo>
                  <a:lnTo>
                    <a:pt x="0" y="79197"/>
                  </a:lnTo>
                  <a:lnTo>
                    <a:pt x="0" y="595795"/>
                  </a:lnTo>
                  <a:lnTo>
                    <a:pt x="29159" y="635393"/>
                  </a:lnTo>
                  <a:lnTo>
                    <a:pt x="63985" y="651681"/>
                  </a:lnTo>
                  <a:lnTo>
                    <a:pt x="109080" y="664197"/>
                  </a:lnTo>
                  <a:lnTo>
                    <a:pt x="161907" y="672295"/>
                  </a:lnTo>
                  <a:lnTo>
                    <a:pt x="218516" y="674992"/>
                  </a:lnTo>
                  <a:lnTo>
                    <a:pt x="1639074" y="674992"/>
                  </a:lnTo>
                  <a:lnTo>
                    <a:pt x="1695683" y="672295"/>
                  </a:lnTo>
                  <a:lnTo>
                    <a:pt x="1748510" y="664197"/>
                  </a:lnTo>
                  <a:lnTo>
                    <a:pt x="1793605" y="651681"/>
                  </a:lnTo>
                  <a:lnTo>
                    <a:pt x="1828431" y="635393"/>
                  </a:lnTo>
                  <a:lnTo>
                    <a:pt x="1855719" y="606031"/>
                  </a:lnTo>
                  <a:lnTo>
                    <a:pt x="1857590" y="595795"/>
                  </a:lnTo>
                  <a:lnTo>
                    <a:pt x="1857590" y="79197"/>
                  </a:lnTo>
                  <a:lnTo>
                    <a:pt x="1828431" y="39598"/>
                  </a:lnTo>
                  <a:lnTo>
                    <a:pt x="1793605" y="23306"/>
                  </a:lnTo>
                  <a:lnTo>
                    <a:pt x="1748510" y="10794"/>
                  </a:lnTo>
                  <a:lnTo>
                    <a:pt x="1695683" y="2697"/>
                  </a:lnTo>
                  <a:lnTo>
                    <a:pt x="1667716" y="674"/>
                  </a:lnTo>
                  <a:lnTo>
                    <a:pt x="1639074"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66" name="Google Shape;766;p56"/>
            <p:cNvSpPr/>
            <p:nvPr/>
          </p:nvSpPr>
          <p:spPr>
            <a:xfrm>
              <a:off x="2285644" y="2428925"/>
              <a:ext cx="1858010" cy="675005"/>
            </a:xfrm>
            <a:custGeom>
              <a:rect b="b" l="l" r="r" t="t"/>
              <a:pathLst>
                <a:path extrusionOk="0" h="675005" w="1858010">
                  <a:moveTo>
                    <a:pt x="0" y="79197"/>
                  </a:moveTo>
                  <a:lnTo>
                    <a:pt x="1871" y="68959"/>
                  </a:lnTo>
                  <a:lnTo>
                    <a:pt x="7421" y="58854"/>
                  </a:lnTo>
                  <a:lnTo>
                    <a:pt x="45186" y="31045"/>
                  </a:lnTo>
                  <a:lnTo>
                    <a:pt x="85351" y="16511"/>
                  </a:lnTo>
                  <a:lnTo>
                    <a:pt x="134886" y="6070"/>
                  </a:lnTo>
                  <a:lnTo>
                    <a:pt x="189874" y="674"/>
                  </a:lnTo>
                  <a:lnTo>
                    <a:pt x="218516" y="0"/>
                  </a:lnTo>
                  <a:lnTo>
                    <a:pt x="1639074" y="0"/>
                  </a:lnTo>
                  <a:lnTo>
                    <a:pt x="1695683" y="2697"/>
                  </a:lnTo>
                  <a:lnTo>
                    <a:pt x="1748510" y="10794"/>
                  </a:lnTo>
                  <a:lnTo>
                    <a:pt x="1793605" y="23306"/>
                  </a:lnTo>
                  <a:lnTo>
                    <a:pt x="1828431" y="39598"/>
                  </a:lnTo>
                  <a:lnTo>
                    <a:pt x="1855719" y="68959"/>
                  </a:lnTo>
                  <a:lnTo>
                    <a:pt x="1857590" y="79197"/>
                  </a:lnTo>
                  <a:lnTo>
                    <a:pt x="1857590" y="595439"/>
                  </a:lnTo>
                  <a:lnTo>
                    <a:pt x="1857590" y="595795"/>
                  </a:lnTo>
                  <a:lnTo>
                    <a:pt x="1855719" y="606031"/>
                  </a:lnTo>
                  <a:lnTo>
                    <a:pt x="1828431" y="635393"/>
                  </a:lnTo>
                  <a:lnTo>
                    <a:pt x="1793605" y="651681"/>
                  </a:lnTo>
                  <a:lnTo>
                    <a:pt x="1748510" y="664197"/>
                  </a:lnTo>
                  <a:lnTo>
                    <a:pt x="1695683" y="672295"/>
                  </a:lnTo>
                  <a:lnTo>
                    <a:pt x="1639074" y="674992"/>
                  </a:lnTo>
                  <a:lnTo>
                    <a:pt x="218160" y="674992"/>
                  </a:lnTo>
                  <a:lnTo>
                    <a:pt x="218516" y="674992"/>
                  </a:lnTo>
                  <a:lnTo>
                    <a:pt x="161907" y="672295"/>
                  </a:lnTo>
                  <a:lnTo>
                    <a:pt x="109080" y="664197"/>
                  </a:lnTo>
                  <a:lnTo>
                    <a:pt x="63985" y="651681"/>
                  </a:lnTo>
                  <a:lnTo>
                    <a:pt x="29159" y="635393"/>
                  </a:lnTo>
                  <a:lnTo>
                    <a:pt x="1871" y="606031"/>
                  </a:lnTo>
                  <a:lnTo>
                    <a:pt x="0" y="595795"/>
                  </a:lnTo>
                  <a:lnTo>
                    <a:pt x="0" y="79197"/>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67" name="Google Shape;767;p56"/>
          <p:cNvSpPr txBox="1"/>
          <p:nvPr/>
        </p:nvSpPr>
        <p:spPr>
          <a:xfrm>
            <a:off x="2482824" y="2479217"/>
            <a:ext cx="1462405" cy="574040"/>
          </a:xfrm>
          <a:prstGeom prst="rect">
            <a:avLst/>
          </a:prstGeom>
          <a:noFill/>
          <a:ln>
            <a:noFill/>
          </a:ln>
        </p:spPr>
        <p:txBody>
          <a:bodyPr anchorCtr="0" anchor="t" bIns="0" lIns="0" spcFirstLastPara="1" rIns="0" wrap="square" tIns="12700">
            <a:spAutoFit/>
          </a:bodyPr>
          <a:lstStyle/>
          <a:p>
            <a:pPr indent="-385444" lvl="0" marL="397510" marR="5080" rtl="0" algn="l">
              <a:lnSpc>
                <a:spcPct val="100000"/>
              </a:lnSpc>
              <a:spcBef>
                <a:spcPts val="0"/>
              </a:spcBef>
              <a:spcAft>
                <a:spcPts val="0"/>
              </a:spcAft>
              <a:buNone/>
            </a:pPr>
            <a:r>
              <a:rPr lang="en-US" sz="1800">
                <a:solidFill>
                  <a:srgbClr val="FFFFFF"/>
                </a:solidFill>
                <a:latin typeface="Calibri"/>
                <a:ea typeface="Calibri"/>
                <a:cs typeface="Calibri"/>
                <a:sym typeface="Calibri"/>
              </a:rPr>
              <a:t>JOB’S IN READY  QUEUE</a:t>
            </a:r>
            <a:endParaRPr sz="1800">
              <a:latin typeface="Calibri"/>
              <a:ea typeface="Calibri"/>
              <a:cs typeface="Calibri"/>
              <a:sym typeface="Calibri"/>
            </a:endParaRPr>
          </a:p>
        </p:txBody>
      </p:sp>
      <p:grpSp>
        <p:nvGrpSpPr>
          <p:cNvPr id="768" name="Google Shape;768;p56"/>
          <p:cNvGrpSpPr/>
          <p:nvPr/>
        </p:nvGrpSpPr>
        <p:grpSpPr>
          <a:xfrm>
            <a:off x="6202083" y="2646362"/>
            <a:ext cx="1942464" cy="1343025"/>
            <a:chOff x="6202083" y="2646362"/>
            <a:chExt cx="1942464" cy="1343025"/>
          </a:xfrm>
        </p:grpSpPr>
        <p:sp>
          <p:nvSpPr>
            <p:cNvPr id="769" name="Google Shape;769;p56"/>
            <p:cNvSpPr/>
            <p:nvPr/>
          </p:nvSpPr>
          <p:spPr>
            <a:xfrm>
              <a:off x="6202083" y="2646362"/>
              <a:ext cx="1942464" cy="1343025"/>
            </a:xfrm>
            <a:custGeom>
              <a:rect b="b" l="l" r="r" t="t"/>
              <a:pathLst>
                <a:path extrusionOk="0" h="1343025" w="1942465">
                  <a:moveTo>
                    <a:pt x="960831" y="0"/>
                  </a:moveTo>
                  <a:lnTo>
                    <a:pt x="912240" y="1079"/>
                  </a:lnTo>
                  <a:lnTo>
                    <a:pt x="863993" y="3238"/>
                  </a:lnTo>
                  <a:lnTo>
                    <a:pt x="816114" y="6832"/>
                  </a:lnTo>
                  <a:lnTo>
                    <a:pt x="768591" y="11518"/>
                  </a:lnTo>
                  <a:lnTo>
                    <a:pt x="721436" y="17640"/>
                  </a:lnTo>
                  <a:lnTo>
                    <a:pt x="674992" y="25196"/>
                  </a:lnTo>
                  <a:lnTo>
                    <a:pt x="629272" y="33832"/>
                  </a:lnTo>
                  <a:lnTo>
                    <a:pt x="584276" y="43561"/>
                  </a:lnTo>
                  <a:lnTo>
                    <a:pt x="540359" y="54711"/>
                  </a:lnTo>
                  <a:lnTo>
                    <a:pt x="497522" y="66954"/>
                  </a:lnTo>
                  <a:lnTo>
                    <a:pt x="456120" y="80276"/>
                  </a:lnTo>
                  <a:lnTo>
                    <a:pt x="415797" y="94678"/>
                  </a:lnTo>
                  <a:lnTo>
                    <a:pt x="376555" y="110515"/>
                  </a:lnTo>
                  <a:lnTo>
                    <a:pt x="339115" y="127076"/>
                  </a:lnTo>
                  <a:lnTo>
                    <a:pt x="303110" y="144716"/>
                  </a:lnTo>
                  <a:lnTo>
                    <a:pt x="268922" y="163080"/>
                  </a:lnTo>
                  <a:lnTo>
                    <a:pt x="236156" y="182879"/>
                  </a:lnTo>
                  <a:lnTo>
                    <a:pt x="176758" y="224282"/>
                  </a:lnTo>
                  <a:lnTo>
                    <a:pt x="124917" y="268554"/>
                  </a:lnTo>
                  <a:lnTo>
                    <a:pt x="81711" y="315722"/>
                  </a:lnTo>
                  <a:lnTo>
                    <a:pt x="47510" y="365036"/>
                  </a:lnTo>
                  <a:lnTo>
                    <a:pt x="21958" y="415798"/>
                  </a:lnTo>
                  <a:lnTo>
                    <a:pt x="6476" y="467639"/>
                  </a:lnTo>
                  <a:lnTo>
                    <a:pt x="0" y="520191"/>
                  </a:lnTo>
                  <a:lnTo>
                    <a:pt x="711" y="546480"/>
                  </a:lnTo>
                  <a:lnTo>
                    <a:pt x="8991" y="599033"/>
                  </a:lnTo>
                  <a:lnTo>
                    <a:pt x="26631" y="650519"/>
                  </a:lnTo>
                  <a:lnTo>
                    <a:pt x="54000" y="700913"/>
                  </a:lnTo>
                  <a:lnTo>
                    <a:pt x="89992" y="749871"/>
                  </a:lnTo>
                  <a:lnTo>
                    <a:pt x="135356" y="796315"/>
                  </a:lnTo>
                  <a:lnTo>
                    <a:pt x="188633" y="840232"/>
                  </a:lnTo>
                  <a:lnTo>
                    <a:pt x="249834" y="881278"/>
                  </a:lnTo>
                  <a:lnTo>
                    <a:pt x="282955" y="900353"/>
                  </a:lnTo>
                  <a:lnTo>
                    <a:pt x="317881" y="918362"/>
                  </a:lnTo>
                  <a:lnTo>
                    <a:pt x="354596" y="935634"/>
                  </a:lnTo>
                  <a:lnTo>
                    <a:pt x="392760" y="951839"/>
                  </a:lnTo>
                  <a:lnTo>
                    <a:pt x="432358" y="966952"/>
                  </a:lnTo>
                  <a:lnTo>
                    <a:pt x="473392" y="980998"/>
                  </a:lnTo>
                  <a:lnTo>
                    <a:pt x="515518" y="993952"/>
                  </a:lnTo>
                  <a:lnTo>
                    <a:pt x="558711" y="1005471"/>
                  </a:lnTo>
                  <a:lnTo>
                    <a:pt x="566280" y="1342440"/>
                  </a:lnTo>
                  <a:lnTo>
                    <a:pt x="884161" y="1053363"/>
                  </a:lnTo>
                  <a:lnTo>
                    <a:pt x="932395" y="1055154"/>
                  </a:lnTo>
                  <a:lnTo>
                    <a:pt x="980998" y="1055522"/>
                  </a:lnTo>
                  <a:lnTo>
                    <a:pt x="1029233" y="1054442"/>
                  </a:lnTo>
                  <a:lnTo>
                    <a:pt x="1077480" y="1052271"/>
                  </a:lnTo>
                  <a:lnTo>
                    <a:pt x="1125359" y="1048677"/>
                  </a:lnTo>
                  <a:lnTo>
                    <a:pt x="1173238" y="1044003"/>
                  </a:lnTo>
                  <a:lnTo>
                    <a:pt x="1220038" y="1037882"/>
                  </a:lnTo>
                  <a:lnTo>
                    <a:pt x="1266837" y="1030312"/>
                  </a:lnTo>
                  <a:lnTo>
                    <a:pt x="1312557" y="1021676"/>
                  </a:lnTo>
                  <a:lnTo>
                    <a:pt x="1357198" y="1011961"/>
                  </a:lnTo>
                  <a:lnTo>
                    <a:pt x="1401114" y="1000798"/>
                  </a:lnTo>
                  <a:lnTo>
                    <a:pt x="1443951" y="988555"/>
                  </a:lnTo>
                  <a:lnTo>
                    <a:pt x="1485722" y="975232"/>
                  </a:lnTo>
                  <a:lnTo>
                    <a:pt x="1526032" y="960831"/>
                  </a:lnTo>
                  <a:lnTo>
                    <a:pt x="1565274" y="944994"/>
                  </a:lnTo>
                  <a:lnTo>
                    <a:pt x="1602714" y="928433"/>
                  </a:lnTo>
                  <a:lnTo>
                    <a:pt x="1638719" y="910793"/>
                  </a:lnTo>
                  <a:lnTo>
                    <a:pt x="1672920" y="892441"/>
                  </a:lnTo>
                  <a:lnTo>
                    <a:pt x="1736280" y="852474"/>
                  </a:lnTo>
                  <a:lnTo>
                    <a:pt x="1792071" y="809637"/>
                  </a:lnTo>
                  <a:lnTo>
                    <a:pt x="1839594" y="763562"/>
                  </a:lnTo>
                  <a:lnTo>
                    <a:pt x="1878482" y="715314"/>
                  </a:lnTo>
                  <a:lnTo>
                    <a:pt x="1908352" y="665276"/>
                  </a:lnTo>
                  <a:lnTo>
                    <a:pt x="1928875" y="614159"/>
                  </a:lnTo>
                  <a:lnTo>
                    <a:pt x="1939670" y="561594"/>
                  </a:lnTo>
                  <a:lnTo>
                    <a:pt x="1941842" y="535317"/>
                  </a:lnTo>
                  <a:lnTo>
                    <a:pt x="1941118" y="509041"/>
                  </a:lnTo>
                  <a:lnTo>
                    <a:pt x="1932838" y="456831"/>
                  </a:lnTo>
                  <a:lnTo>
                    <a:pt x="1915198" y="405002"/>
                  </a:lnTo>
                  <a:lnTo>
                    <a:pt x="1888197" y="354596"/>
                  </a:lnTo>
                  <a:lnTo>
                    <a:pt x="1851837" y="305638"/>
                  </a:lnTo>
                  <a:lnTo>
                    <a:pt x="1806841" y="259194"/>
                  </a:lnTo>
                  <a:lnTo>
                    <a:pt x="1753196" y="215277"/>
                  </a:lnTo>
                  <a:lnTo>
                    <a:pt x="1691995" y="174599"/>
                  </a:lnTo>
                  <a:lnTo>
                    <a:pt x="1658873" y="155511"/>
                  </a:lnTo>
                  <a:lnTo>
                    <a:pt x="1623961" y="137160"/>
                  </a:lnTo>
                  <a:lnTo>
                    <a:pt x="1587233" y="119875"/>
                  </a:lnTo>
                  <a:lnTo>
                    <a:pt x="1549082" y="103682"/>
                  </a:lnTo>
                  <a:lnTo>
                    <a:pt x="1509471" y="88557"/>
                  </a:lnTo>
                  <a:lnTo>
                    <a:pt x="1468437" y="74523"/>
                  </a:lnTo>
                  <a:lnTo>
                    <a:pt x="1426311" y="61556"/>
                  </a:lnTo>
                  <a:lnTo>
                    <a:pt x="1383118" y="50037"/>
                  </a:lnTo>
                  <a:lnTo>
                    <a:pt x="1338834" y="39242"/>
                  </a:lnTo>
                  <a:lnTo>
                    <a:pt x="1293482" y="29883"/>
                  </a:lnTo>
                  <a:lnTo>
                    <a:pt x="1247393" y="21958"/>
                  </a:lnTo>
                  <a:lnTo>
                    <a:pt x="1200594" y="15112"/>
                  </a:lnTo>
                  <a:lnTo>
                    <a:pt x="1153439" y="9359"/>
                  </a:lnTo>
                  <a:lnTo>
                    <a:pt x="1105560" y="5041"/>
                  </a:lnTo>
                  <a:lnTo>
                    <a:pt x="1057681" y="2159"/>
                  </a:lnTo>
                  <a:lnTo>
                    <a:pt x="1009078" y="355"/>
                  </a:lnTo>
                  <a:lnTo>
                    <a:pt x="960831"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0" name="Google Shape;770;p56"/>
            <p:cNvSpPr/>
            <p:nvPr/>
          </p:nvSpPr>
          <p:spPr>
            <a:xfrm>
              <a:off x="6202083" y="2646362"/>
              <a:ext cx="1942464" cy="1343025"/>
            </a:xfrm>
            <a:custGeom>
              <a:rect b="b" l="l" r="r" t="t"/>
              <a:pathLst>
                <a:path extrusionOk="0" h="1343025" w="1942465">
                  <a:moveTo>
                    <a:pt x="558711" y="1005471"/>
                  </a:moveTo>
                  <a:lnTo>
                    <a:pt x="515518" y="993952"/>
                  </a:lnTo>
                  <a:lnTo>
                    <a:pt x="473392" y="980998"/>
                  </a:lnTo>
                  <a:lnTo>
                    <a:pt x="432358" y="966952"/>
                  </a:lnTo>
                  <a:lnTo>
                    <a:pt x="392760" y="951839"/>
                  </a:lnTo>
                  <a:lnTo>
                    <a:pt x="354596" y="935634"/>
                  </a:lnTo>
                  <a:lnTo>
                    <a:pt x="317881" y="918362"/>
                  </a:lnTo>
                  <a:lnTo>
                    <a:pt x="282955" y="900353"/>
                  </a:lnTo>
                  <a:lnTo>
                    <a:pt x="249834" y="881278"/>
                  </a:lnTo>
                  <a:lnTo>
                    <a:pt x="188633" y="840232"/>
                  </a:lnTo>
                  <a:lnTo>
                    <a:pt x="135356" y="796315"/>
                  </a:lnTo>
                  <a:lnTo>
                    <a:pt x="89992" y="749871"/>
                  </a:lnTo>
                  <a:lnTo>
                    <a:pt x="54000" y="700913"/>
                  </a:lnTo>
                  <a:lnTo>
                    <a:pt x="26631" y="650519"/>
                  </a:lnTo>
                  <a:lnTo>
                    <a:pt x="8991" y="599033"/>
                  </a:lnTo>
                  <a:lnTo>
                    <a:pt x="711" y="546480"/>
                  </a:lnTo>
                  <a:lnTo>
                    <a:pt x="0" y="520191"/>
                  </a:lnTo>
                  <a:lnTo>
                    <a:pt x="2159" y="493915"/>
                  </a:lnTo>
                  <a:lnTo>
                    <a:pt x="12953" y="441718"/>
                  </a:lnTo>
                  <a:lnTo>
                    <a:pt x="33477" y="390232"/>
                  </a:lnTo>
                  <a:lnTo>
                    <a:pt x="63360" y="340194"/>
                  </a:lnTo>
                  <a:lnTo>
                    <a:pt x="102235" y="291960"/>
                  </a:lnTo>
                  <a:lnTo>
                    <a:pt x="149758" y="246240"/>
                  </a:lnTo>
                  <a:lnTo>
                    <a:pt x="205562" y="203034"/>
                  </a:lnTo>
                  <a:lnTo>
                    <a:pt x="268922" y="163080"/>
                  </a:lnTo>
                  <a:lnTo>
                    <a:pt x="303110" y="144716"/>
                  </a:lnTo>
                  <a:lnTo>
                    <a:pt x="339115" y="127076"/>
                  </a:lnTo>
                  <a:lnTo>
                    <a:pt x="376555" y="110515"/>
                  </a:lnTo>
                  <a:lnTo>
                    <a:pt x="415797" y="94678"/>
                  </a:lnTo>
                  <a:lnTo>
                    <a:pt x="456120" y="80276"/>
                  </a:lnTo>
                  <a:lnTo>
                    <a:pt x="497522" y="66954"/>
                  </a:lnTo>
                  <a:lnTo>
                    <a:pt x="540359" y="54711"/>
                  </a:lnTo>
                  <a:lnTo>
                    <a:pt x="584276" y="43561"/>
                  </a:lnTo>
                  <a:lnTo>
                    <a:pt x="629272" y="33832"/>
                  </a:lnTo>
                  <a:lnTo>
                    <a:pt x="674992" y="25196"/>
                  </a:lnTo>
                  <a:lnTo>
                    <a:pt x="721436" y="17640"/>
                  </a:lnTo>
                  <a:lnTo>
                    <a:pt x="768591" y="11518"/>
                  </a:lnTo>
                  <a:lnTo>
                    <a:pt x="816114" y="6832"/>
                  </a:lnTo>
                  <a:lnTo>
                    <a:pt x="863993" y="3238"/>
                  </a:lnTo>
                  <a:lnTo>
                    <a:pt x="912240" y="1079"/>
                  </a:lnTo>
                  <a:lnTo>
                    <a:pt x="960831" y="0"/>
                  </a:lnTo>
                  <a:lnTo>
                    <a:pt x="1009078" y="355"/>
                  </a:lnTo>
                  <a:lnTo>
                    <a:pt x="1057681" y="2159"/>
                  </a:lnTo>
                  <a:lnTo>
                    <a:pt x="1105560" y="5041"/>
                  </a:lnTo>
                  <a:lnTo>
                    <a:pt x="1153439" y="9359"/>
                  </a:lnTo>
                  <a:lnTo>
                    <a:pt x="1200594" y="15112"/>
                  </a:lnTo>
                  <a:lnTo>
                    <a:pt x="1247393" y="21958"/>
                  </a:lnTo>
                  <a:lnTo>
                    <a:pt x="1293482" y="29883"/>
                  </a:lnTo>
                  <a:lnTo>
                    <a:pt x="1338834" y="39242"/>
                  </a:lnTo>
                  <a:lnTo>
                    <a:pt x="1383118" y="50037"/>
                  </a:lnTo>
                  <a:lnTo>
                    <a:pt x="1426311" y="61556"/>
                  </a:lnTo>
                  <a:lnTo>
                    <a:pt x="1468437" y="74523"/>
                  </a:lnTo>
                  <a:lnTo>
                    <a:pt x="1509471" y="88557"/>
                  </a:lnTo>
                  <a:lnTo>
                    <a:pt x="1549082" y="103682"/>
                  </a:lnTo>
                  <a:lnTo>
                    <a:pt x="1587233" y="119875"/>
                  </a:lnTo>
                  <a:lnTo>
                    <a:pt x="1623961" y="137160"/>
                  </a:lnTo>
                  <a:lnTo>
                    <a:pt x="1658873" y="155511"/>
                  </a:lnTo>
                  <a:lnTo>
                    <a:pt x="1691995" y="174599"/>
                  </a:lnTo>
                  <a:lnTo>
                    <a:pt x="1753196" y="215277"/>
                  </a:lnTo>
                  <a:lnTo>
                    <a:pt x="1806841" y="259194"/>
                  </a:lnTo>
                  <a:lnTo>
                    <a:pt x="1851837" y="305638"/>
                  </a:lnTo>
                  <a:lnTo>
                    <a:pt x="1888197" y="354596"/>
                  </a:lnTo>
                  <a:lnTo>
                    <a:pt x="1915198" y="405002"/>
                  </a:lnTo>
                  <a:lnTo>
                    <a:pt x="1932838" y="456831"/>
                  </a:lnTo>
                  <a:lnTo>
                    <a:pt x="1941118" y="509041"/>
                  </a:lnTo>
                  <a:lnTo>
                    <a:pt x="1941842" y="535317"/>
                  </a:lnTo>
                  <a:lnTo>
                    <a:pt x="1939670" y="561594"/>
                  </a:lnTo>
                  <a:lnTo>
                    <a:pt x="1928875" y="614159"/>
                  </a:lnTo>
                  <a:lnTo>
                    <a:pt x="1908352" y="665276"/>
                  </a:lnTo>
                  <a:lnTo>
                    <a:pt x="1878482" y="715314"/>
                  </a:lnTo>
                  <a:lnTo>
                    <a:pt x="1839594" y="763562"/>
                  </a:lnTo>
                  <a:lnTo>
                    <a:pt x="1792071" y="809637"/>
                  </a:lnTo>
                  <a:lnTo>
                    <a:pt x="1736280" y="852474"/>
                  </a:lnTo>
                  <a:lnTo>
                    <a:pt x="1672920" y="892441"/>
                  </a:lnTo>
                  <a:lnTo>
                    <a:pt x="1638719" y="910793"/>
                  </a:lnTo>
                  <a:lnTo>
                    <a:pt x="1602714" y="928433"/>
                  </a:lnTo>
                  <a:lnTo>
                    <a:pt x="1565274" y="944994"/>
                  </a:lnTo>
                  <a:lnTo>
                    <a:pt x="1526032" y="960831"/>
                  </a:lnTo>
                  <a:lnTo>
                    <a:pt x="1485722" y="975232"/>
                  </a:lnTo>
                  <a:lnTo>
                    <a:pt x="1443951" y="988555"/>
                  </a:lnTo>
                  <a:lnTo>
                    <a:pt x="1401114" y="1000798"/>
                  </a:lnTo>
                  <a:lnTo>
                    <a:pt x="1357198" y="1011961"/>
                  </a:lnTo>
                  <a:lnTo>
                    <a:pt x="1312557" y="1021676"/>
                  </a:lnTo>
                  <a:lnTo>
                    <a:pt x="1266837" y="1030312"/>
                  </a:lnTo>
                  <a:lnTo>
                    <a:pt x="1220038" y="1037882"/>
                  </a:lnTo>
                  <a:lnTo>
                    <a:pt x="1173238" y="1044003"/>
                  </a:lnTo>
                  <a:lnTo>
                    <a:pt x="1125359" y="1048677"/>
                  </a:lnTo>
                  <a:lnTo>
                    <a:pt x="1077480" y="1052271"/>
                  </a:lnTo>
                  <a:lnTo>
                    <a:pt x="1029233" y="1054442"/>
                  </a:lnTo>
                  <a:lnTo>
                    <a:pt x="980998" y="1055522"/>
                  </a:lnTo>
                  <a:lnTo>
                    <a:pt x="932395" y="1055154"/>
                  </a:lnTo>
                  <a:lnTo>
                    <a:pt x="884161" y="1053363"/>
                  </a:lnTo>
                  <a:lnTo>
                    <a:pt x="566280" y="1342440"/>
                  </a:lnTo>
                  <a:lnTo>
                    <a:pt x="558711" y="1005471"/>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71" name="Google Shape;771;p56"/>
          <p:cNvSpPr txBox="1"/>
          <p:nvPr/>
        </p:nvSpPr>
        <p:spPr>
          <a:xfrm>
            <a:off x="6621741" y="2886735"/>
            <a:ext cx="1102360" cy="574040"/>
          </a:xfrm>
          <a:prstGeom prst="rect">
            <a:avLst/>
          </a:prstGeom>
          <a:noFill/>
          <a:ln>
            <a:noFill/>
          </a:ln>
        </p:spPr>
        <p:txBody>
          <a:bodyPr anchorCtr="0" anchor="t" bIns="0" lIns="0" spcFirstLastPara="1" rIns="0" wrap="square" tIns="12700">
            <a:spAutoFit/>
          </a:bodyPr>
          <a:lstStyle/>
          <a:p>
            <a:pPr indent="234950" lvl="0" marL="12700" marR="5080" rtl="0" algn="l">
              <a:lnSpc>
                <a:spcPct val="100000"/>
              </a:lnSpc>
              <a:spcBef>
                <a:spcPts val="0"/>
              </a:spcBef>
              <a:spcAft>
                <a:spcPts val="0"/>
              </a:spcAft>
              <a:buNone/>
            </a:pPr>
            <a:r>
              <a:rPr lang="en-US" sz="1800">
                <a:solidFill>
                  <a:srgbClr val="FFFFFF"/>
                </a:solidFill>
                <a:latin typeface="Calibri"/>
                <a:ea typeface="Calibri"/>
                <a:cs typeface="Calibri"/>
                <a:sym typeface="Calibri"/>
              </a:rPr>
              <a:t>JOB IN  EXECUTION</a:t>
            </a:r>
            <a:endParaRPr sz="1800">
              <a:latin typeface="Calibri"/>
              <a:ea typeface="Calibri"/>
              <a:cs typeface="Calibri"/>
              <a:sym typeface="Calibri"/>
            </a:endParaRPr>
          </a:p>
        </p:txBody>
      </p:sp>
      <p:grpSp>
        <p:nvGrpSpPr>
          <p:cNvPr id="772" name="Google Shape;772;p56"/>
          <p:cNvGrpSpPr/>
          <p:nvPr/>
        </p:nvGrpSpPr>
        <p:grpSpPr>
          <a:xfrm>
            <a:off x="1571396" y="3214446"/>
            <a:ext cx="1572260" cy="857885"/>
            <a:chOff x="1571396" y="3214446"/>
            <a:chExt cx="1572260" cy="857885"/>
          </a:xfrm>
        </p:grpSpPr>
        <p:sp>
          <p:nvSpPr>
            <p:cNvPr id="773" name="Google Shape;773;p56"/>
            <p:cNvSpPr/>
            <p:nvPr/>
          </p:nvSpPr>
          <p:spPr>
            <a:xfrm>
              <a:off x="1571396" y="3214446"/>
              <a:ext cx="1572260" cy="857885"/>
            </a:xfrm>
            <a:custGeom>
              <a:rect b="b" l="l" r="r" t="t"/>
              <a:pathLst>
                <a:path extrusionOk="0" h="857885" w="1572260">
                  <a:moveTo>
                    <a:pt x="785888" y="0"/>
                  </a:moveTo>
                  <a:lnTo>
                    <a:pt x="543598" y="169557"/>
                  </a:lnTo>
                  <a:lnTo>
                    <a:pt x="155524" y="169557"/>
                  </a:lnTo>
                  <a:lnTo>
                    <a:pt x="241922" y="381596"/>
                  </a:lnTo>
                  <a:lnTo>
                    <a:pt x="0" y="551154"/>
                  </a:lnTo>
                  <a:lnTo>
                    <a:pt x="349567" y="645477"/>
                  </a:lnTo>
                  <a:lnTo>
                    <a:pt x="435965" y="857516"/>
                  </a:lnTo>
                  <a:lnTo>
                    <a:pt x="785888" y="763193"/>
                  </a:lnTo>
                  <a:lnTo>
                    <a:pt x="1135443" y="857516"/>
                  </a:lnTo>
                  <a:lnTo>
                    <a:pt x="1221841" y="645477"/>
                  </a:lnTo>
                  <a:lnTo>
                    <a:pt x="1571764" y="551154"/>
                  </a:lnTo>
                  <a:lnTo>
                    <a:pt x="1329486" y="381596"/>
                  </a:lnTo>
                  <a:lnTo>
                    <a:pt x="1415884" y="169557"/>
                  </a:lnTo>
                  <a:lnTo>
                    <a:pt x="1027798" y="169557"/>
                  </a:lnTo>
                  <a:lnTo>
                    <a:pt x="785888"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74" name="Google Shape;774;p56"/>
            <p:cNvSpPr/>
            <p:nvPr/>
          </p:nvSpPr>
          <p:spPr>
            <a:xfrm>
              <a:off x="1571396" y="3214446"/>
              <a:ext cx="1572260" cy="857885"/>
            </a:xfrm>
            <a:custGeom>
              <a:rect b="b" l="l" r="r" t="t"/>
              <a:pathLst>
                <a:path extrusionOk="0" h="857885" w="1572260">
                  <a:moveTo>
                    <a:pt x="0" y="551154"/>
                  </a:moveTo>
                  <a:lnTo>
                    <a:pt x="241922" y="381596"/>
                  </a:lnTo>
                  <a:lnTo>
                    <a:pt x="155524" y="169557"/>
                  </a:lnTo>
                  <a:lnTo>
                    <a:pt x="543598" y="169557"/>
                  </a:lnTo>
                  <a:lnTo>
                    <a:pt x="785888" y="0"/>
                  </a:lnTo>
                  <a:lnTo>
                    <a:pt x="1027798" y="169557"/>
                  </a:lnTo>
                  <a:lnTo>
                    <a:pt x="1415884" y="169557"/>
                  </a:lnTo>
                  <a:lnTo>
                    <a:pt x="1329486" y="381596"/>
                  </a:lnTo>
                  <a:lnTo>
                    <a:pt x="1571764" y="551154"/>
                  </a:lnTo>
                  <a:lnTo>
                    <a:pt x="1221841" y="645477"/>
                  </a:lnTo>
                  <a:lnTo>
                    <a:pt x="1135443" y="857516"/>
                  </a:lnTo>
                  <a:lnTo>
                    <a:pt x="785888" y="763193"/>
                  </a:lnTo>
                  <a:lnTo>
                    <a:pt x="435965" y="857516"/>
                  </a:lnTo>
                  <a:lnTo>
                    <a:pt x="349567" y="645477"/>
                  </a:lnTo>
                  <a:lnTo>
                    <a:pt x="0" y="551154"/>
                  </a:lnTo>
                  <a:close/>
                </a:path>
              </a:pathLst>
            </a:custGeom>
            <a:noFill/>
            <a:ln cap="flat" cmpd="sng" w="25550">
              <a:solidFill>
                <a:srgbClr val="375C8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75" name="Google Shape;775;p56"/>
          <p:cNvSpPr txBox="1"/>
          <p:nvPr/>
        </p:nvSpPr>
        <p:spPr>
          <a:xfrm>
            <a:off x="2002942" y="3472103"/>
            <a:ext cx="7080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priority</a:t>
            </a:r>
            <a:endParaRPr sz="1800">
              <a:latin typeface="Calibri"/>
              <a:ea typeface="Calibri"/>
              <a:cs typeface="Calibri"/>
              <a:sym typeface="Calibri"/>
            </a:endParaRPr>
          </a:p>
        </p:txBody>
      </p:sp>
      <p:sp>
        <p:nvSpPr>
          <p:cNvPr id="776" name="Google Shape;776;p56"/>
          <p:cNvSpPr txBox="1"/>
          <p:nvPr/>
        </p:nvSpPr>
        <p:spPr>
          <a:xfrm>
            <a:off x="292214" y="6034938"/>
            <a:ext cx="8365490" cy="63563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000">
                <a:latin typeface="Calibri"/>
                <a:ea typeface="Calibri"/>
                <a:cs typeface="Calibri"/>
                <a:sym typeface="Calibri"/>
              </a:rPr>
              <a:t>operating system decides to favour another process, pre-empting the currently  executing process</a:t>
            </a:r>
            <a:endParaRPr sz="2000">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57"/>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82" name="Google Shape;782;p57"/>
          <p:cNvSpPr txBox="1"/>
          <p:nvPr>
            <p:ph type="title"/>
          </p:nvPr>
        </p:nvSpPr>
        <p:spPr>
          <a:xfrm>
            <a:off x="268097" y="1721053"/>
            <a:ext cx="303022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Scheduling Queues</a:t>
            </a:r>
            <a:endParaRPr/>
          </a:p>
        </p:txBody>
      </p:sp>
      <p:pic>
        <p:nvPicPr>
          <p:cNvPr id="783" name="Google Shape;783;p57"/>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784" name="Google Shape;784;p57"/>
          <p:cNvSpPr txBox="1"/>
          <p:nvPr/>
        </p:nvSpPr>
        <p:spPr>
          <a:xfrm>
            <a:off x="292214" y="2462657"/>
            <a:ext cx="8231505" cy="2494280"/>
          </a:xfrm>
          <a:prstGeom prst="rect">
            <a:avLst/>
          </a:prstGeom>
          <a:noFill/>
          <a:ln>
            <a:noFill/>
          </a:ln>
        </p:spPr>
        <p:txBody>
          <a:bodyPr anchorCtr="0" anchor="t" bIns="0" lIns="0" spcFirstLastPara="1" rIns="0" wrap="square" tIns="12700">
            <a:spAutoFit/>
          </a:bodyPr>
          <a:lstStyle/>
          <a:p>
            <a:pPr indent="-457200" lvl="0" marL="469900" marR="0" rtl="0" algn="l">
              <a:lnSpc>
                <a:spcPct val="100000"/>
              </a:lnSpc>
              <a:spcBef>
                <a:spcPts val="0"/>
              </a:spcBef>
              <a:spcAft>
                <a:spcPts val="0"/>
              </a:spcAft>
              <a:buSzPts val="1800"/>
              <a:buFont typeface="Arial"/>
              <a:buAutoNum type="arabicPeriod"/>
            </a:pPr>
            <a:r>
              <a:rPr lang="en-US" sz="1800">
                <a:latin typeface="Arial"/>
                <a:ea typeface="Arial"/>
                <a:cs typeface="Arial"/>
                <a:sym typeface="Arial"/>
              </a:rPr>
              <a:t>All processes, upon entering into the system, are stored in the </a:t>
            </a:r>
            <a:r>
              <a:rPr b="1" lang="en-US" sz="1800">
                <a:latin typeface="Arial"/>
                <a:ea typeface="Arial"/>
                <a:cs typeface="Arial"/>
                <a:sym typeface="Arial"/>
              </a:rPr>
              <a:t>Job Queue</a:t>
            </a:r>
            <a:r>
              <a:rPr lang="en-US" sz="1800">
                <a:latin typeface="Arial"/>
                <a:ea typeface="Arial"/>
                <a:cs typeface="Arial"/>
                <a:sym typeface="Arial"/>
              </a:rPr>
              <a:t>.</a:t>
            </a:r>
            <a:endParaRPr sz="1800">
              <a:latin typeface="Arial"/>
              <a:ea typeface="Arial"/>
              <a:cs typeface="Arial"/>
              <a:sym typeface="Arial"/>
            </a:endParaRPr>
          </a:p>
          <a:p>
            <a:pPr indent="0" lvl="0" marL="0" marR="0" rtl="0" algn="l">
              <a:lnSpc>
                <a:spcPct val="100000"/>
              </a:lnSpc>
              <a:spcBef>
                <a:spcPts val="30"/>
              </a:spcBef>
              <a:spcAft>
                <a:spcPts val="0"/>
              </a:spcAft>
              <a:buSzPts val="1850"/>
              <a:buFont typeface="Arial"/>
              <a:buNone/>
            </a:pPr>
            <a:r>
              <a:t/>
            </a:r>
            <a:endParaRPr sz="1850">
              <a:latin typeface="Arial"/>
              <a:ea typeface="Arial"/>
              <a:cs typeface="Arial"/>
              <a:sym typeface="Arial"/>
            </a:endParaRPr>
          </a:p>
          <a:p>
            <a:pPr indent="-457200" lvl="0" marL="469900" marR="0" rtl="0" algn="l">
              <a:lnSpc>
                <a:spcPct val="100000"/>
              </a:lnSpc>
              <a:spcBef>
                <a:spcPts val="0"/>
              </a:spcBef>
              <a:spcAft>
                <a:spcPts val="0"/>
              </a:spcAft>
              <a:buSzPts val="1800"/>
              <a:buFont typeface="Arial"/>
              <a:buAutoNum type="arabicPeriod"/>
            </a:pPr>
            <a:r>
              <a:rPr lang="en-US" sz="1800">
                <a:latin typeface="Arial"/>
                <a:ea typeface="Arial"/>
                <a:cs typeface="Arial"/>
                <a:sym typeface="Arial"/>
              </a:rPr>
              <a:t>Processes in the Ready state are placed in the </a:t>
            </a:r>
            <a:r>
              <a:rPr b="1" lang="en-US" sz="1800">
                <a:latin typeface="Arial"/>
                <a:ea typeface="Arial"/>
                <a:cs typeface="Arial"/>
                <a:sym typeface="Arial"/>
              </a:rPr>
              <a:t>Ready Queue</a:t>
            </a:r>
            <a:r>
              <a:rPr lang="en-US" sz="1800">
                <a:latin typeface="Arial"/>
                <a:ea typeface="Arial"/>
                <a:cs typeface="Arial"/>
                <a:sym typeface="Arial"/>
              </a:rPr>
              <a:t>.</a:t>
            </a:r>
            <a:endParaRPr sz="1800">
              <a:latin typeface="Arial"/>
              <a:ea typeface="Arial"/>
              <a:cs typeface="Arial"/>
              <a:sym typeface="Arial"/>
            </a:endParaRPr>
          </a:p>
          <a:p>
            <a:pPr indent="0" lvl="0" marL="0" marR="0" rtl="0" algn="l">
              <a:lnSpc>
                <a:spcPct val="100000"/>
              </a:lnSpc>
              <a:spcBef>
                <a:spcPts val="35"/>
              </a:spcBef>
              <a:spcAft>
                <a:spcPts val="0"/>
              </a:spcAft>
              <a:buSzPts val="1850"/>
              <a:buFont typeface="Arial"/>
              <a:buNone/>
            </a:pPr>
            <a:r>
              <a:t/>
            </a:r>
            <a:endParaRPr sz="1850">
              <a:latin typeface="Arial"/>
              <a:ea typeface="Arial"/>
              <a:cs typeface="Arial"/>
              <a:sym typeface="Arial"/>
            </a:endParaRPr>
          </a:p>
          <a:p>
            <a:pPr indent="-457200" lvl="0" marL="469900" marR="414655" rtl="0" algn="l">
              <a:lnSpc>
                <a:spcPct val="100000"/>
              </a:lnSpc>
              <a:spcBef>
                <a:spcPts val="0"/>
              </a:spcBef>
              <a:spcAft>
                <a:spcPts val="0"/>
              </a:spcAft>
              <a:buSzPts val="1800"/>
              <a:buFont typeface="Arial"/>
              <a:buAutoNum type="arabicPeriod"/>
            </a:pPr>
            <a:r>
              <a:rPr lang="en-US" sz="1800">
                <a:latin typeface="Arial"/>
                <a:ea typeface="Arial"/>
                <a:cs typeface="Arial"/>
                <a:sym typeface="Arial"/>
              </a:rPr>
              <a:t>Processes waiting for a device to become available are placed in </a:t>
            </a:r>
            <a:r>
              <a:rPr b="1" lang="en-US" sz="1800">
                <a:latin typeface="Arial"/>
                <a:ea typeface="Arial"/>
                <a:cs typeface="Arial"/>
                <a:sym typeface="Arial"/>
              </a:rPr>
              <a:t>Device  Queues</a:t>
            </a:r>
            <a:r>
              <a:rPr lang="en-US" sz="1800">
                <a:latin typeface="Arial"/>
                <a:ea typeface="Arial"/>
                <a:cs typeface="Arial"/>
                <a:sym typeface="Arial"/>
              </a:rPr>
              <a:t>. There are unique device queues available for each I/O device.</a:t>
            </a:r>
            <a:endParaRPr sz="1800">
              <a:latin typeface="Arial"/>
              <a:ea typeface="Arial"/>
              <a:cs typeface="Arial"/>
              <a:sym typeface="Arial"/>
            </a:endParaRPr>
          </a:p>
          <a:p>
            <a:pPr indent="0" lvl="0" marL="0" marR="0" rtl="0" algn="l">
              <a:lnSpc>
                <a:spcPct val="100000"/>
              </a:lnSpc>
              <a:spcBef>
                <a:spcPts val="30"/>
              </a:spcBef>
              <a:spcAft>
                <a:spcPts val="0"/>
              </a:spcAft>
              <a:buSzPts val="1850"/>
              <a:buFont typeface="Arial"/>
              <a:buNone/>
            </a:pPr>
            <a:r>
              <a:t/>
            </a:r>
            <a:endParaRPr sz="1850">
              <a:latin typeface="Arial"/>
              <a:ea typeface="Arial"/>
              <a:cs typeface="Arial"/>
              <a:sym typeface="Arial"/>
            </a:endParaRPr>
          </a:p>
          <a:p>
            <a:pPr indent="-457200" lvl="0" marL="469900" marR="5080" rtl="0" algn="l">
              <a:lnSpc>
                <a:spcPct val="100000"/>
              </a:lnSpc>
              <a:spcBef>
                <a:spcPts val="0"/>
              </a:spcBef>
              <a:spcAft>
                <a:spcPts val="0"/>
              </a:spcAft>
              <a:buSzPts val="1800"/>
              <a:buFont typeface="Arial"/>
              <a:buAutoNum type="arabicPeriod"/>
            </a:pPr>
            <a:r>
              <a:rPr lang="en-US" sz="1800">
                <a:latin typeface="Arial"/>
                <a:ea typeface="Arial"/>
                <a:cs typeface="Arial"/>
                <a:sym typeface="Arial"/>
              </a:rPr>
              <a:t>A new process is initially put in the </a:t>
            </a:r>
            <a:r>
              <a:rPr b="1" lang="en-US" sz="1800">
                <a:latin typeface="Arial"/>
                <a:ea typeface="Arial"/>
                <a:cs typeface="Arial"/>
                <a:sym typeface="Arial"/>
              </a:rPr>
              <a:t>Ready queue</a:t>
            </a:r>
            <a:r>
              <a:rPr lang="en-US" sz="1800">
                <a:latin typeface="Arial"/>
                <a:ea typeface="Arial"/>
                <a:cs typeface="Arial"/>
                <a:sym typeface="Arial"/>
              </a:rPr>
              <a:t>. It waits in the ready queue  until it is selected for execution(or dispatched).</a:t>
            </a:r>
            <a:endParaRPr sz="1800">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88" name="Shape 788"/>
        <p:cNvGrpSpPr/>
        <p:nvPr/>
      </p:nvGrpSpPr>
      <p:grpSpPr>
        <a:xfrm>
          <a:off x="0" y="0"/>
          <a:ext cx="0" cy="0"/>
          <a:chOff x="0" y="0"/>
          <a:chExt cx="0" cy="0"/>
        </a:xfrm>
      </p:grpSpPr>
      <p:grpSp>
        <p:nvGrpSpPr>
          <p:cNvPr id="789" name="Google Shape;789;p58"/>
          <p:cNvGrpSpPr/>
          <p:nvPr/>
        </p:nvGrpSpPr>
        <p:grpSpPr>
          <a:xfrm>
            <a:off x="0" y="12"/>
            <a:ext cx="9144000" cy="6857631"/>
            <a:chOff x="0" y="12"/>
            <a:chExt cx="9144000" cy="6857631"/>
          </a:xfrm>
        </p:grpSpPr>
        <p:pic>
          <p:nvPicPr>
            <p:cNvPr id="790" name="Google Shape;790;p58"/>
            <p:cNvPicPr preferRelativeResize="0"/>
            <p:nvPr/>
          </p:nvPicPr>
          <p:blipFill rotWithShape="1">
            <a:blip r:embed="rId3">
              <a:alphaModFix/>
            </a:blip>
            <a:srcRect b="0" l="0" r="0" t="0"/>
            <a:stretch/>
          </p:blipFill>
          <p:spPr>
            <a:xfrm>
              <a:off x="0" y="12"/>
              <a:ext cx="9143631" cy="6857631"/>
            </a:xfrm>
            <a:prstGeom prst="rect">
              <a:avLst/>
            </a:prstGeom>
            <a:noFill/>
            <a:ln>
              <a:noFill/>
            </a:ln>
          </p:spPr>
        </p:pic>
        <p:sp>
          <p:nvSpPr>
            <p:cNvPr id="791" name="Google Shape;791;p58"/>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792" name="Google Shape;792;p58"/>
          <p:cNvSpPr txBox="1"/>
          <p:nvPr>
            <p:ph type="title"/>
          </p:nvPr>
        </p:nvSpPr>
        <p:spPr>
          <a:xfrm>
            <a:off x="268097" y="1721053"/>
            <a:ext cx="303022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Scheduling Queues</a:t>
            </a:r>
            <a:endParaRPr/>
          </a:p>
        </p:txBody>
      </p:sp>
      <p:grpSp>
        <p:nvGrpSpPr>
          <p:cNvPr id="793" name="Google Shape;793;p58"/>
          <p:cNvGrpSpPr/>
          <p:nvPr/>
        </p:nvGrpSpPr>
        <p:grpSpPr>
          <a:xfrm>
            <a:off x="909713" y="2458796"/>
            <a:ext cx="6948360" cy="3755885"/>
            <a:chOff x="909713" y="2458796"/>
            <a:chExt cx="6948360" cy="3755885"/>
          </a:xfrm>
        </p:grpSpPr>
        <p:pic>
          <p:nvPicPr>
            <p:cNvPr id="794" name="Google Shape;794;p58"/>
            <p:cNvPicPr preferRelativeResize="0"/>
            <p:nvPr/>
          </p:nvPicPr>
          <p:blipFill rotWithShape="1">
            <a:blip r:embed="rId4">
              <a:alphaModFix/>
            </a:blip>
            <a:srcRect b="0" l="0" r="0" t="0"/>
            <a:stretch/>
          </p:blipFill>
          <p:spPr>
            <a:xfrm>
              <a:off x="1857235" y="3071520"/>
              <a:ext cx="5430964" cy="2803321"/>
            </a:xfrm>
            <a:prstGeom prst="rect">
              <a:avLst/>
            </a:prstGeom>
            <a:noFill/>
            <a:ln>
              <a:noFill/>
            </a:ln>
          </p:spPr>
        </p:pic>
        <p:pic>
          <p:nvPicPr>
            <p:cNvPr id="795" name="Google Shape;795;p58"/>
            <p:cNvPicPr preferRelativeResize="0"/>
            <p:nvPr/>
          </p:nvPicPr>
          <p:blipFill rotWithShape="1">
            <a:blip r:embed="rId5">
              <a:alphaModFix/>
            </a:blip>
            <a:srcRect b="0" l="0" r="0" t="0"/>
            <a:stretch/>
          </p:blipFill>
          <p:spPr>
            <a:xfrm>
              <a:off x="909713" y="2458796"/>
              <a:ext cx="6948360" cy="3755885"/>
            </a:xfrm>
            <a:prstGeom prst="rect">
              <a:avLst/>
            </a:prstGeom>
            <a:noFill/>
            <a:ln>
              <a:noFill/>
            </a:ln>
          </p:spPr>
        </p:pic>
      </p:grpSp>
      <p:sp>
        <p:nvSpPr>
          <p:cNvPr id="796" name="Google Shape;796;p58"/>
          <p:cNvSpPr txBox="1"/>
          <p:nvPr/>
        </p:nvSpPr>
        <p:spPr>
          <a:xfrm>
            <a:off x="3859619" y="6392062"/>
            <a:ext cx="1426210" cy="19304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100">
                <a:latin typeface="Arial"/>
                <a:ea typeface="Arial"/>
                <a:cs typeface="Arial"/>
                <a:sym typeface="Arial"/>
              </a:rPr>
              <a:t>Scheduling Queues </a:t>
            </a:r>
            <a:r>
              <a:rPr baseline="30000" lang="en-US" sz="975">
                <a:latin typeface="Arial"/>
                <a:ea typeface="Arial"/>
                <a:cs typeface="Arial"/>
                <a:sym typeface="Arial"/>
              </a:rPr>
              <a:t>[1]</a:t>
            </a:r>
            <a:endParaRPr baseline="30000" sz="975">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59"/>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02" name="Google Shape;802;p59"/>
          <p:cNvSpPr txBox="1"/>
          <p:nvPr>
            <p:ph type="title"/>
          </p:nvPr>
        </p:nvSpPr>
        <p:spPr>
          <a:xfrm>
            <a:off x="268097" y="1721053"/>
            <a:ext cx="303022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Scheduling Queues</a:t>
            </a:r>
            <a:endParaRPr/>
          </a:p>
        </p:txBody>
      </p:sp>
      <p:pic>
        <p:nvPicPr>
          <p:cNvPr id="803" name="Google Shape;803;p59"/>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804" name="Google Shape;804;p59"/>
          <p:cNvSpPr txBox="1"/>
          <p:nvPr/>
        </p:nvSpPr>
        <p:spPr>
          <a:xfrm>
            <a:off x="576618" y="2440698"/>
            <a:ext cx="8124190" cy="420179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2000">
                <a:latin typeface="Calibri"/>
                <a:ea typeface="Calibri"/>
                <a:cs typeface="Calibri"/>
                <a:sym typeface="Calibri"/>
              </a:rPr>
              <a:t>Once	the	process	is	assigned	to	the	CPU	and	is	executing,	one	of	the  following several events can occur:</a:t>
            </a:r>
            <a:endParaRPr sz="2000">
              <a:latin typeface="Calibri"/>
              <a:ea typeface="Calibri"/>
              <a:cs typeface="Calibri"/>
              <a:sym typeface="Calibri"/>
            </a:endParaRPr>
          </a:p>
          <a:p>
            <a:pPr indent="0" lvl="0" marL="12700" marR="793750" rtl="0" algn="l">
              <a:lnSpc>
                <a:spcPct val="200000"/>
              </a:lnSpc>
              <a:spcBef>
                <a:spcPts val="0"/>
              </a:spcBef>
              <a:spcAft>
                <a:spcPts val="0"/>
              </a:spcAft>
              <a:buNone/>
            </a:pPr>
            <a:r>
              <a:rPr lang="en-US" sz="1800">
                <a:latin typeface="Calibri"/>
                <a:ea typeface="Calibri"/>
                <a:cs typeface="Calibri"/>
                <a:sym typeface="Calibri"/>
              </a:rPr>
              <a:t>1.The process could issue an I/O request, and then be placed in the </a:t>
            </a:r>
            <a:r>
              <a:rPr b="1" lang="en-US" sz="1800">
                <a:latin typeface="Calibri"/>
                <a:ea typeface="Calibri"/>
                <a:cs typeface="Calibri"/>
                <a:sym typeface="Calibri"/>
              </a:rPr>
              <a:t>I/O queue</a:t>
            </a:r>
            <a:r>
              <a:rPr lang="en-US" sz="1800">
                <a:latin typeface="Calibri"/>
                <a:ea typeface="Calibri"/>
                <a:cs typeface="Calibri"/>
                <a:sym typeface="Calibri"/>
              </a:rPr>
              <a:t>.  2.The process could create a new sub process and wait for its termination.</a:t>
            </a:r>
            <a:endParaRPr sz="1800">
              <a:latin typeface="Calibri"/>
              <a:ea typeface="Calibri"/>
              <a:cs typeface="Calibri"/>
              <a:sym typeface="Calibri"/>
            </a:endParaRPr>
          </a:p>
          <a:p>
            <a:pPr indent="0" lvl="0" marL="0" marR="0" rtl="0" algn="l">
              <a:lnSpc>
                <a:spcPct val="100000"/>
              </a:lnSpc>
              <a:spcBef>
                <a:spcPts val="25"/>
              </a:spcBef>
              <a:spcAft>
                <a:spcPts val="0"/>
              </a:spcAft>
              <a:buNone/>
            </a:pPr>
            <a:r>
              <a:t/>
            </a:r>
            <a:endParaRPr sz="1750">
              <a:latin typeface="Calibri"/>
              <a:ea typeface="Calibri"/>
              <a:cs typeface="Calibri"/>
              <a:sym typeface="Calibri"/>
            </a:endParaRPr>
          </a:p>
          <a:p>
            <a:pPr indent="0" lvl="0" marL="12700" marR="8890" rtl="0" algn="l">
              <a:lnSpc>
                <a:spcPct val="100000"/>
              </a:lnSpc>
              <a:spcBef>
                <a:spcPts val="0"/>
              </a:spcBef>
              <a:spcAft>
                <a:spcPts val="0"/>
              </a:spcAft>
              <a:buNone/>
            </a:pPr>
            <a:r>
              <a:rPr lang="en-US" sz="1800">
                <a:latin typeface="Calibri"/>
                <a:ea typeface="Calibri"/>
                <a:cs typeface="Calibri"/>
                <a:sym typeface="Calibri"/>
              </a:rPr>
              <a:t>3.The process could be removed forcibly from the CPU, as a result of an interrupt, and  be put back in the ready queue.</a:t>
            </a:r>
            <a:endParaRPr sz="1800">
              <a:latin typeface="Calibri"/>
              <a:ea typeface="Calibri"/>
              <a:cs typeface="Calibri"/>
              <a:sym typeface="Calibri"/>
            </a:endParaRPr>
          </a:p>
          <a:p>
            <a:pPr indent="0" lvl="0" marL="0" marR="0" rtl="0" algn="l">
              <a:lnSpc>
                <a:spcPct val="100000"/>
              </a:lnSpc>
              <a:spcBef>
                <a:spcPts val="20"/>
              </a:spcBef>
              <a:spcAft>
                <a:spcPts val="0"/>
              </a:spcAft>
              <a:buNone/>
            </a:pPr>
            <a:r>
              <a:t/>
            </a:r>
            <a:endParaRPr sz="1750">
              <a:latin typeface="Calibri"/>
              <a:ea typeface="Calibri"/>
              <a:cs typeface="Calibri"/>
              <a:sym typeface="Calibri"/>
            </a:endParaRPr>
          </a:p>
          <a:p>
            <a:pPr indent="0" lvl="0" marL="12700" marR="9525" rtl="0" algn="l">
              <a:lnSpc>
                <a:spcPct val="100000"/>
              </a:lnSpc>
              <a:spcBef>
                <a:spcPts val="5"/>
              </a:spcBef>
              <a:spcAft>
                <a:spcPts val="0"/>
              </a:spcAft>
              <a:buNone/>
            </a:pPr>
            <a:r>
              <a:rPr lang="en-US" sz="1800">
                <a:latin typeface="Calibri"/>
                <a:ea typeface="Calibri"/>
                <a:cs typeface="Calibri"/>
                <a:sym typeface="Calibri"/>
              </a:rPr>
              <a:t>In the first two cases, the process eventually switches from the waiting state to the  ready state, and is then put back in the ready queue.</a:t>
            </a:r>
            <a:endParaRPr sz="1800">
              <a:latin typeface="Calibri"/>
              <a:ea typeface="Calibri"/>
              <a:cs typeface="Calibri"/>
              <a:sym typeface="Calibri"/>
            </a:endParaRPr>
          </a:p>
          <a:p>
            <a:pPr indent="0" lvl="0" marL="0" marR="0" rtl="0" algn="l">
              <a:lnSpc>
                <a:spcPct val="100000"/>
              </a:lnSpc>
              <a:spcBef>
                <a:spcPts val="20"/>
              </a:spcBef>
              <a:spcAft>
                <a:spcPts val="0"/>
              </a:spcAft>
              <a:buNone/>
            </a:pPr>
            <a:r>
              <a:t/>
            </a:r>
            <a:endParaRPr sz="1750">
              <a:latin typeface="Calibri"/>
              <a:ea typeface="Calibri"/>
              <a:cs typeface="Calibri"/>
              <a:sym typeface="Calibri"/>
            </a:endParaRPr>
          </a:p>
          <a:p>
            <a:pPr indent="62864" lvl="0" marL="12700" marR="8255" rtl="0" algn="l">
              <a:lnSpc>
                <a:spcPct val="100000"/>
              </a:lnSpc>
              <a:spcBef>
                <a:spcPts val="0"/>
              </a:spcBef>
              <a:spcAft>
                <a:spcPts val="0"/>
              </a:spcAft>
              <a:buNone/>
            </a:pPr>
            <a:r>
              <a:rPr lang="en-US" sz="1800">
                <a:latin typeface="Calibri"/>
                <a:ea typeface="Calibri"/>
                <a:cs typeface="Calibri"/>
                <a:sym typeface="Calibri"/>
              </a:rPr>
              <a:t>A process continues this cycle until it terminates, at which time it is removed from all  queues and has its PCB and resources deallocated.</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6"/>
          <p:cNvGrpSpPr/>
          <p:nvPr/>
        </p:nvGrpSpPr>
        <p:grpSpPr>
          <a:xfrm>
            <a:off x="0" y="1643037"/>
            <a:ext cx="9144000" cy="4231804"/>
            <a:chOff x="0" y="1643037"/>
            <a:chExt cx="9144000" cy="4231804"/>
          </a:xfrm>
        </p:grpSpPr>
        <p:pic>
          <p:nvPicPr>
            <p:cNvPr id="111" name="Google Shape;111;p6"/>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112" name="Google Shape;112;p6"/>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3" name="Google Shape;113;p6"/>
          <p:cNvSpPr txBox="1"/>
          <p:nvPr>
            <p:ph type="title"/>
          </p:nvPr>
        </p:nvSpPr>
        <p:spPr>
          <a:xfrm>
            <a:off x="2080336" y="1721053"/>
            <a:ext cx="497522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How are these goals achieved ?</a:t>
            </a:r>
            <a:endParaRPr/>
          </a:p>
        </p:txBody>
      </p:sp>
      <p:sp>
        <p:nvSpPr>
          <p:cNvPr id="114" name="Google Shape;114;p6"/>
          <p:cNvSpPr txBox="1"/>
          <p:nvPr/>
        </p:nvSpPr>
        <p:spPr>
          <a:xfrm>
            <a:off x="311099" y="2441927"/>
            <a:ext cx="8224520" cy="2614295"/>
          </a:xfrm>
          <a:prstGeom prst="rect">
            <a:avLst/>
          </a:prstGeom>
          <a:noFill/>
          <a:ln>
            <a:noFill/>
          </a:ln>
        </p:spPr>
        <p:txBody>
          <a:bodyPr anchorCtr="0" anchor="t" bIns="0" lIns="0" spcFirstLastPara="1" rIns="0" wrap="square" tIns="105400">
            <a:spAutoFit/>
          </a:bodyPr>
          <a:lstStyle/>
          <a:p>
            <a:pPr indent="-187960" lvl="0" marL="225425" marR="0" rtl="0" algn="l">
              <a:lnSpc>
                <a:spcPct val="100000"/>
              </a:lnSpc>
              <a:spcBef>
                <a:spcPts val="0"/>
              </a:spcBef>
              <a:spcAft>
                <a:spcPts val="0"/>
              </a:spcAft>
              <a:buSzPts val="1900"/>
              <a:buFont typeface="Arial"/>
              <a:buChar char="•"/>
            </a:pPr>
            <a:r>
              <a:rPr lang="en-US" sz="2400">
                <a:latin typeface="Calibri"/>
                <a:ea typeface="Calibri"/>
                <a:cs typeface="Calibri"/>
                <a:sym typeface="Calibri"/>
              </a:rPr>
              <a:t>Schedule and dispatch processes for execution by the processor</a:t>
            </a:r>
            <a:endParaRPr sz="2400">
              <a:latin typeface="Calibri"/>
              <a:ea typeface="Calibri"/>
              <a:cs typeface="Calibri"/>
              <a:sym typeface="Calibri"/>
            </a:endParaRPr>
          </a:p>
          <a:p>
            <a:pPr indent="-187960" lvl="0" marL="225425" marR="758825" rtl="0" algn="l">
              <a:lnSpc>
                <a:spcPct val="100000"/>
              </a:lnSpc>
              <a:spcBef>
                <a:spcPts val="730"/>
              </a:spcBef>
              <a:spcAft>
                <a:spcPts val="0"/>
              </a:spcAft>
              <a:buSzPts val="1900"/>
              <a:buFont typeface="Arial"/>
              <a:buChar char="•"/>
            </a:pPr>
            <a:r>
              <a:rPr lang="en-US" sz="2400">
                <a:latin typeface="Calibri"/>
                <a:ea typeface="Calibri"/>
                <a:cs typeface="Calibri"/>
                <a:sym typeface="Calibri"/>
              </a:rPr>
              <a:t>Implement	a safe and fair policy for resource allocation to  processes</a:t>
            </a:r>
            <a:endParaRPr sz="2400">
              <a:latin typeface="Calibri"/>
              <a:ea typeface="Calibri"/>
              <a:cs typeface="Calibri"/>
              <a:sym typeface="Calibri"/>
            </a:endParaRPr>
          </a:p>
          <a:p>
            <a:pPr indent="-187960" lvl="0" marL="225425" marR="0" rtl="0" algn="l">
              <a:lnSpc>
                <a:spcPct val="100000"/>
              </a:lnSpc>
              <a:spcBef>
                <a:spcPts val="590"/>
              </a:spcBef>
              <a:spcAft>
                <a:spcPts val="0"/>
              </a:spcAft>
              <a:buSzPts val="1900"/>
              <a:buFont typeface="Arial"/>
              <a:buChar char="•"/>
            </a:pPr>
            <a:r>
              <a:rPr lang="en-US" sz="2400">
                <a:latin typeface="Calibri"/>
                <a:ea typeface="Calibri"/>
                <a:cs typeface="Calibri"/>
                <a:sym typeface="Calibri"/>
              </a:rPr>
              <a:t>Respond to requests by user programs</a:t>
            </a:r>
            <a:endParaRPr sz="2400">
              <a:latin typeface="Calibri"/>
              <a:ea typeface="Calibri"/>
              <a:cs typeface="Calibri"/>
              <a:sym typeface="Calibri"/>
            </a:endParaRPr>
          </a:p>
          <a:p>
            <a:pPr indent="-187960" lvl="0" marL="225425" marR="30480" rtl="0" algn="l">
              <a:lnSpc>
                <a:spcPct val="100000"/>
              </a:lnSpc>
              <a:spcBef>
                <a:spcPts val="1050"/>
              </a:spcBef>
              <a:spcAft>
                <a:spcPts val="0"/>
              </a:spcAft>
              <a:buSzPts val="1900"/>
              <a:buFont typeface="Arial"/>
              <a:buChar char="•"/>
            </a:pPr>
            <a:r>
              <a:rPr lang="en-US" sz="2400">
                <a:latin typeface="Calibri"/>
                <a:ea typeface="Calibri"/>
                <a:cs typeface="Calibri"/>
                <a:sym typeface="Calibri"/>
              </a:rPr>
              <a:t>Construct and maintain	tables for each process managed by the  operating system</a:t>
            </a:r>
            <a:endParaRPr sz="2400">
              <a:latin typeface="Calibri"/>
              <a:ea typeface="Calibri"/>
              <a:cs typeface="Calibri"/>
              <a:sym typeface="Calibri"/>
            </a:endParaRPr>
          </a:p>
        </p:txBody>
      </p:sp>
      <p:pic>
        <p:nvPicPr>
          <p:cNvPr id="115" name="Google Shape;115;p6"/>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60"/>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0" name="Google Shape;810;p60"/>
          <p:cNvSpPr txBox="1"/>
          <p:nvPr>
            <p:ph type="title"/>
          </p:nvPr>
        </p:nvSpPr>
        <p:spPr>
          <a:xfrm>
            <a:off x="268097" y="1721053"/>
            <a:ext cx="315341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Types of Schedulers</a:t>
            </a:r>
            <a:endParaRPr/>
          </a:p>
        </p:txBody>
      </p:sp>
      <p:grpSp>
        <p:nvGrpSpPr>
          <p:cNvPr id="811" name="Google Shape;811;p60"/>
          <p:cNvGrpSpPr/>
          <p:nvPr/>
        </p:nvGrpSpPr>
        <p:grpSpPr>
          <a:xfrm>
            <a:off x="1857235" y="2571483"/>
            <a:ext cx="5430964" cy="3303358"/>
            <a:chOff x="1857235" y="2571483"/>
            <a:chExt cx="5430964" cy="3303358"/>
          </a:xfrm>
        </p:grpSpPr>
        <p:pic>
          <p:nvPicPr>
            <p:cNvPr id="812" name="Google Shape;812;p60"/>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813" name="Google Shape;813;p60"/>
            <p:cNvSpPr/>
            <p:nvPr/>
          </p:nvSpPr>
          <p:spPr>
            <a:xfrm>
              <a:off x="3142805" y="2571483"/>
              <a:ext cx="2786380" cy="1143000"/>
            </a:xfrm>
            <a:custGeom>
              <a:rect b="b" l="l" r="r" t="t"/>
              <a:pathLst>
                <a:path extrusionOk="0" h="1143000" w="2786379">
                  <a:moveTo>
                    <a:pt x="2786037" y="0"/>
                  </a:moveTo>
                  <a:lnTo>
                    <a:pt x="0" y="0"/>
                  </a:lnTo>
                  <a:lnTo>
                    <a:pt x="0" y="1143000"/>
                  </a:lnTo>
                  <a:lnTo>
                    <a:pt x="1393190" y="1143000"/>
                  </a:lnTo>
                  <a:lnTo>
                    <a:pt x="2786037" y="1143000"/>
                  </a:lnTo>
                  <a:lnTo>
                    <a:pt x="2786037"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14" name="Google Shape;814;p60"/>
          <p:cNvSpPr txBox="1"/>
          <p:nvPr/>
        </p:nvSpPr>
        <p:spPr>
          <a:xfrm>
            <a:off x="3142805" y="2571483"/>
            <a:ext cx="2786380" cy="1143000"/>
          </a:xfrm>
          <a:prstGeom prst="rect">
            <a:avLst/>
          </a:prstGeom>
          <a:noFill/>
          <a:ln cap="flat" cmpd="sng" w="25550">
            <a:solidFill>
              <a:srgbClr val="375C89"/>
            </a:solidFill>
            <a:prstDash val="solid"/>
            <a:round/>
            <a:headEnd len="sm" w="sm" type="none"/>
            <a:tailEnd len="sm" w="sm" type="none"/>
          </a:ln>
        </p:spPr>
        <p:txBody>
          <a:bodyPr anchorCtr="0" anchor="t" bIns="0" lIns="0" spcFirstLastPara="1" rIns="0" wrap="square" tIns="0">
            <a:spAutoFit/>
          </a:bodyPr>
          <a:lstStyle/>
          <a:p>
            <a:pPr indent="0" lvl="0" marL="0" marR="0" rtl="0" algn="l">
              <a:lnSpc>
                <a:spcPct val="100000"/>
              </a:lnSpc>
              <a:spcBef>
                <a:spcPts val="0"/>
              </a:spcBef>
              <a:spcAft>
                <a:spcPts val="0"/>
              </a:spcAft>
              <a:buNone/>
            </a:pPr>
            <a:r>
              <a:t/>
            </a:r>
            <a:endParaRPr sz="2450">
              <a:latin typeface="Times New Roman"/>
              <a:ea typeface="Times New Roman"/>
              <a:cs typeface="Times New Roman"/>
              <a:sym typeface="Times New Roman"/>
            </a:endParaRPr>
          </a:p>
          <a:p>
            <a:pPr indent="0" lvl="0" marL="608330" marR="0" rtl="0" algn="l">
              <a:lnSpc>
                <a:spcPct val="100000"/>
              </a:lnSpc>
              <a:spcBef>
                <a:spcPts val="0"/>
              </a:spcBef>
              <a:spcAft>
                <a:spcPts val="0"/>
              </a:spcAft>
              <a:buNone/>
            </a:pPr>
            <a:r>
              <a:rPr lang="en-US" sz="2800">
                <a:solidFill>
                  <a:srgbClr val="FFFFFF"/>
                </a:solidFill>
                <a:latin typeface="Calibri"/>
                <a:ea typeface="Calibri"/>
                <a:cs typeface="Calibri"/>
                <a:sym typeface="Calibri"/>
              </a:rPr>
              <a:t>Schedulers</a:t>
            </a:r>
            <a:endParaRPr sz="2800">
              <a:latin typeface="Calibri"/>
              <a:ea typeface="Calibri"/>
              <a:cs typeface="Calibri"/>
              <a:sym typeface="Calibri"/>
            </a:endParaRPr>
          </a:p>
        </p:txBody>
      </p:sp>
      <p:sp>
        <p:nvSpPr>
          <p:cNvPr id="815" name="Google Shape;815;p60"/>
          <p:cNvSpPr/>
          <p:nvPr/>
        </p:nvSpPr>
        <p:spPr>
          <a:xfrm>
            <a:off x="928446" y="4714925"/>
            <a:ext cx="1786255" cy="714375"/>
          </a:xfrm>
          <a:custGeom>
            <a:rect b="b" l="l" r="r" t="t"/>
            <a:pathLst>
              <a:path extrusionOk="0" h="714375" w="1786255">
                <a:moveTo>
                  <a:pt x="1785950" y="0"/>
                </a:moveTo>
                <a:lnTo>
                  <a:pt x="0" y="0"/>
                </a:lnTo>
                <a:lnTo>
                  <a:pt x="0" y="714235"/>
                </a:lnTo>
                <a:lnTo>
                  <a:pt x="893152" y="714235"/>
                </a:lnTo>
                <a:lnTo>
                  <a:pt x="1785950" y="714235"/>
                </a:lnTo>
                <a:lnTo>
                  <a:pt x="1785950"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6" name="Google Shape;816;p60"/>
          <p:cNvSpPr txBox="1"/>
          <p:nvPr/>
        </p:nvSpPr>
        <p:spPr>
          <a:xfrm>
            <a:off x="928446" y="4714925"/>
            <a:ext cx="1786255" cy="714375"/>
          </a:xfrm>
          <a:prstGeom prst="rect">
            <a:avLst/>
          </a:prstGeom>
          <a:noFill/>
          <a:ln cap="flat" cmpd="sng" w="25550">
            <a:solidFill>
              <a:srgbClr val="375C89"/>
            </a:solidFill>
            <a:prstDash val="solid"/>
            <a:round/>
            <a:headEnd len="sm" w="sm" type="none"/>
            <a:tailEnd len="sm" w="sm" type="none"/>
          </a:ln>
        </p:spPr>
        <p:txBody>
          <a:bodyPr anchorCtr="0" anchor="t" bIns="0" lIns="0" spcFirstLastPara="1" rIns="0" wrap="square" tIns="83175">
            <a:spAutoFit/>
          </a:bodyPr>
          <a:lstStyle/>
          <a:p>
            <a:pPr indent="-29208" lvl="0" marL="423544" marR="387350" rtl="0" algn="l">
              <a:lnSpc>
                <a:spcPct val="100000"/>
              </a:lnSpc>
              <a:spcBef>
                <a:spcPts val="0"/>
              </a:spcBef>
              <a:spcAft>
                <a:spcPts val="0"/>
              </a:spcAft>
              <a:buNone/>
            </a:pPr>
            <a:r>
              <a:rPr b="1" lang="en-US" sz="1800">
                <a:solidFill>
                  <a:srgbClr val="FFFFFF"/>
                </a:solidFill>
                <a:latin typeface="Calibri"/>
                <a:ea typeface="Calibri"/>
                <a:cs typeface="Calibri"/>
                <a:sym typeface="Calibri"/>
              </a:rPr>
              <a:t>Long Term  Scheduler</a:t>
            </a:r>
            <a:endParaRPr sz="1800">
              <a:latin typeface="Calibri"/>
              <a:ea typeface="Calibri"/>
              <a:cs typeface="Calibri"/>
              <a:sym typeface="Calibri"/>
            </a:endParaRPr>
          </a:p>
        </p:txBody>
      </p:sp>
      <p:sp>
        <p:nvSpPr>
          <p:cNvPr id="817" name="Google Shape;817;p60"/>
          <p:cNvSpPr/>
          <p:nvPr/>
        </p:nvSpPr>
        <p:spPr>
          <a:xfrm>
            <a:off x="3428644" y="4642916"/>
            <a:ext cx="1786255" cy="715010"/>
          </a:xfrm>
          <a:custGeom>
            <a:rect b="b" l="l" r="r" t="t"/>
            <a:pathLst>
              <a:path extrusionOk="0" h="715010" w="1786254">
                <a:moveTo>
                  <a:pt x="1785950" y="0"/>
                </a:moveTo>
                <a:lnTo>
                  <a:pt x="0" y="0"/>
                </a:lnTo>
                <a:lnTo>
                  <a:pt x="0" y="714603"/>
                </a:lnTo>
                <a:lnTo>
                  <a:pt x="893152" y="714603"/>
                </a:lnTo>
                <a:lnTo>
                  <a:pt x="1785950" y="714603"/>
                </a:lnTo>
                <a:lnTo>
                  <a:pt x="1785950"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18" name="Google Shape;818;p60"/>
          <p:cNvSpPr txBox="1"/>
          <p:nvPr/>
        </p:nvSpPr>
        <p:spPr>
          <a:xfrm>
            <a:off x="3428644" y="4642916"/>
            <a:ext cx="1786255" cy="715010"/>
          </a:xfrm>
          <a:prstGeom prst="rect">
            <a:avLst/>
          </a:prstGeom>
          <a:noFill/>
          <a:ln cap="flat" cmpd="sng" w="25550">
            <a:solidFill>
              <a:srgbClr val="375C89"/>
            </a:solidFill>
            <a:prstDash val="solid"/>
            <a:round/>
            <a:headEnd len="sm" w="sm" type="none"/>
            <a:tailEnd len="sm" w="sm" type="none"/>
          </a:ln>
        </p:spPr>
        <p:txBody>
          <a:bodyPr anchorCtr="0" anchor="t" bIns="0" lIns="0" spcFirstLastPara="1" rIns="0" wrap="square" tIns="82550">
            <a:spAutoFit/>
          </a:bodyPr>
          <a:lstStyle/>
          <a:p>
            <a:pPr indent="0" lvl="0" marL="90170" marR="0" rtl="0" algn="l">
              <a:lnSpc>
                <a:spcPct val="100000"/>
              </a:lnSpc>
              <a:spcBef>
                <a:spcPts val="0"/>
              </a:spcBef>
              <a:spcAft>
                <a:spcPts val="0"/>
              </a:spcAft>
              <a:buNone/>
            </a:pPr>
            <a:r>
              <a:rPr b="1" lang="en-US" sz="1800">
                <a:solidFill>
                  <a:srgbClr val="FFFFFF"/>
                </a:solidFill>
                <a:latin typeface="Calibri"/>
                <a:ea typeface="Calibri"/>
                <a:cs typeface="Calibri"/>
                <a:sym typeface="Calibri"/>
              </a:rPr>
              <a:t>Short Term</a:t>
            </a:r>
            <a:endParaRPr sz="1800">
              <a:latin typeface="Calibri"/>
              <a:ea typeface="Calibri"/>
              <a:cs typeface="Calibri"/>
              <a:sym typeface="Calibri"/>
            </a:endParaRPr>
          </a:p>
          <a:p>
            <a:pPr indent="0" lvl="0" marL="603250" marR="0" rtl="0" algn="l">
              <a:lnSpc>
                <a:spcPct val="100000"/>
              </a:lnSpc>
              <a:spcBef>
                <a:spcPts val="0"/>
              </a:spcBef>
              <a:spcAft>
                <a:spcPts val="0"/>
              </a:spcAft>
              <a:buNone/>
            </a:pPr>
            <a:r>
              <a:rPr b="1" lang="en-US" sz="1800">
                <a:solidFill>
                  <a:srgbClr val="FFFFFF"/>
                </a:solidFill>
                <a:latin typeface="Calibri"/>
                <a:ea typeface="Calibri"/>
                <a:cs typeface="Calibri"/>
                <a:sym typeface="Calibri"/>
              </a:rPr>
              <a:t>Scheduler</a:t>
            </a:r>
            <a:endParaRPr sz="1800">
              <a:latin typeface="Calibri"/>
              <a:ea typeface="Calibri"/>
              <a:cs typeface="Calibri"/>
              <a:sym typeface="Calibri"/>
            </a:endParaRPr>
          </a:p>
        </p:txBody>
      </p:sp>
      <p:sp>
        <p:nvSpPr>
          <p:cNvPr id="819" name="Google Shape;819;p60"/>
          <p:cNvSpPr/>
          <p:nvPr/>
        </p:nvSpPr>
        <p:spPr>
          <a:xfrm>
            <a:off x="6000483" y="4642916"/>
            <a:ext cx="1786255" cy="715010"/>
          </a:xfrm>
          <a:custGeom>
            <a:rect b="b" l="l" r="r" t="t"/>
            <a:pathLst>
              <a:path extrusionOk="0" h="715010" w="1786254">
                <a:moveTo>
                  <a:pt x="1785962" y="0"/>
                </a:moveTo>
                <a:lnTo>
                  <a:pt x="0" y="0"/>
                </a:lnTo>
                <a:lnTo>
                  <a:pt x="0" y="714603"/>
                </a:lnTo>
                <a:lnTo>
                  <a:pt x="893152" y="714603"/>
                </a:lnTo>
                <a:lnTo>
                  <a:pt x="1785962" y="714603"/>
                </a:lnTo>
                <a:lnTo>
                  <a:pt x="1785962" y="0"/>
                </a:lnTo>
                <a:close/>
              </a:path>
            </a:pathLst>
          </a:custGeom>
          <a:solidFill>
            <a:srgbClr val="4E80B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20" name="Google Shape;820;p60"/>
          <p:cNvSpPr txBox="1"/>
          <p:nvPr/>
        </p:nvSpPr>
        <p:spPr>
          <a:xfrm>
            <a:off x="6000483" y="4642916"/>
            <a:ext cx="1786255" cy="715010"/>
          </a:xfrm>
          <a:prstGeom prst="rect">
            <a:avLst/>
          </a:prstGeom>
          <a:noFill/>
          <a:ln cap="flat" cmpd="sng" w="25550">
            <a:solidFill>
              <a:srgbClr val="375C89"/>
            </a:solidFill>
            <a:prstDash val="solid"/>
            <a:round/>
            <a:headEnd len="sm" w="sm" type="none"/>
            <a:tailEnd len="sm" w="sm" type="none"/>
          </a:ln>
        </p:spPr>
        <p:txBody>
          <a:bodyPr anchorCtr="0" anchor="t" bIns="0" lIns="0" spcFirstLastPara="1" rIns="0" wrap="square" tIns="82550">
            <a:spAutoFit/>
          </a:bodyPr>
          <a:lstStyle/>
          <a:p>
            <a:pPr indent="-205104" lvl="0" marL="422909" marR="212090" rtl="0" algn="l">
              <a:lnSpc>
                <a:spcPct val="100000"/>
              </a:lnSpc>
              <a:spcBef>
                <a:spcPts val="0"/>
              </a:spcBef>
              <a:spcAft>
                <a:spcPts val="0"/>
              </a:spcAft>
              <a:buNone/>
            </a:pPr>
            <a:r>
              <a:rPr b="1" lang="en-US" sz="1800">
                <a:solidFill>
                  <a:srgbClr val="FFFFFF"/>
                </a:solidFill>
                <a:latin typeface="Calibri"/>
                <a:ea typeface="Calibri"/>
                <a:cs typeface="Calibri"/>
                <a:sym typeface="Calibri"/>
              </a:rPr>
              <a:t>Medium Term  Scheduler</a:t>
            </a:r>
            <a:endParaRPr sz="1800">
              <a:latin typeface="Calibri"/>
              <a:ea typeface="Calibri"/>
              <a:cs typeface="Calibri"/>
              <a:sym typeface="Calibri"/>
            </a:endParaRPr>
          </a:p>
        </p:txBody>
      </p:sp>
      <p:grpSp>
        <p:nvGrpSpPr>
          <p:cNvPr id="821" name="Google Shape;821;p60"/>
          <p:cNvGrpSpPr/>
          <p:nvPr/>
        </p:nvGrpSpPr>
        <p:grpSpPr>
          <a:xfrm>
            <a:off x="1856879" y="3714838"/>
            <a:ext cx="5036756" cy="960844"/>
            <a:chOff x="1856879" y="3714838"/>
            <a:chExt cx="5036756" cy="960844"/>
          </a:xfrm>
        </p:grpSpPr>
        <p:sp>
          <p:nvSpPr>
            <p:cNvPr id="822" name="Google Shape;822;p60"/>
            <p:cNvSpPr/>
            <p:nvPr/>
          </p:nvSpPr>
          <p:spPr>
            <a:xfrm>
              <a:off x="2021039" y="3714838"/>
              <a:ext cx="2515235" cy="871855"/>
            </a:xfrm>
            <a:custGeom>
              <a:rect b="b" l="l" r="r" t="t"/>
              <a:pathLst>
                <a:path extrusionOk="0" h="871854" w="2515235">
                  <a:moveTo>
                    <a:pt x="2514955" y="0"/>
                  </a:moveTo>
                  <a:lnTo>
                    <a:pt x="0" y="871562"/>
                  </a:lnTo>
                </a:path>
              </a:pathLst>
            </a:custGeom>
            <a:noFill/>
            <a:ln cap="flat" cmpd="sng" w="4137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23" name="Google Shape;823;p60"/>
            <p:cNvPicPr preferRelativeResize="0"/>
            <p:nvPr/>
          </p:nvPicPr>
          <p:blipFill rotWithShape="1">
            <a:blip r:embed="rId4">
              <a:alphaModFix/>
            </a:blip>
            <a:srcRect b="0" l="0" r="0" t="0"/>
            <a:stretch/>
          </p:blipFill>
          <p:spPr>
            <a:xfrm>
              <a:off x="1856879" y="4500003"/>
              <a:ext cx="197281" cy="175679"/>
            </a:xfrm>
            <a:prstGeom prst="rect">
              <a:avLst/>
            </a:prstGeom>
            <a:noFill/>
            <a:ln>
              <a:noFill/>
            </a:ln>
          </p:spPr>
        </p:pic>
        <p:sp>
          <p:nvSpPr>
            <p:cNvPr id="824" name="Google Shape;824;p60"/>
            <p:cNvSpPr/>
            <p:nvPr/>
          </p:nvSpPr>
          <p:spPr>
            <a:xfrm>
              <a:off x="4360684" y="3714838"/>
              <a:ext cx="175895" cy="759460"/>
            </a:xfrm>
            <a:custGeom>
              <a:rect b="b" l="l" r="r" t="t"/>
              <a:pathLst>
                <a:path extrusionOk="0" h="759460" w="175895">
                  <a:moveTo>
                    <a:pt x="175310" y="0"/>
                  </a:moveTo>
                  <a:lnTo>
                    <a:pt x="0" y="759244"/>
                  </a:lnTo>
                </a:path>
              </a:pathLst>
            </a:custGeom>
            <a:noFill/>
            <a:ln cap="flat" cmpd="sng" w="4137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25" name="Google Shape;825;p60"/>
            <p:cNvPicPr preferRelativeResize="0"/>
            <p:nvPr/>
          </p:nvPicPr>
          <p:blipFill rotWithShape="1">
            <a:blip r:embed="rId5">
              <a:alphaModFix/>
            </a:blip>
            <a:srcRect b="0" l="0" r="0" t="0"/>
            <a:stretch/>
          </p:blipFill>
          <p:spPr>
            <a:xfrm>
              <a:off x="4269244" y="4447438"/>
              <a:ext cx="181432" cy="195846"/>
            </a:xfrm>
            <a:prstGeom prst="rect">
              <a:avLst/>
            </a:prstGeom>
            <a:noFill/>
            <a:ln>
              <a:noFill/>
            </a:ln>
          </p:spPr>
        </p:pic>
        <p:sp>
          <p:nvSpPr>
            <p:cNvPr id="826" name="Google Shape;826;p60"/>
            <p:cNvSpPr/>
            <p:nvPr/>
          </p:nvSpPr>
          <p:spPr>
            <a:xfrm>
              <a:off x="4535995" y="3714838"/>
              <a:ext cx="2196465" cy="864869"/>
            </a:xfrm>
            <a:custGeom>
              <a:rect b="b" l="l" r="r" t="t"/>
              <a:pathLst>
                <a:path extrusionOk="0" h="864870" w="2196465">
                  <a:moveTo>
                    <a:pt x="0" y="0"/>
                  </a:moveTo>
                  <a:lnTo>
                    <a:pt x="2196007" y="864717"/>
                  </a:lnTo>
                </a:path>
              </a:pathLst>
            </a:custGeom>
            <a:noFill/>
            <a:ln cap="flat" cmpd="sng" w="41375">
              <a:solidFill>
                <a:srgbClr val="497DBA"/>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827" name="Google Shape;827;p60"/>
            <p:cNvPicPr preferRelativeResize="0"/>
            <p:nvPr/>
          </p:nvPicPr>
          <p:blipFill rotWithShape="1">
            <a:blip r:embed="rId6">
              <a:alphaModFix/>
            </a:blip>
            <a:srcRect b="0" l="0" r="0" t="0"/>
            <a:stretch/>
          </p:blipFill>
          <p:spPr>
            <a:xfrm>
              <a:off x="6696722" y="4494606"/>
              <a:ext cx="196913" cy="173151"/>
            </a:xfrm>
            <a:prstGeom prst="rect">
              <a:avLst/>
            </a:prstGeom>
            <a:noFill/>
            <a:ln>
              <a:noFill/>
            </a:ln>
          </p:spPr>
        </p:pic>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1"/>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33" name="Google Shape;833;p61"/>
          <p:cNvSpPr txBox="1"/>
          <p:nvPr>
            <p:ph type="title"/>
          </p:nvPr>
        </p:nvSpPr>
        <p:spPr>
          <a:xfrm>
            <a:off x="268097" y="1721053"/>
            <a:ext cx="3335654"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Long Term Scheduler</a:t>
            </a:r>
            <a:endParaRPr/>
          </a:p>
        </p:txBody>
      </p:sp>
      <p:pic>
        <p:nvPicPr>
          <p:cNvPr id="834" name="Google Shape;834;p61"/>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835" name="Google Shape;835;p61"/>
          <p:cNvSpPr txBox="1"/>
          <p:nvPr/>
        </p:nvSpPr>
        <p:spPr>
          <a:xfrm>
            <a:off x="576618" y="2441054"/>
            <a:ext cx="8131809" cy="3376929"/>
          </a:xfrm>
          <a:prstGeom prst="rect">
            <a:avLst/>
          </a:prstGeom>
          <a:noFill/>
          <a:ln>
            <a:noFill/>
          </a:ln>
        </p:spPr>
        <p:txBody>
          <a:bodyPr anchorCtr="0" anchor="t" bIns="0" lIns="0" spcFirstLastPara="1" rIns="0" wrap="square" tIns="12700">
            <a:spAutoFit/>
          </a:bodyPr>
          <a:lstStyle/>
          <a:p>
            <a:pPr indent="-342900" lvl="0" marL="354965" marR="0" rtl="0" algn="l">
              <a:lnSpc>
                <a:spcPct val="100000"/>
              </a:lnSpc>
              <a:spcBef>
                <a:spcPts val="0"/>
              </a:spcBef>
              <a:spcAft>
                <a:spcPts val="0"/>
              </a:spcAft>
              <a:buSzPts val="2200"/>
              <a:buFont typeface="Arial"/>
              <a:buChar char="•"/>
            </a:pPr>
            <a:r>
              <a:rPr lang="en-US" sz="2200">
                <a:latin typeface="Calibri"/>
                <a:ea typeface="Calibri"/>
                <a:cs typeface="Calibri"/>
                <a:sym typeface="Calibri"/>
              </a:rPr>
              <a:t>Long term </a:t>
            </a:r>
            <a:r>
              <a:rPr b="1" lang="en-US" sz="2200">
                <a:solidFill>
                  <a:srgbClr val="4E80BC"/>
                </a:solidFill>
                <a:latin typeface="Calibri"/>
                <a:ea typeface="Calibri"/>
                <a:cs typeface="Calibri"/>
                <a:sym typeface="Calibri"/>
              </a:rPr>
              <a:t>scheduler runs less frequently</a:t>
            </a:r>
            <a:r>
              <a:rPr lang="en-US" sz="2200">
                <a:latin typeface="Calibri"/>
                <a:ea typeface="Calibri"/>
                <a:cs typeface="Calibri"/>
                <a:sym typeface="Calibri"/>
              </a:rPr>
              <a:t>.</a:t>
            </a:r>
            <a:endParaRPr sz="2200">
              <a:latin typeface="Calibri"/>
              <a:ea typeface="Calibri"/>
              <a:cs typeface="Calibri"/>
              <a:sym typeface="Calibri"/>
            </a:endParaRPr>
          </a:p>
          <a:p>
            <a:pPr indent="0" lvl="0" marL="0" marR="0" rtl="0" algn="l">
              <a:lnSpc>
                <a:spcPct val="100000"/>
              </a:lnSpc>
              <a:spcBef>
                <a:spcPts val="10"/>
              </a:spcBef>
              <a:spcAft>
                <a:spcPts val="0"/>
              </a:spcAft>
              <a:buSzPts val="2150"/>
              <a:buFont typeface="Arial"/>
              <a:buNone/>
            </a:pPr>
            <a:r>
              <a:t/>
            </a:r>
            <a:endParaRPr sz="2150">
              <a:latin typeface="Calibri"/>
              <a:ea typeface="Calibri"/>
              <a:cs typeface="Calibri"/>
              <a:sym typeface="Calibri"/>
            </a:endParaRPr>
          </a:p>
          <a:p>
            <a:pPr indent="-342900" lvl="0" marL="354965" marR="5080" rtl="0" algn="l">
              <a:lnSpc>
                <a:spcPct val="100000"/>
              </a:lnSpc>
              <a:spcBef>
                <a:spcPts val="0"/>
              </a:spcBef>
              <a:spcAft>
                <a:spcPts val="0"/>
              </a:spcAft>
              <a:buSzPts val="2200"/>
              <a:buFont typeface="Arial"/>
              <a:buChar char="•"/>
            </a:pPr>
            <a:r>
              <a:rPr lang="en-US" sz="2200">
                <a:latin typeface="Calibri"/>
                <a:ea typeface="Calibri"/>
                <a:cs typeface="Calibri"/>
                <a:sym typeface="Calibri"/>
              </a:rPr>
              <a:t>Long Term Schedulers decide which program must get </a:t>
            </a:r>
            <a:r>
              <a:rPr b="1" lang="en-US" sz="2200">
                <a:solidFill>
                  <a:srgbClr val="4E80BC"/>
                </a:solidFill>
                <a:latin typeface="Calibri"/>
                <a:ea typeface="Calibri"/>
                <a:cs typeface="Calibri"/>
                <a:sym typeface="Calibri"/>
              </a:rPr>
              <a:t>into the job  queue.</a:t>
            </a:r>
            <a:endParaRPr sz="2200">
              <a:latin typeface="Calibri"/>
              <a:ea typeface="Calibri"/>
              <a:cs typeface="Calibri"/>
              <a:sym typeface="Calibri"/>
            </a:endParaRPr>
          </a:p>
          <a:p>
            <a:pPr indent="0" lvl="0" marL="0" marR="0" rtl="0" algn="l">
              <a:lnSpc>
                <a:spcPct val="100000"/>
              </a:lnSpc>
              <a:spcBef>
                <a:spcPts val="10"/>
              </a:spcBef>
              <a:spcAft>
                <a:spcPts val="0"/>
              </a:spcAft>
              <a:buSzPts val="2150"/>
              <a:buFont typeface="Arial"/>
              <a:buNone/>
            </a:pPr>
            <a:r>
              <a:t/>
            </a:r>
            <a:endParaRPr sz="2150">
              <a:latin typeface="Calibri"/>
              <a:ea typeface="Calibri"/>
              <a:cs typeface="Calibri"/>
              <a:sym typeface="Calibri"/>
            </a:endParaRPr>
          </a:p>
          <a:p>
            <a:pPr indent="-342900" lvl="0" marL="354965" marR="14604" rtl="0" algn="l">
              <a:lnSpc>
                <a:spcPct val="100000"/>
              </a:lnSpc>
              <a:spcBef>
                <a:spcPts val="0"/>
              </a:spcBef>
              <a:spcAft>
                <a:spcPts val="0"/>
              </a:spcAft>
              <a:buSzPts val="2200"/>
              <a:buFont typeface="Arial"/>
              <a:buChar char="•"/>
            </a:pPr>
            <a:r>
              <a:rPr lang="en-US" sz="2200">
                <a:latin typeface="Calibri"/>
                <a:ea typeface="Calibri"/>
                <a:cs typeface="Calibri"/>
                <a:sym typeface="Calibri"/>
              </a:rPr>
              <a:t>From the job queue, the Job Processor, selects processes and loads  them into the memory for execution.</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342900" lvl="0" marL="354965" marR="5715" rtl="0" algn="l">
              <a:lnSpc>
                <a:spcPct val="100000"/>
              </a:lnSpc>
              <a:spcBef>
                <a:spcPts val="0"/>
              </a:spcBef>
              <a:spcAft>
                <a:spcPts val="0"/>
              </a:spcAft>
              <a:buSzPts val="2200"/>
              <a:buFont typeface="Arial"/>
              <a:buChar char="•"/>
            </a:pPr>
            <a:r>
              <a:rPr lang="en-US" sz="2200">
                <a:latin typeface="Calibri"/>
                <a:ea typeface="Calibri"/>
                <a:cs typeface="Calibri"/>
                <a:sym typeface="Calibri"/>
              </a:rPr>
              <a:t>Primary aim of the Job Scheduler is to maintain a </a:t>
            </a:r>
            <a:r>
              <a:rPr b="1" lang="en-US" sz="2200">
                <a:solidFill>
                  <a:srgbClr val="4E80BC"/>
                </a:solidFill>
                <a:latin typeface="Calibri"/>
                <a:ea typeface="Calibri"/>
                <a:cs typeface="Calibri"/>
                <a:sym typeface="Calibri"/>
              </a:rPr>
              <a:t>good degree of  Multiprogramming</a:t>
            </a:r>
            <a:endParaRPr sz="2200">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62"/>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1" name="Google Shape;841;p62"/>
          <p:cNvSpPr txBox="1"/>
          <p:nvPr>
            <p:ph type="title"/>
          </p:nvPr>
        </p:nvSpPr>
        <p:spPr>
          <a:xfrm>
            <a:off x="268097" y="1721053"/>
            <a:ext cx="3440429"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Short Term Scheduler</a:t>
            </a:r>
            <a:endParaRPr/>
          </a:p>
        </p:txBody>
      </p:sp>
      <p:pic>
        <p:nvPicPr>
          <p:cNvPr id="842" name="Google Shape;842;p62"/>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843" name="Google Shape;843;p62"/>
          <p:cNvSpPr txBox="1"/>
          <p:nvPr/>
        </p:nvSpPr>
        <p:spPr>
          <a:xfrm>
            <a:off x="576618" y="2730500"/>
            <a:ext cx="123825"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latin typeface="Arial"/>
                <a:ea typeface="Arial"/>
                <a:cs typeface="Arial"/>
                <a:sym typeface="Arial"/>
              </a:rPr>
              <a:t>•</a:t>
            </a:r>
            <a:endParaRPr sz="2200">
              <a:latin typeface="Arial"/>
              <a:ea typeface="Arial"/>
              <a:cs typeface="Arial"/>
              <a:sym typeface="Arial"/>
            </a:endParaRPr>
          </a:p>
        </p:txBody>
      </p:sp>
      <p:sp>
        <p:nvSpPr>
          <p:cNvPr id="844" name="Google Shape;844;p62"/>
          <p:cNvSpPr txBox="1"/>
          <p:nvPr/>
        </p:nvSpPr>
        <p:spPr>
          <a:xfrm>
            <a:off x="919340" y="2745613"/>
            <a:ext cx="7068184"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latin typeface="Calibri"/>
                <a:ea typeface="Calibri"/>
                <a:cs typeface="Calibri"/>
                <a:sym typeface="Calibri"/>
              </a:rPr>
              <a:t>This is also known as CPU Scheduler and </a:t>
            </a:r>
            <a:r>
              <a:rPr b="1" lang="en-US" sz="2200">
                <a:solidFill>
                  <a:srgbClr val="4E80BC"/>
                </a:solidFill>
                <a:latin typeface="Calibri"/>
                <a:ea typeface="Calibri"/>
                <a:cs typeface="Calibri"/>
                <a:sym typeface="Calibri"/>
              </a:rPr>
              <a:t>runs very frequently.</a:t>
            </a:r>
            <a:endParaRPr sz="2200">
              <a:latin typeface="Calibri"/>
              <a:ea typeface="Calibri"/>
              <a:cs typeface="Calibri"/>
              <a:sym typeface="Calibri"/>
            </a:endParaRPr>
          </a:p>
        </p:txBody>
      </p:sp>
      <p:sp>
        <p:nvSpPr>
          <p:cNvPr id="845" name="Google Shape;845;p62"/>
          <p:cNvSpPr txBox="1"/>
          <p:nvPr/>
        </p:nvSpPr>
        <p:spPr>
          <a:xfrm>
            <a:off x="576618" y="3401174"/>
            <a:ext cx="123825"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latin typeface="Arial"/>
                <a:ea typeface="Arial"/>
                <a:cs typeface="Arial"/>
                <a:sym typeface="Arial"/>
              </a:rPr>
              <a:t>•</a:t>
            </a:r>
            <a:endParaRPr sz="2200">
              <a:latin typeface="Arial"/>
              <a:ea typeface="Arial"/>
              <a:cs typeface="Arial"/>
              <a:sym typeface="Arial"/>
            </a:endParaRPr>
          </a:p>
        </p:txBody>
      </p:sp>
      <p:sp>
        <p:nvSpPr>
          <p:cNvPr id="846" name="Google Shape;846;p62"/>
          <p:cNvSpPr txBox="1"/>
          <p:nvPr/>
        </p:nvSpPr>
        <p:spPr>
          <a:xfrm>
            <a:off x="919340" y="3416300"/>
            <a:ext cx="7780655" cy="6959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2200">
                <a:latin typeface="Calibri"/>
                <a:ea typeface="Calibri"/>
                <a:cs typeface="Calibri"/>
                <a:sym typeface="Calibri"/>
              </a:rPr>
              <a:t>The primary aim of this scheduler is to enhance CPU performance  and increase process </a:t>
            </a:r>
            <a:r>
              <a:rPr b="1" lang="en-US" sz="2200">
                <a:solidFill>
                  <a:srgbClr val="4E80BC"/>
                </a:solidFill>
                <a:latin typeface="Calibri"/>
                <a:ea typeface="Calibri"/>
                <a:cs typeface="Calibri"/>
                <a:sym typeface="Calibri"/>
              </a:rPr>
              <a:t>execution rate.</a:t>
            </a:r>
            <a:endParaRPr sz="2200">
              <a:latin typeface="Calibri"/>
              <a:ea typeface="Calibri"/>
              <a:cs typeface="Calibri"/>
              <a:sym typeface="Calibri"/>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63"/>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52" name="Google Shape;852;p63"/>
          <p:cNvSpPr txBox="1"/>
          <p:nvPr>
            <p:ph type="title"/>
          </p:nvPr>
        </p:nvSpPr>
        <p:spPr>
          <a:xfrm>
            <a:off x="268097" y="1721053"/>
            <a:ext cx="392112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Medium Term Scheduler</a:t>
            </a:r>
            <a:endParaRPr/>
          </a:p>
        </p:txBody>
      </p:sp>
      <p:pic>
        <p:nvPicPr>
          <p:cNvPr id="853" name="Google Shape;853;p63"/>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854" name="Google Shape;854;p63"/>
          <p:cNvSpPr txBox="1"/>
          <p:nvPr/>
        </p:nvSpPr>
        <p:spPr>
          <a:xfrm>
            <a:off x="576618" y="2730500"/>
            <a:ext cx="123825"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latin typeface="Arial"/>
                <a:ea typeface="Arial"/>
                <a:cs typeface="Arial"/>
                <a:sym typeface="Arial"/>
              </a:rPr>
              <a:t>•</a:t>
            </a:r>
            <a:endParaRPr sz="2200">
              <a:latin typeface="Arial"/>
              <a:ea typeface="Arial"/>
              <a:cs typeface="Arial"/>
              <a:sym typeface="Arial"/>
            </a:endParaRPr>
          </a:p>
        </p:txBody>
      </p:sp>
      <p:sp>
        <p:nvSpPr>
          <p:cNvPr id="855" name="Google Shape;855;p63"/>
          <p:cNvSpPr txBox="1"/>
          <p:nvPr/>
        </p:nvSpPr>
        <p:spPr>
          <a:xfrm>
            <a:off x="919340" y="2745613"/>
            <a:ext cx="7789545" cy="103060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2200">
                <a:latin typeface="Calibri"/>
                <a:ea typeface="Calibri"/>
                <a:cs typeface="Calibri"/>
                <a:sym typeface="Calibri"/>
              </a:rPr>
              <a:t>During extra load, this scheduler </a:t>
            </a:r>
            <a:r>
              <a:rPr b="1" lang="en-US" sz="2200">
                <a:solidFill>
                  <a:srgbClr val="4E80BC"/>
                </a:solidFill>
                <a:latin typeface="Calibri"/>
                <a:ea typeface="Calibri"/>
                <a:cs typeface="Calibri"/>
                <a:sym typeface="Calibri"/>
              </a:rPr>
              <a:t>picks out big processes </a:t>
            </a:r>
            <a:r>
              <a:rPr lang="en-US" sz="2200">
                <a:latin typeface="Calibri"/>
                <a:ea typeface="Calibri"/>
                <a:cs typeface="Calibri"/>
                <a:sym typeface="Calibri"/>
              </a:rPr>
              <a:t>from the  ready queue for some time, to </a:t>
            </a:r>
            <a:r>
              <a:rPr b="1" lang="en-US" sz="2200">
                <a:solidFill>
                  <a:srgbClr val="4E80BC"/>
                </a:solidFill>
                <a:latin typeface="Calibri"/>
                <a:ea typeface="Calibri"/>
                <a:cs typeface="Calibri"/>
                <a:sym typeface="Calibri"/>
              </a:rPr>
              <a:t>allow smaller processes </a:t>
            </a:r>
            <a:r>
              <a:rPr lang="en-US" sz="2200">
                <a:latin typeface="Calibri"/>
                <a:ea typeface="Calibri"/>
                <a:cs typeface="Calibri"/>
                <a:sym typeface="Calibri"/>
              </a:rPr>
              <a:t>to execute,  thereby reducing the number of processes in the ready queue.</a:t>
            </a:r>
            <a:endParaRPr sz="2200">
              <a:latin typeface="Calibri"/>
              <a:ea typeface="Calibri"/>
              <a:cs typeface="Calibri"/>
              <a:sym typeface="Calibri"/>
            </a:endParaRPr>
          </a:p>
        </p:txBody>
      </p:sp>
      <p:sp>
        <p:nvSpPr>
          <p:cNvPr id="856" name="Google Shape;856;p63"/>
          <p:cNvSpPr txBox="1"/>
          <p:nvPr/>
        </p:nvSpPr>
        <p:spPr>
          <a:xfrm>
            <a:off x="576618" y="4070413"/>
            <a:ext cx="123825"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200">
                <a:latin typeface="Arial"/>
                <a:ea typeface="Arial"/>
                <a:cs typeface="Arial"/>
                <a:sym typeface="Arial"/>
              </a:rPr>
              <a:t>•</a:t>
            </a:r>
            <a:endParaRPr sz="2200">
              <a:latin typeface="Arial"/>
              <a:ea typeface="Arial"/>
              <a:cs typeface="Arial"/>
              <a:sym typeface="Arial"/>
            </a:endParaRPr>
          </a:p>
        </p:txBody>
      </p:sp>
      <p:sp>
        <p:nvSpPr>
          <p:cNvPr id="857" name="Google Shape;857;p63"/>
          <p:cNvSpPr txBox="1"/>
          <p:nvPr/>
        </p:nvSpPr>
        <p:spPr>
          <a:xfrm>
            <a:off x="919340" y="4085538"/>
            <a:ext cx="7778750" cy="1031875"/>
          </a:xfrm>
          <a:prstGeom prst="rect">
            <a:avLst/>
          </a:prstGeom>
          <a:noFill/>
          <a:ln>
            <a:noFill/>
          </a:ln>
        </p:spPr>
        <p:txBody>
          <a:bodyPr anchorCtr="0" anchor="t" bIns="0" lIns="0" spcFirstLastPara="1" rIns="0" wrap="square" tIns="12700">
            <a:spAutoFit/>
          </a:bodyPr>
          <a:lstStyle/>
          <a:p>
            <a:pPr indent="0" lvl="0" marL="12700" marR="5080" rtl="0" algn="just">
              <a:lnSpc>
                <a:spcPct val="100000"/>
              </a:lnSpc>
              <a:spcBef>
                <a:spcPts val="0"/>
              </a:spcBef>
              <a:spcAft>
                <a:spcPts val="0"/>
              </a:spcAft>
              <a:buNone/>
            </a:pPr>
            <a:r>
              <a:rPr lang="en-US" sz="2200">
                <a:latin typeface="Calibri"/>
                <a:ea typeface="Calibri"/>
                <a:cs typeface="Calibri"/>
                <a:sym typeface="Calibri"/>
              </a:rPr>
              <a:t>At some later time, the process can be reintroduced into memory  and its execution can be continued where it left off. This scheme is  called swapping</a:t>
            </a:r>
            <a:endParaRPr sz="2200">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61" name="Shape 861"/>
        <p:cNvGrpSpPr/>
        <p:nvPr/>
      </p:nvGrpSpPr>
      <p:grpSpPr>
        <a:xfrm>
          <a:off x="0" y="0"/>
          <a:ext cx="0" cy="0"/>
          <a:chOff x="0" y="0"/>
          <a:chExt cx="0" cy="0"/>
        </a:xfrm>
      </p:grpSpPr>
      <p:grpSp>
        <p:nvGrpSpPr>
          <p:cNvPr id="862" name="Google Shape;862;p64"/>
          <p:cNvGrpSpPr/>
          <p:nvPr/>
        </p:nvGrpSpPr>
        <p:grpSpPr>
          <a:xfrm>
            <a:off x="0" y="12"/>
            <a:ext cx="9144000" cy="6857631"/>
            <a:chOff x="0" y="12"/>
            <a:chExt cx="9144000" cy="6857631"/>
          </a:xfrm>
        </p:grpSpPr>
        <p:pic>
          <p:nvPicPr>
            <p:cNvPr id="863" name="Google Shape;863;p64"/>
            <p:cNvPicPr preferRelativeResize="0"/>
            <p:nvPr/>
          </p:nvPicPr>
          <p:blipFill rotWithShape="1">
            <a:blip r:embed="rId3">
              <a:alphaModFix/>
            </a:blip>
            <a:srcRect b="0" l="0" r="0" t="0"/>
            <a:stretch/>
          </p:blipFill>
          <p:spPr>
            <a:xfrm>
              <a:off x="0" y="12"/>
              <a:ext cx="9143631" cy="6857631"/>
            </a:xfrm>
            <a:prstGeom prst="rect">
              <a:avLst/>
            </a:prstGeom>
            <a:noFill/>
            <a:ln>
              <a:noFill/>
            </a:ln>
          </p:spPr>
        </p:pic>
        <p:sp>
          <p:nvSpPr>
            <p:cNvPr id="864" name="Google Shape;864;p64"/>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65" name="Google Shape;865;p64"/>
          <p:cNvSpPr txBox="1"/>
          <p:nvPr>
            <p:ph type="title"/>
          </p:nvPr>
        </p:nvSpPr>
        <p:spPr>
          <a:xfrm>
            <a:off x="268097" y="1721053"/>
            <a:ext cx="392112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Medium Term Scheduler</a:t>
            </a:r>
            <a:endParaRPr/>
          </a:p>
        </p:txBody>
      </p:sp>
      <p:grpSp>
        <p:nvGrpSpPr>
          <p:cNvPr id="866" name="Google Shape;866;p64"/>
          <p:cNvGrpSpPr/>
          <p:nvPr/>
        </p:nvGrpSpPr>
        <p:grpSpPr>
          <a:xfrm>
            <a:off x="857161" y="2714396"/>
            <a:ext cx="7645323" cy="3160445"/>
            <a:chOff x="857161" y="2714396"/>
            <a:chExt cx="7645323" cy="3160445"/>
          </a:xfrm>
        </p:grpSpPr>
        <p:pic>
          <p:nvPicPr>
            <p:cNvPr id="867" name="Google Shape;867;p64"/>
            <p:cNvPicPr preferRelativeResize="0"/>
            <p:nvPr/>
          </p:nvPicPr>
          <p:blipFill rotWithShape="1">
            <a:blip r:embed="rId4">
              <a:alphaModFix/>
            </a:blip>
            <a:srcRect b="0" l="0" r="0" t="0"/>
            <a:stretch/>
          </p:blipFill>
          <p:spPr>
            <a:xfrm>
              <a:off x="1857235" y="3071520"/>
              <a:ext cx="5430964" cy="2803321"/>
            </a:xfrm>
            <a:prstGeom prst="rect">
              <a:avLst/>
            </a:prstGeom>
            <a:noFill/>
            <a:ln>
              <a:noFill/>
            </a:ln>
          </p:spPr>
        </p:pic>
        <p:pic>
          <p:nvPicPr>
            <p:cNvPr id="868" name="Google Shape;868;p64"/>
            <p:cNvPicPr preferRelativeResize="0"/>
            <p:nvPr/>
          </p:nvPicPr>
          <p:blipFill rotWithShape="1">
            <a:blip r:embed="rId5">
              <a:alphaModFix/>
            </a:blip>
            <a:srcRect b="0" l="0" r="0" t="0"/>
            <a:stretch/>
          </p:blipFill>
          <p:spPr>
            <a:xfrm>
              <a:off x="857161" y="2714396"/>
              <a:ext cx="7645323" cy="2776321"/>
            </a:xfrm>
            <a:prstGeom prst="rect">
              <a:avLst/>
            </a:prstGeom>
            <a:noFill/>
            <a:ln>
              <a:noFill/>
            </a:ln>
          </p:spPr>
        </p:pic>
      </p:grpSp>
      <p:sp>
        <p:nvSpPr>
          <p:cNvPr id="869" name="Google Shape;869;p64"/>
          <p:cNvSpPr txBox="1"/>
          <p:nvPr/>
        </p:nvSpPr>
        <p:spPr>
          <a:xfrm>
            <a:off x="3493858" y="6034951"/>
            <a:ext cx="1741170" cy="19304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lang="en-US" sz="1100">
                <a:latin typeface="Arial"/>
                <a:ea typeface="Arial"/>
                <a:cs typeface="Arial"/>
                <a:sym typeface="Arial"/>
              </a:rPr>
              <a:t>Medium Term Scheduler </a:t>
            </a:r>
            <a:r>
              <a:rPr baseline="30000" lang="en-US" sz="975">
                <a:latin typeface="Arial"/>
                <a:ea typeface="Arial"/>
                <a:cs typeface="Arial"/>
                <a:sym typeface="Arial"/>
              </a:rPr>
              <a:t>[1]</a:t>
            </a:r>
            <a:endParaRPr baseline="30000" sz="975">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65"/>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5" name="Google Shape;875;p65"/>
          <p:cNvSpPr txBox="1"/>
          <p:nvPr>
            <p:ph type="title"/>
          </p:nvPr>
        </p:nvSpPr>
        <p:spPr>
          <a:xfrm>
            <a:off x="268097" y="1721053"/>
            <a:ext cx="299529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Scheduling Criteria</a:t>
            </a:r>
            <a:endParaRPr/>
          </a:p>
        </p:txBody>
      </p:sp>
      <p:pic>
        <p:nvPicPr>
          <p:cNvPr id="876" name="Google Shape;876;p65"/>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877" name="Google Shape;877;p65"/>
          <p:cNvSpPr txBox="1"/>
          <p:nvPr/>
        </p:nvSpPr>
        <p:spPr>
          <a:xfrm>
            <a:off x="590397" y="2896819"/>
            <a:ext cx="89535" cy="330835"/>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sp>
        <p:nvSpPr>
          <p:cNvPr id="878" name="Google Shape;878;p65"/>
          <p:cNvSpPr txBox="1"/>
          <p:nvPr/>
        </p:nvSpPr>
        <p:spPr>
          <a:xfrm>
            <a:off x="577697" y="3506292"/>
            <a:ext cx="11493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sp>
        <p:nvSpPr>
          <p:cNvPr id="879" name="Google Shape;879;p65"/>
          <p:cNvSpPr txBox="1"/>
          <p:nvPr/>
        </p:nvSpPr>
        <p:spPr>
          <a:xfrm>
            <a:off x="590397" y="2605938"/>
            <a:ext cx="7975600" cy="1550035"/>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2000">
                <a:latin typeface="Calibri"/>
                <a:ea typeface="Calibri"/>
                <a:cs typeface="Calibri"/>
                <a:sym typeface="Calibri"/>
              </a:rPr>
              <a:t>1.	CPU utilization</a:t>
            </a:r>
            <a:endParaRPr sz="2000">
              <a:latin typeface="Calibri"/>
              <a:ea typeface="Calibri"/>
              <a:cs typeface="Calibri"/>
              <a:sym typeface="Calibri"/>
            </a:endParaRPr>
          </a:p>
          <a:p>
            <a:pPr indent="0" lvl="0" marL="513080" marR="9525" rtl="0" algn="l">
              <a:lnSpc>
                <a:spcPct val="100000"/>
              </a:lnSpc>
              <a:spcBef>
                <a:spcPts val="0"/>
              </a:spcBef>
              <a:spcAft>
                <a:spcPts val="0"/>
              </a:spcAft>
              <a:buNone/>
            </a:pPr>
            <a:r>
              <a:rPr lang="en-US" sz="2000">
                <a:latin typeface="Calibri"/>
                <a:ea typeface="Calibri"/>
                <a:cs typeface="Calibri"/>
                <a:sym typeface="Calibri"/>
              </a:rPr>
              <a:t>To make out the </a:t>
            </a:r>
            <a:r>
              <a:rPr b="1" lang="en-US" sz="2000">
                <a:solidFill>
                  <a:srgbClr val="4E80BC"/>
                </a:solidFill>
                <a:latin typeface="Calibri"/>
                <a:ea typeface="Calibri"/>
                <a:cs typeface="Calibri"/>
                <a:sym typeface="Calibri"/>
              </a:rPr>
              <a:t>best use of CPU </a:t>
            </a:r>
            <a:r>
              <a:rPr lang="en-US" sz="2000">
                <a:latin typeface="Calibri"/>
                <a:ea typeface="Calibri"/>
                <a:cs typeface="Calibri"/>
                <a:sym typeface="Calibri"/>
              </a:rPr>
              <a:t>and not to waste any CPU cycle, CPU  would be working most of </a:t>
            </a:r>
            <a:r>
              <a:rPr b="1" lang="en-US" sz="2000">
                <a:solidFill>
                  <a:srgbClr val="4E80BC"/>
                </a:solidFill>
                <a:latin typeface="Calibri"/>
                <a:ea typeface="Calibri"/>
                <a:cs typeface="Calibri"/>
                <a:sym typeface="Calibri"/>
              </a:rPr>
              <a:t>the time(Ideally 100% </a:t>
            </a:r>
            <a:r>
              <a:rPr lang="en-US" sz="2000">
                <a:latin typeface="Calibri"/>
                <a:ea typeface="Calibri"/>
                <a:cs typeface="Calibri"/>
                <a:sym typeface="Calibri"/>
              </a:rPr>
              <a:t>of the time).</a:t>
            </a:r>
            <a:endParaRPr sz="2000">
              <a:latin typeface="Calibri"/>
              <a:ea typeface="Calibri"/>
              <a:cs typeface="Calibri"/>
              <a:sym typeface="Calibri"/>
            </a:endParaRPr>
          </a:p>
          <a:p>
            <a:pPr indent="0" lvl="0" marL="513080" marR="5080" rtl="0" algn="l">
              <a:lnSpc>
                <a:spcPct val="100000"/>
              </a:lnSpc>
              <a:spcBef>
                <a:spcPts val="0"/>
              </a:spcBef>
              <a:spcAft>
                <a:spcPts val="0"/>
              </a:spcAft>
              <a:buNone/>
            </a:pPr>
            <a:r>
              <a:rPr lang="en-US" sz="2000">
                <a:latin typeface="Calibri"/>
                <a:ea typeface="Calibri"/>
                <a:cs typeface="Calibri"/>
                <a:sym typeface="Calibri"/>
              </a:rPr>
              <a:t>Considering a real system, CPU usage should range from </a:t>
            </a:r>
            <a:r>
              <a:rPr b="1" lang="en-US" sz="2000">
                <a:solidFill>
                  <a:srgbClr val="4E80BC"/>
                </a:solidFill>
                <a:latin typeface="Calibri"/>
                <a:ea typeface="Calibri"/>
                <a:cs typeface="Calibri"/>
                <a:sym typeface="Calibri"/>
              </a:rPr>
              <a:t>40% (lightly  loaded) to 90% (heavily loaded.)</a:t>
            </a:r>
            <a:endParaRPr sz="2000">
              <a:latin typeface="Calibri"/>
              <a:ea typeface="Calibri"/>
              <a:cs typeface="Calibri"/>
              <a:sym typeface="Calibri"/>
            </a:endParaRPr>
          </a:p>
        </p:txBody>
      </p:sp>
      <p:sp>
        <p:nvSpPr>
          <p:cNvPr id="880" name="Google Shape;880;p65"/>
          <p:cNvSpPr txBox="1"/>
          <p:nvPr/>
        </p:nvSpPr>
        <p:spPr>
          <a:xfrm>
            <a:off x="590397" y="5030177"/>
            <a:ext cx="89535" cy="330835"/>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sp>
        <p:nvSpPr>
          <p:cNvPr id="881" name="Google Shape;881;p65"/>
          <p:cNvSpPr txBox="1"/>
          <p:nvPr/>
        </p:nvSpPr>
        <p:spPr>
          <a:xfrm>
            <a:off x="577697" y="5640019"/>
            <a:ext cx="11493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latin typeface="Arial"/>
                <a:ea typeface="Arial"/>
                <a:cs typeface="Arial"/>
                <a:sym typeface="Arial"/>
              </a:rPr>
              <a:t>•</a:t>
            </a:r>
            <a:endParaRPr sz="2000">
              <a:latin typeface="Arial"/>
              <a:ea typeface="Arial"/>
              <a:cs typeface="Arial"/>
              <a:sym typeface="Arial"/>
            </a:endParaRPr>
          </a:p>
        </p:txBody>
      </p:sp>
      <p:sp>
        <p:nvSpPr>
          <p:cNvPr id="882" name="Google Shape;882;p65"/>
          <p:cNvSpPr txBox="1"/>
          <p:nvPr/>
        </p:nvSpPr>
        <p:spPr>
          <a:xfrm>
            <a:off x="590397" y="4739652"/>
            <a:ext cx="7976234" cy="1551305"/>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rPr b="1" lang="en-US" sz="2000">
                <a:latin typeface="Calibri"/>
                <a:ea typeface="Calibri"/>
                <a:cs typeface="Calibri"/>
                <a:sym typeface="Calibri"/>
              </a:rPr>
              <a:t>2.	Throughput</a:t>
            </a:r>
            <a:endParaRPr sz="2000">
              <a:latin typeface="Calibri"/>
              <a:ea typeface="Calibri"/>
              <a:cs typeface="Calibri"/>
              <a:sym typeface="Calibri"/>
            </a:endParaRPr>
          </a:p>
          <a:p>
            <a:pPr indent="0" lvl="0" marL="513080" marR="5080" rtl="0" algn="l">
              <a:lnSpc>
                <a:spcPct val="100000"/>
              </a:lnSpc>
              <a:spcBef>
                <a:spcPts val="10"/>
              </a:spcBef>
              <a:spcAft>
                <a:spcPts val="0"/>
              </a:spcAft>
              <a:buNone/>
            </a:pPr>
            <a:r>
              <a:rPr lang="en-US" sz="2000">
                <a:latin typeface="Calibri"/>
                <a:ea typeface="Calibri"/>
                <a:cs typeface="Calibri"/>
                <a:sym typeface="Calibri"/>
              </a:rPr>
              <a:t>It is the </a:t>
            </a:r>
            <a:r>
              <a:rPr b="1" lang="en-US" sz="2000">
                <a:solidFill>
                  <a:srgbClr val="4E80BC"/>
                </a:solidFill>
                <a:latin typeface="Calibri"/>
                <a:ea typeface="Calibri"/>
                <a:cs typeface="Calibri"/>
                <a:sym typeface="Calibri"/>
              </a:rPr>
              <a:t>total number of processes completed per unit time </a:t>
            </a:r>
            <a:r>
              <a:rPr lang="en-US" sz="2000">
                <a:latin typeface="Calibri"/>
                <a:ea typeface="Calibri"/>
                <a:cs typeface="Calibri"/>
                <a:sym typeface="Calibri"/>
              </a:rPr>
              <a:t>or rather  say total </a:t>
            </a:r>
            <a:r>
              <a:rPr b="1" lang="en-US" sz="2000">
                <a:solidFill>
                  <a:srgbClr val="4E80BC"/>
                </a:solidFill>
                <a:latin typeface="Calibri"/>
                <a:ea typeface="Calibri"/>
                <a:cs typeface="Calibri"/>
                <a:sym typeface="Calibri"/>
              </a:rPr>
              <a:t>amount of work </a:t>
            </a:r>
            <a:r>
              <a:rPr lang="en-US" sz="2000">
                <a:latin typeface="Calibri"/>
                <a:ea typeface="Calibri"/>
                <a:cs typeface="Calibri"/>
                <a:sym typeface="Calibri"/>
              </a:rPr>
              <a:t>done in a unit of time.</a:t>
            </a:r>
            <a:endParaRPr sz="2000">
              <a:latin typeface="Calibri"/>
              <a:ea typeface="Calibri"/>
              <a:cs typeface="Calibri"/>
              <a:sym typeface="Calibri"/>
            </a:endParaRPr>
          </a:p>
          <a:p>
            <a:pPr indent="0" lvl="0" marL="513080" marR="10795" rtl="0" algn="l">
              <a:lnSpc>
                <a:spcPct val="100000"/>
              </a:lnSpc>
              <a:spcBef>
                <a:spcPts val="0"/>
              </a:spcBef>
              <a:spcAft>
                <a:spcPts val="0"/>
              </a:spcAft>
              <a:buNone/>
            </a:pPr>
            <a:r>
              <a:rPr lang="en-US" sz="2000">
                <a:latin typeface="Calibri"/>
                <a:ea typeface="Calibri"/>
                <a:cs typeface="Calibri"/>
                <a:sym typeface="Calibri"/>
              </a:rPr>
              <a:t>This may range from 10/second to 1/hour depending on the specific  processes.</a:t>
            </a:r>
            <a:endParaRPr sz="2000">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66"/>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88" name="Google Shape;888;p66"/>
          <p:cNvSpPr txBox="1"/>
          <p:nvPr>
            <p:ph type="title"/>
          </p:nvPr>
        </p:nvSpPr>
        <p:spPr>
          <a:xfrm>
            <a:off x="268097" y="1721053"/>
            <a:ext cx="299529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Scheduling Criteria</a:t>
            </a:r>
            <a:endParaRPr/>
          </a:p>
        </p:txBody>
      </p:sp>
      <p:pic>
        <p:nvPicPr>
          <p:cNvPr id="889" name="Google Shape;889;p66"/>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890" name="Google Shape;890;p66"/>
          <p:cNvSpPr txBox="1"/>
          <p:nvPr/>
        </p:nvSpPr>
        <p:spPr>
          <a:xfrm>
            <a:off x="577697" y="2605938"/>
            <a:ext cx="7988934" cy="3075305"/>
          </a:xfrm>
          <a:prstGeom prst="rect">
            <a:avLst/>
          </a:prstGeom>
          <a:noFill/>
          <a:ln>
            <a:noFill/>
          </a:ln>
        </p:spPr>
        <p:txBody>
          <a:bodyPr anchorCtr="0" anchor="t" bIns="0" lIns="0" spcFirstLastPara="1" rIns="0" wrap="square" tIns="12700">
            <a:spAutoFit/>
          </a:bodyPr>
          <a:lstStyle/>
          <a:p>
            <a:pPr indent="-513715" lvl="0" marL="525780" marR="0" rtl="0" algn="just">
              <a:lnSpc>
                <a:spcPct val="100000"/>
              </a:lnSpc>
              <a:spcBef>
                <a:spcPts val="0"/>
              </a:spcBef>
              <a:spcAft>
                <a:spcPts val="0"/>
              </a:spcAft>
              <a:buSzPts val="2000"/>
              <a:buFont typeface="Calibri"/>
              <a:buAutoNum type="arabicPeriod" startAt="3"/>
            </a:pPr>
            <a:r>
              <a:rPr b="1" lang="en-US" sz="2000">
                <a:latin typeface="Calibri"/>
                <a:ea typeface="Calibri"/>
                <a:cs typeface="Calibri"/>
                <a:sym typeface="Calibri"/>
              </a:rPr>
              <a:t>Turnaround time</a:t>
            </a:r>
            <a:endParaRPr sz="2000">
              <a:latin typeface="Calibri"/>
              <a:ea typeface="Calibri"/>
              <a:cs typeface="Calibri"/>
              <a:sym typeface="Calibri"/>
            </a:endParaRPr>
          </a:p>
          <a:p>
            <a:pPr indent="634" lvl="0" marL="525780" marR="5080" rtl="0" algn="just">
              <a:lnSpc>
                <a:spcPct val="100000"/>
              </a:lnSpc>
              <a:spcBef>
                <a:spcPts val="0"/>
              </a:spcBef>
              <a:spcAft>
                <a:spcPts val="0"/>
              </a:spcAft>
              <a:buNone/>
            </a:pPr>
            <a:r>
              <a:rPr lang="en-US" sz="2000">
                <a:latin typeface="Calibri"/>
                <a:ea typeface="Calibri"/>
                <a:cs typeface="Calibri"/>
                <a:sym typeface="Calibri"/>
              </a:rPr>
              <a:t>It is the amount of time taken to </a:t>
            </a:r>
            <a:r>
              <a:rPr b="1" lang="en-US" sz="2000">
                <a:solidFill>
                  <a:srgbClr val="4E80BC"/>
                </a:solidFill>
                <a:latin typeface="Calibri"/>
                <a:ea typeface="Calibri"/>
                <a:cs typeface="Calibri"/>
                <a:sym typeface="Calibri"/>
              </a:rPr>
              <a:t>execute a particular process</a:t>
            </a:r>
            <a:r>
              <a:rPr lang="en-US" sz="2000">
                <a:latin typeface="Calibri"/>
                <a:ea typeface="Calibri"/>
                <a:cs typeface="Calibri"/>
                <a:sym typeface="Calibri"/>
              </a:rPr>
              <a:t>, i.e. The  interval from time of </a:t>
            </a:r>
            <a:r>
              <a:rPr b="1" lang="en-US" sz="2000">
                <a:solidFill>
                  <a:srgbClr val="4E80BC"/>
                </a:solidFill>
                <a:latin typeface="Calibri"/>
                <a:ea typeface="Calibri"/>
                <a:cs typeface="Calibri"/>
                <a:sym typeface="Calibri"/>
              </a:rPr>
              <a:t>submission </a:t>
            </a:r>
            <a:r>
              <a:rPr lang="en-US" sz="2000">
                <a:latin typeface="Calibri"/>
                <a:ea typeface="Calibri"/>
                <a:cs typeface="Calibri"/>
                <a:sym typeface="Calibri"/>
              </a:rPr>
              <a:t>of the process to the time of  </a:t>
            </a:r>
            <a:r>
              <a:rPr b="1" lang="en-US" sz="2000">
                <a:solidFill>
                  <a:srgbClr val="4E80BC"/>
                </a:solidFill>
                <a:latin typeface="Calibri"/>
                <a:ea typeface="Calibri"/>
                <a:cs typeface="Calibri"/>
                <a:sym typeface="Calibri"/>
              </a:rPr>
              <a:t>completion </a:t>
            </a:r>
            <a:r>
              <a:rPr lang="en-US" sz="2000">
                <a:latin typeface="Calibri"/>
                <a:ea typeface="Calibri"/>
                <a:cs typeface="Calibri"/>
                <a:sym typeface="Calibri"/>
              </a:rPr>
              <a:t>of the process(Wall clock time).</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sz="2000">
              <a:latin typeface="Calibri"/>
              <a:ea typeface="Calibri"/>
              <a:cs typeface="Calibri"/>
              <a:sym typeface="Calibri"/>
            </a:endParaRPr>
          </a:p>
          <a:p>
            <a:pPr indent="0" lvl="0" marL="0" marR="0" rtl="0" algn="l">
              <a:lnSpc>
                <a:spcPct val="100000"/>
              </a:lnSpc>
              <a:spcBef>
                <a:spcPts val="45"/>
              </a:spcBef>
              <a:spcAft>
                <a:spcPts val="0"/>
              </a:spcAft>
              <a:buNone/>
            </a:pPr>
            <a:r>
              <a:t/>
            </a:r>
            <a:endParaRPr sz="1900">
              <a:latin typeface="Calibri"/>
              <a:ea typeface="Calibri"/>
              <a:cs typeface="Calibri"/>
              <a:sym typeface="Calibri"/>
            </a:endParaRPr>
          </a:p>
          <a:p>
            <a:pPr indent="-513715" lvl="0" marL="525780" marR="0" rtl="0" algn="just">
              <a:lnSpc>
                <a:spcPct val="100000"/>
              </a:lnSpc>
              <a:spcBef>
                <a:spcPts val="5"/>
              </a:spcBef>
              <a:spcAft>
                <a:spcPts val="0"/>
              </a:spcAft>
              <a:buSzPts val="2000"/>
              <a:buFont typeface="Calibri"/>
              <a:buAutoNum type="arabicPeriod" startAt="4"/>
            </a:pPr>
            <a:r>
              <a:rPr b="1" lang="en-US" sz="2000">
                <a:latin typeface="Calibri"/>
                <a:ea typeface="Calibri"/>
                <a:cs typeface="Calibri"/>
                <a:sym typeface="Calibri"/>
              </a:rPr>
              <a:t>Waiting time</a:t>
            </a:r>
            <a:endParaRPr sz="2000">
              <a:latin typeface="Calibri"/>
              <a:ea typeface="Calibri"/>
              <a:cs typeface="Calibri"/>
              <a:sym typeface="Calibri"/>
            </a:endParaRPr>
          </a:p>
          <a:p>
            <a:pPr indent="-160655" lvl="0" marL="525780" marR="5080" rtl="0" algn="just">
              <a:lnSpc>
                <a:spcPct val="100000"/>
              </a:lnSpc>
              <a:spcBef>
                <a:spcPts val="0"/>
              </a:spcBef>
              <a:spcAft>
                <a:spcPts val="0"/>
              </a:spcAft>
              <a:buNone/>
            </a:pPr>
            <a:r>
              <a:rPr lang="en-US" sz="2000">
                <a:latin typeface="Calibri"/>
                <a:ea typeface="Calibri"/>
                <a:cs typeface="Calibri"/>
                <a:sym typeface="Calibri"/>
              </a:rPr>
              <a:t>The sum of the periods </a:t>
            </a:r>
            <a:r>
              <a:rPr b="1" lang="en-US" sz="2000">
                <a:solidFill>
                  <a:srgbClr val="4E80BC"/>
                </a:solidFill>
                <a:latin typeface="Calibri"/>
                <a:ea typeface="Calibri"/>
                <a:cs typeface="Calibri"/>
                <a:sym typeface="Calibri"/>
              </a:rPr>
              <a:t>spent waiting in the ready queue </a:t>
            </a:r>
            <a:r>
              <a:rPr lang="en-US" sz="2000">
                <a:latin typeface="Calibri"/>
                <a:ea typeface="Calibri"/>
                <a:cs typeface="Calibri"/>
                <a:sym typeface="Calibri"/>
              </a:rPr>
              <a:t>amount of time  a process has been waiting in the ready queue to acquire get control on  the CPU.</a:t>
            </a:r>
            <a:endParaRPr sz="2000">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67"/>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96" name="Google Shape;896;p67"/>
          <p:cNvSpPr txBox="1"/>
          <p:nvPr>
            <p:ph type="title"/>
          </p:nvPr>
        </p:nvSpPr>
        <p:spPr>
          <a:xfrm>
            <a:off x="268097" y="1721053"/>
            <a:ext cx="299529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Scheduling Criteria</a:t>
            </a:r>
            <a:endParaRPr/>
          </a:p>
        </p:txBody>
      </p:sp>
      <p:pic>
        <p:nvPicPr>
          <p:cNvPr id="897" name="Google Shape;897;p67"/>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898" name="Google Shape;898;p67"/>
          <p:cNvSpPr txBox="1"/>
          <p:nvPr/>
        </p:nvSpPr>
        <p:spPr>
          <a:xfrm>
            <a:off x="577697" y="2605938"/>
            <a:ext cx="7987665" cy="216090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latin typeface="Calibri"/>
                <a:ea typeface="Calibri"/>
                <a:cs typeface="Calibri"/>
                <a:sym typeface="Calibri"/>
              </a:rPr>
              <a:t>5. Load average</a:t>
            </a:r>
            <a:endParaRPr sz="2000">
              <a:latin typeface="Calibri"/>
              <a:ea typeface="Calibri"/>
              <a:cs typeface="Calibri"/>
              <a:sym typeface="Calibri"/>
            </a:endParaRPr>
          </a:p>
          <a:p>
            <a:pPr indent="-120650" lvl="0" marL="12700" marR="5080" rtl="0" algn="l">
              <a:lnSpc>
                <a:spcPct val="100000"/>
              </a:lnSpc>
              <a:spcBef>
                <a:spcPts val="0"/>
              </a:spcBef>
              <a:spcAft>
                <a:spcPts val="0"/>
              </a:spcAft>
              <a:buSzPts val="1900"/>
              <a:buFont typeface="Arial"/>
              <a:buChar char="•"/>
            </a:pPr>
            <a:r>
              <a:rPr lang="en-US" sz="2000">
                <a:latin typeface="Calibri"/>
                <a:ea typeface="Calibri"/>
                <a:cs typeface="Calibri"/>
                <a:sym typeface="Calibri"/>
              </a:rPr>
              <a:t>It is the </a:t>
            </a:r>
            <a:r>
              <a:rPr b="1" lang="en-US" sz="2000">
                <a:solidFill>
                  <a:srgbClr val="4E80BC"/>
                </a:solidFill>
                <a:latin typeface="Calibri"/>
                <a:ea typeface="Calibri"/>
                <a:cs typeface="Calibri"/>
                <a:sym typeface="Calibri"/>
              </a:rPr>
              <a:t>average number of processes </a:t>
            </a:r>
            <a:r>
              <a:rPr lang="en-US" sz="2000">
                <a:latin typeface="Calibri"/>
                <a:ea typeface="Calibri"/>
                <a:cs typeface="Calibri"/>
                <a:sym typeface="Calibri"/>
              </a:rPr>
              <a:t>residing in the </a:t>
            </a:r>
            <a:r>
              <a:rPr b="1" lang="en-US" sz="2000">
                <a:solidFill>
                  <a:srgbClr val="4E80BC"/>
                </a:solidFill>
                <a:latin typeface="Calibri"/>
                <a:ea typeface="Calibri"/>
                <a:cs typeface="Calibri"/>
                <a:sym typeface="Calibri"/>
              </a:rPr>
              <a:t>ready queue </a:t>
            </a:r>
            <a:r>
              <a:rPr lang="en-US" sz="2000">
                <a:latin typeface="Calibri"/>
                <a:ea typeface="Calibri"/>
                <a:cs typeface="Calibri"/>
                <a:sym typeface="Calibri"/>
              </a:rPr>
              <a:t>waiting  for their turn to get into the CPU.</a:t>
            </a:r>
            <a:endParaRPr sz="2000">
              <a:latin typeface="Calibri"/>
              <a:ea typeface="Calibri"/>
              <a:cs typeface="Calibri"/>
              <a:sym typeface="Calibri"/>
            </a:endParaRPr>
          </a:p>
          <a:p>
            <a:pPr indent="0" lvl="0" marL="0" marR="0" rtl="0" algn="l">
              <a:lnSpc>
                <a:spcPct val="100000"/>
              </a:lnSpc>
              <a:spcBef>
                <a:spcPts val="20"/>
              </a:spcBef>
              <a:spcAft>
                <a:spcPts val="0"/>
              </a:spcAft>
              <a:buNone/>
            </a:pPr>
            <a:r>
              <a:t/>
            </a:r>
            <a:endParaRPr sz="1950">
              <a:latin typeface="Calibri"/>
              <a:ea typeface="Calibri"/>
              <a:cs typeface="Calibri"/>
              <a:sym typeface="Calibri"/>
            </a:endParaRPr>
          </a:p>
          <a:p>
            <a:pPr indent="0" lvl="0" marL="12700" marR="0" rtl="0" algn="l">
              <a:lnSpc>
                <a:spcPct val="100000"/>
              </a:lnSpc>
              <a:spcBef>
                <a:spcPts val="0"/>
              </a:spcBef>
              <a:spcAft>
                <a:spcPts val="0"/>
              </a:spcAft>
              <a:buNone/>
            </a:pPr>
            <a:r>
              <a:rPr b="1" lang="en-US" sz="2000">
                <a:latin typeface="Calibri"/>
                <a:ea typeface="Calibri"/>
                <a:cs typeface="Calibri"/>
                <a:sym typeface="Calibri"/>
              </a:rPr>
              <a:t>6. Response time</a:t>
            </a:r>
            <a:endParaRPr sz="2000">
              <a:latin typeface="Calibri"/>
              <a:ea typeface="Calibri"/>
              <a:cs typeface="Calibri"/>
              <a:sym typeface="Calibri"/>
            </a:endParaRPr>
          </a:p>
          <a:p>
            <a:pPr indent="-120650" lvl="0" marL="12700" marR="6985" rtl="0" algn="l">
              <a:lnSpc>
                <a:spcPct val="100000"/>
              </a:lnSpc>
              <a:spcBef>
                <a:spcPts val="10"/>
              </a:spcBef>
              <a:spcAft>
                <a:spcPts val="0"/>
              </a:spcAft>
              <a:buSzPts val="1900"/>
              <a:buFont typeface="Arial"/>
              <a:buChar char="•"/>
            </a:pPr>
            <a:r>
              <a:rPr lang="en-US" sz="2000">
                <a:latin typeface="Calibri"/>
                <a:ea typeface="Calibri"/>
                <a:cs typeface="Calibri"/>
                <a:sym typeface="Calibri"/>
              </a:rPr>
              <a:t>Amount of time it takes from when a </a:t>
            </a:r>
            <a:r>
              <a:rPr b="1" lang="en-US" sz="2000">
                <a:solidFill>
                  <a:srgbClr val="4E80BC"/>
                </a:solidFill>
                <a:latin typeface="Calibri"/>
                <a:ea typeface="Calibri"/>
                <a:cs typeface="Calibri"/>
                <a:sym typeface="Calibri"/>
              </a:rPr>
              <a:t>request was submitted until the first  response </a:t>
            </a:r>
            <a:r>
              <a:rPr lang="en-US" sz="2000">
                <a:latin typeface="Calibri"/>
                <a:ea typeface="Calibri"/>
                <a:cs typeface="Calibri"/>
                <a:sym typeface="Calibri"/>
              </a:rPr>
              <a:t>is produced.</a:t>
            </a:r>
            <a:endParaRPr sz="2000">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68"/>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04" name="Google Shape;904;p68"/>
          <p:cNvSpPr txBox="1"/>
          <p:nvPr>
            <p:ph type="title"/>
          </p:nvPr>
        </p:nvSpPr>
        <p:spPr>
          <a:xfrm>
            <a:off x="268097" y="1721053"/>
            <a:ext cx="340931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Operation on Process</a:t>
            </a:r>
            <a:endParaRPr/>
          </a:p>
        </p:txBody>
      </p:sp>
      <p:pic>
        <p:nvPicPr>
          <p:cNvPr id="905" name="Google Shape;905;p68"/>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906" name="Google Shape;906;p68"/>
          <p:cNvSpPr txBox="1"/>
          <p:nvPr/>
        </p:nvSpPr>
        <p:spPr>
          <a:xfrm>
            <a:off x="577697" y="2605938"/>
            <a:ext cx="7988934" cy="3380104"/>
          </a:xfrm>
          <a:prstGeom prst="rect">
            <a:avLst/>
          </a:prstGeom>
          <a:noFill/>
          <a:ln>
            <a:noFill/>
          </a:ln>
        </p:spPr>
        <p:txBody>
          <a:bodyPr anchorCtr="0" anchor="t" bIns="0" lIns="0" spcFirstLastPara="1" rIns="0" wrap="square" tIns="12700">
            <a:spAutoFit/>
          </a:bodyPr>
          <a:lstStyle/>
          <a:p>
            <a:pPr indent="-255269" lvl="0" marL="267335" marR="0" rtl="0" algn="l">
              <a:lnSpc>
                <a:spcPct val="100000"/>
              </a:lnSpc>
              <a:spcBef>
                <a:spcPts val="0"/>
              </a:spcBef>
              <a:spcAft>
                <a:spcPts val="0"/>
              </a:spcAft>
              <a:buSzPts val="2000"/>
              <a:buFont typeface="Calibri"/>
              <a:buAutoNum type="arabicPeriod"/>
            </a:pPr>
            <a:r>
              <a:rPr b="1" lang="en-US" sz="2000">
                <a:latin typeface="Calibri"/>
                <a:ea typeface="Calibri"/>
                <a:cs typeface="Calibri"/>
                <a:sym typeface="Calibri"/>
              </a:rPr>
              <a:t>Process Creation:</a:t>
            </a:r>
            <a:endParaRPr sz="2000">
              <a:latin typeface="Calibri"/>
              <a:ea typeface="Calibri"/>
              <a:cs typeface="Calibri"/>
              <a:sym typeface="Calibri"/>
            </a:endParaRPr>
          </a:p>
          <a:p>
            <a:pPr indent="163194" lvl="0" marL="525780" marR="5080" rtl="0" algn="l">
              <a:lnSpc>
                <a:spcPct val="100000"/>
              </a:lnSpc>
              <a:spcBef>
                <a:spcPts val="0"/>
              </a:spcBef>
              <a:spcAft>
                <a:spcPts val="0"/>
              </a:spcAft>
              <a:buNone/>
            </a:pPr>
            <a:r>
              <a:rPr lang="en-US" sz="2000">
                <a:latin typeface="Calibri"/>
                <a:ea typeface="Calibri"/>
                <a:cs typeface="Calibri"/>
                <a:sym typeface="Calibri"/>
              </a:rPr>
              <a:t>The process which creates other process, is termed the </a:t>
            </a:r>
            <a:r>
              <a:rPr b="1" lang="en-US" sz="2000">
                <a:latin typeface="Calibri"/>
                <a:ea typeface="Calibri"/>
                <a:cs typeface="Calibri"/>
                <a:sym typeface="Calibri"/>
              </a:rPr>
              <a:t>parent </a:t>
            </a:r>
            <a:r>
              <a:rPr lang="en-US" sz="2000">
                <a:latin typeface="Calibri"/>
                <a:ea typeface="Calibri"/>
                <a:cs typeface="Calibri"/>
                <a:sym typeface="Calibri"/>
              </a:rPr>
              <a:t>of the  other process, while the created sub-process is termed its </a:t>
            </a:r>
            <a:r>
              <a:rPr b="1" lang="en-US" sz="2000">
                <a:latin typeface="Calibri"/>
                <a:ea typeface="Calibri"/>
                <a:cs typeface="Calibri"/>
                <a:sym typeface="Calibri"/>
              </a:rPr>
              <a:t>child</a:t>
            </a:r>
            <a:r>
              <a:rPr lang="en-US" sz="2000">
                <a:latin typeface="Calibri"/>
                <a:ea typeface="Calibri"/>
                <a:cs typeface="Calibri"/>
                <a:sym typeface="Calibri"/>
              </a:rPr>
              <a:t>.</a:t>
            </a:r>
            <a:endParaRPr sz="2000">
              <a:latin typeface="Calibri"/>
              <a:ea typeface="Calibri"/>
              <a:cs typeface="Calibri"/>
              <a:sym typeface="Calibri"/>
            </a:endParaRPr>
          </a:p>
          <a:p>
            <a:pPr indent="51434" lvl="0" marL="525780" marR="12065" rtl="0" algn="l">
              <a:lnSpc>
                <a:spcPct val="100000"/>
              </a:lnSpc>
              <a:spcBef>
                <a:spcPts val="0"/>
              </a:spcBef>
              <a:spcAft>
                <a:spcPts val="0"/>
              </a:spcAft>
              <a:buNone/>
            </a:pPr>
            <a:r>
              <a:rPr lang="en-US" sz="2000">
                <a:latin typeface="Calibri"/>
                <a:ea typeface="Calibri"/>
                <a:cs typeface="Calibri"/>
                <a:sym typeface="Calibri"/>
              </a:rPr>
              <a:t>Each process is given an integer identifier, termed as process identifier,  or PID.</a:t>
            </a:r>
            <a:endParaRPr sz="2000">
              <a:latin typeface="Calibri"/>
              <a:ea typeface="Calibri"/>
              <a:cs typeface="Calibri"/>
              <a:sym typeface="Calibri"/>
            </a:endParaRPr>
          </a:p>
          <a:p>
            <a:pPr indent="0" lvl="0" marL="0" marR="0" rtl="0" algn="l">
              <a:lnSpc>
                <a:spcPct val="100000"/>
              </a:lnSpc>
              <a:spcBef>
                <a:spcPts val="25"/>
              </a:spcBef>
              <a:spcAft>
                <a:spcPts val="0"/>
              </a:spcAft>
              <a:buNone/>
            </a:pPr>
            <a:r>
              <a:t/>
            </a:r>
            <a:endParaRPr sz="1950">
              <a:latin typeface="Calibri"/>
              <a:ea typeface="Calibri"/>
              <a:cs typeface="Calibri"/>
              <a:sym typeface="Calibri"/>
            </a:endParaRPr>
          </a:p>
          <a:p>
            <a:pPr indent="0" lvl="0" marL="533400" marR="0" rtl="0" algn="l">
              <a:lnSpc>
                <a:spcPct val="100000"/>
              </a:lnSpc>
              <a:spcBef>
                <a:spcPts val="5"/>
              </a:spcBef>
              <a:spcAft>
                <a:spcPts val="0"/>
              </a:spcAft>
              <a:buNone/>
            </a:pPr>
            <a:r>
              <a:rPr lang="en-US" sz="2000">
                <a:latin typeface="Calibri"/>
                <a:ea typeface="Calibri"/>
                <a:cs typeface="Calibri"/>
                <a:sym typeface="Calibri"/>
              </a:rPr>
              <a:t>The parent PID (PPID) is also stored for each process.</a:t>
            </a:r>
            <a:endParaRPr sz="2000">
              <a:latin typeface="Calibri"/>
              <a:ea typeface="Calibri"/>
              <a:cs typeface="Calibri"/>
              <a:sym typeface="Calibri"/>
            </a:endParaRPr>
          </a:p>
          <a:p>
            <a:pPr indent="0" lvl="0" marL="0" marR="0" rtl="0" algn="l">
              <a:lnSpc>
                <a:spcPct val="100000"/>
              </a:lnSpc>
              <a:spcBef>
                <a:spcPts val="20"/>
              </a:spcBef>
              <a:spcAft>
                <a:spcPts val="0"/>
              </a:spcAft>
              <a:buNone/>
            </a:pPr>
            <a:r>
              <a:t/>
            </a:r>
            <a:endParaRPr sz="1950">
              <a:latin typeface="Calibri"/>
              <a:ea typeface="Calibri"/>
              <a:cs typeface="Calibri"/>
              <a:sym typeface="Calibri"/>
            </a:endParaRPr>
          </a:p>
          <a:p>
            <a:pPr indent="-255269" lvl="0" marL="267335" marR="0" rtl="0" algn="l">
              <a:lnSpc>
                <a:spcPct val="120000"/>
              </a:lnSpc>
              <a:spcBef>
                <a:spcPts val="0"/>
              </a:spcBef>
              <a:spcAft>
                <a:spcPts val="0"/>
              </a:spcAft>
              <a:buSzPts val="2000"/>
              <a:buFont typeface="Calibri"/>
              <a:buAutoNum type="arabicPeriod" startAt="2"/>
            </a:pPr>
            <a:r>
              <a:rPr b="1" lang="en-US" sz="2000">
                <a:latin typeface="Calibri"/>
                <a:ea typeface="Calibri"/>
                <a:cs typeface="Calibri"/>
                <a:sym typeface="Calibri"/>
              </a:rPr>
              <a:t>Process Termination:</a:t>
            </a:r>
            <a:endParaRPr sz="2000">
              <a:latin typeface="Calibri"/>
              <a:ea typeface="Calibri"/>
              <a:cs typeface="Calibri"/>
              <a:sym typeface="Calibri"/>
            </a:endParaRPr>
          </a:p>
          <a:p>
            <a:pPr indent="309244" lvl="0" marL="525780" marR="10795" rtl="0" algn="l">
              <a:lnSpc>
                <a:spcPct val="100000"/>
              </a:lnSpc>
              <a:spcBef>
                <a:spcPts val="0"/>
              </a:spcBef>
              <a:spcAft>
                <a:spcPts val="0"/>
              </a:spcAft>
              <a:buNone/>
            </a:pPr>
            <a:r>
              <a:rPr lang="en-US" sz="2000">
                <a:latin typeface="Calibri"/>
                <a:ea typeface="Calibri"/>
                <a:cs typeface="Calibri"/>
                <a:sym typeface="Calibri"/>
              </a:rPr>
              <a:t>By making the exit(system call), processes may request their own  termination</a:t>
            </a:r>
            <a:r>
              <a:rPr lang="en-US" sz="1800">
                <a:latin typeface="Calibri"/>
                <a:ea typeface="Calibri"/>
                <a:cs typeface="Calibri"/>
                <a:sym typeface="Calibri"/>
              </a:rPr>
              <a:t>.</a:t>
            </a:r>
            <a:endParaRPr sz="1800">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69"/>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12" name="Google Shape;912;p69"/>
          <p:cNvSpPr txBox="1"/>
          <p:nvPr>
            <p:ph type="title"/>
          </p:nvPr>
        </p:nvSpPr>
        <p:spPr>
          <a:xfrm>
            <a:off x="268097" y="1721053"/>
            <a:ext cx="247650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CPU Scheduling</a:t>
            </a:r>
            <a:endParaRPr/>
          </a:p>
        </p:txBody>
      </p:sp>
      <p:pic>
        <p:nvPicPr>
          <p:cNvPr id="913" name="Google Shape;913;p69"/>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914" name="Google Shape;914;p69"/>
          <p:cNvSpPr txBox="1"/>
          <p:nvPr/>
        </p:nvSpPr>
        <p:spPr>
          <a:xfrm>
            <a:off x="505345" y="2533573"/>
            <a:ext cx="8265159" cy="3317240"/>
          </a:xfrm>
          <a:prstGeom prst="rect">
            <a:avLst/>
          </a:prstGeom>
          <a:noFill/>
          <a:ln>
            <a:noFill/>
          </a:ln>
        </p:spPr>
        <p:txBody>
          <a:bodyPr anchorCtr="0" anchor="t" bIns="0" lIns="0" spcFirstLastPara="1" rIns="0" wrap="square" tIns="12700">
            <a:spAutoFit/>
          </a:bodyPr>
          <a:lstStyle/>
          <a:p>
            <a:pPr indent="-107949" lvl="0" marL="12700" marR="5080" rtl="0" algn="just">
              <a:lnSpc>
                <a:spcPct val="100000"/>
              </a:lnSpc>
              <a:spcBef>
                <a:spcPts val="0"/>
              </a:spcBef>
              <a:spcAft>
                <a:spcPts val="0"/>
              </a:spcAft>
              <a:buSzPts val="1700"/>
              <a:buFont typeface="Arial"/>
              <a:buChar char="•"/>
            </a:pPr>
            <a:r>
              <a:rPr lang="en-US" sz="1800">
                <a:latin typeface="Calibri"/>
                <a:ea typeface="Calibri"/>
                <a:cs typeface="Calibri"/>
                <a:sym typeface="Calibri"/>
              </a:rPr>
              <a:t>CPU scheduling is a process which allows one process to use the CPU while the  execution of another process is on hold(in waiting state) due to unavailability of any  resource like I/O etc, thereby making full use of CPU.</a:t>
            </a:r>
            <a:endParaRPr sz="1800">
              <a:latin typeface="Calibri"/>
              <a:ea typeface="Calibri"/>
              <a:cs typeface="Calibri"/>
              <a:sym typeface="Calibri"/>
            </a:endParaRPr>
          </a:p>
          <a:p>
            <a:pPr indent="0" lvl="0" marL="0" marR="0" rtl="0" algn="l">
              <a:lnSpc>
                <a:spcPct val="100000"/>
              </a:lnSpc>
              <a:spcBef>
                <a:spcPts val="20"/>
              </a:spcBef>
              <a:spcAft>
                <a:spcPts val="0"/>
              </a:spcAft>
              <a:buSzPts val="1750"/>
              <a:buFont typeface="Arial"/>
              <a:buNone/>
            </a:pPr>
            <a:r>
              <a:t/>
            </a:r>
            <a:endParaRPr sz="1750">
              <a:latin typeface="Calibri"/>
              <a:ea typeface="Calibri"/>
              <a:cs typeface="Calibri"/>
              <a:sym typeface="Calibri"/>
            </a:endParaRPr>
          </a:p>
          <a:p>
            <a:pPr indent="-107949" lvl="0" marL="93345" marR="0" rtl="0" algn="just">
              <a:lnSpc>
                <a:spcPct val="100000"/>
              </a:lnSpc>
              <a:spcBef>
                <a:spcPts val="0"/>
              </a:spcBef>
              <a:spcAft>
                <a:spcPts val="0"/>
              </a:spcAft>
              <a:buSzPts val="1700"/>
              <a:buFont typeface="Arial"/>
              <a:buChar char="•"/>
            </a:pPr>
            <a:r>
              <a:rPr lang="en-US" sz="1800">
                <a:latin typeface="Calibri"/>
                <a:ea typeface="Calibri"/>
                <a:cs typeface="Calibri"/>
                <a:sym typeface="Calibri"/>
              </a:rPr>
              <a:t>The aim of CPU scheduling is to make the system efficient, fast and fair.</a:t>
            </a:r>
            <a:endParaRPr sz="1800">
              <a:latin typeface="Calibri"/>
              <a:ea typeface="Calibri"/>
              <a:cs typeface="Calibri"/>
              <a:sym typeface="Calibri"/>
            </a:endParaRPr>
          </a:p>
          <a:p>
            <a:pPr indent="0" lvl="0" marL="0" marR="0" rtl="0" algn="l">
              <a:lnSpc>
                <a:spcPct val="100000"/>
              </a:lnSpc>
              <a:spcBef>
                <a:spcPts val="25"/>
              </a:spcBef>
              <a:spcAft>
                <a:spcPts val="0"/>
              </a:spcAft>
              <a:buSzPts val="1750"/>
              <a:buFont typeface="Arial"/>
              <a:buNone/>
            </a:pPr>
            <a:r>
              <a:t/>
            </a:r>
            <a:endParaRPr sz="1750">
              <a:latin typeface="Calibri"/>
              <a:ea typeface="Calibri"/>
              <a:cs typeface="Calibri"/>
              <a:sym typeface="Calibri"/>
            </a:endParaRPr>
          </a:p>
          <a:p>
            <a:pPr indent="-107949" lvl="0" marL="12700" marR="5715" rtl="0" algn="just">
              <a:lnSpc>
                <a:spcPct val="100000"/>
              </a:lnSpc>
              <a:spcBef>
                <a:spcPts val="0"/>
              </a:spcBef>
              <a:spcAft>
                <a:spcPts val="0"/>
              </a:spcAft>
              <a:buSzPts val="1700"/>
              <a:buFont typeface="Arial"/>
              <a:buChar char="•"/>
            </a:pPr>
            <a:r>
              <a:rPr lang="en-US" sz="1800">
                <a:latin typeface="Calibri"/>
                <a:ea typeface="Calibri"/>
                <a:cs typeface="Calibri"/>
                <a:sym typeface="Calibri"/>
              </a:rPr>
              <a:t>Whenever the CPU becomes idle, the operating system must select one of the  processes in the </a:t>
            </a:r>
            <a:r>
              <a:rPr b="1" lang="en-US" sz="1800">
                <a:latin typeface="Calibri"/>
                <a:ea typeface="Calibri"/>
                <a:cs typeface="Calibri"/>
                <a:sym typeface="Calibri"/>
              </a:rPr>
              <a:t>ready queue </a:t>
            </a:r>
            <a:r>
              <a:rPr lang="en-US" sz="1800">
                <a:latin typeface="Calibri"/>
                <a:ea typeface="Calibri"/>
                <a:cs typeface="Calibri"/>
                <a:sym typeface="Calibri"/>
              </a:rPr>
              <a:t>to be executed.</a:t>
            </a:r>
            <a:endParaRPr sz="1800">
              <a:latin typeface="Calibri"/>
              <a:ea typeface="Calibri"/>
              <a:cs typeface="Calibri"/>
              <a:sym typeface="Calibri"/>
            </a:endParaRPr>
          </a:p>
          <a:p>
            <a:pPr indent="0" lvl="0" marL="0" marR="0" rtl="0" algn="l">
              <a:lnSpc>
                <a:spcPct val="100000"/>
              </a:lnSpc>
              <a:spcBef>
                <a:spcPts val="25"/>
              </a:spcBef>
              <a:spcAft>
                <a:spcPts val="0"/>
              </a:spcAft>
              <a:buSzPts val="1750"/>
              <a:buFont typeface="Arial"/>
              <a:buNone/>
            </a:pPr>
            <a:r>
              <a:t/>
            </a:r>
            <a:endParaRPr sz="1750">
              <a:latin typeface="Calibri"/>
              <a:ea typeface="Calibri"/>
              <a:cs typeface="Calibri"/>
              <a:sym typeface="Calibri"/>
            </a:endParaRPr>
          </a:p>
          <a:p>
            <a:pPr indent="-107949" lvl="0" marL="12700" marR="7620" rtl="0" algn="just">
              <a:lnSpc>
                <a:spcPct val="100000"/>
              </a:lnSpc>
              <a:spcBef>
                <a:spcPts val="0"/>
              </a:spcBef>
              <a:spcAft>
                <a:spcPts val="0"/>
              </a:spcAft>
              <a:buSzPts val="1700"/>
              <a:buFont typeface="Arial"/>
              <a:buChar char="•"/>
            </a:pPr>
            <a:r>
              <a:rPr lang="en-US" sz="1800">
                <a:latin typeface="Calibri"/>
                <a:ea typeface="Calibri"/>
                <a:cs typeface="Calibri"/>
                <a:sym typeface="Calibri"/>
              </a:rPr>
              <a:t>The selection process is carried out by the short-term scheduler (or CPU scheduler). The  scheduler selects from among the processes in memory that are ready to execute, and  allocates the CPU to one of them.</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7"/>
          <p:cNvGrpSpPr/>
          <p:nvPr/>
        </p:nvGrpSpPr>
        <p:grpSpPr>
          <a:xfrm>
            <a:off x="0" y="1643037"/>
            <a:ext cx="9144000" cy="4231804"/>
            <a:chOff x="0" y="1643037"/>
            <a:chExt cx="9144000" cy="4231804"/>
          </a:xfrm>
        </p:grpSpPr>
        <p:pic>
          <p:nvPicPr>
            <p:cNvPr id="121" name="Google Shape;121;p7"/>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122" name="Google Shape;122;p7"/>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3" name="Google Shape;123;p7"/>
          <p:cNvSpPr txBox="1"/>
          <p:nvPr>
            <p:ph type="title"/>
          </p:nvPr>
        </p:nvSpPr>
        <p:spPr>
          <a:xfrm>
            <a:off x="3242424" y="1721053"/>
            <a:ext cx="265620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Creation</a:t>
            </a:r>
            <a:endParaRPr/>
          </a:p>
        </p:txBody>
      </p:sp>
      <p:pic>
        <p:nvPicPr>
          <p:cNvPr id="124" name="Google Shape;124;p7"/>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125" name="Google Shape;125;p7"/>
          <p:cNvSpPr txBox="1"/>
          <p:nvPr/>
        </p:nvSpPr>
        <p:spPr>
          <a:xfrm>
            <a:off x="525856" y="2534665"/>
            <a:ext cx="8107045" cy="228282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1E487C"/>
                </a:solidFill>
                <a:latin typeface="Calibri"/>
                <a:ea typeface="Calibri"/>
                <a:cs typeface="Calibri"/>
                <a:sym typeface="Calibri"/>
              </a:rPr>
              <a:t>?When is a new process created</a:t>
            </a:r>
            <a:endParaRPr sz="2400">
              <a:latin typeface="Calibri"/>
              <a:ea typeface="Calibri"/>
              <a:cs typeface="Calibri"/>
              <a:sym typeface="Calibri"/>
            </a:endParaRPr>
          </a:p>
          <a:p>
            <a:pPr indent="0" lvl="0" marL="0" marR="0" rtl="0" algn="l">
              <a:lnSpc>
                <a:spcPct val="100000"/>
              </a:lnSpc>
              <a:spcBef>
                <a:spcPts val="15"/>
              </a:spcBef>
              <a:spcAft>
                <a:spcPts val="0"/>
              </a:spcAft>
              <a:buNone/>
            </a:pPr>
            <a:r>
              <a:t/>
            </a:r>
            <a:endParaRPr sz="2500">
              <a:latin typeface="Calibri"/>
              <a:ea typeface="Calibri"/>
              <a:cs typeface="Calibri"/>
              <a:sym typeface="Calibri"/>
            </a:endParaRPr>
          </a:p>
          <a:p>
            <a:pPr indent="-175895" lvl="0" marL="187960" marR="0" rtl="0" algn="l">
              <a:lnSpc>
                <a:spcPct val="100000"/>
              </a:lnSpc>
              <a:spcBef>
                <a:spcPts val="5"/>
              </a:spcBef>
              <a:spcAft>
                <a:spcPts val="0"/>
              </a:spcAft>
              <a:buSzPts val="2400"/>
              <a:buFont typeface="Arial"/>
              <a:buChar char="•"/>
            </a:pPr>
            <a:r>
              <a:rPr lang="en-US" sz="2400">
                <a:latin typeface="Calibri"/>
                <a:ea typeface="Calibri"/>
                <a:cs typeface="Calibri"/>
                <a:sym typeface="Calibri"/>
              </a:rPr>
              <a:t>System initialization (Daemons)</a:t>
            </a:r>
            <a:endParaRPr sz="2400">
              <a:latin typeface="Calibri"/>
              <a:ea typeface="Calibri"/>
              <a:cs typeface="Calibri"/>
              <a:sym typeface="Calibri"/>
            </a:endParaRPr>
          </a:p>
          <a:p>
            <a:pPr indent="-175895" lvl="0" marL="187960" marR="0" rtl="0" algn="l">
              <a:lnSpc>
                <a:spcPct val="100000"/>
              </a:lnSpc>
              <a:spcBef>
                <a:spcPts val="100"/>
              </a:spcBef>
              <a:spcAft>
                <a:spcPts val="0"/>
              </a:spcAft>
              <a:buSzPts val="2400"/>
              <a:buFont typeface="Arial"/>
              <a:buChar char="•"/>
            </a:pPr>
            <a:r>
              <a:rPr lang="en-US" sz="2400">
                <a:latin typeface="Calibri"/>
                <a:ea typeface="Calibri"/>
                <a:cs typeface="Calibri"/>
                <a:sym typeface="Calibri"/>
              </a:rPr>
              <a:t>Execution of a process creation system call by a running process</a:t>
            </a:r>
            <a:endParaRPr sz="2400">
              <a:latin typeface="Calibri"/>
              <a:ea typeface="Calibri"/>
              <a:cs typeface="Calibri"/>
              <a:sym typeface="Calibri"/>
            </a:endParaRPr>
          </a:p>
          <a:p>
            <a:pPr indent="-175895" lvl="0" marL="187960" marR="0" rtl="0" algn="l">
              <a:lnSpc>
                <a:spcPct val="100000"/>
              </a:lnSpc>
              <a:spcBef>
                <a:spcPts val="100"/>
              </a:spcBef>
              <a:spcAft>
                <a:spcPts val="0"/>
              </a:spcAft>
              <a:buSzPts val="2400"/>
              <a:buFont typeface="Arial"/>
              <a:buChar char="•"/>
            </a:pPr>
            <a:r>
              <a:rPr lang="en-US" sz="2400">
                <a:latin typeface="Calibri"/>
                <a:ea typeface="Calibri"/>
                <a:cs typeface="Calibri"/>
                <a:sym typeface="Calibri"/>
              </a:rPr>
              <a:t>A user request to create a process</a:t>
            </a:r>
            <a:endParaRPr sz="2400">
              <a:latin typeface="Calibri"/>
              <a:ea typeface="Calibri"/>
              <a:cs typeface="Calibri"/>
              <a:sym typeface="Calibri"/>
            </a:endParaRPr>
          </a:p>
          <a:p>
            <a:pPr indent="-175895" lvl="0" marL="187960" marR="0" rtl="0" algn="l">
              <a:lnSpc>
                <a:spcPct val="100000"/>
              </a:lnSpc>
              <a:spcBef>
                <a:spcPts val="100"/>
              </a:spcBef>
              <a:spcAft>
                <a:spcPts val="0"/>
              </a:spcAft>
              <a:buSzPts val="2400"/>
              <a:buFont typeface="Arial"/>
              <a:buChar char="•"/>
            </a:pPr>
            <a:r>
              <a:rPr lang="en-US" sz="2400">
                <a:latin typeface="Calibri"/>
                <a:ea typeface="Calibri"/>
                <a:cs typeface="Calibri"/>
                <a:sym typeface="Calibri"/>
              </a:rPr>
              <a:t>Initiation of a batch job</a:t>
            </a:r>
            <a:endParaRPr sz="2400">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8" name="Shape 918"/>
        <p:cNvGrpSpPr/>
        <p:nvPr/>
      </p:nvGrpSpPr>
      <p:grpSpPr>
        <a:xfrm>
          <a:off x="0" y="0"/>
          <a:ext cx="0" cy="0"/>
          <a:chOff x="0" y="0"/>
          <a:chExt cx="0" cy="0"/>
        </a:xfrm>
      </p:grpSpPr>
      <p:sp>
        <p:nvSpPr>
          <p:cNvPr id="919" name="Google Shape;919;p70"/>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0" name="Google Shape;920;p70"/>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21" name="Google Shape;921;p70"/>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922" name="Google Shape;922;p70"/>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923" name="Google Shape;923;p70"/>
          <p:cNvGrpSpPr/>
          <p:nvPr/>
        </p:nvGrpSpPr>
        <p:grpSpPr>
          <a:xfrm>
            <a:off x="0" y="0"/>
            <a:ext cx="9144000" cy="6857644"/>
            <a:chOff x="0" y="0"/>
            <a:chExt cx="9144000" cy="6857644"/>
          </a:xfrm>
        </p:grpSpPr>
        <p:pic>
          <p:nvPicPr>
            <p:cNvPr id="924" name="Google Shape;924;p70"/>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925" name="Google Shape;925;p70"/>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926" name="Google Shape;926;p70"/>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27" name="Google Shape;927;p70"/>
          <p:cNvSpPr txBox="1"/>
          <p:nvPr>
            <p:ph type="title"/>
          </p:nvPr>
        </p:nvSpPr>
        <p:spPr>
          <a:xfrm>
            <a:off x="78739" y="1042809"/>
            <a:ext cx="355409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Scheduling Algorithms</a:t>
            </a:r>
            <a:endParaRPr/>
          </a:p>
        </p:txBody>
      </p:sp>
      <p:sp>
        <p:nvSpPr>
          <p:cNvPr id="928" name="Google Shape;928;p70"/>
          <p:cNvSpPr txBox="1"/>
          <p:nvPr/>
        </p:nvSpPr>
        <p:spPr>
          <a:xfrm>
            <a:off x="707301" y="1769300"/>
            <a:ext cx="7079615" cy="4377690"/>
          </a:xfrm>
          <a:prstGeom prst="rect">
            <a:avLst/>
          </a:prstGeom>
          <a:noFill/>
          <a:ln>
            <a:noFill/>
          </a:ln>
        </p:spPr>
        <p:txBody>
          <a:bodyPr anchorCtr="0" anchor="t" bIns="0" lIns="0" spcFirstLastPara="1" rIns="0" wrap="square" tIns="15875">
            <a:spAutoFit/>
          </a:bodyPr>
          <a:lstStyle/>
          <a:p>
            <a:pPr indent="-221615" lvl="0" marL="233679" marR="0" rtl="0" algn="l">
              <a:lnSpc>
                <a:spcPct val="102619"/>
              </a:lnSpc>
              <a:spcBef>
                <a:spcPts val="0"/>
              </a:spcBef>
              <a:spcAft>
                <a:spcPts val="0"/>
              </a:spcAft>
              <a:buSzPts val="2100"/>
              <a:buFont typeface="Arial"/>
              <a:buChar char="•"/>
            </a:pPr>
            <a:r>
              <a:rPr b="1" lang="en-US" sz="2100">
                <a:latin typeface="Calibri"/>
                <a:ea typeface="Calibri"/>
                <a:cs typeface="Calibri"/>
                <a:sym typeface="Calibri"/>
              </a:rPr>
              <a:t>To decide which process to execute first and which process to</a:t>
            </a:r>
            <a:endParaRPr sz="2100">
              <a:latin typeface="Calibri"/>
              <a:ea typeface="Calibri"/>
              <a:cs typeface="Calibri"/>
              <a:sym typeface="Calibri"/>
            </a:endParaRPr>
          </a:p>
          <a:p>
            <a:pPr indent="0" lvl="0" marL="233679" marR="207009" rtl="0" algn="l">
              <a:lnSpc>
                <a:spcPct val="70600"/>
              </a:lnSpc>
              <a:spcBef>
                <a:spcPts val="380"/>
              </a:spcBef>
              <a:spcAft>
                <a:spcPts val="0"/>
              </a:spcAft>
              <a:buNone/>
            </a:pPr>
            <a:r>
              <a:rPr b="1" lang="en-US" sz="2100">
                <a:latin typeface="Calibri"/>
                <a:ea typeface="Calibri"/>
                <a:cs typeface="Calibri"/>
                <a:sym typeface="Calibri"/>
              </a:rPr>
              <a:t>execute last to achieve maximum CPU utilization, computer  scientists have defined some algorithms, they are:</a:t>
            </a:r>
            <a:endParaRPr sz="2100">
              <a:latin typeface="Calibri"/>
              <a:ea typeface="Calibri"/>
              <a:cs typeface="Calibri"/>
              <a:sym typeface="Calibri"/>
            </a:endParaRPr>
          </a:p>
          <a:p>
            <a:pPr indent="0" lvl="0" marL="0" marR="0" rtl="0" algn="l">
              <a:lnSpc>
                <a:spcPct val="100000"/>
              </a:lnSpc>
              <a:spcBef>
                <a:spcPts val="25"/>
              </a:spcBef>
              <a:spcAft>
                <a:spcPts val="0"/>
              </a:spcAft>
              <a:buNone/>
            </a:pPr>
            <a:r>
              <a:t/>
            </a:r>
            <a:endParaRPr sz="2600">
              <a:latin typeface="Calibri"/>
              <a:ea typeface="Calibri"/>
              <a:cs typeface="Calibri"/>
              <a:sym typeface="Calibri"/>
            </a:endParaRPr>
          </a:p>
          <a:p>
            <a:pPr indent="-274955" lvl="1" marL="729615" marR="0" rtl="0" algn="l">
              <a:lnSpc>
                <a:spcPct val="100000"/>
              </a:lnSpc>
              <a:spcBef>
                <a:spcPts val="0"/>
              </a:spcBef>
              <a:spcAft>
                <a:spcPts val="0"/>
              </a:spcAft>
              <a:buSzPts val="1800"/>
              <a:buFont typeface="Arial"/>
              <a:buChar char="•"/>
            </a:pPr>
            <a:r>
              <a:rPr b="0" i="0" lang="en-US" sz="1800" u="none" cap="none" strike="noStrike">
                <a:latin typeface="Calibri"/>
                <a:ea typeface="Calibri"/>
                <a:cs typeface="Calibri"/>
                <a:sym typeface="Calibri"/>
              </a:rPr>
              <a:t>First Come First Serve(FCFS) Scheduling</a:t>
            </a:r>
            <a:endParaRPr b="0" i="0" sz="1800" u="none" cap="none" strike="noStrike">
              <a:latin typeface="Calibri"/>
              <a:ea typeface="Calibri"/>
              <a:cs typeface="Calibri"/>
              <a:sym typeface="Calibri"/>
            </a:endParaRPr>
          </a:p>
          <a:p>
            <a:pPr indent="0" lvl="1" marL="0" marR="0" rtl="0" algn="l">
              <a:lnSpc>
                <a:spcPct val="100000"/>
              </a:lnSpc>
              <a:spcBef>
                <a:spcPts val="20"/>
              </a:spcBef>
              <a:spcAft>
                <a:spcPts val="0"/>
              </a:spcAft>
              <a:buSzPts val="1950"/>
              <a:buFont typeface="Arial"/>
              <a:buNone/>
            </a:pPr>
            <a:r>
              <a:t/>
            </a:r>
            <a:endParaRPr b="0" i="0" sz="1950" u="none" cap="none" strike="noStrike">
              <a:latin typeface="Calibri"/>
              <a:ea typeface="Calibri"/>
              <a:cs typeface="Calibri"/>
              <a:sym typeface="Calibri"/>
            </a:endParaRPr>
          </a:p>
          <a:p>
            <a:pPr indent="-274955" lvl="1" marL="729615" marR="0" rtl="0" algn="l">
              <a:lnSpc>
                <a:spcPct val="100000"/>
              </a:lnSpc>
              <a:spcBef>
                <a:spcPts val="0"/>
              </a:spcBef>
              <a:spcAft>
                <a:spcPts val="0"/>
              </a:spcAft>
              <a:buSzPts val="1800"/>
              <a:buFont typeface="Arial"/>
              <a:buChar char="•"/>
            </a:pPr>
            <a:r>
              <a:rPr b="0" i="0" lang="en-US" sz="1800" u="none" cap="none" strike="noStrike">
                <a:latin typeface="Calibri"/>
                <a:ea typeface="Calibri"/>
                <a:cs typeface="Calibri"/>
                <a:sym typeface="Calibri"/>
              </a:rPr>
              <a:t>Shortest-Job-First(SJF) Scheduling</a:t>
            </a:r>
            <a:endParaRPr b="0" i="0" sz="1800" u="none" cap="none" strike="noStrike">
              <a:latin typeface="Calibri"/>
              <a:ea typeface="Calibri"/>
              <a:cs typeface="Calibri"/>
              <a:sym typeface="Calibri"/>
            </a:endParaRPr>
          </a:p>
          <a:p>
            <a:pPr indent="0" lvl="1" marL="0" marR="0" rtl="0" algn="l">
              <a:lnSpc>
                <a:spcPct val="100000"/>
              </a:lnSpc>
              <a:spcBef>
                <a:spcPts val="20"/>
              </a:spcBef>
              <a:spcAft>
                <a:spcPts val="0"/>
              </a:spcAft>
              <a:buSzPts val="1950"/>
              <a:buFont typeface="Arial"/>
              <a:buNone/>
            </a:pPr>
            <a:r>
              <a:t/>
            </a:r>
            <a:endParaRPr b="0" i="0" sz="1950" u="none" cap="none" strike="noStrike">
              <a:latin typeface="Calibri"/>
              <a:ea typeface="Calibri"/>
              <a:cs typeface="Calibri"/>
              <a:sym typeface="Calibri"/>
            </a:endParaRPr>
          </a:p>
          <a:p>
            <a:pPr indent="-274955" lvl="1" marL="729615" marR="0" rtl="0" algn="l">
              <a:lnSpc>
                <a:spcPct val="100000"/>
              </a:lnSpc>
              <a:spcBef>
                <a:spcPts val="0"/>
              </a:spcBef>
              <a:spcAft>
                <a:spcPts val="0"/>
              </a:spcAft>
              <a:buSzPts val="1800"/>
              <a:buFont typeface="Arial"/>
              <a:buChar char="•"/>
            </a:pPr>
            <a:r>
              <a:rPr b="0" i="0" lang="en-US" sz="1800" u="none" cap="none" strike="noStrike">
                <a:latin typeface="Calibri"/>
                <a:ea typeface="Calibri"/>
                <a:cs typeface="Calibri"/>
                <a:sym typeface="Calibri"/>
              </a:rPr>
              <a:t>Priority Scheduling</a:t>
            </a:r>
            <a:endParaRPr b="0" i="0" sz="1800" u="none" cap="none" strike="noStrike">
              <a:latin typeface="Calibri"/>
              <a:ea typeface="Calibri"/>
              <a:cs typeface="Calibri"/>
              <a:sym typeface="Calibri"/>
            </a:endParaRPr>
          </a:p>
          <a:p>
            <a:pPr indent="0" lvl="1" marL="0" marR="0" rtl="0" algn="l">
              <a:lnSpc>
                <a:spcPct val="100000"/>
              </a:lnSpc>
              <a:spcBef>
                <a:spcPts val="10"/>
              </a:spcBef>
              <a:spcAft>
                <a:spcPts val="0"/>
              </a:spcAft>
              <a:buSzPts val="1950"/>
              <a:buFont typeface="Arial"/>
              <a:buNone/>
            </a:pPr>
            <a:r>
              <a:t/>
            </a:r>
            <a:endParaRPr b="0" i="0" sz="1950" u="none" cap="none" strike="noStrike">
              <a:latin typeface="Calibri"/>
              <a:ea typeface="Calibri"/>
              <a:cs typeface="Calibri"/>
              <a:sym typeface="Calibri"/>
            </a:endParaRPr>
          </a:p>
          <a:p>
            <a:pPr indent="-274955" lvl="1" marL="729615" marR="0" rtl="0" algn="l">
              <a:lnSpc>
                <a:spcPct val="100000"/>
              </a:lnSpc>
              <a:spcBef>
                <a:spcPts val="0"/>
              </a:spcBef>
              <a:spcAft>
                <a:spcPts val="0"/>
              </a:spcAft>
              <a:buSzPts val="1800"/>
              <a:buFont typeface="Arial"/>
              <a:buChar char="•"/>
            </a:pPr>
            <a:r>
              <a:rPr b="0" i="0" lang="en-US" sz="1800" u="none" cap="none" strike="noStrike">
                <a:latin typeface="Calibri"/>
                <a:ea typeface="Calibri"/>
                <a:cs typeface="Calibri"/>
                <a:sym typeface="Calibri"/>
              </a:rPr>
              <a:t>Round Robin(RR) Scheduling</a:t>
            </a:r>
            <a:endParaRPr b="0" i="0" sz="1800" u="none" cap="none" strike="noStrike">
              <a:latin typeface="Calibri"/>
              <a:ea typeface="Calibri"/>
              <a:cs typeface="Calibri"/>
              <a:sym typeface="Calibri"/>
            </a:endParaRPr>
          </a:p>
          <a:p>
            <a:pPr indent="0" lvl="1" marL="0" marR="0" rtl="0" algn="l">
              <a:lnSpc>
                <a:spcPct val="100000"/>
              </a:lnSpc>
              <a:spcBef>
                <a:spcPts val="20"/>
              </a:spcBef>
              <a:spcAft>
                <a:spcPts val="0"/>
              </a:spcAft>
              <a:buSzPts val="1950"/>
              <a:buFont typeface="Arial"/>
              <a:buNone/>
            </a:pPr>
            <a:r>
              <a:t/>
            </a:r>
            <a:endParaRPr b="0" i="0" sz="1950" u="none" cap="none" strike="noStrike">
              <a:latin typeface="Calibri"/>
              <a:ea typeface="Calibri"/>
              <a:cs typeface="Calibri"/>
              <a:sym typeface="Calibri"/>
            </a:endParaRPr>
          </a:p>
          <a:p>
            <a:pPr indent="-274955" lvl="1" marL="729615" marR="0" rtl="0" algn="l">
              <a:lnSpc>
                <a:spcPct val="100000"/>
              </a:lnSpc>
              <a:spcBef>
                <a:spcPts val="0"/>
              </a:spcBef>
              <a:spcAft>
                <a:spcPts val="0"/>
              </a:spcAft>
              <a:buSzPts val="1800"/>
              <a:buFont typeface="Arial"/>
              <a:buChar char="•"/>
            </a:pPr>
            <a:r>
              <a:rPr b="0" i="0" lang="en-US" sz="1800" u="none" cap="none" strike="noStrike">
                <a:latin typeface="Calibri"/>
                <a:ea typeface="Calibri"/>
                <a:cs typeface="Calibri"/>
                <a:sym typeface="Calibri"/>
              </a:rPr>
              <a:t>Multilevel Queue Scheduling</a:t>
            </a:r>
            <a:endParaRPr b="0" i="0" sz="1800" u="none" cap="none" strike="noStrike">
              <a:latin typeface="Calibri"/>
              <a:ea typeface="Calibri"/>
              <a:cs typeface="Calibri"/>
              <a:sym typeface="Calibri"/>
            </a:endParaRPr>
          </a:p>
          <a:p>
            <a:pPr indent="0" lvl="1" marL="0" marR="0" rtl="0" algn="l">
              <a:lnSpc>
                <a:spcPct val="100000"/>
              </a:lnSpc>
              <a:spcBef>
                <a:spcPts val="10"/>
              </a:spcBef>
              <a:spcAft>
                <a:spcPts val="0"/>
              </a:spcAft>
              <a:buSzPts val="1950"/>
              <a:buFont typeface="Arial"/>
              <a:buNone/>
            </a:pPr>
            <a:r>
              <a:t/>
            </a:r>
            <a:endParaRPr b="0" i="0" sz="1950" u="none" cap="none" strike="noStrike">
              <a:latin typeface="Calibri"/>
              <a:ea typeface="Calibri"/>
              <a:cs typeface="Calibri"/>
              <a:sym typeface="Calibri"/>
            </a:endParaRPr>
          </a:p>
          <a:p>
            <a:pPr indent="-274955" lvl="1" marL="729615" marR="0" rtl="0" algn="l">
              <a:lnSpc>
                <a:spcPct val="100000"/>
              </a:lnSpc>
              <a:spcBef>
                <a:spcPts val="0"/>
              </a:spcBef>
              <a:spcAft>
                <a:spcPts val="0"/>
              </a:spcAft>
              <a:buSzPts val="1800"/>
              <a:buFont typeface="Arial"/>
              <a:buChar char="•"/>
            </a:pPr>
            <a:r>
              <a:rPr b="0" i="0" lang="en-US" sz="1800" u="none" cap="none" strike="noStrike">
                <a:latin typeface="Calibri"/>
                <a:ea typeface="Calibri"/>
                <a:cs typeface="Calibri"/>
                <a:sym typeface="Calibri"/>
              </a:rPr>
              <a:t>Multilevel Feedback Queue Scheduling</a:t>
            </a:r>
            <a:endParaRPr b="0" i="0" sz="1800" u="none" cap="none" strike="noStrike">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2" name="Shape 932"/>
        <p:cNvGrpSpPr/>
        <p:nvPr/>
      </p:nvGrpSpPr>
      <p:grpSpPr>
        <a:xfrm>
          <a:off x="0" y="0"/>
          <a:ext cx="0" cy="0"/>
          <a:chOff x="0" y="0"/>
          <a:chExt cx="0" cy="0"/>
        </a:xfrm>
      </p:grpSpPr>
      <p:sp>
        <p:nvSpPr>
          <p:cNvPr id="933" name="Google Shape;933;p71"/>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34" name="Google Shape;934;p71"/>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35" name="Google Shape;935;p71"/>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936" name="Google Shape;936;p71"/>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937" name="Google Shape;937;p71"/>
          <p:cNvGrpSpPr/>
          <p:nvPr/>
        </p:nvGrpSpPr>
        <p:grpSpPr>
          <a:xfrm>
            <a:off x="0" y="0"/>
            <a:ext cx="9144000" cy="6857644"/>
            <a:chOff x="0" y="0"/>
            <a:chExt cx="9144000" cy="6857644"/>
          </a:xfrm>
        </p:grpSpPr>
        <p:pic>
          <p:nvPicPr>
            <p:cNvPr id="938" name="Google Shape;938;p71"/>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939" name="Google Shape;939;p71"/>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940" name="Google Shape;940;p71"/>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41" name="Google Shape;941;p71"/>
          <p:cNvSpPr txBox="1"/>
          <p:nvPr>
            <p:ph type="title"/>
          </p:nvPr>
        </p:nvSpPr>
        <p:spPr>
          <a:xfrm>
            <a:off x="78739" y="1042809"/>
            <a:ext cx="618490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First Come First Serve(FCFS) Scheduling</a:t>
            </a:r>
            <a:endParaRPr/>
          </a:p>
        </p:txBody>
      </p:sp>
      <p:sp>
        <p:nvSpPr>
          <p:cNvPr id="942" name="Google Shape;942;p71"/>
          <p:cNvSpPr txBox="1"/>
          <p:nvPr/>
        </p:nvSpPr>
        <p:spPr>
          <a:xfrm>
            <a:off x="707301" y="1816100"/>
            <a:ext cx="7727950" cy="3277870"/>
          </a:xfrm>
          <a:prstGeom prst="rect">
            <a:avLst/>
          </a:prstGeom>
          <a:noFill/>
          <a:ln>
            <a:noFill/>
          </a:ln>
        </p:spPr>
        <p:txBody>
          <a:bodyPr anchorCtr="0" anchor="t" bIns="0" lIns="0" spcFirstLastPara="1" rIns="0" wrap="square" tIns="48875">
            <a:spAutoFit/>
          </a:bodyPr>
          <a:lstStyle/>
          <a:p>
            <a:pPr indent="-228600" lvl="0" marL="241300" marR="8890" rtl="0" algn="just">
              <a:lnSpc>
                <a:spcPct val="90000"/>
              </a:lnSpc>
              <a:spcBef>
                <a:spcPts val="0"/>
              </a:spcBef>
              <a:spcAft>
                <a:spcPts val="0"/>
              </a:spcAft>
              <a:buSzPts val="2400"/>
              <a:buFont typeface="Arial"/>
              <a:buChar char="•"/>
            </a:pPr>
            <a:r>
              <a:rPr b="1" lang="en-US" sz="2400">
                <a:latin typeface="Calibri"/>
                <a:ea typeface="Calibri"/>
                <a:cs typeface="Calibri"/>
                <a:sym typeface="Calibri"/>
              </a:rPr>
              <a:t>In the "First come first serve" scheduling algorithm, as the  name suggests, the process which arrives first, gets  executed first, or we can say that the process which  requests the CPU first, gets the CPU allocated first.</a:t>
            </a:r>
            <a:endParaRPr sz="2400">
              <a:latin typeface="Calibri"/>
              <a:ea typeface="Calibri"/>
              <a:cs typeface="Calibri"/>
              <a:sym typeface="Calibri"/>
            </a:endParaRPr>
          </a:p>
          <a:p>
            <a:pPr indent="-228600" lvl="0" marL="241300" marR="5080" rtl="0" algn="just">
              <a:lnSpc>
                <a:spcPct val="89900"/>
              </a:lnSpc>
              <a:spcBef>
                <a:spcPts val="1005"/>
              </a:spcBef>
              <a:spcAft>
                <a:spcPts val="0"/>
              </a:spcAft>
              <a:buSzPts val="2400"/>
              <a:buFont typeface="Arial"/>
              <a:buChar char="•"/>
            </a:pPr>
            <a:r>
              <a:rPr b="1" lang="en-US" sz="2400">
                <a:latin typeface="Calibri"/>
                <a:ea typeface="Calibri"/>
                <a:cs typeface="Calibri"/>
                <a:sym typeface="Calibri"/>
              </a:rPr>
              <a:t>First Come First Serve, is just like FIFO(First in First out)  Queue data structure, where the data element which is  added to the queue first, is the one who leaves the queue  first.</a:t>
            </a:r>
            <a:endParaRPr sz="2400">
              <a:latin typeface="Calibri"/>
              <a:ea typeface="Calibri"/>
              <a:cs typeface="Calibri"/>
              <a:sym typeface="Calibri"/>
            </a:endParaRPr>
          </a:p>
          <a:p>
            <a:pPr indent="-228600" lvl="0" marL="241300" marR="0" rtl="0" algn="just">
              <a:lnSpc>
                <a:spcPct val="100000"/>
              </a:lnSpc>
              <a:spcBef>
                <a:spcPts val="710"/>
              </a:spcBef>
              <a:spcAft>
                <a:spcPts val="0"/>
              </a:spcAft>
              <a:buSzPts val="2400"/>
              <a:buFont typeface="Arial"/>
              <a:buChar char="•"/>
            </a:pPr>
            <a:r>
              <a:rPr b="1" lang="en-US" sz="2400">
                <a:latin typeface="Calibri"/>
                <a:ea typeface="Calibri"/>
                <a:cs typeface="Calibri"/>
                <a:sym typeface="Calibri"/>
              </a:rPr>
              <a:t>This is used in Batch Systems.</a:t>
            </a:r>
            <a:endParaRPr sz="2400">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6" name="Shape 946"/>
        <p:cNvGrpSpPr/>
        <p:nvPr/>
      </p:nvGrpSpPr>
      <p:grpSpPr>
        <a:xfrm>
          <a:off x="0" y="0"/>
          <a:ext cx="0" cy="0"/>
          <a:chOff x="0" y="0"/>
          <a:chExt cx="0" cy="0"/>
        </a:xfrm>
      </p:grpSpPr>
      <p:sp>
        <p:nvSpPr>
          <p:cNvPr id="947" name="Google Shape;947;p72"/>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48" name="Google Shape;948;p72"/>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49" name="Google Shape;949;p72"/>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950" name="Google Shape;950;p72"/>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951" name="Google Shape;951;p72"/>
          <p:cNvGrpSpPr/>
          <p:nvPr/>
        </p:nvGrpSpPr>
        <p:grpSpPr>
          <a:xfrm>
            <a:off x="0" y="0"/>
            <a:ext cx="9144000" cy="6857644"/>
            <a:chOff x="0" y="0"/>
            <a:chExt cx="9144000" cy="6857644"/>
          </a:xfrm>
        </p:grpSpPr>
        <p:pic>
          <p:nvPicPr>
            <p:cNvPr id="952" name="Google Shape;952;p72"/>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953" name="Google Shape;953;p72"/>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954" name="Google Shape;954;p72"/>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55" name="Google Shape;955;p72"/>
          <p:cNvSpPr txBox="1"/>
          <p:nvPr>
            <p:ph type="title"/>
          </p:nvPr>
        </p:nvSpPr>
        <p:spPr>
          <a:xfrm>
            <a:off x="78739" y="1042809"/>
            <a:ext cx="618490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First Come First Serve(FCFS) Scheduling</a:t>
            </a:r>
            <a:endParaRPr/>
          </a:p>
        </p:txBody>
      </p:sp>
      <p:sp>
        <p:nvSpPr>
          <p:cNvPr id="956" name="Google Shape;956;p72"/>
          <p:cNvSpPr txBox="1"/>
          <p:nvPr/>
        </p:nvSpPr>
        <p:spPr>
          <a:xfrm>
            <a:off x="707301" y="1816100"/>
            <a:ext cx="7729220" cy="2630170"/>
          </a:xfrm>
          <a:prstGeom prst="rect">
            <a:avLst/>
          </a:prstGeom>
          <a:noFill/>
          <a:ln>
            <a:noFill/>
          </a:ln>
        </p:spPr>
        <p:txBody>
          <a:bodyPr anchorCtr="0" anchor="t" bIns="0" lIns="0" spcFirstLastPara="1" rIns="0" wrap="square" tIns="48875">
            <a:spAutoFit/>
          </a:bodyPr>
          <a:lstStyle/>
          <a:p>
            <a:pPr indent="-228600" lvl="0" marL="241300" marR="5080" rtl="0" algn="just">
              <a:lnSpc>
                <a:spcPct val="90000"/>
              </a:lnSpc>
              <a:spcBef>
                <a:spcPts val="0"/>
              </a:spcBef>
              <a:spcAft>
                <a:spcPts val="0"/>
              </a:spcAft>
              <a:buSzPts val="2400"/>
              <a:buFont typeface="Arial"/>
              <a:buChar char="•"/>
            </a:pPr>
            <a:r>
              <a:rPr b="1" lang="en-US" sz="2400">
                <a:latin typeface="Calibri"/>
                <a:ea typeface="Calibri"/>
                <a:cs typeface="Calibri"/>
                <a:sym typeface="Calibri"/>
              </a:rPr>
              <a:t>It's easy to understand and implement programmatically,  using a Queue data structure, where a new process enters  through the tail of the queue, and the scheduler selects  process from the head of the queue.</a:t>
            </a:r>
            <a:endParaRPr sz="2400">
              <a:latin typeface="Calibri"/>
              <a:ea typeface="Calibri"/>
              <a:cs typeface="Calibri"/>
              <a:sym typeface="Calibri"/>
            </a:endParaRPr>
          </a:p>
          <a:p>
            <a:pPr indent="0" lvl="0" marL="0" marR="0" rtl="0" algn="l">
              <a:lnSpc>
                <a:spcPct val="100000"/>
              </a:lnSpc>
              <a:spcBef>
                <a:spcPts val="0"/>
              </a:spcBef>
              <a:spcAft>
                <a:spcPts val="0"/>
              </a:spcAft>
              <a:buSzPts val="2400"/>
              <a:buFont typeface="Arial"/>
              <a:buNone/>
            </a:pPr>
            <a:r>
              <a:t/>
            </a:r>
            <a:endParaRPr sz="2400">
              <a:latin typeface="Calibri"/>
              <a:ea typeface="Calibri"/>
              <a:cs typeface="Calibri"/>
              <a:sym typeface="Calibri"/>
            </a:endParaRPr>
          </a:p>
          <a:p>
            <a:pPr indent="-228600" lvl="0" marL="241300" marR="5715" rtl="0" algn="just">
              <a:lnSpc>
                <a:spcPct val="107916"/>
              </a:lnSpc>
              <a:spcBef>
                <a:spcPts val="1780"/>
              </a:spcBef>
              <a:spcAft>
                <a:spcPts val="0"/>
              </a:spcAft>
              <a:buSzPts val="2400"/>
              <a:buFont typeface="Arial"/>
              <a:buChar char="•"/>
            </a:pPr>
            <a:r>
              <a:rPr b="1" lang="en-US" sz="2400">
                <a:latin typeface="Calibri"/>
                <a:ea typeface="Calibri"/>
                <a:cs typeface="Calibri"/>
                <a:sym typeface="Calibri"/>
              </a:rPr>
              <a:t>A perfect real life example of FCFS scheduling is buying  tickets at ticket counter.</a:t>
            </a:r>
            <a:endParaRPr sz="2400">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0" name="Shape 960"/>
        <p:cNvGrpSpPr/>
        <p:nvPr/>
      </p:nvGrpSpPr>
      <p:grpSpPr>
        <a:xfrm>
          <a:off x="0" y="0"/>
          <a:ext cx="0" cy="0"/>
          <a:chOff x="0" y="0"/>
          <a:chExt cx="0" cy="0"/>
        </a:xfrm>
      </p:grpSpPr>
      <p:sp>
        <p:nvSpPr>
          <p:cNvPr id="961" name="Google Shape;961;p73"/>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62" name="Google Shape;962;p73"/>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63" name="Google Shape;963;p73"/>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964" name="Google Shape;964;p73"/>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965" name="Google Shape;965;p73"/>
          <p:cNvGrpSpPr/>
          <p:nvPr/>
        </p:nvGrpSpPr>
        <p:grpSpPr>
          <a:xfrm>
            <a:off x="0" y="0"/>
            <a:ext cx="9144000" cy="6857644"/>
            <a:chOff x="0" y="0"/>
            <a:chExt cx="9144000" cy="6857644"/>
          </a:xfrm>
        </p:grpSpPr>
        <p:pic>
          <p:nvPicPr>
            <p:cNvPr id="966" name="Google Shape;966;p73"/>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967" name="Google Shape;967;p73"/>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968" name="Google Shape;968;p73"/>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69" name="Google Shape;969;p73"/>
          <p:cNvSpPr txBox="1"/>
          <p:nvPr>
            <p:ph type="title"/>
          </p:nvPr>
        </p:nvSpPr>
        <p:spPr>
          <a:xfrm>
            <a:off x="78739" y="1042809"/>
            <a:ext cx="618490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First Come First Serve(FCFS) Scheduling</a:t>
            </a:r>
            <a:endParaRPr/>
          </a:p>
        </p:txBody>
      </p:sp>
      <p:sp>
        <p:nvSpPr>
          <p:cNvPr id="970" name="Google Shape;970;p73"/>
          <p:cNvSpPr txBox="1"/>
          <p:nvPr/>
        </p:nvSpPr>
        <p:spPr>
          <a:xfrm>
            <a:off x="656501" y="1726232"/>
            <a:ext cx="7825105" cy="4098290"/>
          </a:xfrm>
          <a:prstGeom prst="rect">
            <a:avLst/>
          </a:prstGeom>
          <a:noFill/>
          <a:ln>
            <a:noFill/>
          </a:ln>
        </p:spPr>
        <p:txBody>
          <a:bodyPr anchorCtr="0" anchor="t" bIns="0" lIns="0" spcFirstLastPara="1" rIns="0" wrap="square" tIns="102225">
            <a:spAutoFit/>
          </a:bodyPr>
          <a:lstStyle/>
          <a:p>
            <a:pPr indent="0" lvl="0" marL="63500" marR="0" rtl="0" algn="l">
              <a:lnSpc>
                <a:spcPct val="100000"/>
              </a:lnSpc>
              <a:spcBef>
                <a:spcPts val="0"/>
              </a:spcBef>
              <a:spcAft>
                <a:spcPts val="0"/>
              </a:spcAft>
              <a:buNone/>
            </a:pPr>
            <a:r>
              <a:rPr baseline="30000" lang="en-US" sz="3600">
                <a:latin typeface="Noto Sans Symbols"/>
                <a:ea typeface="Noto Sans Symbols"/>
                <a:cs typeface="Noto Sans Symbols"/>
                <a:sym typeface="Noto Sans Symbols"/>
              </a:rPr>
              <a:t>¬</a:t>
            </a:r>
            <a:r>
              <a:rPr b="1" lang="en-US" sz="2400">
                <a:latin typeface="Calibri"/>
                <a:ea typeface="Calibri"/>
                <a:cs typeface="Calibri"/>
                <a:sym typeface="Calibri"/>
              </a:rPr>
              <a:t>Calculating	Average Waiting Time</a:t>
            </a:r>
            <a:endParaRPr sz="2400">
              <a:latin typeface="Calibri"/>
              <a:ea typeface="Calibri"/>
              <a:cs typeface="Calibri"/>
              <a:sym typeface="Calibri"/>
            </a:endParaRPr>
          </a:p>
          <a:p>
            <a:pPr indent="-228600" lvl="0" marL="292100" marR="55880" rtl="0" algn="just">
              <a:lnSpc>
                <a:spcPct val="107916"/>
              </a:lnSpc>
              <a:spcBef>
                <a:spcPts val="1040"/>
              </a:spcBef>
              <a:spcAft>
                <a:spcPts val="0"/>
              </a:spcAft>
              <a:buSzPts val="2400"/>
              <a:buFont typeface="Arial"/>
              <a:buChar char="•"/>
            </a:pPr>
            <a:r>
              <a:rPr b="1" lang="en-US" sz="2400">
                <a:latin typeface="Calibri"/>
                <a:ea typeface="Calibri"/>
                <a:cs typeface="Calibri"/>
                <a:sym typeface="Calibri"/>
              </a:rPr>
              <a:t>For every scheduling algorithm, Average waiting time is a  crucial parameter to judge it's performance.</a:t>
            </a:r>
            <a:endParaRPr sz="2400">
              <a:latin typeface="Calibri"/>
              <a:ea typeface="Calibri"/>
              <a:cs typeface="Calibri"/>
              <a:sym typeface="Calibri"/>
            </a:endParaRPr>
          </a:p>
          <a:p>
            <a:pPr indent="0" lvl="0" marL="0" marR="0" rtl="0" algn="l">
              <a:lnSpc>
                <a:spcPct val="100000"/>
              </a:lnSpc>
              <a:spcBef>
                <a:spcPts val="0"/>
              </a:spcBef>
              <a:spcAft>
                <a:spcPts val="0"/>
              </a:spcAft>
              <a:buSzPts val="2400"/>
              <a:buFont typeface="Arial"/>
              <a:buNone/>
            </a:pPr>
            <a:r>
              <a:t/>
            </a:r>
            <a:endParaRPr sz="2400">
              <a:latin typeface="Calibri"/>
              <a:ea typeface="Calibri"/>
              <a:cs typeface="Calibri"/>
              <a:sym typeface="Calibri"/>
            </a:endParaRPr>
          </a:p>
          <a:p>
            <a:pPr indent="-228600" lvl="0" marL="292100" marR="57150" rtl="0" algn="just">
              <a:lnSpc>
                <a:spcPct val="89900"/>
              </a:lnSpc>
              <a:spcBef>
                <a:spcPts val="1714"/>
              </a:spcBef>
              <a:spcAft>
                <a:spcPts val="0"/>
              </a:spcAft>
              <a:buSzPts val="2400"/>
              <a:buFont typeface="Arial"/>
              <a:buChar char="•"/>
            </a:pPr>
            <a:r>
              <a:rPr b="1" lang="en-US" sz="2400">
                <a:latin typeface="Calibri"/>
                <a:ea typeface="Calibri"/>
                <a:cs typeface="Calibri"/>
                <a:sym typeface="Calibri"/>
              </a:rPr>
              <a:t>AWT or Average waiting time is the average of the waiting  times of the processes in the queue, waiting for the  scheduler to pick them for execution.</a:t>
            </a:r>
            <a:endParaRPr sz="2400">
              <a:latin typeface="Calibri"/>
              <a:ea typeface="Calibri"/>
              <a:cs typeface="Calibri"/>
              <a:sym typeface="Calibri"/>
            </a:endParaRPr>
          </a:p>
          <a:p>
            <a:pPr indent="0" lvl="0" marL="0" marR="0" rtl="0" algn="l">
              <a:lnSpc>
                <a:spcPct val="100000"/>
              </a:lnSpc>
              <a:spcBef>
                <a:spcPts val="0"/>
              </a:spcBef>
              <a:spcAft>
                <a:spcPts val="0"/>
              </a:spcAft>
              <a:buNone/>
            </a:pPr>
            <a:r>
              <a:t/>
            </a:r>
            <a:endParaRPr sz="2400">
              <a:latin typeface="Calibri"/>
              <a:ea typeface="Calibri"/>
              <a:cs typeface="Calibri"/>
              <a:sym typeface="Calibri"/>
            </a:endParaRPr>
          </a:p>
          <a:p>
            <a:pPr indent="-228600" lvl="0" marL="292100" marR="53975" rtl="0" algn="l">
              <a:lnSpc>
                <a:spcPct val="107916"/>
              </a:lnSpc>
              <a:spcBef>
                <a:spcPts val="1775"/>
              </a:spcBef>
              <a:spcAft>
                <a:spcPts val="0"/>
              </a:spcAft>
              <a:buNone/>
            </a:pPr>
            <a:r>
              <a:rPr b="1" i="1" lang="en-US" sz="2400">
                <a:solidFill>
                  <a:srgbClr val="4371C3"/>
                </a:solidFill>
                <a:latin typeface="Calibri"/>
                <a:ea typeface="Calibri"/>
                <a:cs typeface="Calibri"/>
                <a:sym typeface="Calibri"/>
              </a:rPr>
              <a:t>Lower	the	Average	Waiting	Time,	better	the	scheduling  algorithm</a:t>
            </a:r>
            <a:endParaRPr sz="2400">
              <a:latin typeface="Calibri"/>
              <a:ea typeface="Calibri"/>
              <a:cs typeface="Calibri"/>
              <a:sym typeface="Calibri"/>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74" name="Shape 974"/>
        <p:cNvGrpSpPr/>
        <p:nvPr/>
      </p:nvGrpSpPr>
      <p:grpSpPr>
        <a:xfrm>
          <a:off x="0" y="0"/>
          <a:ext cx="0" cy="0"/>
          <a:chOff x="0" y="0"/>
          <a:chExt cx="0" cy="0"/>
        </a:xfrm>
      </p:grpSpPr>
      <p:sp>
        <p:nvSpPr>
          <p:cNvPr id="975" name="Google Shape;975;p74"/>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76" name="Google Shape;976;p74"/>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77" name="Google Shape;977;p74"/>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978" name="Google Shape;978;p74"/>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979" name="Google Shape;979;p74"/>
          <p:cNvGrpSpPr/>
          <p:nvPr/>
        </p:nvGrpSpPr>
        <p:grpSpPr>
          <a:xfrm>
            <a:off x="0" y="0"/>
            <a:ext cx="9144000" cy="6857644"/>
            <a:chOff x="0" y="0"/>
            <a:chExt cx="9144000" cy="6857644"/>
          </a:xfrm>
        </p:grpSpPr>
        <p:pic>
          <p:nvPicPr>
            <p:cNvPr id="980" name="Google Shape;980;p74"/>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981" name="Google Shape;981;p74"/>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982" name="Google Shape;982;p74"/>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83" name="Google Shape;983;p74"/>
          <p:cNvSpPr txBox="1"/>
          <p:nvPr>
            <p:ph type="title"/>
          </p:nvPr>
        </p:nvSpPr>
        <p:spPr>
          <a:xfrm>
            <a:off x="78739" y="1042809"/>
            <a:ext cx="227838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FCFS: Example</a:t>
            </a:r>
            <a:endParaRPr/>
          </a:p>
        </p:txBody>
      </p:sp>
      <p:sp>
        <p:nvSpPr>
          <p:cNvPr id="984" name="Google Shape;984;p74"/>
          <p:cNvSpPr txBox="1"/>
          <p:nvPr/>
        </p:nvSpPr>
        <p:spPr>
          <a:xfrm>
            <a:off x="707301" y="1816100"/>
            <a:ext cx="7723505" cy="1050925"/>
          </a:xfrm>
          <a:prstGeom prst="rect">
            <a:avLst/>
          </a:prstGeom>
          <a:noFill/>
          <a:ln>
            <a:noFill/>
          </a:ln>
        </p:spPr>
        <p:txBody>
          <a:bodyPr anchorCtr="0" anchor="t" bIns="0" lIns="0" spcFirstLastPara="1" rIns="0" wrap="square" tIns="48875">
            <a:spAutoFit/>
          </a:bodyPr>
          <a:lstStyle/>
          <a:p>
            <a:pPr indent="-228600" lvl="0" marL="241300" marR="5080" rtl="0" algn="just">
              <a:lnSpc>
                <a:spcPct val="90100"/>
              </a:lnSpc>
              <a:spcBef>
                <a:spcPts val="0"/>
              </a:spcBef>
              <a:spcAft>
                <a:spcPts val="0"/>
              </a:spcAft>
              <a:buSzPts val="2400"/>
              <a:buFont typeface="Arial"/>
              <a:buChar char="•"/>
            </a:pPr>
            <a:r>
              <a:rPr b="1" lang="en-US" sz="2400">
                <a:latin typeface="Calibri"/>
                <a:ea typeface="Calibri"/>
                <a:cs typeface="Calibri"/>
                <a:sym typeface="Calibri"/>
              </a:rPr>
              <a:t>Consider the processes P1, P2, P3, P4 given in the below  table, arrives for execution in the same order, with Arrival  Time 0, and given Burst Time.</a:t>
            </a:r>
            <a:endParaRPr sz="2400">
              <a:latin typeface="Calibri"/>
              <a:ea typeface="Calibri"/>
              <a:cs typeface="Calibri"/>
              <a:sym typeface="Calibri"/>
            </a:endParaRPr>
          </a:p>
        </p:txBody>
      </p:sp>
      <p:graphicFrame>
        <p:nvGraphicFramePr>
          <p:cNvPr id="985" name="Google Shape;985;p74"/>
          <p:cNvGraphicFramePr/>
          <p:nvPr/>
        </p:nvGraphicFramePr>
        <p:xfrm>
          <a:off x="2783497" y="3712298"/>
          <a:ext cx="3000000" cy="3000000"/>
        </p:xfrm>
        <a:graphic>
          <a:graphicData uri="http://schemas.openxmlformats.org/drawingml/2006/table">
            <a:tbl>
              <a:tblPr bandRow="1" firstRow="1">
                <a:noFill/>
                <a:tableStyleId>{D47924E9-CC0E-476D-8F09-A3F1E70339A8}</a:tableStyleId>
              </a:tblPr>
              <a:tblGrid>
                <a:gridCol w="1965325"/>
                <a:gridCol w="1964050"/>
              </a:tblGrid>
              <a:tr h="371525">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PROCESS</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BURST TIME</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r>
              <a:tr h="36970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P1</a:t>
                      </a:r>
                      <a:endParaRPr sz="1800" u="none" cap="none" strike="noStrike">
                        <a:latin typeface="Calibri"/>
                        <a:ea typeface="Calibri"/>
                        <a:cs typeface="Calibri"/>
                        <a:sym typeface="Calibri"/>
                      </a:endParaRPr>
                    </a:p>
                  </a:txBody>
                  <a:tcPr marT="4572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21</a:t>
                      </a:r>
                      <a:endParaRPr sz="1800" u="none" cap="none" strike="noStrike">
                        <a:latin typeface="Calibri"/>
                        <a:ea typeface="Calibri"/>
                        <a:cs typeface="Calibri"/>
                        <a:sym typeface="Calibri"/>
                      </a:endParaRPr>
                    </a:p>
                  </a:txBody>
                  <a:tcPr marT="4572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r>
              <a:tr h="3715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P2</a:t>
                      </a:r>
                      <a:endParaRPr sz="1800" u="none" cap="none" strike="noStrike">
                        <a:latin typeface="Calibri"/>
                        <a:ea typeface="Calibri"/>
                        <a:cs typeface="Calibri"/>
                        <a:sym typeface="Calibri"/>
                      </a:endParaRPr>
                    </a:p>
                  </a:txBody>
                  <a:tcPr marT="4762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47625"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r>
              <a:tr h="3697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P3</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6</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r>
              <a:tr h="3715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P4</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9" name="Shape 989"/>
        <p:cNvGrpSpPr/>
        <p:nvPr/>
      </p:nvGrpSpPr>
      <p:grpSpPr>
        <a:xfrm>
          <a:off x="0" y="0"/>
          <a:ext cx="0" cy="0"/>
          <a:chOff x="0" y="0"/>
          <a:chExt cx="0" cy="0"/>
        </a:xfrm>
      </p:grpSpPr>
      <p:sp>
        <p:nvSpPr>
          <p:cNvPr id="990" name="Google Shape;990;p75"/>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1" name="Google Shape;991;p75"/>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992" name="Google Shape;992;p75"/>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993" name="Google Shape;993;p75"/>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994" name="Google Shape;994;p75"/>
          <p:cNvGrpSpPr/>
          <p:nvPr/>
        </p:nvGrpSpPr>
        <p:grpSpPr>
          <a:xfrm>
            <a:off x="0" y="0"/>
            <a:ext cx="9144000" cy="6857644"/>
            <a:chOff x="0" y="0"/>
            <a:chExt cx="9144000" cy="6857644"/>
          </a:xfrm>
        </p:grpSpPr>
        <p:pic>
          <p:nvPicPr>
            <p:cNvPr id="995" name="Google Shape;995;p75"/>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996" name="Google Shape;996;p75"/>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997" name="Google Shape;997;p75"/>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98" name="Google Shape;998;p75"/>
          <p:cNvSpPr txBox="1"/>
          <p:nvPr>
            <p:ph type="title"/>
          </p:nvPr>
        </p:nvSpPr>
        <p:spPr>
          <a:xfrm>
            <a:off x="78739" y="1042809"/>
            <a:ext cx="227838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FCFS: Example</a:t>
            </a:r>
            <a:endParaRPr/>
          </a:p>
        </p:txBody>
      </p:sp>
      <p:sp>
        <p:nvSpPr>
          <p:cNvPr id="999" name="Google Shape;999;p75"/>
          <p:cNvSpPr txBox="1"/>
          <p:nvPr/>
        </p:nvSpPr>
        <p:spPr>
          <a:xfrm>
            <a:off x="707301" y="2281948"/>
            <a:ext cx="6634480" cy="774065"/>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SzPts val="2400"/>
              <a:buFont typeface="Arial"/>
              <a:buChar char="•"/>
            </a:pPr>
            <a:r>
              <a:rPr b="1" lang="en-US" sz="2400">
                <a:latin typeface="Calibri"/>
                <a:ea typeface="Calibri"/>
                <a:cs typeface="Calibri"/>
                <a:sym typeface="Calibri"/>
              </a:rPr>
              <a:t>The average waiting time will be = (0+21+24+30)/4</a:t>
            </a:r>
            <a:endParaRPr sz="2400">
              <a:latin typeface="Calibri"/>
              <a:ea typeface="Calibri"/>
              <a:cs typeface="Calibri"/>
              <a:sym typeface="Calibri"/>
            </a:endParaRPr>
          </a:p>
          <a:p>
            <a:pPr indent="0" lvl="0" marL="12700" marR="0" rtl="0" algn="l">
              <a:lnSpc>
                <a:spcPct val="100000"/>
              </a:lnSpc>
              <a:spcBef>
                <a:spcPts val="130"/>
              </a:spcBef>
              <a:spcAft>
                <a:spcPts val="0"/>
              </a:spcAft>
              <a:buNone/>
            </a:pPr>
            <a:r>
              <a:rPr b="1" lang="en-US" sz="2400">
                <a:latin typeface="Calibri"/>
                <a:ea typeface="Calibri"/>
                <a:cs typeface="Calibri"/>
                <a:sym typeface="Calibri"/>
              </a:rPr>
              <a:t>=18.75 ms</a:t>
            </a:r>
            <a:endParaRPr sz="2400">
              <a:latin typeface="Calibri"/>
              <a:ea typeface="Calibri"/>
              <a:cs typeface="Calibri"/>
              <a:sym typeface="Calibri"/>
            </a:endParaRPr>
          </a:p>
        </p:txBody>
      </p:sp>
      <p:sp>
        <p:nvSpPr>
          <p:cNvPr id="1000" name="Google Shape;1000;p75"/>
          <p:cNvSpPr txBox="1"/>
          <p:nvPr/>
        </p:nvSpPr>
        <p:spPr>
          <a:xfrm>
            <a:off x="2987179" y="5898146"/>
            <a:ext cx="3167380" cy="314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900">
                <a:latin typeface="Calibri"/>
                <a:ea typeface="Calibri"/>
                <a:cs typeface="Calibri"/>
                <a:sym typeface="Calibri"/>
              </a:rPr>
              <a:t>GANTT chart for above process</a:t>
            </a:r>
            <a:endParaRPr sz="1900">
              <a:latin typeface="Calibri"/>
              <a:ea typeface="Calibri"/>
              <a:cs typeface="Calibri"/>
              <a:sym typeface="Calibri"/>
            </a:endParaRPr>
          </a:p>
        </p:txBody>
      </p:sp>
      <p:graphicFrame>
        <p:nvGraphicFramePr>
          <p:cNvPr id="1001" name="Google Shape;1001;p75"/>
          <p:cNvGraphicFramePr/>
          <p:nvPr/>
        </p:nvGraphicFramePr>
        <p:xfrm>
          <a:off x="2640584" y="3069336"/>
          <a:ext cx="3000000" cy="3000000"/>
        </p:xfrm>
        <a:graphic>
          <a:graphicData uri="http://schemas.openxmlformats.org/drawingml/2006/table">
            <a:tbl>
              <a:tblPr bandRow="1" firstRow="1">
                <a:noFill/>
                <a:tableStyleId>{D47924E9-CC0E-476D-8F09-A3F1E70339A8}</a:tableStyleId>
              </a:tblPr>
              <a:tblGrid>
                <a:gridCol w="1965325"/>
                <a:gridCol w="1964050"/>
              </a:tblGrid>
              <a:tr h="371525">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PROCESS</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BURST TIME</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r>
              <a:tr h="3697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P1</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21</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r>
              <a:tr h="3715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P2</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r>
              <a:tr h="3697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P3</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6</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r>
              <a:tr h="3715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P4</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r>
            </a:tbl>
          </a:graphicData>
        </a:graphic>
      </p:graphicFrame>
      <p:pic>
        <p:nvPicPr>
          <p:cNvPr id="1002" name="Google Shape;1002;p75"/>
          <p:cNvPicPr preferRelativeResize="0"/>
          <p:nvPr/>
        </p:nvPicPr>
        <p:blipFill rotWithShape="1">
          <a:blip r:embed="rId7">
            <a:alphaModFix/>
          </a:blip>
          <a:srcRect b="0" l="0" r="0" t="0"/>
          <a:stretch/>
        </p:blipFill>
        <p:spPr>
          <a:xfrm>
            <a:off x="2286000" y="5071681"/>
            <a:ext cx="4438802" cy="809637"/>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06" name="Shape 1006"/>
        <p:cNvGrpSpPr/>
        <p:nvPr/>
      </p:nvGrpSpPr>
      <p:grpSpPr>
        <a:xfrm>
          <a:off x="0" y="0"/>
          <a:ext cx="0" cy="0"/>
          <a:chOff x="0" y="0"/>
          <a:chExt cx="0" cy="0"/>
        </a:xfrm>
      </p:grpSpPr>
      <p:sp>
        <p:nvSpPr>
          <p:cNvPr id="1007" name="Google Shape;1007;p76"/>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8" name="Google Shape;1008;p76"/>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09" name="Google Shape;1009;p76"/>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010" name="Google Shape;1010;p76"/>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011" name="Google Shape;1011;p76"/>
          <p:cNvGrpSpPr/>
          <p:nvPr/>
        </p:nvGrpSpPr>
        <p:grpSpPr>
          <a:xfrm>
            <a:off x="0" y="0"/>
            <a:ext cx="9144000" cy="6857644"/>
            <a:chOff x="0" y="0"/>
            <a:chExt cx="9144000" cy="6857644"/>
          </a:xfrm>
        </p:grpSpPr>
        <p:pic>
          <p:nvPicPr>
            <p:cNvPr id="1012" name="Google Shape;1012;p76"/>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013" name="Google Shape;1013;p76"/>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014" name="Google Shape;1014;p76"/>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15" name="Google Shape;1015;p76"/>
          <p:cNvSpPr txBox="1"/>
          <p:nvPr>
            <p:ph type="title"/>
          </p:nvPr>
        </p:nvSpPr>
        <p:spPr>
          <a:xfrm>
            <a:off x="78739" y="1042809"/>
            <a:ext cx="227838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FCFS: Example</a:t>
            </a:r>
            <a:endParaRPr/>
          </a:p>
        </p:txBody>
      </p:sp>
      <p:graphicFrame>
        <p:nvGraphicFramePr>
          <p:cNvPr id="1016" name="Google Shape;1016;p76"/>
          <p:cNvGraphicFramePr/>
          <p:nvPr/>
        </p:nvGraphicFramePr>
        <p:xfrm>
          <a:off x="354584" y="1712138"/>
          <a:ext cx="3000000" cy="3000000"/>
        </p:xfrm>
        <a:graphic>
          <a:graphicData uri="http://schemas.openxmlformats.org/drawingml/2006/table">
            <a:tbl>
              <a:tblPr bandRow="1" firstRow="1">
                <a:noFill/>
                <a:tableStyleId>{D47924E9-CC0E-476D-8F09-A3F1E70339A8}</a:tableStyleId>
              </a:tblPr>
              <a:tblGrid>
                <a:gridCol w="1224275"/>
                <a:gridCol w="1225550"/>
                <a:gridCol w="1224275"/>
                <a:gridCol w="1226175"/>
                <a:gridCol w="1224275"/>
                <a:gridCol w="1226175"/>
                <a:gridCol w="1224275"/>
              </a:tblGrid>
              <a:tr h="642600">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PROCESS</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171450" lvl="0" marL="370205" marR="192405"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ARRIVAL  TIME</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71754" lvl="0" marL="369570" marR="290195"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BURST  TIME</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67945" lvl="0" marL="191770" marR="116839"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COMPLETI  ON TIME</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165734" lvl="0" marL="262890" marR="25527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TAT  (CT-AT)</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248284" lvl="0" marL="203834" marR="19685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WT  (TAT-BT)</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255270" lvl="0" marL="369570" marR="108585"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RESPONSE  TIME</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r>
              <a:tr h="3704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P1</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21</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489584" rtl="0" algn="r">
                        <a:lnSpc>
                          <a:spcPct val="100000"/>
                        </a:lnSpc>
                        <a:spcBef>
                          <a:spcPts val="0"/>
                        </a:spcBef>
                        <a:spcAft>
                          <a:spcPts val="0"/>
                        </a:spcAft>
                        <a:buNone/>
                      </a:pPr>
                      <a:r>
                        <a:rPr lang="en-US" sz="1800" u="none" cap="none" strike="noStrike">
                          <a:latin typeface="Calibri"/>
                          <a:ea typeface="Calibri"/>
                          <a:cs typeface="Calibri"/>
                          <a:sym typeface="Calibri"/>
                        </a:rPr>
                        <a:t>21</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21</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r>
              <a:tr h="3697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P2</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489584" rtl="0" algn="r">
                        <a:lnSpc>
                          <a:spcPct val="100000"/>
                        </a:lnSpc>
                        <a:spcBef>
                          <a:spcPts val="0"/>
                        </a:spcBef>
                        <a:spcAft>
                          <a:spcPts val="0"/>
                        </a:spcAft>
                        <a:buNone/>
                      </a:pPr>
                      <a:r>
                        <a:rPr lang="en-US" sz="1800" u="none" cap="none" strike="noStrike">
                          <a:latin typeface="Calibri"/>
                          <a:ea typeface="Calibri"/>
                          <a:cs typeface="Calibri"/>
                          <a:sym typeface="Calibri"/>
                        </a:rPr>
                        <a:t>24</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24</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21</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21</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r>
              <a:tr h="37080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P3</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6</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489584" rtl="0" algn="r">
                        <a:lnSpc>
                          <a:spcPct val="100000"/>
                        </a:lnSpc>
                        <a:spcBef>
                          <a:spcPts val="0"/>
                        </a:spcBef>
                        <a:spcAft>
                          <a:spcPts val="0"/>
                        </a:spcAft>
                        <a:buNone/>
                      </a:pPr>
                      <a:r>
                        <a:rPr lang="en-US" sz="1800" u="none" cap="none" strike="noStrike">
                          <a:latin typeface="Calibri"/>
                          <a:ea typeface="Calibri"/>
                          <a:cs typeface="Calibri"/>
                          <a:sym typeface="Calibri"/>
                        </a:rPr>
                        <a:t>30</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30</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24</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24</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r>
              <a:tr h="3704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P4</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489584" rtl="0" algn="r">
                        <a:lnSpc>
                          <a:spcPct val="100000"/>
                        </a:lnSpc>
                        <a:spcBef>
                          <a:spcPts val="0"/>
                        </a:spcBef>
                        <a:spcAft>
                          <a:spcPts val="0"/>
                        </a:spcAft>
                        <a:buNone/>
                      </a:pPr>
                      <a:r>
                        <a:rPr lang="en-US" sz="1800" u="none" cap="none" strike="noStrike">
                          <a:latin typeface="Calibri"/>
                          <a:ea typeface="Calibri"/>
                          <a:cs typeface="Calibri"/>
                          <a:sym typeface="Calibri"/>
                        </a:rPr>
                        <a:t>32</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32</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30</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30</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r>
            </a:tbl>
          </a:graphicData>
        </a:graphic>
      </p:graphicFrame>
      <p:grpSp>
        <p:nvGrpSpPr>
          <p:cNvPr id="1017" name="Google Shape;1017;p76"/>
          <p:cNvGrpSpPr/>
          <p:nvPr/>
        </p:nvGrpSpPr>
        <p:grpSpPr>
          <a:xfrm>
            <a:off x="1356474" y="3857396"/>
            <a:ext cx="7111085" cy="2643937"/>
            <a:chOff x="1356474" y="3857396"/>
            <a:chExt cx="7111085" cy="2643937"/>
          </a:xfrm>
        </p:grpSpPr>
        <p:pic>
          <p:nvPicPr>
            <p:cNvPr id="1018" name="Google Shape;1018;p76"/>
            <p:cNvPicPr preferRelativeResize="0"/>
            <p:nvPr/>
          </p:nvPicPr>
          <p:blipFill rotWithShape="1">
            <a:blip r:embed="rId7">
              <a:alphaModFix/>
            </a:blip>
            <a:srcRect b="0" l="0" r="0" t="0"/>
            <a:stretch/>
          </p:blipFill>
          <p:spPr>
            <a:xfrm>
              <a:off x="7286764" y="4000309"/>
              <a:ext cx="1180795" cy="2438285"/>
            </a:xfrm>
            <a:prstGeom prst="rect">
              <a:avLst/>
            </a:prstGeom>
            <a:noFill/>
            <a:ln>
              <a:noFill/>
            </a:ln>
          </p:spPr>
        </p:pic>
        <p:pic>
          <p:nvPicPr>
            <p:cNvPr id="1019" name="Google Shape;1019;p76"/>
            <p:cNvPicPr preferRelativeResize="0"/>
            <p:nvPr/>
          </p:nvPicPr>
          <p:blipFill rotWithShape="1">
            <a:blip r:embed="rId8">
              <a:alphaModFix/>
            </a:blip>
            <a:srcRect b="0" l="0" r="0" t="0"/>
            <a:stretch/>
          </p:blipFill>
          <p:spPr>
            <a:xfrm>
              <a:off x="5000764" y="3857396"/>
              <a:ext cx="780834" cy="2438285"/>
            </a:xfrm>
            <a:prstGeom prst="rect">
              <a:avLst/>
            </a:prstGeom>
            <a:noFill/>
            <a:ln>
              <a:noFill/>
            </a:ln>
          </p:spPr>
        </p:pic>
        <p:pic>
          <p:nvPicPr>
            <p:cNvPr id="1020" name="Google Shape;1020;p76"/>
            <p:cNvPicPr preferRelativeResize="0"/>
            <p:nvPr/>
          </p:nvPicPr>
          <p:blipFill rotWithShape="1">
            <a:blip r:embed="rId9">
              <a:alphaModFix/>
            </a:blip>
            <a:srcRect b="0" l="0" r="0" t="0"/>
            <a:stretch/>
          </p:blipFill>
          <p:spPr>
            <a:xfrm>
              <a:off x="3857764" y="3857396"/>
              <a:ext cx="676084" cy="2438285"/>
            </a:xfrm>
            <a:prstGeom prst="rect">
              <a:avLst/>
            </a:prstGeom>
            <a:noFill/>
            <a:ln>
              <a:noFill/>
            </a:ln>
          </p:spPr>
        </p:pic>
        <p:pic>
          <p:nvPicPr>
            <p:cNvPr id="1021" name="Google Shape;1021;p76"/>
            <p:cNvPicPr preferRelativeResize="0"/>
            <p:nvPr/>
          </p:nvPicPr>
          <p:blipFill rotWithShape="1">
            <a:blip r:embed="rId10">
              <a:alphaModFix/>
            </a:blip>
            <a:srcRect b="0" l="0" r="0" t="0"/>
            <a:stretch/>
          </p:blipFill>
          <p:spPr>
            <a:xfrm>
              <a:off x="2786037" y="3866756"/>
              <a:ext cx="685800" cy="2438285"/>
            </a:xfrm>
            <a:prstGeom prst="rect">
              <a:avLst/>
            </a:prstGeom>
            <a:noFill/>
            <a:ln>
              <a:noFill/>
            </a:ln>
          </p:spPr>
        </p:pic>
        <p:pic>
          <p:nvPicPr>
            <p:cNvPr id="1022" name="Google Shape;1022;p76"/>
            <p:cNvPicPr preferRelativeResize="0"/>
            <p:nvPr/>
          </p:nvPicPr>
          <p:blipFill rotWithShape="1">
            <a:blip r:embed="rId11">
              <a:alphaModFix/>
            </a:blip>
            <a:srcRect b="0" l="0" r="0" t="0"/>
            <a:stretch/>
          </p:blipFill>
          <p:spPr>
            <a:xfrm>
              <a:off x="1571764" y="4009682"/>
              <a:ext cx="771474" cy="2338197"/>
            </a:xfrm>
            <a:prstGeom prst="rect">
              <a:avLst/>
            </a:prstGeom>
            <a:noFill/>
            <a:ln>
              <a:noFill/>
            </a:ln>
          </p:spPr>
        </p:pic>
        <p:sp>
          <p:nvSpPr>
            <p:cNvPr id="1023" name="Google Shape;1023;p76"/>
            <p:cNvSpPr/>
            <p:nvPr/>
          </p:nvSpPr>
          <p:spPr>
            <a:xfrm>
              <a:off x="1356474" y="5929198"/>
              <a:ext cx="4358640" cy="572135"/>
            </a:xfrm>
            <a:custGeom>
              <a:rect b="b" l="l" r="r" t="t"/>
              <a:pathLst>
                <a:path extrusionOk="0" h="572135" w="4358640">
                  <a:moveTo>
                    <a:pt x="4358170" y="0"/>
                  </a:moveTo>
                  <a:lnTo>
                    <a:pt x="4356299" y="70800"/>
                  </a:lnTo>
                  <a:lnTo>
                    <a:pt x="4351129" y="137628"/>
                  </a:lnTo>
                  <a:lnTo>
                    <a:pt x="4343319" y="196516"/>
                  </a:lnTo>
                  <a:lnTo>
                    <a:pt x="4333528" y="243493"/>
                  </a:lnTo>
                  <a:lnTo>
                    <a:pt x="4310646" y="285838"/>
                  </a:lnTo>
                  <a:lnTo>
                    <a:pt x="2226970" y="285838"/>
                  </a:lnTo>
                  <a:lnTo>
                    <a:pt x="2215173" y="297089"/>
                  </a:lnTo>
                  <a:lnTo>
                    <a:pt x="2194120" y="375211"/>
                  </a:lnTo>
                  <a:lnTo>
                    <a:pt x="2186224" y="434163"/>
                  </a:lnTo>
                  <a:lnTo>
                    <a:pt x="2180987" y="501095"/>
                  </a:lnTo>
                  <a:lnTo>
                    <a:pt x="2179091" y="572046"/>
                  </a:lnTo>
                  <a:lnTo>
                    <a:pt x="2177221" y="501095"/>
                  </a:lnTo>
                  <a:lnTo>
                    <a:pt x="2172050" y="434163"/>
                  </a:lnTo>
                  <a:lnTo>
                    <a:pt x="2164240" y="375211"/>
                  </a:lnTo>
                  <a:lnTo>
                    <a:pt x="2154449" y="328200"/>
                  </a:lnTo>
                  <a:lnTo>
                    <a:pt x="2131568" y="285838"/>
                  </a:lnTo>
                  <a:lnTo>
                    <a:pt x="47891" y="285838"/>
                  </a:lnTo>
                  <a:lnTo>
                    <a:pt x="36093" y="274591"/>
                  </a:lnTo>
                  <a:lnTo>
                    <a:pt x="24914" y="243493"/>
                  </a:lnTo>
                  <a:lnTo>
                    <a:pt x="15035" y="196516"/>
                  </a:lnTo>
                  <a:lnTo>
                    <a:pt x="7135" y="137628"/>
                  </a:lnTo>
                  <a:lnTo>
                    <a:pt x="1897" y="70800"/>
                  </a:lnTo>
                  <a:lnTo>
                    <a:pt x="0" y="0"/>
                  </a:lnTo>
                </a:path>
              </a:pathLst>
            </a:custGeom>
            <a:noFill/>
            <a:ln cap="flat" cmpd="sng" w="349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24" name="Google Shape;1024;p76"/>
          <p:cNvSpPr txBox="1"/>
          <p:nvPr/>
        </p:nvSpPr>
        <p:spPr>
          <a:xfrm>
            <a:off x="2816898" y="6534263"/>
            <a:ext cx="13811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Ready queue</a:t>
            </a:r>
            <a:endParaRPr sz="1800">
              <a:latin typeface="Arial"/>
              <a:ea typeface="Arial"/>
              <a:cs typeface="Arial"/>
              <a:sym typeface="Arial"/>
            </a:endParaRPr>
          </a:p>
        </p:txBody>
      </p:sp>
      <p:pic>
        <p:nvPicPr>
          <p:cNvPr id="1025" name="Google Shape;1025;p76"/>
          <p:cNvPicPr preferRelativeResize="0"/>
          <p:nvPr/>
        </p:nvPicPr>
        <p:blipFill rotWithShape="1">
          <a:blip r:embed="rId12">
            <a:alphaModFix/>
          </a:blip>
          <a:srcRect b="0" l="0" r="0" t="0"/>
          <a:stretch/>
        </p:blipFill>
        <p:spPr>
          <a:xfrm>
            <a:off x="6422935" y="5922542"/>
            <a:ext cx="655918" cy="512992"/>
          </a:xfrm>
          <a:prstGeom prst="rect">
            <a:avLst/>
          </a:prstGeom>
          <a:noFill/>
          <a:ln>
            <a:noFill/>
          </a:ln>
        </p:spPr>
      </p:pic>
      <p:sp>
        <p:nvSpPr>
          <p:cNvPr id="1026" name="Google Shape;1026;p76"/>
          <p:cNvSpPr txBox="1"/>
          <p:nvPr/>
        </p:nvSpPr>
        <p:spPr>
          <a:xfrm>
            <a:off x="6623177" y="6028816"/>
            <a:ext cx="2571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232321312574321689102987654310140892356</a:t>
            </a:r>
            <a:endParaRPr sz="1800">
              <a:latin typeface="Calibri"/>
              <a:ea typeface="Calibri"/>
              <a:cs typeface="Calibri"/>
              <a:sym typeface="Calibri"/>
            </a:endParaRPr>
          </a:p>
        </p:txBody>
      </p:sp>
      <p:grpSp>
        <p:nvGrpSpPr>
          <p:cNvPr id="1027" name="Google Shape;1027;p76"/>
          <p:cNvGrpSpPr/>
          <p:nvPr/>
        </p:nvGrpSpPr>
        <p:grpSpPr>
          <a:xfrm>
            <a:off x="5643359" y="3870363"/>
            <a:ext cx="3215005" cy="474345"/>
            <a:chOff x="5643359" y="3870363"/>
            <a:chExt cx="3215005" cy="474345"/>
          </a:xfrm>
        </p:grpSpPr>
        <p:sp>
          <p:nvSpPr>
            <p:cNvPr id="1028" name="Google Shape;1028;p76"/>
            <p:cNvSpPr/>
            <p:nvPr/>
          </p:nvSpPr>
          <p:spPr>
            <a:xfrm>
              <a:off x="5643359" y="3870363"/>
              <a:ext cx="3215005" cy="474345"/>
            </a:xfrm>
            <a:custGeom>
              <a:rect b="b" l="l" r="r" t="t"/>
              <a:pathLst>
                <a:path extrusionOk="0" h="474345" w="3215004">
                  <a:moveTo>
                    <a:pt x="1667154" y="0"/>
                  </a:moveTo>
                  <a:lnTo>
                    <a:pt x="1587246" y="0"/>
                  </a:lnTo>
                  <a:lnTo>
                    <a:pt x="1427403" y="711"/>
                  </a:lnTo>
                  <a:lnTo>
                    <a:pt x="1268996" y="2882"/>
                  </a:lnTo>
                  <a:lnTo>
                    <a:pt x="1114196" y="6477"/>
                  </a:lnTo>
                  <a:lnTo>
                    <a:pt x="964438" y="11518"/>
                  </a:lnTo>
                  <a:lnTo>
                    <a:pt x="820801" y="17272"/>
                  </a:lnTo>
                  <a:lnTo>
                    <a:pt x="752043" y="20878"/>
                  </a:lnTo>
                  <a:lnTo>
                    <a:pt x="620636" y="28790"/>
                  </a:lnTo>
                  <a:lnTo>
                    <a:pt x="499325" y="37439"/>
                  </a:lnTo>
                  <a:lnTo>
                    <a:pt x="388797" y="47510"/>
                  </a:lnTo>
                  <a:lnTo>
                    <a:pt x="338035" y="52552"/>
                  </a:lnTo>
                  <a:lnTo>
                    <a:pt x="246240" y="63715"/>
                  </a:lnTo>
                  <a:lnTo>
                    <a:pt x="167767" y="75603"/>
                  </a:lnTo>
                  <a:lnTo>
                    <a:pt x="103682" y="88201"/>
                  </a:lnTo>
                  <a:lnTo>
                    <a:pt x="54724" y="101155"/>
                  </a:lnTo>
                  <a:lnTo>
                    <a:pt x="10083" y="121323"/>
                  </a:lnTo>
                  <a:lnTo>
                    <a:pt x="0" y="134632"/>
                  </a:lnTo>
                  <a:lnTo>
                    <a:pt x="1079" y="141478"/>
                  </a:lnTo>
                  <a:lnTo>
                    <a:pt x="44996" y="168478"/>
                  </a:lnTo>
                  <a:lnTo>
                    <a:pt x="90360" y="181432"/>
                  </a:lnTo>
                  <a:lnTo>
                    <a:pt x="150837" y="194030"/>
                  </a:lnTo>
                  <a:lnTo>
                    <a:pt x="225717" y="206273"/>
                  </a:lnTo>
                  <a:lnTo>
                    <a:pt x="268198" y="212039"/>
                  </a:lnTo>
                  <a:lnTo>
                    <a:pt x="314286" y="217436"/>
                  </a:lnTo>
                  <a:lnTo>
                    <a:pt x="363600" y="222834"/>
                  </a:lnTo>
                  <a:lnTo>
                    <a:pt x="415798" y="227876"/>
                  </a:lnTo>
                  <a:lnTo>
                    <a:pt x="471246" y="232918"/>
                  </a:lnTo>
                  <a:lnTo>
                    <a:pt x="529196" y="237591"/>
                  </a:lnTo>
                  <a:lnTo>
                    <a:pt x="653402" y="246240"/>
                  </a:lnTo>
                  <a:lnTo>
                    <a:pt x="718921" y="250202"/>
                  </a:lnTo>
                  <a:lnTo>
                    <a:pt x="786955" y="253796"/>
                  </a:lnTo>
                  <a:lnTo>
                    <a:pt x="928446" y="260273"/>
                  </a:lnTo>
                  <a:lnTo>
                    <a:pt x="1077125" y="265315"/>
                  </a:lnTo>
                  <a:lnTo>
                    <a:pt x="1153439" y="267474"/>
                  </a:lnTo>
                  <a:lnTo>
                    <a:pt x="1230845" y="268922"/>
                  </a:lnTo>
                  <a:lnTo>
                    <a:pt x="1359725" y="474116"/>
                  </a:lnTo>
                  <a:lnTo>
                    <a:pt x="1787042" y="272161"/>
                  </a:lnTo>
                  <a:lnTo>
                    <a:pt x="1945436" y="270002"/>
                  </a:lnTo>
                  <a:lnTo>
                    <a:pt x="2100237" y="266395"/>
                  </a:lnTo>
                  <a:lnTo>
                    <a:pt x="2175840" y="264236"/>
                  </a:lnTo>
                  <a:lnTo>
                    <a:pt x="2393645" y="255600"/>
                  </a:lnTo>
                  <a:lnTo>
                    <a:pt x="2462403" y="251993"/>
                  </a:lnTo>
                  <a:lnTo>
                    <a:pt x="2593797" y="244081"/>
                  </a:lnTo>
                  <a:lnTo>
                    <a:pt x="2715120" y="235432"/>
                  </a:lnTo>
                  <a:lnTo>
                    <a:pt x="2772003" y="230390"/>
                  </a:lnTo>
                  <a:lnTo>
                    <a:pt x="2825635" y="225361"/>
                  </a:lnTo>
                  <a:lnTo>
                    <a:pt x="2876397" y="220319"/>
                  </a:lnTo>
                  <a:lnTo>
                    <a:pt x="2968561" y="209156"/>
                  </a:lnTo>
                  <a:lnTo>
                    <a:pt x="3046679" y="197281"/>
                  </a:lnTo>
                  <a:lnTo>
                    <a:pt x="3110763" y="184670"/>
                  </a:lnTo>
                  <a:lnTo>
                    <a:pt x="3160077" y="171716"/>
                  </a:lnTo>
                  <a:lnTo>
                    <a:pt x="3204717" y="151561"/>
                  </a:lnTo>
                  <a:lnTo>
                    <a:pt x="3214801" y="138239"/>
                  </a:lnTo>
                  <a:lnTo>
                    <a:pt x="3213722" y="131394"/>
                  </a:lnTo>
                  <a:lnTo>
                    <a:pt x="3169805" y="104394"/>
                  </a:lnTo>
                  <a:lnTo>
                    <a:pt x="3124441" y="91440"/>
                  </a:lnTo>
                  <a:lnTo>
                    <a:pt x="3064319" y="78841"/>
                  </a:lnTo>
                  <a:lnTo>
                    <a:pt x="2989440" y="66598"/>
                  </a:lnTo>
                  <a:lnTo>
                    <a:pt x="2946603" y="60833"/>
                  </a:lnTo>
                  <a:lnTo>
                    <a:pt x="2900514" y="55435"/>
                  </a:lnTo>
                  <a:lnTo>
                    <a:pt x="2851556" y="50038"/>
                  </a:lnTo>
                  <a:lnTo>
                    <a:pt x="2799359" y="44996"/>
                  </a:lnTo>
                  <a:lnTo>
                    <a:pt x="2743923" y="39954"/>
                  </a:lnTo>
                  <a:lnTo>
                    <a:pt x="2685961" y="35280"/>
                  </a:lnTo>
                  <a:lnTo>
                    <a:pt x="2561755" y="26631"/>
                  </a:lnTo>
                  <a:lnTo>
                    <a:pt x="2496235" y="22682"/>
                  </a:lnTo>
                  <a:lnTo>
                    <a:pt x="2428201" y="19075"/>
                  </a:lnTo>
                  <a:lnTo>
                    <a:pt x="2286723" y="12598"/>
                  </a:lnTo>
                  <a:lnTo>
                    <a:pt x="2138044" y="7556"/>
                  </a:lnTo>
                  <a:lnTo>
                    <a:pt x="2061717" y="5397"/>
                  </a:lnTo>
                  <a:lnTo>
                    <a:pt x="1906206" y="2514"/>
                  </a:lnTo>
                  <a:lnTo>
                    <a:pt x="1747443" y="355"/>
                  </a:lnTo>
                  <a:lnTo>
                    <a:pt x="1667154" y="0"/>
                  </a:lnTo>
                  <a:close/>
                </a:path>
              </a:pathLst>
            </a:custGeom>
            <a:solidFill>
              <a:srgbClr val="4371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29" name="Google Shape;1029;p76"/>
            <p:cNvSpPr/>
            <p:nvPr/>
          </p:nvSpPr>
          <p:spPr>
            <a:xfrm>
              <a:off x="5643359" y="3870363"/>
              <a:ext cx="3215005" cy="474345"/>
            </a:xfrm>
            <a:custGeom>
              <a:rect b="b" l="l" r="r" t="t"/>
              <a:pathLst>
                <a:path extrusionOk="0" h="474345" w="3215004">
                  <a:moveTo>
                    <a:pt x="1230845" y="268922"/>
                  </a:moveTo>
                  <a:lnTo>
                    <a:pt x="1153439" y="267474"/>
                  </a:lnTo>
                  <a:lnTo>
                    <a:pt x="1077125" y="265315"/>
                  </a:lnTo>
                  <a:lnTo>
                    <a:pt x="1001877" y="262801"/>
                  </a:lnTo>
                  <a:lnTo>
                    <a:pt x="928446" y="260273"/>
                  </a:lnTo>
                  <a:lnTo>
                    <a:pt x="856805" y="257035"/>
                  </a:lnTo>
                  <a:lnTo>
                    <a:pt x="786955" y="253796"/>
                  </a:lnTo>
                  <a:lnTo>
                    <a:pt x="718921" y="250202"/>
                  </a:lnTo>
                  <a:lnTo>
                    <a:pt x="653402" y="246240"/>
                  </a:lnTo>
                  <a:lnTo>
                    <a:pt x="590042" y="241922"/>
                  </a:lnTo>
                  <a:lnTo>
                    <a:pt x="529196" y="237591"/>
                  </a:lnTo>
                  <a:lnTo>
                    <a:pt x="471246" y="232918"/>
                  </a:lnTo>
                  <a:lnTo>
                    <a:pt x="415798" y="227876"/>
                  </a:lnTo>
                  <a:lnTo>
                    <a:pt x="363600" y="222834"/>
                  </a:lnTo>
                  <a:lnTo>
                    <a:pt x="314286" y="217436"/>
                  </a:lnTo>
                  <a:lnTo>
                    <a:pt x="268198" y="212039"/>
                  </a:lnTo>
                  <a:lnTo>
                    <a:pt x="225717" y="206273"/>
                  </a:lnTo>
                  <a:lnTo>
                    <a:pt x="186486" y="200152"/>
                  </a:lnTo>
                  <a:lnTo>
                    <a:pt x="118795" y="187921"/>
                  </a:lnTo>
                  <a:lnTo>
                    <a:pt x="65874" y="174955"/>
                  </a:lnTo>
                  <a:lnTo>
                    <a:pt x="28079" y="162001"/>
                  </a:lnTo>
                  <a:lnTo>
                    <a:pt x="0" y="134632"/>
                  </a:lnTo>
                  <a:lnTo>
                    <a:pt x="3238" y="127800"/>
                  </a:lnTo>
                  <a:lnTo>
                    <a:pt x="36004" y="107632"/>
                  </a:lnTo>
                  <a:lnTo>
                    <a:pt x="77406" y="94678"/>
                  </a:lnTo>
                  <a:lnTo>
                    <a:pt x="133921" y="82080"/>
                  </a:lnTo>
                  <a:lnTo>
                    <a:pt x="205206" y="69837"/>
                  </a:lnTo>
                  <a:lnTo>
                    <a:pt x="246240" y="63715"/>
                  </a:lnTo>
                  <a:lnTo>
                    <a:pt x="290525" y="58318"/>
                  </a:lnTo>
                  <a:lnTo>
                    <a:pt x="338035" y="52552"/>
                  </a:lnTo>
                  <a:lnTo>
                    <a:pt x="388797" y="47510"/>
                  </a:lnTo>
                  <a:lnTo>
                    <a:pt x="442798" y="42481"/>
                  </a:lnTo>
                  <a:lnTo>
                    <a:pt x="499325" y="37439"/>
                  </a:lnTo>
                  <a:lnTo>
                    <a:pt x="558723" y="33121"/>
                  </a:lnTo>
                  <a:lnTo>
                    <a:pt x="620636" y="28790"/>
                  </a:lnTo>
                  <a:lnTo>
                    <a:pt x="685076" y="24841"/>
                  </a:lnTo>
                  <a:lnTo>
                    <a:pt x="752043" y="20878"/>
                  </a:lnTo>
                  <a:lnTo>
                    <a:pt x="820801" y="17272"/>
                  </a:lnTo>
                  <a:lnTo>
                    <a:pt x="891717" y="14401"/>
                  </a:lnTo>
                  <a:lnTo>
                    <a:pt x="964438" y="11518"/>
                  </a:lnTo>
                  <a:lnTo>
                    <a:pt x="1038606" y="8991"/>
                  </a:lnTo>
                  <a:lnTo>
                    <a:pt x="1114196" y="6477"/>
                  </a:lnTo>
                  <a:lnTo>
                    <a:pt x="1191234" y="4673"/>
                  </a:lnTo>
                  <a:lnTo>
                    <a:pt x="1268996" y="2882"/>
                  </a:lnTo>
                  <a:lnTo>
                    <a:pt x="1347838" y="1790"/>
                  </a:lnTo>
                  <a:lnTo>
                    <a:pt x="1427403" y="711"/>
                  </a:lnTo>
                  <a:lnTo>
                    <a:pt x="1506956" y="355"/>
                  </a:lnTo>
                  <a:lnTo>
                    <a:pt x="1587246" y="0"/>
                  </a:lnTo>
                  <a:lnTo>
                    <a:pt x="1667154" y="0"/>
                  </a:lnTo>
                  <a:lnTo>
                    <a:pt x="1747443" y="355"/>
                  </a:lnTo>
                  <a:lnTo>
                    <a:pt x="1826996" y="1435"/>
                  </a:lnTo>
                  <a:lnTo>
                    <a:pt x="1906206" y="2514"/>
                  </a:lnTo>
                  <a:lnTo>
                    <a:pt x="1984324" y="3962"/>
                  </a:lnTo>
                  <a:lnTo>
                    <a:pt x="2061717" y="5397"/>
                  </a:lnTo>
                  <a:lnTo>
                    <a:pt x="2138044" y="7556"/>
                  </a:lnTo>
                  <a:lnTo>
                    <a:pt x="2213279" y="10071"/>
                  </a:lnTo>
                  <a:lnTo>
                    <a:pt x="2286723" y="12598"/>
                  </a:lnTo>
                  <a:lnTo>
                    <a:pt x="2358364" y="15836"/>
                  </a:lnTo>
                  <a:lnTo>
                    <a:pt x="2428201" y="19075"/>
                  </a:lnTo>
                  <a:lnTo>
                    <a:pt x="2496235" y="22682"/>
                  </a:lnTo>
                  <a:lnTo>
                    <a:pt x="2561755" y="26631"/>
                  </a:lnTo>
                  <a:lnTo>
                    <a:pt x="2625115" y="30962"/>
                  </a:lnTo>
                  <a:lnTo>
                    <a:pt x="2685961" y="35280"/>
                  </a:lnTo>
                  <a:lnTo>
                    <a:pt x="2743923" y="39954"/>
                  </a:lnTo>
                  <a:lnTo>
                    <a:pt x="2799359" y="44996"/>
                  </a:lnTo>
                  <a:lnTo>
                    <a:pt x="2851556" y="50038"/>
                  </a:lnTo>
                  <a:lnTo>
                    <a:pt x="2900514" y="55435"/>
                  </a:lnTo>
                  <a:lnTo>
                    <a:pt x="2946603" y="60833"/>
                  </a:lnTo>
                  <a:lnTo>
                    <a:pt x="2989440" y="66598"/>
                  </a:lnTo>
                  <a:lnTo>
                    <a:pt x="3028683" y="72720"/>
                  </a:lnTo>
                  <a:lnTo>
                    <a:pt x="3096361" y="84963"/>
                  </a:lnTo>
                  <a:lnTo>
                    <a:pt x="3149282" y="97917"/>
                  </a:lnTo>
                  <a:lnTo>
                    <a:pt x="3186722" y="111239"/>
                  </a:lnTo>
                  <a:lnTo>
                    <a:pt x="3214801" y="138239"/>
                  </a:lnTo>
                  <a:lnTo>
                    <a:pt x="3211563" y="145072"/>
                  </a:lnTo>
                  <a:lnTo>
                    <a:pt x="3178797" y="165239"/>
                  </a:lnTo>
                  <a:lnTo>
                    <a:pt x="3137395" y="178193"/>
                  </a:lnTo>
                  <a:lnTo>
                    <a:pt x="3080524" y="191160"/>
                  </a:lnTo>
                  <a:lnTo>
                    <a:pt x="3009239" y="203034"/>
                  </a:lnTo>
                  <a:lnTo>
                    <a:pt x="2968561" y="209156"/>
                  </a:lnTo>
                  <a:lnTo>
                    <a:pt x="2923921" y="214553"/>
                  </a:lnTo>
                  <a:lnTo>
                    <a:pt x="2876397" y="220319"/>
                  </a:lnTo>
                  <a:lnTo>
                    <a:pt x="2825635" y="225361"/>
                  </a:lnTo>
                  <a:lnTo>
                    <a:pt x="2772003" y="230390"/>
                  </a:lnTo>
                  <a:lnTo>
                    <a:pt x="2715120" y="235432"/>
                  </a:lnTo>
                  <a:lnTo>
                    <a:pt x="2655722" y="239750"/>
                  </a:lnTo>
                  <a:lnTo>
                    <a:pt x="2593797" y="244081"/>
                  </a:lnTo>
                  <a:lnTo>
                    <a:pt x="2529357" y="248031"/>
                  </a:lnTo>
                  <a:lnTo>
                    <a:pt x="2462403" y="251993"/>
                  </a:lnTo>
                  <a:lnTo>
                    <a:pt x="2393645" y="255600"/>
                  </a:lnTo>
                  <a:lnTo>
                    <a:pt x="2322715" y="258483"/>
                  </a:lnTo>
                  <a:lnTo>
                    <a:pt x="2249995" y="261353"/>
                  </a:lnTo>
                  <a:lnTo>
                    <a:pt x="2175840" y="264236"/>
                  </a:lnTo>
                  <a:lnTo>
                    <a:pt x="2100237" y="266395"/>
                  </a:lnTo>
                  <a:lnTo>
                    <a:pt x="2023198" y="268198"/>
                  </a:lnTo>
                  <a:lnTo>
                    <a:pt x="1945436" y="270002"/>
                  </a:lnTo>
                  <a:lnTo>
                    <a:pt x="1866595" y="271081"/>
                  </a:lnTo>
                  <a:lnTo>
                    <a:pt x="1787042" y="272161"/>
                  </a:lnTo>
                  <a:lnTo>
                    <a:pt x="1359725" y="474116"/>
                  </a:lnTo>
                  <a:lnTo>
                    <a:pt x="1230845" y="268922"/>
                  </a:lnTo>
                  <a:close/>
                </a:path>
              </a:pathLst>
            </a:custGeom>
            <a:noFill/>
            <a:ln cap="flat" cmpd="sng" w="12575">
              <a:solidFill>
                <a:srgbClr val="2E51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30" name="Google Shape;1030;p76"/>
          <p:cNvSpPr txBox="1"/>
          <p:nvPr/>
        </p:nvSpPr>
        <p:spPr>
          <a:xfrm>
            <a:off x="6370459" y="3856938"/>
            <a:ext cx="17595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JOB IN EXECUTION</a:t>
            </a:r>
            <a:endParaRPr sz="1800">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4" name="Shape 1034"/>
        <p:cNvGrpSpPr/>
        <p:nvPr/>
      </p:nvGrpSpPr>
      <p:grpSpPr>
        <a:xfrm>
          <a:off x="0" y="0"/>
          <a:ext cx="0" cy="0"/>
          <a:chOff x="0" y="0"/>
          <a:chExt cx="0" cy="0"/>
        </a:xfrm>
      </p:grpSpPr>
      <p:sp>
        <p:nvSpPr>
          <p:cNvPr id="1035" name="Google Shape;1035;p77"/>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6" name="Google Shape;1036;p77"/>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37" name="Google Shape;1037;p77"/>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038" name="Google Shape;1038;p77"/>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039" name="Google Shape;1039;p77"/>
          <p:cNvGrpSpPr/>
          <p:nvPr/>
        </p:nvGrpSpPr>
        <p:grpSpPr>
          <a:xfrm>
            <a:off x="0" y="0"/>
            <a:ext cx="9144000" cy="6857644"/>
            <a:chOff x="0" y="0"/>
            <a:chExt cx="9144000" cy="6857644"/>
          </a:xfrm>
        </p:grpSpPr>
        <p:pic>
          <p:nvPicPr>
            <p:cNvPr id="1040" name="Google Shape;1040;p77"/>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041" name="Google Shape;1041;p77"/>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042" name="Google Shape;1042;p77"/>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43" name="Google Shape;1043;p77"/>
          <p:cNvSpPr txBox="1"/>
          <p:nvPr>
            <p:ph type="title"/>
          </p:nvPr>
        </p:nvSpPr>
        <p:spPr>
          <a:xfrm>
            <a:off x="78739" y="1042809"/>
            <a:ext cx="227838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FCFS: Example</a:t>
            </a:r>
            <a:endParaRPr/>
          </a:p>
        </p:txBody>
      </p:sp>
      <p:sp>
        <p:nvSpPr>
          <p:cNvPr id="1044" name="Google Shape;1044;p77"/>
          <p:cNvSpPr txBox="1"/>
          <p:nvPr/>
        </p:nvSpPr>
        <p:spPr>
          <a:xfrm>
            <a:off x="707301" y="1816100"/>
            <a:ext cx="7723505" cy="1050925"/>
          </a:xfrm>
          <a:prstGeom prst="rect">
            <a:avLst/>
          </a:prstGeom>
          <a:noFill/>
          <a:ln>
            <a:noFill/>
          </a:ln>
        </p:spPr>
        <p:txBody>
          <a:bodyPr anchorCtr="0" anchor="t" bIns="0" lIns="0" spcFirstLastPara="1" rIns="0" wrap="square" tIns="48875">
            <a:spAutoFit/>
          </a:bodyPr>
          <a:lstStyle/>
          <a:p>
            <a:pPr indent="-228600" lvl="0" marL="241300" marR="5080" rtl="0" algn="just">
              <a:lnSpc>
                <a:spcPct val="90100"/>
              </a:lnSpc>
              <a:spcBef>
                <a:spcPts val="0"/>
              </a:spcBef>
              <a:spcAft>
                <a:spcPts val="0"/>
              </a:spcAft>
              <a:buSzPts val="2400"/>
              <a:buFont typeface="Arial"/>
              <a:buChar char="•"/>
            </a:pPr>
            <a:r>
              <a:rPr b="1" lang="en-US" sz="2400">
                <a:latin typeface="Calibri"/>
                <a:ea typeface="Calibri"/>
                <a:cs typeface="Calibri"/>
                <a:sym typeface="Calibri"/>
              </a:rPr>
              <a:t>Consider the processes P1, P2, P3, P4 given in the below  table, arrives for execution in the same order, with  different Arrival Time, and given Burst Time.</a:t>
            </a:r>
            <a:endParaRPr sz="2400">
              <a:latin typeface="Calibri"/>
              <a:ea typeface="Calibri"/>
              <a:cs typeface="Calibri"/>
              <a:sym typeface="Calibri"/>
            </a:endParaRPr>
          </a:p>
        </p:txBody>
      </p:sp>
      <p:graphicFrame>
        <p:nvGraphicFramePr>
          <p:cNvPr id="1045" name="Google Shape;1045;p77"/>
          <p:cNvGraphicFramePr/>
          <p:nvPr/>
        </p:nvGraphicFramePr>
        <p:xfrm>
          <a:off x="2783497" y="3712298"/>
          <a:ext cx="3000000" cy="3000000"/>
        </p:xfrm>
        <a:graphic>
          <a:graphicData uri="http://schemas.openxmlformats.org/drawingml/2006/table">
            <a:tbl>
              <a:tblPr bandRow="1" firstRow="1">
                <a:noFill/>
                <a:tableStyleId>{D47924E9-CC0E-476D-8F09-A3F1E70339A8}</a:tableStyleId>
              </a:tblPr>
              <a:tblGrid>
                <a:gridCol w="1310000"/>
                <a:gridCol w="1310000"/>
                <a:gridCol w="1310000"/>
              </a:tblGrid>
              <a:tr h="642600">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PROCESS</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172084" lvl="0" marL="412750" marR="23495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ARRIVAL  TIME</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71755" lvl="0" marL="412115" marR="333375"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BURST  TIME</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r>
              <a:tr h="370800">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P1</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r>
              <a:tr h="369375">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P2</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r>
              <a:tr h="370800">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P3</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5</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r>
              <a:tr h="370425">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P4</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6</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4</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9" name="Shape 1049"/>
        <p:cNvGrpSpPr/>
        <p:nvPr/>
      </p:nvGrpSpPr>
      <p:grpSpPr>
        <a:xfrm>
          <a:off x="0" y="0"/>
          <a:ext cx="0" cy="0"/>
          <a:chOff x="0" y="0"/>
          <a:chExt cx="0" cy="0"/>
        </a:xfrm>
      </p:grpSpPr>
      <p:sp>
        <p:nvSpPr>
          <p:cNvPr id="1050" name="Google Shape;1050;p78"/>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51" name="Google Shape;1051;p78"/>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52" name="Google Shape;1052;p78"/>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053" name="Google Shape;1053;p78"/>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054" name="Google Shape;1054;p78"/>
          <p:cNvGrpSpPr/>
          <p:nvPr/>
        </p:nvGrpSpPr>
        <p:grpSpPr>
          <a:xfrm>
            <a:off x="0" y="0"/>
            <a:ext cx="9144000" cy="6857644"/>
            <a:chOff x="0" y="0"/>
            <a:chExt cx="9144000" cy="6857644"/>
          </a:xfrm>
        </p:grpSpPr>
        <p:pic>
          <p:nvPicPr>
            <p:cNvPr id="1055" name="Google Shape;1055;p78"/>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056" name="Google Shape;1056;p78"/>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057" name="Google Shape;1057;p78"/>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58" name="Google Shape;1058;p78"/>
          <p:cNvSpPr txBox="1"/>
          <p:nvPr>
            <p:ph type="title"/>
          </p:nvPr>
        </p:nvSpPr>
        <p:spPr>
          <a:xfrm>
            <a:off x="78739" y="1042809"/>
            <a:ext cx="227838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FCFS: Example</a:t>
            </a:r>
            <a:endParaRPr/>
          </a:p>
        </p:txBody>
      </p:sp>
      <p:graphicFrame>
        <p:nvGraphicFramePr>
          <p:cNvPr id="1059" name="Google Shape;1059;p78"/>
          <p:cNvGraphicFramePr/>
          <p:nvPr/>
        </p:nvGraphicFramePr>
        <p:xfrm>
          <a:off x="354584" y="1712138"/>
          <a:ext cx="3000000" cy="3000000"/>
        </p:xfrm>
        <a:graphic>
          <a:graphicData uri="http://schemas.openxmlformats.org/drawingml/2006/table">
            <a:tbl>
              <a:tblPr bandRow="1" firstRow="1">
                <a:noFill/>
                <a:tableStyleId>{D47924E9-CC0E-476D-8F09-A3F1E70339A8}</a:tableStyleId>
              </a:tblPr>
              <a:tblGrid>
                <a:gridCol w="1224275"/>
                <a:gridCol w="1225550"/>
                <a:gridCol w="1224275"/>
                <a:gridCol w="1226175"/>
                <a:gridCol w="1224275"/>
                <a:gridCol w="1226175"/>
                <a:gridCol w="1224275"/>
              </a:tblGrid>
              <a:tr h="642600">
                <a:tc>
                  <a:txBody>
                    <a:bodyPr/>
                    <a:lstStyle/>
                    <a:p>
                      <a:pPr indent="0" lvl="0" marL="0" marR="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PROCESS</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171450" lvl="0" marL="370205" marR="192405"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ARRIVAL  TIME</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71754" lvl="0" marL="369570" marR="290195"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BURST  TIME</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67945" lvl="0" marL="191770" marR="116839"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COMPLETI  ON TIME</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165734" lvl="0" marL="262890" marR="25527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TAT  (CT-AT)</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248284" lvl="0" marL="203834" marR="19685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WT  (TAT-BT)</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c>
                  <a:txBody>
                    <a:bodyPr/>
                    <a:lstStyle/>
                    <a:p>
                      <a:pPr indent="-255270" lvl="0" marL="369570" marR="108585"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RESPONSE  TIME</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solidFill>
                      <a:srgbClr val="4371C3"/>
                    </a:solidFill>
                  </a:tcPr>
                </a:tc>
              </a:tr>
              <a:tr h="3704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P1</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55435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4635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r>
              <a:tr h="3697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P2</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4</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554355" marR="0" rtl="0" algn="l">
                        <a:lnSpc>
                          <a:spcPct val="100000"/>
                        </a:lnSpc>
                        <a:spcBef>
                          <a:spcPts val="0"/>
                        </a:spcBef>
                        <a:spcAft>
                          <a:spcPts val="0"/>
                        </a:spcAft>
                        <a:buNone/>
                      </a:pPr>
                      <a:r>
                        <a:rPr lang="en-US" sz="1800" u="none" cap="none" strike="noStrike">
                          <a:latin typeface="Calibri"/>
                          <a:ea typeface="Calibri"/>
                          <a:cs typeface="Calibri"/>
                          <a:sym typeface="Calibri"/>
                        </a:rPr>
                        <a:t>1</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21</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r>
              <a:tr h="370800">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P3</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5</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8</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554355" marR="0" rtl="0" algn="l">
                        <a:lnSpc>
                          <a:spcPct val="100000"/>
                        </a:lnSpc>
                        <a:spcBef>
                          <a:spcPts val="0"/>
                        </a:spcBef>
                        <a:spcAft>
                          <a:spcPts val="0"/>
                        </a:spcAft>
                        <a:buNone/>
                      </a:pPr>
                      <a:r>
                        <a:rPr lang="en-US" sz="1800" u="none" cap="none" strike="noStrike">
                          <a:latin typeface="Calibri"/>
                          <a:ea typeface="Calibri"/>
                          <a:cs typeface="Calibri"/>
                          <a:sym typeface="Calibri"/>
                        </a:rPr>
                        <a:t>0</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24</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ED4E9"/>
                    </a:solidFill>
                  </a:tcPr>
                </a:tc>
              </a:tr>
              <a:tr h="370425">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P4</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635" marR="0" rtl="0" algn="ctr">
                        <a:lnSpc>
                          <a:spcPct val="100000"/>
                        </a:lnSpc>
                        <a:spcBef>
                          <a:spcPts val="0"/>
                        </a:spcBef>
                        <a:spcAft>
                          <a:spcPts val="0"/>
                        </a:spcAft>
                        <a:buNone/>
                      </a:pPr>
                      <a:r>
                        <a:rPr lang="en-US" sz="1800" u="none" cap="none" strike="noStrike">
                          <a:latin typeface="Calibri"/>
                          <a:ea typeface="Calibri"/>
                          <a:cs typeface="Calibri"/>
                          <a:sym typeface="Calibri"/>
                        </a:rPr>
                        <a:t>6</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4</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12</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6</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554355" marR="0" rtl="0" algn="l">
                        <a:lnSpc>
                          <a:spcPct val="100000"/>
                        </a:lnSpc>
                        <a:spcBef>
                          <a:spcPts val="0"/>
                        </a:spcBef>
                        <a:spcAft>
                          <a:spcPts val="0"/>
                        </a:spcAft>
                        <a:buNone/>
                      </a:pPr>
                      <a:r>
                        <a:rPr lang="en-US" sz="1800" u="none" cap="none" strike="noStrike">
                          <a:latin typeface="Calibri"/>
                          <a:ea typeface="Calibri"/>
                          <a:cs typeface="Calibri"/>
                          <a:sym typeface="Calibri"/>
                        </a:rPr>
                        <a:t>2</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c>
                  <a:txBody>
                    <a:bodyPr/>
                    <a:lstStyle/>
                    <a:p>
                      <a:pPr indent="0" lvl="0" marL="0" marR="0" rtl="0" algn="ctr">
                        <a:lnSpc>
                          <a:spcPct val="100000"/>
                        </a:lnSpc>
                        <a:spcBef>
                          <a:spcPts val="0"/>
                        </a:spcBef>
                        <a:spcAft>
                          <a:spcPts val="0"/>
                        </a:spcAft>
                        <a:buNone/>
                      </a:pPr>
                      <a:r>
                        <a:rPr lang="en-US" sz="1800" u="none" cap="none" strike="noStrike">
                          <a:latin typeface="Calibri"/>
                          <a:ea typeface="Calibri"/>
                          <a:cs typeface="Calibri"/>
                          <a:sym typeface="Calibri"/>
                        </a:rPr>
                        <a:t>30</a:t>
                      </a:r>
                      <a:endParaRPr sz="1800" u="none" cap="none" strike="noStrike">
                        <a:latin typeface="Calibri"/>
                        <a:ea typeface="Calibri"/>
                        <a:cs typeface="Calibri"/>
                        <a:sym typeface="Calibri"/>
                      </a:endParaRPr>
                    </a:p>
                  </a:txBody>
                  <a:tcPr marT="47000" marB="0" marR="0" marL="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8EAF4"/>
                    </a:solidFill>
                  </a:tcPr>
                </a:tc>
              </a:tr>
            </a:tbl>
          </a:graphicData>
        </a:graphic>
      </p:graphicFrame>
      <p:grpSp>
        <p:nvGrpSpPr>
          <p:cNvPr id="1060" name="Google Shape;1060;p78"/>
          <p:cNvGrpSpPr/>
          <p:nvPr/>
        </p:nvGrpSpPr>
        <p:grpSpPr>
          <a:xfrm>
            <a:off x="1356474" y="3857396"/>
            <a:ext cx="7111085" cy="2643937"/>
            <a:chOff x="1356474" y="3857396"/>
            <a:chExt cx="7111085" cy="2643937"/>
          </a:xfrm>
        </p:grpSpPr>
        <p:pic>
          <p:nvPicPr>
            <p:cNvPr id="1061" name="Google Shape;1061;p78"/>
            <p:cNvPicPr preferRelativeResize="0"/>
            <p:nvPr/>
          </p:nvPicPr>
          <p:blipFill rotWithShape="1">
            <a:blip r:embed="rId7">
              <a:alphaModFix/>
            </a:blip>
            <a:srcRect b="0" l="0" r="0" t="0"/>
            <a:stretch/>
          </p:blipFill>
          <p:spPr>
            <a:xfrm>
              <a:off x="7286764" y="3990593"/>
              <a:ext cx="1180795" cy="2438285"/>
            </a:xfrm>
            <a:prstGeom prst="rect">
              <a:avLst/>
            </a:prstGeom>
            <a:noFill/>
            <a:ln>
              <a:noFill/>
            </a:ln>
          </p:spPr>
        </p:pic>
        <p:pic>
          <p:nvPicPr>
            <p:cNvPr id="1062" name="Google Shape;1062;p78"/>
            <p:cNvPicPr preferRelativeResize="0"/>
            <p:nvPr/>
          </p:nvPicPr>
          <p:blipFill rotWithShape="1">
            <a:blip r:embed="rId8">
              <a:alphaModFix/>
            </a:blip>
            <a:srcRect b="0" l="0" r="0" t="0"/>
            <a:stretch/>
          </p:blipFill>
          <p:spPr>
            <a:xfrm>
              <a:off x="5000764" y="3857396"/>
              <a:ext cx="780834" cy="2438285"/>
            </a:xfrm>
            <a:prstGeom prst="rect">
              <a:avLst/>
            </a:prstGeom>
            <a:noFill/>
            <a:ln>
              <a:noFill/>
            </a:ln>
          </p:spPr>
        </p:pic>
        <p:pic>
          <p:nvPicPr>
            <p:cNvPr id="1063" name="Google Shape;1063;p78"/>
            <p:cNvPicPr preferRelativeResize="0"/>
            <p:nvPr/>
          </p:nvPicPr>
          <p:blipFill rotWithShape="1">
            <a:blip r:embed="rId9">
              <a:alphaModFix/>
            </a:blip>
            <a:srcRect b="0" l="0" r="0" t="0"/>
            <a:stretch/>
          </p:blipFill>
          <p:spPr>
            <a:xfrm>
              <a:off x="3857764" y="3857396"/>
              <a:ext cx="676084" cy="2438285"/>
            </a:xfrm>
            <a:prstGeom prst="rect">
              <a:avLst/>
            </a:prstGeom>
            <a:noFill/>
            <a:ln>
              <a:noFill/>
            </a:ln>
          </p:spPr>
        </p:pic>
        <p:pic>
          <p:nvPicPr>
            <p:cNvPr id="1064" name="Google Shape;1064;p78"/>
            <p:cNvPicPr preferRelativeResize="0"/>
            <p:nvPr/>
          </p:nvPicPr>
          <p:blipFill rotWithShape="1">
            <a:blip r:embed="rId10">
              <a:alphaModFix/>
            </a:blip>
            <a:srcRect b="0" l="0" r="0" t="0"/>
            <a:stretch/>
          </p:blipFill>
          <p:spPr>
            <a:xfrm>
              <a:off x="2786037" y="3866756"/>
              <a:ext cx="685800" cy="2438285"/>
            </a:xfrm>
            <a:prstGeom prst="rect">
              <a:avLst/>
            </a:prstGeom>
            <a:noFill/>
            <a:ln>
              <a:noFill/>
            </a:ln>
          </p:spPr>
        </p:pic>
        <p:pic>
          <p:nvPicPr>
            <p:cNvPr id="1065" name="Google Shape;1065;p78"/>
            <p:cNvPicPr preferRelativeResize="0"/>
            <p:nvPr/>
          </p:nvPicPr>
          <p:blipFill rotWithShape="1">
            <a:blip r:embed="rId11">
              <a:alphaModFix/>
            </a:blip>
            <a:srcRect b="0" l="0" r="0" t="0"/>
            <a:stretch/>
          </p:blipFill>
          <p:spPr>
            <a:xfrm>
              <a:off x="1571764" y="4009682"/>
              <a:ext cx="771474" cy="2338197"/>
            </a:xfrm>
            <a:prstGeom prst="rect">
              <a:avLst/>
            </a:prstGeom>
            <a:noFill/>
            <a:ln>
              <a:noFill/>
            </a:ln>
          </p:spPr>
        </p:pic>
        <p:sp>
          <p:nvSpPr>
            <p:cNvPr id="1066" name="Google Shape;1066;p78"/>
            <p:cNvSpPr/>
            <p:nvPr/>
          </p:nvSpPr>
          <p:spPr>
            <a:xfrm>
              <a:off x="1356474" y="5929198"/>
              <a:ext cx="4358640" cy="572135"/>
            </a:xfrm>
            <a:custGeom>
              <a:rect b="b" l="l" r="r" t="t"/>
              <a:pathLst>
                <a:path extrusionOk="0" h="572135" w="4358640">
                  <a:moveTo>
                    <a:pt x="4358170" y="0"/>
                  </a:moveTo>
                  <a:lnTo>
                    <a:pt x="4356299" y="70800"/>
                  </a:lnTo>
                  <a:lnTo>
                    <a:pt x="4351129" y="137628"/>
                  </a:lnTo>
                  <a:lnTo>
                    <a:pt x="4343319" y="196516"/>
                  </a:lnTo>
                  <a:lnTo>
                    <a:pt x="4333528" y="243493"/>
                  </a:lnTo>
                  <a:lnTo>
                    <a:pt x="4310646" y="285838"/>
                  </a:lnTo>
                  <a:lnTo>
                    <a:pt x="2226970" y="285838"/>
                  </a:lnTo>
                  <a:lnTo>
                    <a:pt x="2215173" y="297089"/>
                  </a:lnTo>
                  <a:lnTo>
                    <a:pt x="2194120" y="375211"/>
                  </a:lnTo>
                  <a:lnTo>
                    <a:pt x="2186224" y="434163"/>
                  </a:lnTo>
                  <a:lnTo>
                    <a:pt x="2180987" y="501095"/>
                  </a:lnTo>
                  <a:lnTo>
                    <a:pt x="2179091" y="572046"/>
                  </a:lnTo>
                  <a:lnTo>
                    <a:pt x="2177221" y="501095"/>
                  </a:lnTo>
                  <a:lnTo>
                    <a:pt x="2172050" y="434163"/>
                  </a:lnTo>
                  <a:lnTo>
                    <a:pt x="2164240" y="375211"/>
                  </a:lnTo>
                  <a:lnTo>
                    <a:pt x="2154449" y="328200"/>
                  </a:lnTo>
                  <a:lnTo>
                    <a:pt x="2131568" y="285838"/>
                  </a:lnTo>
                  <a:lnTo>
                    <a:pt x="47891" y="285838"/>
                  </a:lnTo>
                  <a:lnTo>
                    <a:pt x="36093" y="274591"/>
                  </a:lnTo>
                  <a:lnTo>
                    <a:pt x="24914" y="243493"/>
                  </a:lnTo>
                  <a:lnTo>
                    <a:pt x="15035" y="196516"/>
                  </a:lnTo>
                  <a:lnTo>
                    <a:pt x="7135" y="137628"/>
                  </a:lnTo>
                  <a:lnTo>
                    <a:pt x="1897" y="70800"/>
                  </a:lnTo>
                  <a:lnTo>
                    <a:pt x="0" y="0"/>
                  </a:lnTo>
                </a:path>
              </a:pathLst>
            </a:custGeom>
            <a:noFill/>
            <a:ln cap="flat" cmpd="sng" w="34900">
              <a:solidFill>
                <a:srgbClr val="FF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67" name="Google Shape;1067;p78"/>
          <p:cNvSpPr txBox="1"/>
          <p:nvPr/>
        </p:nvSpPr>
        <p:spPr>
          <a:xfrm>
            <a:off x="2816898" y="6534263"/>
            <a:ext cx="13811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Ready queue</a:t>
            </a:r>
            <a:endParaRPr sz="1800">
              <a:latin typeface="Arial"/>
              <a:ea typeface="Arial"/>
              <a:cs typeface="Arial"/>
              <a:sym typeface="Arial"/>
            </a:endParaRPr>
          </a:p>
        </p:txBody>
      </p:sp>
      <p:pic>
        <p:nvPicPr>
          <p:cNvPr id="1068" name="Google Shape;1068;p78"/>
          <p:cNvPicPr preferRelativeResize="0"/>
          <p:nvPr/>
        </p:nvPicPr>
        <p:blipFill rotWithShape="1">
          <a:blip r:embed="rId12">
            <a:alphaModFix/>
          </a:blip>
          <a:srcRect b="0" l="0" r="0" t="0"/>
          <a:stretch/>
        </p:blipFill>
        <p:spPr>
          <a:xfrm>
            <a:off x="6637501" y="5922542"/>
            <a:ext cx="655918" cy="512992"/>
          </a:xfrm>
          <a:prstGeom prst="rect">
            <a:avLst/>
          </a:prstGeom>
          <a:noFill/>
          <a:ln>
            <a:noFill/>
          </a:ln>
        </p:spPr>
      </p:pic>
      <p:sp>
        <p:nvSpPr>
          <p:cNvPr id="1069" name="Google Shape;1069;p78"/>
          <p:cNvSpPr txBox="1"/>
          <p:nvPr/>
        </p:nvSpPr>
        <p:spPr>
          <a:xfrm>
            <a:off x="6836295" y="6028816"/>
            <a:ext cx="2584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18765432019210</a:t>
            </a:r>
            <a:endParaRPr sz="1800">
              <a:latin typeface="Calibri"/>
              <a:ea typeface="Calibri"/>
              <a:cs typeface="Calibri"/>
              <a:sym typeface="Calibri"/>
            </a:endParaRPr>
          </a:p>
        </p:txBody>
      </p:sp>
      <p:grpSp>
        <p:nvGrpSpPr>
          <p:cNvPr id="1070" name="Google Shape;1070;p78"/>
          <p:cNvGrpSpPr/>
          <p:nvPr/>
        </p:nvGrpSpPr>
        <p:grpSpPr>
          <a:xfrm>
            <a:off x="6202438" y="3798354"/>
            <a:ext cx="2727960" cy="565785"/>
            <a:chOff x="6202438" y="3798354"/>
            <a:chExt cx="2727960" cy="565785"/>
          </a:xfrm>
        </p:grpSpPr>
        <p:sp>
          <p:nvSpPr>
            <p:cNvPr id="1071" name="Google Shape;1071;p78"/>
            <p:cNvSpPr/>
            <p:nvPr/>
          </p:nvSpPr>
          <p:spPr>
            <a:xfrm>
              <a:off x="6202438" y="3798354"/>
              <a:ext cx="2727960" cy="565785"/>
            </a:xfrm>
            <a:custGeom>
              <a:rect b="b" l="l" r="r" t="t"/>
              <a:pathLst>
                <a:path extrusionOk="0" h="565785" w="2727959">
                  <a:moveTo>
                    <a:pt x="1392478" y="0"/>
                  </a:moveTo>
                  <a:lnTo>
                    <a:pt x="1324444" y="0"/>
                  </a:lnTo>
                  <a:lnTo>
                    <a:pt x="1256766" y="368"/>
                  </a:lnTo>
                  <a:lnTo>
                    <a:pt x="1189075" y="1447"/>
                  </a:lnTo>
                  <a:lnTo>
                    <a:pt x="1055166" y="4330"/>
                  </a:lnTo>
                  <a:lnTo>
                    <a:pt x="989647" y="6489"/>
                  </a:lnTo>
                  <a:lnTo>
                    <a:pt x="860755" y="12242"/>
                  </a:lnTo>
                  <a:lnTo>
                    <a:pt x="798118" y="15481"/>
                  </a:lnTo>
                  <a:lnTo>
                    <a:pt x="677519" y="23406"/>
                  </a:lnTo>
                  <a:lnTo>
                    <a:pt x="563397" y="32766"/>
                  </a:lnTo>
                  <a:lnTo>
                    <a:pt x="457555" y="43561"/>
                  </a:lnTo>
                  <a:lnTo>
                    <a:pt x="407885" y="49326"/>
                  </a:lnTo>
                  <a:lnTo>
                    <a:pt x="360718" y="55448"/>
                  </a:lnTo>
                  <a:lnTo>
                    <a:pt x="315722" y="61925"/>
                  </a:lnTo>
                  <a:lnTo>
                    <a:pt x="273596" y="68770"/>
                  </a:lnTo>
                  <a:lnTo>
                    <a:pt x="233997" y="75971"/>
                  </a:lnTo>
                  <a:lnTo>
                    <a:pt x="163804" y="90360"/>
                  </a:lnTo>
                  <a:lnTo>
                    <a:pt x="105117" y="106210"/>
                  </a:lnTo>
                  <a:lnTo>
                    <a:pt x="59042" y="122047"/>
                  </a:lnTo>
                  <a:lnTo>
                    <a:pt x="14401" y="147243"/>
                  </a:lnTo>
                  <a:lnTo>
                    <a:pt x="0" y="173164"/>
                  </a:lnTo>
                  <a:lnTo>
                    <a:pt x="1803" y="181800"/>
                  </a:lnTo>
                  <a:lnTo>
                    <a:pt x="43561" y="215646"/>
                  </a:lnTo>
                  <a:lnTo>
                    <a:pt x="83883" y="231851"/>
                  </a:lnTo>
                  <a:lnTo>
                    <a:pt x="137160" y="247688"/>
                  </a:lnTo>
                  <a:lnTo>
                    <a:pt x="202679" y="262801"/>
                  </a:lnTo>
                  <a:lnTo>
                    <a:pt x="279717" y="277202"/>
                  </a:lnTo>
                  <a:lnTo>
                    <a:pt x="322199" y="283679"/>
                  </a:lnTo>
                  <a:lnTo>
                    <a:pt x="367563" y="290169"/>
                  </a:lnTo>
                  <a:lnTo>
                    <a:pt x="415086" y="296291"/>
                  </a:lnTo>
                  <a:lnTo>
                    <a:pt x="517321" y="307809"/>
                  </a:lnTo>
                  <a:lnTo>
                    <a:pt x="571677" y="312851"/>
                  </a:lnTo>
                  <a:lnTo>
                    <a:pt x="686155" y="322211"/>
                  </a:lnTo>
                  <a:lnTo>
                    <a:pt x="745921" y="326161"/>
                  </a:lnTo>
                  <a:lnTo>
                    <a:pt x="870115" y="333362"/>
                  </a:lnTo>
                  <a:lnTo>
                    <a:pt x="933843" y="336245"/>
                  </a:lnTo>
                  <a:lnTo>
                    <a:pt x="907923" y="565200"/>
                  </a:lnTo>
                  <a:lnTo>
                    <a:pt x="1402918" y="344881"/>
                  </a:lnTo>
                  <a:lnTo>
                    <a:pt x="1470964" y="344525"/>
                  </a:lnTo>
                  <a:lnTo>
                    <a:pt x="1538643" y="343446"/>
                  </a:lnTo>
                  <a:lnTo>
                    <a:pt x="1672196" y="340563"/>
                  </a:lnTo>
                  <a:lnTo>
                    <a:pt x="1738083" y="338404"/>
                  </a:lnTo>
                  <a:lnTo>
                    <a:pt x="1866963" y="332651"/>
                  </a:lnTo>
                  <a:lnTo>
                    <a:pt x="1929244" y="329399"/>
                  </a:lnTo>
                  <a:lnTo>
                    <a:pt x="2050199" y="321487"/>
                  </a:lnTo>
                  <a:lnTo>
                    <a:pt x="2163965" y="312127"/>
                  </a:lnTo>
                  <a:lnTo>
                    <a:pt x="2269807" y="301320"/>
                  </a:lnTo>
                  <a:lnTo>
                    <a:pt x="2319477" y="295567"/>
                  </a:lnTo>
                  <a:lnTo>
                    <a:pt x="2367000" y="289090"/>
                  </a:lnTo>
                  <a:lnTo>
                    <a:pt x="2411641" y="282600"/>
                  </a:lnTo>
                  <a:lnTo>
                    <a:pt x="2453767" y="276123"/>
                  </a:lnTo>
                  <a:lnTo>
                    <a:pt x="2493365" y="268922"/>
                  </a:lnTo>
                  <a:lnTo>
                    <a:pt x="2563926" y="254165"/>
                  </a:lnTo>
                  <a:lnTo>
                    <a:pt x="2622245" y="238683"/>
                  </a:lnTo>
                  <a:lnTo>
                    <a:pt x="2668320" y="222491"/>
                  </a:lnTo>
                  <a:lnTo>
                    <a:pt x="2712961" y="197650"/>
                  </a:lnTo>
                  <a:lnTo>
                    <a:pt x="2727363" y="171729"/>
                  </a:lnTo>
                  <a:lnTo>
                    <a:pt x="2725559" y="163080"/>
                  </a:lnTo>
                  <a:lnTo>
                    <a:pt x="2683802" y="129247"/>
                  </a:lnTo>
                  <a:lnTo>
                    <a:pt x="2643479" y="112687"/>
                  </a:lnTo>
                  <a:lnTo>
                    <a:pt x="2590203" y="97205"/>
                  </a:lnTo>
                  <a:lnTo>
                    <a:pt x="2524683" y="82080"/>
                  </a:lnTo>
                  <a:lnTo>
                    <a:pt x="2447645" y="67691"/>
                  </a:lnTo>
                  <a:lnTo>
                    <a:pt x="2405164" y="61201"/>
                  </a:lnTo>
                  <a:lnTo>
                    <a:pt x="2359799" y="54724"/>
                  </a:lnTo>
                  <a:lnTo>
                    <a:pt x="2312276" y="48602"/>
                  </a:lnTo>
                  <a:lnTo>
                    <a:pt x="2210041" y="37084"/>
                  </a:lnTo>
                  <a:lnTo>
                    <a:pt x="2155685" y="32042"/>
                  </a:lnTo>
                  <a:lnTo>
                    <a:pt x="2041207" y="22682"/>
                  </a:lnTo>
                  <a:lnTo>
                    <a:pt x="1981085" y="18719"/>
                  </a:lnTo>
                  <a:lnTo>
                    <a:pt x="1857235" y="11531"/>
                  </a:lnTo>
                  <a:lnTo>
                    <a:pt x="1793163" y="8648"/>
                  </a:lnTo>
                  <a:lnTo>
                    <a:pt x="1728000" y="6121"/>
                  </a:lnTo>
                  <a:lnTo>
                    <a:pt x="1595526" y="2527"/>
                  </a:lnTo>
                  <a:lnTo>
                    <a:pt x="1528203" y="1092"/>
                  </a:lnTo>
                  <a:lnTo>
                    <a:pt x="1460525" y="368"/>
                  </a:lnTo>
                  <a:lnTo>
                    <a:pt x="1392478" y="0"/>
                  </a:lnTo>
                  <a:close/>
                </a:path>
              </a:pathLst>
            </a:custGeom>
            <a:solidFill>
              <a:srgbClr val="4371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72" name="Google Shape;1072;p78"/>
            <p:cNvSpPr/>
            <p:nvPr/>
          </p:nvSpPr>
          <p:spPr>
            <a:xfrm>
              <a:off x="6202438" y="3798354"/>
              <a:ext cx="2727960" cy="565785"/>
            </a:xfrm>
            <a:custGeom>
              <a:rect b="b" l="l" r="r" t="t"/>
              <a:pathLst>
                <a:path extrusionOk="0" h="565785" w="2727959">
                  <a:moveTo>
                    <a:pt x="933843" y="336245"/>
                  </a:moveTo>
                  <a:lnTo>
                    <a:pt x="870115" y="333362"/>
                  </a:lnTo>
                  <a:lnTo>
                    <a:pt x="807123" y="329768"/>
                  </a:lnTo>
                  <a:lnTo>
                    <a:pt x="745921" y="326161"/>
                  </a:lnTo>
                  <a:lnTo>
                    <a:pt x="686155" y="322211"/>
                  </a:lnTo>
                  <a:lnTo>
                    <a:pt x="627837" y="317525"/>
                  </a:lnTo>
                  <a:lnTo>
                    <a:pt x="571677" y="312851"/>
                  </a:lnTo>
                  <a:lnTo>
                    <a:pt x="517321" y="307809"/>
                  </a:lnTo>
                  <a:lnTo>
                    <a:pt x="465124" y="302044"/>
                  </a:lnTo>
                  <a:lnTo>
                    <a:pt x="415086" y="296291"/>
                  </a:lnTo>
                  <a:lnTo>
                    <a:pt x="367563" y="290169"/>
                  </a:lnTo>
                  <a:lnTo>
                    <a:pt x="322199" y="283679"/>
                  </a:lnTo>
                  <a:lnTo>
                    <a:pt x="279717" y="277202"/>
                  </a:lnTo>
                  <a:lnTo>
                    <a:pt x="239763" y="270002"/>
                  </a:lnTo>
                  <a:lnTo>
                    <a:pt x="168478" y="255600"/>
                  </a:lnTo>
                  <a:lnTo>
                    <a:pt x="109080" y="240131"/>
                  </a:lnTo>
                  <a:lnTo>
                    <a:pt x="61925" y="223926"/>
                  </a:lnTo>
                  <a:lnTo>
                    <a:pt x="15836" y="198729"/>
                  </a:lnTo>
                  <a:lnTo>
                    <a:pt x="0" y="173164"/>
                  </a:lnTo>
                  <a:lnTo>
                    <a:pt x="1435" y="164528"/>
                  </a:lnTo>
                  <a:lnTo>
                    <a:pt x="41046" y="130683"/>
                  </a:lnTo>
                  <a:lnTo>
                    <a:pt x="80645" y="114122"/>
                  </a:lnTo>
                  <a:lnTo>
                    <a:pt x="132842" y="98285"/>
                  </a:lnTo>
                  <a:lnTo>
                    <a:pt x="197637" y="83159"/>
                  </a:lnTo>
                  <a:lnTo>
                    <a:pt x="273596" y="68770"/>
                  </a:lnTo>
                  <a:lnTo>
                    <a:pt x="315722" y="61925"/>
                  </a:lnTo>
                  <a:lnTo>
                    <a:pt x="360718" y="55448"/>
                  </a:lnTo>
                  <a:lnTo>
                    <a:pt x="407885" y="49326"/>
                  </a:lnTo>
                  <a:lnTo>
                    <a:pt x="457555" y="43561"/>
                  </a:lnTo>
                  <a:lnTo>
                    <a:pt x="509397" y="38163"/>
                  </a:lnTo>
                  <a:lnTo>
                    <a:pt x="563397" y="32766"/>
                  </a:lnTo>
                  <a:lnTo>
                    <a:pt x="619556" y="28079"/>
                  </a:lnTo>
                  <a:lnTo>
                    <a:pt x="677519" y="23406"/>
                  </a:lnTo>
                  <a:lnTo>
                    <a:pt x="736917" y="19443"/>
                  </a:lnTo>
                  <a:lnTo>
                    <a:pt x="798118" y="15481"/>
                  </a:lnTo>
                  <a:lnTo>
                    <a:pt x="860755" y="12242"/>
                  </a:lnTo>
                  <a:lnTo>
                    <a:pt x="924483" y="9359"/>
                  </a:lnTo>
                  <a:lnTo>
                    <a:pt x="989647" y="6489"/>
                  </a:lnTo>
                  <a:lnTo>
                    <a:pt x="1055166" y="4330"/>
                  </a:lnTo>
                  <a:lnTo>
                    <a:pt x="1121765" y="2882"/>
                  </a:lnTo>
                  <a:lnTo>
                    <a:pt x="1189075" y="1447"/>
                  </a:lnTo>
                  <a:lnTo>
                    <a:pt x="1256766" y="368"/>
                  </a:lnTo>
                  <a:lnTo>
                    <a:pt x="1324444" y="0"/>
                  </a:lnTo>
                  <a:lnTo>
                    <a:pt x="1392478" y="0"/>
                  </a:lnTo>
                  <a:lnTo>
                    <a:pt x="1460525" y="368"/>
                  </a:lnTo>
                  <a:lnTo>
                    <a:pt x="1528203" y="1092"/>
                  </a:lnTo>
                  <a:lnTo>
                    <a:pt x="1595526" y="2527"/>
                  </a:lnTo>
                  <a:lnTo>
                    <a:pt x="1662125" y="4330"/>
                  </a:lnTo>
                  <a:lnTo>
                    <a:pt x="1728000" y="6121"/>
                  </a:lnTo>
                  <a:lnTo>
                    <a:pt x="1793163" y="8648"/>
                  </a:lnTo>
                  <a:lnTo>
                    <a:pt x="1857235" y="11531"/>
                  </a:lnTo>
                  <a:lnTo>
                    <a:pt x="1919884" y="15125"/>
                  </a:lnTo>
                  <a:lnTo>
                    <a:pt x="1981085" y="18719"/>
                  </a:lnTo>
                  <a:lnTo>
                    <a:pt x="2041207" y="22682"/>
                  </a:lnTo>
                  <a:lnTo>
                    <a:pt x="2099157" y="27368"/>
                  </a:lnTo>
                  <a:lnTo>
                    <a:pt x="2155685" y="32042"/>
                  </a:lnTo>
                  <a:lnTo>
                    <a:pt x="2210041" y="37084"/>
                  </a:lnTo>
                  <a:lnTo>
                    <a:pt x="2262238" y="42849"/>
                  </a:lnTo>
                  <a:lnTo>
                    <a:pt x="2312276" y="48602"/>
                  </a:lnTo>
                  <a:lnTo>
                    <a:pt x="2359799" y="54724"/>
                  </a:lnTo>
                  <a:lnTo>
                    <a:pt x="2405164" y="61201"/>
                  </a:lnTo>
                  <a:lnTo>
                    <a:pt x="2447645" y="67691"/>
                  </a:lnTo>
                  <a:lnTo>
                    <a:pt x="2487599" y="74891"/>
                  </a:lnTo>
                  <a:lnTo>
                    <a:pt x="2558884" y="89281"/>
                  </a:lnTo>
                  <a:lnTo>
                    <a:pt x="2618282" y="104762"/>
                  </a:lnTo>
                  <a:lnTo>
                    <a:pt x="2665082" y="120967"/>
                  </a:lnTo>
                  <a:lnTo>
                    <a:pt x="2711526" y="146164"/>
                  </a:lnTo>
                  <a:lnTo>
                    <a:pt x="2727363" y="171729"/>
                  </a:lnTo>
                  <a:lnTo>
                    <a:pt x="2725915" y="180365"/>
                  </a:lnTo>
                  <a:lnTo>
                    <a:pt x="2686316" y="214210"/>
                  </a:lnTo>
                  <a:lnTo>
                    <a:pt x="2646718" y="230771"/>
                  </a:lnTo>
                  <a:lnTo>
                    <a:pt x="2594521" y="246608"/>
                  </a:lnTo>
                  <a:lnTo>
                    <a:pt x="2530081" y="261721"/>
                  </a:lnTo>
                  <a:lnTo>
                    <a:pt x="2453767" y="276123"/>
                  </a:lnTo>
                  <a:lnTo>
                    <a:pt x="2411641" y="282600"/>
                  </a:lnTo>
                  <a:lnTo>
                    <a:pt x="2367000" y="289090"/>
                  </a:lnTo>
                  <a:lnTo>
                    <a:pt x="2319477" y="295567"/>
                  </a:lnTo>
                  <a:lnTo>
                    <a:pt x="2269807" y="301320"/>
                  </a:lnTo>
                  <a:lnTo>
                    <a:pt x="2217966" y="306730"/>
                  </a:lnTo>
                  <a:lnTo>
                    <a:pt x="2163965" y="312127"/>
                  </a:lnTo>
                  <a:lnTo>
                    <a:pt x="2107806" y="316801"/>
                  </a:lnTo>
                  <a:lnTo>
                    <a:pt x="2050199" y="321487"/>
                  </a:lnTo>
                  <a:lnTo>
                    <a:pt x="1990445" y="325450"/>
                  </a:lnTo>
                  <a:lnTo>
                    <a:pt x="1929244" y="329399"/>
                  </a:lnTo>
                  <a:lnTo>
                    <a:pt x="1866963" y="332651"/>
                  </a:lnTo>
                  <a:lnTo>
                    <a:pt x="1802879" y="335521"/>
                  </a:lnTo>
                  <a:lnTo>
                    <a:pt x="1738083" y="338404"/>
                  </a:lnTo>
                  <a:lnTo>
                    <a:pt x="1672196" y="340563"/>
                  </a:lnTo>
                  <a:lnTo>
                    <a:pt x="1605597" y="342011"/>
                  </a:lnTo>
                  <a:lnTo>
                    <a:pt x="1538643" y="343446"/>
                  </a:lnTo>
                  <a:lnTo>
                    <a:pt x="1470964" y="344525"/>
                  </a:lnTo>
                  <a:lnTo>
                    <a:pt x="1402918" y="344881"/>
                  </a:lnTo>
                  <a:lnTo>
                    <a:pt x="907923" y="565200"/>
                  </a:lnTo>
                  <a:lnTo>
                    <a:pt x="933843" y="336245"/>
                  </a:lnTo>
                  <a:close/>
                </a:path>
              </a:pathLst>
            </a:custGeom>
            <a:noFill/>
            <a:ln cap="flat" cmpd="sng" w="12575">
              <a:solidFill>
                <a:srgbClr val="2E518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73" name="Google Shape;1073;p78"/>
          <p:cNvSpPr txBox="1"/>
          <p:nvPr/>
        </p:nvSpPr>
        <p:spPr>
          <a:xfrm>
            <a:off x="6685457" y="3821303"/>
            <a:ext cx="176022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FFFFFF"/>
                </a:solidFill>
                <a:latin typeface="Calibri"/>
                <a:ea typeface="Calibri"/>
                <a:cs typeface="Calibri"/>
                <a:sym typeface="Calibri"/>
              </a:rPr>
              <a:t>JOB IN EXECUTION</a:t>
            </a:r>
            <a:endParaRPr sz="1800">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7" name="Shape 1077"/>
        <p:cNvGrpSpPr/>
        <p:nvPr/>
      </p:nvGrpSpPr>
      <p:grpSpPr>
        <a:xfrm>
          <a:off x="0" y="0"/>
          <a:ext cx="0" cy="0"/>
          <a:chOff x="0" y="0"/>
          <a:chExt cx="0" cy="0"/>
        </a:xfrm>
      </p:grpSpPr>
      <p:sp>
        <p:nvSpPr>
          <p:cNvPr id="1078" name="Google Shape;1078;p79"/>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79" name="Google Shape;1079;p79"/>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80" name="Google Shape;1080;p79"/>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081" name="Google Shape;1081;p79"/>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082" name="Google Shape;1082;p79"/>
          <p:cNvGrpSpPr/>
          <p:nvPr/>
        </p:nvGrpSpPr>
        <p:grpSpPr>
          <a:xfrm>
            <a:off x="0" y="0"/>
            <a:ext cx="9144000" cy="6857644"/>
            <a:chOff x="0" y="0"/>
            <a:chExt cx="9144000" cy="6857644"/>
          </a:xfrm>
        </p:grpSpPr>
        <p:pic>
          <p:nvPicPr>
            <p:cNvPr id="1083" name="Google Shape;1083;p79"/>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084" name="Google Shape;1084;p79"/>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085" name="Google Shape;1085;p79"/>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86" name="Google Shape;1086;p79"/>
          <p:cNvSpPr txBox="1"/>
          <p:nvPr>
            <p:ph type="title"/>
          </p:nvPr>
        </p:nvSpPr>
        <p:spPr>
          <a:xfrm>
            <a:off x="78739" y="1042809"/>
            <a:ext cx="270446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Problems in FCFS</a:t>
            </a:r>
            <a:endParaRPr/>
          </a:p>
        </p:txBody>
      </p:sp>
      <p:sp>
        <p:nvSpPr>
          <p:cNvPr id="1087" name="Google Shape;1087;p79"/>
          <p:cNvSpPr txBox="1"/>
          <p:nvPr/>
        </p:nvSpPr>
        <p:spPr>
          <a:xfrm>
            <a:off x="669201" y="1757426"/>
            <a:ext cx="7802245" cy="4097654"/>
          </a:xfrm>
          <a:prstGeom prst="rect">
            <a:avLst/>
          </a:prstGeom>
          <a:noFill/>
          <a:ln>
            <a:noFill/>
          </a:ln>
        </p:spPr>
        <p:txBody>
          <a:bodyPr anchorCtr="0" anchor="t" bIns="0" lIns="0" spcFirstLastPara="1" rIns="0" wrap="square" tIns="121900">
            <a:spAutoFit/>
          </a:bodyPr>
          <a:lstStyle/>
          <a:p>
            <a:pPr indent="-228600" lvl="0" marL="279400" marR="38735" rtl="0" algn="l">
              <a:lnSpc>
                <a:spcPct val="70200"/>
              </a:lnSpc>
              <a:spcBef>
                <a:spcPts val="0"/>
              </a:spcBef>
              <a:spcAft>
                <a:spcPts val="0"/>
              </a:spcAft>
              <a:buSzPts val="2400"/>
              <a:buFont typeface="Arial"/>
              <a:buChar char="•"/>
            </a:pPr>
            <a:r>
              <a:rPr b="1" lang="en-US" sz="2400">
                <a:latin typeface="Calibri"/>
                <a:ea typeface="Calibri"/>
                <a:cs typeface="Calibri"/>
                <a:sym typeface="Calibri"/>
              </a:rPr>
              <a:t>It is Non Pre-emptive algorithm, which means the process  priority doesn't matter.</a:t>
            </a:r>
            <a:endParaRPr sz="2400">
              <a:latin typeface="Calibri"/>
              <a:ea typeface="Calibri"/>
              <a:cs typeface="Calibri"/>
              <a:sym typeface="Calibri"/>
            </a:endParaRPr>
          </a:p>
          <a:p>
            <a:pPr indent="-228600" lvl="0" marL="279400" marR="0" rtl="0" algn="l">
              <a:lnSpc>
                <a:spcPct val="100000"/>
              </a:lnSpc>
              <a:spcBef>
                <a:spcPts val="130"/>
              </a:spcBef>
              <a:spcAft>
                <a:spcPts val="0"/>
              </a:spcAft>
              <a:buSzPts val="2400"/>
              <a:buFont typeface="Arial"/>
              <a:buChar char="•"/>
            </a:pPr>
            <a:r>
              <a:rPr b="1" lang="en-US" sz="2400">
                <a:latin typeface="Calibri"/>
                <a:ea typeface="Calibri"/>
                <a:cs typeface="Calibri"/>
                <a:sym typeface="Calibri"/>
              </a:rPr>
              <a:t>Not optimal Average Waiting Time.</a:t>
            </a:r>
            <a:endParaRPr sz="2400">
              <a:latin typeface="Calibri"/>
              <a:ea typeface="Calibri"/>
              <a:cs typeface="Calibri"/>
              <a:sym typeface="Calibri"/>
            </a:endParaRPr>
          </a:p>
          <a:p>
            <a:pPr indent="-228600" lvl="0" marL="279400" marR="0" rtl="0" algn="l">
              <a:lnSpc>
                <a:spcPct val="102083"/>
              </a:lnSpc>
              <a:spcBef>
                <a:spcPts val="130"/>
              </a:spcBef>
              <a:spcAft>
                <a:spcPts val="0"/>
              </a:spcAft>
              <a:buSzPts val="2400"/>
              <a:buFont typeface="Arial"/>
              <a:buChar char="•"/>
            </a:pPr>
            <a:r>
              <a:rPr b="1" lang="en-US" sz="2400">
                <a:latin typeface="Calibri"/>
                <a:ea typeface="Calibri"/>
                <a:cs typeface="Calibri"/>
                <a:sym typeface="Calibri"/>
              </a:rPr>
              <a:t>Resources utilization in parallel is not possible, which leads</a:t>
            </a:r>
            <a:endParaRPr sz="2400">
              <a:latin typeface="Calibri"/>
              <a:ea typeface="Calibri"/>
              <a:cs typeface="Calibri"/>
              <a:sym typeface="Calibri"/>
            </a:endParaRPr>
          </a:p>
          <a:p>
            <a:pPr indent="0" lvl="0" marL="279400" marR="44450" rtl="0" algn="l">
              <a:lnSpc>
                <a:spcPct val="69800"/>
              </a:lnSpc>
              <a:spcBef>
                <a:spcPts val="434"/>
              </a:spcBef>
              <a:spcAft>
                <a:spcPts val="0"/>
              </a:spcAft>
              <a:buNone/>
            </a:pPr>
            <a:r>
              <a:rPr b="1" lang="en-US" sz="2400">
                <a:latin typeface="Calibri"/>
                <a:ea typeface="Calibri"/>
                <a:cs typeface="Calibri"/>
                <a:sym typeface="Calibri"/>
              </a:rPr>
              <a:t>to Convoy	Effect,	and	hence	poor	resource(CPU,	I/O	etc)  utilization.</a:t>
            </a:r>
            <a:endParaRPr sz="2400">
              <a:latin typeface="Calibri"/>
              <a:ea typeface="Calibri"/>
              <a:cs typeface="Calibri"/>
              <a:sym typeface="Calibri"/>
            </a:endParaRPr>
          </a:p>
          <a:p>
            <a:pPr indent="0" lvl="0" marL="0" marR="0" rtl="0" algn="l">
              <a:lnSpc>
                <a:spcPct val="100000"/>
              </a:lnSpc>
              <a:spcBef>
                <a:spcPts val="50"/>
              </a:spcBef>
              <a:spcAft>
                <a:spcPts val="0"/>
              </a:spcAft>
              <a:buNone/>
            </a:pPr>
            <a:r>
              <a:t/>
            </a:r>
            <a:endParaRPr sz="3250">
              <a:latin typeface="Calibri"/>
              <a:ea typeface="Calibri"/>
              <a:cs typeface="Calibri"/>
              <a:sym typeface="Calibri"/>
            </a:endParaRPr>
          </a:p>
          <a:p>
            <a:pPr indent="-228600" lvl="0" marL="279400" marR="43180" rtl="0" algn="just">
              <a:lnSpc>
                <a:spcPct val="70000"/>
              </a:lnSpc>
              <a:spcBef>
                <a:spcPts val="0"/>
              </a:spcBef>
              <a:spcAft>
                <a:spcPts val="0"/>
              </a:spcAft>
              <a:buNone/>
            </a:pPr>
            <a:r>
              <a:rPr baseline="30000" lang="en-US" sz="3600">
                <a:latin typeface="Noto Sans Symbols"/>
                <a:ea typeface="Noto Sans Symbols"/>
                <a:cs typeface="Noto Sans Symbols"/>
                <a:sym typeface="Noto Sans Symbols"/>
              </a:rPr>
              <a:t>¬</a:t>
            </a:r>
            <a:r>
              <a:rPr b="1" lang="en-US" sz="2400">
                <a:latin typeface="Calibri"/>
                <a:ea typeface="Calibri"/>
                <a:cs typeface="Calibri"/>
                <a:sym typeface="Calibri"/>
              </a:rPr>
              <a:t>Convoy Effect: Convoy Effect is a situation where many  processes, who need to use a resource for short time are  blocked by one process holding that resource for a long  time.</a:t>
            </a:r>
            <a:endParaRPr sz="2400">
              <a:latin typeface="Calibri"/>
              <a:ea typeface="Calibri"/>
              <a:cs typeface="Calibri"/>
              <a:sym typeface="Calibri"/>
            </a:endParaRPr>
          </a:p>
          <a:p>
            <a:pPr indent="-228600" lvl="0" marL="279400" marR="45085" rtl="0" algn="just">
              <a:lnSpc>
                <a:spcPct val="70100"/>
              </a:lnSpc>
              <a:spcBef>
                <a:spcPts val="995"/>
              </a:spcBef>
              <a:spcAft>
                <a:spcPts val="0"/>
              </a:spcAft>
              <a:buSzPts val="2400"/>
              <a:buFont typeface="Arial"/>
              <a:buChar char="•"/>
            </a:pPr>
            <a:r>
              <a:rPr b="1" lang="en-US" sz="2400">
                <a:latin typeface="Calibri"/>
                <a:ea typeface="Calibri"/>
                <a:cs typeface="Calibri"/>
                <a:sym typeface="Calibri"/>
              </a:rPr>
              <a:t>This essentially leads to poor utilization of resources and  hence poor performance.</a:t>
            </a:r>
            <a:endParaRPr sz="24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pSp>
        <p:nvGrpSpPr>
          <p:cNvPr id="130" name="Google Shape;130;p8"/>
          <p:cNvGrpSpPr/>
          <p:nvPr/>
        </p:nvGrpSpPr>
        <p:grpSpPr>
          <a:xfrm>
            <a:off x="0" y="1643037"/>
            <a:ext cx="9144000" cy="4231804"/>
            <a:chOff x="0" y="1643037"/>
            <a:chExt cx="9144000" cy="4231804"/>
          </a:xfrm>
        </p:grpSpPr>
        <p:pic>
          <p:nvPicPr>
            <p:cNvPr id="131" name="Google Shape;131;p8"/>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132" name="Google Shape;132;p8"/>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33" name="Google Shape;133;p8"/>
          <p:cNvSpPr txBox="1"/>
          <p:nvPr>
            <p:ph type="title"/>
          </p:nvPr>
        </p:nvSpPr>
        <p:spPr>
          <a:xfrm>
            <a:off x="2945053" y="1721053"/>
            <a:ext cx="324929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Process Termination</a:t>
            </a:r>
            <a:endParaRPr/>
          </a:p>
        </p:txBody>
      </p:sp>
      <p:pic>
        <p:nvPicPr>
          <p:cNvPr id="134" name="Google Shape;134;p8"/>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sp>
        <p:nvSpPr>
          <p:cNvPr id="135" name="Google Shape;135;p8"/>
          <p:cNvSpPr txBox="1"/>
          <p:nvPr/>
        </p:nvSpPr>
        <p:spPr>
          <a:xfrm>
            <a:off x="811695" y="2627541"/>
            <a:ext cx="4982845" cy="22834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1E487C"/>
                </a:solidFill>
                <a:latin typeface="Calibri"/>
                <a:ea typeface="Calibri"/>
                <a:cs typeface="Calibri"/>
                <a:sym typeface="Calibri"/>
              </a:rPr>
              <a:t>?When does a process terminate</a:t>
            </a:r>
            <a:endParaRPr sz="2400">
              <a:latin typeface="Calibri"/>
              <a:ea typeface="Calibri"/>
              <a:cs typeface="Calibri"/>
              <a:sym typeface="Calibri"/>
            </a:endParaRPr>
          </a:p>
          <a:p>
            <a:pPr indent="0" lvl="0" marL="0" marR="0" rtl="0" algn="l">
              <a:lnSpc>
                <a:spcPct val="100000"/>
              </a:lnSpc>
              <a:spcBef>
                <a:spcPts val="25"/>
              </a:spcBef>
              <a:spcAft>
                <a:spcPts val="0"/>
              </a:spcAft>
              <a:buNone/>
            </a:pPr>
            <a:r>
              <a:t/>
            </a:r>
            <a:endParaRPr sz="2500">
              <a:latin typeface="Calibri"/>
              <a:ea typeface="Calibri"/>
              <a:cs typeface="Calibri"/>
              <a:sym typeface="Calibri"/>
            </a:endParaRPr>
          </a:p>
          <a:p>
            <a:pPr indent="-175260" lvl="0" marL="187325" marR="0" rtl="0" algn="l">
              <a:lnSpc>
                <a:spcPct val="100000"/>
              </a:lnSpc>
              <a:spcBef>
                <a:spcPts val="0"/>
              </a:spcBef>
              <a:spcAft>
                <a:spcPts val="0"/>
              </a:spcAft>
              <a:buSzPts val="2400"/>
              <a:buFont typeface="Arial"/>
              <a:buChar char="•"/>
            </a:pPr>
            <a:r>
              <a:rPr lang="en-US" sz="2400">
                <a:latin typeface="Calibri"/>
                <a:ea typeface="Calibri"/>
                <a:cs typeface="Calibri"/>
                <a:sym typeface="Calibri"/>
              </a:rPr>
              <a:t>Normal exit (voluntary)</a:t>
            </a:r>
            <a:endParaRPr sz="2400">
              <a:latin typeface="Calibri"/>
              <a:ea typeface="Calibri"/>
              <a:cs typeface="Calibri"/>
              <a:sym typeface="Calibri"/>
            </a:endParaRPr>
          </a:p>
          <a:p>
            <a:pPr indent="-175260" lvl="0" marL="187325" marR="0" rtl="0" algn="l">
              <a:lnSpc>
                <a:spcPct val="100000"/>
              </a:lnSpc>
              <a:spcBef>
                <a:spcPts val="105"/>
              </a:spcBef>
              <a:spcAft>
                <a:spcPts val="0"/>
              </a:spcAft>
              <a:buSzPts val="2400"/>
              <a:buFont typeface="Arial"/>
              <a:buChar char="•"/>
            </a:pPr>
            <a:r>
              <a:rPr lang="en-US" sz="2400">
                <a:latin typeface="Calibri"/>
                <a:ea typeface="Calibri"/>
                <a:cs typeface="Calibri"/>
                <a:sym typeface="Calibri"/>
              </a:rPr>
              <a:t>Error exit (voluntary)</a:t>
            </a:r>
            <a:endParaRPr sz="2400">
              <a:latin typeface="Calibri"/>
              <a:ea typeface="Calibri"/>
              <a:cs typeface="Calibri"/>
              <a:sym typeface="Calibri"/>
            </a:endParaRPr>
          </a:p>
          <a:p>
            <a:pPr indent="-175260" lvl="0" marL="187325" marR="0" rtl="0" algn="l">
              <a:lnSpc>
                <a:spcPct val="100000"/>
              </a:lnSpc>
              <a:spcBef>
                <a:spcPts val="95"/>
              </a:spcBef>
              <a:spcAft>
                <a:spcPts val="0"/>
              </a:spcAft>
              <a:buSzPts val="2400"/>
              <a:buFont typeface="Arial"/>
              <a:buChar char="•"/>
            </a:pPr>
            <a:r>
              <a:rPr lang="en-US" sz="2400">
                <a:latin typeface="Calibri"/>
                <a:ea typeface="Calibri"/>
                <a:cs typeface="Calibri"/>
                <a:sym typeface="Calibri"/>
              </a:rPr>
              <a:t>Fatal error (involuntary)</a:t>
            </a:r>
            <a:endParaRPr sz="2400">
              <a:latin typeface="Calibri"/>
              <a:ea typeface="Calibri"/>
              <a:cs typeface="Calibri"/>
              <a:sym typeface="Calibri"/>
            </a:endParaRPr>
          </a:p>
          <a:p>
            <a:pPr indent="-175260" lvl="0" marL="187325" marR="0" rtl="0" algn="l">
              <a:lnSpc>
                <a:spcPct val="100000"/>
              </a:lnSpc>
              <a:spcBef>
                <a:spcPts val="100"/>
              </a:spcBef>
              <a:spcAft>
                <a:spcPts val="0"/>
              </a:spcAft>
              <a:buSzPts val="2400"/>
              <a:buFont typeface="Arial"/>
              <a:buChar char="•"/>
            </a:pPr>
            <a:r>
              <a:rPr lang="en-US" sz="2400">
                <a:latin typeface="Calibri"/>
                <a:ea typeface="Calibri"/>
                <a:cs typeface="Calibri"/>
                <a:sym typeface="Calibri"/>
              </a:rPr>
              <a:t>Killed by another process (involuntary)</a:t>
            </a:r>
            <a:endParaRPr sz="2400">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80"/>
          <p:cNvSpPr txBox="1"/>
          <p:nvPr/>
        </p:nvSpPr>
        <p:spPr>
          <a:xfrm>
            <a:off x="669201" y="1750212"/>
            <a:ext cx="7800340" cy="4338320"/>
          </a:xfrm>
          <a:prstGeom prst="rect">
            <a:avLst/>
          </a:prstGeom>
          <a:noFill/>
          <a:ln>
            <a:noFill/>
          </a:ln>
        </p:spPr>
        <p:txBody>
          <a:bodyPr anchorCtr="0" anchor="t" bIns="0" lIns="0" spcFirstLastPara="1" rIns="0" wrap="square" tIns="12700">
            <a:spAutoFit/>
          </a:bodyPr>
          <a:lstStyle/>
          <a:p>
            <a:pPr indent="-228600" lvl="0" marL="279400" marR="0" rtl="0" algn="l">
              <a:lnSpc>
                <a:spcPct val="118076"/>
              </a:lnSpc>
              <a:spcBef>
                <a:spcPts val="0"/>
              </a:spcBef>
              <a:spcAft>
                <a:spcPts val="0"/>
              </a:spcAft>
              <a:buSzPts val="2600"/>
              <a:buFont typeface="Arial"/>
              <a:buChar char="•"/>
            </a:pPr>
            <a:r>
              <a:rPr b="1" i="1" lang="en-US" sz="2600">
                <a:latin typeface="Calibri"/>
                <a:ea typeface="Calibri"/>
                <a:cs typeface="Calibri"/>
                <a:sym typeface="Calibri"/>
              </a:rPr>
              <a:t>The average waiting time will be </a:t>
            </a:r>
            <a:r>
              <a:rPr b="1" i="1" lang="en-US" sz="2600">
                <a:solidFill>
                  <a:srgbClr val="FF0000"/>
                </a:solidFill>
                <a:latin typeface="Calibri"/>
                <a:ea typeface="Calibri"/>
                <a:cs typeface="Calibri"/>
                <a:sym typeface="Calibri"/>
              </a:rPr>
              <a:t>18.75 ms</a:t>
            </a:r>
            <a:endParaRPr sz="2600">
              <a:latin typeface="Calibri"/>
              <a:ea typeface="Calibri"/>
              <a:cs typeface="Calibri"/>
              <a:sym typeface="Calibri"/>
            </a:endParaRPr>
          </a:p>
          <a:p>
            <a:pPr indent="-228600" lvl="1" marL="736600" marR="43180" rtl="0" algn="just">
              <a:lnSpc>
                <a:spcPct val="79900"/>
              </a:lnSpc>
              <a:spcBef>
                <a:spcPts val="480"/>
              </a:spcBef>
              <a:spcAft>
                <a:spcPts val="0"/>
              </a:spcAft>
              <a:buSzPts val="2200"/>
              <a:buFont typeface="Noto Sans Symbols"/>
              <a:buChar char="●"/>
            </a:pPr>
            <a:r>
              <a:rPr b="1" i="0" lang="en-US" sz="2200" u="none" cap="none" strike="noStrike">
                <a:latin typeface="Calibri"/>
                <a:ea typeface="Calibri"/>
                <a:cs typeface="Calibri"/>
                <a:sym typeface="Calibri"/>
              </a:rPr>
              <a:t>For the above given processes, first P1 will be provided with  the CPU resources,</a:t>
            </a:r>
            <a:endParaRPr b="0" i="0" sz="2200" u="none" cap="none" strike="noStrike">
              <a:latin typeface="Calibri"/>
              <a:ea typeface="Calibri"/>
              <a:cs typeface="Calibri"/>
              <a:sym typeface="Calibri"/>
            </a:endParaRPr>
          </a:p>
          <a:p>
            <a:pPr indent="-228600" lvl="1" marL="736600" marR="0" rtl="0" algn="just">
              <a:lnSpc>
                <a:spcPct val="117954"/>
              </a:lnSpc>
              <a:spcBef>
                <a:spcPts val="0"/>
              </a:spcBef>
              <a:spcAft>
                <a:spcPts val="0"/>
              </a:spcAft>
              <a:buSzPts val="2200"/>
              <a:buFont typeface="Noto Sans Symbols"/>
              <a:buChar char="●"/>
            </a:pPr>
            <a:r>
              <a:rPr b="1" i="0" lang="en-US" sz="2200" u="none" cap="none" strike="noStrike">
                <a:latin typeface="Calibri"/>
                <a:ea typeface="Calibri"/>
                <a:cs typeface="Calibri"/>
                <a:sym typeface="Calibri"/>
              </a:rPr>
              <a:t>Hence, waiting time for P1 will be 0</a:t>
            </a:r>
            <a:endParaRPr b="0" i="0" sz="2200" u="none" cap="none" strike="noStrike">
              <a:latin typeface="Calibri"/>
              <a:ea typeface="Calibri"/>
              <a:cs typeface="Calibri"/>
              <a:sym typeface="Calibri"/>
            </a:endParaRPr>
          </a:p>
          <a:p>
            <a:pPr indent="-228600" lvl="1" marL="736600" marR="43180" rtl="0" algn="just">
              <a:lnSpc>
                <a:spcPct val="79900"/>
              </a:lnSpc>
              <a:spcBef>
                <a:spcPts val="515"/>
              </a:spcBef>
              <a:spcAft>
                <a:spcPts val="0"/>
              </a:spcAft>
              <a:buSzPts val="2200"/>
              <a:buFont typeface="Noto Sans Symbols"/>
              <a:buChar char="●"/>
            </a:pPr>
            <a:r>
              <a:rPr b="1" i="0" lang="en-US" sz="2200" u="none" cap="none" strike="noStrike">
                <a:latin typeface="Calibri"/>
                <a:ea typeface="Calibri"/>
                <a:cs typeface="Calibri"/>
                <a:sym typeface="Calibri"/>
              </a:rPr>
              <a:t>P1 requires 21 ms for completion, hence waiting time for P2  will be 21 ms</a:t>
            </a:r>
            <a:endParaRPr b="0" i="0" sz="2200" u="none" cap="none" strike="noStrike">
              <a:latin typeface="Calibri"/>
              <a:ea typeface="Calibri"/>
              <a:cs typeface="Calibri"/>
              <a:sym typeface="Calibri"/>
            </a:endParaRPr>
          </a:p>
          <a:p>
            <a:pPr indent="-228600" lvl="1" marL="736600" marR="43815" rtl="0" algn="just">
              <a:lnSpc>
                <a:spcPct val="79900"/>
              </a:lnSpc>
              <a:spcBef>
                <a:spcPts val="490"/>
              </a:spcBef>
              <a:spcAft>
                <a:spcPts val="0"/>
              </a:spcAft>
              <a:buSzPts val="2200"/>
              <a:buFont typeface="Noto Sans Symbols"/>
              <a:buChar char="●"/>
            </a:pPr>
            <a:r>
              <a:rPr b="1" i="0" lang="en-US" sz="2200" u="none" cap="none" strike="noStrike">
                <a:latin typeface="Calibri"/>
                <a:ea typeface="Calibri"/>
                <a:cs typeface="Calibri"/>
                <a:sym typeface="Calibri"/>
              </a:rPr>
              <a:t>Similarly, waiting time for process P3 will be execution time  of P1 + execution time for P2, which will be (21 + 3) ms = 24  ms.</a:t>
            </a:r>
            <a:endParaRPr b="0" i="0" sz="2200" u="none" cap="none" strike="noStrike">
              <a:latin typeface="Calibri"/>
              <a:ea typeface="Calibri"/>
              <a:cs typeface="Calibri"/>
              <a:sym typeface="Calibri"/>
            </a:endParaRPr>
          </a:p>
          <a:p>
            <a:pPr indent="-228600" lvl="1" marL="736600" marR="46355" rtl="0" algn="just">
              <a:lnSpc>
                <a:spcPct val="79900"/>
              </a:lnSpc>
              <a:spcBef>
                <a:spcPts val="505"/>
              </a:spcBef>
              <a:spcAft>
                <a:spcPts val="0"/>
              </a:spcAft>
              <a:buSzPts val="2200"/>
              <a:buFont typeface="Noto Sans Symbols"/>
              <a:buChar char="●"/>
            </a:pPr>
            <a:r>
              <a:rPr b="1" i="0" lang="en-US" sz="2200" u="none" cap="none" strike="noStrike">
                <a:latin typeface="Calibri"/>
                <a:ea typeface="Calibri"/>
                <a:cs typeface="Calibri"/>
                <a:sym typeface="Calibri"/>
              </a:rPr>
              <a:t>For process P4 it will be the sum of execution times of P1, P2  and P3.</a:t>
            </a:r>
            <a:endParaRPr b="0" i="0" sz="2200" u="none" cap="none" strike="noStrike">
              <a:latin typeface="Calibri"/>
              <a:ea typeface="Calibri"/>
              <a:cs typeface="Calibri"/>
              <a:sym typeface="Calibri"/>
            </a:endParaRPr>
          </a:p>
          <a:p>
            <a:pPr indent="0" lvl="1" marL="0" marR="0" rtl="0" algn="l">
              <a:lnSpc>
                <a:spcPct val="100000"/>
              </a:lnSpc>
              <a:spcBef>
                <a:spcPts val="45"/>
              </a:spcBef>
              <a:spcAft>
                <a:spcPts val="0"/>
              </a:spcAft>
              <a:buSzPts val="2500"/>
              <a:buFont typeface="Noto Sans Symbols"/>
              <a:buNone/>
            </a:pPr>
            <a:r>
              <a:t/>
            </a:r>
            <a:endParaRPr b="0" i="0" sz="2500" u="none" cap="none" strike="noStrike">
              <a:latin typeface="Calibri"/>
              <a:ea typeface="Calibri"/>
              <a:cs typeface="Calibri"/>
              <a:sym typeface="Calibri"/>
            </a:endParaRPr>
          </a:p>
          <a:p>
            <a:pPr indent="-228600" lvl="1" marL="736600" marR="44450" rtl="0" algn="just">
              <a:lnSpc>
                <a:spcPct val="80000"/>
              </a:lnSpc>
              <a:spcBef>
                <a:spcPts val="0"/>
              </a:spcBef>
              <a:spcAft>
                <a:spcPts val="0"/>
              </a:spcAft>
              <a:buSzPts val="2200"/>
              <a:buFont typeface="Noto Sans Symbols"/>
              <a:buChar char="●"/>
            </a:pPr>
            <a:r>
              <a:rPr b="1" i="0" lang="en-US" sz="2200" u="none" cap="none" strike="noStrike">
                <a:latin typeface="Calibri"/>
                <a:ea typeface="Calibri"/>
                <a:cs typeface="Calibri"/>
                <a:sym typeface="Calibri"/>
              </a:rPr>
              <a:t>In which order if processes comes then average waiting time  will be lesser?</a:t>
            </a:r>
            <a:endParaRPr b="0" i="0" sz="2200" u="none" cap="none" strike="noStrike">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6" name="Shape 1096"/>
        <p:cNvGrpSpPr/>
        <p:nvPr/>
      </p:nvGrpSpPr>
      <p:grpSpPr>
        <a:xfrm>
          <a:off x="0" y="0"/>
          <a:ext cx="0" cy="0"/>
          <a:chOff x="0" y="0"/>
          <a:chExt cx="0" cy="0"/>
        </a:xfrm>
      </p:grpSpPr>
      <p:sp>
        <p:nvSpPr>
          <p:cNvPr id="1097" name="Google Shape;1097;p81"/>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98" name="Google Shape;1098;p81"/>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099" name="Google Shape;1099;p81"/>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100" name="Google Shape;1100;p81"/>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101" name="Google Shape;1101;p81"/>
          <p:cNvGrpSpPr/>
          <p:nvPr/>
        </p:nvGrpSpPr>
        <p:grpSpPr>
          <a:xfrm>
            <a:off x="0" y="0"/>
            <a:ext cx="9144000" cy="6857644"/>
            <a:chOff x="0" y="0"/>
            <a:chExt cx="9144000" cy="6857644"/>
          </a:xfrm>
        </p:grpSpPr>
        <p:pic>
          <p:nvPicPr>
            <p:cNvPr id="1102" name="Google Shape;1102;p81"/>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103" name="Google Shape;1103;p81"/>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104" name="Google Shape;1104;p81"/>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05" name="Google Shape;1105;p81"/>
          <p:cNvSpPr txBox="1"/>
          <p:nvPr>
            <p:ph type="title"/>
          </p:nvPr>
        </p:nvSpPr>
        <p:spPr>
          <a:xfrm>
            <a:off x="78739" y="1042809"/>
            <a:ext cx="525018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Shortest Job First(SJF) Scheduling</a:t>
            </a:r>
            <a:endParaRPr/>
          </a:p>
        </p:txBody>
      </p:sp>
      <p:sp>
        <p:nvSpPr>
          <p:cNvPr id="1106" name="Google Shape;1106;p81"/>
          <p:cNvSpPr txBox="1"/>
          <p:nvPr/>
        </p:nvSpPr>
        <p:spPr>
          <a:xfrm>
            <a:off x="681901" y="1781898"/>
            <a:ext cx="7769859" cy="4318000"/>
          </a:xfrm>
          <a:prstGeom prst="rect">
            <a:avLst/>
          </a:prstGeom>
          <a:noFill/>
          <a:ln>
            <a:noFill/>
          </a:ln>
        </p:spPr>
        <p:txBody>
          <a:bodyPr anchorCtr="0" anchor="t" bIns="0" lIns="0" spcFirstLastPara="1" rIns="0" wrap="square" tIns="92700">
            <a:spAutoFit/>
          </a:bodyPr>
          <a:lstStyle/>
          <a:p>
            <a:pPr indent="-228600" lvl="0" marL="266700" marR="33655" rtl="0" algn="just">
              <a:lnSpc>
                <a:spcPct val="79800"/>
              </a:lnSpc>
              <a:spcBef>
                <a:spcPts val="0"/>
              </a:spcBef>
              <a:spcAft>
                <a:spcPts val="0"/>
              </a:spcAft>
              <a:buSzPts val="2600"/>
              <a:buFont typeface="Arial"/>
              <a:buChar char="•"/>
            </a:pPr>
            <a:r>
              <a:rPr b="1" lang="en-US" sz="2600">
                <a:latin typeface="Calibri"/>
                <a:ea typeface="Calibri"/>
                <a:cs typeface="Calibri"/>
                <a:sym typeface="Calibri"/>
              </a:rPr>
              <a:t>Shortest Job First scheduling works on the process  with the shortest burst time or duration first.</a:t>
            </a:r>
            <a:endParaRPr sz="2600">
              <a:latin typeface="Calibri"/>
              <a:ea typeface="Calibri"/>
              <a:cs typeface="Calibri"/>
              <a:sym typeface="Calibri"/>
            </a:endParaRPr>
          </a:p>
          <a:p>
            <a:pPr indent="-228600" lvl="0" marL="266700" marR="0" rtl="0" algn="l">
              <a:lnSpc>
                <a:spcPct val="119423"/>
              </a:lnSpc>
              <a:spcBef>
                <a:spcPts val="380"/>
              </a:spcBef>
              <a:spcAft>
                <a:spcPts val="0"/>
              </a:spcAft>
              <a:buSzPts val="2600"/>
              <a:buFont typeface="Arial"/>
              <a:buChar char="•"/>
            </a:pPr>
            <a:r>
              <a:rPr b="1" lang="en-US" sz="2600">
                <a:latin typeface="Calibri"/>
                <a:ea typeface="Calibri"/>
                <a:cs typeface="Calibri"/>
                <a:sym typeface="Calibri"/>
              </a:rPr>
              <a:t>It is of two types:</a:t>
            </a:r>
            <a:endParaRPr sz="2600">
              <a:latin typeface="Calibri"/>
              <a:ea typeface="Calibri"/>
              <a:cs typeface="Calibri"/>
              <a:sym typeface="Calibri"/>
            </a:endParaRPr>
          </a:p>
          <a:p>
            <a:pPr indent="-228600" lvl="1" marL="723900" marR="0" rtl="0" algn="just">
              <a:lnSpc>
                <a:spcPct val="118409"/>
              </a:lnSpc>
              <a:spcBef>
                <a:spcPts val="0"/>
              </a:spcBef>
              <a:spcAft>
                <a:spcPts val="0"/>
              </a:spcAft>
              <a:buSzPts val="2200"/>
              <a:buFont typeface="Noto Sans Symbols"/>
              <a:buChar char="●"/>
            </a:pPr>
            <a:r>
              <a:rPr b="1" i="0" lang="en-US" sz="2200" u="none" cap="none" strike="noStrike">
                <a:latin typeface="Calibri"/>
                <a:ea typeface="Calibri"/>
                <a:cs typeface="Calibri"/>
                <a:sym typeface="Calibri"/>
              </a:rPr>
              <a:t>Non Pre-emptive</a:t>
            </a:r>
            <a:endParaRPr b="0" i="0" sz="2200" u="none" cap="none" strike="noStrike">
              <a:latin typeface="Calibri"/>
              <a:ea typeface="Calibri"/>
              <a:cs typeface="Calibri"/>
              <a:sym typeface="Calibri"/>
            </a:endParaRPr>
          </a:p>
          <a:p>
            <a:pPr indent="-228600" lvl="1" marL="723900" marR="0" rtl="0" algn="just">
              <a:lnSpc>
                <a:spcPct val="119090"/>
              </a:lnSpc>
              <a:spcBef>
                <a:spcPts val="0"/>
              </a:spcBef>
              <a:spcAft>
                <a:spcPts val="0"/>
              </a:spcAft>
              <a:buSzPts val="2200"/>
              <a:buFont typeface="Noto Sans Symbols"/>
              <a:buChar char="●"/>
            </a:pPr>
            <a:r>
              <a:rPr b="1" i="0" lang="en-US" sz="2200" u="none" cap="none" strike="noStrike">
                <a:latin typeface="Calibri"/>
                <a:ea typeface="Calibri"/>
                <a:cs typeface="Calibri"/>
                <a:sym typeface="Calibri"/>
              </a:rPr>
              <a:t>Pre-emptive</a:t>
            </a:r>
            <a:endParaRPr b="0" i="0" sz="2200" u="none" cap="none" strike="noStrike">
              <a:latin typeface="Calibri"/>
              <a:ea typeface="Calibri"/>
              <a:cs typeface="Calibri"/>
              <a:sym typeface="Calibri"/>
            </a:endParaRPr>
          </a:p>
          <a:p>
            <a:pPr indent="-228600" lvl="0" marL="266700" marR="30480" rtl="0" algn="just">
              <a:lnSpc>
                <a:spcPct val="80000"/>
              </a:lnSpc>
              <a:spcBef>
                <a:spcPts val="1005"/>
              </a:spcBef>
              <a:spcAft>
                <a:spcPts val="0"/>
              </a:spcAft>
              <a:buSzPts val="2600"/>
              <a:buFont typeface="Arial"/>
              <a:buChar char="•"/>
            </a:pPr>
            <a:r>
              <a:rPr b="1" lang="en-US" sz="2600">
                <a:latin typeface="Calibri"/>
                <a:ea typeface="Calibri"/>
                <a:cs typeface="Calibri"/>
                <a:sym typeface="Calibri"/>
              </a:rPr>
              <a:t>To successfully implement it, the burst time/duration  time of the processes should be known to  the  processor in advance, which is practically not feasible  all the time.</a:t>
            </a:r>
            <a:endParaRPr sz="2600">
              <a:latin typeface="Calibri"/>
              <a:ea typeface="Calibri"/>
              <a:cs typeface="Calibri"/>
              <a:sym typeface="Calibri"/>
            </a:endParaRPr>
          </a:p>
          <a:p>
            <a:pPr indent="-228600" lvl="0" marL="266700" marR="31115" rtl="0" algn="just">
              <a:lnSpc>
                <a:spcPct val="80000"/>
              </a:lnSpc>
              <a:spcBef>
                <a:spcPts val="1005"/>
              </a:spcBef>
              <a:spcAft>
                <a:spcPts val="0"/>
              </a:spcAft>
              <a:buSzPts val="2600"/>
              <a:buFont typeface="Arial"/>
              <a:buChar char="•"/>
            </a:pPr>
            <a:r>
              <a:rPr b="1" lang="en-US" sz="2600">
                <a:latin typeface="Calibri"/>
                <a:ea typeface="Calibri"/>
                <a:cs typeface="Calibri"/>
                <a:sym typeface="Calibri"/>
              </a:rPr>
              <a:t>This scheduling algorithm is optimal if all the  jobs/processes are available at the same time. (either  Arrival time is 0 for all, or Arrival time is same for all)</a:t>
            </a:r>
            <a:endParaRPr sz="2600">
              <a:latin typeface="Calibri"/>
              <a:ea typeface="Calibri"/>
              <a:cs typeface="Calibri"/>
              <a:sym typeface="Calibri"/>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0" name="Shape 1110"/>
        <p:cNvGrpSpPr/>
        <p:nvPr/>
      </p:nvGrpSpPr>
      <p:grpSpPr>
        <a:xfrm>
          <a:off x="0" y="0"/>
          <a:ext cx="0" cy="0"/>
          <a:chOff x="0" y="0"/>
          <a:chExt cx="0" cy="0"/>
        </a:xfrm>
      </p:grpSpPr>
      <p:sp>
        <p:nvSpPr>
          <p:cNvPr id="1111" name="Google Shape;1111;p82"/>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12" name="Google Shape;1112;p82"/>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13" name="Google Shape;1113;p82"/>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114" name="Google Shape;1114;p82"/>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115" name="Google Shape;1115;p82"/>
          <p:cNvGrpSpPr/>
          <p:nvPr/>
        </p:nvGrpSpPr>
        <p:grpSpPr>
          <a:xfrm>
            <a:off x="0" y="0"/>
            <a:ext cx="9144000" cy="6857644"/>
            <a:chOff x="0" y="0"/>
            <a:chExt cx="9144000" cy="6857644"/>
          </a:xfrm>
        </p:grpSpPr>
        <p:pic>
          <p:nvPicPr>
            <p:cNvPr id="1116" name="Google Shape;1116;p82"/>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117" name="Google Shape;1117;p82"/>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118" name="Google Shape;1118;p82"/>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19" name="Google Shape;1119;p82"/>
          <p:cNvSpPr txBox="1"/>
          <p:nvPr>
            <p:ph type="title"/>
          </p:nvPr>
        </p:nvSpPr>
        <p:spPr>
          <a:xfrm>
            <a:off x="78739" y="1042809"/>
            <a:ext cx="327342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Non Pre-emptive SJF</a:t>
            </a:r>
            <a:endParaRPr/>
          </a:p>
        </p:txBody>
      </p:sp>
      <p:sp>
        <p:nvSpPr>
          <p:cNvPr id="1120" name="Google Shape;1120;p82"/>
          <p:cNvSpPr txBox="1"/>
          <p:nvPr/>
        </p:nvSpPr>
        <p:spPr>
          <a:xfrm>
            <a:off x="707301" y="1823656"/>
            <a:ext cx="7723505" cy="1931035"/>
          </a:xfrm>
          <a:prstGeom prst="rect">
            <a:avLst/>
          </a:prstGeom>
          <a:noFill/>
          <a:ln>
            <a:noFill/>
          </a:ln>
        </p:spPr>
        <p:txBody>
          <a:bodyPr anchorCtr="0" anchor="t" bIns="0" lIns="0" spcFirstLastPara="1" rIns="0" wrap="square" tIns="46975">
            <a:spAutoFit/>
          </a:bodyPr>
          <a:lstStyle/>
          <a:p>
            <a:pPr indent="-228600" lvl="0" marL="241300" marR="5080" rtl="0" algn="l">
              <a:lnSpc>
                <a:spcPct val="108000"/>
              </a:lnSpc>
              <a:spcBef>
                <a:spcPts val="0"/>
              </a:spcBef>
              <a:spcAft>
                <a:spcPts val="0"/>
              </a:spcAft>
              <a:buSzPts val="2000"/>
              <a:buFont typeface="Arial"/>
              <a:buChar char="•"/>
            </a:pPr>
            <a:r>
              <a:rPr b="1" lang="en-US" sz="2000">
                <a:latin typeface="Calibri"/>
                <a:ea typeface="Calibri"/>
                <a:cs typeface="Calibri"/>
                <a:sym typeface="Calibri"/>
              </a:rPr>
              <a:t>Consider	the	below	processes	available	in	the	ready	queue	for  execution, with arrival time as 0 for all and given burst times.</a:t>
            </a:r>
            <a:endParaRPr sz="2000">
              <a:latin typeface="Calibri"/>
              <a:ea typeface="Calibri"/>
              <a:cs typeface="Calibri"/>
              <a:sym typeface="Calibri"/>
            </a:endParaRPr>
          </a:p>
          <a:p>
            <a:pPr indent="0" lvl="0" marL="0" marR="0" rtl="0" algn="l">
              <a:lnSpc>
                <a:spcPct val="100000"/>
              </a:lnSpc>
              <a:spcBef>
                <a:spcPts val="0"/>
              </a:spcBef>
              <a:spcAft>
                <a:spcPts val="0"/>
              </a:spcAft>
              <a:buSzPts val="2000"/>
              <a:buFont typeface="Arial"/>
              <a:buNone/>
            </a:pPr>
            <a:r>
              <a:t/>
            </a:r>
            <a:endParaRPr sz="2000">
              <a:latin typeface="Calibri"/>
              <a:ea typeface="Calibri"/>
              <a:cs typeface="Calibri"/>
              <a:sym typeface="Calibri"/>
            </a:endParaRPr>
          </a:p>
          <a:p>
            <a:pPr indent="-127000" lvl="0" marL="12700" marR="4730750" rtl="0" algn="l">
              <a:lnSpc>
                <a:spcPct val="131700"/>
              </a:lnSpc>
              <a:spcBef>
                <a:spcPts val="1645"/>
              </a:spcBef>
              <a:spcAft>
                <a:spcPts val="0"/>
              </a:spcAft>
              <a:buSzPts val="2000"/>
              <a:buFont typeface="Arial"/>
              <a:buChar char="•"/>
            </a:pPr>
            <a:r>
              <a:rPr b="1" lang="en-US" sz="2000">
                <a:latin typeface="Calibri"/>
                <a:ea typeface="Calibri"/>
                <a:cs typeface="Calibri"/>
                <a:sym typeface="Calibri"/>
              </a:rPr>
              <a:t>Based on FCFS what’s  Avg. waiting time = 18.75ms</a:t>
            </a:r>
            <a:endParaRPr sz="2000">
              <a:latin typeface="Calibri"/>
              <a:ea typeface="Calibri"/>
              <a:cs typeface="Calibri"/>
              <a:sym typeface="Calibri"/>
            </a:endParaRPr>
          </a:p>
        </p:txBody>
      </p:sp>
      <p:pic>
        <p:nvPicPr>
          <p:cNvPr id="1121" name="Google Shape;1121;p82"/>
          <p:cNvPicPr preferRelativeResize="0"/>
          <p:nvPr/>
        </p:nvPicPr>
        <p:blipFill rotWithShape="1">
          <a:blip r:embed="rId7">
            <a:alphaModFix/>
          </a:blip>
          <a:srcRect b="0" l="0" r="0" t="0"/>
          <a:stretch/>
        </p:blipFill>
        <p:spPr>
          <a:xfrm>
            <a:off x="3905275" y="2518917"/>
            <a:ext cx="5024513" cy="3810241"/>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5" name="Shape 1125"/>
        <p:cNvGrpSpPr/>
        <p:nvPr/>
      </p:nvGrpSpPr>
      <p:grpSpPr>
        <a:xfrm>
          <a:off x="0" y="0"/>
          <a:ext cx="0" cy="0"/>
          <a:chOff x="0" y="0"/>
          <a:chExt cx="0" cy="0"/>
        </a:xfrm>
      </p:grpSpPr>
      <p:sp>
        <p:nvSpPr>
          <p:cNvPr id="1126" name="Google Shape;1126;p83"/>
          <p:cNvSpPr txBox="1"/>
          <p:nvPr/>
        </p:nvSpPr>
        <p:spPr>
          <a:xfrm>
            <a:off x="656501" y="1790984"/>
            <a:ext cx="7826375" cy="3830320"/>
          </a:xfrm>
          <a:prstGeom prst="rect">
            <a:avLst/>
          </a:prstGeom>
          <a:noFill/>
          <a:ln>
            <a:noFill/>
          </a:ln>
        </p:spPr>
        <p:txBody>
          <a:bodyPr anchorCtr="0" anchor="t" bIns="0" lIns="0" spcFirstLastPara="1" rIns="0" wrap="square" tIns="41275">
            <a:spAutoFit/>
          </a:bodyPr>
          <a:lstStyle/>
          <a:p>
            <a:pPr indent="0" lvl="0" marL="63500" marR="0" rtl="0" algn="just">
              <a:lnSpc>
                <a:spcPct val="100000"/>
              </a:lnSpc>
              <a:spcBef>
                <a:spcPts val="0"/>
              </a:spcBef>
              <a:spcAft>
                <a:spcPts val="0"/>
              </a:spcAft>
              <a:buNone/>
            </a:pPr>
            <a:r>
              <a:rPr baseline="30000" lang="en-US" sz="3300">
                <a:solidFill>
                  <a:srgbClr val="4371C3"/>
                </a:solidFill>
                <a:latin typeface="Noto Sans Symbols"/>
                <a:ea typeface="Noto Sans Symbols"/>
                <a:cs typeface="Noto Sans Symbols"/>
                <a:sym typeface="Noto Sans Symbols"/>
              </a:rPr>
              <a:t>¬</a:t>
            </a:r>
            <a:r>
              <a:rPr b="1" lang="en-US" sz="2200">
                <a:solidFill>
                  <a:srgbClr val="4371C3"/>
                </a:solidFill>
                <a:latin typeface="Calibri"/>
                <a:ea typeface="Calibri"/>
                <a:cs typeface="Calibri"/>
                <a:sym typeface="Calibri"/>
              </a:rPr>
              <a:t>Problems with Non pre-emptive SJF:</a:t>
            </a:r>
            <a:endParaRPr sz="2200">
              <a:latin typeface="Calibri"/>
              <a:ea typeface="Calibri"/>
              <a:cs typeface="Calibri"/>
              <a:sym typeface="Calibri"/>
            </a:endParaRPr>
          </a:p>
          <a:p>
            <a:pPr indent="-228600" lvl="0" marL="749300" marR="53975" rtl="0" algn="just">
              <a:lnSpc>
                <a:spcPct val="89900"/>
              </a:lnSpc>
              <a:spcBef>
                <a:spcPts val="495"/>
              </a:spcBef>
              <a:spcAft>
                <a:spcPts val="0"/>
              </a:spcAft>
              <a:buSzPts val="2200"/>
              <a:buFont typeface="Noto Sans Symbols"/>
              <a:buChar char="●"/>
            </a:pPr>
            <a:r>
              <a:rPr b="1" lang="en-US" sz="2200">
                <a:latin typeface="Calibri"/>
                <a:ea typeface="Calibri"/>
                <a:cs typeface="Calibri"/>
                <a:sym typeface="Calibri"/>
              </a:rPr>
              <a:t>If the arrival time for processes are different, which means  all the processes are not available in the ready queue at  time 0, and some jobs arrive after some time, in such  situation, sometimes process with short burst time have to  wait for the current process's execution to finish, because in  Non Pre-emptive SJF, on arrival of a process with short  duration, the existing job/process's execution is not  halted/stopped to execute the short job first.</a:t>
            </a:r>
            <a:endParaRPr sz="2200">
              <a:latin typeface="Calibri"/>
              <a:ea typeface="Calibri"/>
              <a:cs typeface="Calibri"/>
              <a:sym typeface="Calibri"/>
            </a:endParaRPr>
          </a:p>
          <a:p>
            <a:pPr indent="-228600" lvl="0" marL="749300" marR="57150" rtl="0" algn="just">
              <a:lnSpc>
                <a:spcPct val="107727"/>
              </a:lnSpc>
              <a:spcBef>
                <a:spcPts val="535"/>
              </a:spcBef>
              <a:spcAft>
                <a:spcPts val="0"/>
              </a:spcAft>
              <a:buSzPts val="2200"/>
              <a:buFont typeface="Noto Sans Symbols"/>
              <a:buChar char="●"/>
            </a:pPr>
            <a:r>
              <a:rPr lang="en-US" sz="2200">
                <a:latin typeface="Calibri"/>
                <a:ea typeface="Calibri"/>
                <a:cs typeface="Calibri"/>
                <a:sym typeface="Calibri"/>
              </a:rPr>
              <a:t>This leads to the problem of Starvation, where a shorter  process has to wait for a long time until the current longer   process gets executed.</a:t>
            </a:r>
            <a:endParaRPr sz="2200">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30" name="Shape 1130"/>
        <p:cNvGrpSpPr/>
        <p:nvPr/>
      </p:nvGrpSpPr>
      <p:grpSpPr>
        <a:xfrm>
          <a:off x="0" y="0"/>
          <a:ext cx="0" cy="0"/>
          <a:chOff x="0" y="0"/>
          <a:chExt cx="0" cy="0"/>
        </a:xfrm>
      </p:grpSpPr>
      <p:sp>
        <p:nvSpPr>
          <p:cNvPr id="1131" name="Google Shape;1131;p84"/>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32" name="Google Shape;1132;p84"/>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33" name="Google Shape;1133;p84"/>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134" name="Google Shape;1134;p84"/>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135" name="Google Shape;1135;p84"/>
          <p:cNvGrpSpPr/>
          <p:nvPr/>
        </p:nvGrpSpPr>
        <p:grpSpPr>
          <a:xfrm>
            <a:off x="0" y="0"/>
            <a:ext cx="9144000" cy="6857644"/>
            <a:chOff x="0" y="0"/>
            <a:chExt cx="9144000" cy="6857644"/>
          </a:xfrm>
        </p:grpSpPr>
        <p:pic>
          <p:nvPicPr>
            <p:cNvPr id="1136" name="Google Shape;1136;p84"/>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137" name="Google Shape;1137;p84"/>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138" name="Google Shape;1138;p84"/>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39" name="Google Shape;1139;p84"/>
          <p:cNvSpPr txBox="1"/>
          <p:nvPr>
            <p:ph type="title"/>
          </p:nvPr>
        </p:nvSpPr>
        <p:spPr>
          <a:xfrm>
            <a:off x="78739" y="1042809"/>
            <a:ext cx="252730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Pre-emptive SJF</a:t>
            </a:r>
            <a:endParaRPr/>
          </a:p>
        </p:txBody>
      </p:sp>
      <p:sp>
        <p:nvSpPr>
          <p:cNvPr id="1140" name="Google Shape;1140;p84"/>
          <p:cNvSpPr txBox="1"/>
          <p:nvPr/>
        </p:nvSpPr>
        <p:spPr>
          <a:xfrm>
            <a:off x="707301" y="1816100"/>
            <a:ext cx="7725409" cy="1708785"/>
          </a:xfrm>
          <a:prstGeom prst="rect">
            <a:avLst/>
          </a:prstGeom>
          <a:noFill/>
          <a:ln>
            <a:noFill/>
          </a:ln>
        </p:spPr>
        <p:txBody>
          <a:bodyPr anchorCtr="0" anchor="t" bIns="0" lIns="0" spcFirstLastPara="1" rIns="0" wrap="square" tIns="48875">
            <a:spAutoFit/>
          </a:bodyPr>
          <a:lstStyle/>
          <a:p>
            <a:pPr indent="-228600" lvl="0" marL="241300" marR="5080" rtl="0" algn="l">
              <a:lnSpc>
                <a:spcPct val="90000"/>
              </a:lnSpc>
              <a:spcBef>
                <a:spcPts val="0"/>
              </a:spcBef>
              <a:spcAft>
                <a:spcPts val="0"/>
              </a:spcAft>
              <a:buSzPts val="2400"/>
              <a:buFont typeface="Arial"/>
              <a:buChar char="•"/>
            </a:pPr>
            <a:r>
              <a:rPr b="1" lang="en-US" sz="2400">
                <a:latin typeface="Calibri"/>
                <a:ea typeface="Calibri"/>
                <a:cs typeface="Calibri"/>
                <a:sym typeface="Calibri"/>
              </a:rPr>
              <a:t>In Preemptive Shortest Job First Scheduling, jobs are put  into ready queue as they arrive, but as a process with short  burst time arrives, the existing process is preempted or  removed from execution, and the shorter job is executed  first.</a:t>
            </a:r>
            <a:endParaRPr sz="2400">
              <a:latin typeface="Calibri"/>
              <a:ea typeface="Calibri"/>
              <a:cs typeface="Calibri"/>
              <a:sym typeface="Calibri"/>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grpSp>
        <p:nvGrpSpPr>
          <p:cNvPr id="1145" name="Google Shape;1145;p85"/>
          <p:cNvGrpSpPr/>
          <p:nvPr/>
        </p:nvGrpSpPr>
        <p:grpSpPr>
          <a:xfrm>
            <a:off x="857161" y="1714322"/>
            <a:ext cx="7572603" cy="4281474"/>
            <a:chOff x="857161" y="1714322"/>
            <a:chExt cx="7572603" cy="4281474"/>
          </a:xfrm>
        </p:grpSpPr>
        <p:pic>
          <p:nvPicPr>
            <p:cNvPr id="1146" name="Google Shape;1146;p85"/>
            <p:cNvPicPr preferRelativeResize="0"/>
            <p:nvPr/>
          </p:nvPicPr>
          <p:blipFill rotWithShape="1">
            <a:blip r:embed="rId3">
              <a:alphaModFix/>
            </a:blip>
            <a:srcRect b="0" l="0" r="0" t="0"/>
            <a:stretch/>
          </p:blipFill>
          <p:spPr>
            <a:xfrm>
              <a:off x="1714677" y="1714322"/>
              <a:ext cx="5084635" cy="2023922"/>
            </a:xfrm>
            <a:prstGeom prst="rect">
              <a:avLst/>
            </a:prstGeom>
            <a:noFill/>
            <a:ln>
              <a:noFill/>
            </a:ln>
          </p:spPr>
        </p:pic>
        <p:pic>
          <p:nvPicPr>
            <p:cNvPr id="1147" name="Google Shape;1147;p85"/>
            <p:cNvPicPr preferRelativeResize="0"/>
            <p:nvPr/>
          </p:nvPicPr>
          <p:blipFill rotWithShape="1">
            <a:blip r:embed="rId4">
              <a:alphaModFix/>
            </a:blip>
            <a:srcRect b="0" l="0" r="0" t="0"/>
            <a:stretch/>
          </p:blipFill>
          <p:spPr>
            <a:xfrm>
              <a:off x="857161" y="3857396"/>
              <a:ext cx="7572603" cy="2138400"/>
            </a:xfrm>
            <a:prstGeom prst="rect">
              <a:avLst/>
            </a:prstGeom>
            <a:noFill/>
            <a:ln>
              <a:noFill/>
            </a:ln>
          </p:spPr>
        </p:pic>
      </p:gr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51" name="Shape 1151"/>
        <p:cNvGrpSpPr/>
        <p:nvPr/>
      </p:nvGrpSpPr>
      <p:grpSpPr>
        <a:xfrm>
          <a:off x="0" y="0"/>
          <a:ext cx="0" cy="0"/>
          <a:chOff x="0" y="0"/>
          <a:chExt cx="0" cy="0"/>
        </a:xfrm>
      </p:grpSpPr>
      <p:sp>
        <p:nvSpPr>
          <p:cNvPr id="1152" name="Google Shape;1152;p86"/>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53" name="Google Shape;1153;p86"/>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54" name="Google Shape;1154;p86"/>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155" name="Google Shape;1155;p86"/>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156" name="Google Shape;1156;p86"/>
          <p:cNvGrpSpPr/>
          <p:nvPr/>
        </p:nvGrpSpPr>
        <p:grpSpPr>
          <a:xfrm>
            <a:off x="0" y="0"/>
            <a:ext cx="9144000" cy="6857644"/>
            <a:chOff x="0" y="0"/>
            <a:chExt cx="9144000" cy="6857644"/>
          </a:xfrm>
        </p:grpSpPr>
        <p:pic>
          <p:nvPicPr>
            <p:cNvPr id="1157" name="Google Shape;1157;p86"/>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158" name="Google Shape;1158;p86"/>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159" name="Google Shape;1159;p86"/>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60" name="Google Shape;1160;p86"/>
          <p:cNvSpPr txBox="1"/>
          <p:nvPr>
            <p:ph type="title"/>
          </p:nvPr>
        </p:nvSpPr>
        <p:spPr>
          <a:xfrm>
            <a:off x="78739" y="1042809"/>
            <a:ext cx="299910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Priority Scheduling</a:t>
            </a:r>
            <a:endParaRPr/>
          </a:p>
        </p:txBody>
      </p:sp>
      <p:sp>
        <p:nvSpPr>
          <p:cNvPr id="1161" name="Google Shape;1161;p86"/>
          <p:cNvSpPr txBox="1"/>
          <p:nvPr/>
        </p:nvSpPr>
        <p:spPr>
          <a:xfrm>
            <a:off x="707301" y="1726232"/>
            <a:ext cx="7725409" cy="4076700"/>
          </a:xfrm>
          <a:prstGeom prst="rect">
            <a:avLst/>
          </a:prstGeom>
          <a:noFill/>
          <a:ln>
            <a:noFill/>
          </a:ln>
        </p:spPr>
        <p:txBody>
          <a:bodyPr anchorCtr="0" anchor="t" bIns="0" lIns="0" spcFirstLastPara="1" rIns="0" wrap="square" tIns="102225">
            <a:spAutoFit/>
          </a:bodyPr>
          <a:lstStyle/>
          <a:p>
            <a:pPr indent="-228600" lvl="0" marL="241300" marR="0" rtl="0" algn="l">
              <a:lnSpc>
                <a:spcPct val="100000"/>
              </a:lnSpc>
              <a:spcBef>
                <a:spcPts val="0"/>
              </a:spcBef>
              <a:spcAft>
                <a:spcPts val="0"/>
              </a:spcAft>
              <a:buSzPts val="2400"/>
              <a:buFont typeface="Arial"/>
              <a:buChar char="•"/>
            </a:pPr>
            <a:r>
              <a:rPr b="1" lang="en-US" sz="2400">
                <a:latin typeface="Calibri"/>
                <a:ea typeface="Calibri"/>
                <a:cs typeface="Calibri"/>
                <a:sym typeface="Calibri"/>
              </a:rPr>
              <a:t>Priority is assigned for each process.</a:t>
            </a:r>
            <a:endParaRPr sz="2400">
              <a:latin typeface="Calibri"/>
              <a:ea typeface="Calibri"/>
              <a:cs typeface="Calibri"/>
              <a:sym typeface="Calibri"/>
            </a:endParaRPr>
          </a:p>
          <a:p>
            <a:pPr indent="-228600" lvl="0" marL="241300" marR="0" rtl="0" algn="l">
              <a:lnSpc>
                <a:spcPct val="100000"/>
              </a:lnSpc>
              <a:spcBef>
                <a:spcPts val="710"/>
              </a:spcBef>
              <a:spcAft>
                <a:spcPts val="0"/>
              </a:spcAft>
              <a:buSzPts val="2400"/>
              <a:buFont typeface="Arial"/>
              <a:buChar char="•"/>
            </a:pPr>
            <a:r>
              <a:rPr b="1" lang="en-US" sz="2400">
                <a:latin typeface="Calibri"/>
                <a:ea typeface="Calibri"/>
                <a:cs typeface="Calibri"/>
                <a:sym typeface="Calibri"/>
              </a:rPr>
              <a:t>Process with highest priority is executed first and so on.</a:t>
            </a:r>
            <a:endParaRPr sz="2400">
              <a:latin typeface="Calibri"/>
              <a:ea typeface="Calibri"/>
              <a:cs typeface="Calibri"/>
              <a:sym typeface="Calibri"/>
            </a:endParaRPr>
          </a:p>
          <a:p>
            <a:pPr indent="-228600" lvl="0" marL="241300" marR="0" rtl="0" algn="l">
              <a:lnSpc>
                <a:spcPct val="100000"/>
              </a:lnSpc>
              <a:spcBef>
                <a:spcPts val="710"/>
              </a:spcBef>
              <a:spcAft>
                <a:spcPts val="0"/>
              </a:spcAft>
              <a:buSzPts val="2400"/>
              <a:buFont typeface="Arial"/>
              <a:buChar char="•"/>
            </a:pPr>
            <a:r>
              <a:rPr b="1" lang="en-US" sz="2400">
                <a:latin typeface="Calibri"/>
                <a:ea typeface="Calibri"/>
                <a:cs typeface="Calibri"/>
                <a:sym typeface="Calibri"/>
              </a:rPr>
              <a:t>Processes with same priority are executed in FCFS manner.</a:t>
            </a:r>
            <a:endParaRPr sz="2400">
              <a:latin typeface="Calibri"/>
              <a:ea typeface="Calibri"/>
              <a:cs typeface="Calibri"/>
              <a:sym typeface="Calibri"/>
            </a:endParaRPr>
          </a:p>
          <a:p>
            <a:pPr indent="-228600" lvl="0" marL="241300" marR="6350" rtl="0" algn="just">
              <a:lnSpc>
                <a:spcPct val="107916"/>
              </a:lnSpc>
              <a:spcBef>
                <a:spcPts val="1040"/>
              </a:spcBef>
              <a:spcAft>
                <a:spcPts val="0"/>
              </a:spcAft>
              <a:buSzPts val="2400"/>
              <a:buFont typeface="Arial"/>
              <a:buChar char="•"/>
            </a:pPr>
            <a:r>
              <a:rPr b="1" lang="en-US" sz="2400">
                <a:latin typeface="Calibri"/>
                <a:ea typeface="Calibri"/>
                <a:cs typeface="Calibri"/>
                <a:sym typeface="Calibri"/>
              </a:rPr>
              <a:t>Priority can be decided based on memory requirements,  time requirements or any other resource requirement.</a:t>
            </a:r>
            <a:endParaRPr sz="2400">
              <a:latin typeface="Calibri"/>
              <a:ea typeface="Calibri"/>
              <a:cs typeface="Calibri"/>
              <a:sym typeface="Calibri"/>
            </a:endParaRPr>
          </a:p>
          <a:p>
            <a:pPr indent="-228600" lvl="0" marL="241300" marR="5715" rtl="0" algn="just">
              <a:lnSpc>
                <a:spcPct val="107916"/>
              </a:lnSpc>
              <a:spcBef>
                <a:spcPts val="1000"/>
              </a:spcBef>
              <a:spcAft>
                <a:spcPts val="0"/>
              </a:spcAft>
              <a:buSzPts val="2400"/>
              <a:buFont typeface="Arial"/>
              <a:buChar char="•"/>
            </a:pPr>
            <a:r>
              <a:rPr b="1" lang="en-US" sz="2400">
                <a:latin typeface="Calibri"/>
                <a:ea typeface="Calibri"/>
                <a:cs typeface="Calibri"/>
                <a:sym typeface="Calibri"/>
              </a:rPr>
              <a:t>Pre-emptive: </a:t>
            </a:r>
            <a:r>
              <a:rPr lang="en-US" sz="2400">
                <a:latin typeface="Calibri"/>
                <a:ea typeface="Calibri"/>
                <a:cs typeface="Calibri"/>
                <a:sym typeface="Calibri"/>
              </a:rPr>
              <a:t>Preempt the CPU if the priority of newly  arrived process is higher than the priority of the currently  running process.</a:t>
            </a:r>
            <a:endParaRPr sz="2400">
              <a:latin typeface="Calibri"/>
              <a:ea typeface="Calibri"/>
              <a:cs typeface="Calibri"/>
              <a:sym typeface="Calibri"/>
            </a:endParaRPr>
          </a:p>
          <a:p>
            <a:pPr indent="-228600" lvl="0" marL="241300" marR="5080" rtl="0" algn="just">
              <a:lnSpc>
                <a:spcPct val="107916"/>
              </a:lnSpc>
              <a:spcBef>
                <a:spcPts val="1000"/>
              </a:spcBef>
              <a:spcAft>
                <a:spcPts val="0"/>
              </a:spcAft>
              <a:buSzPts val="2400"/>
              <a:buFont typeface="Arial"/>
              <a:buChar char="•"/>
            </a:pPr>
            <a:r>
              <a:rPr b="1" lang="en-US" sz="2400">
                <a:latin typeface="Calibri"/>
                <a:ea typeface="Calibri"/>
                <a:cs typeface="Calibri"/>
                <a:sym typeface="Calibri"/>
              </a:rPr>
              <a:t>Nonpreemptive: </a:t>
            </a:r>
            <a:r>
              <a:rPr lang="en-US" sz="2400">
                <a:latin typeface="Calibri"/>
                <a:ea typeface="Calibri"/>
                <a:cs typeface="Calibri"/>
                <a:sym typeface="Calibri"/>
              </a:rPr>
              <a:t>It will simply put the new process at the  head of the ready queue.</a:t>
            </a:r>
            <a:endParaRPr sz="2400">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pic>
        <p:nvPicPr>
          <p:cNvPr id="1166" name="Google Shape;1166;p87"/>
          <p:cNvPicPr preferRelativeResize="0"/>
          <p:nvPr/>
        </p:nvPicPr>
        <p:blipFill rotWithShape="1">
          <a:blip r:embed="rId3">
            <a:alphaModFix/>
          </a:blip>
          <a:srcRect b="0" l="0" r="0" t="0"/>
          <a:stretch/>
        </p:blipFill>
        <p:spPr>
          <a:xfrm>
            <a:off x="1643037" y="1714322"/>
            <a:ext cx="5915164" cy="4667034"/>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0" name="Shape 1170"/>
        <p:cNvGrpSpPr/>
        <p:nvPr/>
      </p:nvGrpSpPr>
      <p:grpSpPr>
        <a:xfrm>
          <a:off x="0" y="0"/>
          <a:ext cx="0" cy="0"/>
          <a:chOff x="0" y="0"/>
          <a:chExt cx="0" cy="0"/>
        </a:xfrm>
      </p:grpSpPr>
      <p:sp>
        <p:nvSpPr>
          <p:cNvPr id="1171" name="Google Shape;1171;p88"/>
          <p:cNvSpPr txBox="1"/>
          <p:nvPr/>
        </p:nvSpPr>
        <p:spPr>
          <a:xfrm>
            <a:off x="707301" y="1789592"/>
            <a:ext cx="7727950" cy="3770629"/>
          </a:xfrm>
          <a:prstGeom prst="rect">
            <a:avLst/>
          </a:prstGeom>
          <a:noFill/>
          <a:ln>
            <a:noFill/>
          </a:ln>
        </p:spPr>
        <p:txBody>
          <a:bodyPr anchorCtr="0" anchor="t" bIns="0" lIns="0" spcFirstLastPara="1" rIns="0" wrap="square" tIns="39350">
            <a:spAutoFit/>
          </a:bodyPr>
          <a:lstStyle/>
          <a:p>
            <a:pPr indent="-228600" lvl="0" marL="241300" marR="0" rtl="0" algn="just">
              <a:lnSpc>
                <a:spcPct val="100000"/>
              </a:lnSpc>
              <a:spcBef>
                <a:spcPts val="0"/>
              </a:spcBef>
              <a:spcAft>
                <a:spcPts val="0"/>
              </a:spcAft>
              <a:buSzPts val="2400"/>
              <a:buFont typeface="Arial"/>
              <a:buChar char="•"/>
            </a:pPr>
            <a:r>
              <a:rPr b="1" lang="en-US" sz="2400">
                <a:latin typeface="Calibri"/>
                <a:ea typeface="Calibri"/>
                <a:cs typeface="Calibri"/>
                <a:sym typeface="Calibri"/>
              </a:rPr>
              <a:t>Problem:</a:t>
            </a:r>
            <a:endParaRPr sz="2400">
              <a:latin typeface="Calibri"/>
              <a:ea typeface="Calibri"/>
              <a:cs typeface="Calibri"/>
              <a:sym typeface="Calibri"/>
            </a:endParaRPr>
          </a:p>
          <a:p>
            <a:pPr indent="-228600" lvl="1" marL="698500" marR="5080" rtl="0" algn="just">
              <a:lnSpc>
                <a:spcPct val="90000"/>
              </a:lnSpc>
              <a:spcBef>
                <a:spcPts val="495"/>
              </a:spcBef>
              <a:spcAft>
                <a:spcPts val="0"/>
              </a:spcAft>
              <a:buSzPts val="1800"/>
              <a:buFont typeface="Arial"/>
              <a:buChar char="•"/>
            </a:pPr>
            <a:r>
              <a:rPr b="0" i="0" lang="en-US" sz="1800" u="none" cap="none" strike="noStrike"/>
              <a:t>	</a:t>
            </a:r>
            <a:r>
              <a:rPr b="1" i="0" lang="en-US" sz="2400" u="none" cap="none" strike="noStrike">
                <a:latin typeface="Calibri"/>
                <a:ea typeface="Calibri"/>
                <a:cs typeface="Calibri"/>
                <a:sym typeface="Calibri"/>
              </a:rPr>
              <a:t>Indefinite Blocking/Starvation </a:t>
            </a:r>
            <a:r>
              <a:rPr b="0" i="0" lang="en-US" sz="2400" u="none" cap="none" strike="noStrike">
                <a:latin typeface="Noto Sans Symbols"/>
                <a:ea typeface="Noto Sans Symbols"/>
                <a:cs typeface="Noto Sans Symbols"/>
                <a:sym typeface="Noto Sans Symbols"/>
              </a:rPr>
              <a:t>◊</a:t>
            </a:r>
            <a:r>
              <a:rPr b="0" i="0" lang="en-US" sz="2400" u="none" cap="none" strike="noStrike">
                <a:latin typeface="Times New Roman"/>
                <a:ea typeface="Times New Roman"/>
                <a:cs typeface="Times New Roman"/>
                <a:sym typeface="Times New Roman"/>
              </a:rPr>
              <a:t> </a:t>
            </a:r>
            <a:r>
              <a:rPr b="1" i="0" lang="en-US" sz="2400" u="none" cap="none" strike="noStrike">
                <a:latin typeface="Calibri"/>
                <a:ea typeface="Calibri"/>
                <a:cs typeface="Calibri"/>
                <a:sym typeface="Calibri"/>
              </a:rPr>
              <a:t>In heavily loaded  systems with High-priority processes some low priority  processes are blocked because of high number of high-  priority processes, so low priority process will be  waiting indefinitely.</a:t>
            </a:r>
            <a:endParaRPr b="0" i="0" sz="2400" u="none" cap="none" strike="noStrike">
              <a:latin typeface="Calibri"/>
              <a:ea typeface="Calibri"/>
              <a:cs typeface="Calibri"/>
              <a:sym typeface="Calibri"/>
            </a:endParaRPr>
          </a:p>
          <a:p>
            <a:pPr indent="0" lvl="1" marL="0" marR="0" rtl="0" algn="l">
              <a:lnSpc>
                <a:spcPct val="100000"/>
              </a:lnSpc>
              <a:spcBef>
                <a:spcPts val="45"/>
              </a:spcBef>
              <a:spcAft>
                <a:spcPts val="0"/>
              </a:spcAft>
              <a:buSzPts val="3550"/>
              <a:buFont typeface="Arial"/>
              <a:buNone/>
            </a:pPr>
            <a:r>
              <a:t/>
            </a:r>
            <a:endParaRPr b="0" i="0" sz="3550" u="none" cap="none" strike="noStrike">
              <a:latin typeface="Calibri"/>
              <a:ea typeface="Calibri"/>
              <a:cs typeface="Calibri"/>
              <a:sym typeface="Calibri"/>
            </a:endParaRPr>
          </a:p>
          <a:p>
            <a:pPr indent="-228600" lvl="0" marL="241300" marR="0" rtl="0" algn="just">
              <a:lnSpc>
                <a:spcPct val="100000"/>
              </a:lnSpc>
              <a:spcBef>
                <a:spcPts val="0"/>
              </a:spcBef>
              <a:spcAft>
                <a:spcPts val="0"/>
              </a:spcAft>
              <a:buSzPts val="2400"/>
              <a:buFont typeface="Arial"/>
              <a:buChar char="•"/>
            </a:pPr>
            <a:r>
              <a:rPr b="1" lang="en-US" sz="2400">
                <a:latin typeface="Calibri"/>
                <a:ea typeface="Calibri"/>
                <a:cs typeface="Calibri"/>
                <a:sym typeface="Calibri"/>
              </a:rPr>
              <a:t>Solution:</a:t>
            </a:r>
            <a:endParaRPr sz="2400">
              <a:latin typeface="Calibri"/>
              <a:ea typeface="Calibri"/>
              <a:cs typeface="Calibri"/>
              <a:sym typeface="Calibri"/>
            </a:endParaRPr>
          </a:p>
          <a:p>
            <a:pPr indent="-228600" lvl="1" marL="698500" marR="9525" rtl="0" algn="just">
              <a:lnSpc>
                <a:spcPct val="107916"/>
              </a:lnSpc>
              <a:spcBef>
                <a:spcPts val="540"/>
              </a:spcBef>
              <a:spcAft>
                <a:spcPts val="0"/>
              </a:spcAft>
              <a:buSzPts val="1800"/>
              <a:buFont typeface="Arial"/>
              <a:buChar char="•"/>
            </a:pPr>
            <a:r>
              <a:rPr b="0" i="0" lang="en-US" sz="1800" u="none" cap="none" strike="noStrike"/>
              <a:t>	</a:t>
            </a:r>
            <a:r>
              <a:rPr b="1" i="0" lang="en-US" sz="2400" u="none" cap="none" strike="noStrike">
                <a:latin typeface="Calibri"/>
                <a:ea typeface="Calibri"/>
                <a:cs typeface="Calibri"/>
                <a:sym typeface="Calibri"/>
              </a:rPr>
              <a:t>Aging</a:t>
            </a:r>
            <a:r>
              <a:rPr b="0" i="0" lang="en-US" sz="2400" u="none" cap="none" strike="noStrike">
                <a:latin typeface="Noto Sans Symbols"/>
                <a:ea typeface="Noto Sans Symbols"/>
                <a:cs typeface="Noto Sans Symbols"/>
                <a:sym typeface="Noto Sans Symbols"/>
              </a:rPr>
              <a:t>◊</a:t>
            </a:r>
            <a:r>
              <a:rPr b="0" i="0" lang="en-US" sz="2400" u="none" cap="none" strike="noStrike">
                <a:latin typeface="Times New Roman"/>
                <a:ea typeface="Times New Roman"/>
                <a:cs typeface="Times New Roman"/>
                <a:sym typeface="Times New Roman"/>
              </a:rPr>
              <a:t> </a:t>
            </a:r>
            <a:r>
              <a:rPr b="1" i="0" lang="en-US" sz="2400" u="none" cap="none" strike="noStrike">
                <a:latin typeface="Calibri"/>
                <a:ea typeface="Calibri"/>
                <a:cs typeface="Calibri"/>
                <a:sym typeface="Calibri"/>
              </a:rPr>
              <a:t>Gradually increase the priority of processes  that wait in the system for a long time.</a:t>
            </a:r>
            <a:endParaRPr b="0" i="0" sz="2400" u="none" cap="none" strike="noStrike">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5" name="Shape 1175"/>
        <p:cNvGrpSpPr/>
        <p:nvPr/>
      </p:nvGrpSpPr>
      <p:grpSpPr>
        <a:xfrm>
          <a:off x="0" y="0"/>
          <a:ext cx="0" cy="0"/>
          <a:chOff x="0" y="0"/>
          <a:chExt cx="0" cy="0"/>
        </a:xfrm>
      </p:grpSpPr>
      <p:sp>
        <p:nvSpPr>
          <p:cNvPr id="1176" name="Google Shape;1176;p89"/>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77" name="Google Shape;1177;p89"/>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78" name="Google Shape;1178;p89"/>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179" name="Google Shape;1179;p89"/>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180" name="Google Shape;1180;p89"/>
          <p:cNvGrpSpPr/>
          <p:nvPr/>
        </p:nvGrpSpPr>
        <p:grpSpPr>
          <a:xfrm>
            <a:off x="0" y="0"/>
            <a:ext cx="9144000" cy="6857644"/>
            <a:chOff x="0" y="0"/>
            <a:chExt cx="9144000" cy="6857644"/>
          </a:xfrm>
        </p:grpSpPr>
        <p:pic>
          <p:nvPicPr>
            <p:cNvPr id="1181" name="Google Shape;1181;p89"/>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182" name="Google Shape;1182;p89"/>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183" name="Google Shape;1183;p89"/>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184" name="Google Shape;1184;p89"/>
          <p:cNvSpPr txBox="1"/>
          <p:nvPr>
            <p:ph type="title"/>
          </p:nvPr>
        </p:nvSpPr>
        <p:spPr>
          <a:xfrm>
            <a:off x="78739" y="1042809"/>
            <a:ext cx="38455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Round Robin Scheduling</a:t>
            </a:r>
            <a:endParaRPr/>
          </a:p>
        </p:txBody>
      </p:sp>
      <p:sp>
        <p:nvSpPr>
          <p:cNvPr id="1185" name="Google Shape;1185;p89"/>
          <p:cNvSpPr txBox="1"/>
          <p:nvPr/>
        </p:nvSpPr>
        <p:spPr>
          <a:xfrm>
            <a:off x="707301" y="1820062"/>
            <a:ext cx="7722870" cy="360680"/>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SzPts val="2200"/>
              <a:buFont typeface="Arial"/>
              <a:buChar char="•"/>
            </a:pPr>
            <a:r>
              <a:rPr b="1" lang="en-US" sz="2200">
                <a:latin typeface="Calibri"/>
                <a:ea typeface="Calibri"/>
                <a:cs typeface="Calibri"/>
                <a:sym typeface="Calibri"/>
              </a:rPr>
              <a:t>Each process gets a small unit of CPU time (time quantum q),</a:t>
            </a:r>
            <a:endParaRPr sz="2200">
              <a:latin typeface="Calibri"/>
              <a:ea typeface="Calibri"/>
              <a:cs typeface="Calibri"/>
              <a:sym typeface="Calibri"/>
            </a:endParaRPr>
          </a:p>
        </p:txBody>
      </p:sp>
      <p:sp>
        <p:nvSpPr>
          <p:cNvPr id="1186" name="Google Shape;1186;p89"/>
          <p:cNvSpPr txBox="1"/>
          <p:nvPr/>
        </p:nvSpPr>
        <p:spPr>
          <a:xfrm>
            <a:off x="935901" y="2121014"/>
            <a:ext cx="7493634" cy="36068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200">
                <a:latin typeface="Calibri"/>
                <a:ea typeface="Calibri"/>
                <a:cs typeface="Calibri"/>
                <a:sym typeface="Calibri"/>
              </a:rPr>
              <a:t>usually 10-100 milliseconds.	After this time has elapsed, the</a:t>
            </a:r>
            <a:endParaRPr sz="2200">
              <a:latin typeface="Calibri"/>
              <a:ea typeface="Calibri"/>
              <a:cs typeface="Calibri"/>
              <a:sym typeface="Calibri"/>
            </a:endParaRPr>
          </a:p>
        </p:txBody>
      </p:sp>
      <p:sp>
        <p:nvSpPr>
          <p:cNvPr id="1187" name="Google Shape;1187;p89"/>
          <p:cNvSpPr txBox="1"/>
          <p:nvPr/>
        </p:nvSpPr>
        <p:spPr>
          <a:xfrm>
            <a:off x="707301" y="2329172"/>
            <a:ext cx="7727315" cy="2641600"/>
          </a:xfrm>
          <a:prstGeom prst="rect">
            <a:avLst/>
          </a:prstGeom>
          <a:noFill/>
          <a:ln>
            <a:noFill/>
          </a:ln>
        </p:spPr>
        <p:txBody>
          <a:bodyPr anchorCtr="0" anchor="t" bIns="0" lIns="0" spcFirstLastPara="1" rIns="0" wrap="square" tIns="105400">
            <a:spAutoFit/>
          </a:bodyPr>
          <a:lstStyle/>
          <a:p>
            <a:pPr indent="0" lvl="0" marL="241300" marR="0" rtl="0" algn="just">
              <a:lnSpc>
                <a:spcPct val="100000"/>
              </a:lnSpc>
              <a:spcBef>
                <a:spcPts val="0"/>
              </a:spcBef>
              <a:spcAft>
                <a:spcPts val="0"/>
              </a:spcAft>
              <a:buNone/>
            </a:pPr>
            <a:r>
              <a:rPr b="1" lang="en-US" sz="2200">
                <a:latin typeface="Calibri"/>
                <a:ea typeface="Calibri"/>
                <a:cs typeface="Calibri"/>
                <a:sym typeface="Calibri"/>
              </a:rPr>
              <a:t>process is preempted and added to the end of the ready queue.</a:t>
            </a:r>
            <a:endParaRPr sz="2200">
              <a:latin typeface="Calibri"/>
              <a:ea typeface="Calibri"/>
              <a:cs typeface="Calibri"/>
              <a:sym typeface="Calibri"/>
            </a:endParaRPr>
          </a:p>
          <a:p>
            <a:pPr indent="-228600" lvl="0" marL="241300" marR="0" rtl="0" algn="just">
              <a:lnSpc>
                <a:spcPct val="100000"/>
              </a:lnSpc>
              <a:spcBef>
                <a:spcPts val="730"/>
              </a:spcBef>
              <a:spcAft>
                <a:spcPts val="0"/>
              </a:spcAft>
              <a:buSzPts val="2200"/>
              <a:buFont typeface="Arial"/>
              <a:buChar char="•"/>
            </a:pPr>
            <a:r>
              <a:rPr b="1" lang="en-US" sz="2200">
                <a:latin typeface="Calibri"/>
                <a:ea typeface="Calibri"/>
                <a:cs typeface="Calibri"/>
                <a:sym typeface="Calibri"/>
              </a:rPr>
              <a:t>Context switching is used to save states of preempted processes.</a:t>
            </a:r>
            <a:endParaRPr sz="2200">
              <a:latin typeface="Calibri"/>
              <a:ea typeface="Calibri"/>
              <a:cs typeface="Calibri"/>
              <a:sym typeface="Calibri"/>
            </a:endParaRPr>
          </a:p>
          <a:p>
            <a:pPr indent="-228600" lvl="0" marL="241300" marR="5080" rtl="0" algn="just">
              <a:lnSpc>
                <a:spcPct val="89900"/>
              </a:lnSpc>
              <a:spcBef>
                <a:spcPts val="994"/>
              </a:spcBef>
              <a:spcAft>
                <a:spcPts val="0"/>
              </a:spcAft>
              <a:buSzPts val="2200"/>
              <a:buFont typeface="Arial"/>
              <a:buChar char="•"/>
            </a:pPr>
            <a:r>
              <a:rPr b="1" lang="en-US" sz="2200">
                <a:latin typeface="Calibri"/>
                <a:ea typeface="Calibri"/>
                <a:cs typeface="Calibri"/>
                <a:sym typeface="Calibri"/>
              </a:rPr>
              <a:t>If there are </a:t>
            </a:r>
            <a:r>
              <a:rPr b="1" i="1" lang="en-US" sz="2200">
                <a:latin typeface="Calibri"/>
                <a:ea typeface="Calibri"/>
                <a:cs typeface="Calibri"/>
                <a:sym typeface="Calibri"/>
              </a:rPr>
              <a:t>n </a:t>
            </a:r>
            <a:r>
              <a:rPr b="1" lang="en-US" sz="2200">
                <a:latin typeface="Calibri"/>
                <a:ea typeface="Calibri"/>
                <a:cs typeface="Calibri"/>
                <a:sym typeface="Calibri"/>
              </a:rPr>
              <a:t>processes in the ready queue and the time  quantum is </a:t>
            </a:r>
            <a:r>
              <a:rPr b="1" i="1" lang="en-US" sz="2200">
                <a:latin typeface="Calibri"/>
                <a:ea typeface="Calibri"/>
                <a:cs typeface="Calibri"/>
                <a:sym typeface="Calibri"/>
              </a:rPr>
              <a:t>q</a:t>
            </a:r>
            <a:r>
              <a:rPr b="1" lang="en-US" sz="2200">
                <a:latin typeface="Calibri"/>
                <a:ea typeface="Calibri"/>
                <a:cs typeface="Calibri"/>
                <a:sym typeface="Calibri"/>
              </a:rPr>
              <a:t>, then each process gets 1/</a:t>
            </a:r>
            <a:r>
              <a:rPr b="1" i="1" lang="en-US" sz="2200">
                <a:latin typeface="Calibri"/>
                <a:ea typeface="Calibri"/>
                <a:cs typeface="Calibri"/>
                <a:sym typeface="Calibri"/>
              </a:rPr>
              <a:t>n </a:t>
            </a:r>
            <a:r>
              <a:rPr b="1" lang="en-US" sz="2200">
                <a:latin typeface="Calibri"/>
                <a:ea typeface="Calibri"/>
                <a:cs typeface="Calibri"/>
                <a:sym typeface="Calibri"/>
              </a:rPr>
              <a:t>of the CPU time in  chunks of at most </a:t>
            </a:r>
            <a:r>
              <a:rPr b="1" i="1" lang="en-US" sz="2200">
                <a:latin typeface="Calibri"/>
                <a:ea typeface="Calibri"/>
                <a:cs typeface="Calibri"/>
                <a:sym typeface="Calibri"/>
              </a:rPr>
              <a:t>q </a:t>
            </a:r>
            <a:r>
              <a:rPr b="1" lang="en-US" sz="2200">
                <a:latin typeface="Calibri"/>
                <a:ea typeface="Calibri"/>
                <a:cs typeface="Calibri"/>
                <a:sym typeface="Calibri"/>
              </a:rPr>
              <a:t>time units at once. No process waits more  than (</a:t>
            </a:r>
            <a:r>
              <a:rPr b="1" i="1" lang="en-US" sz="2200">
                <a:latin typeface="Calibri"/>
                <a:ea typeface="Calibri"/>
                <a:cs typeface="Calibri"/>
                <a:sym typeface="Calibri"/>
              </a:rPr>
              <a:t>n</a:t>
            </a:r>
            <a:r>
              <a:rPr b="1" lang="en-US" sz="2200">
                <a:latin typeface="Calibri"/>
                <a:ea typeface="Calibri"/>
                <a:cs typeface="Calibri"/>
                <a:sym typeface="Calibri"/>
              </a:rPr>
              <a:t>-1)</a:t>
            </a:r>
            <a:r>
              <a:rPr b="1" i="1" lang="en-US" sz="2200">
                <a:latin typeface="Calibri"/>
                <a:ea typeface="Calibri"/>
                <a:cs typeface="Calibri"/>
                <a:sym typeface="Calibri"/>
              </a:rPr>
              <a:t>q </a:t>
            </a:r>
            <a:r>
              <a:rPr b="1" lang="en-US" sz="2200">
                <a:latin typeface="Calibri"/>
                <a:ea typeface="Calibri"/>
                <a:cs typeface="Calibri"/>
                <a:sym typeface="Calibri"/>
              </a:rPr>
              <a:t>time units.</a:t>
            </a:r>
            <a:endParaRPr sz="2200">
              <a:latin typeface="Calibri"/>
              <a:ea typeface="Calibri"/>
              <a:cs typeface="Calibri"/>
              <a:sym typeface="Calibri"/>
            </a:endParaRPr>
          </a:p>
          <a:p>
            <a:pPr indent="-228600" lvl="0" marL="241300" marR="0" rtl="0" algn="just">
              <a:lnSpc>
                <a:spcPct val="100000"/>
              </a:lnSpc>
              <a:spcBef>
                <a:spcPts val="730"/>
              </a:spcBef>
              <a:spcAft>
                <a:spcPts val="0"/>
              </a:spcAft>
              <a:buSzPts val="2200"/>
              <a:buFont typeface="Arial"/>
              <a:buChar char="•"/>
            </a:pPr>
            <a:r>
              <a:rPr b="1" lang="en-US" sz="2200">
                <a:latin typeface="Calibri"/>
                <a:ea typeface="Calibri"/>
                <a:cs typeface="Calibri"/>
                <a:sym typeface="Calibri"/>
              </a:rPr>
              <a:t>Timer interrupts every quantum to schedule next process</a:t>
            </a:r>
            <a:endParaRPr sz="2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grpSp>
        <p:nvGrpSpPr>
          <p:cNvPr id="140" name="Google Shape;140;p9"/>
          <p:cNvGrpSpPr/>
          <p:nvPr/>
        </p:nvGrpSpPr>
        <p:grpSpPr>
          <a:xfrm>
            <a:off x="0" y="1643037"/>
            <a:ext cx="9144000" cy="4231804"/>
            <a:chOff x="0" y="1643037"/>
            <a:chExt cx="9144000" cy="4231804"/>
          </a:xfrm>
        </p:grpSpPr>
        <p:pic>
          <p:nvPicPr>
            <p:cNvPr id="141" name="Google Shape;141;p9"/>
            <p:cNvPicPr preferRelativeResize="0"/>
            <p:nvPr/>
          </p:nvPicPr>
          <p:blipFill rotWithShape="1">
            <a:blip r:embed="rId3">
              <a:alphaModFix/>
            </a:blip>
            <a:srcRect b="0" l="0" r="0" t="0"/>
            <a:stretch/>
          </p:blipFill>
          <p:spPr>
            <a:xfrm>
              <a:off x="1857235" y="3071520"/>
              <a:ext cx="5430964" cy="2803321"/>
            </a:xfrm>
            <a:prstGeom prst="rect">
              <a:avLst/>
            </a:prstGeom>
            <a:noFill/>
            <a:ln>
              <a:noFill/>
            </a:ln>
          </p:spPr>
        </p:pic>
        <p:sp>
          <p:nvSpPr>
            <p:cNvPr id="142" name="Google Shape;142;p9"/>
            <p:cNvSpPr/>
            <p:nvPr/>
          </p:nvSpPr>
          <p:spPr>
            <a:xfrm>
              <a:off x="0" y="1643037"/>
              <a:ext cx="9144000" cy="643255"/>
            </a:xfrm>
            <a:custGeom>
              <a:rect b="b" l="l" r="r" t="t"/>
              <a:pathLst>
                <a:path extrusionOk="0" h="643255" w="9144000">
                  <a:moveTo>
                    <a:pt x="9144000" y="0"/>
                  </a:moveTo>
                  <a:lnTo>
                    <a:pt x="0" y="0"/>
                  </a:lnTo>
                  <a:lnTo>
                    <a:pt x="0" y="642962"/>
                  </a:lnTo>
                  <a:lnTo>
                    <a:pt x="4572000" y="642962"/>
                  </a:lnTo>
                  <a:lnTo>
                    <a:pt x="9144000" y="642962"/>
                  </a:lnTo>
                  <a:lnTo>
                    <a:pt x="9144000" y="0"/>
                  </a:lnTo>
                  <a:close/>
                </a:path>
              </a:pathLst>
            </a:custGeom>
            <a:solidFill>
              <a:srgbClr val="1E48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3" name="Google Shape;143;p9"/>
          <p:cNvSpPr txBox="1"/>
          <p:nvPr>
            <p:ph type="title"/>
          </p:nvPr>
        </p:nvSpPr>
        <p:spPr>
          <a:xfrm>
            <a:off x="268097" y="1721053"/>
            <a:ext cx="12420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Contd…</a:t>
            </a:r>
            <a:endParaRPr/>
          </a:p>
        </p:txBody>
      </p:sp>
      <p:grpSp>
        <p:nvGrpSpPr>
          <p:cNvPr id="144" name="Google Shape;144;p9"/>
          <p:cNvGrpSpPr/>
          <p:nvPr/>
        </p:nvGrpSpPr>
        <p:grpSpPr>
          <a:xfrm>
            <a:off x="6429235" y="2401557"/>
            <a:ext cx="2548255" cy="4240084"/>
            <a:chOff x="6429235" y="2401557"/>
            <a:chExt cx="2548255" cy="4240084"/>
          </a:xfrm>
        </p:grpSpPr>
        <p:pic>
          <p:nvPicPr>
            <p:cNvPr id="145" name="Google Shape;145;p9"/>
            <p:cNvPicPr preferRelativeResize="0"/>
            <p:nvPr/>
          </p:nvPicPr>
          <p:blipFill rotWithShape="1">
            <a:blip r:embed="rId4">
              <a:alphaModFix/>
            </a:blip>
            <a:srcRect b="0" l="0" r="0" t="0"/>
            <a:stretch/>
          </p:blipFill>
          <p:spPr>
            <a:xfrm>
              <a:off x="8318525" y="6032156"/>
              <a:ext cx="609485" cy="609485"/>
            </a:xfrm>
            <a:prstGeom prst="rect">
              <a:avLst/>
            </a:prstGeom>
            <a:noFill/>
            <a:ln>
              <a:noFill/>
            </a:ln>
          </p:spPr>
        </p:pic>
        <p:pic>
          <p:nvPicPr>
            <p:cNvPr id="146" name="Google Shape;146;p9"/>
            <p:cNvPicPr preferRelativeResize="0"/>
            <p:nvPr/>
          </p:nvPicPr>
          <p:blipFill rotWithShape="1">
            <a:blip r:embed="rId5">
              <a:alphaModFix/>
            </a:blip>
            <a:srcRect b="0" l="0" r="0" t="0"/>
            <a:stretch/>
          </p:blipFill>
          <p:spPr>
            <a:xfrm>
              <a:off x="6429235" y="2401582"/>
              <a:ext cx="2548077" cy="4026941"/>
            </a:xfrm>
            <a:prstGeom prst="rect">
              <a:avLst/>
            </a:prstGeom>
            <a:noFill/>
            <a:ln>
              <a:noFill/>
            </a:ln>
          </p:spPr>
        </p:pic>
        <p:sp>
          <p:nvSpPr>
            <p:cNvPr id="147" name="Google Shape;147;p9"/>
            <p:cNvSpPr/>
            <p:nvPr/>
          </p:nvSpPr>
          <p:spPr>
            <a:xfrm>
              <a:off x="6429235" y="2401557"/>
              <a:ext cx="2548255" cy="4027804"/>
            </a:xfrm>
            <a:custGeom>
              <a:rect b="b" l="l" r="r" t="t"/>
              <a:pathLst>
                <a:path extrusionOk="0" h="4027804" w="2548254">
                  <a:moveTo>
                    <a:pt x="1274038" y="4027322"/>
                  </a:moveTo>
                  <a:lnTo>
                    <a:pt x="0" y="4027322"/>
                  </a:lnTo>
                  <a:lnTo>
                    <a:pt x="0" y="0"/>
                  </a:lnTo>
                  <a:lnTo>
                    <a:pt x="2548089" y="0"/>
                  </a:lnTo>
                  <a:lnTo>
                    <a:pt x="2548089" y="4027322"/>
                  </a:lnTo>
                  <a:lnTo>
                    <a:pt x="1274038" y="4027322"/>
                  </a:lnTo>
                  <a:close/>
                </a:path>
              </a:pathLst>
            </a:custGeom>
            <a:noFill/>
            <a:ln cap="flat" cmpd="sng" w="9525">
              <a:solidFill>
                <a:srgbClr val="1E48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48" name="Google Shape;148;p9"/>
          <p:cNvSpPr txBox="1"/>
          <p:nvPr/>
        </p:nvSpPr>
        <p:spPr>
          <a:xfrm>
            <a:off x="290779" y="2462657"/>
            <a:ext cx="5699760" cy="3712845"/>
          </a:xfrm>
          <a:prstGeom prst="rect">
            <a:avLst/>
          </a:prstGeom>
          <a:noFill/>
          <a:ln>
            <a:noFill/>
          </a:ln>
        </p:spPr>
        <p:txBody>
          <a:bodyPr anchorCtr="0" anchor="t" bIns="0" lIns="0" spcFirstLastPara="1" rIns="0" wrap="square" tIns="12700">
            <a:spAutoFit/>
          </a:bodyPr>
          <a:lstStyle/>
          <a:p>
            <a:pPr indent="-139700" lvl="0" marL="12700" marR="444500" rtl="0" algn="l">
              <a:lnSpc>
                <a:spcPct val="100000"/>
              </a:lnSpc>
              <a:spcBef>
                <a:spcPts val="0"/>
              </a:spcBef>
              <a:spcAft>
                <a:spcPts val="0"/>
              </a:spcAft>
              <a:buSzPts val="2200"/>
              <a:buFont typeface="Arial"/>
              <a:buChar char="•"/>
            </a:pPr>
            <a:r>
              <a:rPr lang="en-US" sz="2200">
                <a:latin typeface="Calibri"/>
                <a:ea typeface="Calibri"/>
                <a:cs typeface="Calibri"/>
                <a:sym typeface="Calibri"/>
              </a:rPr>
              <a:t>Programs are executable(.exe) files generally  stored in Secondary Memory.</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12700" marR="5080" rtl="0" algn="l">
              <a:lnSpc>
                <a:spcPct val="100000"/>
              </a:lnSpc>
              <a:spcBef>
                <a:spcPts val="0"/>
              </a:spcBef>
              <a:spcAft>
                <a:spcPts val="0"/>
              </a:spcAft>
              <a:buSzPts val="2200"/>
              <a:buFont typeface="Arial"/>
              <a:buChar char="•"/>
            </a:pPr>
            <a:r>
              <a:rPr lang="en-US" sz="2200">
                <a:latin typeface="Calibri"/>
                <a:ea typeface="Calibri"/>
                <a:cs typeface="Calibri"/>
                <a:sym typeface="Calibri"/>
              </a:rPr>
              <a:t>In order to execute program it must be loaded in  main memory.</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12700" marR="56514" rtl="0" algn="l">
              <a:lnSpc>
                <a:spcPct val="100000"/>
              </a:lnSpc>
              <a:spcBef>
                <a:spcPts val="0"/>
              </a:spcBef>
              <a:spcAft>
                <a:spcPts val="0"/>
              </a:spcAft>
              <a:buSzPts val="2200"/>
              <a:buFont typeface="Arial"/>
              <a:buChar char="•"/>
            </a:pPr>
            <a:r>
              <a:rPr lang="en-US" sz="2200">
                <a:latin typeface="Calibri"/>
                <a:ea typeface="Calibri"/>
                <a:cs typeface="Calibri"/>
                <a:sym typeface="Calibri"/>
              </a:rPr>
              <a:t>When a program is loaded into the memory and  it becomes process.</a:t>
            </a:r>
            <a:endParaRPr sz="2200">
              <a:latin typeface="Calibri"/>
              <a:ea typeface="Calibri"/>
              <a:cs typeface="Calibri"/>
              <a:sym typeface="Calibri"/>
            </a:endParaRPr>
          </a:p>
          <a:p>
            <a:pPr indent="0" lvl="0" marL="0" marR="0" rtl="0" algn="l">
              <a:lnSpc>
                <a:spcPct val="100000"/>
              </a:lnSpc>
              <a:spcBef>
                <a:spcPts val="15"/>
              </a:spcBef>
              <a:spcAft>
                <a:spcPts val="0"/>
              </a:spcAft>
              <a:buSzPts val="2150"/>
              <a:buFont typeface="Arial"/>
              <a:buNone/>
            </a:pPr>
            <a:r>
              <a:t/>
            </a:r>
            <a:endParaRPr sz="2150">
              <a:latin typeface="Calibri"/>
              <a:ea typeface="Calibri"/>
              <a:cs typeface="Calibri"/>
              <a:sym typeface="Calibri"/>
            </a:endParaRPr>
          </a:p>
          <a:p>
            <a:pPr indent="-139700" lvl="0" marL="12700" marR="253365" rtl="0" algn="l">
              <a:lnSpc>
                <a:spcPct val="100000"/>
              </a:lnSpc>
              <a:spcBef>
                <a:spcPts val="0"/>
              </a:spcBef>
              <a:spcAft>
                <a:spcPts val="0"/>
              </a:spcAft>
              <a:buSzPts val="2200"/>
              <a:buFont typeface="Arial"/>
              <a:buChar char="•"/>
            </a:pPr>
            <a:r>
              <a:rPr lang="en-US" sz="2200">
                <a:latin typeface="Calibri"/>
                <a:ea typeface="Calibri"/>
                <a:cs typeface="Calibri"/>
                <a:sym typeface="Calibri"/>
              </a:rPr>
              <a:t>Then process memory can be divided into four  sections ─ stack, heap, text and data.</a:t>
            </a:r>
            <a:endParaRPr sz="2200">
              <a:latin typeface="Calibri"/>
              <a:ea typeface="Calibri"/>
              <a:cs typeface="Calibri"/>
              <a:sym typeface="Calibri"/>
            </a:endParaRPr>
          </a:p>
        </p:txBody>
      </p:sp>
      <p:sp>
        <p:nvSpPr>
          <p:cNvPr id="149" name="Google Shape;149;p9"/>
          <p:cNvSpPr txBox="1"/>
          <p:nvPr/>
        </p:nvSpPr>
        <p:spPr>
          <a:xfrm>
            <a:off x="7077862" y="6461899"/>
            <a:ext cx="1067435" cy="1473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800">
                <a:latin typeface="Arial"/>
                <a:ea typeface="Arial"/>
                <a:cs typeface="Arial"/>
                <a:sym typeface="Arial"/>
              </a:rPr>
              <a:t>Process Stack :Google</a:t>
            </a:r>
            <a:endParaRPr sz="800">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1" name="Shape 1191"/>
        <p:cNvGrpSpPr/>
        <p:nvPr/>
      </p:nvGrpSpPr>
      <p:grpSpPr>
        <a:xfrm>
          <a:off x="0" y="0"/>
          <a:ext cx="0" cy="0"/>
          <a:chOff x="0" y="0"/>
          <a:chExt cx="0" cy="0"/>
        </a:xfrm>
      </p:grpSpPr>
      <p:sp>
        <p:nvSpPr>
          <p:cNvPr id="1192" name="Google Shape;1192;p90"/>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193" name="Google Shape;1193;p90"/>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194" name="Google Shape;1194;p90"/>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195" name="Google Shape;1195;p90"/>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196" name="Google Shape;1196;p90"/>
          <p:cNvGrpSpPr/>
          <p:nvPr/>
        </p:nvGrpSpPr>
        <p:grpSpPr>
          <a:xfrm>
            <a:off x="0" y="0"/>
            <a:ext cx="9144000" cy="6857644"/>
            <a:chOff x="0" y="0"/>
            <a:chExt cx="9144000" cy="6857644"/>
          </a:xfrm>
        </p:grpSpPr>
        <p:pic>
          <p:nvPicPr>
            <p:cNvPr id="1197" name="Google Shape;1197;p90"/>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198" name="Google Shape;1198;p90"/>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199" name="Google Shape;1199;p90"/>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00" name="Google Shape;1200;p90"/>
          <p:cNvSpPr txBox="1"/>
          <p:nvPr>
            <p:ph type="title"/>
          </p:nvPr>
        </p:nvSpPr>
        <p:spPr>
          <a:xfrm>
            <a:off x="78739" y="1042809"/>
            <a:ext cx="3477260"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Time Quantum (q) = 5</a:t>
            </a:r>
            <a:endParaRPr/>
          </a:p>
        </p:txBody>
      </p:sp>
      <p:pic>
        <p:nvPicPr>
          <p:cNvPr id="1201" name="Google Shape;1201;p90"/>
          <p:cNvPicPr preferRelativeResize="0"/>
          <p:nvPr/>
        </p:nvPicPr>
        <p:blipFill rotWithShape="1">
          <a:blip r:embed="rId7">
            <a:alphaModFix/>
          </a:blip>
          <a:srcRect b="0" l="0" r="0" t="0"/>
          <a:stretch/>
        </p:blipFill>
        <p:spPr>
          <a:xfrm>
            <a:off x="1952637" y="2014207"/>
            <a:ext cx="5238724" cy="3971874"/>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5" name="Shape 1205"/>
        <p:cNvGrpSpPr/>
        <p:nvPr/>
      </p:nvGrpSpPr>
      <p:grpSpPr>
        <a:xfrm>
          <a:off x="0" y="0"/>
          <a:ext cx="0" cy="0"/>
          <a:chOff x="0" y="0"/>
          <a:chExt cx="0" cy="0"/>
        </a:xfrm>
      </p:grpSpPr>
      <p:sp>
        <p:nvSpPr>
          <p:cNvPr id="1206" name="Google Shape;1206;p91"/>
          <p:cNvSpPr txBox="1"/>
          <p:nvPr/>
        </p:nvSpPr>
        <p:spPr>
          <a:xfrm>
            <a:off x="707301" y="1789592"/>
            <a:ext cx="7727950" cy="2443480"/>
          </a:xfrm>
          <a:prstGeom prst="rect">
            <a:avLst/>
          </a:prstGeom>
          <a:noFill/>
          <a:ln>
            <a:noFill/>
          </a:ln>
        </p:spPr>
        <p:txBody>
          <a:bodyPr anchorCtr="0" anchor="t" bIns="0" lIns="0" spcFirstLastPara="1" rIns="0" wrap="square" tIns="39350">
            <a:spAutoFit/>
          </a:bodyPr>
          <a:lstStyle/>
          <a:p>
            <a:pPr indent="-228600" lvl="0" marL="241300" marR="0" rtl="0" algn="l">
              <a:lnSpc>
                <a:spcPct val="100000"/>
              </a:lnSpc>
              <a:spcBef>
                <a:spcPts val="0"/>
              </a:spcBef>
              <a:spcAft>
                <a:spcPts val="0"/>
              </a:spcAft>
              <a:buSzPts val="2400"/>
              <a:buFont typeface="Arial"/>
              <a:buChar char="•"/>
            </a:pPr>
            <a:r>
              <a:rPr b="1" lang="en-US" sz="2400">
                <a:latin typeface="Calibri"/>
                <a:ea typeface="Calibri"/>
                <a:cs typeface="Calibri"/>
                <a:sym typeface="Calibri"/>
              </a:rPr>
              <a:t>Performance</a:t>
            </a:r>
            <a:endParaRPr sz="2400">
              <a:latin typeface="Calibri"/>
              <a:ea typeface="Calibri"/>
              <a:cs typeface="Calibri"/>
              <a:sym typeface="Calibri"/>
            </a:endParaRPr>
          </a:p>
          <a:p>
            <a:pPr indent="-228600" lvl="1" marL="698500" marR="0" rtl="0" algn="l">
              <a:lnSpc>
                <a:spcPct val="100000"/>
              </a:lnSpc>
              <a:spcBef>
                <a:spcPts val="209"/>
              </a:spcBef>
              <a:spcAft>
                <a:spcPts val="0"/>
              </a:spcAft>
              <a:buSzPts val="2400"/>
              <a:buFont typeface="Arial"/>
              <a:buChar char="•"/>
            </a:pPr>
            <a:r>
              <a:rPr b="1" i="1" lang="en-US" sz="2400" u="none" cap="none" strike="noStrike">
                <a:latin typeface="Calibri"/>
                <a:ea typeface="Calibri"/>
                <a:cs typeface="Calibri"/>
                <a:sym typeface="Calibri"/>
              </a:rPr>
              <a:t>q </a:t>
            </a:r>
            <a:r>
              <a:rPr b="1" i="0" lang="en-US" sz="2400" u="none" cap="none" strike="noStrike">
                <a:latin typeface="Calibri"/>
                <a:ea typeface="Calibri"/>
                <a:cs typeface="Calibri"/>
                <a:sym typeface="Calibri"/>
              </a:rPr>
              <a:t>large </a:t>
            </a:r>
            <a:r>
              <a:rPr b="0" i="0" lang="en-US" sz="2400" u="none" cap="none" strike="noStrike">
                <a:latin typeface="Noto Sans Symbols"/>
                <a:ea typeface="Noto Sans Symbols"/>
                <a:cs typeface="Noto Sans Symbols"/>
                <a:sym typeface="Noto Sans Symbols"/>
              </a:rPr>
              <a:t>⇒</a:t>
            </a:r>
            <a:r>
              <a:rPr b="0" i="0" lang="en-US" sz="2400" u="none" cap="none" strike="noStrike">
                <a:latin typeface="Times New Roman"/>
                <a:ea typeface="Times New Roman"/>
                <a:cs typeface="Times New Roman"/>
                <a:sym typeface="Times New Roman"/>
              </a:rPr>
              <a:t> </a:t>
            </a:r>
            <a:r>
              <a:rPr b="1" i="0" lang="en-US" sz="2400" u="none" cap="none" strike="noStrike">
                <a:latin typeface="Calibri"/>
                <a:ea typeface="Calibri"/>
                <a:cs typeface="Calibri"/>
                <a:sym typeface="Calibri"/>
              </a:rPr>
              <a:t>FIFO</a:t>
            </a:r>
            <a:endParaRPr b="0" i="0" sz="2400" u="none" cap="none" strike="noStrike">
              <a:latin typeface="Calibri"/>
              <a:ea typeface="Calibri"/>
              <a:cs typeface="Calibri"/>
              <a:sym typeface="Calibri"/>
            </a:endParaRPr>
          </a:p>
          <a:p>
            <a:pPr indent="-228600" lvl="1" marL="698500" marR="5080" rtl="0" algn="l">
              <a:lnSpc>
                <a:spcPct val="107916"/>
              </a:lnSpc>
              <a:spcBef>
                <a:spcPts val="535"/>
              </a:spcBef>
              <a:spcAft>
                <a:spcPts val="0"/>
              </a:spcAft>
              <a:buSzPts val="2400"/>
              <a:buFont typeface="Arial"/>
              <a:buChar char="•"/>
            </a:pPr>
            <a:r>
              <a:rPr b="1" i="1" lang="en-US" sz="2400" u="none" cap="none" strike="noStrike">
                <a:latin typeface="Calibri"/>
                <a:ea typeface="Calibri"/>
                <a:cs typeface="Calibri"/>
                <a:sym typeface="Calibri"/>
              </a:rPr>
              <a:t>q	</a:t>
            </a:r>
            <a:r>
              <a:rPr b="1" i="0" lang="en-US" sz="2400" u="none" cap="none" strike="noStrike">
                <a:latin typeface="Calibri"/>
                <a:ea typeface="Calibri"/>
                <a:cs typeface="Calibri"/>
                <a:sym typeface="Calibri"/>
              </a:rPr>
              <a:t>small	</a:t>
            </a:r>
            <a:r>
              <a:rPr b="0" i="0" lang="en-US" sz="2400" u="none" cap="none" strike="noStrike">
                <a:latin typeface="Noto Sans Symbols"/>
                <a:ea typeface="Noto Sans Symbols"/>
                <a:cs typeface="Noto Sans Symbols"/>
                <a:sym typeface="Noto Sans Symbols"/>
              </a:rPr>
              <a:t>⇒</a:t>
            </a:r>
            <a:r>
              <a:rPr b="0" i="0" lang="en-US" sz="2400" u="none" cap="none" strike="noStrike">
                <a:latin typeface="Times New Roman"/>
                <a:ea typeface="Times New Roman"/>
                <a:cs typeface="Times New Roman"/>
                <a:sym typeface="Times New Roman"/>
              </a:rPr>
              <a:t>	</a:t>
            </a:r>
            <a:r>
              <a:rPr b="1" i="1" lang="en-US" sz="2400" u="none" cap="none" strike="noStrike">
                <a:latin typeface="Calibri"/>
                <a:ea typeface="Calibri"/>
                <a:cs typeface="Calibri"/>
                <a:sym typeface="Calibri"/>
              </a:rPr>
              <a:t>q	</a:t>
            </a:r>
            <a:r>
              <a:rPr b="1" i="0" lang="en-US" sz="2400" u="none" cap="none" strike="noStrike">
                <a:latin typeface="Calibri"/>
                <a:ea typeface="Calibri"/>
                <a:cs typeface="Calibri"/>
                <a:sym typeface="Calibri"/>
              </a:rPr>
              <a:t>must	be	large	with	respect	to	context  switch, otherwise overhead is too high</a:t>
            </a:r>
            <a:endParaRPr b="0" i="0" sz="2400" u="none" cap="none" strike="noStrike">
              <a:latin typeface="Calibri"/>
              <a:ea typeface="Calibri"/>
              <a:cs typeface="Calibri"/>
              <a:sym typeface="Calibri"/>
            </a:endParaRPr>
          </a:p>
          <a:p>
            <a:pPr indent="-228600" lvl="0" marL="241300" marR="0" rtl="0" algn="l">
              <a:lnSpc>
                <a:spcPct val="100000"/>
              </a:lnSpc>
              <a:spcBef>
                <a:spcPts val="670"/>
              </a:spcBef>
              <a:spcAft>
                <a:spcPts val="0"/>
              </a:spcAft>
              <a:buSzPts val="2400"/>
              <a:buFont typeface="Arial"/>
              <a:buChar char="•"/>
            </a:pPr>
            <a:r>
              <a:rPr b="1" lang="en-US" sz="2400">
                <a:latin typeface="Calibri"/>
                <a:ea typeface="Calibri"/>
                <a:cs typeface="Calibri"/>
                <a:sym typeface="Calibri"/>
              </a:rPr>
              <a:t>q should be large compared to context switch time</a:t>
            </a:r>
            <a:endParaRPr sz="2400">
              <a:latin typeface="Calibri"/>
              <a:ea typeface="Calibri"/>
              <a:cs typeface="Calibri"/>
              <a:sym typeface="Calibri"/>
            </a:endParaRPr>
          </a:p>
          <a:p>
            <a:pPr indent="-228600" lvl="0" marL="241300" marR="0" rtl="0" algn="l">
              <a:lnSpc>
                <a:spcPct val="100000"/>
              </a:lnSpc>
              <a:spcBef>
                <a:spcPts val="710"/>
              </a:spcBef>
              <a:spcAft>
                <a:spcPts val="0"/>
              </a:spcAft>
              <a:buSzPts val="2400"/>
              <a:buFont typeface="Arial"/>
              <a:buChar char="•"/>
            </a:pPr>
            <a:r>
              <a:rPr b="1" lang="en-US" sz="2400">
                <a:latin typeface="Calibri"/>
                <a:ea typeface="Calibri"/>
                <a:cs typeface="Calibri"/>
                <a:sym typeface="Calibri"/>
              </a:rPr>
              <a:t>q usually 10ms to 100ms, context switch &lt; 10 μsec</a:t>
            </a:r>
            <a:endParaRPr sz="2400">
              <a:latin typeface="Calibri"/>
              <a:ea typeface="Calibri"/>
              <a:cs typeface="Calibri"/>
              <a:sym typeface="Calibri"/>
            </a:endParaRPr>
          </a:p>
        </p:txBody>
      </p:sp>
      <p:pic>
        <p:nvPicPr>
          <p:cNvPr id="1207" name="Google Shape;1207;p91"/>
          <p:cNvPicPr preferRelativeResize="0"/>
          <p:nvPr/>
        </p:nvPicPr>
        <p:blipFill rotWithShape="1">
          <a:blip r:embed="rId3">
            <a:alphaModFix/>
          </a:blip>
          <a:srcRect b="0" l="0" r="0" t="0"/>
          <a:stretch/>
        </p:blipFill>
        <p:spPr>
          <a:xfrm>
            <a:off x="2500198" y="4571644"/>
            <a:ext cx="5214962" cy="1835277"/>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pic>
        <p:nvPicPr>
          <p:cNvPr id="1212" name="Google Shape;1212;p92"/>
          <p:cNvPicPr preferRelativeResize="0"/>
          <p:nvPr/>
        </p:nvPicPr>
        <p:blipFill rotWithShape="1">
          <a:blip r:embed="rId3">
            <a:alphaModFix/>
          </a:blip>
          <a:srcRect b="0" l="0" r="0" t="0"/>
          <a:stretch/>
        </p:blipFill>
        <p:spPr>
          <a:xfrm>
            <a:off x="549363" y="1856879"/>
            <a:ext cx="8023313" cy="2044801"/>
          </a:xfrm>
          <a:prstGeom prst="rect">
            <a:avLst/>
          </a:prstGeom>
          <a:noFill/>
          <a:ln>
            <a:noFill/>
          </a:ln>
        </p:spPr>
      </p:pic>
      <p:sp>
        <p:nvSpPr>
          <p:cNvPr id="1213" name="Google Shape;1213;p92"/>
          <p:cNvSpPr txBox="1"/>
          <p:nvPr/>
        </p:nvSpPr>
        <p:spPr>
          <a:xfrm>
            <a:off x="791184" y="4391545"/>
            <a:ext cx="55505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latin typeface="Arial"/>
                <a:ea typeface="Arial"/>
                <a:cs typeface="Arial"/>
                <a:sym typeface="Arial"/>
              </a:rPr>
              <a:t>Response Time = Start Time of Process – Arrival Time</a:t>
            </a:r>
            <a:endParaRPr sz="1800">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pic>
        <p:nvPicPr>
          <p:cNvPr id="1218" name="Google Shape;1218;p93"/>
          <p:cNvPicPr preferRelativeResize="0"/>
          <p:nvPr/>
        </p:nvPicPr>
        <p:blipFill rotWithShape="1">
          <a:blip r:embed="rId3">
            <a:alphaModFix/>
          </a:blip>
          <a:srcRect b="0" l="0" r="0" t="0"/>
          <a:stretch/>
        </p:blipFill>
        <p:spPr>
          <a:xfrm>
            <a:off x="0" y="2071433"/>
            <a:ext cx="9002877" cy="4071962"/>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pic>
        <p:nvPicPr>
          <p:cNvPr id="1223" name="Google Shape;1223;p94"/>
          <p:cNvPicPr preferRelativeResize="0"/>
          <p:nvPr/>
        </p:nvPicPr>
        <p:blipFill rotWithShape="1">
          <a:blip r:embed="rId3">
            <a:alphaModFix/>
          </a:blip>
          <a:srcRect b="0" l="0" r="0" t="0"/>
          <a:stretch/>
        </p:blipFill>
        <p:spPr>
          <a:xfrm>
            <a:off x="1301762" y="1825193"/>
            <a:ext cx="6540474" cy="4351324"/>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7" name="Shape 1227"/>
        <p:cNvGrpSpPr/>
        <p:nvPr/>
      </p:nvGrpSpPr>
      <p:grpSpPr>
        <a:xfrm>
          <a:off x="0" y="0"/>
          <a:ext cx="0" cy="0"/>
          <a:chOff x="0" y="0"/>
          <a:chExt cx="0" cy="0"/>
        </a:xfrm>
      </p:grpSpPr>
      <p:sp>
        <p:nvSpPr>
          <p:cNvPr id="1228" name="Google Shape;1228;p95"/>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29" name="Google Shape;1229;p95"/>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30" name="Google Shape;1230;p95"/>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231" name="Google Shape;1231;p95"/>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232" name="Google Shape;1232;p95"/>
          <p:cNvGrpSpPr/>
          <p:nvPr/>
        </p:nvGrpSpPr>
        <p:grpSpPr>
          <a:xfrm>
            <a:off x="0" y="0"/>
            <a:ext cx="9144000" cy="6857644"/>
            <a:chOff x="0" y="0"/>
            <a:chExt cx="9144000" cy="6857644"/>
          </a:xfrm>
        </p:grpSpPr>
        <p:pic>
          <p:nvPicPr>
            <p:cNvPr id="1233" name="Google Shape;1233;p95"/>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234" name="Google Shape;1234;p95"/>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235" name="Google Shape;1235;p95"/>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36" name="Google Shape;1236;p95"/>
          <p:cNvSpPr txBox="1"/>
          <p:nvPr>
            <p:ph type="title"/>
          </p:nvPr>
        </p:nvSpPr>
        <p:spPr>
          <a:xfrm>
            <a:off x="78739" y="1042809"/>
            <a:ext cx="456120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Multilevel Queue Scheduling</a:t>
            </a:r>
            <a:endParaRPr/>
          </a:p>
        </p:txBody>
      </p:sp>
      <p:sp>
        <p:nvSpPr>
          <p:cNvPr id="1237" name="Google Shape;1237;p95"/>
          <p:cNvSpPr txBox="1"/>
          <p:nvPr/>
        </p:nvSpPr>
        <p:spPr>
          <a:xfrm>
            <a:off x="707301" y="1820062"/>
            <a:ext cx="7722234" cy="4309110"/>
          </a:xfrm>
          <a:prstGeom prst="rect">
            <a:avLst/>
          </a:prstGeom>
          <a:noFill/>
          <a:ln>
            <a:noFill/>
          </a:ln>
        </p:spPr>
        <p:txBody>
          <a:bodyPr anchorCtr="0" anchor="t" bIns="0" lIns="0" spcFirstLastPara="1" rIns="0" wrap="square" tIns="50800">
            <a:spAutoFit/>
          </a:bodyPr>
          <a:lstStyle/>
          <a:p>
            <a:pPr indent="-228600" lvl="0" marL="241300" marR="5080" rtl="0" algn="just">
              <a:lnSpc>
                <a:spcPct val="107727"/>
              </a:lnSpc>
              <a:spcBef>
                <a:spcPts val="0"/>
              </a:spcBef>
              <a:spcAft>
                <a:spcPts val="0"/>
              </a:spcAft>
              <a:buSzPts val="2200"/>
              <a:buFont typeface="Arial"/>
              <a:buChar char="•"/>
            </a:pPr>
            <a:r>
              <a:rPr lang="en-US" sz="2200">
                <a:latin typeface="Calibri"/>
                <a:ea typeface="Calibri"/>
                <a:cs typeface="Calibri"/>
                <a:sym typeface="Calibri"/>
              </a:rPr>
              <a:t>A multi-level queue scheduling algorithm partitions the ready  queue into several separate queues.</a:t>
            </a:r>
            <a:endParaRPr sz="2200">
              <a:latin typeface="Calibri"/>
              <a:ea typeface="Calibri"/>
              <a:cs typeface="Calibri"/>
              <a:sym typeface="Calibri"/>
            </a:endParaRPr>
          </a:p>
          <a:p>
            <a:pPr indent="-228600" lvl="1" marL="698500" marR="0" rtl="0" algn="just">
              <a:lnSpc>
                <a:spcPct val="100000"/>
              </a:lnSpc>
              <a:spcBef>
                <a:spcPts val="195"/>
              </a:spcBef>
              <a:spcAft>
                <a:spcPts val="0"/>
              </a:spcAft>
              <a:buSzPts val="2200"/>
              <a:buFont typeface="Arial"/>
              <a:buChar char="•"/>
            </a:pPr>
            <a:r>
              <a:rPr b="0" i="0" lang="en-US" sz="2200" u="none" cap="none" strike="noStrike">
                <a:latin typeface="Calibri"/>
                <a:ea typeface="Calibri"/>
                <a:cs typeface="Calibri"/>
                <a:sym typeface="Calibri"/>
              </a:rPr>
              <a:t>foreground (interactive)</a:t>
            </a:r>
            <a:endParaRPr b="0" i="0" sz="2200" u="none" cap="none" strike="noStrike">
              <a:latin typeface="Calibri"/>
              <a:ea typeface="Calibri"/>
              <a:cs typeface="Calibri"/>
              <a:sym typeface="Calibri"/>
            </a:endParaRPr>
          </a:p>
          <a:p>
            <a:pPr indent="-228600" lvl="1" marL="698500" marR="0" rtl="0" algn="just">
              <a:lnSpc>
                <a:spcPct val="100000"/>
              </a:lnSpc>
              <a:spcBef>
                <a:spcPts val="234"/>
              </a:spcBef>
              <a:spcAft>
                <a:spcPts val="0"/>
              </a:spcAft>
              <a:buSzPts val="2200"/>
              <a:buFont typeface="Arial"/>
              <a:buChar char="•"/>
            </a:pPr>
            <a:r>
              <a:rPr b="0" i="0" lang="en-US" sz="2200" u="none" cap="none" strike="noStrike">
                <a:latin typeface="Calibri"/>
                <a:ea typeface="Calibri"/>
                <a:cs typeface="Calibri"/>
                <a:sym typeface="Calibri"/>
              </a:rPr>
              <a:t>background (batch)</a:t>
            </a:r>
            <a:endParaRPr b="0" i="0" sz="2200" u="none" cap="none" strike="noStrike">
              <a:latin typeface="Calibri"/>
              <a:ea typeface="Calibri"/>
              <a:cs typeface="Calibri"/>
              <a:sym typeface="Calibri"/>
            </a:endParaRPr>
          </a:p>
          <a:p>
            <a:pPr indent="-228600" lvl="0" marL="241300" marR="5080" rtl="0" algn="just">
              <a:lnSpc>
                <a:spcPct val="89900"/>
              </a:lnSpc>
              <a:spcBef>
                <a:spcPts val="994"/>
              </a:spcBef>
              <a:spcAft>
                <a:spcPts val="0"/>
              </a:spcAft>
              <a:buSzPts val="2200"/>
              <a:buFont typeface="Arial"/>
              <a:buChar char="•"/>
            </a:pPr>
            <a:r>
              <a:rPr lang="en-US" sz="2200">
                <a:latin typeface="Calibri"/>
                <a:ea typeface="Calibri"/>
                <a:cs typeface="Calibri"/>
                <a:sym typeface="Calibri"/>
              </a:rPr>
              <a:t>The processes are permanently assigned to one queue, generally  based on some property of the process, such as memory size,  process priority, or process type.</a:t>
            </a:r>
            <a:endParaRPr sz="2200">
              <a:latin typeface="Calibri"/>
              <a:ea typeface="Calibri"/>
              <a:cs typeface="Calibri"/>
              <a:sym typeface="Calibri"/>
            </a:endParaRPr>
          </a:p>
          <a:p>
            <a:pPr indent="-228600" lvl="0" marL="241300" marR="0" rtl="0" algn="just">
              <a:lnSpc>
                <a:spcPct val="100000"/>
              </a:lnSpc>
              <a:spcBef>
                <a:spcPts val="730"/>
              </a:spcBef>
              <a:spcAft>
                <a:spcPts val="0"/>
              </a:spcAft>
              <a:buSzPts val="2200"/>
              <a:buFont typeface="Arial"/>
              <a:buChar char="•"/>
            </a:pPr>
            <a:r>
              <a:rPr lang="en-US" sz="2200">
                <a:latin typeface="Calibri"/>
                <a:ea typeface="Calibri"/>
                <a:cs typeface="Calibri"/>
                <a:sym typeface="Calibri"/>
              </a:rPr>
              <a:t>Each queue has its own scheduling algorithm.</a:t>
            </a:r>
            <a:endParaRPr sz="2200">
              <a:latin typeface="Calibri"/>
              <a:ea typeface="Calibri"/>
              <a:cs typeface="Calibri"/>
              <a:sym typeface="Calibri"/>
            </a:endParaRPr>
          </a:p>
          <a:p>
            <a:pPr indent="-228600" lvl="1" marL="698500" marR="0" rtl="0" algn="just">
              <a:lnSpc>
                <a:spcPct val="100000"/>
              </a:lnSpc>
              <a:spcBef>
                <a:spcPts val="229"/>
              </a:spcBef>
              <a:spcAft>
                <a:spcPts val="0"/>
              </a:spcAft>
              <a:buSzPts val="2200"/>
              <a:buFont typeface="Arial"/>
              <a:buChar char="•"/>
            </a:pPr>
            <a:r>
              <a:rPr b="0" i="0" lang="en-US" sz="2200" u="none" cap="none" strike="noStrike">
                <a:latin typeface="Calibri"/>
                <a:ea typeface="Calibri"/>
                <a:cs typeface="Calibri"/>
                <a:sym typeface="Calibri"/>
              </a:rPr>
              <a:t>foreground – RR</a:t>
            </a:r>
            <a:endParaRPr b="0" i="0" sz="2200" u="none" cap="none" strike="noStrike">
              <a:latin typeface="Calibri"/>
              <a:ea typeface="Calibri"/>
              <a:cs typeface="Calibri"/>
              <a:sym typeface="Calibri"/>
            </a:endParaRPr>
          </a:p>
          <a:p>
            <a:pPr indent="-228600" lvl="1" marL="698500" marR="0" rtl="0" algn="just">
              <a:lnSpc>
                <a:spcPct val="100000"/>
              </a:lnSpc>
              <a:spcBef>
                <a:spcPts val="229"/>
              </a:spcBef>
              <a:spcAft>
                <a:spcPts val="0"/>
              </a:spcAft>
              <a:buSzPts val="2200"/>
              <a:buFont typeface="Arial"/>
              <a:buChar char="•"/>
            </a:pPr>
            <a:r>
              <a:rPr b="0" i="0" lang="en-US" sz="2200" u="none" cap="none" strike="noStrike">
                <a:latin typeface="Calibri"/>
                <a:ea typeface="Calibri"/>
                <a:cs typeface="Calibri"/>
                <a:sym typeface="Calibri"/>
              </a:rPr>
              <a:t>background – FCFS</a:t>
            </a:r>
            <a:endParaRPr b="0" i="0" sz="2200" u="none" cap="none" strike="noStrike">
              <a:latin typeface="Calibri"/>
              <a:ea typeface="Calibri"/>
              <a:cs typeface="Calibri"/>
              <a:sym typeface="Calibri"/>
            </a:endParaRPr>
          </a:p>
          <a:p>
            <a:pPr indent="-228600" lvl="0" marL="241300" marR="5080" rtl="0" algn="just">
              <a:lnSpc>
                <a:spcPct val="108181"/>
              </a:lnSpc>
              <a:spcBef>
                <a:spcPts val="1025"/>
              </a:spcBef>
              <a:spcAft>
                <a:spcPts val="0"/>
              </a:spcAft>
              <a:buSzPts val="2200"/>
              <a:buFont typeface="Arial"/>
              <a:buChar char="•"/>
            </a:pPr>
            <a:r>
              <a:rPr lang="en-US" sz="2200">
                <a:latin typeface="Calibri"/>
                <a:ea typeface="Calibri"/>
                <a:cs typeface="Calibri"/>
                <a:sym typeface="Calibri"/>
              </a:rPr>
              <a:t>In addition, there must be scheduling among the queues, which is  commonly implemented as fixed-priority pre-emptive scheduling.</a:t>
            </a:r>
            <a:endParaRPr sz="2200">
              <a:latin typeface="Calibri"/>
              <a:ea typeface="Calibri"/>
              <a:cs typeface="Calibri"/>
              <a:sym typeface="Calibri"/>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sp>
        <p:nvSpPr>
          <p:cNvPr id="1242" name="Google Shape;1242;p96"/>
          <p:cNvSpPr txBox="1"/>
          <p:nvPr/>
        </p:nvSpPr>
        <p:spPr>
          <a:xfrm>
            <a:off x="707301" y="1816100"/>
            <a:ext cx="7725409" cy="2949575"/>
          </a:xfrm>
          <a:prstGeom prst="rect">
            <a:avLst/>
          </a:prstGeom>
          <a:noFill/>
          <a:ln>
            <a:noFill/>
          </a:ln>
        </p:spPr>
        <p:txBody>
          <a:bodyPr anchorCtr="0" anchor="t" bIns="0" lIns="0" spcFirstLastPara="1" rIns="0" wrap="square" tIns="48875">
            <a:spAutoFit/>
          </a:bodyPr>
          <a:lstStyle/>
          <a:p>
            <a:pPr indent="-228600" lvl="0" marL="241300" marR="5080" rtl="0" algn="just">
              <a:lnSpc>
                <a:spcPct val="90000"/>
              </a:lnSpc>
              <a:spcBef>
                <a:spcPts val="0"/>
              </a:spcBef>
              <a:spcAft>
                <a:spcPts val="0"/>
              </a:spcAft>
              <a:buSzPts val="2400"/>
              <a:buFont typeface="Arial"/>
              <a:buChar char="•"/>
            </a:pPr>
            <a:r>
              <a:rPr lang="en-US" sz="2400">
                <a:latin typeface="Calibri"/>
                <a:ea typeface="Calibri"/>
                <a:cs typeface="Calibri"/>
                <a:sym typeface="Calibri"/>
              </a:rPr>
              <a:t>Each queue has absolute priority over lower-priority  queues. No process in the batch queue, for example, could  run unless the queues for system processes, interactive  processes, and interactive editing processes were all empty.</a:t>
            </a:r>
            <a:endParaRPr sz="2400">
              <a:latin typeface="Calibri"/>
              <a:ea typeface="Calibri"/>
              <a:cs typeface="Calibri"/>
              <a:sym typeface="Calibri"/>
            </a:endParaRPr>
          </a:p>
          <a:p>
            <a:pPr indent="0" lvl="0" marL="0" marR="0" rtl="0" algn="l">
              <a:lnSpc>
                <a:spcPct val="100000"/>
              </a:lnSpc>
              <a:spcBef>
                <a:spcPts val="0"/>
              </a:spcBef>
              <a:spcAft>
                <a:spcPts val="0"/>
              </a:spcAft>
              <a:buSzPts val="2400"/>
              <a:buFont typeface="Arial"/>
              <a:buNone/>
            </a:pPr>
            <a:r>
              <a:t/>
            </a:r>
            <a:endParaRPr sz="2400">
              <a:latin typeface="Calibri"/>
              <a:ea typeface="Calibri"/>
              <a:cs typeface="Calibri"/>
              <a:sym typeface="Calibri"/>
            </a:endParaRPr>
          </a:p>
          <a:p>
            <a:pPr indent="-228600" lvl="0" marL="241300" marR="5080" rtl="0" algn="just">
              <a:lnSpc>
                <a:spcPct val="90100"/>
              </a:lnSpc>
              <a:spcBef>
                <a:spcPts val="1650"/>
              </a:spcBef>
              <a:spcAft>
                <a:spcPts val="0"/>
              </a:spcAft>
              <a:buSzPts val="2400"/>
              <a:buFont typeface="Arial"/>
              <a:buChar char="•"/>
            </a:pPr>
            <a:r>
              <a:rPr lang="en-US" sz="2400">
                <a:latin typeface="Calibri"/>
                <a:ea typeface="Calibri"/>
                <a:cs typeface="Calibri"/>
                <a:sym typeface="Calibri"/>
              </a:rPr>
              <a:t>If an interactive editing process entered the ready queue  while a batch process was running, the batch process will be  pre-empted.</a:t>
            </a:r>
            <a:endParaRPr sz="2400">
              <a:latin typeface="Calibri"/>
              <a:ea typeface="Calibri"/>
              <a:cs typeface="Calibri"/>
              <a:sym typeface="Calibri"/>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6" name="Shape 1246"/>
        <p:cNvGrpSpPr/>
        <p:nvPr/>
      </p:nvGrpSpPr>
      <p:grpSpPr>
        <a:xfrm>
          <a:off x="0" y="0"/>
          <a:ext cx="0" cy="0"/>
          <a:chOff x="0" y="0"/>
          <a:chExt cx="0" cy="0"/>
        </a:xfrm>
      </p:grpSpPr>
      <p:sp>
        <p:nvSpPr>
          <p:cNvPr id="1247" name="Google Shape;1247;p97"/>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48" name="Google Shape;1248;p97"/>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49" name="Google Shape;1249;p97"/>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250" name="Google Shape;1250;p97"/>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251" name="Google Shape;1251;p97"/>
          <p:cNvGrpSpPr/>
          <p:nvPr/>
        </p:nvGrpSpPr>
        <p:grpSpPr>
          <a:xfrm>
            <a:off x="0" y="0"/>
            <a:ext cx="9144000" cy="6857644"/>
            <a:chOff x="0" y="0"/>
            <a:chExt cx="9144000" cy="6857644"/>
          </a:xfrm>
        </p:grpSpPr>
        <p:pic>
          <p:nvPicPr>
            <p:cNvPr id="1252" name="Google Shape;1252;p97"/>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253" name="Google Shape;1253;p97"/>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254" name="Google Shape;1254;p97"/>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55" name="Google Shape;1255;p97"/>
          <p:cNvSpPr txBox="1"/>
          <p:nvPr>
            <p:ph type="title"/>
          </p:nvPr>
        </p:nvSpPr>
        <p:spPr>
          <a:xfrm>
            <a:off x="78739" y="1042809"/>
            <a:ext cx="613600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Multilevel Feedback Queue Scheduling</a:t>
            </a:r>
            <a:endParaRPr/>
          </a:p>
        </p:txBody>
      </p:sp>
      <p:sp>
        <p:nvSpPr>
          <p:cNvPr id="1256" name="Google Shape;1256;p97"/>
          <p:cNvSpPr txBox="1"/>
          <p:nvPr/>
        </p:nvSpPr>
        <p:spPr>
          <a:xfrm>
            <a:off x="707301" y="1793417"/>
            <a:ext cx="7728584" cy="4018279"/>
          </a:xfrm>
          <a:prstGeom prst="rect">
            <a:avLst/>
          </a:prstGeom>
          <a:noFill/>
          <a:ln>
            <a:noFill/>
          </a:ln>
        </p:spPr>
        <p:txBody>
          <a:bodyPr anchorCtr="0" anchor="t" bIns="0" lIns="0" spcFirstLastPara="1" rIns="0" wrap="square" tIns="80000">
            <a:spAutoFit/>
          </a:bodyPr>
          <a:lstStyle/>
          <a:p>
            <a:pPr indent="-228600" lvl="0" marL="241300" marR="5080" rtl="0" algn="just">
              <a:lnSpc>
                <a:spcPct val="79800"/>
              </a:lnSpc>
              <a:spcBef>
                <a:spcPts val="0"/>
              </a:spcBef>
              <a:spcAft>
                <a:spcPts val="0"/>
              </a:spcAft>
              <a:buSzPts val="2200"/>
              <a:buFont typeface="Arial"/>
              <a:buChar char="•"/>
            </a:pPr>
            <a:r>
              <a:rPr lang="en-US" sz="2200">
                <a:latin typeface="Calibri"/>
                <a:ea typeface="Calibri"/>
                <a:cs typeface="Calibri"/>
                <a:sym typeface="Calibri"/>
              </a:rPr>
              <a:t>This Scheduling is like Multilevel Queue(MLQ) Scheduling but in  this process can move between the queues. Multilevel Feedback  Queue Scheduling (MLFQ) keep analysing the behaviour (time of  execution) of processes and according to which it changes its  priority.</a:t>
            </a:r>
            <a:endParaRPr sz="2200">
              <a:latin typeface="Calibri"/>
              <a:ea typeface="Calibri"/>
              <a:cs typeface="Calibri"/>
              <a:sym typeface="Calibri"/>
            </a:endParaRPr>
          </a:p>
          <a:p>
            <a:pPr indent="-228600" lvl="0" marL="241300" marR="8890" rtl="0" algn="just">
              <a:lnSpc>
                <a:spcPct val="79900"/>
              </a:lnSpc>
              <a:spcBef>
                <a:spcPts val="1000"/>
              </a:spcBef>
              <a:spcAft>
                <a:spcPts val="0"/>
              </a:spcAft>
              <a:buSzPts val="2200"/>
              <a:buFont typeface="Arial"/>
              <a:buChar char="•"/>
            </a:pPr>
            <a:r>
              <a:rPr lang="en-US" sz="2200">
                <a:latin typeface="Calibri"/>
                <a:ea typeface="Calibri"/>
                <a:cs typeface="Calibri"/>
                <a:sym typeface="Calibri"/>
              </a:rPr>
              <a:t>Multilevel-feedback-queue scheduler defined by the following  parameters:</a:t>
            </a:r>
            <a:endParaRPr sz="2200">
              <a:latin typeface="Calibri"/>
              <a:ea typeface="Calibri"/>
              <a:cs typeface="Calibri"/>
              <a:sym typeface="Calibri"/>
            </a:endParaRPr>
          </a:p>
          <a:p>
            <a:pPr indent="-228600" lvl="1" marL="698500" marR="0" rtl="0" algn="l">
              <a:lnSpc>
                <a:spcPct val="117954"/>
              </a:lnSpc>
              <a:spcBef>
                <a:spcPts val="0"/>
              </a:spcBef>
              <a:spcAft>
                <a:spcPts val="0"/>
              </a:spcAft>
              <a:buSzPts val="2200"/>
              <a:buFont typeface="Arial"/>
              <a:buChar char="•"/>
            </a:pPr>
            <a:r>
              <a:rPr b="0" i="0" lang="en-US" sz="2200" u="none" cap="none" strike="noStrike">
                <a:latin typeface="Calibri"/>
                <a:ea typeface="Calibri"/>
                <a:cs typeface="Calibri"/>
                <a:sym typeface="Calibri"/>
              </a:rPr>
              <a:t>number of queues</a:t>
            </a:r>
            <a:endParaRPr b="0" i="0" sz="2200" u="none" cap="none" strike="noStrike">
              <a:latin typeface="Calibri"/>
              <a:ea typeface="Calibri"/>
              <a:cs typeface="Calibri"/>
              <a:sym typeface="Calibri"/>
            </a:endParaRPr>
          </a:p>
          <a:p>
            <a:pPr indent="-228600" lvl="1" marL="698500" marR="0" rtl="0" algn="l">
              <a:lnSpc>
                <a:spcPct val="118409"/>
              </a:lnSpc>
              <a:spcBef>
                <a:spcPts val="0"/>
              </a:spcBef>
              <a:spcAft>
                <a:spcPts val="0"/>
              </a:spcAft>
              <a:buSzPts val="2200"/>
              <a:buFont typeface="Arial"/>
              <a:buChar char="•"/>
            </a:pPr>
            <a:r>
              <a:rPr b="0" i="0" lang="en-US" sz="2200" u="none" cap="none" strike="noStrike">
                <a:latin typeface="Calibri"/>
                <a:ea typeface="Calibri"/>
                <a:cs typeface="Calibri"/>
                <a:sym typeface="Calibri"/>
              </a:rPr>
              <a:t>scheduling algorithms for each queue</a:t>
            </a:r>
            <a:endParaRPr b="0" i="0" sz="2200" u="none" cap="none" strike="noStrike">
              <a:latin typeface="Calibri"/>
              <a:ea typeface="Calibri"/>
              <a:cs typeface="Calibri"/>
              <a:sym typeface="Calibri"/>
            </a:endParaRPr>
          </a:p>
          <a:p>
            <a:pPr indent="-228600" lvl="1" marL="698500" marR="0" rtl="0" algn="l">
              <a:lnSpc>
                <a:spcPct val="118409"/>
              </a:lnSpc>
              <a:spcBef>
                <a:spcPts val="0"/>
              </a:spcBef>
              <a:spcAft>
                <a:spcPts val="0"/>
              </a:spcAft>
              <a:buSzPts val="2200"/>
              <a:buFont typeface="Arial"/>
              <a:buChar char="•"/>
            </a:pPr>
            <a:r>
              <a:rPr b="0" i="0" lang="en-US" sz="2200" u="none" cap="none" strike="noStrike">
                <a:latin typeface="Calibri"/>
                <a:ea typeface="Calibri"/>
                <a:cs typeface="Calibri"/>
                <a:sym typeface="Calibri"/>
              </a:rPr>
              <a:t>method used to determine when to upgrade a process</a:t>
            </a:r>
            <a:endParaRPr b="0" i="0" sz="2200" u="none" cap="none" strike="noStrike">
              <a:latin typeface="Calibri"/>
              <a:ea typeface="Calibri"/>
              <a:cs typeface="Calibri"/>
              <a:sym typeface="Calibri"/>
            </a:endParaRPr>
          </a:p>
          <a:p>
            <a:pPr indent="-228600" lvl="1" marL="698500" marR="0" rtl="0" algn="l">
              <a:lnSpc>
                <a:spcPct val="118636"/>
              </a:lnSpc>
              <a:spcBef>
                <a:spcPts val="0"/>
              </a:spcBef>
              <a:spcAft>
                <a:spcPts val="0"/>
              </a:spcAft>
              <a:buSzPts val="2200"/>
              <a:buFont typeface="Arial"/>
              <a:buChar char="•"/>
            </a:pPr>
            <a:r>
              <a:rPr b="0" i="0" lang="en-US" sz="2200" u="none" cap="none" strike="noStrike">
                <a:latin typeface="Calibri"/>
                <a:ea typeface="Calibri"/>
                <a:cs typeface="Calibri"/>
                <a:sym typeface="Calibri"/>
              </a:rPr>
              <a:t>method used to determine when to demote a process</a:t>
            </a:r>
            <a:endParaRPr b="0" i="0" sz="2200" u="none" cap="none" strike="noStrike">
              <a:latin typeface="Calibri"/>
              <a:ea typeface="Calibri"/>
              <a:cs typeface="Calibri"/>
              <a:sym typeface="Calibri"/>
            </a:endParaRPr>
          </a:p>
          <a:p>
            <a:pPr indent="-228600" lvl="1" marL="698500" marR="10795" rtl="0" algn="l">
              <a:lnSpc>
                <a:spcPct val="80000"/>
              </a:lnSpc>
              <a:spcBef>
                <a:spcPts val="515"/>
              </a:spcBef>
              <a:spcAft>
                <a:spcPts val="0"/>
              </a:spcAft>
              <a:buSzPts val="2200"/>
              <a:buFont typeface="Arial"/>
              <a:buChar char="•"/>
            </a:pPr>
            <a:r>
              <a:rPr b="0" i="0" lang="en-US" sz="2200" u="none" cap="none" strike="noStrike">
                <a:latin typeface="Calibri"/>
                <a:ea typeface="Calibri"/>
                <a:cs typeface="Calibri"/>
                <a:sym typeface="Calibri"/>
              </a:rPr>
              <a:t>method used to determine which queue a process will enter  when that process needs service</a:t>
            </a:r>
            <a:endParaRPr b="0" i="0" sz="2200" u="none" cap="none" strike="noStrike">
              <a:latin typeface="Calibri"/>
              <a:ea typeface="Calibri"/>
              <a:cs typeface="Calibri"/>
              <a:sym typeface="Calibri"/>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0" name="Shape 1260"/>
        <p:cNvGrpSpPr/>
        <p:nvPr/>
      </p:nvGrpSpPr>
      <p:grpSpPr>
        <a:xfrm>
          <a:off x="0" y="0"/>
          <a:ext cx="0" cy="0"/>
          <a:chOff x="0" y="0"/>
          <a:chExt cx="0" cy="0"/>
        </a:xfrm>
      </p:grpSpPr>
      <p:sp>
        <p:nvSpPr>
          <p:cNvPr id="1261" name="Google Shape;1261;p98"/>
          <p:cNvSpPr/>
          <p:nvPr/>
        </p:nvSpPr>
        <p:spPr>
          <a:xfrm>
            <a:off x="0" y="839876"/>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262" name="Google Shape;1262;p98"/>
          <p:cNvSpPr/>
          <p:nvPr/>
        </p:nvSpPr>
        <p:spPr>
          <a:xfrm>
            <a:off x="0" y="6508801"/>
            <a:ext cx="9144000" cy="0"/>
          </a:xfrm>
          <a:custGeom>
            <a:rect b="b" l="l" r="r" t="t"/>
            <a:pathLst>
              <a:path extrusionOk="0" h="120000" w="9144000">
                <a:moveTo>
                  <a:pt x="0" y="0"/>
                </a:moveTo>
                <a:lnTo>
                  <a:pt x="9144000" y="0"/>
                </a:lnTo>
              </a:path>
            </a:pathLst>
          </a:custGeom>
          <a:noFill/>
          <a:ln cap="flat" cmpd="sng" w="28425">
            <a:solidFill>
              <a:srgbClr val="4371C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1263" name="Google Shape;1263;p98"/>
          <p:cNvPicPr preferRelativeResize="0"/>
          <p:nvPr/>
        </p:nvPicPr>
        <p:blipFill rotWithShape="1">
          <a:blip r:embed="rId3">
            <a:alphaModFix/>
          </a:blip>
          <a:srcRect b="0" l="0" r="0" t="0"/>
          <a:stretch/>
        </p:blipFill>
        <p:spPr>
          <a:xfrm>
            <a:off x="192239" y="194767"/>
            <a:ext cx="872997" cy="479513"/>
          </a:xfrm>
          <a:prstGeom prst="rect">
            <a:avLst/>
          </a:prstGeom>
          <a:noFill/>
          <a:ln>
            <a:noFill/>
          </a:ln>
        </p:spPr>
      </p:pic>
      <p:pic>
        <p:nvPicPr>
          <p:cNvPr id="1264" name="Google Shape;1264;p98"/>
          <p:cNvPicPr preferRelativeResize="0"/>
          <p:nvPr/>
        </p:nvPicPr>
        <p:blipFill rotWithShape="1">
          <a:blip r:embed="rId4">
            <a:alphaModFix/>
          </a:blip>
          <a:srcRect b="0" l="0" r="0" t="0"/>
          <a:stretch/>
        </p:blipFill>
        <p:spPr>
          <a:xfrm>
            <a:off x="2394000" y="2290317"/>
            <a:ext cx="4073398" cy="2803677"/>
          </a:xfrm>
          <a:prstGeom prst="rect">
            <a:avLst/>
          </a:prstGeom>
          <a:noFill/>
          <a:ln>
            <a:noFill/>
          </a:ln>
        </p:spPr>
      </p:pic>
      <p:grpSp>
        <p:nvGrpSpPr>
          <p:cNvPr id="1265" name="Google Shape;1265;p98"/>
          <p:cNvGrpSpPr/>
          <p:nvPr/>
        </p:nvGrpSpPr>
        <p:grpSpPr>
          <a:xfrm>
            <a:off x="0" y="0"/>
            <a:ext cx="9144000" cy="6857644"/>
            <a:chOff x="0" y="0"/>
            <a:chExt cx="9144000" cy="6857644"/>
          </a:xfrm>
        </p:grpSpPr>
        <p:pic>
          <p:nvPicPr>
            <p:cNvPr id="1266" name="Google Shape;1266;p98"/>
            <p:cNvPicPr preferRelativeResize="0"/>
            <p:nvPr/>
          </p:nvPicPr>
          <p:blipFill rotWithShape="1">
            <a:blip r:embed="rId5">
              <a:alphaModFix/>
            </a:blip>
            <a:srcRect b="0" l="0" r="0" t="0"/>
            <a:stretch/>
          </p:blipFill>
          <p:spPr>
            <a:xfrm>
              <a:off x="7746834" y="102971"/>
              <a:ext cx="1309674" cy="726833"/>
            </a:xfrm>
            <a:prstGeom prst="rect">
              <a:avLst/>
            </a:prstGeom>
            <a:noFill/>
            <a:ln>
              <a:noFill/>
            </a:ln>
          </p:spPr>
        </p:pic>
        <p:pic>
          <p:nvPicPr>
            <p:cNvPr id="1267" name="Google Shape;1267;p98"/>
            <p:cNvPicPr preferRelativeResize="0"/>
            <p:nvPr/>
          </p:nvPicPr>
          <p:blipFill rotWithShape="1">
            <a:blip r:embed="rId6">
              <a:alphaModFix/>
            </a:blip>
            <a:srcRect b="0" l="0" r="0" t="0"/>
            <a:stretch/>
          </p:blipFill>
          <p:spPr>
            <a:xfrm>
              <a:off x="0" y="0"/>
              <a:ext cx="9144000" cy="6857644"/>
            </a:xfrm>
            <a:prstGeom prst="rect">
              <a:avLst/>
            </a:prstGeom>
            <a:noFill/>
            <a:ln>
              <a:noFill/>
            </a:ln>
          </p:spPr>
        </p:pic>
        <p:sp>
          <p:nvSpPr>
            <p:cNvPr id="1268" name="Google Shape;1268;p98"/>
            <p:cNvSpPr/>
            <p:nvPr/>
          </p:nvSpPr>
          <p:spPr>
            <a:xfrm>
              <a:off x="0" y="947877"/>
              <a:ext cx="9144000" cy="730250"/>
            </a:xfrm>
            <a:custGeom>
              <a:rect b="b" l="l" r="r" t="t"/>
              <a:pathLst>
                <a:path extrusionOk="0" h="730250" w="9144000">
                  <a:moveTo>
                    <a:pt x="9144000" y="0"/>
                  </a:moveTo>
                  <a:lnTo>
                    <a:pt x="0" y="0"/>
                  </a:lnTo>
                  <a:lnTo>
                    <a:pt x="0" y="730084"/>
                  </a:lnTo>
                  <a:lnTo>
                    <a:pt x="4572000" y="730084"/>
                  </a:lnTo>
                  <a:lnTo>
                    <a:pt x="9144000" y="730084"/>
                  </a:lnTo>
                  <a:lnTo>
                    <a:pt x="9144000" y="0"/>
                  </a:lnTo>
                  <a:close/>
                </a:path>
              </a:pathLst>
            </a:custGeom>
            <a:solidFill>
              <a:srgbClr val="2E549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269" name="Google Shape;1269;p98"/>
          <p:cNvSpPr txBox="1"/>
          <p:nvPr>
            <p:ph type="title"/>
          </p:nvPr>
        </p:nvSpPr>
        <p:spPr>
          <a:xfrm>
            <a:off x="78739" y="1042809"/>
            <a:ext cx="4490085" cy="4826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Multilevel Feedback Queues</a:t>
            </a:r>
            <a:endParaRPr/>
          </a:p>
        </p:txBody>
      </p:sp>
      <p:pic>
        <p:nvPicPr>
          <p:cNvPr id="1270" name="Google Shape;1270;p98"/>
          <p:cNvPicPr preferRelativeResize="0"/>
          <p:nvPr/>
        </p:nvPicPr>
        <p:blipFill rotWithShape="1">
          <a:blip r:embed="rId7">
            <a:alphaModFix/>
          </a:blip>
          <a:srcRect b="0" l="0" r="0" t="0"/>
          <a:stretch/>
        </p:blipFill>
        <p:spPr>
          <a:xfrm>
            <a:off x="1143000" y="1914118"/>
            <a:ext cx="6832434" cy="4157637"/>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99"/>
          <p:cNvSpPr txBox="1"/>
          <p:nvPr/>
        </p:nvSpPr>
        <p:spPr>
          <a:xfrm>
            <a:off x="669201" y="1782978"/>
            <a:ext cx="7715884" cy="4089400"/>
          </a:xfrm>
          <a:prstGeom prst="rect">
            <a:avLst/>
          </a:prstGeom>
          <a:noFill/>
          <a:ln>
            <a:noFill/>
          </a:ln>
        </p:spPr>
        <p:txBody>
          <a:bodyPr anchorCtr="0" anchor="t" bIns="0" lIns="0" spcFirstLastPara="1" rIns="0" wrap="square" tIns="15225">
            <a:spAutoFit/>
          </a:bodyPr>
          <a:lstStyle/>
          <a:p>
            <a:pPr indent="-226694" lvl="0" marL="276860" marR="0" rtl="0" algn="l">
              <a:lnSpc>
                <a:spcPct val="100000"/>
              </a:lnSpc>
              <a:spcBef>
                <a:spcPts val="0"/>
              </a:spcBef>
              <a:spcAft>
                <a:spcPts val="0"/>
              </a:spcAft>
              <a:buSzPts val="2550"/>
              <a:buFont typeface="Arial"/>
              <a:buChar char="•"/>
            </a:pPr>
            <a:r>
              <a:rPr lang="en-US" sz="2550">
                <a:latin typeface="Calibri"/>
                <a:ea typeface="Calibri"/>
                <a:cs typeface="Calibri"/>
                <a:sym typeface="Calibri"/>
              </a:rPr>
              <a:t>Three queues:</a:t>
            </a:r>
            <a:endParaRPr sz="2550">
              <a:latin typeface="Calibri"/>
              <a:ea typeface="Calibri"/>
              <a:cs typeface="Calibri"/>
              <a:sym typeface="Calibri"/>
            </a:endParaRPr>
          </a:p>
          <a:p>
            <a:pPr indent="-226695" lvl="1" marL="728980" marR="0" rtl="0" algn="l">
              <a:lnSpc>
                <a:spcPct val="100000"/>
              </a:lnSpc>
              <a:spcBef>
                <a:spcPts val="80"/>
              </a:spcBef>
              <a:spcAft>
                <a:spcPts val="0"/>
              </a:spcAft>
              <a:buSzPts val="2150"/>
              <a:buFont typeface="Arial"/>
              <a:buChar char="•"/>
            </a:pPr>
            <a:r>
              <a:rPr b="0" i="1" lang="en-US" sz="2150" u="none" cap="none" strike="noStrike">
                <a:latin typeface="Calibri"/>
                <a:ea typeface="Calibri"/>
                <a:cs typeface="Calibri"/>
                <a:sym typeface="Calibri"/>
              </a:rPr>
              <a:t>Q</a:t>
            </a:r>
            <a:r>
              <a:rPr b="0" baseline="-25000" i="0" lang="en-US" sz="1875" u="none" cap="none" strike="noStrike">
                <a:latin typeface="Calibri"/>
                <a:ea typeface="Calibri"/>
                <a:cs typeface="Calibri"/>
                <a:sym typeface="Calibri"/>
              </a:rPr>
              <a:t>0 </a:t>
            </a:r>
            <a:r>
              <a:rPr b="0" i="0" lang="en-US" sz="2150" u="none" cap="none" strike="noStrike">
                <a:latin typeface="Calibri"/>
                <a:ea typeface="Calibri"/>
                <a:cs typeface="Calibri"/>
                <a:sym typeface="Calibri"/>
              </a:rPr>
              <a:t>– RR with time quantum 8 milliseconds</a:t>
            </a:r>
            <a:endParaRPr b="0" i="0" sz="2150" u="none" cap="none" strike="noStrike">
              <a:latin typeface="Calibri"/>
              <a:ea typeface="Calibri"/>
              <a:cs typeface="Calibri"/>
              <a:sym typeface="Calibri"/>
            </a:endParaRPr>
          </a:p>
          <a:p>
            <a:pPr indent="-226695" lvl="1" marL="728980" marR="0" rtl="0" algn="l">
              <a:lnSpc>
                <a:spcPct val="100000"/>
              </a:lnSpc>
              <a:spcBef>
                <a:spcPts val="100"/>
              </a:spcBef>
              <a:spcAft>
                <a:spcPts val="0"/>
              </a:spcAft>
              <a:buSzPts val="2150"/>
              <a:buFont typeface="Arial"/>
              <a:buChar char="•"/>
            </a:pPr>
            <a:r>
              <a:rPr b="0" i="1" lang="en-US" sz="2150" u="none" cap="none" strike="noStrike">
                <a:latin typeface="Calibri"/>
                <a:ea typeface="Calibri"/>
                <a:cs typeface="Calibri"/>
                <a:sym typeface="Calibri"/>
              </a:rPr>
              <a:t>Q</a:t>
            </a:r>
            <a:r>
              <a:rPr b="0" baseline="-25000" i="0" lang="en-US" sz="1875" u="none" cap="none" strike="noStrike">
                <a:latin typeface="Calibri"/>
                <a:ea typeface="Calibri"/>
                <a:cs typeface="Calibri"/>
                <a:sym typeface="Calibri"/>
              </a:rPr>
              <a:t>1 </a:t>
            </a:r>
            <a:r>
              <a:rPr b="0" i="0" lang="en-US" sz="2150" u="none" cap="none" strike="noStrike">
                <a:latin typeface="Calibri"/>
                <a:ea typeface="Calibri"/>
                <a:cs typeface="Calibri"/>
                <a:sym typeface="Calibri"/>
              </a:rPr>
              <a:t>– RR time quantum 16 milliseconds</a:t>
            </a:r>
            <a:endParaRPr b="0" i="0" sz="2150" u="none" cap="none" strike="noStrike">
              <a:latin typeface="Calibri"/>
              <a:ea typeface="Calibri"/>
              <a:cs typeface="Calibri"/>
              <a:sym typeface="Calibri"/>
            </a:endParaRPr>
          </a:p>
          <a:p>
            <a:pPr indent="-226695" lvl="1" marL="728980" marR="0" rtl="0" algn="l">
              <a:lnSpc>
                <a:spcPct val="100000"/>
              </a:lnSpc>
              <a:spcBef>
                <a:spcPts val="100"/>
              </a:spcBef>
              <a:spcAft>
                <a:spcPts val="0"/>
              </a:spcAft>
              <a:buSzPts val="2150"/>
              <a:buFont typeface="Arial"/>
              <a:buChar char="•"/>
            </a:pPr>
            <a:r>
              <a:rPr b="0" i="1" lang="en-US" sz="2150" u="none" cap="none" strike="noStrike">
                <a:latin typeface="Calibri"/>
                <a:ea typeface="Calibri"/>
                <a:cs typeface="Calibri"/>
                <a:sym typeface="Calibri"/>
              </a:rPr>
              <a:t>Q</a:t>
            </a:r>
            <a:r>
              <a:rPr b="0" baseline="-25000" i="0" lang="en-US" sz="1875" u="none" cap="none" strike="noStrike">
                <a:latin typeface="Calibri"/>
                <a:ea typeface="Calibri"/>
                <a:cs typeface="Calibri"/>
                <a:sym typeface="Calibri"/>
              </a:rPr>
              <a:t>2 </a:t>
            </a:r>
            <a:r>
              <a:rPr b="0" i="0" lang="en-US" sz="2150" u="none" cap="none" strike="noStrike">
                <a:latin typeface="Calibri"/>
                <a:ea typeface="Calibri"/>
                <a:cs typeface="Calibri"/>
                <a:sym typeface="Calibri"/>
              </a:rPr>
              <a:t>– FCFS</a:t>
            </a:r>
            <a:endParaRPr b="0" i="0" sz="2150" u="none" cap="none" strike="noStrike">
              <a:latin typeface="Calibri"/>
              <a:ea typeface="Calibri"/>
              <a:cs typeface="Calibri"/>
              <a:sym typeface="Calibri"/>
            </a:endParaRPr>
          </a:p>
          <a:p>
            <a:pPr indent="0" lvl="1" marL="0" marR="0" rtl="0" algn="l">
              <a:lnSpc>
                <a:spcPct val="100000"/>
              </a:lnSpc>
              <a:spcBef>
                <a:spcPts val="45"/>
              </a:spcBef>
              <a:spcAft>
                <a:spcPts val="0"/>
              </a:spcAft>
              <a:buSzPts val="2700"/>
              <a:buFont typeface="Arial"/>
              <a:buNone/>
            </a:pPr>
            <a:r>
              <a:t/>
            </a:r>
            <a:endParaRPr b="0" i="0" sz="2700" u="none" cap="none" strike="noStrike">
              <a:latin typeface="Calibri"/>
              <a:ea typeface="Calibri"/>
              <a:cs typeface="Calibri"/>
              <a:sym typeface="Calibri"/>
            </a:endParaRPr>
          </a:p>
          <a:p>
            <a:pPr indent="-226694" lvl="0" marL="276860" marR="0" rtl="0" algn="l">
              <a:lnSpc>
                <a:spcPct val="100000"/>
              </a:lnSpc>
              <a:spcBef>
                <a:spcPts val="0"/>
              </a:spcBef>
              <a:spcAft>
                <a:spcPts val="0"/>
              </a:spcAft>
              <a:buSzPts val="2550"/>
              <a:buFont typeface="Arial"/>
              <a:buChar char="•"/>
            </a:pPr>
            <a:r>
              <a:rPr lang="en-US" sz="2550">
                <a:latin typeface="Calibri"/>
                <a:ea typeface="Calibri"/>
                <a:cs typeface="Calibri"/>
                <a:sym typeface="Calibri"/>
              </a:rPr>
              <a:t>Scheduling</a:t>
            </a:r>
            <a:endParaRPr sz="2550">
              <a:latin typeface="Calibri"/>
              <a:ea typeface="Calibri"/>
              <a:cs typeface="Calibri"/>
              <a:sym typeface="Calibri"/>
            </a:endParaRPr>
          </a:p>
          <a:p>
            <a:pPr indent="-226695" lvl="1" marL="728980" marR="0" rtl="0" algn="l">
              <a:lnSpc>
                <a:spcPct val="100000"/>
              </a:lnSpc>
              <a:spcBef>
                <a:spcPts val="80"/>
              </a:spcBef>
              <a:spcAft>
                <a:spcPts val="0"/>
              </a:spcAft>
              <a:buSzPts val="2150"/>
              <a:buFont typeface="Arial"/>
              <a:buChar char="•"/>
            </a:pPr>
            <a:r>
              <a:rPr b="0" i="0" lang="en-US" sz="2150" u="none" cap="none" strike="noStrike">
                <a:latin typeface="Calibri"/>
                <a:ea typeface="Calibri"/>
                <a:cs typeface="Calibri"/>
                <a:sym typeface="Calibri"/>
              </a:rPr>
              <a:t>A new job enters queue </a:t>
            </a:r>
            <a:r>
              <a:rPr b="0" i="1" lang="en-US" sz="2150" u="none" cap="none" strike="noStrike">
                <a:latin typeface="Calibri"/>
                <a:ea typeface="Calibri"/>
                <a:cs typeface="Calibri"/>
                <a:sym typeface="Calibri"/>
              </a:rPr>
              <a:t>Q</a:t>
            </a:r>
            <a:r>
              <a:rPr b="0" baseline="-25000" i="1" lang="en-US" sz="1875" u="none" cap="none" strike="noStrike">
                <a:latin typeface="Calibri"/>
                <a:ea typeface="Calibri"/>
                <a:cs typeface="Calibri"/>
                <a:sym typeface="Calibri"/>
              </a:rPr>
              <a:t>0  </a:t>
            </a:r>
            <a:r>
              <a:rPr b="0" i="0" lang="en-US" sz="2150" u="none" cap="none" strike="noStrike">
                <a:latin typeface="Calibri"/>
                <a:ea typeface="Calibri"/>
                <a:cs typeface="Calibri"/>
                <a:sym typeface="Calibri"/>
              </a:rPr>
              <a:t>which is served FCFS</a:t>
            </a:r>
            <a:endParaRPr b="0" i="0" sz="2150" u="none" cap="none" strike="noStrike">
              <a:latin typeface="Calibri"/>
              <a:ea typeface="Calibri"/>
              <a:cs typeface="Calibri"/>
              <a:sym typeface="Calibri"/>
            </a:endParaRPr>
          </a:p>
          <a:p>
            <a:pPr indent="-226694" lvl="2" marL="1182370" marR="0" rtl="0" algn="l">
              <a:lnSpc>
                <a:spcPct val="100000"/>
              </a:lnSpc>
              <a:spcBef>
                <a:spcPts val="90"/>
              </a:spcBef>
              <a:spcAft>
                <a:spcPts val="0"/>
              </a:spcAft>
              <a:buSzPts val="1850"/>
              <a:buFont typeface="Noto Sans Symbols"/>
              <a:buChar char="●"/>
            </a:pPr>
            <a:r>
              <a:rPr b="0" i="0" lang="en-US" sz="1850" u="none" cap="none" strike="noStrike">
                <a:latin typeface="Calibri"/>
                <a:ea typeface="Calibri"/>
                <a:cs typeface="Calibri"/>
                <a:sym typeface="Calibri"/>
              </a:rPr>
              <a:t>When it gains CPU, job receives 8 milliseconds</a:t>
            </a:r>
            <a:endParaRPr b="0" i="0" sz="1850" u="none" cap="none" strike="noStrike">
              <a:latin typeface="Calibri"/>
              <a:ea typeface="Calibri"/>
              <a:cs typeface="Calibri"/>
              <a:sym typeface="Calibri"/>
            </a:endParaRPr>
          </a:p>
          <a:p>
            <a:pPr indent="-226694" lvl="2" marL="1182370" marR="0" rtl="0" algn="l">
              <a:lnSpc>
                <a:spcPct val="100000"/>
              </a:lnSpc>
              <a:spcBef>
                <a:spcPts val="150"/>
              </a:spcBef>
              <a:spcAft>
                <a:spcPts val="0"/>
              </a:spcAft>
              <a:buSzPts val="1850"/>
              <a:buFont typeface="Noto Sans Symbols"/>
              <a:buChar char="●"/>
            </a:pPr>
            <a:r>
              <a:rPr b="0" i="0" lang="en-US" sz="1850" u="none" cap="none" strike="noStrike">
                <a:latin typeface="Calibri"/>
                <a:ea typeface="Calibri"/>
                <a:cs typeface="Calibri"/>
                <a:sym typeface="Calibri"/>
              </a:rPr>
              <a:t>If it does not finish in 8 milliseconds, job is moved to queue </a:t>
            </a:r>
            <a:r>
              <a:rPr b="0" i="1" lang="en-US" sz="1850" u="none" cap="none" strike="noStrike">
                <a:latin typeface="Calibri"/>
                <a:ea typeface="Calibri"/>
                <a:cs typeface="Calibri"/>
                <a:sym typeface="Calibri"/>
              </a:rPr>
              <a:t>Q</a:t>
            </a:r>
            <a:r>
              <a:rPr b="0" baseline="-25000" i="0" lang="en-US" sz="1650" u="none" cap="none" strike="noStrike">
                <a:latin typeface="Calibri"/>
                <a:ea typeface="Calibri"/>
                <a:cs typeface="Calibri"/>
                <a:sym typeface="Calibri"/>
              </a:rPr>
              <a:t>1</a:t>
            </a:r>
            <a:endParaRPr b="0" baseline="-25000" i="0" sz="1650" u="none" cap="none" strike="noStrike">
              <a:latin typeface="Calibri"/>
              <a:ea typeface="Calibri"/>
              <a:cs typeface="Calibri"/>
              <a:sym typeface="Calibri"/>
            </a:endParaRPr>
          </a:p>
          <a:p>
            <a:pPr indent="-226695" lvl="1" marL="728980" marR="707390" rtl="0" algn="l">
              <a:lnSpc>
                <a:spcPct val="97674"/>
              </a:lnSpc>
              <a:spcBef>
                <a:spcPts val="570"/>
              </a:spcBef>
              <a:spcAft>
                <a:spcPts val="0"/>
              </a:spcAft>
              <a:buSzPts val="2150"/>
              <a:buFont typeface="Arial"/>
              <a:buChar char="•"/>
            </a:pPr>
            <a:r>
              <a:rPr b="0" i="0" lang="en-US" sz="2150" u="none" cap="none" strike="noStrike">
                <a:latin typeface="Calibri"/>
                <a:ea typeface="Calibri"/>
                <a:cs typeface="Calibri"/>
                <a:sym typeface="Calibri"/>
              </a:rPr>
              <a:t>At </a:t>
            </a:r>
            <a:r>
              <a:rPr b="0" i="1" lang="en-US" sz="2150" u="none" cap="none" strike="noStrike">
                <a:latin typeface="Calibri"/>
                <a:ea typeface="Calibri"/>
                <a:cs typeface="Calibri"/>
                <a:sym typeface="Calibri"/>
              </a:rPr>
              <a:t>Q</a:t>
            </a:r>
            <a:r>
              <a:rPr b="0" baseline="-25000" i="0" lang="en-US" sz="1875" u="none" cap="none" strike="noStrike">
                <a:latin typeface="Calibri"/>
                <a:ea typeface="Calibri"/>
                <a:cs typeface="Calibri"/>
                <a:sym typeface="Calibri"/>
              </a:rPr>
              <a:t>1 </a:t>
            </a:r>
            <a:r>
              <a:rPr b="0" i="0" lang="en-US" sz="2150" u="none" cap="none" strike="noStrike">
                <a:latin typeface="Calibri"/>
                <a:ea typeface="Calibri"/>
                <a:cs typeface="Calibri"/>
                <a:sym typeface="Calibri"/>
              </a:rPr>
              <a:t>job is again served FCFS and receives 16 additional  milliseconds</a:t>
            </a:r>
            <a:endParaRPr b="0" i="0" sz="2150" u="none" cap="none" strike="noStrike">
              <a:latin typeface="Calibri"/>
              <a:ea typeface="Calibri"/>
              <a:cs typeface="Calibri"/>
              <a:sym typeface="Calibri"/>
            </a:endParaRPr>
          </a:p>
          <a:p>
            <a:pPr indent="-226694" lvl="2" marL="1182370" marR="0" rtl="0" algn="l">
              <a:lnSpc>
                <a:spcPct val="100000"/>
              </a:lnSpc>
              <a:spcBef>
                <a:spcPts val="160"/>
              </a:spcBef>
              <a:spcAft>
                <a:spcPts val="0"/>
              </a:spcAft>
              <a:buSzPts val="1850"/>
              <a:buFont typeface="Noto Sans Symbols"/>
              <a:buChar char="●"/>
            </a:pPr>
            <a:r>
              <a:rPr b="0" i="0" lang="en-US" sz="1850" u="none" cap="none" strike="noStrike">
                <a:latin typeface="Calibri"/>
                <a:ea typeface="Calibri"/>
                <a:cs typeface="Calibri"/>
                <a:sym typeface="Calibri"/>
              </a:rPr>
              <a:t>If it still does not complete, it is preempted and moved to queue </a:t>
            </a:r>
            <a:r>
              <a:rPr b="0" i="1" lang="en-US" sz="1850" u="none" cap="none" strike="noStrike">
                <a:latin typeface="Calibri"/>
                <a:ea typeface="Calibri"/>
                <a:cs typeface="Calibri"/>
                <a:sym typeface="Calibri"/>
              </a:rPr>
              <a:t>Q</a:t>
            </a:r>
            <a:r>
              <a:rPr b="0" baseline="-25000" i="0" lang="en-US" sz="1650" u="none" cap="none" strike="noStrike">
                <a:latin typeface="Calibri"/>
                <a:ea typeface="Calibri"/>
                <a:cs typeface="Calibri"/>
                <a:sym typeface="Calibri"/>
              </a:rPr>
              <a:t>2</a:t>
            </a:r>
            <a:endParaRPr b="0" baseline="-25000" i="0" sz="1650" u="none" cap="none" strike="noStrike">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2020-06-04T19:44:35Z</dcterms:created>
  <dc:creator>parul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2020-05-30T00:00:00Z</vt:filetime>
  </property>
  <property fmtid="{D5CDD505-2E9C-101B-9397-08002B2CF9AE}" pid="3" name="Creator">
    <vt:lpwstr>Impress</vt:lpwstr>
  </property>
  <property fmtid="{D5CDD505-2E9C-101B-9397-08002B2CF9AE}" pid="4" name="LastSaved">
    <vt:filetime>2020-05-30T00:00:00Z</vt:filetime>
  </property>
</Properties>
</file>