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52" r:id="rId7"/>
    <p:sldMasterId id="2147483654" r:id="rId8"/>
    <p:sldMasterId id="2147483655" r:id="rId9"/>
    <p:sldMasterId id="2147483657" r:id="rId10"/>
    <p:sldMasterId id="2147483659" r:id="rId11"/>
    <p:sldMasterId id="2147483661" r:id="rId12"/>
    <p:sldMasterId id="2147483663" r:id="rId13"/>
    <p:sldMasterId id="2147483665" r:id="rId14"/>
    <p:sldMasterId id="2147483667" r:id="rId15"/>
    <p:sldMasterId id="2147483669"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 id="306" r:id="rId68"/>
    <p:sldId id="307" r:id="rId69"/>
    <p:sldId id="308" r:id="rId70"/>
    <p:sldId id="309" r:id="rId71"/>
    <p:sldId id="310" r:id="rId72"/>
    <p:sldId id="311" r:id="rId73"/>
    <p:sldId id="312" r:id="rId74"/>
    <p:sldId id="313" r:id="rId75"/>
    <p:sldId id="314" r:id="rId76"/>
    <p:sldId id="315" r:id="rId77"/>
    <p:sldId id="316" r:id="rId78"/>
    <p:sldId id="317" r:id="rId79"/>
    <p:sldId id="318" r:id="rId80"/>
    <p:sldId id="319" r:id="rId81"/>
    <p:sldId id="320" r:id="rId82"/>
    <p:sldId id="321" r:id="rId83"/>
    <p:sldId id="322" r:id="rId84"/>
    <p:sldId id="323" r:id="rId85"/>
    <p:sldId id="324" r:id="rId86"/>
    <p:sldId id="325" r:id="rId87"/>
    <p:sldId id="326" r:id="rId88"/>
    <p:sldId id="327" r:id="rId89"/>
    <p:sldId id="328" r:id="rId90"/>
    <p:sldId id="329" r:id="rId91"/>
    <p:sldId id="330" r:id="rId92"/>
    <p:sldId id="331" r:id="rId93"/>
    <p:sldId id="332" r:id="rId94"/>
    <p:sldId id="333" r:id="rId95"/>
    <p:sldId id="334" r:id="rId96"/>
    <p:sldId id="335" r:id="rId97"/>
    <p:sldId id="336" r:id="rId98"/>
    <p:sldId id="337" r:id="rId99"/>
    <p:sldId id="338" r:id="rId100"/>
    <p:sldId id="339" r:id="rId101"/>
    <p:sldId id="340" r:id="rId102"/>
    <p:sldId id="341" r:id="rId103"/>
    <p:sldId id="342" r:id="rId104"/>
    <p:sldId id="343" r:id="rId105"/>
    <p:sldId id="344" r:id="rId106"/>
    <p:sldId id="345" r:id="rId107"/>
    <p:sldId id="346" r:id="rId108"/>
    <p:sldId id="347" r:id="rId109"/>
    <p:sldId id="348" r:id="rId110"/>
    <p:sldId id="349" r:id="rId111"/>
    <p:sldId id="350" r:id="rId112"/>
    <p:sldId id="351" r:id="rId113"/>
    <p:sldId id="352" r:id="rId114"/>
    <p:sldId id="353" r:id="rId115"/>
    <p:sldId id="354" r:id="rId116"/>
    <p:sldId id="355" r:id="rId117"/>
    <p:sldId id="356" r:id="rId118"/>
    <p:sldId id="357" r:id="rId119"/>
    <p:sldId id="358" r:id="rId120"/>
    <p:sldId id="359" r:id="rId121"/>
    <p:sldId id="360" r:id="rId122"/>
    <p:sldId id="361" r:id="rId123"/>
    <p:sldId id="362" r:id="rId124"/>
    <p:sldId id="363" r:id="rId125"/>
    <p:sldId id="364" r:id="rId126"/>
    <p:sldId id="365" r:id="rId127"/>
    <p:sldId id="366" r:id="rId128"/>
    <p:sldId id="367" r:id="rId129"/>
  </p:sldIdLst>
  <p:sldSz cy="6858000" cx="9144000"/>
  <p:notesSz cx="6858000" cy="9144000"/>
  <p:embeddedFontLst>
    <p:embeddedFont>
      <p:font typeface="Helvetica Neue"/>
      <p:regular r:id="rId130"/>
      <p:bold r:id="rId131"/>
      <p:italic r:id="rId132"/>
      <p:boldItalic r:id="rId1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160">
          <p15:clr>
            <a:srgbClr val="000000"/>
          </p15:clr>
        </p15:guide>
        <p15:guide id="2" pos="2880">
          <p15:clr>
            <a:srgbClr val="000000"/>
          </p15:clr>
        </p15:guide>
      </p15:notesGuideLst>
    </p:ext>
    <p:ext uri="GoogleSlidesCustomDataVersion2">
      <go:slidesCustomData xmlns:go="http://customooxmlschemas.google.com/" r:id="rId134" roundtripDataSignature="AMtx7mi3eagBXvcSyWF04ivvtKxNG3n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7B9629-2F75-47AB-817F-C5DE7D8EA528}">
  <a:tblStyle styleId="{B47B9629-2F75-47AB-817F-C5DE7D8EA52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60" orient="horz"/>
        <p:guide pos="288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23.xml"/><Relationship Id="rId42" Type="http://schemas.openxmlformats.org/officeDocument/2006/relationships/slide" Target="slides/slide25.xml"/><Relationship Id="rId41" Type="http://schemas.openxmlformats.org/officeDocument/2006/relationships/slide" Target="slides/slide24.xml"/><Relationship Id="rId44" Type="http://schemas.openxmlformats.org/officeDocument/2006/relationships/slide" Target="slides/slide27.xml"/><Relationship Id="rId43" Type="http://schemas.openxmlformats.org/officeDocument/2006/relationships/slide" Target="slides/slide26.xml"/><Relationship Id="rId46" Type="http://schemas.openxmlformats.org/officeDocument/2006/relationships/slide" Target="slides/slide29.xml"/><Relationship Id="rId45" Type="http://schemas.openxmlformats.org/officeDocument/2006/relationships/slide" Target="slides/slide28.xml"/><Relationship Id="rId107" Type="http://schemas.openxmlformats.org/officeDocument/2006/relationships/slide" Target="slides/slide90.xml"/><Relationship Id="rId106" Type="http://schemas.openxmlformats.org/officeDocument/2006/relationships/slide" Target="slides/slide89.xml"/><Relationship Id="rId105" Type="http://schemas.openxmlformats.org/officeDocument/2006/relationships/slide" Target="slides/slide88.xml"/><Relationship Id="rId104" Type="http://schemas.openxmlformats.org/officeDocument/2006/relationships/slide" Target="slides/slide87.xml"/><Relationship Id="rId109" Type="http://schemas.openxmlformats.org/officeDocument/2006/relationships/slide" Target="slides/slide92.xml"/><Relationship Id="rId108" Type="http://schemas.openxmlformats.org/officeDocument/2006/relationships/slide" Target="slides/slide91.xml"/><Relationship Id="rId48" Type="http://schemas.openxmlformats.org/officeDocument/2006/relationships/slide" Target="slides/slide31.xml"/><Relationship Id="rId47" Type="http://schemas.openxmlformats.org/officeDocument/2006/relationships/slide" Target="slides/slide30.xml"/><Relationship Id="rId49" Type="http://schemas.openxmlformats.org/officeDocument/2006/relationships/slide" Target="slides/slide32.xml"/><Relationship Id="rId103" Type="http://schemas.openxmlformats.org/officeDocument/2006/relationships/slide" Target="slides/slide86.xml"/><Relationship Id="rId102" Type="http://schemas.openxmlformats.org/officeDocument/2006/relationships/slide" Target="slides/slide85.xml"/><Relationship Id="rId101" Type="http://schemas.openxmlformats.org/officeDocument/2006/relationships/slide" Target="slides/slide84.xml"/><Relationship Id="rId100" Type="http://schemas.openxmlformats.org/officeDocument/2006/relationships/slide" Target="slides/slide83.xml"/><Relationship Id="rId31" Type="http://schemas.openxmlformats.org/officeDocument/2006/relationships/slide" Target="slides/slide14.xml"/><Relationship Id="rId30" Type="http://schemas.openxmlformats.org/officeDocument/2006/relationships/slide" Target="slides/slide13.xml"/><Relationship Id="rId33" Type="http://schemas.openxmlformats.org/officeDocument/2006/relationships/slide" Target="slides/slide16.xml"/><Relationship Id="rId32" Type="http://schemas.openxmlformats.org/officeDocument/2006/relationships/slide" Target="slides/slide15.xml"/><Relationship Id="rId35" Type="http://schemas.openxmlformats.org/officeDocument/2006/relationships/slide" Target="slides/slide18.xml"/><Relationship Id="rId34" Type="http://schemas.openxmlformats.org/officeDocument/2006/relationships/slide" Target="slides/slide17.xml"/><Relationship Id="rId37" Type="http://schemas.openxmlformats.org/officeDocument/2006/relationships/slide" Target="slides/slide20.xml"/><Relationship Id="rId36" Type="http://schemas.openxmlformats.org/officeDocument/2006/relationships/slide" Target="slides/slide19.xml"/><Relationship Id="rId39" Type="http://schemas.openxmlformats.org/officeDocument/2006/relationships/slide" Target="slides/slide22.xml"/><Relationship Id="rId38" Type="http://schemas.openxmlformats.org/officeDocument/2006/relationships/slide" Target="slides/slide21.xml"/><Relationship Id="rId20" Type="http://schemas.openxmlformats.org/officeDocument/2006/relationships/slide" Target="slides/slide3.xml"/><Relationship Id="rId22" Type="http://schemas.openxmlformats.org/officeDocument/2006/relationships/slide" Target="slides/slide5.xml"/><Relationship Id="rId21" Type="http://schemas.openxmlformats.org/officeDocument/2006/relationships/slide" Target="slides/slide4.xml"/><Relationship Id="rId24" Type="http://schemas.openxmlformats.org/officeDocument/2006/relationships/slide" Target="slides/slide7.xml"/><Relationship Id="rId23" Type="http://schemas.openxmlformats.org/officeDocument/2006/relationships/slide" Target="slides/slide6.xml"/><Relationship Id="rId129" Type="http://schemas.openxmlformats.org/officeDocument/2006/relationships/slide" Target="slides/slide112.xml"/><Relationship Id="rId128" Type="http://schemas.openxmlformats.org/officeDocument/2006/relationships/slide" Target="slides/slide111.xml"/><Relationship Id="rId127" Type="http://schemas.openxmlformats.org/officeDocument/2006/relationships/slide" Target="slides/slide110.xml"/><Relationship Id="rId126" Type="http://schemas.openxmlformats.org/officeDocument/2006/relationships/slide" Target="slides/slide109.xml"/><Relationship Id="rId26" Type="http://schemas.openxmlformats.org/officeDocument/2006/relationships/slide" Target="slides/slide9.xml"/><Relationship Id="rId121" Type="http://schemas.openxmlformats.org/officeDocument/2006/relationships/slide" Target="slides/slide104.xml"/><Relationship Id="rId25" Type="http://schemas.openxmlformats.org/officeDocument/2006/relationships/slide" Target="slides/slide8.xml"/><Relationship Id="rId120" Type="http://schemas.openxmlformats.org/officeDocument/2006/relationships/slide" Target="slides/slide103.xml"/><Relationship Id="rId28" Type="http://schemas.openxmlformats.org/officeDocument/2006/relationships/slide" Target="slides/slide11.xml"/><Relationship Id="rId27" Type="http://schemas.openxmlformats.org/officeDocument/2006/relationships/slide" Target="slides/slide10.xml"/><Relationship Id="rId125" Type="http://schemas.openxmlformats.org/officeDocument/2006/relationships/slide" Target="slides/slide108.xml"/><Relationship Id="rId29" Type="http://schemas.openxmlformats.org/officeDocument/2006/relationships/slide" Target="slides/slide12.xml"/><Relationship Id="rId124" Type="http://schemas.openxmlformats.org/officeDocument/2006/relationships/slide" Target="slides/slide107.xml"/><Relationship Id="rId123" Type="http://schemas.openxmlformats.org/officeDocument/2006/relationships/slide" Target="slides/slide106.xml"/><Relationship Id="rId122" Type="http://schemas.openxmlformats.org/officeDocument/2006/relationships/slide" Target="slides/slide105.xml"/><Relationship Id="rId95" Type="http://schemas.openxmlformats.org/officeDocument/2006/relationships/slide" Target="slides/slide78.xml"/><Relationship Id="rId94" Type="http://schemas.openxmlformats.org/officeDocument/2006/relationships/slide" Target="slides/slide77.xml"/><Relationship Id="rId97" Type="http://schemas.openxmlformats.org/officeDocument/2006/relationships/slide" Target="slides/slide80.xml"/><Relationship Id="rId96" Type="http://schemas.openxmlformats.org/officeDocument/2006/relationships/slide" Target="slides/slide79.xml"/><Relationship Id="rId11" Type="http://schemas.openxmlformats.org/officeDocument/2006/relationships/slideMaster" Target="slideMasters/slideMaster7.xml"/><Relationship Id="rId99" Type="http://schemas.openxmlformats.org/officeDocument/2006/relationships/slide" Target="slides/slide82.xml"/><Relationship Id="rId10" Type="http://schemas.openxmlformats.org/officeDocument/2006/relationships/slideMaster" Target="slideMasters/slideMaster6.xml"/><Relationship Id="rId98" Type="http://schemas.openxmlformats.org/officeDocument/2006/relationships/slide" Target="slides/slide81.xml"/><Relationship Id="rId13" Type="http://schemas.openxmlformats.org/officeDocument/2006/relationships/slideMaster" Target="slideMasters/slideMaster9.xml"/><Relationship Id="rId12" Type="http://schemas.openxmlformats.org/officeDocument/2006/relationships/slideMaster" Target="slideMasters/slideMaster8.xml"/><Relationship Id="rId91" Type="http://schemas.openxmlformats.org/officeDocument/2006/relationships/slide" Target="slides/slide74.xml"/><Relationship Id="rId90" Type="http://schemas.openxmlformats.org/officeDocument/2006/relationships/slide" Target="slides/slide73.xml"/><Relationship Id="rId93" Type="http://schemas.openxmlformats.org/officeDocument/2006/relationships/slide" Target="slides/slide76.xml"/><Relationship Id="rId92" Type="http://schemas.openxmlformats.org/officeDocument/2006/relationships/slide" Target="slides/slide75.xml"/><Relationship Id="rId118" Type="http://schemas.openxmlformats.org/officeDocument/2006/relationships/slide" Target="slides/slide101.xml"/><Relationship Id="rId117" Type="http://schemas.openxmlformats.org/officeDocument/2006/relationships/slide" Target="slides/slide100.xml"/><Relationship Id="rId116" Type="http://schemas.openxmlformats.org/officeDocument/2006/relationships/slide" Target="slides/slide99.xml"/><Relationship Id="rId115" Type="http://schemas.openxmlformats.org/officeDocument/2006/relationships/slide" Target="slides/slide98.xml"/><Relationship Id="rId119" Type="http://schemas.openxmlformats.org/officeDocument/2006/relationships/slide" Target="slides/slide102.xml"/><Relationship Id="rId15" Type="http://schemas.openxmlformats.org/officeDocument/2006/relationships/slideMaster" Target="slideMasters/slideMaster11.xml"/><Relationship Id="rId110" Type="http://schemas.openxmlformats.org/officeDocument/2006/relationships/slide" Target="slides/slide93.xml"/><Relationship Id="rId14" Type="http://schemas.openxmlformats.org/officeDocument/2006/relationships/slideMaster" Target="slideMasters/slideMaster10.xml"/><Relationship Id="rId17" Type="http://schemas.openxmlformats.org/officeDocument/2006/relationships/notesMaster" Target="notesMasters/notesMaster1.xml"/><Relationship Id="rId16" Type="http://schemas.openxmlformats.org/officeDocument/2006/relationships/slideMaster" Target="slideMasters/slideMaster12.xml"/><Relationship Id="rId19" Type="http://schemas.openxmlformats.org/officeDocument/2006/relationships/slide" Target="slides/slide2.xml"/><Relationship Id="rId114" Type="http://schemas.openxmlformats.org/officeDocument/2006/relationships/slide" Target="slides/slide97.xml"/><Relationship Id="rId18" Type="http://schemas.openxmlformats.org/officeDocument/2006/relationships/slide" Target="slides/slide1.xml"/><Relationship Id="rId113" Type="http://schemas.openxmlformats.org/officeDocument/2006/relationships/slide" Target="slides/slide96.xml"/><Relationship Id="rId112" Type="http://schemas.openxmlformats.org/officeDocument/2006/relationships/slide" Target="slides/slide95.xml"/><Relationship Id="rId111" Type="http://schemas.openxmlformats.org/officeDocument/2006/relationships/slide" Target="slides/slide94.xml"/><Relationship Id="rId84" Type="http://schemas.openxmlformats.org/officeDocument/2006/relationships/slide" Target="slides/slide67.xml"/><Relationship Id="rId83" Type="http://schemas.openxmlformats.org/officeDocument/2006/relationships/slide" Target="slides/slide66.xml"/><Relationship Id="rId86" Type="http://schemas.openxmlformats.org/officeDocument/2006/relationships/slide" Target="slides/slide69.xml"/><Relationship Id="rId85" Type="http://schemas.openxmlformats.org/officeDocument/2006/relationships/slide" Target="slides/slide68.xml"/><Relationship Id="rId88" Type="http://schemas.openxmlformats.org/officeDocument/2006/relationships/slide" Target="slides/slide71.xml"/><Relationship Id="rId87" Type="http://schemas.openxmlformats.org/officeDocument/2006/relationships/slide" Target="slides/slide70.xml"/><Relationship Id="rId89" Type="http://schemas.openxmlformats.org/officeDocument/2006/relationships/slide" Target="slides/slide72.xml"/><Relationship Id="rId80" Type="http://schemas.openxmlformats.org/officeDocument/2006/relationships/slide" Target="slides/slide63.xml"/><Relationship Id="rId82" Type="http://schemas.openxmlformats.org/officeDocument/2006/relationships/slide" Target="slides/slide65.xml"/><Relationship Id="rId81" Type="http://schemas.openxmlformats.org/officeDocument/2006/relationships/slide" Target="slides/slide64.xml"/><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56.xml"/><Relationship Id="rId72" Type="http://schemas.openxmlformats.org/officeDocument/2006/relationships/slide" Target="slides/slide55.xml"/><Relationship Id="rId75" Type="http://schemas.openxmlformats.org/officeDocument/2006/relationships/slide" Target="slides/slide58.xml"/><Relationship Id="rId74" Type="http://schemas.openxmlformats.org/officeDocument/2006/relationships/slide" Target="slides/slide57.xml"/><Relationship Id="rId77" Type="http://schemas.openxmlformats.org/officeDocument/2006/relationships/slide" Target="slides/slide60.xml"/><Relationship Id="rId76" Type="http://schemas.openxmlformats.org/officeDocument/2006/relationships/slide" Target="slides/slide59.xml"/><Relationship Id="rId79" Type="http://schemas.openxmlformats.org/officeDocument/2006/relationships/slide" Target="slides/slide62.xml"/><Relationship Id="rId78" Type="http://schemas.openxmlformats.org/officeDocument/2006/relationships/slide" Target="slides/slide61.xml"/><Relationship Id="rId71" Type="http://schemas.openxmlformats.org/officeDocument/2006/relationships/slide" Target="slides/slide54.xml"/><Relationship Id="rId70" Type="http://schemas.openxmlformats.org/officeDocument/2006/relationships/slide" Target="slides/slide53.xml"/><Relationship Id="rId132" Type="http://schemas.openxmlformats.org/officeDocument/2006/relationships/font" Target="fonts/HelveticaNeue-italic.fntdata"/><Relationship Id="rId131" Type="http://schemas.openxmlformats.org/officeDocument/2006/relationships/font" Target="fonts/HelveticaNeue-bold.fntdata"/><Relationship Id="rId130" Type="http://schemas.openxmlformats.org/officeDocument/2006/relationships/font" Target="fonts/HelveticaNeue-regular.fntdata"/><Relationship Id="rId134" Type="http://customschemas.google.com/relationships/presentationmetadata" Target="metadata"/><Relationship Id="rId133" Type="http://schemas.openxmlformats.org/officeDocument/2006/relationships/font" Target="fonts/HelveticaNeue-boldItalic.fntdata"/><Relationship Id="rId62" Type="http://schemas.openxmlformats.org/officeDocument/2006/relationships/slide" Target="slides/slide45.xml"/><Relationship Id="rId61" Type="http://schemas.openxmlformats.org/officeDocument/2006/relationships/slide" Target="slides/slide44.xml"/><Relationship Id="rId64" Type="http://schemas.openxmlformats.org/officeDocument/2006/relationships/slide" Target="slides/slide47.xml"/><Relationship Id="rId63" Type="http://schemas.openxmlformats.org/officeDocument/2006/relationships/slide" Target="slides/slide46.xml"/><Relationship Id="rId66" Type="http://schemas.openxmlformats.org/officeDocument/2006/relationships/slide" Target="slides/slide49.xml"/><Relationship Id="rId65" Type="http://schemas.openxmlformats.org/officeDocument/2006/relationships/slide" Target="slides/slide48.xml"/><Relationship Id="rId68" Type="http://schemas.openxmlformats.org/officeDocument/2006/relationships/slide" Target="slides/slide51.xml"/><Relationship Id="rId67" Type="http://schemas.openxmlformats.org/officeDocument/2006/relationships/slide" Target="slides/slide50.xml"/><Relationship Id="rId60" Type="http://schemas.openxmlformats.org/officeDocument/2006/relationships/slide" Target="slides/slide43.xml"/><Relationship Id="rId69" Type="http://schemas.openxmlformats.org/officeDocument/2006/relationships/slide" Target="slides/slide52.xml"/><Relationship Id="rId51" Type="http://schemas.openxmlformats.org/officeDocument/2006/relationships/slide" Target="slides/slide34.xml"/><Relationship Id="rId50" Type="http://schemas.openxmlformats.org/officeDocument/2006/relationships/slide" Target="slides/slide33.xml"/><Relationship Id="rId53" Type="http://schemas.openxmlformats.org/officeDocument/2006/relationships/slide" Target="slides/slide36.xml"/><Relationship Id="rId52" Type="http://schemas.openxmlformats.org/officeDocument/2006/relationships/slide" Target="slides/slide35.xml"/><Relationship Id="rId55" Type="http://schemas.openxmlformats.org/officeDocument/2006/relationships/slide" Target="slides/slide38.xml"/><Relationship Id="rId54" Type="http://schemas.openxmlformats.org/officeDocument/2006/relationships/slide" Target="slides/slide37.xml"/><Relationship Id="rId57" Type="http://schemas.openxmlformats.org/officeDocument/2006/relationships/slide" Target="slides/slide40.xml"/><Relationship Id="rId56" Type="http://schemas.openxmlformats.org/officeDocument/2006/relationships/slide" Target="slides/slide39.xml"/><Relationship Id="rId59" Type="http://schemas.openxmlformats.org/officeDocument/2006/relationships/slide" Target="slides/slide42.xml"/><Relationship Id="rId58" Type="http://schemas.openxmlformats.org/officeDocument/2006/relationships/slide" Target="slides/slide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1" name="Google Shape;1321;p1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6" name="Google Shape;1336;p10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6" name="Google Shape;1346;p1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4" name="Shape 1354"/>
        <p:cNvGrpSpPr/>
        <p:nvPr/>
      </p:nvGrpSpPr>
      <p:grpSpPr>
        <a:xfrm>
          <a:off x="0" y="0"/>
          <a:ext cx="0" cy="0"/>
          <a:chOff x="0" y="0"/>
          <a:chExt cx="0" cy="0"/>
        </a:xfrm>
      </p:grpSpPr>
      <p:sp>
        <p:nvSpPr>
          <p:cNvPr id="1355" name="Google Shape;1355;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6" name="Google Shape;1356;p10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6" name="Google Shape;1366;p10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7" name="Google Shape;1377;p10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8" name="Google Shape;1388;p1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8" name="Google Shape;1398;p10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8" name="Google Shape;1408;p10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9" name="Google Shape;1419;p10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2" name="Google Shape;1432;p1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5" name="Google Shape;1445;p1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8" name="Google Shape;1458;p1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69" name="Google Shape;36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2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4" name="Google Shape;38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9" name="Google Shape;39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24: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14" name="Google Shape;41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2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46" name="Google Shape;44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27: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17" name="Google Shape;51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3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3" name="Google Shape;753;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7" name="Google Shape;767;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9" name="Google Shape;779;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2" name="Google Shape;792;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5" name="Google Shape;805;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8" name="Google Shape;818;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1" name="Google Shape;831;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4" name="Google Shape;844;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7" name="Google Shape;857;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0" name="Google Shape;870;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4" name="Google Shape;884;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8" name="Google Shape;898;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1" name="Google Shape;911;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4" name="Google Shape;924;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8" name="Google Shape;938;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1" name="Google Shape;951;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4" name="Google Shape;964;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8" name="Google Shape;978;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0" name="Google Shape;990;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3" name="Google Shape;1003;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6" name="Google Shape;1016;p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6" name="Google Shape;1026;p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6" name="Google Shape;1036;p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5" name="Google Shape;1045;p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6" name="Google Shape;1056;p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7" name="Google Shape;1067;p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8" name="Google Shape;1078;p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9" name="Google Shape;1089;p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9" name="Google Shape;1099;p7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8" name="Google Shape;1108;p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7" name="Google Shape;1117;p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6" name="Google Shape;1126;p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5" name="Google Shape;1135;p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4" name="Google Shape;1144;p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3" name="Google Shape;1153;p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2" name="Google Shape;1162;p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1" name="Google Shape;1171;p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1" name="Google Shape;1181;p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2" name="Google Shape;1192;p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1" name="Google Shape;1201;p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9" name="Google Shape;1219;p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7" name="Shape 1227"/>
        <p:cNvGrpSpPr/>
        <p:nvPr/>
      </p:nvGrpSpPr>
      <p:grpSpPr>
        <a:xfrm>
          <a:off x="0" y="0"/>
          <a:ext cx="0" cy="0"/>
          <a:chOff x="0" y="0"/>
          <a:chExt cx="0" cy="0"/>
        </a:xfrm>
      </p:grpSpPr>
      <p:sp>
        <p:nvSpPr>
          <p:cNvPr id="1228" name="Google Shape;1228;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9" name="Google Shape;1229;p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7" name="Shape 1237"/>
        <p:cNvGrpSpPr/>
        <p:nvPr/>
      </p:nvGrpSpPr>
      <p:grpSpPr>
        <a:xfrm>
          <a:off x="0" y="0"/>
          <a:ext cx="0" cy="0"/>
          <a:chOff x="0" y="0"/>
          <a:chExt cx="0" cy="0"/>
        </a:xfrm>
      </p:grpSpPr>
      <p:sp>
        <p:nvSpPr>
          <p:cNvPr id="1238" name="Google Shape;1238;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9" name="Google Shape;1239;p9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8" name="Google Shape;1248;p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8" name="Google Shape;1258;p9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7" name="Google Shape;1267;p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6" name="Google Shape;1276;p9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5" name="Google Shape;1285;p9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4" name="Google Shape;1294;p9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3" name="Google Shape;1303;p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2" name="Google Shape;1312;p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1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2" name="Shape 132"/>
        <p:cNvGrpSpPr/>
        <p:nvPr/>
      </p:nvGrpSpPr>
      <p:grpSpPr>
        <a:xfrm>
          <a:off x="0" y="0"/>
          <a:ext cx="0" cy="0"/>
          <a:chOff x="0" y="0"/>
          <a:chExt cx="0" cy="0"/>
        </a:xfrm>
      </p:grpSpPr>
      <p:sp>
        <p:nvSpPr>
          <p:cNvPr id="133" name="Google Shape;133;p1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4" name="Google Shape;134;p13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5" name="Google Shape;135;p1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4" name="Shape 144"/>
        <p:cNvGrpSpPr/>
        <p:nvPr/>
      </p:nvGrpSpPr>
      <p:grpSpPr>
        <a:xfrm>
          <a:off x="0" y="0"/>
          <a:ext cx="0" cy="0"/>
          <a:chOff x="0" y="0"/>
          <a:chExt cx="0" cy="0"/>
        </a:xfrm>
      </p:grpSpPr>
      <p:sp>
        <p:nvSpPr>
          <p:cNvPr id="145" name="Google Shape;145;p13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6" name="Google Shape;146;p13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7" name="Google Shape;147;p1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1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1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1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5" name="Shape 55"/>
        <p:cNvGrpSpPr/>
        <p:nvPr/>
      </p:nvGrpSpPr>
      <p:grpSpPr>
        <a:xfrm>
          <a:off x="0" y="0"/>
          <a:ext cx="0" cy="0"/>
          <a:chOff x="0" y="0"/>
          <a:chExt cx="0" cy="0"/>
        </a:xfrm>
      </p:grpSpPr>
      <p:sp>
        <p:nvSpPr>
          <p:cNvPr id="56" name="Google Shape;56;p1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1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8" name="Google Shape;58;p1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1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1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0" name="Google Shape;70;p1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1" name="Google Shape;71;p1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0" name="Shape 80"/>
        <p:cNvGrpSpPr/>
        <p:nvPr/>
      </p:nvGrpSpPr>
      <p:grpSpPr>
        <a:xfrm>
          <a:off x="0" y="0"/>
          <a:ext cx="0" cy="0"/>
          <a:chOff x="0" y="0"/>
          <a:chExt cx="0" cy="0"/>
        </a:xfrm>
      </p:grpSpPr>
      <p:sp>
        <p:nvSpPr>
          <p:cNvPr id="81" name="Google Shape;81;p1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 name="Google Shape;82;p12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3" name="Google Shape;83;p12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4" name="Google Shape;84;p12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5" name="Google Shape;85;p12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6" name="Google Shape;86;p1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7" name="Google Shape;97;p1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12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8" name="Google Shape;108;p12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9" name="Google Shape;109;p12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0" name="Google Shape;110;p1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9" name="Shape 119"/>
        <p:cNvGrpSpPr/>
        <p:nvPr/>
      </p:nvGrpSpPr>
      <p:grpSpPr>
        <a:xfrm>
          <a:off x="0" y="0"/>
          <a:ext cx="0" cy="0"/>
          <a:chOff x="0" y="0"/>
          <a:chExt cx="0" cy="0"/>
        </a:xfrm>
      </p:grpSpPr>
      <p:sp>
        <p:nvSpPr>
          <p:cNvPr id="120" name="Google Shape;120;p13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1" name="Google Shape;121;p131"/>
          <p:cNvSpPr/>
          <p:nvPr>
            <p:ph idx="2" type="pic"/>
          </p:nvPr>
        </p:nvSpPr>
        <p:spPr>
          <a:xfrm>
            <a:off x="1792288" y="612775"/>
            <a:ext cx="5486400" cy="4114800"/>
          </a:xfrm>
          <a:prstGeom prst="rect">
            <a:avLst/>
          </a:prstGeom>
          <a:noFill/>
          <a:ln>
            <a:noFill/>
          </a:ln>
        </p:spPr>
      </p:sp>
      <p:sp>
        <p:nvSpPr>
          <p:cNvPr id="122" name="Google Shape;122;p13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23" name="Google Shape;123;p1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6.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2.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3.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5.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3.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1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5" name="Google Shape;115;p13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6" name="Google Shape;116;p1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7" name="Google Shape;117;p1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8" name="Google Shape;118;p1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13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28" name="Google Shape;128;p1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9" name="Google Shape;129;p1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0" name="Google Shape;130;p1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1" name="Google Shape;131;p1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1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40" name="Google Shape;140;p13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1" name="Google Shape;141;p1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2" name="Google Shape;142;p1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3" name="Google Shape;143;p1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1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3" name="Google Shape;23;p1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1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1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1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sp>
        <p:nvSpPr>
          <p:cNvPr id="34" name="Google Shape;34;p1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5" name="Google Shape;35;p1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6" name="Google Shape;36;p1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1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 name="Google Shape;38;p1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 name="Shape 43"/>
        <p:cNvGrpSpPr/>
        <p:nvPr/>
      </p:nvGrpSpPr>
      <p:grpSpPr>
        <a:xfrm>
          <a:off x="0" y="0"/>
          <a:ext cx="0" cy="0"/>
          <a:chOff x="0" y="0"/>
          <a:chExt cx="0" cy="0"/>
        </a:xfrm>
      </p:grpSpPr>
      <p:sp>
        <p:nvSpPr>
          <p:cNvPr id="44" name="Google Shape;44;p1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5" name="Google Shape;45;p1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Google Shape;46;p1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 name="Google Shape;47;p1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1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 name="Shape 49"/>
        <p:cNvGrpSpPr/>
        <p:nvPr/>
      </p:nvGrpSpPr>
      <p:grpSpPr>
        <a:xfrm>
          <a:off x="0" y="0"/>
          <a:ext cx="0" cy="0"/>
          <a:chOff x="0" y="0"/>
          <a:chExt cx="0" cy="0"/>
        </a:xfrm>
      </p:grpSpPr>
      <p:sp>
        <p:nvSpPr>
          <p:cNvPr id="50" name="Google Shape;50;p1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1" name="Google Shape;51;p12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Google Shape;52;p1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1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4" name="Google Shape;54;p1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sp>
        <p:nvSpPr>
          <p:cNvPr id="62" name="Google Shape;62;p1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3" name="Google Shape;63;p1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Google Shape;64;p1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Google Shape;65;p1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1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6" name="Google Shape;76;p12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1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9" name="Google Shape;79;p1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1" name="Google Shape;91;p1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2" name="Google Shape;92;p1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3" name="Google Shape;93;p1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4" name="Google Shape;94;p1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02" name="Google Shape;102;p1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3" name="Google Shape;103;p1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 name="Google Shape;104;p1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5" name="Google Shape;105;p1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200"/>
              <a:buFont typeface="Calibri"/>
              <a:buNone/>
              <a:defRPr b="0" i="0" sz="1200" u="non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 Id="rId4" Type="http://schemas.openxmlformats.org/officeDocument/2006/relationships/image" Target="../media/image10.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1.png"/><Relationship Id="rId4" Type="http://schemas.openxmlformats.org/officeDocument/2006/relationships/image" Target="../media/image9.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1.png"/><Relationship Id="rId4" Type="http://schemas.openxmlformats.org/officeDocument/2006/relationships/image" Target="../media/image9.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0.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1.png"/><Relationship Id="rId4" Type="http://schemas.openxmlformats.org/officeDocument/2006/relationships/image" Target="../media/image9.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1.png"/><Relationship Id="rId4" Type="http://schemas.openxmlformats.org/officeDocument/2006/relationships/image" Target="../media/image9.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5.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42.png"/><Relationship Id="rId4" Type="http://schemas.openxmlformats.org/officeDocument/2006/relationships/image" Target="../media/image34.png"/><Relationship Id="rId5" Type="http://schemas.openxmlformats.org/officeDocument/2006/relationships/image" Target="../media/image41.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3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1.png"/><Relationship Id="rId4" Type="http://schemas.openxmlformats.org/officeDocument/2006/relationships/image" Target="../media/image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1.png"/><Relationship Id="rId4" Type="http://schemas.openxmlformats.org/officeDocument/2006/relationships/image" Target="../media/image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1.png"/><Relationship Id="rId4" Type="http://schemas.openxmlformats.org/officeDocument/2006/relationships/image" Target="../media/image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png"/><Relationship Id="rId4" Type="http://schemas.openxmlformats.org/officeDocument/2006/relationships/image" Target="../media/image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1.png"/><Relationship Id="rId4" Type="http://schemas.openxmlformats.org/officeDocument/2006/relationships/image" Target="../media/image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1.png"/><Relationship Id="rId4" Type="http://schemas.openxmlformats.org/officeDocument/2006/relationships/image" Target="../media/image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1.png"/><Relationship Id="rId4" Type="http://schemas.openxmlformats.org/officeDocument/2006/relationships/image" Target="../media/image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1.png"/><Relationship Id="rId4" Type="http://schemas.openxmlformats.org/officeDocument/2006/relationships/image" Target="../media/image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1.png"/><Relationship Id="rId4" Type="http://schemas.openxmlformats.org/officeDocument/2006/relationships/image" Target="../media/image9.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1.png"/><Relationship Id="rId4" Type="http://schemas.openxmlformats.org/officeDocument/2006/relationships/image" Target="../media/image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1.png"/><Relationship Id="rId4" Type="http://schemas.openxmlformats.org/officeDocument/2006/relationships/image" Target="../media/image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1.png"/><Relationship Id="rId4" Type="http://schemas.openxmlformats.org/officeDocument/2006/relationships/image" Target="../media/image9.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1.png"/><Relationship Id="rId4" Type="http://schemas.openxmlformats.org/officeDocument/2006/relationships/image" Target="../media/image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1.png"/><Relationship Id="rId4" Type="http://schemas.openxmlformats.org/officeDocument/2006/relationships/image" Target="../media/image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8.png"/><Relationship Id="rId6" Type="http://schemas.openxmlformats.org/officeDocument/2006/relationships/image" Target="../media/image2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2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1.png"/><Relationship Id="rId4" Type="http://schemas.openxmlformats.org/officeDocument/2006/relationships/image" Target="../media/image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1.png"/><Relationship Id="rId4" Type="http://schemas.openxmlformats.org/officeDocument/2006/relationships/image" Target="../media/image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1.png"/><Relationship Id="rId4" Type="http://schemas.openxmlformats.org/officeDocument/2006/relationships/image" Target="../media/image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1.png"/><Relationship Id="rId4" Type="http://schemas.openxmlformats.org/officeDocument/2006/relationships/image" Target="../media/image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1.png"/><Relationship Id="rId4" Type="http://schemas.openxmlformats.org/officeDocument/2006/relationships/image" Target="../media/image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1.png"/><Relationship Id="rId4" Type="http://schemas.openxmlformats.org/officeDocument/2006/relationships/image" Target="../media/image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1.png"/><Relationship Id="rId4" Type="http://schemas.openxmlformats.org/officeDocument/2006/relationships/image" Target="../media/image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C:\Users\parul\Desktop\temp.png" id="154" name="Google Shape;154;p1"/>
          <p:cNvPicPr preferRelativeResize="0"/>
          <p:nvPr/>
        </p:nvPicPr>
        <p:blipFill rotWithShape="1">
          <a:blip r:embed="rId3">
            <a:alphaModFix/>
          </a:blip>
          <a:srcRect b="0" l="0" r="0" t="0"/>
          <a:stretch/>
        </p:blipFill>
        <p:spPr>
          <a:xfrm>
            <a:off x="0" y="0"/>
            <a:ext cx="9144000" cy="6900862"/>
          </a:xfrm>
          <a:prstGeom prst="rect">
            <a:avLst/>
          </a:prstGeom>
          <a:noFill/>
          <a:ln>
            <a:noFill/>
          </a:ln>
        </p:spPr>
      </p:pic>
      <p:sp>
        <p:nvSpPr>
          <p:cNvPr id="155" name="Google Shape;155;p1"/>
          <p:cNvSpPr txBox="1"/>
          <p:nvPr/>
        </p:nvSpPr>
        <p:spPr>
          <a:xfrm>
            <a:off x="1143000" y="1473200"/>
            <a:ext cx="6858000" cy="11699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Calibri"/>
              <a:buNone/>
            </a:pPr>
            <a:r>
              <a:rPr b="1" i="0" lang="en-US" sz="3500" u="none" cap="none" strike="noStrike">
                <a:solidFill>
                  <a:srgbClr val="000000"/>
                </a:solidFill>
                <a:latin typeface="Calibri"/>
                <a:ea typeface="Calibri"/>
                <a:cs typeface="Calibri"/>
                <a:sym typeface="Calibri"/>
              </a:rPr>
              <a:t>Operating System</a:t>
            </a:r>
            <a:endParaRPr/>
          </a:p>
        </p:txBody>
      </p:sp>
      <p:sp>
        <p:nvSpPr>
          <p:cNvPr id="156" name="Google Shape;156;p1"/>
          <p:cNvSpPr txBox="1"/>
          <p:nvPr/>
        </p:nvSpPr>
        <p:spPr>
          <a:xfrm>
            <a:off x="1527175" y="2854325"/>
            <a:ext cx="6089650" cy="7699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Calibri"/>
              <a:buNone/>
            </a:pPr>
            <a:r>
              <a:rPr b="1" i="0" lang="en-US" sz="2200" u="none" cap="none" strike="noStrike">
                <a:solidFill>
                  <a:srgbClr val="000000"/>
                </a:solidFill>
                <a:latin typeface="Calibri"/>
                <a:ea typeface="Calibri"/>
                <a:cs typeface="Calibri"/>
                <a:sym typeface="Calibri"/>
              </a:rPr>
              <a:t>Pr</a:t>
            </a:r>
            <a:r>
              <a:rPr b="1" lang="en-US" sz="2200">
                <a:latin typeface="Calibri"/>
                <a:ea typeface="Calibri"/>
                <a:cs typeface="Calibri"/>
                <a:sym typeface="Calibri"/>
              </a:rPr>
              <a:t>of. Ruchika Chouhan</a:t>
            </a:r>
            <a:r>
              <a:rPr b="1" i="0" lang="en-US" sz="2200" u="none" cap="none" strike="noStrike">
                <a:solidFill>
                  <a:srgbClr val="000000"/>
                </a:solidFill>
                <a:latin typeface="Calibri"/>
                <a:ea typeface="Calibri"/>
                <a:cs typeface="Calibri"/>
                <a:sym typeface="Calibri"/>
              </a:rPr>
              <a:t>   </a:t>
            </a:r>
            <a:r>
              <a:rPr b="0" i="0" lang="en-US" sz="2200" u="none" cap="none" strike="noStrike">
                <a:solidFill>
                  <a:srgbClr val="000000"/>
                </a:solidFill>
                <a:latin typeface="Calibri"/>
                <a:ea typeface="Calibri"/>
                <a:cs typeface="Calibri"/>
                <a:sym typeface="Calibri"/>
              </a:rPr>
              <a:t>Assistant Professor</a:t>
            </a:r>
            <a:endParaRPr/>
          </a:p>
          <a:p>
            <a:pPr indent="0" lvl="0" marL="0" marR="0" rtl="0" algn="ctr">
              <a:lnSpc>
                <a:spcPct val="100000"/>
              </a:lnSpc>
              <a:spcBef>
                <a:spcPts val="0"/>
              </a:spcBef>
              <a:spcAft>
                <a:spcPts val="0"/>
              </a:spcAft>
              <a:buClr>
                <a:srgbClr val="000000"/>
              </a:buClr>
              <a:buSzPts val="2200"/>
              <a:buFont typeface="Calibri"/>
              <a:buNone/>
            </a:pPr>
            <a:r>
              <a:rPr b="0" i="0" lang="en-US" sz="2200" u="none" cap="none" strike="noStrike">
                <a:solidFill>
                  <a:srgbClr val="000000"/>
                </a:solidFill>
                <a:latin typeface="Calibri"/>
                <a:ea typeface="Calibri"/>
                <a:cs typeface="Calibri"/>
                <a:sym typeface="Calibri"/>
              </a:rPr>
              <a:t>Computer &amp; Science Engineering</a:t>
            </a:r>
            <a:endParaRPr/>
          </a:p>
        </p:txBody>
      </p:sp>
      <p:pic>
        <p:nvPicPr>
          <p:cNvPr descr="C:\Users\parul\Desktop\Registered Logosd.png" id="157" name="Google Shape;157;p1"/>
          <p:cNvPicPr preferRelativeResize="0"/>
          <p:nvPr/>
        </p:nvPicPr>
        <p:blipFill rotWithShape="1">
          <a:blip r:embed="rId4">
            <a:alphaModFix/>
          </a:blip>
          <a:srcRect b="0" l="0" r="0" t="0"/>
          <a:stretch/>
        </p:blipFill>
        <p:spPr>
          <a:xfrm>
            <a:off x="3381375" y="500062"/>
            <a:ext cx="2381250" cy="628650"/>
          </a:xfrm>
          <a:prstGeom prst="rect">
            <a:avLst/>
          </a:prstGeom>
          <a:noFill/>
          <a:ln>
            <a:noFill/>
          </a:ln>
        </p:spPr>
      </p:pic>
      <p:grpSp>
        <p:nvGrpSpPr>
          <p:cNvPr id="158" name="Google Shape;158;p1"/>
          <p:cNvGrpSpPr/>
          <p:nvPr/>
        </p:nvGrpSpPr>
        <p:grpSpPr>
          <a:xfrm>
            <a:off x="1417637" y="2692400"/>
            <a:ext cx="6308725" cy="93662"/>
            <a:chOff x="1428728" y="2571744"/>
            <a:chExt cx="6309404" cy="94298"/>
          </a:xfrm>
        </p:grpSpPr>
        <p:cxnSp>
          <p:nvCxnSpPr>
            <p:cNvPr id="159" name="Google Shape;159;p1"/>
            <p:cNvCxnSpPr/>
            <p:nvPr/>
          </p:nvCxnSpPr>
          <p:spPr>
            <a:xfrm>
              <a:off x="1428728" y="2618094"/>
              <a:ext cx="6287177" cy="1598"/>
            </a:xfrm>
            <a:prstGeom prst="straightConnector1">
              <a:avLst/>
            </a:prstGeom>
            <a:noFill/>
            <a:ln cap="flat" cmpd="sng" w="9525">
              <a:solidFill>
                <a:srgbClr val="000000"/>
              </a:solidFill>
              <a:prstDash val="solid"/>
              <a:miter lim="800000"/>
              <a:headEnd len="med" w="med" type="none"/>
              <a:tailEnd len="med" w="med" type="none"/>
            </a:ln>
          </p:spPr>
        </p:cxnSp>
        <p:sp>
          <p:nvSpPr>
            <p:cNvPr id="160" name="Google Shape;160;p1"/>
            <p:cNvSpPr/>
            <p:nvPr/>
          </p:nvSpPr>
          <p:spPr>
            <a:xfrm rot="10800000">
              <a:off x="1428728" y="2571744"/>
              <a:ext cx="93672" cy="94298"/>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1" name="Google Shape;161;p1"/>
            <p:cNvSpPr/>
            <p:nvPr/>
          </p:nvSpPr>
          <p:spPr>
            <a:xfrm rot="10800000">
              <a:off x="7644459" y="2571744"/>
              <a:ext cx="93673" cy="94298"/>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pic>
        <p:nvPicPr>
          <p:cNvPr id="162" name="Google Shape;162;p1"/>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descr="C:\Users\parul\Desktop\Digital Learning Content.png" id="259" name="Google Shape;259;p10"/>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260" name="Google Shape;260;p10"/>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261" name="Google Shape;261;p10"/>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2" name="Google Shape;262;p10"/>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Binding of Instructions and Data to Memory</a:t>
            </a:r>
            <a:endParaRPr/>
          </a:p>
        </p:txBody>
      </p:sp>
      <p:sp>
        <p:nvSpPr>
          <p:cNvPr id="263" name="Google Shape;263;p10"/>
          <p:cNvSpPr txBox="1"/>
          <p:nvPr/>
        </p:nvSpPr>
        <p:spPr>
          <a:xfrm>
            <a:off x="0" y="2330450"/>
            <a:ext cx="9144000" cy="614997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376092"/>
              </a:buClr>
              <a:buSzPts val="2400"/>
              <a:buFont typeface="Arial"/>
              <a:buChar char="•"/>
            </a:pPr>
            <a:r>
              <a:rPr b="1" i="0" lang="en-US" sz="2400" u="none">
                <a:solidFill>
                  <a:srgbClr val="376092"/>
                </a:solidFill>
                <a:latin typeface="Calibri"/>
                <a:ea typeface="Calibri"/>
                <a:cs typeface="Calibri"/>
                <a:sym typeface="Calibri"/>
              </a:rPr>
              <a:t>Execution time</a:t>
            </a:r>
            <a:r>
              <a:rPr b="0" i="0" lang="en-US" sz="2400" u="none">
                <a:solidFill>
                  <a:srgbClr val="376092"/>
                </a:solidFill>
                <a:latin typeface="Calibri"/>
                <a:ea typeface="Calibri"/>
                <a:cs typeface="Calibri"/>
                <a:sym typeface="Calibri"/>
              </a:rPr>
              <a:t>: </a:t>
            </a:r>
            <a:r>
              <a:rPr b="0" i="0" lang="en-US" sz="2400" u="none">
                <a:solidFill>
                  <a:schemeClr val="dk1"/>
                </a:solidFill>
                <a:latin typeface="Calibri"/>
                <a:ea typeface="Calibri"/>
                <a:cs typeface="Calibri"/>
                <a:sym typeface="Calibri"/>
              </a:rPr>
              <a:t>If the process can be moved during its execution from one memory segment to another, then binding must be delayed until run time. The absolute addresses are generated by hardware. Most general-purpose OSs use this method (Dynamic).</a:t>
            </a:r>
            <a:endParaRPr/>
          </a:p>
          <a:p>
            <a:pPr indent="-342900" lvl="0" marL="342900" marR="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480"/>
              </a:spcBef>
              <a:spcAft>
                <a:spcPts val="0"/>
              </a:spcAft>
              <a:buClr>
                <a:srgbClr val="0070C0"/>
              </a:buClr>
              <a:buSzPts val="2400"/>
              <a:buFont typeface="Arial"/>
              <a:buChar char="•"/>
            </a:pPr>
            <a:r>
              <a:rPr b="1" i="0" lang="en-US" sz="2400" u="none">
                <a:solidFill>
                  <a:srgbClr val="0070C0"/>
                </a:solidFill>
                <a:latin typeface="Calibri"/>
                <a:ea typeface="Calibri"/>
                <a:cs typeface="Calibri"/>
                <a:sym typeface="Calibri"/>
              </a:rPr>
              <a:t>Absolute code:</a:t>
            </a:r>
            <a:r>
              <a:rPr b="0" i="0" lang="en-US" sz="2400" u="none">
                <a:solidFill>
                  <a:schemeClr val="dk1"/>
                </a:solidFill>
                <a:latin typeface="Calibri"/>
                <a:ea typeface="Calibri"/>
                <a:cs typeface="Calibri"/>
                <a:sym typeface="Calibri"/>
              </a:rPr>
              <a:t>  It is a code and data  which will placed where you insist assembler to be placed. </a:t>
            </a:r>
            <a:endParaRPr/>
          </a:p>
          <a:p>
            <a:pPr indent="-190500" lvl="0" marL="342900" marR="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480"/>
              </a:spcBef>
              <a:spcAft>
                <a:spcPts val="0"/>
              </a:spcAft>
              <a:buClr>
                <a:srgbClr val="0070C0"/>
              </a:buClr>
              <a:buSzPts val="2400"/>
              <a:buFont typeface="Arial"/>
              <a:buChar char="•"/>
            </a:pPr>
            <a:r>
              <a:rPr b="1" i="0" lang="en-US" sz="2400" u="none">
                <a:solidFill>
                  <a:srgbClr val="0070C0"/>
                </a:solidFill>
                <a:latin typeface="Calibri"/>
                <a:ea typeface="Calibri"/>
                <a:cs typeface="Calibri"/>
                <a:sym typeface="Calibri"/>
              </a:rPr>
              <a:t>Reloadable code: </a:t>
            </a:r>
            <a:r>
              <a:rPr b="0" i="0" lang="en-US" sz="2400" u="none">
                <a:solidFill>
                  <a:schemeClr val="dk1"/>
                </a:solidFill>
                <a:latin typeface="Calibri"/>
                <a:ea typeface="Calibri"/>
                <a:cs typeface="Calibri"/>
                <a:sym typeface="Calibri"/>
              </a:rPr>
              <a:t>Can load anywhere in memory it generally divide into control section and all memory address are expressed relative to the start of a control section.</a:t>
            </a:r>
            <a:endParaRPr/>
          </a:p>
          <a:p>
            <a:pPr indent="-190500" lvl="0" marL="342900" marR="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190500" lvl="0" marL="342900" marR="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190500" lvl="0" marL="342900" marR="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a:solidFill>
                <a:schemeClr val="dk1"/>
              </a:solidFill>
              <a:latin typeface="Calibri"/>
              <a:ea typeface="Calibri"/>
              <a:cs typeface="Calibri"/>
              <a:sym typeface="Calibri"/>
            </a:endParaRPr>
          </a:p>
        </p:txBody>
      </p:sp>
      <p:pic>
        <p:nvPicPr>
          <p:cNvPr id="264" name="Google Shape;264;p10"/>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pic>
        <p:nvPicPr>
          <p:cNvPr descr="C:\Users\parul\Desktop\Digital Learning Content.png" id="1323" name="Google Shape;1323;p100"/>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324" name="Google Shape;1324;p100"/>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325" name="Google Shape;1325;p100"/>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6" name="Google Shape;1326;p100"/>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Two – Level Paging Example</a:t>
            </a:r>
            <a:endParaRPr/>
          </a:p>
        </p:txBody>
      </p:sp>
      <p:sp>
        <p:nvSpPr>
          <p:cNvPr id="1327" name="Google Shape;1327;p100"/>
          <p:cNvSpPr txBox="1"/>
          <p:nvPr>
            <p:ph idx="1" type="body"/>
          </p:nvPr>
        </p:nvSpPr>
        <p:spPr>
          <a:xfrm>
            <a:off x="457200" y="228758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Thus, a logical address is as follows:</a:t>
            </a:r>
            <a:br>
              <a:rPr b="0" i="0" lang="en-US" sz="2400" u="none">
                <a:solidFill>
                  <a:schemeClr val="dk1"/>
                </a:solidFill>
                <a:latin typeface="Calibri"/>
                <a:ea typeface="Calibri"/>
                <a:cs typeface="Calibri"/>
                <a:sym typeface="Calibri"/>
              </a:rPr>
            </a:br>
            <a:r>
              <a:rPr b="0" i="0" lang="en-US" sz="2400" u="none">
                <a:solidFill>
                  <a:schemeClr val="dk1"/>
                </a:solidFill>
                <a:latin typeface="Calibri"/>
                <a:ea typeface="Calibri"/>
                <a:cs typeface="Calibri"/>
                <a:sym typeface="Calibri"/>
              </a:rPr>
              <a:t>		page number		    page offset</a:t>
            </a:r>
            <a:br>
              <a:rPr b="0" i="0" lang="en-US" sz="2400" u="none">
                <a:solidFill>
                  <a:schemeClr val="dk1"/>
                </a:solidFill>
                <a:latin typeface="Calibri"/>
                <a:ea typeface="Calibri"/>
                <a:cs typeface="Calibri"/>
                <a:sym typeface="Calibri"/>
              </a:rPr>
            </a:b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where,</a:t>
            </a:r>
            <a:br>
              <a:rPr b="0" i="0" lang="en-US" sz="2400" u="none">
                <a:solidFill>
                  <a:schemeClr val="dk1"/>
                </a:solidFill>
                <a:latin typeface="Calibri"/>
                <a:ea typeface="Calibri"/>
                <a:cs typeface="Calibri"/>
                <a:sym typeface="Calibri"/>
              </a:rPr>
            </a:br>
            <a:r>
              <a:rPr b="0" i="0" lang="en-US" sz="2400" u="none">
                <a:solidFill>
                  <a:schemeClr val="dk1"/>
                </a:solidFill>
                <a:latin typeface="Calibri"/>
                <a:ea typeface="Calibri"/>
                <a:cs typeface="Calibri"/>
                <a:sym typeface="Calibri"/>
              </a:rPr>
              <a:t>  - the outer page table use p1 as an index number</a:t>
            </a:r>
            <a:br>
              <a:rPr b="0" i="0" lang="en-US" sz="2400" u="none">
                <a:solidFill>
                  <a:schemeClr val="dk1"/>
                </a:solidFill>
                <a:latin typeface="Calibri"/>
                <a:ea typeface="Calibri"/>
                <a:cs typeface="Calibri"/>
                <a:sym typeface="Calibri"/>
              </a:rPr>
            </a:br>
            <a:r>
              <a:rPr b="0" i="0" lang="en-US" sz="2400" u="none">
                <a:solidFill>
                  <a:schemeClr val="dk1"/>
                </a:solidFill>
                <a:latin typeface="Calibri"/>
                <a:ea typeface="Calibri"/>
                <a:cs typeface="Calibri"/>
                <a:sym typeface="Calibri"/>
              </a:rPr>
              <a:t>  - </a:t>
            </a:r>
            <a:r>
              <a:rPr b="0" i="1" lang="en-US" sz="2400" u="none">
                <a:solidFill>
                  <a:schemeClr val="dk1"/>
                </a:solidFill>
                <a:latin typeface="Calibri"/>
                <a:ea typeface="Calibri"/>
                <a:cs typeface="Calibri"/>
                <a:sym typeface="Calibri"/>
              </a:rPr>
              <a:t>p2 </a:t>
            </a:r>
            <a:r>
              <a:rPr b="0" i="0" lang="en-US" sz="2400" u="none">
                <a:solidFill>
                  <a:schemeClr val="dk1"/>
                </a:solidFill>
                <a:latin typeface="Calibri"/>
                <a:ea typeface="Calibri"/>
                <a:cs typeface="Calibri"/>
                <a:sym typeface="Calibri"/>
              </a:rPr>
              <a:t>is the rearrangement within the page of the inner page table</a:t>
            </a:r>
            <a:br>
              <a:rPr b="0" i="0" lang="en-US" sz="2400" u="none">
                <a:solidFill>
                  <a:schemeClr val="dk1"/>
                </a:solidFill>
                <a:latin typeface="Calibri"/>
                <a:ea typeface="Calibri"/>
                <a:cs typeface="Calibri"/>
                <a:sym typeface="Calibri"/>
              </a:rPr>
            </a:br>
            <a:br>
              <a:rPr b="0" i="0" lang="en-US" sz="2400" u="none">
                <a:solidFill>
                  <a:schemeClr val="dk1"/>
                </a:solidFill>
                <a:latin typeface="Calibri"/>
                <a:ea typeface="Calibri"/>
                <a:cs typeface="Calibri"/>
                <a:sym typeface="Calibri"/>
              </a:rPr>
            </a:br>
            <a:r>
              <a:rPr b="0" i="0" lang="en-US" sz="2400" u="none">
                <a:solidFill>
                  <a:schemeClr val="dk1"/>
                </a:solidFill>
                <a:latin typeface="Calibri"/>
                <a:ea typeface="Calibri"/>
                <a:cs typeface="Calibri"/>
                <a:sym typeface="Calibri"/>
              </a:rPr>
              <a:t>Known as </a:t>
            </a:r>
            <a:r>
              <a:rPr b="1" i="0" lang="en-US" sz="2400" u="none">
                <a:solidFill>
                  <a:schemeClr val="accent1"/>
                </a:solidFill>
                <a:latin typeface="Calibri"/>
                <a:ea typeface="Calibri"/>
                <a:cs typeface="Calibri"/>
                <a:sym typeface="Calibri"/>
              </a:rPr>
              <a:t>forward-mapped page table</a:t>
            </a:r>
            <a:r>
              <a:rPr b="0" i="0" lang="en-US" sz="2400" u="none">
                <a:solidFill>
                  <a:schemeClr val="accent1"/>
                </a:solidFill>
                <a:latin typeface="Calibri"/>
                <a:ea typeface="Calibri"/>
                <a:cs typeface="Calibri"/>
                <a:sym typeface="Calibri"/>
              </a:rPr>
              <a:t> </a:t>
            </a:r>
            <a:br>
              <a:rPr b="0" i="0" lang="en-US" sz="2400" u="none">
                <a:solidFill>
                  <a:schemeClr val="accent1"/>
                </a:solidFill>
                <a:latin typeface="Calibri"/>
                <a:ea typeface="Calibri"/>
                <a:cs typeface="Calibri"/>
                <a:sym typeface="Calibri"/>
              </a:rPr>
            </a:br>
            <a:endParaRPr/>
          </a:p>
        </p:txBody>
      </p:sp>
      <p:grpSp>
        <p:nvGrpSpPr>
          <p:cNvPr id="1328" name="Google Shape;1328;p100"/>
          <p:cNvGrpSpPr/>
          <p:nvPr/>
        </p:nvGrpSpPr>
        <p:grpSpPr>
          <a:xfrm>
            <a:off x="1847850" y="2659062"/>
            <a:ext cx="5694362" cy="914400"/>
            <a:chOff x="1847273" y="2276872"/>
            <a:chExt cx="5694207" cy="914400"/>
          </a:xfrm>
        </p:grpSpPr>
        <p:sp>
          <p:nvSpPr>
            <p:cNvPr id="1329" name="Google Shape;1329;p100"/>
            <p:cNvSpPr txBox="1"/>
            <p:nvPr/>
          </p:nvSpPr>
          <p:spPr>
            <a:xfrm>
              <a:off x="1847273" y="2784872"/>
              <a:ext cx="1422361" cy="406400"/>
            </a:xfrm>
            <a:prstGeom prst="rect">
              <a:avLst/>
            </a:prstGeom>
            <a:noFill/>
            <a:ln cap="flat" cmpd="sng" w="127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      </a:t>
              </a:r>
              <a:r>
                <a:rPr b="0" i="0" lang="en-US" sz="2000" u="none">
                  <a:solidFill>
                    <a:schemeClr val="dk2"/>
                  </a:solidFill>
                  <a:latin typeface="Calibri"/>
                  <a:ea typeface="Calibri"/>
                  <a:cs typeface="Calibri"/>
                  <a:sym typeface="Calibri"/>
                </a:rPr>
                <a:t>p1</a:t>
              </a:r>
              <a:endParaRPr/>
            </a:p>
          </p:txBody>
        </p:sp>
        <p:sp>
          <p:nvSpPr>
            <p:cNvPr id="1330" name="Google Shape;1330;p100"/>
            <p:cNvSpPr txBox="1"/>
            <p:nvPr/>
          </p:nvSpPr>
          <p:spPr>
            <a:xfrm>
              <a:off x="3274397" y="2780109"/>
              <a:ext cx="1422361" cy="406400"/>
            </a:xfrm>
            <a:prstGeom prst="rect">
              <a:avLst/>
            </a:prstGeom>
            <a:noFill/>
            <a:ln cap="flat" cmpd="sng" w="127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      </a:t>
              </a:r>
              <a:r>
                <a:rPr b="0" i="0" lang="en-US" sz="2000" u="none">
                  <a:solidFill>
                    <a:schemeClr val="dk2"/>
                  </a:solidFill>
                  <a:latin typeface="Calibri"/>
                  <a:ea typeface="Calibri"/>
                  <a:cs typeface="Calibri"/>
                  <a:sym typeface="Calibri"/>
                </a:rPr>
                <a:t>p2</a:t>
              </a:r>
              <a:endParaRPr/>
            </a:p>
          </p:txBody>
        </p:sp>
        <p:sp>
          <p:nvSpPr>
            <p:cNvPr id="1331" name="Google Shape;1331;p100"/>
            <p:cNvSpPr txBox="1"/>
            <p:nvPr/>
          </p:nvSpPr>
          <p:spPr>
            <a:xfrm>
              <a:off x="4696758" y="2780109"/>
              <a:ext cx="2844722" cy="406400"/>
            </a:xfrm>
            <a:prstGeom prst="rect">
              <a:avLst/>
            </a:prstGeom>
            <a:noFill/>
            <a:ln cap="flat" cmpd="sng" w="12700">
              <a:solidFill>
                <a:schemeClr val="dk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2"/>
                </a:buClr>
                <a:buSzPts val="2400"/>
                <a:buFont typeface="Arial"/>
                <a:buNone/>
              </a:pPr>
              <a:r>
                <a:rPr b="0" i="0" lang="en-US" sz="2400" u="none">
                  <a:solidFill>
                    <a:schemeClr val="dk2"/>
                  </a:solidFill>
                  <a:latin typeface="Arial"/>
                  <a:ea typeface="Arial"/>
                  <a:cs typeface="Arial"/>
                  <a:sym typeface="Arial"/>
                </a:rPr>
                <a:t>               </a:t>
              </a:r>
              <a:r>
                <a:rPr b="0" i="0" lang="en-US" sz="2000" u="none">
                  <a:solidFill>
                    <a:schemeClr val="dk2"/>
                  </a:solidFill>
                  <a:latin typeface="Calibri"/>
                  <a:ea typeface="Calibri"/>
                  <a:cs typeface="Calibri"/>
                  <a:sym typeface="Calibri"/>
                </a:rPr>
                <a:t>d</a:t>
              </a:r>
              <a:endParaRPr/>
            </a:p>
          </p:txBody>
        </p:sp>
        <p:cxnSp>
          <p:nvCxnSpPr>
            <p:cNvPr id="1332" name="Google Shape;1332;p100"/>
            <p:cNvCxnSpPr/>
            <p:nvPr/>
          </p:nvCxnSpPr>
          <p:spPr>
            <a:xfrm rot="10800000">
              <a:off x="4696686" y="2276872"/>
              <a:ext cx="0" cy="503384"/>
            </a:xfrm>
            <a:prstGeom prst="straightConnector1">
              <a:avLst/>
            </a:prstGeom>
            <a:noFill/>
            <a:ln cap="flat" cmpd="sng" w="12700">
              <a:solidFill>
                <a:schemeClr val="dk2"/>
              </a:solidFill>
              <a:prstDash val="solid"/>
              <a:miter lim="800000"/>
              <a:headEnd len="med" w="med" type="none"/>
              <a:tailEnd len="med" w="med" type="none"/>
            </a:ln>
          </p:spPr>
        </p:cxnSp>
      </p:grpSp>
      <p:sp>
        <p:nvSpPr>
          <p:cNvPr id="1333" name="Google Shape;1333;p100"/>
          <p:cNvSpPr txBox="1"/>
          <p:nvPr/>
        </p:nvSpPr>
        <p:spPr>
          <a:xfrm>
            <a:off x="2339975" y="3644900"/>
            <a:ext cx="45720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12                  10                                   10</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pic>
        <p:nvPicPr>
          <p:cNvPr descr="C:\Users\parul\Desktop\Digital Learning Content.png" id="1338" name="Google Shape;1338;p101"/>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339" name="Google Shape;1339;p101"/>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340" name="Google Shape;1340;p101"/>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41" name="Google Shape;1341;p101"/>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Two – Level Page Table Scheme</a:t>
            </a:r>
            <a:endParaRPr/>
          </a:p>
        </p:txBody>
      </p:sp>
      <p:pic>
        <p:nvPicPr>
          <p:cNvPr id="1342" name="Google Shape;1342;p101"/>
          <p:cNvPicPr preferRelativeResize="0"/>
          <p:nvPr/>
        </p:nvPicPr>
        <p:blipFill rotWithShape="1">
          <a:blip r:embed="rId5">
            <a:alphaModFix/>
          </a:blip>
          <a:srcRect b="0" l="0" r="0" t="0"/>
          <a:stretch/>
        </p:blipFill>
        <p:spPr>
          <a:xfrm>
            <a:off x="2020887" y="2352675"/>
            <a:ext cx="5654675" cy="4354512"/>
          </a:xfrm>
          <a:prstGeom prst="rect">
            <a:avLst/>
          </a:prstGeom>
          <a:noFill/>
          <a:ln cap="flat" cmpd="sng" w="19050">
            <a:solidFill>
              <a:schemeClr val="dk2"/>
            </a:solidFill>
            <a:prstDash val="solid"/>
            <a:miter lim="800000"/>
            <a:headEnd len="sm" w="sm" type="none"/>
            <a:tailEnd len="sm" w="sm" type="none"/>
          </a:ln>
        </p:spPr>
      </p:pic>
      <p:sp>
        <p:nvSpPr>
          <p:cNvPr id="1343" name="Google Shape;1343;p101"/>
          <p:cNvSpPr txBox="1"/>
          <p:nvPr/>
        </p:nvSpPr>
        <p:spPr>
          <a:xfrm>
            <a:off x="450056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28 Two level page table [15]</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pic>
        <p:nvPicPr>
          <p:cNvPr descr="C:\Users\parul\Desktop\Digital Learning Content.png" id="1348" name="Google Shape;1348;p102"/>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349" name="Google Shape;1349;p102"/>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350" name="Google Shape;1350;p102"/>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51" name="Google Shape;1351;p102"/>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Address Translation Scheme</a:t>
            </a:r>
            <a:endParaRPr/>
          </a:p>
        </p:txBody>
      </p:sp>
      <p:sp>
        <p:nvSpPr>
          <p:cNvPr id="1352" name="Google Shape;1352;p102"/>
          <p:cNvSpPr txBox="1"/>
          <p:nvPr/>
        </p:nvSpPr>
        <p:spPr>
          <a:xfrm>
            <a:off x="4211637" y="6692900"/>
            <a:ext cx="1111250" cy="16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29 Address translation scheme [15]</a:t>
            </a:r>
            <a:endParaRPr/>
          </a:p>
        </p:txBody>
      </p:sp>
      <p:pic>
        <p:nvPicPr>
          <p:cNvPr id="1353" name="Google Shape;1353;p102"/>
          <p:cNvPicPr preferRelativeResize="0"/>
          <p:nvPr/>
        </p:nvPicPr>
        <p:blipFill rotWithShape="1">
          <a:blip r:embed="rId5">
            <a:alphaModFix/>
          </a:blip>
          <a:srcRect b="0" l="0" r="0" t="0"/>
          <a:stretch/>
        </p:blipFill>
        <p:spPr>
          <a:xfrm>
            <a:off x="0" y="2776537"/>
            <a:ext cx="9144000" cy="3892550"/>
          </a:xfrm>
          <a:prstGeom prst="rect">
            <a:avLst/>
          </a:prstGeom>
          <a:noFill/>
          <a:ln cap="flat" cmpd="sng" w="19050">
            <a:solidFill>
              <a:schemeClr val="dk2"/>
            </a:solidFill>
            <a:prstDash val="solid"/>
            <a:miter lim="800000"/>
            <a:headEnd len="sm" w="sm" type="none"/>
            <a:tailEnd len="sm" w="sm" type="none"/>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7" name="Shape 1357"/>
        <p:cNvGrpSpPr/>
        <p:nvPr/>
      </p:nvGrpSpPr>
      <p:grpSpPr>
        <a:xfrm>
          <a:off x="0" y="0"/>
          <a:ext cx="0" cy="0"/>
          <a:chOff x="0" y="0"/>
          <a:chExt cx="0" cy="0"/>
        </a:xfrm>
      </p:grpSpPr>
      <p:pic>
        <p:nvPicPr>
          <p:cNvPr descr="C:\Users\parul\Desktop\Digital Learning Content.png" id="1358" name="Google Shape;1358;p103"/>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359" name="Google Shape;1359;p103"/>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360" name="Google Shape;1360;p103"/>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61" name="Google Shape;1361;p103"/>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2) Hashed Page Table</a:t>
            </a:r>
            <a:endParaRPr/>
          </a:p>
        </p:txBody>
      </p:sp>
      <p:pic>
        <p:nvPicPr>
          <p:cNvPr descr="C:\Users\parul\Desktop\Untitled-1.png" id="1362" name="Google Shape;1362;p103"/>
          <p:cNvPicPr preferRelativeResize="0"/>
          <p:nvPr/>
        </p:nvPicPr>
        <p:blipFill rotWithShape="1">
          <a:blip r:embed="rId4">
            <a:alphaModFix/>
          </a:blip>
          <a:srcRect b="0" l="0" r="0" t="0"/>
          <a:stretch/>
        </p:blipFill>
        <p:spPr>
          <a:xfrm>
            <a:off x="1855787" y="3068637"/>
            <a:ext cx="5432425" cy="2803525"/>
          </a:xfrm>
          <a:prstGeom prst="rect">
            <a:avLst/>
          </a:prstGeom>
          <a:noFill/>
          <a:ln>
            <a:noFill/>
          </a:ln>
        </p:spPr>
      </p:pic>
      <p:sp>
        <p:nvSpPr>
          <p:cNvPr id="1363" name="Google Shape;1363;p103"/>
          <p:cNvSpPr txBox="1"/>
          <p:nvPr/>
        </p:nvSpPr>
        <p:spPr>
          <a:xfrm>
            <a:off x="0" y="2492375"/>
            <a:ext cx="8953500" cy="452437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Common in address spaces &gt; 32 bits</a:t>
            </a:r>
            <a:endParaRPr/>
          </a:p>
          <a:p>
            <a:pPr indent="-285750" lvl="0" marL="28575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virtual page no. is hashed into a page table</a:t>
            </a:r>
            <a:br>
              <a:rPr b="0" i="0" lang="en-US" sz="2400" u="none">
                <a:solidFill>
                  <a:schemeClr val="dk1"/>
                </a:solidFill>
                <a:latin typeface="Calibri"/>
                <a:ea typeface="Calibri"/>
                <a:cs typeface="Calibri"/>
                <a:sym typeface="Calibri"/>
              </a:rPr>
            </a:br>
            <a:r>
              <a:rPr b="0" i="0" lang="en-US" sz="2400" u="none">
                <a:solidFill>
                  <a:schemeClr val="dk1"/>
                </a:solidFill>
                <a:latin typeface="Calibri"/>
                <a:ea typeface="Calibri"/>
                <a:cs typeface="Calibri"/>
                <a:sym typeface="Calibri"/>
              </a:rPr>
              <a:t>  -  </a:t>
            </a:r>
            <a:r>
              <a:rPr b="1" i="0" lang="en-US" sz="2400" u="none">
                <a:solidFill>
                  <a:schemeClr val="dk2"/>
                </a:solidFill>
                <a:latin typeface="Calibri"/>
                <a:ea typeface="Calibri"/>
                <a:cs typeface="Calibri"/>
                <a:sym typeface="Calibri"/>
              </a:rPr>
              <a:t>This page table stores a chain of elements hashing to the same</a:t>
            </a:r>
            <a:br>
              <a:rPr b="1" i="0" lang="en-US" sz="2400" u="none">
                <a:solidFill>
                  <a:schemeClr val="dk2"/>
                </a:solidFill>
                <a:latin typeface="Calibri"/>
                <a:ea typeface="Calibri"/>
                <a:cs typeface="Calibri"/>
                <a:sym typeface="Calibri"/>
              </a:rPr>
            </a:br>
            <a:r>
              <a:rPr b="1" i="0" lang="en-US" sz="2400" u="none">
                <a:solidFill>
                  <a:schemeClr val="dk2"/>
                </a:solidFill>
                <a:latin typeface="Calibri"/>
                <a:ea typeface="Calibri"/>
                <a:cs typeface="Calibri"/>
                <a:sym typeface="Calibri"/>
              </a:rPr>
              <a:t>      location</a:t>
            </a:r>
            <a:endParaRPr/>
          </a:p>
          <a:p>
            <a:pPr indent="-285750" lvl="0" marL="28575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Each element contains:</a:t>
            </a:r>
            <a:endParaRPr/>
          </a:p>
          <a:p>
            <a:pPr indent="-285750" lvl="0" marL="285750" marR="0" rtl="0" algn="l">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a:t>
            </a:r>
            <a:r>
              <a:rPr b="1" i="0" lang="en-US" sz="2400" u="none">
                <a:solidFill>
                  <a:schemeClr val="dk2"/>
                </a:solidFill>
                <a:latin typeface="Calibri"/>
                <a:ea typeface="Calibri"/>
                <a:cs typeface="Calibri"/>
                <a:sym typeface="Calibri"/>
              </a:rPr>
              <a:t>(1) the virtual page number </a:t>
            </a:r>
            <a:endParaRPr/>
          </a:p>
          <a:p>
            <a:pPr indent="-285750" lvl="0" marL="285750" marR="0" rtl="0" algn="l">
              <a:lnSpc>
                <a:spcPct val="100000"/>
              </a:lnSpc>
              <a:spcBef>
                <a:spcPts val="0"/>
              </a:spcBef>
              <a:spcAft>
                <a:spcPts val="0"/>
              </a:spcAft>
              <a:buClr>
                <a:schemeClr val="dk2"/>
              </a:buClr>
              <a:buSzPts val="2400"/>
              <a:buFont typeface="Calibri"/>
              <a:buNone/>
            </a:pPr>
            <a:r>
              <a:rPr b="1" i="0" lang="en-US" sz="2400" u="none">
                <a:solidFill>
                  <a:schemeClr val="dk2"/>
                </a:solidFill>
                <a:latin typeface="Calibri"/>
                <a:ea typeface="Calibri"/>
                <a:cs typeface="Calibri"/>
                <a:sym typeface="Calibri"/>
              </a:rPr>
              <a:t>     (2) the value of the mapped page frame </a:t>
            </a:r>
            <a:endParaRPr/>
          </a:p>
          <a:p>
            <a:pPr indent="-285750" lvl="0" marL="285750" marR="0" rtl="0" algn="l">
              <a:lnSpc>
                <a:spcPct val="100000"/>
              </a:lnSpc>
              <a:spcBef>
                <a:spcPts val="0"/>
              </a:spcBef>
              <a:spcAft>
                <a:spcPts val="0"/>
              </a:spcAft>
              <a:buClr>
                <a:schemeClr val="dk2"/>
              </a:buClr>
              <a:buSzPts val="2400"/>
              <a:buFont typeface="Calibri"/>
              <a:buNone/>
            </a:pPr>
            <a:r>
              <a:rPr b="1" i="0" lang="en-US" sz="2400" u="none">
                <a:solidFill>
                  <a:schemeClr val="dk2"/>
                </a:solidFill>
                <a:latin typeface="Calibri"/>
                <a:ea typeface="Calibri"/>
                <a:cs typeface="Calibri"/>
                <a:sym typeface="Calibri"/>
              </a:rPr>
              <a:t>     (3) a pointer to the next element</a:t>
            </a:r>
            <a:endParaRPr/>
          </a:p>
          <a:p>
            <a:pPr indent="-285750" lvl="0" marL="28575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Virtual page numbers are compared with this chain searching for a match</a:t>
            </a:r>
            <a:endParaRPr/>
          </a:p>
          <a:p>
            <a:pPr indent="-285750" lvl="0" marL="285750" marR="0" rtl="0" algn="l">
              <a:lnSpc>
                <a:spcPct val="100000"/>
              </a:lnSpc>
              <a:spcBef>
                <a:spcPts val="0"/>
              </a:spcBef>
              <a:spcAft>
                <a:spcPts val="0"/>
              </a:spcAft>
              <a:buClr>
                <a:schemeClr val="dk2"/>
              </a:buClr>
              <a:buSzPts val="2400"/>
              <a:buFont typeface="Calibri"/>
              <a:buNone/>
            </a:pPr>
            <a:r>
              <a:rPr b="0" i="0" lang="en-US" sz="2400" u="none">
                <a:solidFill>
                  <a:schemeClr val="dk2"/>
                </a:solidFill>
                <a:latin typeface="Calibri"/>
                <a:ea typeface="Calibri"/>
                <a:cs typeface="Calibri"/>
                <a:sym typeface="Calibri"/>
              </a:rPr>
              <a:t>	If a it is found, the related physical frame is extracted</a:t>
            </a:r>
            <a:br>
              <a:rPr b="0" i="0" lang="en-US" sz="2400" u="none">
                <a:solidFill>
                  <a:schemeClr val="dk1"/>
                </a:solidFill>
                <a:latin typeface="Calibri"/>
                <a:ea typeface="Calibri"/>
                <a:cs typeface="Calibri"/>
                <a:sym typeface="Calibri"/>
              </a:rPr>
            </a:b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pic>
        <p:nvPicPr>
          <p:cNvPr descr="C:\Users\parul\Desktop\Digital Learning Content.png" id="1368" name="Google Shape;1368;p104"/>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369" name="Google Shape;1369;p104"/>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370" name="Google Shape;1370;p104"/>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71" name="Google Shape;1371;p104"/>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2) Hashed Page Table</a:t>
            </a:r>
            <a:endParaRPr/>
          </a:p>
        </p:txBody>
      </p:sp>
      <p:pic>
        <p:nvPicPr>
          <p:cNvPr descr="C:\Users\parul\Desktop\Untitled-1.png" id="1372" name="Google Shape;1372;p104"/>
          <p:cNvPicPr preferRelativeResize="0"/>
          <p:nvPr/>
        </p:nvPicPr>
        <p:blipFill rotWithShape="1">
          <a:blip r:embed="rId4">
            <a:alphaModFix/>
          </a:blip>
          <a:srcRect b="0" l="0" r="0" t="0"/>
          <a:stretch/>
        </p:blipFill>
        <p:spPr>
          <a:xfrm>
            <a:off x="1855787" y="3068637"/>
            <a:ext cx="5432425" cy="2803525"/>
          </a:xfrm>
          <a:prstGeom prst="rect">
            <a:avLst/>
          </a:prstGeom>
          <a:noFill/>
          <a:ln>
            <a:noFill/>
          </a:ln>
        </p:spPr>
      </p:pic>
      <p:pic>
        <p:nvPicPr>
          <p:cNvPr id="1373" name="Google Shape;1373;p104"/>
          <p:cNvPicPr preferRelativeResize="0"/>
          <p:nvPr/>
        </p:nvPicPr>
        <p:blipFill rotWithShape="1">
          <a:blip r:embed="rId5">
            <a:alphaModFix/>
          </a:blip>
          <a:srcRect b="0" l="0" r="0" t="0"/>
          <a:stretch/>
        </p:blipFill>
        <p:spPr>
          <a:xfrm>
            <a:off x="1187450" y="2395537"/>
            <a:ext cx="7404100" cy="4273550"/>
          </a:xfrm>
          <a:prstGeom prst="rect">
            <a:avLst/>
          </a:prstGeom>
          <a:noFill/>
          <a:ln cap="flat" cmpd="sng" w="19050">
            <a:solidFill>
              <a:schemeClr val="dk2"/>
            </a:solidFill>
            <a:prstDash val="solid"/>
            <a:miter lim="800000"/>
            <a:headEnd len="sm" w="sm" type="none"/>
            <a:tailEnd len="sm" w="sm" type="none"/>
          </a:ln>
        </p:spPr>
      </p:pic>
      <p:sp>
        <p:nvSpPr>
          <p:cNvPr id="1374" name="Google Shape;1374;p104"/>
          <p:cNvSpPr txBox="1"/>
          <p:nvPr/>
        </p:nvSpPr>
        <p:spPr>
          <a:xfrm>
            <a:off x="4572000" y="6692900"/>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30 Working of hashed page table [15]</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pic>
        <p:nvPicPr>
          <p:cNvPr descr="C:\Users\parul\Desktop\Digital Learning Content.png" id="1379" name="Google Shape;1379;p105"/>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380" name="Google Shape;1380;p105"/>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381" name="Google Shape;1381;p105"/>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82" name="Google Shape;1382;p105"/>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Hashed Address Translation</a:t>
            </a:r>
            <a:endParaRPr/>
          </a:p>
        </p:txBody>
      </p:sp>
      <p:pic>
        <p:nvPicPr>
          <p:cNvPr descr="C:\Users\parul\Desktop\Untitled-1.png" id="1383" name="Google Shape;1383;p105"/>
          <p:cNvPicPr preferRelativeResize="0"/>
          <p:nvPr/>
        </p:nvPicPr>
        <p:blipFill rotWithShape="1">
          <a:blip r:embed="rId4">
            <a:alphaModFix/>
          </a:blip>
          <a:srcRect b="0" l="0" r="0" t="0"/>
          <a:stretch/>
        </p:blipFill>
        <p:spPr>
          <a:xfrm>
            <a:off x="1855787" y="3068637"/>
            <a:ext cx="5432425" cy="2803525"/>
          </a:xfrm>
          <a:prstGeom prst="rect">
            <a:avLst/>
          </a:prstGeom>
          <a:noFill/>
          <a:ln>
            <a:noFill/>
          </a:ln>
        </p:spPr>
      </p:pic>
      <p:sp>
        <p:nvSpPr>
          <p:cNvPr id="1384" name="Google Shape;1384;p105"/>
          <p:cNvSpPr txBox="1"/>
          <p:nvPr/>
        </p:nvSpPr>
        <p:spPr>
          <a:xfrm>
            <a:off x="4284662" y="6718300"/>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31 Hashed address translation [15]</a:t>
            </a:r>
            <a:endParaRPr/>
          </a:p>
        </p:txBody>
      </p:sp>
      <p:pic>
        <p:nvPicPr>
          <p:cNvPr id="1385" name="Google Shape;1385;p105"/>
          <p:cNvPicPr preferRelativeResize="0"/>
          <p:nvPr/>
        </p:nvPicPr>
        <p:blipFill rotWithShape="1">
          <a:blip r:embed="rId5">
            <a:alphaModFix/>
          </a:blip>
          <a:srcRect b="0" l="0" r="0" t="11682"/>
          <a:stretch/>
        </p:blipFill>
        <p:spPr>
          <a:xfrm>
            <a:off x="1266825" y="2330450"/>
            <a:ext cx="6761162" cy="4338637"/>
          </a:xfrm>
          <a:prstGeom prst="rect">
            <a:avLst/>
          </a:prstGeom>
          <a:noFill/>
          <a:ln cap="flat" cmpd="sng" w="19050">
            <a:solidFill>
              <a:schemeClr val="dk2"/>
            </a:solidFill>
            <a:prstDash val="solid"/>
            <a:miter lim="800000"/>
            <a:headEnd len="sm" w="sm" type="none"/>
            <a:tailEnd len="sm" w="sm" type="none"/>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pic>
        <p:nvPicPr>
          <p:cNvPr descr="C:\Users\parul\Desktop\Digital Learning Content.png" id="1390" name="Google Shape;1390;p106"/>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391" name="Google Shape;1391;p106"/>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392" name="Google Shape;1392;p106"/>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93" name="Google Shape;1393;p106"/>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3) Inverted Page Table</a:t>
            </a:r>
            <a:endParaRPr/>
          </a:p>
        </p:txBody>
      </p:sp>
      <p:pic>
        <p:nvPicPr>
          <p:cNvPr descr="C:\Users\parul\Desktop\Untitled-1.png" id="1394" name="Google Shape;1394;p106"/>
          <p:cNvPicPr preferRelativeResize="0"/>
          <p:nvPr/>
        </p:nvPicPr>
        <p:blipFill rotWithShape="1">
          <a:blip r:embed="rId4">
            <a:alphaModFix/>
          </a:blip>
          <a:srcRect b="0" l="0" r="0" t="0"/>
          <a:stretch/>
        </p:blipFill>
        <p:spPr>
          <a:xfrm>
            <a:off x="1855787" y="3068637"/>
            <a:ext cx="5432425" cy="2803525"/>
          </a:xfrm>
          <a:prstGeom prst="rect">
            <a:avLst/>
          </a:prstGeom>
          <a:noFill/>
          <a:ln>
            <a:noFill/>
          </a:ln>
        </p:spPr>
      </p:pic>
      <p:sp>
        <p:nvSpPr>
          <p:cNvPr id="1395" name="Google Shape;1395;p106"/>
          <p:cNvSpPr txBox="1"/>
          <p:nvPr/>
        </p:nvSpPr>
        <p:spPr>
          <a:xfrm>
            <a:off x="-11112" y="2384425"/>
            <a:ext cx="9144000" cy="41560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Preferably each process having a page table and keeping track of all possible logical pages, track all physical pages.</a:t>
            </a:r>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Inverted page table keeps one entry for each real page (or frame) of memory.</a:t>
            </a:r>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This entry contains the virtual address of the page stored in that real memory location, along with information about the process that owns that page.</a:t>
            </a:r>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Table stores the corresponding value of pid and page no. </a:t>
            </a:r>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Decreases memory needed to store each page table, but required more time to search the table when a page reference occurs</a:t>
            </a:r>
            <a:br>
              <a:rPr b="0" i="0" lang="en-US" sz="2400" u="none">
                <a:solidFill>
                  <a:schemeClr val="dk1"/>
                </a:solidFill>
                <a:latin typeface="Calibri"/>
                <a:ea typeface="Calibri"/>
                <a:cs typeface="Calibri"/>
                <a:sym typeface="Calibri"/>
              </a:rPr>
            </a:b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pic>
        <p:nvPicPr>
          <p:cNvPr descr="C:\Users\parul\Desktop\Digital Learning Content.png" id="1400" name="Google Shape;1400;p107"/>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401" name="Google Shape;1401;p107"/>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402" name="Google Shape;1402;p107"/>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03" name="Google Shape;1403;p107"/>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3) Inverted Page Table</a:t>
            </a:r>
            <a:endParaRPr/>
          </a:p>
        </p:txBody>
      </p:sp>
      <p:pic>
        <p:nvPicPr>
          <p:cNvPr descr="C:\Users\parul\Desktop\Untitled-1.png" id="1404" name="Google Shape;1404;p107"/>
          <p:cNvPicPr preferRelativeResize="0"/>
          <p:nvPr/>
        </p:nvPicPr>
        <p:blipFill rotWithShape="1">
          <a:blip r:embed="rId4">
            <a:alphaModFix/>
          </a:blip>
          <a:srcRect b="0" l="0" r="0" t="0"/>
          <a:stretch/>
        </p:blipFill>
        <p:spPr>
          <a:xfrm>
            <a:off x="1855787" y="3068637"/>
            <a:ext cx="5432425" cy="2803525"/>
          </a:xfrm>
          <a:prstGeom prst="rect">
            <a:avLst/>
          </a:prstGeom>
          <a:noFill/>
          <a:ln>
            <a:noFill/>
          </a:ln>
        </p:spPr>
      </p:pic>
      <p:sp>
        <p:nvSpPr>
          <p:cNvPr id="1405" name="Google Shape;1405;p107"/>
          <p:cNvSpPr txBox="1"/>
          <p:nvPr/>
        </p:nvSpPr>
        <p:spPr>
          <a:xfrm>
            <a:off x="30162" y="2492375"/>
            <a:ext cx="8280400" cy="26781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Requires the linear search of the entire table to perform the translation from page to frame. But it is inefficient in terms of performance.</a:t>
            </a:r>
            <a:br>
              <a:rPr b="0" i="0" lang="en-US" sz="2400" u="none">
                <a:solidFill>
                  <a:schemeClr val="dk1"/>
                </a:solidFill>
                <a:latin typeface="Calibri"/>
                <a:ea typeface="Calibri"/>
                <a:cs typeface="Calibri"/>
                <a:sym typeface="Calibri"/>
              </a:rPr>
            </a:br>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Use hash table to limit the search to one — or at most a few — page-table entries</a:t>
            </a:r>
            <a:br>
              <a:rPr b="0" i="0" lang="en-US" sz="2400" u="none">
                <a:solidFill>
                  <a:schemeClr val="dk1"/>
                </a:solidFill>
                <a:latin typeface="Calibri"/>
                <a:ea typeface="Calibri"/>
                <a:cs typeface="Calibri"/>
                <a:sym typeface="Calibri"/>
              </a:rPr>
            </a:br>
            <a:r>
              <a:rPr b="0" i="0" lang="en-US" sz="2400" u="none">
                <a:solidFill>
                  <a:schemeClr val="dk1"/>
                </a:solidFill>
                <a:latin typeface="Calibri"/>
                <a:ea typeface="Calibri"/>
                <a:cs typeface="Calibri"/>
                <a:sym typeface="Calibri"/>
              </a:rPr>
              <a:t>   </a:t>
            </a:r>
            <a:r>
              <a:rPr b="1" i="0" lang="en-US" sz="2400" u="none">
                <a:solidFill>
                  <a:srgbClr val="17375E"/>
                </a:solidFill>
                <a:latin typeface="Calibri"/>
                <a:ea typeface="Calibri"/>
                <a:cs typeface="Calibri"/>
                <a:sym typeface="Calibri"/>
              </a:rPr>
              <a:t>TLB can accelerate access </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pic>
        <p:nvPicPr>
          <p:cNvPr descr="C:\Users\parul\Desktop\Digital Learning Content.png" id="1410" name="Google Shape;1410;p108"/>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411" name="Google Shape;1411;p108"/>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412" name="Google Shape;1412;p108"/>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13" name="Google Shape;1413;p108"/>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3) Inverted Page Table Architecture</a:t>
            </a:r>
            <a:endParaRPr/>
          </a:p>
        </p:txBody>
      </p:sp>
      <p:pic>
        <p:nvPicPr>
          <p:cNvPr descr="C:\Users\parul\Desktop\Untitled-1.png" id="1414" name="Google Shape;1414;p108"/>
          <p:cNvPicPr preferRelativeResize="0"/>
          <p:nvPr/>
        </p:nvPicPr>
        <p:blipFill rotWithShape="1">
          <a:blip r:embed="rId4">
            <a:alphaModFix/>
          </a:blip>
          <a:srcRect b="0" l="0" r="0" t="0"/>
          <a:stretch/>
        </p:blipFill>
        <p:spPr>
          <a:xfrm>
            <a:off x="1855787" y="3068637"/>
            <a:ext cx="5432425" cy="2803525"/>
          </a:xfrm>
          <a:prstGeom prst="rect">
            <a:avLst/>
          </a:prstGeom>
          <a:noFill/>
          <a:ln>
            <a:noFill/>
          </a:ln>
        </p:spPr>
      </p:pic>
      <p:sp>
        <p:nvSpPr>
          <p:cNvPr id="1415" name="Google Shape;1415;p108"/>
          <p:cNvSpPr txBox="1"/>
          <p:nvPr/>
        </p:nvSpPr>
        <p:spPr>
          <a:xfrm>
            <a:off x="3851275" y="6683375"/>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32  Architecture of inverted page table [15]</a:t>
            </a:r>
            <a:endParaRPr/>
          </a:p>
        </p:txBody>
      </p:sp>
      <p:pic>
        <p:nvPicPr>
          <p:cNvPr id="1416" name="Google Shape;1416;p108"/>
          <p:cNvPicPr preferRelativeResize="0"/>
          <p:nvPr/>
        </p:nvPicPr>
        <p:blipFill rotWithShape="1">
          <a:blip r:embed="rId5">
            <a:alphaModFix/>
          </a:blip>
          <a:srcRect b="0" l="0" r="0" t="0"/>
          <a:stretch/>
        </p:blipFill>
        <p:spPr>
          <a:xfrm>
            <a:off x="1458912" y="2330450"/>
            <a:ext cx="6226175" cy="4324350"/>
          </a:xfrm>
          <a:prstGeom prst="rect">
            <a:avLst/>
          </a:prstGeom>
          <a:noFill/>
          <a:ln cap="flat" cmpd="sng" w="19050">
            <a:solidFill>
              <a:schemeClr val="dk2"/>
            </a:solidFill>
            <a:prstDash val="solid"/>
            <a:miter lim="800000"/>
            <a:headEnd len="sm" w="sm" type="none"/>
            <a:tailEnd len="sm" w="sm" type="none"/>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0" name="Shape 1420"/>
        <p:cNvGrpSpPr/>
        <p:nvPr/>
      </p:nvGrpSpPr>
      <p:grpSpPr>
        <a:xfrm>
          <a:off x="0" y="0"/>
          <a:ext cx="0" cy="0"/>
          <a:chOff x="0" y="0"/>
          <a:chExt cx="0" cy="0"/>
        </a:xfrm>
      </p:grpSpPr>
      <p:pic>
        <p:nvPicPr>
          <p:cNvPr descr="C:\Users\parul\Desktop\Digital Learning Content.png" id="1421" name="Google Shape;1421;p109"/>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422" name="Google Shape;1422;p109"/>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423" name="Google Shape;1423;p109"/>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24" name="Google Shape;1424;p109"/>
          <p:cNvSpPr txBox="1"/>
          <p:nvPr/>
        </p:nvSpPr>
        <p:spPr>
          <a:xfrm>
            <a:off x="-612775" y="1711325"/>
            <a:ext cx="10323512" cy="6699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References</a:t>
            </a:r>
            <a:endParaRPr/>
          </a:p>
        </p:txBody>
      </p:sp>
      <p:sp>
        <p:nvSpPr>
          <p:cNvPr id="1425" name="Google Shape;1425;p109"/>
          <p:cNvSpPr txBox="1"/>
          <p:nvPr/>
        </p:nvSpPr>
        <p:spPr>
          <a:xfrm>
            <a:off x="249237" y="2357437"/>
            <a:ext cx="8863012" cy="419893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[1]https://www.researchgate.net/publication/319529366_Emerging_NVM_A_Survey_on_Architectural_Integration_and_Research_Challenges/figures?lo=1</a:t>
            </a:r>
            <a:endParaRPr/>
          </a:p>
          <a:p>
            <a:pPr indent="0" lvl="0" marL="0" marR="0" rtl="0" algn="l">
              <a:lnSpc>
                <a:spcPct val="15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[2] https://www.techtud.com/short-notes/logical-vs-physical-address-space</a:t>
            </a:r>
            <a:endParaRPr/>
          </a:p>
          <a:p>
            <a:pPr indent="0" lvl="0" marL="0" marR="0" rtl="0" algn="l">
              <a:lnSpc>
                <a:spcPct val="15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[3] https://basicittopic.com/memory-management/</a:t>
            </a:r>
            <a:endParaRPr/>
          </a:p>
          <a:p>
            <a:pPr indent="0" lvl="0" marL="0" marR="0" rtl="0" algn="l">
              <a:lnSpc>
                <a:spcPct val="15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[4] https://professormerwyn.wordpress.com/tag/logical-address-space/</a:t>
            </a:r>
            <a:endParaRPr/>
          </a:p>
          <a:p>
            <a:pPr indent="0" lvl="0" marL="0" marR="0" rtl="0" algn="l">
              <a:lnSpc>
                <a:spcPct val="15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[5]https://www.cs.uic.edu/~jbell/CourseNotes/OperatingSystems/8_MainMemory.html</a:t>
            </a:r>
            <a:endParaRPr/>
          </a:p>
          <a:p>
            <a:pPr indent="0" lvl="0" marL="0" marR="0" rtl="0" algn="l">
              <a:lnSpc>
                <a:spcPct val="15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[6] https://www.inf.ed.ac.uk/teaching/courses/os/slides/09-memory16.pdf</a:t>
            </a:r>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1426" name="Google Shape;1426;p109"/>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27" name="Google Shape;1427;p109"/>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28" name="Google Shape;1428;p109"/>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429" name="Google Shape;1429;p109"/>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descr="C:\Users\parul\Desktop\Digital Learning Content.png" id="269" name="Google Shape;269;p11"/>
          <p:cNvPicPr preferRelativeResize="0"/>
          <p:nvPr/>
        </p:nvPicPr>
        <p:blipFill rotWithShape="1">
          <a:blip r:embed="rId3">
            <a:alphaModFix/>
          </a:blip>
          <a:srcRect b="0" l="0" r="0" t="0"/>
          <a:stretch/>
        </p:blipFill>
        <p:spPr>
          <a:xfrm>
            <a:off x="0" y="9525"/>
            <a:ext cx="9144000" cy="6900862"/>
          </a:xfrm>
          <a:prstGeom prst="rect">
            <a:avLst/>
          </a:prstGeom>
          <a:noFill/>
          <a:ln>
            <a:noFill/>
          </a:ln>
        </p:spPr>
      </p:pic>
      <p:sp>
        <p:nvSpPr>
          <p:cNvPr id="270" name="Google Shape;270;p11"/>
          <p:cNvSpPr txBox="1"/>
          <p:nvPr/>
        </p:nvSpPr>
        <p:spPr>
          <a:xfrm>
            <a:off x="0" y="148431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Multistep processing of user program</a:t>
            </a:r>
            <a:endParaRPr/>
          </a:p>
        </p:txBody>
      </p:sp>
      <p:pic>
        <p:nvPicPr>
          <p:cNvPr descr="C:\Users\parul\Desktop\Untitled-1.png" id="271" name="Google Shape;271;p11"/>
          <p:cNvPicPr preferRelativeResize="0"/>
          <p:nvPr/>
        </p:nvPicPr>
        <p:blipFill rotWithShape="1">
          <a:blip r:embed="rId4">
            <a:alphaModFix/>
          </a:blip>
          <a:srcRect b="0" l="0" r="0" t="0"/>
          <a:stretch/>
        </p:blipFill>
        <p:spPr>
          <a:xfrm>
            <a:off x="1855787" y="3133725"/>
            <a:ext cx="5432425" cy="2803525"/>
          </a:xfrm>
          <a:prstGeom prst="rect">
            <a:avLst/>
          </a:prstGeom>
          <a:noFill/>
          <a:ln>
            <a:noFill/>
          </a:ln>
        </p:spPr>
      </p:pic>
      <p:pic>
        <p:nvPicPr>
          <p:cNvPr id="272" name="Google Shape;272;p11"/>
          <p:cNvPicPr preferRelativeResize="0"/>
          <p:nvPr/>
        </p:nvPicPr>
        <p:blipFill rotWithShape="1">
          <a:blip r:embed="rId5">
            <a:alphaModFix/>
          </a:blip>
          <a:srcRect b="0" l="0" r="0" t="0"/>
          <a:stretch/>
        </p:blipFill>
        <p:spPr>
          <a:xfrm>
            <a:off x="2411412" y="2276475"/>
            <a:ext cx="4464050" cy="4411662"/>
          </a:xfrm>
          <a:prstGeom prst="rect">
            <a:avLst/>
          </a:prstGeom>
          <a:noFill/>
          <a:ln>
            <a:noFill/>
          </a:ln>
        </p:spPr>
      </p:pic>
      <p:sp>
        <p:nvSpPr>
          <p:cNvPr id="273" name="Google Shape;273;p11"/>
          <p:cNvSpPr txBox="1"/>
          <p:nvPr/>
        </p:nvSpPr>
        <p:spPr>
          <a:xfrm>
            <a:off x="3451225" y="670083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3 Diagram of Multistep Processing of User program [3]</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pic>
        <p:nvPicPr>
          <p:cNvPr descr="C:\Users\parul\Desktop\Digital Learning Content.png" id="1434" name="Google Shape;1434;p110"/>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435" name="Google Shape;1435;p110"/>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436" name="Google Shape;1436;p110"/>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7" name="Google Shape;1437;p110"/>
          <p:cNvSpPr txBox="1"/>
          <p:nvPr/>
        </p:nvSpPr>
        <p:spPr>
          <a:xfrm>
            <a:off x="-612775" y="1711325"/>
            <a:ext cx="10323512" cy="6699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References</a:t>
            </a:r>
            <a:endParaRPr/>
          </a:p>
        </p:txBody>
      </p:sp>
      <p:sp>
        <p:nvSpPr>
          <p:cNvPr id="1438" name="Google Shape;1438;p110"/>
          <p:cNvSpPr txBox="1"/>
          <p:nvPr/>
        </p:nvSpPr>
        <p:spPr>
          <a:xfrm>
            <a:off x="249237" y="2357437"/>
            <a:ext cx="8894762" cy="419893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[7] https://www.geeksforgeeks.org/implementing-non-contiguous-memory-management-techniques/</a:t>
            </a:r>
            <a:endParaRPr/>
          </a:p>
          <a:p>
            <a:pPr indent="0" lvl="0" marL="0" marR="0" rtl="0" algn="l">
              <a:lnSpc>
                <a:spcPct val="15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[8]Operating Systems: Internals and Design Principles, by William Stallings.</a:t>
            </a:r>
            <a:endParaRPr/>
          </a:p>
          <a:p>
            <a:pPr indent="0" lvl="0" marL="0" marR="0" rtl="0" algn="l">
              <a:lnSpc>
                <a:spcPct val="15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[9]Operating Systems: Design and Implementation, Textbook by Andrew S. Tanenbaum.</a:t>
            </a:r>
            <a:endParaRPr/>
          </a:p>
          <a:p>
            <a:pPr indent="0" lvl="0" marL="0" marR="0" rtl="0" algn="l">
              <a:lnSpc>
                <a:spcPct val="15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[10]Operating System Concepts by Galvin</a:t>
            </a:r>
            <a:endParaRPr/>
          </a:p>
          <a:p>
            <a:pPr indent="0" lvl="0" marL="0" marR="0" rtl="0" algn="l">
              <a:lnSpc>
                <a:spcPct val="15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[11]Modern Operating Systems, Andrew S. Tanenbaum</a:t>
            </a:r>
            <a:endParaRPr/>
          </a:p>
          <a:p>
            <a:pPr indent="0" lvl="0" marL="0" marR="0" rtl="0" algn="l">
              <a:lnSpc>
                <a:spcPct val="15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[12]Operating system concepts by Abraham Silberschatz.Peter B Galvin.Gerg</a:t>
            </a:r>
            <a:endParaRPr/>
          </a:p>
          <a:p>
            <a:pPr indent="0" lvl="0" marL="0" marR="0" rtl="0" algn="l">
              <a:lnSpc>
                <a:spcPct val="15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[13]OPERATING SYSTEMS MEMORY MANAGEMENT by Jerry Breecher.</a:t>
            </a:r>
            <a:endParaRPr/>
          </a:p>
        </p:txBody>
      </p:sp>
      <p:sp>
        <p:nvSpPr>
          <p:cNvPr id="1439" name="Google Shape;1439;p110"/>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0" name="Google Shape;1440;p110"/>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1" name="Google Shape;1441;p110"/>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442" name="Google Shape;1442;p110"/>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pic>
        <p:nvPicPr>
          <p:cNvPr descr="C:\Users\parul\Desktop\Digital Learning Content.png" id="1447" name="Google Shape;1447;p111"/>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448" name="Google Shape;1448;p111"/>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449" name="Google Shape;1449;p111"/>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0" name="Google Shape;1450;p111"/>
          <p:cNvSpPr txBox="1"/>
          <p:nvPr/>
        </p:nvSpPr>
        <p:spPr>
          <a:xfrm>
            <a:off x="-612775" y="1711325"/>
            <a:ext cx="10323512" cy="6699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References</a:t>
            </a:r>
            <a:endParaRPr/>
          </a:p>
        </p:txBody>
      </p:sp>
      <p:sp>
        <p:nvSpPr>
          <p:cNvPr id="1451" name="Google Shape;1451;p111"/>
          <p:cNvSpPr txBox="1"/>
          <p:nvPr/>
        </p:nvSpPr>
        <p:spPr>
          <a:xfrm>
            <a:off x="249237" y="2357437"/>
            <a:ext cx="8894762" cy="143033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[14]Operating System Generations. Tutorialspoint. https://www.tutorialspoint.com/operating-system-generations</a:t>
            </a:r>
            <a:endParaRPr/>
          </a:p>
          <a:p>
            <a:pPr indent="0" lvl="0" marL="0" marR="0" rtl="0" algn="l">
              <a:lnSpc>
                <a:spcPct val="15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[15]Image source   www.google.com</a:t>
            </a:r>
            <a:endParaRPr/>
          </a:p>
        </p:txBody>
      </p:sp>
      <p:sp>
        <p:nvSpPr>
          <p:cNvPr id="1452" name="Google Shape;1452;p111"/>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3" name="Google Shape;1453;p111"/>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4" name="Google Shape;1454;p111"/>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455" name="Google Shape;1455;p111"/>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9" name="Shape 1459"/>
        <p:cNvGrpSpPr/>
        <p:nvPr/>
      </p:nvGrpSpPr>
      <p:grpSpPr>
        <a:xfrm>
          <a:off x="0" y="0"/>
          <a:ext cx="0" cy="0"/>
          <a:chOff x="0" y="0"/>
          <a:chExt cx="0" cy="0"/>
        </a:xfrm>
      </p:grpSpPr>
      <p:sp>
        <p:nvSpPr>
          <p:cNvPr id="1460" name="Google Shape;1460;p112"/>
          <p:cNvSpPr txBox="1"/>
          <p:nvPr/>
        </p:nvSpPr>
        <p:spPr>
          <a:xfrm>
            <a:off x="0" y="3214687"/>
            <a:ext cx="9144000" cy="3643312"/>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1.png" id="1461" name="Google Shape;1461;p112"/>
          <p:cNvPicPr preferRelativeResize="0"/>
          <p:nvPr/>
        </p:nvPicPr>
        <p:blipFill rotWithShape="1">
          <a:blip r:embed="rId3">
            <a:alphaModFix/>
          </a:blip>
          <a:srcRect b="0" l="0" r="0" t="0"/>
          <a:stretch/>
        </p:blipFill>
        <p:spPr>
          <a:xfrm>
            <a:off x="1219200" y="361950"/>
            <a:ext cx="6705600" cy="2857500"/>
          </a:xfrm>
          <a:prstGeom prst="rect">
            <a:avLst/>
          </a:prstGeom>
          <a:noFill/>
          <a:ln>
            <a:noFill/>
          </a:ln>
        </p:spPr>
      </p:pic>
      <p:pic>
        <p:nvPicPr>
          <p:cNvPr descr="C:\Users\parul\Desktop\2.png" id="1462" name="Google Shape;1462;p112"/>
          <p:cNvPicPr preferRelativeResize="0"/>
          <p:nvPr/>
        </p:nvPicPr>
        <p:blipFill rotWithShape="1">
          <a:blip r:embed="rId4">
            <a:alphaModFix/>
          </a:blip>
          <a:srcRect b="0" l="0" r="0" t="0"/>
          <a:stretch/>
        </p:blipFill>
        <p:spPr>
          <a:xfrm>
            <a:off x="2433637" y="4000500"/>
            <a:ext cx="4276725" cy="571500"/>
          </a:xfrm>
          <a:prstGeom prst="rect">
            <a:avLst/>
          </a:prstGeom>
          <a:noFill/>
          <a:ln>
            <a:noFill/>
          </a:ln>
        </p:spPr>
      </p:pic>
      <p:pic>
        <p:nvPicPr>
          <p:cNvPr descr="C:\Users\parul\Desktop\Cover Page with yellow patch - Version 18.png" id="1463" name="Google Shape;1463;p112"/>
          <p:cNvPicPr preferRelativeResize="0"/>
          <p:nvPr/>
        </p:nvPicPr>
        <p:blipFill rotWithShape="1">
          <a:blip r:embed="rId5">
            <a:alphaModFix/>
          </a:blip>
          <a:srcRect b="0" l="0" r="0" t="0"/>
          <a:stretch/>
        </p:blipFill>
        <p:spPr>
          <a:xfrm>
            <a:off x="3038475" y="4946650"/>
            <a:ext cx="3067050" cy="260350"/>
          </a:xfrm>
          <a:prstGeom prst="rect">
            <a:avLst/>
          </a:prstGeom>
          <a:noFill/>
          <a:ln>
            <a:noFill/>
          </a:ln>
        </p:spPr>
      </p:pic>
      <p:sp>
        <p:nvSpPr>
          <p:cNvPr id="1464" name="Google Shape;1464;p112"/>
          <p:cNvSpPr txBox="1"/>
          <p:nvPr/>
        </p:nvSpPr>
        <p:spPr>
          <a:xfrm>
            <a:off x="0" y="6003925"/>
            <a:ext cx="9144000" cy="3571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65" name="Google Shape;1465;p112"/>
          <p:cNvSpPr txBox="1"/>
          <p:nvPr/>
        </p:nvSpPr>
        <p:spPr>
          <a:xfrm>
            <a:off x="3249612" y="5997575"/>
            <a:ext cx="2644775" cy="369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Calibri"/>
              <a:buNone/>
            </a:pPr>
            <a:r>
              <a:rPr b="0" i="0" lang="en-US" sz="1800" u="none">
                <a:solidFill>
                  <a:schemeClr val="dk2"/>
                </a:solidFill>
                <a:latin typeface="Calibri"/>
                <a:ea typeface="Calibri"/>
                <a:cs typeface="Calibri"/>
                <a:sym typeface="Calibri"/>
              </a:rPr>
              <a:t>www.paruluniversity.ac.in</a:t>
            </a:r>
            <a:endParaRPr/>
          </a:p>
        </p:txBody>
      </p:sp>
      <p:pic>
        <p:nvPicPr>
          <p:cNvPr id="1466" name="Google Shape;1466;p112"/>
          <p:cNvPicPr preferRelativeResize="0"/>
          <p:nvPr/>
        </p:nvPicPr>
        <p:blipFill rotWithShape="1">
          <a:blip r:embed="rId6">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descr="C:\Users\parul\Desktop\Digital Learning Content.png" id="278" name="Google Shape;278;p12"/>
          <p:cNvPicPr preferRelativeResize="0"/>
          <p:nvPr/>
        </p:nvPicPr>
        <p:blipFill rotWithShape="1">
          <a:blip r:embed="rId3">
            <a:alphaModFix/>
          </a:blip>
          <a:srcRect b="0" l="0" r="0" t="0"/>
          <a:stretch/>
        </p:blipFill>
        <p:spPr>
          <a:xfrm>
            <a:off x="0" y="0"/>
            <a:ext cx="9144000" cy="6900862"/>
          </a:xfrm>
          <a:prstGeom prst="rect">
            <a:avLst/>
          </a:prstGeom>
          <a:noFill/>
          <a:ln>
            <a:noFill/>
          </a:ln>
        </p:spPr>
      </p:pic>
      <p:sp>
        <p:nvSpPr>
          <p:cNvPr id="279" name="Google Shape;279;p12"/>
          <p:cNvSpPr txBox="1"/>
          <p:nvPr/>
        </p:nvSpPr>
        <p:spPr>
          <a:xfrm>
            <a:off x="0" y="148431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Memory Management Requirements</a:t>
            </a:r>
            <a:endParaRPr/>
          </a:p>
        </p:txBody>
      </p:sp>
      <p:pic>
        <p:nvPicPr>
          <p:cNvPr descr="C:\Users\parul\Desktop\Untitled-1.png" id="280" name="Google Shape;280;p12"/>
          <p:cNvPicPr preferRelativeResize="0"/>
          <p:nvPr/>
        </p:nvPicPr>
        <p:blipFill rotWithShape="1">
          <a:blip r:embed="rId4">
            <a:alphaModFix/>
          </a:blip>
          <a:srcRect b="0" l="0" r="0" t="0"/>
          <a:stretch/>
        </p:blipFill>
        <p:spPr>
          <a:xfrm>
            <a:off x="1855787" y="3097212"/>
            <a:ext cx="5432425" cy="2803525"/>
          </a:xfrm>
          <a:prstGeom prst="rect">
            <a:avLst/>
          </a:prstGeom>
          <a:noFill/>
          <a:ln>
            <a:noFill/>
          </a:ln>
        </p:spPr>
      </p:pic>
      <p:sp>
        <p:nvSpPr>
          <p:cNvPr id="281" name="Google Shape;281;p12"/>
          <p:cNvSpPr txBox="1"/>
          <p:nvPr/>
        </p:nvSpPr>
        <p:spPr>
          <a:xfrm>
            <a:off x="0" y="2159000"/>
            <a:ext cx="9144000" cy="446722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376092"/>
              </a:buClr>
              <a:buSzPts val="2400"/>
              <a:buFont typeface="Calibri"/>
              <a:buNone/>
            </a:pPr>
            <a:r>
              <a:rPr b="1" i="0" lang="en-US" sz="2400" u="none">
                <a:solidFill>
                  <a:srgbClr val="376092"/>
                </a:solidFill>
                <a:latin typeface="Calibri"/>
                <a:ea typeface="Calibri"/>
                <a:cs typeface="Calibri"/>
                <a:sym typeface="Calibri"/>
              </a:rPr>
              <a:t>Relocation : </a:t>
            </a:r>
            <a:r>
              <a:rPr b="0" i="0" lang="en-US" sz="2400" u="none">
                <a:solidFill>
                  <a:schemeClr val="dk1"/>
                </a:solidFill>
                <a:latin typeface="Calibri"/>
                <a:ea typeface="Calibri"/>
                <a:cs typeface="Calibri"/>
                <a:sym typeface="Calibri"/>
              </a:rPr>
              <a:t>when program get execute programmer does not know where the program will be placed in memory.</a:t>
            </a:r>
            <a:endParaRPr/>
          </a:p>
          <a:p>
            <a:pPr indent="0" lvl="0" marL="0" marR="0" rtl="0" algn="just">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152400" lvl="0" marL="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It may be swapped to disk and get return into main memory at different location while the program is executing.</a:t>
            </a:r>
            <a:endParaRPr/>
          </a:p>
          <a:p>
            <a:pPr indent="0" lvl="0" marL="0" marR="0" rtl="0" algn="just">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152400" lvl="0" marL="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Memory references must be translated in the code to actual physical memory address.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descr="C:\Users\parul\Desktop\Digital Learning Content.png" id="286" name="Google Shape;286;p13"/>
          <p:cNvPicPr preferRelativeResize="0"/>
          <p:nvPr/>
        </p:nvPicPr>
        <p:blipFill rotWithShape="1">
          <a:blip r:embed="rId3">
            <a:alphaModFix/>
          </a:blip>
          <a:srcRect b="0" l="0" r="0" t="0"/>
          <a:stretch/>
        </p:blipFill>
        <p:spPr>
          <a:xfrm>
            <a:off x="0" y="0"/>
            <a:ext cx="9144000" cy="6900862"/>
          </a:xfrm>
          <a:prstGeom prst="rect">
            <a:avLst/>
          </a:prstGeom>
          <a:noFill/>
          <a:ln>
            <a:noFill/>
          </a:ln>
        </p:spPr>
      </p:pic>
      <p:sp>
        <p:nvSpPr>
          <p:cNvPr id="287" name="Google Shape;287;p13"/>
          <p:cNvSpPr txBox="1"/>
          <p:nvPr/>
        </p:nvSpPr>
        <p:spPr>
          <a:xfrm>
            <a:off x="0" y="148431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Memory Management Requirements</a:t>
            </a:r>
            <a:endParaRPr/>
          </a:p>
        </p:txBody>
      </p:sp>
      <p:pic>
        <p:nvPicPr>
          <p:cNvPr descr="C:\Users\parul\Desktop\Untitled-1.png" id="288" name="Google Shape;288;p13"/>
          <p:cNvPicPr preferRelativeResize="0"/>
          <p:nvPr/>
        </p:nvPicPr>
        <p:blipFill rotWithShape="1">
          <a:blip r:embed="rId4">
            <a:alphaModFix/>
          </a:blip>
          <a:srcRect b="0" l="0" r="0" t="0"/>
          <a:stretch/>
        </p:blipFill>
        <p:spPr>
          <a:xfrm>
            <a:off x="1855787" y="3097212"/>
            <a:ext cx="5432425" cy="2803525"/>
          </a:xfrm>
          <a:prstGeom prst="rect">
            <a:avLst/>
          </a:prstGeom>
          <a:noFill/>
          <a:ln>
            <a:noFill/>
          </a:ln>
        </p:spPr>
      </p:pic>
      <p:sp>
        <p:nvSpPr>
          <p:cNvPr id="289" name="Google Shape;289;p13"/>
          <p:cNvSpPr txBox="1"/>
          <p:nvPr/>
        </p:nvSpPr>
        <p:spPr>
          <a:xfrm>
            <a:off x="0" y="2159000"/>
            <a:ext cx="9144000" cy="280511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376092"/>
              </a:buClr>
              <a:buSzPts val="2400"/>
              <a:buFont typeface="Calibri"/>
              <a:buNone/>
            </a:pPr>
            <a:r>
              <a:rPr b="1" i="0" lang="en-US" sz="2400" u="none">
                <a:solidFill>
                  <a:srgbClr val="376092"/>
                </a:solidFill>
                <a:latin typeface="Calibri"/>
                <a:ea typeface="Calibri"/>
                <a:cs typeface="Calibri"/>
                <a:sym typeface="Calibri"/>
              </a:rPr>
              <a:t>Protection: </a:t>
            </a:r>
            <a:r>
              <a:rPr b="0" i="0" lang="en-US" sz="2400" u="none">
                <a:solidFill>
                  <a:schemeClr val="dk1"/>
                </a:solidFill>
                <a:latin typeface="Calibri"/>
                <a:ea typeface="Calibri"/>
                <a:cs typeface="Calibri"/>
                <a:sym typeface="Calibri"/>
              </a:rPr>
              <a:t>process need permission to reference memory locations into another process. </a:t>
            </a:r>
            <a:endParaRPr/>
          </a:p>
          <a:p>
            <a:pPr indent="0" lvl="0" marL="0" marR="0" rtl="0" algn="just">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152400" lvl="0" marL="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At compile time It is impossible to check absolute addresses </a:t>
            </a:r>
            <a:endParaRPr/>
          </a:p>
          <a:p>
            <a:pPr indent="0" lvl="0" marL="0" marR="0" rtl="0" algn="just">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Checked at run time.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descr="C:\Users\parul\Desktop\Digital Learning Content.png" id="294" name="Google Shape;294;p14"/>
          <p:cNvPicPr preferRelativeResize="0"/>
          <p:nvPr/>
        </p:nvPicPr>
        <p:blipFill rotWithShape="1">
          <a:blip r:embed="rId3">
            <a:alphaModFix/>
          </a:blip>
          <a:srcRect b="0" l="0" r="0" t="0"/>
          <a:stretch/>
        </p:blipFill>
        <p:spPr>
          <a:xfrm>
            <a:off x="15875" y="-49212"/>
            <a:ext cx="9144000" cy="6900862"/>
          </a:xfrm>
          <a:prstGeom prst="rect">
            <a:avLst/>
          </a:prstGeom>
          <a:noFill/>
          <a:ln>
            <a:noFill/>
          </a:ln>
        </p:spPr>
      </p:pic>
      <p:sp>
        <p:nvSpPr>
          <p:cNvPr id="295" name="Google Shape;295;p14"/>
          <p:cNvSpPr txBox="1"/>
          <p:nvPr/>
        </p:nvSpPr>
        <p:spPr>
          <a:xfrm>
            <a:off x="-15875" y="1555750"/>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Base and Limit register: Memory Protection</a:t>
            </a:r>
            <a:endParaRPr/>
          </a:p>
        </p:txBody>
      </p:sp>
      <p:pic>
        <p:nvPicPr>
          <p:cNvPr descr="C:\Users\parul\Desktop\Untitled-1.png" id="296" name="Google Shape;296;p14"/>
          <p:cNvPicPr preferRelativeResize="0"/>
          <p:nvPr/>
        </p:nvPicPr>
        <p:blipFill rotWithShape="1">
          <a:blip r:embed="rId4">
            <a:alphaModFix/>
          </a:blip>
          <a:srcRect b="0" l="0" r="0" t="0"/>
          <a:stretch/>
        </p:blipFill>
        <p:spPr>
          <a:xfrm>
            <a:off x="1855787" y="3262312"/>
            <a:ext cx="5432425" cy="2803525"/>
          </a:xfrm>
          <a:prstGeom prst="rect">
            <a:avLst/>
          </a:prstGeom>
          <a:noFill/>
          <a:ln>
            <a:noFill/>
          </a:ln>
        </p:spPr>
      </p:pic>
      <p:sp>
        <p:nvSpPr>
          <p:cNvPr id="297" name="Google Shape;297;p14"/>
          <p:cNvSpPr txBox="1"/>
          <p:nvPr/>
        </p:nvSpPr>
        <p:spPr>
          <a:xfrm>
            <a:off x="179387" y="2141537"/>
            <a:ext cx="8964612" cy="434022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Set of address that a process can use to address memory called an address space. It is range od valid addresses in a memory which are available for a program or process.</a:t>
            </a:r>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Start address of program </a:t>
            </a:r>
            <a:r>
              <a:rPr b="1" i="0" lang="en-US" sz="2400" u="none">
                <a:solidFill>
                  <a:srgbClr val="254061"/>
                </a:solidFill>
                <a:latin typeface="Calibri"/>
                <a:ea typeface="Calibri"/>
                <a:cs typeface="Calibri"/>
                <a:sym typeface="Calibri"/>
              </a:rPr>
              <a:t>is</a:t>
            </a:r>
            <a:r>
              <a:rPr b="1" i="0" lang="en-US" sz="2400" u="none">
                <a:solidFill>
                  <a:schemeClr val="dk1"/>
                </a:solidFill>
                <a:latin typeface="Calibri"/>
                <a:ea typeface="Calibri"/>
                <a:cs typeface="Calibri"/>
                <a:sym typeface="Calibri"/>
              </a:rPr>
              <a:t> </a:t>
            </a:r>
            <a:r>
              <a:rPr b="1" i="0" lang="en-US" sz="2400" u="none">
                <a:solidFill>
                  <a:srgbClr val="17375E"/>
                </a:solidFill>
                <a:latin typeface="Calibri"/>
                <a:ea typeface="Calibri"/>
                <a:cs typeface="Calibri"/>
                <a:sym typeface="Calibri"/>
              </a:rPr>
              <a:t>base </a:t>
            </a:r>
            <a:endParaRPr/>
          </a:p>
          <a:p>
            <a:pPr indent="-342900" lvl="0" marL="342900" marR="0" rtl="0" algn="just">
              <a:lnSpc>
                <a:spcPct val="100000"/>
              </a:lnSpc>
              <a:spcBef>
                <a:spcPts val="0"/>
              </a:spcBef>
              <a:spcAft>
                <a:spcPts val="0"/>
              </a:spcAft>
              <a:buClr>
                <a:srgbClr val="17375E"/>
              </a:buClr>
              <a:buSzPts val="2400"/>
              <a:buFont typeface="Calibri"/>
              <a:buNone/>
            </a:pPr>
            <a:r>
              <a:rPr b="1" i="0" lang="en-US" sz="2400" u="none">
                <a:solidFill>
                  <a:srgbClr val="17375E"/>
                </a:solidFill>
                <a:latin typeface="Calibri"/>
                <a:ea typeface="Calibri"/>
                <a:cs typeface="Calibri"/>
                <a:sym typeface="Calibri"/>
              </a:rPr>
              <a:t>register.</a:t>
            </a:r>
            <a:endParaRPr/>
          </a:p>
          <a:p>
            <a:pPr indent="-342900" lvl="0" marL="342900" marR="0" rtl="0" algn="just">
              <a:lnSpc>
                <a:spcPct val="100000"/>
              </a:lnSpc>
              <a:spcBef>
                <a:spcPts val="0"/>
              </a:spcBef>
              <a:spcAft>
                <a:spcPts val="0"/>
              </a:spcAft>
              <a:buClr>
                <a:schemeClr val="dk1"/>
              </a:buClr>
              <a:buSzPts val="2400"/>
              <a:buFont typeface="Arial"/>
              <a:buNone/>
            </a:pPr>
            <a:r>
              <a:t/>
            </a:r>
            <a:endParaRPr b="1" i="0" sz="2400" u="none">
              <a:solidFill>
                <a:srgbClr val="17375E"/>
              </a:solidFill>
              <a:latin typeface="Calibri"/>
              <a:ea typeface="Calibri"/>
              <a:cs typeface="Calibri"/>
              <a:sym typeface="Calibri"/>
            </a:endParaRPr>
          </a:p>
          <a:p>
            <a:pPr indent="-342900" lvl="0" marL="342900" marR="0" rtl="0" algn="just">
              <a:lnSpc>
                <a:spcPct val="100000"/>
              </a:lnSpc>
              <a:spcBef>
                <a:spcPts val="0"/>
              </a:spcBef>
              <a:spcAft>
                <a:spcPts val="0"/>
              </a:spcAft>
              <a:buClr>
                <a:srgbClr val="17375E"/>
              </a:buClr>
              <a:buSzPts val="2400"/>
              <a:buFont typeface="Arial"/>
              <a:buChar char="•"/>
            </a:pPr>
            <a:r>
              <a:rPr b="1" i="0" lang="en-US" sz="2400" u="none">
                <a:solidFill>
                  <a:srgbClr val="17375E"/>
                </a:solidFill>
                <a:latin typeface="Calibri"/>
                <a:ea typeface="Calibri"/>
                <a:cs typeface="Calibri"/>
                <a:sym typeface="Calibri"/>
              </a:rPr>
              <a:t>Length of program is limit register.</a:t>
            </a:r>
            <a:endParaRPr/>
          </a:p>
          <a:p>
            <a:pPr indent="-342900" lvl="0" marL="342900" marR="0" rtl="0" algn="just">
              <a:lnSpc>
                <a:spcPct val="100000"/>
              </a:lnSpc>
              <a:spcBef>
                <a:spcPts val="0"/>
              </a:spcBef>
              <a:spcAft>
                <a:spcPts val="0"/>
              </a:spcAft>
              <a:buClr>
                <a:schemeClr val="dk1"/>
              </a:buClr>
              <a:buSzPts val="2400"/>
              <a:buFont typeface="Arial"/>
              <a:buNone/>
            </a:pPr>
            <a:r>
              <a:t/>
            </a:r>
            <a:endParaRPr b="1" i="0" sz="2400" u="none">
              <a:solidFill>
                <a:srgbClr val="17375E"/>
              </a:solidFill>
              <a:latin typeface="Calibri"/>
              <a:ea typeface="Calibri"/>
              <a:cs typeface="Calibri"/>
              <a:sym typeface="Calibri"/>
            </a:endParaRPr>
          </a:p>
          <a:p>
            <a:pPr indent="-342900" lvl="0" marL="342900" marR="0" rtl="0" algn="just">
              <a:lnSpc>
                <a:spcPct val="100000"/>
              </a:lnSpc>
              <a:spcBef>
                <a:spcPts val="0"/>
              </a:spcBef>
              <a:spcAft>
                <a:spcPts val="0"/>
              </a:spcAft>
              <a:buClr>
                <a:srgbClr val="17375E"/>
              </a:buClr>
              <a:buSzPts val="2400"/>
              <a:buFont typeface="Arial"/>
              <a:buChar char="•"/>
            </a:pPr>
            <a:r>
              <a:rPr b="1" i="0" lang="en-US" sz="2400" u="none">
                <a:solidFill>
                  <a:srgbClr val="17375E"/>
                </a:solidFill>
                <a:latin typeface="Calibri"/>
                <a:ea typeface="Calibri"/>
                <a:cs typeface="Calibri"/>
                <a:sym typeface="Calibri"/>
              </a:rPr>
              <a:t>Base and limit register only modify </a:t>
            </a:r>
            <a:endParaRPr/>
          </a:p>
          <a:p>
            <a:pPr indent="-342900" lvl="0" marL="342900" marR="0" rtl="0" algn="just">
              <a:lnSpc>
                <a:spcPct val="100000"/>
              </a:lnSpc>
              <a:spcBef>
                <a:spcPts val="0"/>
              </a:spcBef>
              <a:spcAft>
                <a:spcPts val="0"/>
              </a:spcAft>
              <a:buClr>
                <a:srgbClr val="17375E"/>
              </a:buClr>
              <a:buSzPts val="2400"/>
              <a:buFont typeface="Calibri"/>
              <a:buNone/>
            </a:pPr>
            <a:r>
              <a:rPr b="1" i="0" lang="en-US" sz="2400" u="none">
                <a:solidFill>
                  <a:srgbClr val="17375E"/>
                </a:solidFill>
                <a:latin typeface="Calibri"/>
                <a:ea typeface="Calibri"/>
                <a:cs typeface="Calibri"/>
                <a:sym typeface="Calibri"/>
              </a:rPr>
              <a:t>by OS</a:t>
            </a:r>
            <a:endParaRPr/>
          </a:p>
        </p:txBody>
      </p:sp>
      <p:pic>
        <p:nvPicPr>
          <p:cNvPr id="298" name="Google Shape;298;p14"/>
          <p:cNvPicPr preferRelativeResize="0"/>
          <p:nvPr/>
        </p:nvPicPr>
        <p:blipFill rotWithShape="1">
          <a:blip r:embed="rId5">
            <a:alphaModFix/>
          </a:blip>
          <a:srcRect b="0" l="0" r="0" t="0"/>
          <a:stretch/>
        </p:blipFill>
        <p:spPr>
          <a:xfrm>
            <a:off x="5229225" y="3767137"/>
            <a:ext cx="3830637" cy="2803525"/>
          </a:xfrm>
          <a:prstGeom prst="rect">
            <a:avLst/>
          </a:prstGeom>
          <a:noFill/>
          <a:ln>
            <a:noFill/>
          </a:ln>
        </p:spPr>
      </p:pic>
      <p:sp>
        <p:nvSpPr>
          <p:cNvPr id="299" name="Google Shape;299;p14"/>
          <p:cNvSpPr txBox="1"/>
          <p:nvPr/>
        </p:nvSpPr>
        <p:spPr>
          <a:xfrm>
            <a:off x="5724525" y="66690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4  a based and a limit register define a logical address space [4]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descr="C:\Users\parul\Desktop\Digital Learning Content.png" id="304" name="Google Shape;304;p15"/>
          <p:cNvPicPr preferRelativeResize="0"/>
          <p:nvPr/>
        </p:nvPicPr>
        <p:blipFill rotWithShape="1">
          <a:blip r:embed="rId3">
            <a:alphaModFix/>
          </a:blip>
          <a:srcRect b="0" l="0" r="0" t="0"/>
          <a:stretch/>
        </p:blipFill>
        <p:spPr>
          <a:xfrm>
            <a:off x="-23812" y="-171450"/>
            <a:ext cx="9144000" cy="6900862"/>
          </a:xfrm>
          <a:prstGeom prst="rect">
            <a:avLst/>
          </a:prstGeom>
          <a:noFill/>
          <a:ln>
            <a:noFill/>
          </a:ln>
        </p:spPr>
      </p:pic>
      <p:sp>
        <p:nvSpPr>
          <p:cNvPr id="305" name="Google Shape;305;p15"/>
          <p:cNvSpPr txBox="1"/>
          <p:nvPr/>
        </p:nvSpPr>
        <p:spPr>
          <a:xfrm>
            <a:off x="0" y="148431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Untitled-1.png" id="306" name="Google Shape;306;p15"/>
          <p:cNvPicPr preferRelativeResize="0"/>
          <p:nvPr/>
        </p:nvPicPr>
        <p:blipFill rotWithShape="1">
          <a:blip r:embed="rId4">
            <a:alphaModFix/>
          </a:blip>
          <a:srcRect b="0" l="0" r="0" t="0"/>
          <a:stretch/>
        </p:blipFill>
        <p:spPr>
          <a:xfrm>
            <a:off x="1855787" y="3133725"/>
            <a:ext cx="5432425" cy="2803525"/>
          </a:xfrm>
          <a:prstGeom prst="rect">
            <a:avLst/>
          </a:prstGeom>
          <a:noFill/>
          <a:ln>
            <a:noFill/>
          </a:ln>
        </p:spPr>
      </p:pic>
      <p:sp>
        <p:nvSpPr>
          <p:cNvPr id="307" name="Google Shape;307;p15"/>
          <p:cNvSpPr txBox="1"/>
          <p:nvPr/>
        </p:nvSpPr>
        <p:spPr>
          <a:xfrm>
            <a:off x="-6350" y="1392237"/>
            <a:ext cx="9144000" cy="723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Hardware Address protection using base and limit registers: Dynamic relocation</a:t>
            </a:r>
            <a:endParaRPr/>
          </a:p>
        </p:txBody>
      </p:sp>
      <p:sp>
        <p:nvSpPr>
          <p:cNvPr id="308" name="Google Shape;308;p15"/>
          <p:cNvSpPr txBox="1"/>
          <p:nvPr/>
        </p:nvSpPr>
        <p:spPr>
          <a:xfrm>
            <a:off x="-17462" y="2127250"/>
            <a:ext cx="9178925" cy="446563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Assurance of memory space is practiced by having CPU equipment think about each address produced in client mode with the registers.</a:t>
            </a:r>
            <a:endParaRPr/>
          </a:p>
          <a:p>
            <a:pPr indent="-285750" lvl="0" marL="28575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Any endeavor by client program running in client mode to get to the memory space of the working framework or some other client program, brings about a trap.</a:t>
            </a:r>
            <a:endParaRPr/>
          </a:p>
          <a:p>
            <a:pPr indent="-285750" lvl="0" marL="28575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This plan restricts a client program from adjusting the code or information structure of the working framework or other client programs.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descr="C:\Users\parul\Desktop\Digital Learning Content.png" id="313" name="Google Shape;313;p16"/>
          <p:cNvPicPr preferRelativeResize="0"/>
          <p:nvPr/>
        </p:nvPicPr>
        <p:blipFill rotWithShape="1">
          <a:blip r:embed="rId3">
            <a:alphaModFix/>
          </a:blip>
          <a:srcRect b="0" l="0" r="0" t="0"/>
          <a:stretch/>
        </p:blipFill>
        <p:spPr>
          <a:xfrm>
            <a:off x="0" y="-42862"/>
            <a:ext cx="9144000" cy="6900862"/>
          </a:xfrm>
          <a:prstGeom prst="rect">
            <a:avLst/>
          </a:prstGeom>
          <a:noFill/>
          <a:ln>
            <a:noFill/>
          </a:ln>
        </p:spPr>
      </p:pic>
      <p:sp>
        <p:nvSpPr>
          <p:cNvPr id="314" name="Google Shape;314;p16"/>
          <p:cNvSpPr txBox="1"/>
          <p:nvPr/>
        </p:nvSpPr>
        <p:spPr>
          <a:xfrm>
            <a:off x="0" y="1484312"/>
            <a:ext cx="9144000" cy="746125"/>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Hardware Address protection using base and limit registers: Dynamic relocation</a:t>
            </a:r>
            <a:endParaRPr/>
          </a:p>
        </p:txBody>
      </p:sp>
      <p:pic>
        <p:nvPicPr>
          <p:cNvPr descr="C:\Users\parul\Desktop\Untitled-1.png" id="315" name="Google Shape;315;p16"/>
          <p:cNvPicPr preferRelativeResize="0"/>
          <p:nvPr/>
        </p:nvPicPr>
        <p:blipFill rotWithShape="1">
          <a:blip r:embed="rId4">
            <a:alphaModFix/>
          </a:blip>
          <a:srcRect b="0" l="0" r="0" t="0"/>
          <a:stretch/>
        </p:blipFill>
        <p:spPr>
          <a:xfrm>
            <a:off x="1855787" y="3198812"/>
            <a:ext cx="5432425" cy="2803525"/>
          </a:xfrm>
          <a:prstGeom prst="rect">
            <a:avLst/>
          </a:prstGeom>
          <a:noFill/>
          <a:ln>
            <a:noFill/>
          </a:ln>
        </p:spPr>
      </p:pic>
      <p:sp>
        <p:nvSpPr>
          <p:cNvPr id="316" name="Google Shape;316;p16"/>
          <p:cNvSpPr txBox="1"/>
          <p:nvPr/>
        </p:nvSpPr>
        <p:spPr>
          <a:xfrm>
            <a:off x="36512" y="2247900"/>
            <a:ext cx="9144000" cy="4154487"/>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Steps in dynamic relocation .</a:t>
            </a:r>
            <a:endParaRPr/>
          </a:p>
          <a:p>
            <a:pPr indent="-285750" lvl="0" marL="28575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Equipment includes migration register (base) to the virtual location to get a physical location.</a:t>
            </a:r>
            <a:endParaRPr/>
          </a:p>
          <a:p>
            <a:pPr indent="-285750" lvl="0" marL="28575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 Equipment contrasts address and </a:t>
            </a:r>
            <a:endParaRPr/>
          </a:p>
          <a:p>
            <a:pPr indent="-285750" lvl="0" marL="285750" marR="0" rtl="0" algn="just">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breaking point register; the location </a:t>
            </a:r>
            <a:endParaRPr/>
          </a:p>
          <a:p>
            <a:pPr indent="-285750" lvl="0" marL="285750" marR="0" rtl="0" algn="just">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must be not exactly or equivalent </a:t>
            </a:r>
            <a:endParaRPr/>
          </a:p>
          <a:p>
            <a:pPr indent="-285750" lvl="0" marL="285750" marR="0" rtl="0" algn="just">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cutoff. </a:t>
            </a:r>
            <a:endParaRPr/>
          </a:p>
          <a:p>
            <a:pPr indent="-285750" lvl="0" marL="28575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 the event that the test falls flat,</a:t>
            </a:r>
            <a:endParaRPr/>
          </a:p>
          <a:p>
            <a:pPr indent="-285750" lvl="0" marL="285750" marR="0" rtl="0" algn="just">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the processor takes a location </a:t>
            </a:r>
            <a:endParaRPr/>
          </a:p>
          <a:p>
            <a:pPr indent="-285750" lvl="0" marL="285750" marR="0" rtl="0" algn="just">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trap and overlooks the physical </a:t>
            </a:r>
            <a:endParaRPr/>
          </a:p>
          <a:p>
            <a:pPr indent="-285750" lvl="0" marL="285750" marR="0" rtl="0" algn="just">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location.</a:t>
            </a:r>
            <a:endParaRPr/>
          </a:p>
        </p:txBody>
      </p:sp>
      <p:pic>
        <p:nvPicPr>
          <p:cNvPr id="317" name="Google Shape;317;p16"/>
          <p:cNvPicPr preferRelativeResize="0"/>
          <p:nvPr/>
        </p:nvPicPr>
        <p:blipFill rotWithShape="1">
          <a:blip r:embed="rId5">
            <a:alphaModFix/>
          </a:blip>
          <a:srcRect b="0" l="0" r="0" t="0"/>
          <a:stretch/>
        </p:blipFill>
        <p:spPr>
          <a:xfrm>
            <a:off x="5292725" y="3198812"/>
            <a:ext cx="3887787" cy="3324225"/>
          </a:xfrm>
          <a:prstGeom prst="rect">
            <a:avLst/>
          </a:prstGeom>
          <a:noFill/>
          <a:ln>
            <a:noFill/>
          </a:ln>
        </p:spPr>
      </p:pic>
      <p:sp>
        <p:nvSpPr>
          <p:cNvPr id="318" name="Google Shape;318;p16"/>
          <p:cNvSpPr txBox="1"/>
          <p:nvPr/>
        </p:nvSpPr>
        <p:spPr>
          <a:xfrm>
            <a:off x="6443662" y="662463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5 Hardware address protection [5]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descr="C:\Users\parul\Desktop\Digital Learning Content.png" id="323" name="Google Shape;323;p17"/>
          <p:cNvPicPr preferRelativeResize="0"/>
          <p:nvPr/>
        </p:nvPicPr>
        <p:blipFill rotWithShape="1">
          <a:blip r:embed="rId3">
            <a:alphaModFix/>
          </a:blip>
          <a:srcRect b="0" l="0" r="0" t="0"/>
          <a:stretch/>
        </p:blipFill>
        <p:spPr>
          <a:xfrm>
            <a:off x="0" y="-42862"/>
            <a:ext cx="9144000" cy="6900862"/>
          </a:xfrm>
          <a:prstGeom prst="rect">
            <a:avLst/>
          </a:prstGeom>
          <a:noFill/>
          <a:ln>
            <a:noFill/>
          </a:ln>
        </p:spPr>
      </p:pic>
      <p:sp>
        <p:nvSpPr>
          <p:cNvPr id="324" name="Google Shape;324;p17"/>
          <p:cNvSpPr txBox="1"/>
          <p:nvPr/>
        </p:nvSpPr>
        <p:spPr>
          <a:xfrm>
            <a:off x="0" y="148431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Static vs Dynamic Loading</a:t>
            </a:r>
            <a:endParaRPr/>
          </a:p>
        </p:txBody>
      </p:sp>
      <p:pic>
        <p:nvPicPr>
          <p:cNvPr descr="C:\Users\parul\Desktop\Untitled-1.png" id="325" name="Google Shape;325;p17"/>
          <p:cNvPicPr preferRelativeResize="0"/>
          <p:nvPr/>
        </p:nvPicPr>
        <p:blipFill rotWithShape="1">
          <a:blip r:embed="rId4">
            <a:alphaModFix/>
          </a:blip>
          <a:srcRect b="0" l="0" r="0" t="0"/>
          <a:stretch/>
        </p:blipFill>
        <p:spPr>
          <a:xfrm>
            <a:off x="1855787" y="3133725"/>
            <a:ext cx="5432425" cy="2803525"/>
          </a:xfrm>
          <a:prstGeom prst="rect">
            <a:avLst/>
          </a:prstGeom>
          <a:noFill/>
          <a:ln>
            <a:noFill/>
          </a:ln>
        </p:spPr>
      </p:pic>
      <p:graphicFrame>
        <p:nvGraphicFramePr>
          <p:cNvPr id="326" name="Google Shape;326;p17"/>
          <p:cNvGraphicFramePr/>
          <p:nvPr/>
        </p:nvGraphicFramePr>
        <p:xfrm>
          <a:off x="0" y="2127250"/>
          <a:ext cx="3000000" cy="3000000"/>
        </p:xfrm>
        <a:graphic>
          <a:graphicData uri="http://schemas.openxmlformats.org/drawingml/2006/table">
            <a:tbl>
              <a:tblPr>
                <a:noFill/>
                <a:tableStyleId>{B47B9629-2F75-47AB-817F-C5DE7D8EA528}</a:tableStyleId>
              </a:tblPr>
              <a:tblGrid>
                <a:gridCol w="4572000"/>
                <a:gridCol w="4572000"/>
              </a:tblGrid>
              <a:tr h="731825">
                <a:tc>
                  <a:txBody>
                    <a:bodyPr/>
                    <a:lstStyle/>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Static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1800"/>
                        <a:buFont typeface="Calibri"/>
                        <a:buNone/>
                      </a:pPr>
                      <a:r>
                        <a:rPr b="1" i="0" lang="en-US" sz="1800" u="none" cap="none" strike="noStrike">
                          <a:solidFill>
                            <a:srgbClr val="FFFFFF"/>
                          </a:solidFill>
                          <a:latin typeface="Calibri"/>
                          <a:ea typeface="Calibri"/>
                          <a:cs typeface="Calibri"/>
                          <a:sym typeface="Calibri"/>
                        </a:rPr>
                        <a:t>Dynamic</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36575">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1.Entire program load into main memory before program start execution.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1.On demand it load program into memory</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731825">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2.Memory utilization is inefficient because it require or not it load whole program into main memory.</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2. Memory utilization is efficient because it load program on demand.</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395275">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3. Fast execution of program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3. Slower execution of program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731825">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4. Every time it takes load time when program load into main memory</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4. Perform at a run time by operating system</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822325">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5. Static linking is applied if the static loading used accordingly</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cap="none" strike="noStrike">
                          <a:solidFill>
                            <a:srgbClr val="000000"/>
                          </a:solidFill>
                          <a:latin typeface="Calibri"/>
                          <a:ea typeface="Calibri"/>
                          <a:cs typeface="Calibri"/>
                          <a:sym typeface="Calibri"/>
                        </a:rPr>
                        <a:t>5. dynamic linking is applied if the dynamic loading used accordingly</a:t>
                      </a:r>
                      <a:endParaRPr/>
                    </a:p>
                    <a:p>
                      <a:pPr indent="0" lvl="0" marL="0" marR="0" rtl="0" algn="l">
                        <a:spcBef>
                          <a:spcPts val="0"/>
                        </a:spcBef>
                        <a:spcAft>
                          <a:spcPts val="0"/>
                        </a:spcAft>
                        <a:buNone/>
                      </a:pPr>
                      <a:r>
                        <a:t/>
                      </a:r>
                      <a:endParaRPr b="0" i="0" sz="1600" u="none">
                        <a:solidFill>
                          <a:srgbClr val="000000"/>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731825">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a:solidFill>
                            <a:srgbClr val="000000"/>
                          </a:solidFill>
                          <a:latin typeface="Calibri"/>
                          <a:ea typeface="Calibri"/>
                          <a:cs typeface="Calibri"/>
                          <a:sym typeface="Calibri"/>
                        </a:rPr>
                        <a:t>6.To start execution absolute data and program load into memory</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600"/>
                        <a:buFont typeface="Calibri"/>
                        <a:buNone/>
                      </a:pPr>
                      <a:r>
                        <a:rPr b="0" i="0" lang="en-US" sz="1600" u="none">
                          <a:solidFill>
                            <a:srgbClr val="000000"/>
                          </a:solidFill>
                          <a:latin typeface="Calibri"/>
                          <a:ea typeface="Calibri"/>
                          <a:cs typeface="Calibri"/>
                          <a:sym typeface="Calibri"/>
                        </a:rPr>
                        <a:t>6. Bit by bit loading of data and information in run time</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descr="C:\Users\parul\Desktop\Digital Learning Content.png" id="331" name="Google Shape;331;p18"/>
          <p:cNvPicPr preferRelativeResize="0"/>
          <p:nvPr/>
        </p:nvPicPr>
        <p:blipFill rotWithShape="1">
          <a:blip r:embed="rId3">
            <a:alphaModFix/>
          </a:blip>
          <a:srcRect b="0" l="0" r="0" t="0"/>
          <a:stretch/>
        </p:blipFill>
        <p:spPr>
          <a:xfrm>
            <a:off x="0" y="-42862"/>
            <a:ext cx="9144000" cy="6900862"/>
          </a:xfrm>
          <a:prstGeom prst="rect">
            <a:avLst/>
          </a:prstGeom>
          <a:noFill/>
          <a:ln>
            <a:noFill/>
          </a:ln>
        </p:spPr>
      </p:pic>
      <p:sp>
        <p:nvSpPr>
          <p:cNvPr id="332" name="Google Shape;332;p18"/>
          <p:cNvSpPr txBox="1"/>
          <p:nvPr/>
        </p:nvSpPr>
        <p:spPr>
          <a:xfrm>
            <a:off x="0" y="157003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Swapping</a:t>
            </a:r>
            <a:endParaRPr/>
          </a:p>
        </p:txBody>
      </p:sp>
      <p:pic>
        <p:nvPicPr>
          <p:cNvPr descr="C:\Users\parul\Desktop\Untitled-1.png" id="333" name="Google Shape;333;p18"/>
          <p:cNvPicPr preferRelativeResize="0"/>
          <p:nvPr/>
        </p:nvPicPr>
        <p:blipFill rotWithShape="1">
          <a:blip r:embed="rId4">
            <a:alphaModFix/>
          </a:blip>
          <a:srcRect b="0" l="0" r="0" t="0"/>
          <a:stretch/>
        </p:blipFill>
        <p:spPr>
          <a:xfrm>
            <a:off x="1855787" y="3133725"/>
            <a:ext cx="5432425" cy="2803525"/>
          </a:xfrm>
          <a:prstGeom prst="rect">
            <a:avLst/>
          </a:prstGeom>
          <a:noFill/>
          <a:ln>
            <a:noFill/>
          </a:ln>
        </p:spPr>
      </p:pic>
      <p:sp>
        <p:nvSpPr>
          <p:cNvPr id="334" name="Google Shape;334;p18"/>
          <p:cNvSpPr txBox="1"/>
          <p:nvPr/>
        </p:nvSpPr>
        <p:spPr>
          <a:xfrm>
            <a:off x="90487" y="2252662"/>
            <a:ext cx="8963025" cy="452437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For temporarily any process can be swapped out of memory to backing store and take back into memory for further execution.</a:t>
            </a:r>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rgbClr val="376092"/>
              </a:buClr>
              <a:buSzPts val="2400"/>
              <a:buFont typeface="Arial"/>
              <a:buChar char="•"/>
            </a:pPr>
            <a:r>
              <a:rPr b="1" i="0" lang="en-US" sz="2400" u="none">
                <a:solidFill>
                  <a:srgbClr val="376092"/>
                </a:solidFill>
                <a:latin typeface="Calibri"/>
                <a:ea typeface="Calibri"/>
                <a:cs typeface="Calibri"/>
                <a:sym typeface="Calibri"/>
              </a:rPr>
              <a:t>Backing store </a:t>
            </a:r>
            <a:r>
              <a:rPr b="0" i="0" lang="en-US" sz="2400" u="none">
                <a:solidFill>
                  <a:schemeClr val="dk1"/>
                </a:solidFill>
                <a:latin typeface="Calibri"/>
                <a:ea typeface="Calibri"/>
                <a:cs typeface="Calibri"/>
                <a:sym typeface="Calibri"/>
              </a:rPr>
              <a:t>: disk large enough so that can accommodate copies of all memory images for all users.</a:t>
            </a:r>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rgbClr val="376092"/>
              </a:buClr>
              <a:buSzPts val="2400"/>
              <a:buFont typeface="Arial"/>
              <a:buChar char="•"/>
            </a:pPr>
            <a:r>
              <a:rPr b="1" i="0" lang="en-US" sz="2400" u="none">
                <a:solidFill>
                  <a:srgbClr val="376092"/>
                </a:solidFill>
                <a:latin typeface="Calibri"/>
                <a:ea typeface="Calibri"/>
                <a:cs typeface="Calibri"/>
                <a:sym typeface="Calibri"/>
              </a:rPr>
              <a:t>Roll out roll in: </a:t>
            </a:r>
            <a:r>
              <a:rPr b="0" i="0" lang="en-US" sz="2400" u="none">
                <a:solidFill>
                  <a:schemeClr val="dk1"/>
                </a:solidFill>
                <a:latin typeface="Calibri"/>
                <a:ea typeface="Calibri"/>
                <a:cs typeface="Calibri"/>
                <a:sym typeface="Calibri"/>
              </a:rPr>
              <a:t>for priority based scheduling algorithm swapping variant used; to load high-priority process and to get execute  lower priority process need to swapped out.</a:t>
            </a:r>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Ready queue maintain by the system  for ready -to-run processes which have memory images on disk.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descr="C:\Users\parul\Desktop\Digital Learning Content.png" id="339" name="Google Shape;339;p19"/>
          <p:cNvPicPr preferRelativeResize="0"/>
          <p:nvPr/>
        </p:nvPicPr>
        <p:blipFill rotWithShape="1">
          <a:blip r:embed="rId3">
            <a:alphaModFix/>
          </a:blip>
          <a:srcRect b="0" l="0" r="0" t="0"/>
          <a:stretch/>
        </p:blipFill>
        <p:spPr>
          <a:xfrm>
            <a:off x="0" y="-317500"/>
            <a:ext cx="9144000" cy="6900862"/>
          </a:xfrm>
          <a:prstGeom prst="rect">
            <a:avLst/>
          </a:prstGeom>
          <a:noFill/>
          <a:ln>
            <a:noFill/>
          </a:ln>
        </p:spPr>
      </p:pic>
      <p:sp>
        <p:nvSpPr>
          <p:cNvPr id="340" name="Google Shape;340;p19"/>
          <p:cNvSpPr txBox="1"/>
          <p:nvPr/>
        </p:nvSpPr>
        <p:spPr>
          <a:xfrm>
            <a:off x="0" y="12112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Schematic View of Swapping</a:t>
            </a:r>
            <a:endParaRPr/>
          </a:p>
        </p:txBody>
      </p:sp>
      <p:pic>
        <p:nvPicPr>
          <p:cNvPr descr="C:\Users\parul\Desktop\Untitled-1.png" id="341" name="Google Shape;341;p19"/>
          <p:cNvPicPr preferRelativeResize="0"/>
          <p:nvPr/>
        </p:nvPicPr>
        <p:blipFill rotWithShape="1">
          <a:blip r:embed="rId4">
            <a:alphaModFix/>
          </a:blip>
          <a:srcRect b="0" l="0" r="0" t="0"/>
          <a:stretch/>
        </p:blipFill>
        <p:spPr>
          <a:xfrm>
            <a:off x="1855787" y="3133725"/>
            <a:ext cx="5432425" cy="2803525"/>
          </a:xfrm>
          <a:prstGeom prst="rect">
            <a:avLst/>
          </a:prstGeom>
          <a:noFill/>
          <a:ln>
            <a:noFill/>
          </a:ln>
        </p:spPr>
      </p:pic>
      <p:pic>
        <p:nvPicPr>
          <p:cNvPr id="342" name="Google Shape;342;p19"/>
          <p:cNvPicPr preferRelativeResize="0"/>
          <p:nvPr/>
        </p:nvPicPr>
        <p:blipFill rotWithShape="1">
          <a:blip r:embed="rId5">
            <a:alphaModFix/>
          </a:blip>
          <a:srcRect b="0" l="0" r="0" t="0"/>
          <a:stretch/>
        </p:blipFill>
        <p:spPr>
          <a:xfrm>
            <a:off x="1512887" y="2479675"/>
            <a:ext cx="6115050" cy="3883025"/>
          </a:xfrm>
          <a:prstGeom prst="rect">
            <a:avLst/>
          </a:prstGeom>
          <a:noFill/>
          <a:ln>
            <a:noFill/>
          </a:ln>
        </p:spPr>
      </p:pic>
      <p:sp>
        <p:nvSpPr>
          <p:cNvPr id="343" name="Google Shape;343;p19"/>
          <p:cNvSpPr txBox="1"/>
          <p:nvPr/>
        </p:nvSpPr>
        <p:spPr>
          <a:xfrm>
            <a:off x="3460750" y="63896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6  Schematic view Swapping [6]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descr="C:\Users\parul\Desktop\Digital Learning Content.png" id="167" name="Google Shape;167;p2"/>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68" name="Google Shape;168;p2"/>
          <p:cNvPicPr preferRelativeResize="0"/>
          <p:nvPr/>
        </p:nvPicPr>
        <p:blipFill rotWithShape="1">
          <a:blip r:embed="rId4">
            <a:alphaModFix/>
          </a:blip>
          <a:srcRect b="0" l="0" r="0" t="0"/>
          <a:stretch/>
        </p:blipFill>
        <p:spPr>
          <a:xfrm>
            <a:off x="1857375" y="2571750"/>
            <a:ext cx="5430837" cy="2803525"/>
          </a:xfrm>
          <a:prstGeom prst="rect">
            <a:avLst/>
          </a:prstGeom>
          <a:noFill/>
          <a:ln>
            <a:noFill/>
          </a:ln>
        </p:spPr>
      </p:pic>
      <p:sp>
        <p:nvSpPr>
          <p:cNvPr id="169" name="Google Shape;169;p2"/>
          <p:cNvSpPr txBox="1"/>
          <p:nvPr/>
        </p:nvSpPr>
        <p:spPr>
          <a:xfrm>
            <a:off x="0" y="3714750"/>
            <a:ext cx="9144000" cy="714375"/>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0" name="Google Shape;170;p2"/>
          <p:cNvSpPr txBox="1"/>
          <p:nvPr/>
        </p:nvSpPr>
        <p:spPr>
          <a:xfrm>
            <a:off x="857250" y="3756025"/>
            <a:ext cx="7429500" cy="6318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00"/>
              <a:buFont typeface="Calibri"/>
              <a:buNone/>
            </a:pPr>
            <a:r>
              <a:rPr b="1" i="0" lang="en-US" sz="3500" u="none">
                <a:solidFill>
                  <a:schemeClr val="lt1"/>
                </a:solidFill>
                <a:latin typeface="Calibri"/>
                <a:ea typeface="Calibri"/>
                <a:cs typeface="Calibri"/>
                <a:sym typeface="Calibri"/>
              </a:rPr>
              <a:t>Memory Management</a:t>
            </a:r>
            <a:endParaRPr/>
          </a:p>
        </p:txBody>
      </p:sp>
      <p:sp>
        <p:nvSpPr>
          <p:cNvPr id="171" name="Google Shape;171;p2"/>
          <p:cNvSpPr txBox="1"/>
          <p:nvPr/>
        </p:nvSpPr>
        <p:spPr>
          <a:xfrm>
            <a:off x="1714500" y="3071812"/>
            <a:ext cx="5715000" cy="630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500"/>
              <a:buFont typeface="Calibri"/>
              <a:buNone/>
            </a:pPr>
            <a:r>
              <a:rPr b="1" i="0" lang="en-US" sz="3500" u="none">
                <a:solidFill>
                  <a:schemeClr val="dk1"/>
                </a:solidFill>
                <a:latin typeface="Calibri"/>
                <a:ea typeface="Calibri"/>
                <a:cs typeface="Calibri"/>
                <a:sym typeface="Calibri"/>
              </a:rPr>
              <a:t>CHAPTER-5.1</a:t>
            </a:r>
            <a:endParaRPr/>
          </a:p>
        </p:txBody>
      </p:sp>
      <p:pic>
        <p:nvPicPr>
          <p:cNvPr id="172" name="Google Shape;172;p2"/>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descr="C:\Users\parul\Desktop\Digital Learning Content.png" id="348" name="Google Shape;348;p20"/>
          <p:cNvPicPr preferRelativeResize="0"/>
          <p:nvPr/>
        </p:nvPicPr>
        <p:blipFill rotWithShape="1">
          <a:blip r:embed="rId3">
            <a:alphaModFix/>
          </a:blip>
          <a:srcRect b="0" l="0" r="0" t="0"/>
          <a:stretch/>
        </p:blipFill>
        <p:spPr>
          <a:xfrm>
            <a:off x="0" y="19050"/>
            <a:ext cx="9144000" cy="6900862"/>
          </a:xfrm>
          <a:prstGeom prst="rect">
            <a:avLst/>
          </a:prstGeom>
          <a:noFill/>
          <a:ln>
            <a:noFill/>
          </a:ln>
        </p:spPr>
      </p:pic>
      <p:sp>
        <p:nvSpPr>
          <p:cNvPr id="349" name="Google Shape;349;p20"/>
          <p:cNvSpPr txBox="1"/>
          <p:nvPr/>
        </p:nvSpPr>
        <p:spPr>
          <a:xfrm>
            <a:off x="0" y="115728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Memory Management Techniques (MMT)</a:t>
            </a:r>
            <a:endParaRPr/>
          </a:p>
        </p:txBody>
      </p:sp>
      <p:pic>
        <p:nvPicPr>
          <p:cNvPr descr="C:\Users\parul\Desktop\Untitled-1.png" id="350" name="Google Shape;350;p20"/>
          <p:cNvPicPr preferRelativeResize="0"/>
          <p:nvPr/>
        </p:nvPicPr>
        <p:blipFill rotWithShape="1">
          <a:blip r:embed="rId4">
            <a:alphaModFix/>
          </a:blip>
          <a:srcRect b="0" l="0" r="0" t="0"/>
          <a:stretch/>
        </p:blipFill>
        <p:spPr>
          <a:xfrm>
            <a:off x="1855787" y="3133725"/>
            <a:ext cx="5432425" cy="2803525"/>
          </a:xfrm>
          <a:prstGeom prst="rect">
            <a:avLst/>
          </a:prstGeom>
          <a:noFill/>
          <a:ln>
            <a:noFill/>
          </a:ln>
        </p:spPr>
      </p:pic>
      <p:pic>
        <p:nvPicPr>
          <p:cNvPr id="351" name="Google Shape;351;p20"/>
          <p:cNvPicPr preferRelativeResize="0"/>
          <p:nvPr/>
        </p:nvPicPr>
        <p:blipFill rotWithShape="1">
          <a:blip r:embed="rId5">
            <a:alphaModFix/>
          </a:blip>
          <a:srcRect b="0" l="0" r="0" t="0"/>
          <a:stretch/>
        </p:blipFill>
        <p:spPr>
          <a:xfrm>
            <a:off x="306387" y="2133600"/>
            <a:ext cx="8658225" cy="4391025"/>
          </a:xfrm>
          <a:prstGeom prst="rect">
            <a:avLst/>
          </a:prstGeom>
          <a:noFill/>
          <a:ln>
            <a:noFill/>
          </a:ln>
        </p:spPr>
      </p:pic>
      <p:sp>
        <p:nvSpPr>
          <p:cNvPr id="352" name="Google Shape;352;p20"/>
          <p:cNvSpPr txBox="1"/>
          <p:nvPr/>
        </p:nvSpPr>
        <p:spPr>
          <a:xfrm>
            <a:off x="3924300" y="6704012"/>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7  MMT  [7]</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descr="C:\Users\parul\Desktop\Digital Learning Content.png" id="357" name="Google Shape;357;p21"/>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358" name="Google Shape;358;p21"/>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359" name="Google Shape;359;p21"/>
          <p:cNvSpPr txBox="1"/>
          <p:nvPr/>
        </p:nvSpPr>
        <p:spPr>
          <a:xfrm>
            <a:off x="14287" y="2297112"/>
            <a:ext cx="8953500" cy="216852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Memory allocation is a mechanism by which computer programs and services are assigned with physical or virtual memory space.</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 </a:t>
            </a:r>
            <a:endParaRPr/>
          </a:p>
        </p:txBody>
      </p:sp>
      <p:sp>
        <p:nvSpPr>
          <p:cNvPr id="360" name="Google Shape;360;p21"/>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1" name="Google Shape;361;p21"/>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Memory Allocation: Contiguous Memory Allocation</a:t>
            </a:r>
            <a:endParaRPr/>
          </a:p>
        </p:txBody>
      </p:sp>
      <p:sp>
        <p:nvSpPr>
          <p:cNvPr id="362" name="Google Shape;362;p21"/>
          <p:cNvSpPr txBox="1"/>
          <p:nvPr/>
        </p:nvSpPr>
        <p:spPr>
          <a:xfrm>
            <a:off x="-19050" y="3348037"/>
            <a:ext cx="8642350" cy="1631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a:t>
            </a:r>
            <a:r>
              <a:rPr b="0" i="0" lang="en-US" sz="20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Memory allocation is the process of reserving a partially or entirely portion of computer memory.</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There are 2 types of memory allocation:</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a:t>
            </a:r>
            <a:r>
              <a:rPr b="1" i="0" lang="en-US" sz="2400" u="none">
                <a:solidFill>
                  <a:srgbClr val="254061"/>
                </a:solidFill>
                <a:latin typeface="Calibri"/>
                <a:ea typeface="Calibri"/>
                <a:cs typeface="Calibri"/>
                <a:sym typeface="Calibri"/>
              </a:rPr>
              <a:t>1. Contiguous memory allocation</a:t>
            </a:r>
            <a:endParaRPr/>
          </a:p>
          <a:p>
            <a:pPr indent="0" lvl="0" marL="0" marR="0" rtl="0" algn="l">
              <a:lnSpc>
                <a:spcPct val="100000"/>
              </a:lnSpc>
              <a:spcBef>
                <a:spcPts val="0"/>
              </a:spcBef>
              <a:spcAft>
                <a:spcPts val="0"/>
              </a:spcAft>
              <a:buClr>
                <a:schemeClr val="dk1"/>
              </a:buClr>
              <a:buSzPts val="2400"/>
              <a:buFont typeface="Arial"/>
              <a:buNone/>
            </a:pPr>
            <a:r>
              <a:t/>
            </a:r>
            <a:endParaRPr b="1" i="0" sz="2400" u="none">
              <a:solidFill>
                <a:srgbClr val="254061"/>
              </a:solidFill>
              <a:latin typeface="Calibri"/>
              <a:ea typeface="Calibri"/>
              <a:cs typeface="Calibri"/>
              <a:sym typeface="Calibri"/>
            </a:endParaRPr>
          </a:p>
          <a:p>
            <a:pPr indent="0" lvl="0" marL="0" marR="0" rtl="0" algn="l">
              <a:lnSpc>
                <a:spcPct val="100000"/>
              </a:lnSpc>
              <a:spcBef>
                <a:spcPts val="0"/>
              </a:spcBef>
              <a:spcAft>
                <a:spcPts val="0"/>
              </a:spcAft>
              <a:buClr>
                <a:srgbClr val="254061"/>
              </a:buClr>
              <a:buSzPts val="2400"/>
              <a:buFont typeface="Calibri"/>
              <a:buNone/>
            </a:pPr>
            <a:r>
              <a:rPr b="1" i="0" lang="en-US" sz="2400" u="none">
                <a:solidFill>
                  <a:srgbClr val="254061"/>
                </a:solidFill>
                <a:latin typeface="Calibri"/>
                <a:ea typeface="Calibri"/>
                <a:cs typeface="Calibri"/>
                <a:sym typeface="Calibri"/>
              </a:rPr>
              <a:t>	2. Non – Contiguous memory allocation</a:t>
            </a:r>
            <a:endParaRPr/>
          </a:p>
          <a:p>
            <a:pPr indent="0" lvl="0" marL="0" marR="0" rtl="0" algn="l">
              <a:lnSpc>
                <a:spcPct val="100000"/>
              </a:lnSpc>
              <a:spcBef>
                <a:spcPts val="0"/>
              </a:spcBef>
              <a:spcAft>
                <a:spcPts val="0"/>
              </a:spcAft>
              <a:buNone/>
            </a:pPr>
            <a:r>
              <a:t/>
            </a:r>
            <a:endParaRPr b="1" i="0" sz="2400" u="none">
              <a:solidFill>
                <a:srgbClr val="254061"/>
              </a:solidFill>
              <a:latin typeface="Calibri"/>
              <a:ea typeface="Calibri"/>
              <a:cs typeface="Calibri"/>
              <a:sym typeface="Calibri"/>
            </a:endParaRPr>
          </a:p>
        </p:txBody>
      </p:sp>
      <p:sp>
        <p:nvSpPr>
          <p:cNvPr id="363" name="Google Shape;363;p21"/>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4" name="Google Shape;364;p21"/>
          <p:cNvSpPr txBox="1"/>
          <p:nvPr/>
        </p:nvSpPr>
        <p:spPr>
          <a:xfrm>
            <a:off x="6643687" y="6073775"/>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5" name="Google Shape;365;p21"/>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366" name="Google Shape;366;p21"/>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descr="C:\Users\parul\Desktop\Digital Learning Content.png" id="372" name="Google Shape;372;p22"/>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373" name="Google Shape;373;p22"/>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374" name="Google Shape;374;p22"/>
          <p:cNvSpPr txBox="1"/>
          <p:nvPr/>
        </p:nvSpPr>
        <p:spPr>
          <a:xfrm>
            <a:off x="190500" y="2286000"/>
            <a:ext cx="8737600" cy="280511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a:t>
            </a:r>
            <a:r>
              <a:rPr b="0" i="0" lang="en-US" sz="20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Contiguous memory allocation is known as a memory allocation model in which a single contiguous adjacent area is allocated in the memory for each program.</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endParaRPr/>
          </a:p>
        </p:txBody>
      </p:sp>
      <p:sp>
        <p:nvSpPr>
          <p:cNvPr id="375" name="Google Shape;375;p22"/>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6" name="Google Shape;376;p22"/>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Contiguous Memory Allocation</a:t>
            </a:r>
            <a:endParaRPr/>
          </a:p>
        </p:txBody>
      </p:sp>
      <p:sp>
        <p:nvSpPr>
          <p:cNvPr id="377" name="Google Shape;377;p22"/>
          <p:cNvSpPr txBox="1"/>
          <p:nvPr/>
        </p:nvSpPr>
        <p:spPr>
          <a:xfrm>
            <a:off x="215900" y="4110037"/>
            <a:ext cx="8902700" cy="1631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When a process needs to execute, memory is requested by the process.</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The size of the process is compared with the amount of contiguous main memory available to execute the process. </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	</a:t>
            </a:r>
            <a:endParaRPr/>
          </a:p>
        </p:txBody>
      </p:sp>
      <p:sp>
        <p:nvSpPr>
          <p:cNvPr id="378" name="Google Shape;378;p22"/>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9" name="Google Shape;379;p22"/>
          <p:cNvSpPr txBox="1"/>
          <p:nvPr/>
        </p:nvSpPr>
        <p:spPr>
          <a:xfrm>
            <a:off x="6643687" y="6073775"/>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0" name="Google Shape;380;p22"/>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381" name="Google Shape;381;p22"/>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pic>
        <p:nvPicPr>
          <p:cNvPr descr="C:\Users\parul\Desktop\Digital Learning Content.png" id="387" name="Google Shape;387;p23"/>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388" name="Google Shape;388;p23"/>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389" name="Google Shape;389;p23"/>
          <p:cNvSpPr txBox="1"/>
          <p:nvPr/>
        </p:nvSpPr>
        <p:spPr>
          <a:xfrm>
            <a:off x="190500" y="2286000"/>
            <a:ext cx="8737600" cy="1143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endParaRPr/>
          </a:p>
        </p:txBody>
      </p:sp>
      <p:sp>
        <p:nvSpPr>
          <p:cNvPr id="390" name="Google Shape;390;p23"/>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1" name="Google Shape;391;p23"/>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Contiguous Memory Allocation</a:t>
            </a:r>
            <a:endParaRPr/>
          </a:p>
        </p:txBody>
      </p:sp>
      <p:sp>
        <p:nvSpPr>
          <p:cNvPr id="392" name="Google Shape;392;p23"/>
          <p:cNvSpPr txBox="1"/>
          <p:nvPr/>
        </p:nvSpPr>
        <p:spPr>
          <a:xfrm>
            <a:off x="139700" y="2262187"/>
            <a:ext cx="8642350" cy="1631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a:t>
            </a:r>
            <a:r>
              <a:rPr b="0" i="0" lang="en-US" sz="20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If enough contiguous memory is found, the process is allocated memory to start its execution. </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Otherwise, waiting processes are added to a queue until there is sufficient free contiguous memory available.</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	</a:t>
            </a:r>
            <a:endParaRPr/>
          </a:p>
        </p:txBody>
      </p:sp>
      <p:sp>
        <p:nvSpPr>
          <p:cNvPr id="393" name="Google Shape;393;p23"/>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4" name="Google Shape;394;p23"/>
          <p:cNvSpPr txBox="1"/>
          <p:nvPr/>
        </p:nvSpPr>
        <p:spPr>
          <a:xfrm>
            <a:off x="6643687" y="6073775"/>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5" name="Google Shape;395;p23"/>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396" name="Google Shape;396;p23"/>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descr="C:\Users\parul\Desktop\Digital Learning Content.png" id="402" name="Google Shape;402;p24"/>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403" name="Google Shape;403;p24"/>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404" name="Google Shape;404;p24"/>
          <p:cNvSpPr txBox="1"/>
          <p:nvPr/>
        </p:nvSpPr>
        <p:spPr>
          <a:xfrm>
            <a:off x="190500" y="2286000"/>
            <a:ext cx="8737600" cy="225107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a:t>
            </a:r>
            <a:r>
              <a:rPr b="0" i="0" lang="en-US" sz="20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In operating systems, the contiguous memory allocation scheme can be implemented with the aid of two registers, known as base and limit registers.</a:t>
            </a:r>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endParaRPr/>
          </a:p>
        </p:txBody>
      </p:sp>
      <p:sp>
        <p:nvSpPr>
          <p:cNvPr id="405" name="Google Shape;405;p24"/>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6" name="Google Shape;406;p24"/>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Contiguous Memory Allocation</a:t>
            </a:r>
            <a:endParaRPr/>
          </a:p>
        </p:txBody>
      </p:sp>
      <p:sp>
        <p:nvSpPr>
          <p:cNvPr id="407" name="Google Shape;407;p24"/>
          <p:cNvSpPr txBox="1"/>
          <p:nvPr/>
        </p:nvSpPr>
        <p:spPr>
          <a:xfrm>
            <a:off x="311150" y="3984625"/>
            <a:ext cx="8642350" cy="1631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Main memory usually has two partitions :</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a:t>
            </a:r>
            <a:r>
              <a:rPr b="1" i="0" lang="en-US" sz="2400" u="none">
                <a:solidFill>
                  <a:srgbClr val="254061"/>
                </a:solidFill>
                <a:latin typeface="Calibri"/>
                <a:ea typeface="Calibri"/>
                <a:cs typeface="Calibri"/>
                <a:sym typeface="Calibri"/>
              </a:rPr>
              <a:t>Low Memory : Operating system resides in this memory.</a:t>
            </a:r>
            <a:endParaRPr/>
          </a:p>
          <a:p>
            <a:pPr indent="0" lvl="0" marL="0" marR="0" rtl="0" algn="l">
              <a:lnSpc>
                <a:spcPct val="100000"/>
              </a:lnSpc>
              <a:spcBef>
                <a:spcPts val="0"/>
              </a:spcBef>
              <a:spcAft>
                <a:spcPts val="0"/>
              </a:spcAft>
              <a:buClr>
                <a:schemeClr val="dk1"/>
              </a:buClr>
              <a:buSzPts val="2400"/>
              <a:buFont typeface="Arial"/>
              <a:buNone/>
            </a:pPr>
            <a:r>
              <a:t/>
            </a:r>
            <a:endParaRPr b="1" i="0" sz="2400" u="none">
              <a:solidFill>
                <a:srgbClr val="254061"/>
              </a:solidFill>
              <a:latin typeface="Calibri"/>
              <a:ea typeface="Calibri"/>
              <a:cs typeface="Calibri"/>
              <a:sym typeface="Calibri"/>
            </a:endParaRPr>
          </a:p>
          <a:p>
            <a:pPr indent="0" lvl="0" marL="0" marR="0" rtl="0" algn="l">
              <a:lnSpc>
                <a:spcPct val="100000"/>
              </a:lnSpc>
              <a:spcBef>
                <a:spcPts val="0"/>
              </a:spcBef>
              <a:spcAft>
                <a:spcPts val="0"/>
              </a:spcAft>
              <a:buClr>
                <a:srgbClr val="254061"/>
              </a:buClr>
              <a:buSzPts val="2400"/>
              <a:buFont typeface="Calibri"/>
              <a:buNone/>
            </a:pPr>
            <a:r>
              <a:rPr b="1" i="0" lang="en-US" sz="2400" u="none">
                <a:solidFill>
                  <a:srgbClr val="254061"/>
                </a:solidFill>
                <a:latin typeface="Calibri"/>
                <a:ea typeface="Calibri"/>
                <a:cs typeface="Calibri"/>
                <a:sym typeface="Calibri"/>
              </a:rPr>
              <a:t>	High Memory : User processes are held in high memory.</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	</a:t>
            </a:r>
            <a:endParaRPr/>
          </a:p>
        </p:txBody>
      </p:sp>
      <p:sp>
        <p:nvSpPr>
          <p:cNvPr id="408" name="Google Shape;408;p24"/>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9" name="Google Shape;409;p24"/>
          <p:cNvSpPr txBox="1"/>
          <p:nvPr/>
        </p:nvSpPr>
        <p:spPr>
          <a:xfrm>
            <a:off x="6643687" y="6073775"/>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0" name="Google Shape;410;p24"/>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411" name="Google Shape;411;p24"/>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descr="C:\Users\parul\Desktop\Digital Learning Content.png" id="417" name="Google Shape;417;p25"/>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418" name="Google Shape;418;p25"/>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419" name="Google Shape;419;p25"/>
          <p:cNvSpPr txBox="1"/>
          <p:nvPr/>
        </p:nvSpPr>
        <p:spPr>
          <a:xfrm>
            <a:off x="190500" y="2286000"/>
            <a:ext cx="8737600" cy="318452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Partitioning of memory can be done in the following ways:</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a:t>
            </a:r>
            <a:r>
              <a:rPr b="1" i="0" lang="en-US" sz="2400" u="none">
                <a:solidFill>
                  <a:srgbClr val="254061"/>
                </a:solidFill>
                <a:latin typeface="Calibri"/>
                <a:ea typeface="Calibri"/>
                <a:cs typeface="Calibri"/>
                <a:sym typeface="Calibri"/>
              </a:rPr>
              <a:t>1. Single Process Monitor</a:t>
            </a:r>
            <a:endParaRPr/>
          </a:p>
          <a:p>
            <a:pPr indent="0" lvl="0" marL="0" marR="0" rtl="0" algn="l">
              <a:lnSpc>
                <a:spcPct val="150000"/>
              </a:lnSpc>
              <a:spcBef>
                <a:spcPts val="0"/>
              </a:spcBef>
              <a:spcAft>
                <a:spcPts val="0"/>
              </a:spcAft>
              <a:buClr>
                <a:srgbClr val="254061"/>
              </a:buClr>
              <a:buSzPts val="2400"/>
              <a:buFont typeface="Calibri"/>
              <a:buNone/>
            </a:pPr>
            <a:r>
              <a:rPr b="1" i="0" lang="en-US" sz="2400" u="none">
                <a:solidFill>
                  <a:srgbClr val="254061"/>
                </a:solidFill>
                <a:latin typeface="Calibri"/>
                <a:ea typeface="Calibri"/>
                <a:cs typeface="Calibri"/>
                <a:sym typeface="Calibri"/>
              </a:rPr>
              <a:t>		2. Multiprogramming with Fixed Partition</a:t>
            </a:r>
            <a:endParaRPr/>
          </a:p>
          <a:p>
            <a:pPr indent="0" lvl="0" marL="0" marR="0" rtl="0" algn="l">
              <a:lnSpc>
                <a:spcPct val="150000"/>
              </a:lnSpc>
              <a:spcBef>
                <a:spcPts val="0"/>
              </a:spcBef>
              <a:spcAft>
                <a:spcPts val="0"/>
              </a:spcAft>
              <a:buClr>
                <a:srgbClr val="254061"/>
              </a:buClr>
              <a:buSzPts val="2400"/>
              <a:buFont typeface="Calibri"/>
              <a:buNone/>
            </a:pPr>
            <a:r>
              <a:rPr b="1" i="0" lang="en-US" sz="2400" u="none">
                <a:solidFill>
                  <a:srgbClr val="254061"/>
                </a:solidFill>
                <a:latin typeface="Calibri"/>
                <a:ea typeface="Calibri"/>
                <a:cs typeface="Calibri"/>
                <a:sym typeface="Calibri"/>
              </a:rPr>
              <a:t>		3. Multiprogramming with Variable Partition</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rgbClr val="0070C0"/>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 </a:t>
            </a:r>
            <a:endParaRPr/>
          </a:p>
        </p:txBody>
      </p:sp>
      <p:sp>
        <p:nvSpPr>
          <p:cNvPr id="420" name="Google Shape;420;p25"/>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1" name="Google Shape;421;p25"/>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Contiguous Memory Allocation</a:t>
            </a:r>
            <a:endParaRPr/>
          </a:p>
        </p:txBody>
      </p:sp>
      <p:sp>
        <p:nvSpPr>
          <p:cNvPr id="422" name="Google Shape;422;p25"/>
          <p:cNvSpPr txBox="1"/>
          <p:nvPr/>
        </p:nvSpPr>
        <p:spPr>
          <a:xfrm>
            <a:off x="285750" y="3357562"/>
            <a:ext cx="8642350" cy="1631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	</a:t>
            </a:r>
            <a:endParaRPr/>
          </a:p>
        </p:txBody>
      </p:sp>
      <p:sp>
        <p:nvSpPr>
          <p:cNvPr id="423" name="Google Shape;423;p25"/>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4" name="Google Shape;424;p25"/>
          <p:cNvSpPr txBox="1"/>
          <p:nvPr/>
        </p:nvSpPr>
        <p:spPr>
          <a:xfrm>
            <a:off x="6643687" y="6073775"/>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5" name="Google Shape;425;p25"/>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426" name="Google Shape;426;p25"/>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descr="C:\Users\parul\Desktop\Digital Learning Content.png" id="431" name="Google Shape;431;p26"/>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432" name="Google Shape;432;p26"/>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433" name="Google Shape;433;p26"/>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4" name="Google Shape;434;p26"/>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Single Process Monitor</a:t>
            </a:r>
            <a:endParaRPr/>
          </a:p>
        </p:txBody>
      </p:sp>
      <p:sp>
        <p:nvSpPr>
          <p:cNvPr id="435" name="Google Shape;435;p26"/>
          <p:cNvSpPr txBox="1"/>
          <p:nvPr/>
        </p:nvSpPr>
        <p:spPr>
          <a:xfrm>
            <a:off x="249237" y="2357437"/>
            <a:ext cx="8863012" cy="475297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a:t>
            </a:r>
            <a:r>
              <a:rPr b="1" i="0" lang="en-US" sz="20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Main memory is dividing into the two parts. One is part of O.S. and second for user process area.</a:t>
            </a:r>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For example: Here main memory 0-400MB</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space is reserve for the Operating System.</a:t>
            </a:r>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Second part is part for user process in which</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user’s process will be loaded into memory.</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436" name="Google Shape;436;p26"/>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7" name="Google Shape;437;p26"/>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8  Single Process Monitor[9]</a:t>
            </a:r>
            <a:endParaRPr/>
          </a:p>
        </p:txBody>
      </p:sp>
      <p:sp>
        <p:nvSpPr>
          <p:cNvPr id="438" name="Google Shape;438;p26"/>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439" name="Google Shape;439;p26"/>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pic>
        <p:nvPicPr>
          <p:cNvPr id="440" name="Google Shape;440;p26"/>
          <p:cNvPicPr preferRelativeResize="0"/>
          <p:nvPr/>
        </p:nvPicPr>
        <p:blipFill rotWithShape="1">
          <a:blip r:embed="rId6">
            <a:alphaModFix/>
          </a:blip>
          <a:srcRect b="0" l="0" r="0" t="0"/>
          <a:stretch/>
        </p:blipFill>
        <p:spPr>
          <a:xfrm>
            <a:off x="6033880" y="3139055"/>
            <a:ext cx="2252870" cy="3291923"/>
          </a:xfrm>
          <a:prstGeom prst="rect">
            <a:avLst/>
          </a:prstGeom>
          <a:noFill/>
          <a:ln>
            <a:noFill/>
          </a:ln>
        </p:spPr>
      </p:pic>
      <p:sp>
        <p:nvSpPr>
          <p:cNvPr id="441" name="Google Shape;441;p26"/>
          <p:cNvSpPr txBox="1"/>
          <p:nvPr/>
        </p:nvSpPr>
        <p:spPr>
          <a:xfrm>
            <a:off x="8181975" y="2951162"/>
            <a:ext cx="1066800" cy="37623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0</a:t>
            </a:r>
            <a:endParaRPr/>
          </a:p>
        </p:txBody>
      </p:sp>
      <p:sp>
        <p:nvSpPr>
          <p:cNvPr id="442" name="Google Shape;442;p26"/>
          <p:cNvSpPr txBox="1"/>
          <p:nvPr/>
        </p:nvSpPr>
        <p:spPr>
          <a:xfrm flipH="1">
            <a:off x="8212137" y="3765550"/>
            <a:ext cx="974725" cy="417512"/>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600"/>
              <a:buFont typeface="Calibri"/>
              <a:buNone/>
            </a:pPr>
            <a:r>
              <a:rPr b="1" i="0" lang="en-US" sz="1600" u="none">
                <a:solidFill>
                  <a:srgbClr val="000000"/>
                </a:solidFill>
                <a:latin typeface="Calibri"/>
                <a:ea typeface="Calibri"/>
                <a:cs typeface="Calibri"/>
                <a:sym typeface="Calibri"/>
              </a:rPr>
              <a:t>400MB</a:t>
            </a:r>
            <a:endParaRPr/>
          </a:p>
        </p:txBody>
      </p:sp>
      <p:sp>
        <p:nvSpPr>
          <p:cNvPr id="443" name="Google Shape;443;p26"/>
          <p:cNvSpPr txBox="1"/>
          <p:nvPr/>
        </p:nvSpPr>
        <p:spPr>
          <a:xfrm>
            <a:off x="8177212" y="6184900"/>
            <a:ext cx="984250" cy="37623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1000MB</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descr="C:\Users\parul\Desktop\Digital Learning Content.png" id="449" name="Google Shape;449;p27"/>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450" name="Google Shape;450;p27"/>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451" name="Google Shape;451;p27"/>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2" name="Google Shape;452;p27"/>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Single Process Monitor</a:t>
            </a:r>
            <a:endParaRPr/>
          </a:p>
        </p:txBody>
      </p:sp>
      <p:sp>
        <p:nvSpPr>
          <p:cNvPr id="453" name="Google Shape;453;p27"/>
          <p:cNvSpPr txBox="1"/>
          <p:nvPr/>
        </p:nvSpPr>
        <p:spPr>
          <a:xfrm>
            <a:off x="249237" y="2357437"/>
            <a:ext cx="8863012" cy="56769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Only one process can load to memory in Single Process Monitor. The next process will be loaded into memory when one process is complete.</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Single process monitor does not support multiprogramming but only supports uniprogramming.</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454" name="Google Shape;454;p27"/>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5" name="Google Shape;455;p27"/>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6" name="Google Shape;456;p27"/>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457" name="Google Shape;457;p27"/>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descr="C:\Users\parul\Desktop\Digital Learning Content.png" id="462" name="Google Shape;462;p28"/>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463" name="Google Shape;463;p28"/>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464" name="Google Shape;464;p28"/>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5" name="Google Shape;465;p28"/>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Multiprogramming with Fixed Partition (MFT)</a:t>
            </a:r>
            <a:endParaRPr/>
          </a:p>
        </p:txBody>
      </p:sp>
      <p:sp>
        <p:nvSpPr>
          <p:cNvPr id="466" name="Google Shape;466;p28"/>
          <p:cNvSpPr txBox="1"/>
          <p:nvPr/>
        </p:nvSpPr>
        <p:spPr>
          <a:xfrm>
            <a:off x="317500" y="2357437"/>
            <a:ext cx="8863012" cy="7708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a:t>
            </a:r>
            <a:r>
              <a:rPr b="1" i="0" lang="en-US" sz="20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The main memory is divided into multiple partitions to support the multiprogramming.</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The number of partitions are fixed but the size of each partition can be different.</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Each process will store into these partitions contiguously. </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467" name="Google Shape;467;p28"/>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8" name="Google Shape;468;p28"/>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469" name="Google Shape;469;p28"/>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descr="C:\Users\parul\Desktop\Digital Learning Content.png" id="474" name="Google Shape;474;p29"/>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475" name="Google Shape;475;p29"/>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476" name="Google Shape;476;p29"/>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7" name="Google Shape;477;p29"/>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Multiprogramming with Fixed Partition (MFT)</a:t>
            </a:r>
            <a:endParaRPr/>
          </a:p>
        </p:txBody>
      </p:sp>
      <p:sp>
        <p:nvSpPr>
          <p:cNvPr id="478" name="Google Shape;478;p29"/>
          <p:cNvSpPr txBox="1"/>
          <p:nvPr/>
        </p:nvSpPr>
        <p:spPr>
          <a:xfrm>
            <a:off x="317500" y="2357437"/>
            <a:ext cx="8863012" cy="696912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a:t>
            </a:r>
            <a:r>
              <a:rPr b="1" i="0" lang="en-US" sz="20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Here only one process is allowed into one partition.</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The degree of multi-programming is equivalent to the number of partitions as there can be many processes in the main memory at one time</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479" name="Google Shape;479;p29"/>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0" name="Google Shape;480;p29"/>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481" name="Google Shape;481;p29"/>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descr="C:\Users\parul\Desktop\Digital Learning Content.png" id="177" name="Google Shape;177;p3"/>
          <p:cNvPicPr preferRelativeResize="0"/>
          <p:nvPr/>
        </p:nvPicPr>
        <p:blipFill rotWithShape="1">
          <a:blip r:embed="rId3">
            <a:alphaModFix/>
          </a:blip>
          <a:srcRect b="0" l="0" r="0" t="0"/>
          <a:stretch/>
        </p:blipFill>
        <p:spPr>
          <a:xfrm>
            <a:off x="215900" y="0"/>
            <a:ext cx="9144000" cy="6900862"/>
          </a:xfrm>
          <a:prstGeom prst="rect">
            <a:avLst/>
          </a:prstGeom>
          <a:noFill/>
          <a:ln>
            <a:noFill/>
          </a:ln>
        </p:spPr>
      </p:pic>
      <p:pic>
        <p:nvPicPr>
          <p:cNvPr descr="C:\Users\parul\Desktop\Untitled-1.png" id="178" name="Google Shape;178;p3"/>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79" name="Google Shape;179;p3"/>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0" name="Google Shape;180;p3"/>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 Topics</a:t>
            </a:r>
            <a:endParaRPr/>
          </a:p>
        </p:txBody>
      </p:sp>
      <p:sp>
        <p:nvSpPr>
          <p:cNvPr id="181" name="Google Shape;181;p3"/>
          <p:cNvSpPr txBox="1"/>
          <p:nvPr/>
        </p:nvSpPr>
        <p:spPr>
          <a:xfrm>
            <a:off x="411162" y="2286000"/>
            <a:ext cx="8516937" cy="4498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dk1"/>
              </a:buClr>
              <a:buSzPts val="2400"/>
              <a:buFont typeface="Calibri"/>
              <a:buAutoNum type="arabicPeriod"/>
            </a:pPr>
            <a:r>
              <a:rPr b="0" i="0" lang="en-US" sz="2400" u="none">
                <a:solidFill>
                  <a:schemeClr val="dk1"/>
                </a:solidFill>
                <a:latin typeface="Calibri"/>
                <a:ea typeface="Calibri"/>
                <a:cs typeface="Calibri"/>
                <a:sym typeface="Calibri"/>
              </a:rPr>
              <a:t>Memory Management: Basic Concept.</a:t>
            </a:r>
            <a:endParaRPr/>
          </a:p>
          <a:p>
            <a:pPr indent="-342900" lvl="0" marL="342900" marR="0" rtl="0" algn="l">
              <a:lnSpc>
                <a:spcPct val="150000"/>
              </a:lnSpc>
              <a:spcBef>
                <a:spcPts val="0"/>
              </a:spcBef>
              <a:spcAft>
                <a:spcPts val="0"/>
              </a:spcAft>
              <a:buClr>
                <a:schemeClr val="dk1"/>
              </a:buClr>
              <a:buSzPts val="2400"/>
              <a:buFont typeface="Calibri"/>
              <a:buAutoNum type="arabicPeriod"/>
            </a:pPr>
            <a:r>
              <a:rPr b="0" i="0" lang="en-US" sz="2400" u="none">
                <a:solidFill>
                  <a:schemeClr val="dk1"/>
                </a:solidFill>
                <a:latin typeface="Calibri"/>
                <a:ea typeface="Calibri"/>
                <a:cs typeface="Calibri"/>
                <a:sym typeface="Calibri"/>
              </a:rPr>
              <a:t>Logical and Physical address map.</a:t>
            </a:r>
            <a:endParaRPr/>
          </a:p>
          <a:p>
            <a:pPr indent="-342900" lvl="0" marL="34290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3.  Memory Allocation: Contiguous Memory Allocation.</a:t>
            </a:r>
            <a:endParaRPr/>
          </a:p>
          <a:p>
            <a:pPr indent="-342900" lvl="0" marL="342900" marR="0" rtl="0" algn="l">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4.  Fixed and Variable Partition. </a:t>
            </a:r>
            <a:endParaRPr/>
          </a:p>
          <a:p>
            <a:pPr indent="-342900" lvl="0" marL="34290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5.  Internal and External Fragmentation and Compaction.</a:t>
            </a:r>
            <a:endParaRPr/>
          </a:p>
          <a:p>
            <a:pPr indent="-342900" lvl="0" marL="34290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6.  Paging: Principle of Operation.</a:t>
            </a:r>
            <a:endParaRPr/>
          </a:p>
          <a:p>
            <a:pPr indent="-342900" lvl="0" marL="342900" marR="0" rtl="0" algn="l">
              <a:lnSpc>
                <a:spcPct val="150000"/>
              </a:lnSpc>
              <a:spcBef>
                <a:spcPts val="0"/>
              </a:spcBef>
              <a:spcAft>
                <a:spcPts val="0"/>
              </a:spcAft>
              <a:buClr>
                <a:schemeClr val="dk1"/>
              </a:buClr>
              <a:buSzPts val="2400"/>
              <a:buFont typeface="Calibri"/>
              <a:buAutoNum type="arabicPeriod" startAt="7"/>
            </a:pPr>
            <a:r>
              <a:rPr b="0" i="0" lang="en-US" sz="2400" u="none">
                <a:solidFill>
                  <a:schemeClr val="dk1"/>
                </a:solidFill>
                <a:latin typeface="Calibri"/>
                <a:ea typeface="Calibri"/>
                <a:cs typeface="Calibri"/>
                <a:sym typeface="Calibri"/>
              </a:rPr>
              <a:t>Page Allocation.</a:t>
            </a:r>
            <a:endParaRPr/>
          </a:p>
          <a:p>
            <a:pPr indent="-342900" lvl="0" marL="342900" marR="0" rtl="0" algn="l">
              <a:lnSpc>
                <a:spcPct val="150000"/>
              </a:lnSpc>
              <a:spcBef>
                <a:spcPts val="0"/>
              </a:spcBef>
              <a:spcAft>
                <a:spcPts val="0"/>
              </a:spcAft>
              <a:buClr>
                <a:schemeClr val="dk1"/>
              </a:buClr>
              <a:buSzPts val="2400"/>
              <a:buFont typeface="Calibri"/>
              <a:buAutoNum type="arabicPeriod" startAt="7"/>
            </a:pPr>
            <a:r>
              <a:rPr b="0" i="0" lang="en-US" sz="2400" u="none">
                <a:solidFill>
                  <a:schemeClr val="dk1"/>
                </a:solidFill>
                <a:latin typeface="Calibri"/>
                <a:ea typeface="Calibri"/>
                <a:cs typeface="Calibri"/>
                <a:sym typeface="Calibri"/>
              </a:rPr>
              <a:t>Hardware support for paging</a:t>
            </a:r>
            <a:endParaRPr/>
          </a:p>
          <a:p>
            <a:pPr indent="-342900" lvl="0" marL="34290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2400" u="none">
              <a:solidFill>
                <a:schemeClr val="dk1"/>
              </a:solidFill>
              <a:latin typeface="Calibri"/>
              <a:ea typeface="Calibri"/>
              <a:cs typeface="Calibri"/>
              <a:sym typeface="Calibri"/>
            </a:endParaRPr>
          </a:p>
        </p:txBody>
      </p:sp>
      <p:pic>
        <p:nvPicPr>
          <p:cNvPr id="182" name="Google Shape;182;p3"/>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pic>
        <p:nvPicPr>
          <p:cNvPr descr="C:\Users\parul\Desktop\Digital Learning Content.png" id="486" name="Google Shape;486;p30"/>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487" name="Google Shape;487;p30"/>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488" name="Google Shape;488;p30"/>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9" name="Google Shape;489;p30"/>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Multiprogramming with Fixed Partition (MFT)</a:t>
            </a:r>
            <a:endParaRPr/>
          </a:p>
        </p:txBody>
      </p:sp>
      <p:sp>
        <p:nvSpPr>
          <p:cNvPr id="490" name="Google Shape;490;p30"/>
          <p:cNvSpPr txBox="1"/>
          <p:nvPr/>
        </p:nvSpPr>
        <p:spPr>
          <a:xfrm>
            <a:off x="249237" y="2357437"/>
            <a:ext cx="8863012" cy="558482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a:t>
            </a:r>
            <a:r>
              <a:rPr b="1" i="0" lang="en-US" sz="20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In fig.2 memory is divided into 5 equal size partitions. Each partition of 100MB. </a:t>
            </a:r>
            <a:endParaRPr/>
          </a:p>
          <a:p>
            <a:pPr indent="0" lvl="0" marL="0" marR="0" rtl="0" algn="just">
              <a:lnSpc>
                <a:spcPct val="150000"/>
              </a:lnSpc>
              <a:spcBef>
                <a:spcPts val="0"/>
              </a:spcBef>
              <a:spcAft>
                <a:spcPts val="0"/>
              </a:spcAft>
              <a:buClr>
                <a:srgbClr val="0D0D0D"/>
              </a:buClr>
              <a:buSzPts val="2400"/>
              <a:buFont typeface="Calibri"/>
              <a:buNone/>
            </a:pPr>
            <a:r>
              <a:rPr b="1" i="0" lang="en-US" sz="2400" u="none">
                <a:solidFill>
                  <a:srgbClr val="0D0D0D"/>
                </a:solidFill>
                <a:latin typeface="Calibri"/>
                <a:ea typeface="Calibri"/>
                <a:cs typeface="Calibri"/>
                <a:sym typeface="Calibri"/>
              </a:rPr>
              <a:t>Advantages of Fixed Partition:</a:t>
            </a:r>
            <a:endParaRPr/>
          </a:p>
          <a:p>
            <a:pPr indent="0" lvl="0" marL="0" marR="0" rtl="0" algn="just">
              <a:lnSpc>
                <a:spcPct val="150000"/>
              </a:lnSpc>
              <a:spcBef>
                <a:spcPts val="0"/>
              </a:spcBef>
              <a:spcAft>
                <a:spcPts val="0"/>
              </a:spcAft>
              <a:buClr>
                <a:srgbClr val="0070C0"/>
              </a:buClr>
              <a:buSzPts val="2400"/>
              <a:buFont typeface="Calibri"/>
              <a:buNone/>
            </a:pPr>
            <a:r>
              <a:rPr b="1" i="0" lang="en-US" sz="2400" u="none">
                <a:solidFill>
                  <a:srgbClr val="0070C0"/>
                </a:solidFill>
                <a:latin typeface="Calibri"/>
                <a:ea typeface="Calibri"/>
                <a:cs typeface="Calibri"/>
                <a:sym typeface="Calibri"/>
              </a:rPr>
              <a:t>   </a:t>
            </a:r>
            <a:r>
              <a:rPr b="1" i="0" lang="en-US" sz="2400" u="none">
                <a:solidFill>
                  <a:srgbClr val="254061"/>
                </a:solidFill>
                <a:latin typeface="Calibri"/>
                <a:ea typeface="Calibri"/>
                <a:cs typeface="Calibri"/>
                <a:sym typeface="Calibri"/>
              </a:rPr>
              <a:t>1.Easy to implement.</a:t>
            </a:r>
            <a:endParaRPr/>
          </a:p>
          <a:p>
            <a:pPr indent="0" lvl="0" marL="0" marR="0" rtl="0" algn="just">
              <a:lnSpc>
                <a:spcPct val="150000"/>
              </a:lnSpc>
              <a:spcBef>
                <a:spcPts val="0"/>
              </a:spcBef>
              <a:spcAft>
                <a:spcPts val="0"/>
              </a:spcAft>
              <a:buClr>
                <a:srgbClr val="254061"/>
              </a:buClr>
              <a:buSzPts val="2400"/>
              <a:buFont typeface="Calibri"/>
              <a:buNone/>
            </a:pPr>
            <a:r>
              <a:rPr b="1" i="0" lang="en-US" sz="2400" u="none">
                <a:solidFill>
                  <a:srgbClr val="254061"/>
                </a:solidFill>
                <a:latin typeface="Calibri"/>
                <a:ea typeface="Calibri"/>
                <a:cs typeface="Calibri"/>
                <a:sym typeface="Calibri"/>
              </a:rPr>
              <a:t>   2.Little OS overhead.</a:t>
            </a:r>
            <a:endParaRPr/>
          </a:p>
          <a:p>
            <a:pPr indent="0" lvl="0" marL="0" marR="0" rtl="0" algn="just">
              <a:lnSpc>
                <a:spcPct val="150000"/>
              </a:lnSpc>
              <a:spcBef>
                <a:spcPts val="0"/>
              </a:spcBef>
              <a:spcAft>
                <a:spcPts val="0"/>
              </a:spcAft>
              <a:buClr>
                <a:schemeClr val="dk1"/>
              </a:buClr>
              <a:buSzPts val="2000"/>
              <a:buFont typeface="Arial"/>
              <a:buNone/>
            </a:pPr>
            <a:r>
              <a:t/>
            </a:r>
            <a:endParaRPr b="1" i="0" sz="2000" u="non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491" name="Google Shape;491;p30"/>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2" name="Google Shape;492;p30"/>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- 9 Multiprogramming with Fixed Partition[9]</a:t>
            </a:r>
            <a:endParaRPr/>
          </a:p>
        </p:txBody>
      </p:sp>
      <p:sp>
        <p:nvSpPr>
          <p:cNvPr id="493" name="Google Shape;493;p30"/>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494" name="Google Shape;494;p30"/>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pic>
        <p:nvPicPr>
          <p:cNvPr id="495" name="Google Shape;495;p30"/>
          <p:cNvPicPr preferRelativeResize="0"/>
          <p:nvPr/>
        </p:nvPicPr>
        <p:blipFill rotWithShape="1">
          <a:blip r:embed="rId6">
            <a:alphaModFix/>
          </a:blip>
          <a:srcRect b="0" l="0" r="0" t="0"/>
          <a:stretch/>
        </p:blipFill>
        <p:spPr>
          <a:xfrm>
            <a:off x="6222259" y="2951279"/>
            <a:ext cx="1881808" cy="3609081"/>
          </a:xfrm>
          <a:prstGeom prst="rect">
            <a:avLst/>
          </a:prstGeom>
          <a:noFill/>
          <a:ln>
            <a:noFill/>
          </a:ln>
        </p:spPr>
      </p:pic>
      <p:sp>
        <p:nvSpPr>
          <p:cNvPr id="496" name="Google Shape;496;p30"/>
          <p:cNvSpPr txBox="1"/>
          <p:nvPr/>
        </p:nvSpPr>
        <p:spPr>
          <a:xfrm>
            <a:off x="8074025" y="2778125"/>
            <a:ext cx="488950" cy="37465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0</a:t>
            </a:r>
            <a:endParaRPr/>
          </a:p>
        </p:txBody>
      </p:sp>
      <p:sp>
        <p:nvSpPr>
          <p:cNvPr id="497" name="Google Shape;497;p30"/>
          <p:cNvSpPr txBox="1"/>
          <p:nvPr/>
        </p:nvSpPr>
        <p:spPr>
          <a:xfrm>
            <a:off x="8015287" y="4027487"/>
            <a:ext cx="781050" cy="574675"/>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500</a:t>
            </a:r>
            <a:endParaRPr/>
          </a:p>
        </p:txBody>
      </p:sp>
      <p:sp>
        <p:nvSpPr>
          <p:cNvPr id="498" name="Google Shape;498;p30"/>
          <p:cNvSpPr txBox="1"/>
          <p:nvPr/>
        </p:nvSpPr>
        <p:spPr>
          <a:xfrm flipH="1">
            <a:off x="8023225" y="4565650"/>
            <a:ext cx="781050" cy="37623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600</a:t>
            </a:r>
            <a:endParaRPr/>
          </a:p>
        </p:txBody>
      </p:sp>
      <p:sp>
        <p:nvSpPr>
          <p:cNvPr id="499" name="Google Shape;499;p30"/>
          <p:cNvSpPr txBox="1"/>
          <p:nvPr/>
        </p:nvSpPr>
        <p:spPr>
          <a:xfrm>
            <a:off x="8005762" y="5062537"/>
            <a:ext cx="669925" cy="37465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700</a:t>
            </a:r>
            <a:endParaRPr/>
          </a:p>
        </p:txBody>
      </p:sp>
      <p:sp>
        <p:nvSpPr>
          <p:cNvPr id="500" name="Google Shape;500;p30"/>
          <p:cNvSpPr txBox="1"/>
          <p:nvPr/>
        </p:nvSpPr>
        <p:spPr>
          <a:xfrm>
            <a:off x="8005762" y="5487987"/>
            <a:ext cx="536575" cy="37623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800</a:t>
            </a:r>
            <a:endParaRPr/>
          </a:p>
        </p:txBody>
      </p:sp>
      <p:sp>
        <p:nvSpPr>
          <p:cNvPr id="501" name="Google Shape;501;p30"/>
          <p:cNvSpPr txBox="1"/>
          <p:nvPr/>
        </p:nvSpPr>
        <p:spPr>
          <a:xfrm>
            <a:off x="8039100" y="5883275"/>
            <a:ext cx="536575" cy="37465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900</a:t>
            </a:r>
            <a:endParaRPr/>
          </a:p>
        </p:txBody>
      </p:sp>
      <p:sp>
        <p:nvSpPr>
          <p:cNvPr id="502" name="Google Shape;502;p30"/>
          <p:cNvSpPr txBox="1"/>
          <p:nvPr/>
        </p:nvSpPr>
        <p:spPr>
          <a:xfrm>
            <a:off x="8023225" y="6283325"/>
            <a:ext cx="652462" cy="37465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1000</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descr="C:\Users\parul\Desktop\Digital Learning Content.png" id="507" name="Google Shape;507;p31"/>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508" name="Google Shape;508;p31"/>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509" name="Google Shape;509;p31"/>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0" name="Google Shape;510;p31"/>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Multiprogramming with Fixed Partition (MFT)</a:t>
            </a:r>
            <a:endParaRPr/>
          </a:p>
        </p:txBody>
      </p:sp>
      <p:sp>
        <p:nvSpPr>
          <p:cNvPr id="511" name="Google Shape;511;p31"/>
          <p:cNvSpPr txBox="1"/>
          <p:nvPr/>
        </p:nvSpPr>
        <p:spPr>
          <a:xfrm>
            <a:off x="249237" y="2357437"/>
            <a:ext cx="8863012" cy="558482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D0D0D"/>
              </a:buClr>
              <a:buSzPts val="2400"/>
              <a:buFont typeface="Calibri"/>
              <a:buNone/>
            </a:pPr>
            <a:r>
              <a:rPr b="1" i="0" lang="en-US" sz="2400" u="none">
                <a:solidFill>
                  <a:srgbClr val="0D0D0D"/>
                </a:solidFill>
                <a:latin typeface="Calibri"/>
                <a:ea typeface="Calibri"/>
                <a:cs typeface="Calibri"/>
                <a:sym typeface="Calibri"/>
              </a:rPr>
              <a:t>Disadvantages of Fixed Partition: </a:t>
            </a:r>
            <a:endParaRPr/>
          </a:p>
          <a:p>
            <a:pPr indent="0" lvl="0" marL="0" marR="0" rtl="0" algn="just">
              <a:lnSpc>
                <a:spcPct val="150000"/>
              </a:lnSpc>
              <a:spcBef>
                <a:spcPts val="0"/>
              </a:spcBef>
              <a:spcAft>
                <a:spcPts val="0"/>
              </a:spcAft>
              <a:buClr>
                <a:srgbClr val="0070C0"/>
              </a:buClr>
              <a:buSzPts val="2400"/>
              <a:buFont typeface="Calibri"/>
              <a:buNone/>
            </a:pPr>
            <a:r>
              <a:rPr b="1" i="0" lang="en-US" sz="2400" u="none">
                <a:solidFill>
                  <a:srgbClr val="0070C0"/>
                </a:solidFill>
                <a:latin typeface="Calibri"/>
                <a:ea typeface="Calibri"/>
                <a:cs typeface="Calibri"/>
                <a:sym typeface="Calibri"/>
              </a:rPr>
              <a:t>   </a:t>
            </a:r>
            <a:r>
              <a:rPr b="1" i="0" lang="en-US" sz="2400" u="none">
                <a:solidFill>
                  <a:srgbClr val="254061"/>
                </a:solidFill>
                <a:latin typeface="Calibri"/>
                <a:ea typeface="Calibri"/>
                <a:cs typeface="Calibri"/>
                <a:sym typeface="Calibri"/>
              </a:rPr>
              <a:t>1.Internal Fragmentation</a:t>
            </a:r>
            <a:endParaRPr/>
          </a:p>
          <a:p>
            <a:pPr indent="0" lvl="0" marL="0" marR="0" rtl="0" algn="just">
              <a:lnSpc>
                <a:spcPct val="150000"/>
              </a:lnSpc>
              <a:spcBef>
                <a:spcPts val="0"/>
              </a:spcBef>
              <a:spcAft>
                <a:spcPts val="0"/>
              </a:spcAft>
              <a:buClr>
                <a:srgbClr val="254061"/>
              </a:buClr>
              <a:buSzPts val="2400"/>
              <a:buFont typeface="Calibri"/>
              <a:buNone/>
            </a:pPr>
            <a:r>
              <a:rPr b="1" i="0" lang="en-US" sz="2400" u="none">
                <a:solidFill>
                  <a:srgbClr val="254061"/>
                </a:solidFill>
                <a:latin typeface="Calibri"/>
                <a:ea typeface="Calibri"/>
                <a:cs typeface="Calibri"/>
                <a:sym typeface="Calibri"/>
              </a:rPr>
              <a:t>   2.External Fragmentation</a:t>
            </a:r>
            <a:endParaRPr/>
          </a:p>
          <a:p>
            <a:pPr indent="0" lvl="0" marL="0" marR="0" rtl="0" algn="just">
              <a:lnSpc>
                <a:spcPct val="150000"/>
              </a:lnSpc>
              <a:spcBef>
                <a:spcPts val="0"/>
              </a:spcBef>
              <a:spcAft>
                <a:spcPts val="0"/>
              </a:spcAft>
              <a:buClr>
                <a:srgbClr val="254061"/>
              </a:buClr>
              <a:buSzPts val="2400"/>
              <a:buFont typeface="Calibri"/>
              <a:buNone/>
            </a:pPr>
            <a:r>
              <a:rPr b="1" i="0" lang="en-US" sz="2400" u="none">
                <a:solidFill>
                  <a:srgbClr val="254061"/>
                </a:solidFill>
                <a:latin typeface="Calibri"/>
                <a:ea typeface="Calibri"/>
                <a:cs typeface="Calibri"/>
                <a:sym typeface="Calibri"/>
              </a:rPr>
              <a:t>   3.Limit process size</a:t>
            </a:r>
            <a:endParaRPr/>
          </a:p>
          <a:p>
            <a:pPr indent="0" lvl="0" marL="0" marR="0" rtl="0" algn="just">
              <a:lnSpc>
                <a:spcPct val="150000"/>
              </a:lnSpc>
              <a:spcBef>
                <a:spcPts val="0"/>
              </a:spcBef>
              <a:spcAft>
                <a:spcPts val="0"/>
              </a:spcAft>
              <a:buClr>
                <a:srgbClr val="254061"/>
              </a:buClr>
              <a:buSzPts val="2400"/>
              <a:buFont typeface="Calibri"/>
              <a:buNone/>
            </a:pPr>
            <a:r>
              <a:rPr b="1" i="0" lang="en-US" sz="2400" u="none">
                <a:solidFill>
                  <a:srgbClr val="254061"/>
                </a:solidFill>
                <a:latin typeface="Calibri"/>
                <a:ea typeface="Calibri"/>
                <a:cs typeface="Calibri"/>
                <a:sym typeface="Calibri"/>
              </a:rPr>
              <a:t>   4.Limitation on Degree of Multiprogramming</a:t>
            </a:r>
            <a:endParaRPr/>
          </a:p>
          <a:p>
            <a:pPr indent="0" lvl="0" marL="0" marR="0" rtl="0" algn="just">
              <a:lnSpc>
                <a:spcPct val="150000"/>
              </a:lnSpc>
              <a:spcBef>
                <a:spcPts val="0"/>
              </a:spcBef>
              <a:spcAft>
                <a:spcPts val="0"/>
              </a:spcAft>
              <a:buClr>
                <a:schemeClr val="dk1"/>
              </a:buClr>
              <a:buSzPts val="2000"/>
              <a:buFont typeface="Arial"/>
              <a:buNone/>
            </a:pPr>
            <a:r>
              <a:t/>
            </a:r>
            <a:endParaRPr b="1" i="0" sz="2000" u="non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512" name="Google Shape;512;p31"/>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3" name="Google Shape;513;p31"/>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514" name="Google Shape;514;p31"/>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pic>
        <p:nvPicPr>
          <p:cNvPr descr="C:\Users\parul\Desktop\Digital Learning Content.png" id="520" name="Google Shape;520;p32"/>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521" name="Google Shape;521;p32"/>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522" name="Google Shape;522;p32"/>
          <p:cNvSpPr txBox="1"/>
          <p:nvPr/>
        </p:nvSpPr>
        <p:spPr>
          <a:xfrm>
            <a:off x="190500" y="2286000"/>
            <a:ext cx="8737600" cy="4292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a:t>
            </a:r>
            <a:r>
              <a:rPr b="0" i="0" lang="en-US" sz="20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Main problem with this arrangement is fragmentation.</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Fragmentation is the presence of unusable areas in the computer memory</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There are two types of Fragmentation</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a:t>
            </a:r>
            <a:r>
              <a:rPr b="1" i="0" lang="en-US" sz="2400" u="none">
                <a:solidFill>
                  <a:srgbClr val="254061"/>
                </a:solidFill>
                <a:latin typeface="Calibri"/>
                <a:ea typeface="Calibri"/>
                <a:cs typeface="Calibri"/>
                <a:sym typeface="Calibri"/>
              </a:rPr>
              <a:t>1. Internal Fragmentation</a:t>
            </a:r>
            <a:endParaRPr/>
          </a:p>
          <a:p>
            <a:pPr indent="0" lvl="0" marL="0" marR="0" rtl="0" algn="l">
              <a:lnSpc>
                <a:spcPct val="150000"/>
              </a:lnSpc>
              <a:spcBef>
                <a:spcPts val="0"/>
              </a:spcBef>
              <a:spcAft>
                <a:spcPts val="0"/>
              </a:spcAft>
              <a:buClr>
                <a:srgbClr val="254061"/>
              </a:buClr>
              <a:buSzPts val="2400"/>
              <a:buFont typeface="Calibri"/>
              <a:buNone/>
            </a:pPr>
            <a:r>
              <a:rPr b="1" i="0" lang="en-US" sz="2400" u="none">
                <a:solidFill>
                  <a:srgbClr val="254061"/>
                </a:solidFill>
                <a:latin typeface="Calibri"/>
                <a:ea typeface="Calibri"/>
                <a:cs typeface="Calibri"/>
                <a:sym typeface="Calibri"/>
              </a:rPr>
              <a:t>	2. External fragmentation</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 </a:t>
            </a:r>
            <a:endParaRPr/>
          </a:p>
        </p:txBody>
      </p:sp>
      <p:sp>
        <p:nvSpPr>
          <p:cNvPr id="523" name="Google Shape;523;p32"/>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4" name="Google Shape;524;p32"/>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Problems with Fixed Partitioning</a:t>
            </a:r>
            <a:endParaRPr/>
          </a:p>
        </p:txBody>
      </p:sp>
      <p:sp>
        <p:nvSpPr>
          <p:cNvPr id="525" name="Google Shape;525;p32"/>
          <p:cNvSpPr txBox="1"/>
          <p:nvPr/>
        </p:nvSpPr>
        <p:spPr>
          <a:xfrm>
            <a:off x="285750" y="3357562"/>
            <a:ext cx="8642350" cy="1631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	</a:t>
            </a:r>
            <a:endParaRPr/>
          </a:p>
        </p:txBody>
      </p:sp>
      <p:sp>
        <p:nvSpPr>
          <p:cNvPr id="526" name="Google Shape;526;p32"/>
          <p:cNvSpPr txBox="1"/>
          <p:nvPr/>
        </p:nvSpPr>
        <p:spPr>
          <a:xfrm>
            <a:off x="6643687" y="6073775"/>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7" name="Google Shape;527;p32"/>
          <p:cNvSpPr txBox="1"/>
          <p:nvPr/>
        </p:nvSpPr>
        <p:spPr>
          <a:xfrm>
            <a:off x="6643687" y="6073775"/>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8" name="Google Shape;528;p32"/>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529" name="Google Shape;529;p32"/>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pic>
        <p:nvPicPr>
          <p:cNvPr descr="C:\Users\parul\Desktop\Digital Learning Content.png" id="534" name="Google Shape;534;p33"/>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535" name="Google Shape;535;p33"/>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536" name="Google Shape;536;p33"/>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7" name="Google Shape;537;p33"/>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Multiprogramming with Variable Partition(MVT)</a:t>
            </a:r>
            <a:endParaRPr/>
          </a:p>
        </p:txBody>
      </p:sp>
      <p:sp>
        <p:nvSpPr>
          <p:cNvPr id="538" name="Google Shape;538;p33"/>
          <p:cNvSpPr txBox="1"/>
          <p:nvPr/>
        </p:nvSpPr>
        <p:spPr>
          <a:xfrm>
            <a:off x="317500" y="2357437"/>
            <a:ext cx="8863012" cy="798512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a:t>
            </a:r>
            <a:r>
              <a:rPr b="1" i="0" lang="en-US" sz="20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Partitions are created dynamically to avoid the difficulties of the fixed partitions.</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No partition is fixed in memory in dynamic </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partitions, but the partition is only created </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when the process is loaded into memory.</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539" name="Google Shape;539;p33"/>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0" name="Google Shape;540;p33"/>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541" name="Google Shape;541;p33"/>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pic>
        <p:nvPicPr>
          <p:cNvPr id="542" name="Google Shape;542;p33"/>
          <p:cNvPicPr preferRelativeResize="0"/>
          <p:nvPr/>
        </p:nvPicPr>
        <p:blipFill rotWithShape="1">
          <a:blip r:embed="rId6">
            <a:alphaModFix/>
          </a:blip>
          <a:srcRect b="0" l="0" r="0" t="0"/>
          <a:stretch/>
        </p:blipFill>
        <p:spPr>
          <a:xfrm>
            <a:off x="6346824" y="3501008"/>
            <a:ext cx="1971676" cy="3068068"/>
          </a:xfrm>
          <a:prstGeom prst="rect">
            <a:avLst/>
          </a:prstGeom>
          <a:noFill/>
          <a:ln>
            <a:noFill/>
          </a:ln>
        </p:spPr>
      </p:pic>
      <p:sp>
        <p:nvSpPr>
          <p:cNvPr id="543" name="Google Shape;543;p33"/>
          <p:cNvSpPr txBox="1"/>
          <p:nvPr/>
        </p:nvSpPr>
        <p:spPr>
          <a:xfrm>
            <a:off x="8256587" y="3348037"/>
            <a:ext cx="762000" cy="37623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0</a:t>
            </a:r>
            <a:endParaRPr/>
          </a:p>
        </p:txBody>
      </p:sp>
      <p:sp>
        <p:nvSpPr>
          <p:cNvPr id="544" name="Google Shape;544;p33"/>
          <p:cNvSpPr txBox="1"/>
          <p:nvPr/>
        </p:nvSpPr>
        <p:spPr>
          <a:xfrm>
            <a:off x="8242300" y="4365625"/>
            <a:ext cx="762000" cy="37623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500</a:t>
            </a:r>
            <a:endParaRPr/>
          </a:p>
        </p:txBody>
      </p:sp>
      <p:sp>
        <p:nvSpPr>
          <p:cNvPr id="545" name="Google Shape;545;p33"/>
          <p:cNvSpPr txBox="1"/>
          <p:nvPr/>
        </p:nvSpPr>
        <p:spPr>
          <a:xfrm>
            <a:off x="8256587" y="4813300"/>
            <a:ext cx="536575" cy="37465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650</a:t>
            </a:r>
            <a:endParaRPr/>
          </a:p>
        </p:txBody>
      </p:sp>
      <p:sp>
        <p:nvSpPr>
          <p:cNvPr id="546" name="Google Shape;546;p33"/>
          <p:cNvSpPr txBox="1"/>
          <p:nvPr/>
        </p:nvSpPr>
        <p:spPr>
          <a:xfrm>
            <a:off x="8274050" y="5259387"/>
            <a:ext cx="762000" cy="37623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750</a:t>
            </a:r>
            <a:endParaRPr/>
          </a:p>
        </p:txBody>
      </p:sp>
      <p:sp>
        <p:nvSpPr>
          <p:cNvPr id="547" name="Google Shape;547;p33"/>
          <p:cNvSpPr txBox="1"/>
          <p:nvPr/>
        </p:nvSpPr>
        <p:spPr>
          <a:xfrm>
            <a:off x="8294687" y="5626100"/>
            <a:ext cx="762000" cy="37623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Clr>
                <a:srgbClr val="000000"/>
              </a:buClr>
              <a:buSzPts val="1800"/>
              <a:buFont typeface="Calibri"/>
              <a:buNone/>
            </a:pPr>
            <a:r>
              <a:rPr b="1" i="0" lang="en-US" sz="1800" u="none">
                <a:solidFill>
                  <a:srgbClr val="000000"/>
                </a:solidFill>
                <a:latin typeface="Calibri"/>
                <a:ea typeface="Calibri"/>
                <a:cs typeface="Calibri"/>
                <a:sym typeface="Calibri"/>
              </a:rPr>
              <a:t>800</a:t>
            </a:r>
            <a:endParaRPr/>
          </a:p>
        </p:txBody>
      </p:sp>
      <p:sp>
        <p:nvSpPr>
          <p:cNvPr id="548" name="Google Shape;548;p33"/>
          <p:cNvSpPr txBox="1"/>
          <p:nvPr/>
        </p:nvSpPr>
        <p:spPr>
          <a:xfrm>
            <a:off x="8270875" y="6318250"/>
            <a:ext cx="8001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1000</a:t>
            </a:r>
            <a:endParaRPr/>
          </a:p>
        </p:txBody>
      </p:sp>
      <p:sp>
        <p:nvSpPr>
          <p:cNvPr id="549" name="Google Shape;549;p33"/>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- 10 Multiprogramming with Variable Partition[9] </a:t>
            </a:r>
            <a:endParaRPr/>
          </a:p>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pic>
        <p:nvPicPr>
          <p:cNvPr descr="C:\Users\parul\Desktop\Digital Learning Content.png" id="554" name="Google Shape;554;p34"/>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555" name="Google Shape;555;p34"/>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556" name="Google Shape;556;p34"/>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7" name="Google Shape;557;p34"/>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Multiprogramming with Variable Partition(MVT)</a:t>
            </a:r>
            <a:endParaRPr/>
          </a:p>
        </p:txBody>
      </p:sp>
      <p:sp>
        <p:nvSpPr>
          <p:cNvPr id="558" name="Google Shape;558;p34"/>
          <p:cNvSpPr txBox="1"/>
          <p:nvPr/>
        </p:nvSpPr>
        <p:spPr>
          <a:xfrm>
            <a:off x="317500" y="2357437"/>
            <a:ext cx="8863012" cy="743108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a:t>
            </a:r>
            <a:r>
              <a:rPr b="1" i="0" lang="en-US" sz="20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In figure above memory is divide into 4 unequal size partitions. Partition size is not equal.</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Here the not problem of internal fragmentation. But here the problem of external fragmentation.</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559" name="Google Shape;559;p34"/>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0" name="Google Shape;560;p34"/>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561" name="Google Shape;561;p34"/>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pic>
        <p:nvPicPr>
          <p:cNvPr descr="C:\Users\parul\Desktop\Digital Learning Content.png" id="566" name="Google Shape;566;p35"/>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567" name="Google Shape;567;p35"/>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568" name="Google Shape;568;p35"/>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9" name="Google Shape;569;p35"/>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Multiprogramming with Variable Partition(MVT)</a:t>
            </a:r>
            <a:endParaRPr/>
          </a:p>
        </p:txBody>
      </p:sp>
      <p:sp>
        <p:nvSpPr>
          <p:cNvPr id="570" name="Google Shape;570;p35"/>
          <p:cNvSpPr txBox="1"/>
          <p:nvPr/>
        </p:nvSpPr>
        <p:spPr>
          <a:xfrm>
            <a:off x="317500" y="2357437"/>
            <a:ext cx="8863012" cy="752316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D0D0D"/>
              </a:buClr>
              <a:buSzPts val="2400"/>
              <a:buFont typeface="Calibri"/>
              <a:buNone/>
            </a:pPr>
            <a:r>
              <a:rPr b="1" i="0" lang="en-US" sz="2400" u="none">
                <a:solidFill>
                  <a:srgbClr val="0D0D0D"/>
                </a:solidFill>
                <a:latin typeface="Calibri"/>
                <a:ea typeface="Calibri"/>
                <a:cs typeface="Calibri"/>
                <a:sym typeface="Calibri"/>
              </a:rPr>
              <a:t>Advantages of Variable Partition:</a:t>
            </a:r>
            <a:endParaRPr/>
          </a:p>
          <a:p>
            <a:pPr indent="0" lvl="0" marL="0" marR="0" rtl="0" algn="l">
              <a:lnSpc>
                <a:spcPct val="150000"/>
              </a:lnSpc>
              <a:spcBef>
                <a:spcPts val="0"/>
              </a:spcBef>
              <a:spcAft>
                <a:spcPts val="0"/>
              </a:spcAft>
              <a:buClr>
                <a:srgbClr val="0070C0"/>
              </a:buClr>
              <a:buSzPts val="2400"/>
              <a:buFont typeface="Calibri"/>
              <a:buNone/>
            </a:pPr>
            <a:r>
              <a:rPr b="1" i="0" lang="en-US" sz="2400" u="none">
                <a:solidFill>
                  <a:srgbClr val="0070C0"/>
                </a:solidFill>
                <a:latin typeface="Calibri"/>
                <a:ea typeface="Calibri"/>
                <a:cs typeface="Calibri"/>
                <a:sym typeface="Calibri"/>
              </a:rPr>
              <a:t>   </a:t>
            </a:r>
            <a:r>
              <a:rPr b="1" i="0" lang="en-US" sz="2400" u="none">
                <a:solidFill>
                  <a:srgbClr val="254061"/>
                </a:solidFill>
                <a:latin typeface="Calibri"/>
                <a:ea typeface="Calibri"/>
                <a:cs typeface="Calibri"/>
                <a:sym typeface="Calibri"/>
              </a:rPr>
              <a:t>1.No internal fragmentation.</a:t>
            </a:r>
            <a:endParaRPr/>
          </a:p>
          <a:p>
            <a:pPr indent="0" lvl="0" marL="0" marR="0" rtl="0" algn="l">
              <a:lnSpc>
                <a:spcPct val="150000"/>
              </a:lnSpc>
              <a:spcBef>
                <a:spcPts val="0"/>
              </a:spcBef>
              <a:spcAft>
                <a:spcPts val="0"/>
              </a:spcAft>
              <a:buClr>
                <a:srgbClr val="254061"/>
              </a:buClr>
              <a:buSzPts val="2400"/>
              <a:buFont typeface="Calibri"/>
              <a:buNone/>
            </a:pPr>
            <a:r>
              <a:rPr b="1" i="0" lang="en-US" sz="2400" u="none">
                <a:solidFill>
                  <a:srgbClr val="254061"/>
                </a:solidFill>
                <a:latin typeface="Calibri"/>
                <a:ea typeface="Calibri"/>
                <a:cs typeface="Calibri"/>
                <a:sym typeface="Calibri"/>
              </a:rPr>
              <a:t>   2.Efficient use of memory.</a:t>
            </a:r>
            <a:endParaRPr/>
          </a:p>
          <a:p>
            <a:pPr indent="0" lvl="0" marL="0" marR="0" rtl="0" algn="l">
              <a:lnSpc>
                <a:spcPct val="150000"/>
              </a:lnSpc>
              <a:spcBef>
                <a:spcPts val="0"/>
              </a:spcBef>
              <a:spcAft>
                <a:spcPts val="0"/>
              </a:spcAft>
              <a:buClr>
                <a:srgbClr val="0D0D0D"/>
              </a:buClr>
              <a:buSzPts val="2400"/>
              <a:buFont typeface="Calibri"/>
              <a:buNone/>
            </a:pPr>
            <a:r>
              <a:rPr b="1" i="0" lang="en-US" sz="2400" u="none">
                <a:solidFill>
                  <a:srgbClr val="0D0D0D"/>
                </a:solidFill>
                <a:latin typeface="Calibri"/>
                <a:ea typeface="Calibri"/>
                <a:cs typeface="Calibri"/>
                <a:sym typeface="Calibri"/>
              </a:rPr>
              <a:t>Disadvantages of Variable Partition:</a:t>
            </a:r>
            <a:endParaRPr/>
          </a:p>
          <a:p>
            <a:pPr indent="0" lvl="0" marL="0" marR="0" rtl="0" algn="l">
              <a:lnSpc>
                <a:spcPct val="150000"/>
              </a:lnSpc>
              <a:spcBef>
                <a:spcPts val="0"/>
              </a:spcBef>
              <a:spcAft>
                <a:spcPts val="0"/>
              </a:spcAft>
              <a:buClr>
                <a:srgbClr val="0070C0"/>
              </a:buClr>
              <a:buSzPts val="2400"/>
              <a:buFont typeface="Calibri"/>
              <a:buNone/>
            </a:pPr>
            <a:r>
              <a:rPr b="1" i="0" lang="en-US" sz="2400" u="none">
                <a:solidFill>
                  <a:srgbClr val="0070C0"/>
                </a:solidFill>
                <a:latin typeface="Calibri"/>
                <a:ea typeface="Calibri"/>
                <a:cs typeface="Calibri"/>
                <a:sym typeface="Calibri"/>
              </a:rPr>
              <a:t>   </a:t>
            </a:r>
            <a:r>
              <a:rPr b="1" i="0" lang="en-US" sz="2400" u="none">
                <a:solidFill>
                  <a:srgbClr val="254061"/>
                </a:solidFill>
                <a:latin typeface="Calibri"/>
                <a:ea typeface="Calibri"/>
                <a:cs typeface="Calibri"/>
                <a:sym typeface="Calibri"/>
              </a:rPr>
              <a:t>1.Problem of external fragmentation.</a:t>
            </a:r>
            <a:endParaRPr/>
          </a:p>
          <a:p>
            <a:pPr indent="0" lvl="0" marL="0" marR="0" rtl="0" algn="l">
              <a:lnSpc>
                <a:spcPct val="150000"/>
              </a:lnSpc>
              <a:spcBef>
                <a:spcPts val="0"/>
              </a:spcBef>
              <a:spcAft>
                <a:spcPts val="0"/>
              </a:spcAft>
              <a:buClr>
                <a:srgbClr val="254061"/>
              </a:buClr>
              <a:buSzPts val="2400"/>
              <a:buFont typeface="Calibri"/>
              <a:buNone/>
            </a:pPr>
            <a:r>
              <a:rPr b="1" i="0" lang="en-US" sz="2400" u="none">
                <a:solidFill>
                  <a:srgbClr val="254061"/>
                </a:solidFill>
                <a:latin typeface="Calibri"/>
                <a:ea typeface="Calibri"/>
                <a:cs typeface="Calibri"/>
                <a:sym typeface="Calibri"/>
              </a:rPr>
              <a:t>   2.Not easy to implement.</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571" name="Google Shape;571;p35"/>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2" name="Google Shape;572;p35"/>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573" name="Google Shape;573;p35"/>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pic>
        <p:nvPicPr>
          <p:cNvPr descr="C:\Users\parul\Desktop\Digital Learning Content.png" id="578" name="Google Shape;578;p36"/>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579" name="Google Shape;579;p36"/>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580" name="Google Shape;580;p36"/>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1" name="Google Shape;581;p36"/>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Internal Fragmentation</a:t>
            </a:r>
            <a:endParaRPr/>
          </a:p>
        </p:txBody>
      </p:sp>
      <p:sp>
        <p:nvSpPr>
          <p:cNvPr id="582" name="Google Shape;582;p36"/>
          <p:cNvSpPr txBox="1"/>
          <p:nvPr/>
        </p:nvSpPr>
        <p:spPr>
          <a:xfrm>
            <a:off x="249237" y="2357437"/>
            <a:ext cx="8863012" cy="5676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Internal fragmentation occurs when the memory is divided into fixed sized blocks.</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Whenever a process request for the </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memory, the fixed sized block is allocated</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to the process. </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583" name="Google Shape;583;p36"/>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4" name="Google Shape;584;p36"/>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- 11 Multiprogramming with Variable Partition[13] </a:t>
            </a:r>
            <a:endParaRPr/>
          </a:p>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585" name="Google Shape;585;p36"/>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586" name="Google Shape;586;p36"/>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pic>
        <p:nvPicPr>
          <p:cNvPr id="587" name="Google Shape;587;p36"/>
          <p:cNvPicPr preferRelativeResize="0"/>
          <p:nvPr/>
        </p:nvPicPr>
        <p:blipFill rotWithShape="1">
          <a:blip r:embed="rId6">
            <a:alphaModFix/>
          </a:blip>
          <a:srcRect b="0" l="0" r="0" t="0"/>
          <a:stretch/>
        </p:blipFill>
        <p:spPr>
          <a:xfrm>
            <a:off x="5521325" y="3429000"/>
            <a:ext cx="3622675" cy="3213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pic>
        <p:nvPicPr>
          <p:cNvPr descr="C:\Users\parul\Desktop\Digital Learning Content.png" id="592" name="Google Shape;592;p37"/>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593" name="Google Shape;593;p37"/>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594" name="Google Shape;594;p37"/>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5" name="Google Shape;595;p37"/>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Internal Fragmentation</a:t>
            </a:r>
            <a:endParaRPr/>
          </a:p>
        </p:txBody>
      </p:sp>
      <p:sp>
        <p:nvSpPr>
          <p:cNvPr id="596" name="Google Shape;596;p37"/>
          <p:cNvSpPr txBox="1"/>
          <p:nvPr/>
        </p:nvSpPr>
        <p:spPr>
          <a:xfrm>
            <a:off x="249237" y="2357437"/>
            <a:ext cx="8863012" cy="623093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In case the memory assigned to the process is somewhat larger than the memory requested, then the difference between assigned and </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requested memory is the </a:t>
            </a:r>
            <a:r>
              <a:rPr b="1" i="0" lang="en-US" sz="2400" u="none">
                <a:solidFill>
                  <a:srgbClr val="254061"/>
                </a:solidFill>
                <a:latin typeface="Calibri"/>
                <a:ea typeface="Calibri"/>
                <a:cs typeface="Calibri"/>
                <a:sym typeface="Calibri"/>
              </a:rPr>
              <a:t>Internal Fragmentation</a:t>
            </a:r>
            <a:r>
              <a:rPr b="0" i="0" lang="en-US" sz="2400" u="none">
                <a:solidFill>
                  <a:srgbClr val="254061"/>
                </a:solidFill>
                <a:latin typeface="Calibri"/>
                <a:ea typeface="Calibri"/>
                <a:cs typeface="Calibri"/>
                <a:sym typeface="Calibri"/>
              </a:rPr>
              <a:t>.</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Internal fragmentation occurs when fixed sized memory blocks are allocated to the process without concerning about the size of the process.</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597" name="Google Shape;597;p37"/>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8" name="Google Shape;598;p37"/>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599" name="Google Shape;599;p37"/>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600" name="Google Shape;600;p37"/>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pic>
        <p:nvPicPr>
          <p:cNvPr descr="C:\Users\parul\Desktop\Digital Learning Content.png" id="605" name="Google Shape;605;p38"/>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606" name="Google Shape;606;p38"/>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607" name="Google Shape;607;p38"/>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8" name="Google Shape;608;p38"/>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Internal Fragmentation</a:t>
            </a:r>
            <a:endParaRPr/>
          </a:p>
        </p:txBody>
      </p:sp>
      <p:sp>
        <p:nvSpPr>
          <p:cNvPr id="609" name="Google Shape;609;p38"/>
          <p:cNvSpPr txBox="1"/>
          <p:nvPr/>
        </p:nvSpPr>
        <p:spPr>
          <a:xfrm>
            <a:off x="249237" y="2357437"/>
            <a:ext cx="8863012" cy="401478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The diagram clearly shows the internal fragmentation because the difference between memory allocated and required space or memory is called Internal fragmentation.</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610" name="Google Shape;610;p38"/>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1" name="Google Shape;611;p38"/>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2" name="Google Shape;612;p38"/>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613" name="Google Shape;613;p38"/>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pic>
        <p:nvPicPr>
          <p:cNvPr descr="C:\Users\parul\Desktop\Digital Learning Content.png" id="618" name="Google Shape;618;p39"/>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619" name="Google Shape;619;p39"/>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620" name="Google Shape;620;p39"/>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1" name="Google Shape;621;p39"/>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Example of Internal Fragmentation</a:t>
            </a:r>
            <a:endParaRPr/>
          </a:p>
        </p:txBody>
      </p:sp>
      <p:sp>
        <p:nvSpPr>
          <p:cNvPr id="622" name="Google Shape;622;p39"/>
          <p:cNvSpPr txBox="1"/>
          <p:nvPr/>
        </p:nvSpPr>
        <p:spPr>
          <a:xfrm>
            <a:off x="249237" y="2357437"/>
            <a:ext cx="8863012" cy="512286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a:t>
            </a:r>
            <a:r>
              <a:rPr b="1" i="0" lang="en-US" sz="20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Here p1, p2,p3,p4 is loaded into memory. </a:t>
            </a:r>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Process P1 is loaded into first partition whose size is 150MB and size of process P1 is 110MB ,so in partition 40MB </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space is waste. </a:t>
            </a:r>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This is called </a:t>
            </a:r>
            <a:r>
              <a:rPr b="1" i="0" lang="en-US" sz="2400" u="none">
                <a:solidFill>
                  <a:srgbClr val="254061"/>
                </a:solidFill>
                <a:latin typeface="Calibri"/>
                <a:ea typeface="Calibri"/>
                <a:cs typeface="Calibri"/>
                <a:sym typeface="Calibri"/>
              </a:rPr>
              <a:t>Internal Fragmentation.</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623" name="Google Shape;623;p39"/>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4" name="Google Shape;624;p39"/>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- 12 Example of Internal Fragmentation [13]</a:t>
            </a:r>
            <a:endParaRPr/>
          </a:p>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625" name="Google Shape;625;p39"/>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626" name="Google Shape;626;p39"/>
          <p:cNvPicPr preferRelativeResize="0"/>
          <p:nvPr/>
        </p:nvPicPr>
        <p:blipFill rotWithShape="1">
          <a:blip r:embed="rId5">
            <a:alphaModFix/>
          </a:blip>
          <a:srcRect b="0" l="0" r="0" t="0"/>
          <a:stretch/>
        </p:blipFill>
        <p:spPr>
          <a:xfrm>
            <a:off x="6528594" y="3429000"/>
            <a:ext cx="1905000" cy="3203119"/>
          </a:xfrm>
          <a:prstGeom prst="rect">
            <a:avLst/>
          </a:prstGeom>
          <a:noFill/>
          <a:ln>
            <a:noFill/>
          </a:ln>
        </p:spPr>
      </p:pic>
      <p:sp>
        <p:nvSpPr>
          <p:cNvPr id="627" name="Google Shape;627;p39"/>
          <p:cNvSpPr txBox="1"/>
          <p:nvPr/>
        </p:nvSpPr>
        <p:spPr>
          <a:xfrm>
            <a:off x="8394700" y="3133725"/>
            <a:ext cx="2286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0</a:t>
            </a:r>
            <a:endParaRPr/>
          </a:p>
        </p:txBody>
      </p:sp>
      <p:sp>
        <p:nvSpPr>
          <p:cNvPr id="628" name="Google Shape;628;p39"/>
          <p:cNvSpPr txBox="1"/>
          <p:nvPr/>
        </p:nvSpPr>
        <p:spPr>
          <a:xfrm>
            <a:off x="8380412" y="4387850"/>
            <a:ext cx="123825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500</a:t>
            </a:r>
            <a:endParaRPr/>
          </a:p>
        </p:txBody>
      </p:sp>
      <p:sp>
        <p:nvSpPr>
          <p:cNvPr id="629" name="Google Shape;629;p39"/>
          <p:cNvSpPr txBox="1"/>
          <p:nvPr/>
        </p:nvSpPr>
        <p:spPr>
          <a:xfrm>
            <a:off x="8382000" y="4813300"/>
            <a:ext cx="12715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650</a:t>
            </a:r>
            <a:endParaRPr/>
          </a:p>
        </p:txBody>
      </p:sp>
      <p:sp>
        <p:nvSpPr>
          <p:cNvPr id="630" name="Google Shape;630;p39"/>
          <p:cNvSpPr txBox="1"/>
          <p:nvPr/>
        </p:nvSpPr>
        <p:spPr>
          <a:xfrm>
            <a:off x="8374062" y="5243512"/>
            <a:ext cx="895350"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750</a:t>
            </a:r>
            <a:endParaRPr/>
          </a:p>
        </p:txBody>
      </p:sp>
      <p:sp>
        <p:nvSpPr>
          <p:cNvPr id="631" name="Google Shape;631;p39"/>
          <p:cNvSpPr txBox="1"/>
          <p:nvPr/>
        </p:nvSpPr>
        <p:spPr>
          <a:xfrm>
            <a:off x="8374062" y="5683250"/>
            <a:ext cx="11763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800</a:t>
            </a:r>
            <a:endParaRPr/>
          </a:p>
        </p:txBody>
      </p:sp>
      <p:sp>
        <p:nvSpPr>
          <p:cNvPr id="632" name="Google Shape;632;p39"/>
          <p:cNvSpPr txBox="1"/>
          <p:nvPr/>
        </p:nvSpPr>
        <p:spPr>
          <a:xfrm>
            <a:off x="8382000" y="6340475"/>
            <a:ext cx="1243012"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1" i="0" lang="en-US" sz="1800" u="none">
                <a:solidFill>
                  <a:schemeClr val="dk1"/>
                </a:solidFill>
                <a:latin typeface="Calibri"/>
                <a:ea typeface="Calibri"/>
                <a:cs typeface="Calibri"/>
                <a:sym typeface="Calibri"/>
              </a:rPr>
              <a:t>1000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descr="C:\Users\parul\Desktop\Digital Learning Content.png" id="187" name="Google Shape;187;p4"/>
          <p:cNvPicPr preferRelativeResize="0"/>
          <p:nvPr/>
        </p:nvPicPr>
        <p:blipFill rotWithShape="1">
          <a:blip r:embed="rId3">
            <a:alphaModFix/>
          </a:blip>
          <a:srcRect b="0" l="0" r="0" t="0"/>
          <a:stretch/>
        </p:blipFill>
        <p:spPr>
          <a:xfrm>
            <a:off x="0" y="52387"/>
            <a:ext cx="9144000" cy="6900862"/>
          </a:xfrm>
          <a:prstGeom prst="rect">
            <a:avLst/>
          </a:prstGeom>
          <a:noFill/>
          <a:ln>
            <a:noFill/>
          </a:ln>
        </p:spPr>
      </p:pic>
      <p:pic>
        <p:nvPicPr>
          <p:cNvPr descr="C:\Users\parul\Desktop\Untitled-1.png" id="188" name="Google Shape;188;p4"/>
          <p:cNvPicPr preferRelativeResize="0"/>
          <p:nvPr/>
        </p:nvPicPr>
        <p:blipFill rotWithShape="1">
          <a:blip r:embed="rId4">
            <a:alphaModFix/>
          </a:blip>
          <a:srcRect b="0" l="0" r="0" t="0"/>
          <a:stretch/>
        </p:blipFill>
        <p:spPr>
          <a:xfrm>
            <a:off x="1855787" y="3108325"/>
            <a:ext cx="5432425" cy="2803525"/>
          </a:xfrm>
          <a:prstGeom prst="rect">
            <a:avLst/>
          </a:prstGeom>
          <a:noFill/>
          <a:ln>
            <a:noFill/>
          </a:ln>
        </p:spPr>
      </p:pic>
      <p:sp>
        <p:nvSpPr>
          <p:cNvPr id="189" name="Google Shape;189;p4"/>
          <p:cNvSpPr txBox="1"/>
          <p:nvPr/>
        </p:nvSpPr>
        <p:spPr>
          <a:xfrm>
            <a:off x="198437" y="2301875"/>
            <a:ext cx="8755062" cy="267811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Memory Management is an important characteristic of the Operating System. This comes beneath one of the two main capabilities of an Operating System, useful resource management. </a:t>
            </a:r>
            <a:r>
              <a:rPr b="1" i="0" lang="en-US" sz="2400" u="none">
                <a:solidFill>
                  <a:schemeClr val="dk1"/>
                </a:solidFill>
                <a:latin typeface="Calibri"/>
                <a:ea typeface="Calibri"/>
                <a:cs typeface="Calibri"/>
                <a:sym typeface="Calibri"/>
              </a:rPr>
              <a:t>Main memory (RAM) </a:t>
            </a:r>
            <a:r>
              <a:rPr b="0" i="0" lang="en-US" sz="2400" u="none">
                <a:solidFill>
                  <a:schemeClr val="dk1"/>
                </a:solidFill>
                <a:latin typeface="Calibri"/>
                <a:ea typeface="Calibri"/>
                <a:cs typeface="Calibri"/>
                <a:sym typeface="Calibri"/>
              </a:rPr>
              <a:t>is where maximum of the programs run. It is one of the most important matters people search for whilst buying a new cellphone or a new laptop.</a:t>
            </a:r>
            <a:endParaRPr/>
          </a:p>
        </p:txBody>
      </p:sp>
      <p:sp>
        <p:nvSpPr>
          <p:cNvPr id="190" name="Google Shape;190;p4"/>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1" name="Google Shape;191;p4"/>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 What is Memory Management?</a:t>
            </a:r>
            <a:endParaRPr/>
          </a:p>
        </p:txBody>
      </p:sp>
      <p:sp>
        <p:nvSpPr>
          <p:cNvPr id="192" name="Google Shape;192;p4"/>
          <p:cNvSpPr txBox="1"/>
          <p:nvPr/>
        </p:nvSpPr>
        <p:spPr>
          <a:xfrm>
            <a:off x="285750" y="3357562"/>
            <a:ext cx="4786312" cy="1631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 name="Google Shape;193;p4"/>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94" name="Google Shape;194;p4"/>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pic>
        <p:nvPicPr>
          <p:cNvPr descr="C:\Users\parul\Desktop\Digital Learning Content.png" id="637" name="Google Shape;637;p40"/>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638" name="Google Shape;638;p40"/>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639" name="Google Shape;639;p40"/>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0" name="Google Shape;640;p40"/>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External Fragmentation</a:t>
            </a:r>
            <a:endParaRPr/>
          </a:p>
        </p:txBody>
      </p:sp>
      <p:sp>
        <p:nvSpPr>
          <p:cNvPr id="641" name="Google Shape;641;p40"/>
          <p:cNvSpPr txBox="1"/>
          <p:nvPr/>
        </p:nvSpPr>
        <p:spPr>
          <a:xfrm>
            <a:off x="249237" y="2357437"/>
            <a:ext cx="8863012" cy="7061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When the process is loaded or removed from the memory, a free space is created. This free space creates an empty space in the memory which is called external fragmentation.</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When the memory assigned to the process</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dynamically based on process request.</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642" name="Google Shape;642;p40"/>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3" name="Google Shape;643;p40"/>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- 13 Example of Internal Fragmentation [8]</a:t>
            </a:r>
            <a:endParaRPr/>
          </a:p>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644" name="Google Shape;644;p40"/>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645" name="Google Shape;645;p40"/>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pic>
        <p:nvPicPr>
          <p:cNvPr id="646" name="Google Shape;646;p40"/>
          <p:cNvPicPr preferRelativeResize="0"/>
          <p:nvPr/>
        </p:nvPicPr>
        <p:blipFill rotWithShape="1">
          <a:blip r:embed="rId6">
            <a:alphaModFix/>
          </a:blip>
          <a:srcRect b="0" l="0" r="0" t="0"/>
          <a:stretch/>
        </p:blipFill>
        <p:spPr>
          <a:xfrm>
            <a:off x="6372225" y="3644900"/>
            <a:ext cx="2740025" cy="299243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pic>
        <p:nvPicPr>
          <p:cNvPr descr="C:\Users\parul\Desktop\Digital Learning Content.png" id="651" name="Google Shape;651;p41"/>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652" name="Google Shape;652;p41"/>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653" name="Google Shape;653;p41"/>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4" name="Google Shape;654;p41"/>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External Fragmentation</a:t>
            </a:r>
            <a:endParaRPr/>
          </a:p>
        </p:txBody>
      </p:sp>
      <p:sp>
        <p:nvSpPr>
          <p:cNvPr id="655" name="Google Shape;655;p41"/>
          <p:cNvSpPr txBox="1"/>
          <p:nvPr/>
        </p:nvSpPr>
        <p:spPr>
          <a:xfrm>
            <a:off x="249237" y="2357437"/>
            <a:ext cx="8863012" cy="650716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Memory is partitioned into variable size blocks.</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External fragmentation can be eliminated by  compaction, paging, and segmentation so that memory can be allocated in a non-contiguous manner to a process.</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656" name="Google Shape;656;p41"/>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7" name="Google Shape;657;p41"/>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658" name="Google Shape;658;p41"/>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659" name="Google Shape;659;p41"/>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pic>
        <p:nvPicPr>
          <p:cNvPr descr="C:\Users\parul\Desktop\Digital Learning Content.png" id="664" name="Google Shape;664;p42"/>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665" name="Google Shape;665;p42"/>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666" name="Google Shape;666;p42"/>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7" name="Google Shape;667;p42"/>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 Compaction</a:t>
            </a:r>
            <a:endParaRPr/>
          </a:p>
        </p:txBody>
      </p:sp>
      <p:sp>
        <p:nvSpPr>
          <p:cNvPr id="668" name="Google Shape;668;p42"/>
          <p:cNvSpPr txBox="1"/>
          <p:nvPr/>
        </p:nvSpPr>
        <p:spPr>
          <a:xfrm>
            <a:off x="249237" y="2357437"/>
            <a:ext cx="8863012" cy="623093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Compaction is </a:t>
            </a:r>
            <a:r>
              <a:rPr b="1" i="0" lang="en-US" sz="2400" u="none">
                <a:solidFill>
                  <a:srgbClr val="254061"/>
                </a:solidFill>
                <a:latin typeface="Calibri"/>
                <a:ea typeface="Calibri"/>
                <a:cs typeface="Calibri"/>
                <a:sym typeface="Calibri"/>
              </a:rPr>
              <a:t>one of the technique to avoid External Fragmentation</a:t>
            </a:r>
            <a:r>
              <a:rPr b="0" i="0" lang="en-US" sz="2400" u="none">
                <a:solidFill>
                  <a:srgbClr val="254061"/>
                </a:solidFill>
                <a:latin typeface="Calibri"/>
                <a:ea typeface="Calibri"/>
                <a:cs typeface="Calibri"/>
                <a:sym typeface="Calibri"/>
              </a:rPr>
              <a:t>.</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Move all the processes towards the top or </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towards the bottom to make free available </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space in a single contiguous block is known </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as </a:t>
            </a:r>
            <a:r>
              <a:rPr b="1" i="0" lang="en-US" sz="2400" u="none">
                <a:solidFill>
                  <a:srgbClr val="254061"/>
                </a:solidFill>
                <a:latin typeface="Calibri"/>
                <a:ea typeface="Calibri"/>
                <a:cs typeface="Calibri"/>
                <a:sym typeface="Calibri"/>
              </a:rPr>
              <a:t>compaction.</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669" name="Google Shape;669;p42"/>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0" name="Google Shape;670;p42"/>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- 14 Example of Internal Fragmentation [13]</a:t>
            </a:r>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671" name="Google Shape;671;p42"/>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672" name="Google Shape;672;p42"/>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pic>
        <p:nvPicPr>
          <p:cNvPr descr="A screenshot of a cell phone&#10;&#10;Description automatically generated" id="673" name="Google Shape;673;p42"/>
          <p:cNvPicPr preferRelativeResize="0"/>
          <p:nvPr/>
        </p:nvPicPr>
        <p:blipFill rotWithShape="1">
          <a:blip r:embed="rId6">
            <a:alphaModFix/>
          </a:blip>
          <a:srcRect b="0" l="0" r="0" t="0"/>
          <a:stretch/>
        </p:blipFill>
        <p:spPr>
          <a:xfrm>
            <a:off x="6156325" y="3117850"/>
            <a:ext cx="2940050" cy="35242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pic>
        <p:nvPicPr>
          <p:cNvPr descr="C:\Users\parul\Desktop\Digital Learning Content.png" id="678" name="Google Shape;678;p43"/>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679" name="Google Shape;679;p43"/>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680" name="Google Shape;680;p43"/>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1" name="Google Shape;681;p43"/>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 Compaction</a:t>
            </a:r>
            <a:endParaRPr/>
          </a:p>
        </p:txBody>
      </p:sp>
      <p:sp>
        <p:nvSpPr>
          <p:cNvPr id="682" name="Google Shape;682;p43"/>
          <p:cNvSpPr txBox="1"/>
          <p:nvPr/>
        </p:nvSpPr>
        <p:spPr>
          <a:xfrm>
            <a:off x="249237" y="2357437"/>
            <a:ext cx="8863012" cy="521493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Compaction is undesirable to implement because it interrupts all the running processes in the main Memory.</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The other technique to avoid external fragmentation is to implement non-contiguous memory allocation techniques.</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683" name="Google Shape;683;p43"/>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4" name="Google Shape;684;p43"/>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685" name="Google Shape;685;p43"/>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pic>
        <p:nvPicPr>
          <p:cNvPr descr="C:\Users\parul\Desktop\Digital Learning Content.png" id="690" name="Google Shape;690;p44"/>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691" name="Google Shape;691;p44"/>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692" name="Google Shape;692;p44"/>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3" name="Google Shape;693;p44"/>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Paging: Principle of Operation</a:t>
            </a:r>
            <a:endParaRPr/>
          </a:p>
        </p:txBody>
      </p:sp>
      <p:sp>
        <p:nvSpPr>
          <p:cNvPr id="694" name="Google Shape;694;p44"/>
          <p:cNvSpPr txBox="1"/>
          <p:nvPr/>
        </p:nvSpPr>
        <p:spPr>
          <a:xfrm>
            <a:off x="249237" y="2357437"/>
            <a:ext cx="8863012" cy="586105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In Operating Systems, Paging is a storage mechanism used to retrieve processes from the secondary storage into the main memory in the form of pages.</a:t>
            </a:r>
            <a:endParaRPr/>
          </a:p>
          <a:p>
            <a:pPr indent="0" lvl="0" marL="0" marR="0" rtl="0" algn="just">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The main idea behind the paging is to divide each process in the form of pages.</a:t>
            </a:r>
            <a:endParaRPr/>
          </a:p>
          <a:p>
            <a:pPr indent="0" lvl="0" marL="0" marR="0" rtl="0" algn="just">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The main memory will also be divided in the form of frames.</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695" name="Google Shape;695;p44"/>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6" name="Google Shape;696;p44"/>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697" name="Google Shape;697;p44"/>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pic>
        <p:nvPicPr>
          <p:cNvPr descr="C:\Users\parul\Desktop\Digital Learning Content.png" id="702" name="Google Shape;702;p45"/>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703" name="Google Shape;703;p45"/>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704" name="Google Shape;704;p45"/>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5" name="Google Shape;705;p45"/>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Paging: Principle of Operation</a:t>
            </a:r>
            <a:endParaRPr/>
          </a:p>
        </p:txBody>
      </p:sp>
      <p:sp>
        <p:nvSpPr>
          <p:cNvPr id="706" name="Google Shape;706;p45"/>
          <p:cNvSpPr txBox="1"/>
          <p:nvPr/>
        </p:nvSpPr>
        <p:spPr>
          <a:xfrm>
            <a:off x="249237" y="2357437"/>
            <a:ext cx="8863012" cy="521493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One page of the process is to be stored in one of the frames of the memory.</a:t>
            </a:r>
            <a:endParaRPr/>
          </a:p>
          <a:p>
            <a:pPr indent="0" lvl="0" marL="0" marR="0" rtl="0" algn="just">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The pages can be stored at the different locations of the memory, but the priority is always to find the contiguous frames or holes.  Different operating system defines different frame sizes. </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707" name="Google Shape;707;p45"/>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8" name="Google Shape;708;p45"/>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9" name="Google Shape;709;p45"/>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710" name="Google Shape;710;p45"/>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pic>
        <p:nvPicPr>
          <p:cNvPr descr="C:\Users\parul\Desktop\Digital Learning Content.png" id="715" name="Google Shape;715;p46"/>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716" name="Google Shape;716;p46"/>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717" name="Google Shape;717;p46"/>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8" name="Google Shape;718;p46"/>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 Paging: Principle of Operation</a:t>
            </a:r>
            <a:endParaRPr/>
          </a:p>
          <a:p>
            <a:pPr indent="0" lvl="0" marL="0" marR="0" rtl="0" algn="l">
              <a:lnSpc>
                <a:spcPct val="100000"/>
              </a:lnSpc>
              <a:spcBef>
                <a:spcPts val="0"/>
              </a:spcBef>
              <a:spcAft>
                <a:spcPts val="0"/>
              </a:spcAft>
              <a:buNone/>
            </a:pPr>
            <a:r>
              <a:t/>
            </a:r>
            <a:endParaRPr b="1" i="0" sz="3000" u="none">
              <a:solidFill>
                <a:schemeClr val="lt1"/>
              </a:solidFill>
              <a:latin typeface="Calibri"/>
              <a:ea typeface="Calibri"/>
              <a:cs typeface="Calibri"/>
              <a:sym typeface="Calibri"/>
            </a:endParaRPr>
          </a:p>
        </p:txBody>
      </p:sp>
      <p:sp>
        <p:nvSpPr>
          <p:cNvPr id="719" name="Google Shape;719;p46"/>
          <p:cNvSpPr txBox="1"/>
          <p:nvPr/>
        </p:nvSpPr>
        <p:spPr>
          <a:xfrm>
            <a:off x="249237" y="2357437"/>
            <a:ext cx="8863012" cy="318452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The sizes of each frame must be equal. Considering the fact that the pages are mapped to the frames in </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Paging, page size needs to be as same </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as frame size.</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720" name="Google Shape;720;p46"/>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1" name="Google Shape;721;p46"/>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- 15 Paging [11]</a:t>
            </a:r>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722" name="Google Shape;722;p46"/>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723" name="Google Shape;723;p46"/>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pic>
        <p:nvPicPr>
          <p:cNvPr id="724" name="Google Shape;724;p46"/>
          <p:cNvPicPr preferRelativeResize="0"/>
          <p:nvPr/>
        </p:nvPicPr>
        <p:blipFill rotWithShape="1">
          <a:blip r:embed="rId6">
            <a:alphaModFix/>
          </a:blip>
          <a:srcRect b="0" l="0" r="0" t="0"/>
          <a:stretch/>
        </p:blipFill>
        <p:spPr>
          <a:xfrm>
            <a:off x="5338762" y="2924175"/>
            <a:ext cx="3744912" cy="3683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pic>
        <p:nvPicPr>
          <p:cNvPr descr="C:\Users\parul\Desktop\Digital Learning Content.png" id="729" name="Google Shape;729;p47"/>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730" name="Google Shape;730;p47"/>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731" name="Google Shape;731;p47"/>
          <p:cNvSpPr txBox="1"/>
          <p:nvPr/>
        </p:nvSpPr>
        <p:spPr>
          <a:xfrm>
            <a:off x="0" y="1698625"/>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2" name="Google Shape;732;p47"/>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 Example of Paging</a:t>
            </a:r>
            <a:endParaRPr/>
          </a:p>
          <a:p>
            <a:pPr indent="0" lvl="0" marL="0" marR="0" rtl="0" algn="l">
              <a:lnSpc>
                <a:spcPct val="100000"/>
              </a:lnSpc>
              <a:spcBef>
                <a:spcPts val="0"/>
              </a:spcBef>
              <a:spcAft>
                <a:spcPts val="0"/>
              </a:spcAft>
              <a:buNone/>
            </a:pPr>
            <a:r>
              <a:t/>
            </a:r>
            <a:endParaRPr b="1" i="0" sz="3000" u="none">
              <a:solidFill>
                <a:schemeClr val="lt1"/>
              </a:solidFill>
              <a:latin typeface="Calibri"/>
              <a:ea typeface="Calibri"/>
              <a:cs typeface="Calibri"/>
              <a:sym typeface="Calibri"/>
            </a:endParaRPr>
          </a:p>
        </p:txBody>
      </p:sp>
      <p:sp>
        <p:nvSpPr>
          <p:cNvPr id="733" name="Google Shape;733;p47"/>
          <p:cNvSpPr txBox="1"/>
          <p:nvPr/>
        </p:nvSpPr>
        <p:spPr>
          <a:xfrm>
            <a:off x="249237" y="2357437"/>
            <a:ext cx="8863012" cy="530701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a:t>
            </a:r>
            <a:r>
              <a:rPr b="1" i="0" lang="en-US" sz="20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Let us consider the main memory size 16 Kb and Frame size is 1 KB therefore the main memory will be</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divided into the collection of 16 frames</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of 1 KB each.</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There are 4 processes In the system that</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is P1, P2, P3 and P4 of 4 KB each. </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734" name="Google Shape;734;p47"/>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5" name="Google Shape;735;p47"/>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16 Example of Paging[11]</a:t>
            </a:r>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736" name="Google Shape;736;p47"/>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737" name="Google Shape;737;p47"/>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pic>
        <p:nvPicPr>
          <p:cNvPr id="738" name="Google Shape;738;p47"/>
          <p:cNvPicPr preferRelativeResize="0"/>
          <p:nvPr/>
        </p:nvPicPr>
        <p:blipFill rotWithShape="1">
          <a:blip r:embed="rId6">
            <a:alphaModFix/>
          </a:blip>
          <a:srcRect b="0" l="0" r="0" t="0"/>
          <a:stretch/>
        </p:blipFill>
        <p:spPr>
          <a:xfrm>
            <a:off x="5580062" y="2852737"/>
            <a:ext cx="3532187" cy="38004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pic>
        <p:nvPicPr>
          <p:cNvPr descr="C:\Users\parul\Desktop\Digital Learning Content.png" id="743" name="Google Shape;743;p48"/>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744" name="Google Shape;744;p48"/>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745" name="Google Shape;745;p48"/>
          <p:cNvSpPr txBox="1"/>
          <p:nvPr/>
        </p:nvSpPr>
        <p:spPr>
          <a:xfrm>
            <a:off x="0" y="1698625"/>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6" name="Google Shape;746;p48"/>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 Example of Paging</a:t>
            </a:r>
            <a:endParaRPr/>
          </a:p>
          <a:p>
            <a:pPr indent="0" lvl="0" marL="0" marR="0" rtl="0" algn="l">
              <a:lnSpc>
                <a:spcPct val="100000"/>
              </a:lnSpc>
              <a:spcBef>
                <a:spcPts val="0"/>
              </a:spcBef>
              <a:spcAft>
                <a:spcPts val="0"/>
              </a:spcAft>
              <a:buNone/>
            </a:pPr>
            <a:r>
              <a:t/>
            </a:r>
            <a:endParaRPr b="1" i="0" sz="3000" u="none">
              <a:solidFill>
                <a:schemeClr val="lt1"/>
              </a:solidFill>
              <a:latin typeface="Calibri"/>
              <a:ea typeface="Calibri"/>
              <a:cs typeface="Calibri"/>
              <a:sym typeface="Calibri"/>
            </a:endParaRPr>
          </a:p>
        </p:txBody>
      </p:sp>
      <p:sp>
        <p:nvSpPr>
          <p:cNvPr id="747" name="Google Shape;747;p48"/>
          <p:cNvSpPr txBox="1"/>
          <p:nvPr/>
        </p:nvSpPr>
        <p:spPr>
          <a:xfrm>
            <a:off x="249237" y="2357437"/>
            <a:ext cx="8863012" cy="419893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a:t>
            </a:r>
            <a:r>
              <a:rPr b="1" i="0" lang="en-US" sz="20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Each process is divided into pages of 1 KB each so that one page can be stored in one frame.</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Initially, all the frames are empty therefore pages of the processes will get stored in the contiguous way.</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748" name="Google Shape;748;p48"/>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9" name="Google Shape;749;p48"/>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750" name="Google Shape;750;p48"/>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pic>
        <p:nvPicPr>
          <p:cNvPr descr="C:\Users\parul\Desktop\Digital Learning Content.png" id="755" name="Google Shape;755;p49"/>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756" name="Google Shape;756;p49"/>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757" name="Google Shape;757;p49"/>
          <p:cNvSpPr txBox="1"/>
          <p:nvPr/>
        </p:nvSpPr>
        <p:spPr>
          <a:xfrm>
            <a:off x="4762" y="1670050"/>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8" name="Google Shape;758;p49"/>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 Example of Paging</a:t>
            </a:r>
            <a:endParaRPr/>
          </a:p>
          <a:p>
            <a:pPr indent="0" lvl="0" marL="0" marR="0" rtl="0" algn="l">
              <a:lnSpc>
                <a:spcPct val="100000"/>
              </a:lnSpc>
              <a:spcBef>
                <a:spcPts val="0"/>
              </a:spcBef>
              <a:spcAft>
                <a:spcPts val="0"/>
              </a:spcAft>
              <a:buNone/>
            </a:pPr>
            <a:r>
              <a:t/>
            </a:r>
            <a:endParaRPr b="1" i="0" sz="3000" u="none">
              <a:solidFill>
                <a:schemeClr val="lt1"/>
              </a:solidFill>
              <a:latin typeface="Calibri"/>
              <a:ea typeface="Calibri"/>
              <a:cs typeface="Calibri"/>
              <a:sym typeface="Calibri"/>
            </a:endParaRPr>
          </a:p>
        </p:txBody>
      </p:sp>
      <p:sp>
        <p:nvSpPr>
          <p:cNvPr id="759" name="Google Shape;759;p49"/>
          <p:cNvSpPr txBox="1"/>
          <p:nvPr/>
        </p:nvSpPr>
        <p:spPr>
          <a:xfrm>
            <a:off x="249237" y="2357437"/>
            <a:ext cx="8863012" cy="475297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Let us consider that, P2 and P4 are moved to waiting state after some time. </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Now, 8 frames become empty and </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therefore other pages can be loaded in that </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empty place. </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760" name="Google Shape;760;p49"/>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1" name="Google Shape;761;p49"/>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- 17  Example of Paging[11]</a:t>
            </a:r>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762" name="Google Shape;762;p49"/>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763" name="Google Shape;763;p49"/>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pic>
        <p:nvPicPr>
          <p:cNvPr id="764" name="Google Shape;764;p49"/>
          <p:cNvPicPr preferRelativeResize="0"/>
          <p:nvPr/>
        </p:nvPicPr>
        <p:blipFill rotWithShape="1">
          <a:blip r:embed="rId6">
            <a:alphaModFix/>
          </a:blip>
          <a:srcRect b="0" l="0" r="0" t="0"/>
          <a:stretch/>
        </p:blipFill>
        <p:spPr>
          <a:xfrm>
            <a:off x="5867400" y="2924175"/>
            <a:ext cx="3276600" cy="3717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C:\Users\parul\Desktop\Digital Learning Content.png" id="199" name="Google Shape;199;p5"/>
          <p:cNvPicPr preferRelativeResize="0"/>
          <p:nvPr/>
        </p:nvPicPr>
        <p:blipFill rotWithShape="1">
          <a:blip r:embed="rId3">
            <a:alphaModFix/>
          </a:blip>
          <a:srcRect b="0" l="0" r="0" t="0"/>
          <a:stretch/>
        </p:blipFill>
        <p:spPr>
          <a:xfrm>
            <a:off x="0" y="31750"/>
            <a:ext cx="9144000" cy="6900862"/>
          </a:xfrm>
          <a:prstGeom prst="rect">
            <a:avLst/>
          </a:prstGeom>
          <a:noFill/>
          <a:ln>
            <a:noFill/>
          </a:ln>
        </p:spPr>
      </p:pic>
      <p:pic>
        <p:nvPicPr>
          <p:cNvPr descr="C:\Users\parul\Desktop\Untitled-1.png" id="200" name="Google Shape;200;p5"/>
          <p:cNvPicPr preferRelativeResize="0"/>
          <p:nvPr/>
        </p:nvPicPr>
        <p:blipFill rotWithShape="1">
          <a:blip r:embed="rId4">
            <a:alphaModFix/>
          </a:blip>
          <a:srcRect b="0" l="0" r="0" t="0"/>
          <a:stretch/>
        </p:blipFill>
        <p:spPr>
          <a:xfrm>
            <a:off x="1855787" y="3113087"/>
            <a:ext cx="5432425" cy="2803525"/>
          </a:xfrm>
          <a:prstGeom prst="rect">
            <a:avLst/>
          </a:prstGeom>
          <a:noFill/>
          <a:ln>
            <a:noFill/>
          </a:ln>
        </p:spPr>
      </p:pic>
      <p:sp>
        <p:nvSpPr>
          <p:cNvPr id="201" name="Google Shape;201;p5"/>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2" name="Google Shape;202;p5"/>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What is Memory hierarchy  ?</a:t>
            </a:r>
            <a:endParaRPr/>
          </a:p>
        </p:txBody>
      </p:sp>
      <p:sp>
        <p:nvSpPr>
          <p:cNvPr id="203" name="Google Shape;203;p5"/>
          <p:cNvSpPr txBox="1"/>
          <p:nvPr/>
        </p:nvSpPr>
        <p:spPr>
          <a:xfrm>
            <a:off x="249237" y="2439987"/>
            <a:ext cx="8645525" cy="1847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04" name="Google Shape;204;p5"/>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
        <p:nvSpPr>
          <p:cNvPr id="205" name="Google Shape;205;p5"/>
          <p:cNvSpPr txBox="1"/>
          <p:nvPr/>
        </p:nvSpPr>
        <p:spPr>
          <a:xfrm>
            <a:off x="0" y="2330450"/>
            <a:ext cx="9144000" cy="83026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 computer system architecture memory Hierarchy is part to arrange the memory in a such a way it can minimize access time</a:t>
            </a:r>
            <a:r>
              <a:rPr b="0" i="0" lang="en-US" sz="2400" u="none">
                <a:solidFill>
                  <a:schemeClr val="dk1"/>
                </a:solidFill>
                <a:latin typeface="Times New Roman"/>
                <a:ea typeface="Times New Roman"/>
                <a:cs typeface="Times New Roman"/>
                <a:sym typeface="Times New Roman"/>
              </a:rPr>
              <a:t>.</a:t>
            </a:r>
            <a:endParaRPr/>
          </a:p>
        </p:txBody>
      </p:sp>
      <p:pic>
        <p:nvPicPr>
          <p:cNvPr id="206" name="Google Shape;206;p5"/>
          <p:cNvPicPr preferRelativeResize="0"/>
          <p:nvPr/>
        </p:nvPicPr>
        <p:blipFill rotWithShape="1">
          <a:blip r:embed="rId6">
            <a:alphaModFix/>
          </a:blip>
          <a:srcRect b="0" l="0" r="0" t="0"/>
          <a:stretch/>
        </p:blipFill>
        <p:spPr>
          <a:xfrm>
            <a:off x="4706937" y="3205162"/>
            <a:ext cx="4313237" cy="3325812"/>
          </a:xfrm>
          <a:prstGeom prst="rect">
            <a:avLst/>
          </a:prstGeom>
          <a:noFill/>
          <a:ln>
            <a:noFill/>
          </a:ln>
        </p:spPr>
      </p:pic>
      <p:sp>
        <p:nvSpPr>
          <p:cNvPr id="207" name="Google Shape;207;p5"/>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- 1 Memory Hierarchy [1]</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pic>
        <p:nvPicPr>
          <p:cNvPr descr="C:\Users\parul\Desktop\Digital Learning Content.png" id="769" name="Google Shape;769;p50"/>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770" name="Google Shape;770;p50"/>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771" name="Google Shape;771;p50"/>
          <p:cNvSpPr txBox="1"/>
          <p:nvPr/>
        </p:nvSpPr>
        <p:spPr>
          <a:xfrm>
            <a:off x="4762" y="1670050"/>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2" name="Google Shape;772;p50"/>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 Example of Paging</a:t>
            </a:r>
            <a:endParaRPr/>
          </a:p>
          <a:p>
            <a:pPr indent="0" lvl="0" marL="0" marR="0" rtl="0" algn="l">
              <a:lnSpc>
                <a:spcPct val="100000"/>
              </a:lnSpc>
              <a:spcBef>
                <a:spcPts val="0"/>
              </a:spcBef>
              <a:spcAft>
                <a:spcPts val="0"/>
              </a:spcAft>
              <a:buNone/>
            </a:pPr>
            <a:r>
              <a:t/>
            </a:r>
            <a:endParaRPr b="1" i="0" sz="3000" u="none">
              <a:solidFill>
                <a:schemeClr val="lt1"/>
              </a:solidFill>
              <a:latin typeface="Calibri"/>
              <a:ea typeface="Calibri"/>
              <a:cs typeface="Calibri"/>
              <a:sym typeface="Calibri"/>
            </a:endParaRPr>
          </a:p>
        </p:txBody>
      </p:sp>
      <p:sp>
        <p:nvSpPr>
          <p:cNvPr id="773" name="Google Shape;773;p50"/>
          <p:cNvSpPr txBox="1"/>
          <p:nvPr/>
        </p:nvSpPr>
        <p:spPr>
          <a:xfrm>
            <a:off x="249237" y="2357437"/>
            <a:ext cx="8863012" cy="530701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The process P5 of size 8 KB (8 pages) is waiting inside the ready queue.</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Given the fact that, we have 8 non contiguous frames available in the memory and paging  provides the flexibility of storing the process at the different places. Therefore, we can load the pages of </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process P5 in the place of P2 and P4.</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774" name="Google Shape;774;p50"/>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5" name="Google Shape;775;p50"/>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776" name="Google Shape;776;p50"/>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pic>
        <p:nvPicPr>
          <p:cNvPr descr="C:\Users\parul\Desktop\Digital Learning Content.png" id="781" name="Google Shape;781;p51"/>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782" name="Google Shape;782;p51"/>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783" name="Google Shape;783;p51"/>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4" name="Google Shape;784;p51"/>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Memory Management Unit</a:t>
            </a:r>
            <a:endParaRPr/>
          </a:p>
        </p:txBody>
      </p:sp>
      <p:sp>
        <p:nvSpPr>
          <p:cNvPr id="785" name="Google Shape;785;p51"/>
          <p:cNvSpPr txBox="1"/>
          <p:nvPr/>
        </p:nvSpPr>
        <p:spPr>
          <a:xfrm>
            <a:off x="249237" y="2357437"/>
            <a:ext cx="8863012" cy="56769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a:t>
            </a:r>
            <a:r>
              <a:rPr b="1" i="0" lang="en-US" sz="20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The purpose of Memory Management Unit (MMU) is to convert the logical address into the physical address. </a:t>
            </a:r>
            <a:endParaRPr/>
          </a:p>
          <a:p>
            <a:pPr indent="0" lvl="0" marL="0" marR="0" rtl="0" algn="just">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The logical address is the address generated by the CPU for every page while the physical address is the actual address of the frame where each page will be stored.</a:t>
            </a:r>
            <a:endParaRPr/>
          </a:p>
          <a:p>
            <a:pPr indent="0" lvl="0" marL="0" marR="0" rtl="0" algn="just">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786" name="Google Shape;786;p51"/>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7" name="Google Shape;787;p51"/>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8" name="Google Shape;788;p51"/>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789" name="Google Shape;789;p51"/>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pic>
        <p:nvPicPr>
          <p:cNvPr descr="C:\Users\parul\Desktop\Digital Learning Content.png" id="794" name="Google Shape;794;p52"/>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795" name="Google Shape;795;p52"/>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796" name="Google Shape;796;p52"/>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7" name="Google Shape;797;p52"/>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Memory Management Unit</a:t>
            </a:r>
            <a:endParaRPr/>
          </a:p>
        </p:txBody>
      </p:sp>
      <p:sp>
        <p:nvSpPr>
          <p:cNvPr id="798" name="Google Shape;798;p52"/>
          <p:cNvSpPr txBox="1"/>
          <p:nvPr/>
        </p:nvSpPr>
        <p:spPr>
          <a:xfrm>
            <a:off x="249237" y="2357437"/>
            <a:ext cx="8863012" cy="604678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a:t>
            </a:r>
            <a:r>
              <a:rPr b="1" i="0" lang="en-US" sz="20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The logical address has two parts:</a:t>
            </a:r>
            <a:endParaRPr/>
          </a:p>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1" i="0" lang="en-US" sz="2400" u="none">
                <a:solidFill>
                  <a:srgbClr val="254061"/>
                </a:solidFill>
                <a:latin typeface="Calibri"/>
                <a:ea typeface="Calibri"/>
                <a:cs typeface="Calibri"/>
                <a:sym typeface="Calibri"/>
              </a:rPr>
              <a:t>1. Page Number</a:t>
            </a:r>
            <a:endParaRPr/>
          </a:p>
          <a:p>
            <a:pPr indent="0" lvl="0" marL="0" marR="0" rtl="0" algn="just">
              <a:lnSpc>
                <a:spcPct val="150000"/>
              </a:lnSpc>
              <a:spcBef>
                <a:spcPts val="0"/>
              </a:spcBef>
              <a:spcAft>
                <a:spcPts val="0"/>
              </a:spcAft>
              <a:buClr>
                <a:srgbClr val="254061"/>
              </a:buClr>
              <a:buSzPts val="2400"/>
              <a:buFont typeface="Calibri"/>
              <a:buNone/>
            </a:pPr>
            <a:r>
              <a:rPr b="1" i="0" lang="en-US" sz="2400" u="none">
                <a:solidFill>
                  <a:srgbClr val="254061"/>
                </a:solidFill>
                <a:latin typeface="Calibri"/>
                <a:ea typeface="Calibri"/>
                <a:cs typeface="Calibri"/>
                <a:sym typeface="Calibri"/>
              </a:rPr>
              <a:t>	2. Offset</a:t>
            </a:r>
            <a:endParaRPr/>
          </a:p>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Memory management unit of OS needs to convert the page number to the frame number.</a:t>
            </a:r>
            <a:endParaRPr/>
          </a:p>
          <a:p>
            <a:pPr indent="0" lvl="0" marL="0" marR="0" rtl="0" algn="just">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a:t>
            </a:r>
            <a:endParaRPr/>
          </a:p>
          <a:p>
            <a:pPr indent="0" lvl="0" marL="0" marR="0" rtl="0" algn="just">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799" name="Google Shape;799;p52"/>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0" name="Google Shape;800;p52"/>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1" name="Google Shape;801;p52"/>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802" name="Google Shape;802;p52"/>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pic>
        <p:nvPicPr>
          <p:cNvPr descr="C:\Users\parul\Desktop\Digital Learning Content.png" id="807" name="Google Shape;807;p53"/>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808" name="Google Shape;808;p53"/>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809" name="Google Shape;809;p53"/>
          <p:cNvSpPr txBox="1"/>
          <p:nvPr/>
        </p:nvSpPr>
        <p:spPr>
          <a:xfrm>
            <a:off x="0" y="1666875"/>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0" name="Google Shape;810;p53"/>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Physical Address Space</a:t>
            </a:r>
            <a:endParaRPr/>
          </a:p>
        </p:txBody>
      </p:sp>
      <p:sp>
        <p:nvSpPr>
          <p:cNvPr id="811" name="Google Shape;811;p53"/>
          <p:cNvSpPr txBox="1"/>
          <p:nvPr/>
        </p:nvSpPr>
        <p:spPr>
          <a:xfrm>
            <a:off x="249237" y="2357437"/>
            <a:ext cx="8863012" cy="715486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a:t>
            </a:r>
            <a:r>
              <a:rPr b="1" i="0" lang="en-US" sz="20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Physical address space in a system can be defined as the size of the main memory. </a:t>
            </a:r>
            <a:endParaRPr/>
          </a:p>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It is really important to compare the process size with the physical address space. The process size must be less than the physical address space.</a:t>
            </a:r>
            <a:endParaRPr/>
          </a:p>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1" i="0" lang="en-US" sz="2400" u="none">
                <a:solidFill>
                  <a:srgbClr val="254061"/>
                </a:solidFill>
                <a:latin typeface="Calibri"/>
                <a:ea typeface="Calibri"/>
                <a:cs typeface="Calibri"/>
                <a:sym typeface="Calibri"/>
              </a:rPr>
              <a:t>Syntax of Physical Address Space is:</a:t>
            </a:r>
            <a:endParaRPr/>
          </a:p>
          <a:p>
            <a:pPr indent="0" lvl="0" marL="0" marR="0" rtl="0" algn="just">
              <a:lnSpc>
                <a:spcPct val="150000"/>
              </a:lnSpc>
              <a:spcBef>
                <a:spcPts val="0"/>
              </a:spcBef>
              <a:spcAft>
                <a:spcPts val="0"/>
              </a:spcAft>
              <a:buClr>
                <a:srgbClr val="254061"/>
              </a:buClr>
              <a:buSzPts val="2400"/>
              <a:buFont typeface="Calibri"/>
              <a:buNone/>
            </a:pPr>
            <a:r>
              <a:rPr b="1" i="0" lang="en-US" sz="2400" u="none">
                <a:solidFill>
                  <a:srgbClr val="254061"/>
                </a:solidFill>
                <a:latin typeface="Calibri"/>
                <a:ea typeface="Calibri"/>
                <a:cs typeface="Calibri"/>
                <a:sym typeface="Calibri"/>
              </a:rPr>
              <a:t>	Physical Address Space = Size of the Main Memory</a:t>
            </a:r>
            <a:endParaRPr/>
          </a:p>
          <a:p>
            <a:pPr indent="0" lvl="0" marL="0" marR="0" rtl="0" algn="just">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a:t>
            </a:r>
            <a:endParaRPr/>
          </a:p>
          <a:p>
            <a:pPr indent="0" lvl="0" marL="0" marR="0" rtl="0" algn="just">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812" name="Google Shape;812;p53"/>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3" name="Google Shape;813;p53"/>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4" name="Google Shape;814;p53"/>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815" name="Google Shape;815;p53"/>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pic>
        <p:nvPicPr>
          <p:cNvPr descr="C:\Users\parul\Desktop\Digital Learning Content.png" id="820" name="Google Shape;820;p54"/>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821" name="Google Shape;821;p54"/>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822" name="Google Shape;822;p54"/>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3" name="Google Shape;823;p54"/>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Example of Physical Address Space</a:t>
            </a:r>
            <a:endParaRPr/>
          </a:p>
        </p:txBody>
      </p:sp>
      <p:sp>
        <p:nvSpPr>
          <p:cNvPr id="824" name="Google Shape;824;p54"/>
          <p:cNvSpPr txBox="1"/>
          <p:nvPr/>
        </p:nvSpPr>
        <p:spPr>
          <a:xfrm>
            <a:off x="249237" y="2357437"/>
            <a:ext cx="8863012" cy="77089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If, physical address space = 64 KB = 2 ^ 6 KB = 2 ^ 6 X 2 ^ 10 Bytes = 2 ^ 16 bytes</a:t>
            </a:r>
            <a:endParaRPr/>
          </a:p>
          <a:p>
            <a:pPr indent="0" lvl="0" marL="0" marR="0" rtl="0" algn="just">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Let us consider,</a:t>
            </a:r>
            <a:endParaRPr/>
          </a:p>
          <a:p>
            <a:pPr indent="0" lvl="0" marL="0" marR="0" rtl="0" algn="just">
              <a:lnSpc>
                <a:spcPct val="150000"/>
              </a:lnSpc>
              <a:spcBef>
                <a:spcPts val="0"/>
              </a:spcBef>
              <a:spcAft>
                <a:spcPts val="0"/>
              </a:spcAft>
              <a:buClr>
                <a:srgbClr val="254061"/>
              </a:buClr>
              <a:buSzPts val="2400"/>
              <a:buFont typeface="Calibri"/>
              <a:buNone/>
            </a:pPr>
            <a:r>
              <a:rPr b="1" i="0" lang="en-US" sz="2400" u="none">
                <a:solidFill>
                  <a:srgbClr val="254061"/>
                </a:solidFill>
                <a:latin typeface="Calibri"/>
                <a:ea typeface="Calibri"/>
                <a:cs typeface="Calibri"/>
                <a:sym typeface="Calibri"/>
              </a:rPr>
              <a:t>word size = 8 Bytes = 2 ^ 3 Bytes</a:t>
            </a:r>
            <a:endParaRPr/>
          </a:p>
          <a:p>
            <a:pPr indent="0" lvl="0" marL="0" marR="0" rtl="0" algn="just">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Hence,</a:t>
            </a:r>
            <a:endParaRPr/>
          </a:p>
          <a:p>
            <a:pPr indent="0" lvl="0" marL="0" marR="0" rtl="0" algn="just">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Physical address space (in words) = (2 ^ 16) / (2 ^ 3) = 2 ^ 13 Words</a:t>
            </a:r>
            <a:endParaRPr/>
          </a:p>
          <a:p>
            <a:pPr indent="0" lvl="0" marL="0" marR="0" rtl="0" algn="just">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Therefore,</a:t>
            </a:r>
            <a:endParaRPr/>
          </a:p>
          <a:p>
            <a:pPr indent="0" lvl="0" marL="0" marR="0" rtl="0" algn="just">
              <a:lnSpc>
                <a:spcPct val="150000"/>
              </a:lnSpc>
              <a:spcBef>
                <a:spcPts val="0"/>
              </a:spcBef>
              <a:spcAft>
                <a:spcPts val="0"/>
              </a:spcAft>
              <a:buClr>
                <a:srgbClr val="254061"/>
              </a:buClr>
              <a:buSzPts val="2400"/>
              <a:buFont typeface="Calibri"/>
              <a:buNone/>
            </a:pPr>
            <a:r>
              <a:rPr b="1" i="0" lang="en-US" sz="2400" u="none">
                <a:solidFill>
                  <a:srgbClr val="254061"/>
                </a:solidFill>
                <a:latin typeface="Calibri"/>
                <a:ea typeface="Calibri"/>
                <a:cs typeface="Calibri"/>
                <a:sym typeface="Calibri"/>
              </a:rPr>
              <a:t>Physical Address = 13 bits</a:t>
            </a:r>
            <a:endParaRPr/>
          </a:p>
          <a:p>
            <a:pPr indent="0" lvl="0" marL="0" marR="0" rtl="0" algn="just">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a:t>
            </a:r>
            <a:endParaRPr/>
          </a:p>
          <a:p>
            <a:pPr indent="0" lvl="0" marL="0" marR="0" rtl="0" algn="just">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825" name="Google Shape;825;p54"/>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6" name="Google Shape;826;p54"/>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7" name="Google Shape;827;p54"/>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828" name="Google Shape;828;p54"/>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pic>
        <p:nvPicPr>
          <p:cNvPr descr="C:\Users\parul\Desktop\Digital Learning Content.png" id="833" name="Google Shape;833;p55"/>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834" name="Google Shape;834;p55"/>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835" name="Google Shape;835;p55"/>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6" name="Google Shape;836;p55"/>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Logical  Address Space</a:t>
            </a:r>
            <a:endParaRPr/>
          </a:p>
        </p:txBody>
      </p:sp>
      <p:sp>
        <p:nvSpPr>
          <p:cNvPr id="837" name="Google Shape;837;p55"/>
          <p:cNvSpPr txBox="1"/>
          <p:nvPr/>
        </p:nvSpPr>
        <p:spPr>
          <a:xfrm>
            <a:off x="249237" y="2357437"/>
            <a:ext cx="8863012" cy="586105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Logical address space can be defined as the size of the process. The size of the process should be less enough so that it can reside in the main memory.</a:t>
            </a:r>
            <a:endParaRPr/>
          </a:p>
          <a:p>
            <a:pPr indent="0" lvl="0" marL="0" marR="0" rtl="0" algn="just">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For Example of Logical Address Space is:</a:t>
            </a:r>
            <a:endParaRPr/>
          </a:p>
          <a:p>
            <a:pPr indent="0" lvl="0" marL="0" marR="0" rtl="0" algn="just">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Logical Address Space = 128 MB = (2 ^ 7 X 2 ^ 20) Bytes = 2 ^ 27 Bytes</a:t>
            </a:r>
            <a:endParaRPr/>
          </a:p>
          <a:p>
            <a:pPr indent="0" lvl="0" marL="0" marR="0" rtl="0" algn="just">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Word size = 4 Bytes = 2 ^ 2 Bytes</a:t>
            </a:r>
            <a:endParaRPr/>
          </a:p>
          <a:p>
            <a:pPr indent="0" lvl="0" marL="0" marR="0" rtl="0" algn="just">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Logical Address Space (in words) = (2 ^ 27) / (2 ^ 2) = 2 ^ 25 Words</a:t>
            </a:r>
            <a:endParaRPr/>
          </a:p>
          <a:p>
            <a:pPr indent="0" lvl="0" marL="0" marR="0" rtl="0" algn="just">
              <a:lnSpc>
                <a:spcPct val="150000"/>
              </a:lnSpc>
              <a:spcBef>
                <a:spcPts val="0"/>
              </a:spcBef>
              <a:spcAft>
                <a:spcPts val="0"/>
              </a:spcAft>
              <a:buClr>
                <a:srgbClr val="254061"/>
              </a:buClr>
              <a:buSzPts val="2400"/>
              <a:buFont typeface="Calibri"/>
              <a:buNone/>
            </a:pPr>
            <a:r>
              <a:rPr b="1" i="0" lang="en-US" sz="2400" u="none">
                <a:solidFill>
                  <a:srgbClr val="254061"/>
                </a:solidFill>
                <a:latin typeface="Calibri"/>
                <a:ea typeface="Calibri"/>
                <a:cs typeface="Calibri"/>
                <a:sym typeface="Calibri"/>
              </a:rPr>
              <a:t>Logical Address = 25 Bits</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838" name="Google Shape;838;p55"/>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9" name="Google Shape;839;p55"/>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0" name="Google Shape;840;p55"/>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841" name="Google Shape;841;p55"/>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pic>
        <p:nvPicPr>
          <p:cNvPr descr="C:\Users\parul\Desktop\Digital Learning Content.png" id="846" name="Google Shape;846;p56"/>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847" name="Google Shape;847;p56"/>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848" name="Google Shape;848;p56"/>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9" name="Google Shape;849;p56"/>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Logical  Address Space</a:t>
            </a:r>
            <a:endParaRPr/>
          </a:p>
        </p:txBody>
      </p:sp>
      <p:sp>
        <p:nvSpPr>
          <p:cNvPr id="850" name="Google Shape;850;p56"/>
          <p:cNvSpPr txBox="1"/>
          <p:nvPr/>
        </p:nvSpPr>
        <p:spPr>
          <a:xfrm>
            <a:off x="249237" y="2357437"/>
            <a:ext cx="8863012" cy="604678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What is a Word?</a:t>
            </a:r>
            <a:endParaRPr/>
          </a:p>
          <a:p>
            <a:pPr indent="0" lvl="0" marL="0" marR="0" rtl="0" algn="just">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The Word is the smallest unit of the memory. It is the collection of bytes. Every operating system defines different word sizes after analyzing the n-bit address that is inputted to the decoder and the </a:t>
            </a:r>
            <a:endParaRPr/>
          </a:p>
          <a:p>
            <a:pPr indent="0" lvl="0" marL="0" marR="0" rtl="0" algn="just">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2 ^ n memory locations that are produced from the decoder.</a:t>
            </a:r>
            <a:endParaRPr/>
          </a:p>
          <a:p>
            <a:pPr indent="0" lvl="0" marL="0" marR="0" rtl="0" algn="just">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a:t>
            </a:r>
            <a:endParaRPr/>
          </a:p>
          <a:p>
            <a:pPr indent="0" lvl="0" marL="0" marR="0" rtl="0" algn="just">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851" name="Google Shape;851;p56"/>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2" name="Google Shape;852;p56"/>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3" name="Google Shape;853;p56"/>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854" name="Google Shape;854;p56"/>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pic>
        <p:nvPicPr>
          <p:cNvPr descr="C:\Users\parul\Desktop\Digital Learning Content.png" id="859" name="Google Shape;859;p57"/>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860" name="Google Shape;860;p57"/>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861" name="Google Shape;861;p57"/>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2" name="Google Shape;862;p57"/>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Page Table</a:t>
            </a:r>
            <a:endParaRPr/>
          </a:p>
        </p:txBody>
      </p:sp>
      <p:sp>
        <p:nvSpPr>
          <p:cNvPr id="863" name="Google Shape;863;p57"/>
          <p:cNvSpPr txBox="1"/>
          <p:nvPr/>
        </p:nvSpPr>
        <p:spPr>
          <a:xfrm>
            <a:off x="249237" y="2357437"/>
            <a:ext cx="8863012" cy="586105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a:t>
            </a:r>
            <a:r>
              <a:rPr b="1" i="0" lang="en-US" sz="20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Page Table is a data structure used by the virtual memory system to store the mapping between logical addresses and physical addresses.</a:t>
            </a:r>
            <a:endParaRPr/>
          </a:p>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Logical addresses are generated by the CPU for the pages of the processes therefore they are generally used by the processes.</a:t>
            </a:r>
            <a:endParaRPr/>
          </a:p>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Physical addresses are the actual frame address of the memory. </a:t>
            </a:r>
            <a:endParaRPr/>
          </a:p>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They are generally used by the hardware or more specifically by RAM subsystems.</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864" name="Google Shape;864;p57"/>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5" name="Google Shape;865;p57"/>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6" name="Google Shape;866;p57"/>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867" name="Google Shape;867;p57"/>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pic>
        <p:nvPicPr>
          <p:cNvPr descr="C:\Users\parul\Desktop\Digital Learning Content.png" id="872" name="Google Shape;872;p58"/>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873" name="Google Shape;873;p58"/>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874" name="Google Shape;874;p58"/>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5" name="Google Shape;875;p58"/>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 Representation of Physical and Logical Address</a:t>
            </a:r>
            <a:endParaRPr/>
          </a:p>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3000" u="none">
              <a:solidFill>
                <a:schemeClr val="lt1"/>
              </a:solidFill>
              <a:latin typeface="Calibri"/>
              <a:ea typeface="Calibri"/>
              <a:cs typeface="Calibri"/>
              <a:sym typeface="Calibri"/>
            </a:endParaRPr>
          </a:p>
        </p:txBody>
      </p:sp>
      <p:sp>
        <p:nvSpPr>
          <p:cNvPr id="876" name="Google Shape;876;p58"/>
          <p:cNvSpPr txBox="1"/>
          <p:nvPr/>
        </p:nvSpPr>
        <p:spPr>
          <a:xfrm>
            <a:off x="249237" y="2357437"/>
            <a:ext cx="8863012" cy="96837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877" name="Google Shape;877;p58"/>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8" name="Google Shape;878;p58"/>
          <p:cNvSpPr txBox="1"/>
          <p:nvPr/>
        </p:nvSpPr>
        <p:spPr>
          <a:xfrm>
            <a:off x="3322637" y="6642100"/>
            <a:ext cx="2978150" cy="2809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- 18 Representation of Physical and Logical Address [10]</a:t>
            </a:r>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879" name="Google Shape;879;p58"/>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880" name="Google Shape;880;p58"/>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pic>
        <p:nvPicPr>
          <p:cNvPr id="881" name="Google Shape;881;p58"/>
          <p:cNvPicPr preferRelativeResize="0"/>
          <p:nvPr/>
        </p:nvPicPr>
        <p:blipFill rotWithShape="1">
          <a:blip r:embed="rId6">
            <a:alphaModFix/>
          </a:blip>
          <a:srcRect b="0" l="0" r="0" t="0"/>
          <a:stretch/>
        </p:blipFill>
        <p:spPr>
          <a:xfrm>
            <a:off x="1233487" y="2271712"/>
            <a:ext cx="7053262" cy="426561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pic>
        <p:nvPicPr>
          <p:cNvPr descr="C:\Users\parul\Desktop\Digital Learning Content.png" id="886" name="Google Shape;886;p59"/>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887" name="Google Shape;887;p59"/>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888" name="Google Shape;888;p59"/>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9" name="Google Shape;889;p59"/>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 Example of Page Table</a:t>
            </a:r>
            <a:endParaRPr/>
          </a:p>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3000" u="none">
              <a:solidFill>
                <a:schemeClr val="lt1"/>
              </a:solidFill>
              <a:latin typeface="Calibri"/>
              <a:ea typeface="Calibri"/>
              <a:cs typeface="Calibri"/>
              <a:sym typeface="Calibri"/>
            </a:endParaRPr>
          </a:p>
        </p:txBody>
      </p:sp>
      <p:sp>
        <p:nvSpPr>
          <p:cNvPr id="890" name="Google Shape;890;p59"/>
          <p:cNvSpPr txBox="1"/>
          <p:nvPr/>
        </p:nvSpPr>
        <p:spPr>
          <a:xfrm>
            <a:off x="249237" y="2357437"/>
            <a:ext cx="8863012" cy="96837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891" name="Google Shape;891;p59"/>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2" name="Google Shape;892;p59"/>
          <p:cNvSpPr txBox="1"/>
          <p:nvPr/>
        </p:nvSpPr>
        <p:spPr>
          <a:xfrm>
            <a:off x="3578225" y="6684962"/>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- 19 Example of Page Table[10]</a:t>
            </a:r>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893" name="Google Shape;893;p59"/>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894" name="Google Shape;894;p59"/>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pic>
        <p:nvPicPr>
          <p:cNvPr id="895" name="Google Shape;895;p59"/>
          <p:cNvPicPr preferRelativeResize="0"/>
          <p:nvPr/>
        </p:nvPicPr>
        <p:blipFill rotWithShape="1">
          <a:blip r:embed="rId6">
            <a:alphaModFix/>
          </a:blip>
          <a:srcRect b="0" l="0" r="0" t="0"/>
          <a:stretch/>
        </p:blipFill>
        <p:spPr>
          <a:xfrm>
            <a:off x="900112" y="2376487"/>
            <a:ext cx="7418387" cy="4308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descr="C:\Users\parul\Desktop\Digital Learning Content.png" id="212" name="Google Shape;212;p6"/>
          <p:cNvPicPr preferRelativeResize="0"/>
          <p:nvPr/>
        </p:nvPicPr>
        <p:blipFill rotWithShape="1">
          <a:blip r:embed="rId3">
            <a:alphaModFix/>
          </a:blip>
          <a:srcRect b="0" l="0" r="0" t="0"/>
          <a:stretch/>
        </p:blipFill>
        <p:spPr>
          <a:xfrm>
            <a:off x="0" y="22225"/>
            <a:ext cx="9144000" cy="6900862"/>
          </a:xfrm>
          <a:prstGeom prst="rect">
            <a:avLst/>
          </a:prstGeom>
          <a:noFill/>
          <a:ln>
            <a:noFill/>
          </a:ln>
        </p:spPr>
      </p:pic>
      <p:pic>
        <p:nvPicPr>
          <p:cNvPr descr="C:\Users\parul\Desktop\Untitled-1.png" id="213" name="Google Shape;213;p6"/>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214" name="Google Shape;214;p6"/>
          <p:cNvSpPr txBox="1"/>
          <p:nvPr/>
        </p:nvSpPr>
        <p:spPr>
          <a:xfrm>
            <a:off x="-30162" y="1600200"/>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5" name="Google Shape;215;p6"/>
          <p:cNvSpPr txBox="1"/>
          <p:nvPr/>
        </p:nvSpPr>
        <p:spPr>
          <a:xfrm>
            <a:off x="190500" y="1609725"/>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Logical and physical address</a:t>
            </a:r>
            <a:endParaRPr/>
          </a:p>
        </p:txBody>
      </p:sp>
      <p:sp>
        <p:nvSpPr>
          <p:cNvPr id="216" name="Google Shape;216;p6"/>
          <p:cNvSpPr txBox="1"/>
          <p:nvPr/>
        </p:nvSpPr>
        <p:spPr>
          <a:xfrm>
            <a:off x="63500" y="2266950"/>
            <a:ext cx="8956675" cy="42418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376092"/>
              </a:buClr>
              <a:buSzPts val="2400"/>
              <a:buFont typeface="Arial"/>
              <a:buChar char="•"/>
            </a:pPr>
            <a:r>
              <a:rPr b="1" i="0" lang="en-US" sz="2400" u="none">
                <a:solidFill>
                  <a:srgbClr val="376092"/>
                </a:solidFill>
                <a:latin typeface="Calibri"/>
                <a:ea typeface="Calibri"/>
                <a:cs typeface="Calibri"/>
                <a:sym typeface="Calibri"/>
              </a:rPr>
              <a:t>Logical address </a:t>
            </a:r>
            <a:r>
              <a:rPr b="0" i="0" lang="en-US" sz="2400" u="none">
                <a:solidFill>
                  <a:schemeClr val="dk1"/>
                </a:solidFill>
                <a:latin typeface="Calibri"/>
                <a:ea typeface="Calibri"/>
                <a:cs typeface="Calibri"/>
                <a:sym typeface="Calibri"/>
              </a:rPr>
              <a:t>is CPU generated address and it generate while program is running.</a:t>
            </a:r>
            <a:endParaRPr/>
          </a:p>
          <a:p>
            <a:pPr indent="-342900" lvl="0" marL="342900" marR="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It considers as a virtual address and it not exist physically.</a:t>
            </a:r>
            <a:endParaRPr/>
          </a:p>
          <a:p>
            <a:pPr indent="-342900" lvl="0" marL="342900" marR="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It use as a reference for access Physical memory point by CPU.</a:t>
            </a:r>
            <a:endParaRPr/>
          </a:p>
          <a:p>
            <a:pPr indent="-190500" lvl="0" marL="342900" marR="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 a memory physical location identifies by  </a:t>
            </a:r>
            <a:r>
              <a:rPr b="1" i="0" lang="en-US" sz="2400" u="none">
                <a:solidFill>
                  <a:srgbClr val="376092"/>
                </a:solidFill>
                <a:latin typeface="Calibri"/>
                <a:ea typeface="Calibri"/>
                <a:cs typeface="Calibri"/>
                <a:sym typeface="Calibri"/>
              </a:rPr>
              <a:t>Physical address</a:t>
            </a:r>
            <a:r>
              <a:rPr b="0" i="0" lang="en-US" sz="2400" u="none">
                <a:solidFill>
                  <a:srgbClr val="376092"/>
                </a:solidFill>
                <a:latin typeface="Calibri"/>
                <a:ea typeface="Calibri"/>
                <a:cs typeface="Calibri"/>
                <a:sym typeface="Calibri"/>
              </a:rPr>
              <a:t>.</a:t>
            </a:r>
            <a:endParaRPr/>
          </a:p>
          <a:p>
            <a:pPr indent="-342900" lvl="0" marL="342900" marR="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a:solidFill>
                <a:schemeClr val="dk1"/>
              </a:solidFill>
              <a:latin typeface="Calibri"/>
              <a:ea typeface="Calibri"/>
              <a:cs typeface="Calibri"/>
              <a:sym typeface="Calibri"/>
            </a:endParaRPr>
          </a:p>
        </p:txBody>
      </p:sp>
      <p:sp>
        <p:nvSpPr>
          <p:cNvPr id="217" name="Google Shape;217;p6"/>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8" name="Google Shape;218;p6"/>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19" name="Google Shape;219;p6"/>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pic>
        <p:nvPicPr>
          <p:cNvPr descr="C:\Users\parul\Desktop\Digital Learning Content.png" id="900" name="Google Shape;900;p60"/>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901" name="Google Shape;901;p60"/>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902" name="Google Shape;902;p60"/>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3" name="Google Shape;903;p60"/>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Mapping From Page Table To Main Memory</a:t>
            </a:r>
            <a:endParaRPr/>
          </a:p>
        </p:txBody>
      </p:sp>
      <p:sp>
        <p:nvSpPr>
          <p:cNvPr id="904" name="Google Shape;904;p60"/>
          <p:cNvSpPr txBox="1"/>
          <p:nvPr/>
        </p:nvSpPr>
        <p:spPr>
          <a:xfrm>
            <a:off x="249237" y="2357437"/>
            <a:ext cx="8863012" cy="475297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In operating systems, there is always a requirement of mapping from logical address to the physical address.</a:t>
            </a:r>
            <a:endParaRPr/>
          </a:p>
          <a:p>
            <a:pPr indent="0" lvl="0" marL="0" marR="0" rtl="0" algn="just">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However, this process involves various steps which are defined as follows.</a:t>
            </a:r>
            <a:endParaRPr/>
          </a:p>
          <a:p>
            <a:pPr indent="0" lvl="0" marL="0" marR="0" rtl="0" algn="just">
              <a:lnSpc>
                <a:spcPct val="150000"/>
              </a:lnSpc>
              <a:spcBef>
                <a:spcPts val="0"/>
              </a:spcBef>
              <a:spcAft>
                <a:spcPts val="0"/>
              </a:spcAft>
              <a:buClr>
                <a:srgbClr val="254061"/>
              </a:buClr>
              <a:buSzPts val="2400"/>
              <a:buFont typeface="Calibri"/>
              <a:buNone/>
            </a:pPr>
            <a:r>
              <a:rPr b="1" i="0" lang="en-US" sz="2400" u="none">
                <a:solidFill>
                  <a:srgbClr val="254061"/>
                </a:solidFill>
                <a:latin typeface="Calibri"/>
                <a:ea typeface="Calibri"/>
                <a:cs typeface="Calibri"/>
                <a:sym typeface="Calibri"/>
              </a:rPr>
              <a:t>Step 1: Generation of logical address</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905" name="Google Shape;905;p60"/>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6" name="Google Shape;906;p60"/>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7" name="Google Shape;907;p60"/>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908" name="Google Shape;908;p60"/>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pic>
        <p:nvPicPr>
          <p:cNvPr descr="C:\Users\parul\Desktop\Digital Learning Content.png" id="913" name="Google Shape;913;p61"/>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914" name="Google Shape;914;p61"/>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915" name="Google Shape;915;p61"/>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6" name="Google Shape;916;p61"/>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Mapping From Page Table To Main Memory</a:t>
            </a:r>
            <a:endParaRPr/>
          </a:p>
        </p:txBody>
      </p:sp>
      <p:sp>
        <p:nvSpPr>
          <p:cNvPr id="917" name="Google Shape;917;p61"/>
          <p:cNvSpPr txBox="1"/>
          <p:nvPr/>
        </p:nvSpPr>
        <p:spPr>
          <a:xfrm>
            <a:off x="249237" y="2357437"/>
            <a:ext cx="8863012" cy="46609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254061"/>
              </a:buClr>
              <a:buSzPts val="2400"/>
              <a:buFont typeface="Calibri"/>
              <a:buNone/>
            </a:pPr>
            <a:r>
              <a:rPr b="1" i="0" lang="en-US" sz="2400" u="none">
                <a:solidFill>
                  <a:srgbClr val="254061"/>
                </a:solidFill>
                <a:latin typeface="Calibri"/>
                <a:ea typeface="Calibri"/>
                <a:cs typeface="Calibri"/>
                <a:sym typeface="Calibri"/>
              </a:rPr>
              <a:t>Step 2: To determine the actual page number of the process, CPU stores the page table base in a special register. Each time the address is generated, the value of the page table base is added to the page number to get the actual location of the page entry in the table. This process is called scaling.</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918" name="Google Shape;918;p61"/>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9" name="Google Shape;919;p61"/>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0" name="Google Shape;920;p61"/>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921" name="Google Shape;921;p61"/>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pic>
        <p:nvPicPr>
          <p:cNvPr descr="C:\Users\parul\Desktop\Digital Learning Content.png" id="926" name="Google Shape;926;p62"/>
          <p:cNvPicPr preferRelativeResize="0"/>
          <p:nvPr/>
        </p:nvPicPr>
        <p:blipFill rotWithShape="1">
          <a:blip r:embed="rId3">
            <a:alphaModFix/>
          </a:blip>
          <a:srcRect b="0" l="0" r="0" t="0"/>
          <a:stretch/>
        </p:blipFill>
        <p:spPr>
          <a:xfrm>
            <a:off x="-28575" y="0"/>
            <a:ext cx="9144000" cy="6900862"/>
          </a:xfrm>
          <a:prstGeom prst="rect">
            <a:avLst/>
          </a:prstGeom>
          <a:noFill/>
          <a:ln>
            <a:noFill/>
          </a:ln>
        </p:spPr>
      </p:pic>
      <p:pic>
        <p:nvPicPr>
          <p:cNvPr descr="C:\Users\parul\Desktop\Untitled-1.png" id="927" name="Google Shape;927;p62"/>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928" name="Google Shape;928;p62"/>
          <p:cNvSpPr txBox="1"/>
          <p:nvPr/>
        </p:nvSpPr>
        <p:spPr>
          <a:xfrm>
            <a:off x="0" y="1657350"/>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9" name="Google Shape;929;p62"/>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 Mapping From Page Table To Main Memory</a:t>
            </a:r>
            <a:endParaRPr/>
          </a:p>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3000" u="none">
              <a:solidFill>
                <a:schemeClr val="lt1"/>
              </a:solidFill>
              <a:latin typeface="Calibri"/>
              <a:ea typeface="Calibri"/>
              <a:cs typeface="Calibri"/>
              <a:sym typeface="Calibri"/>
            </a:endParaRPr>
          </a:p>
        </p:txBody>
      </p:sp>
      <p:sp>
        <p:nvSpPr>
          <p:cNvPr id="930" name="Google Shape;930;p62"/>
          <p:cNvSpPr txBox="1"/>
          <p:nvPr/>
        </p:nvSpPr>
        <p:spPr>
          <a:xfrm>
            <a:off x="249237" y="2357437"/>
            <a:ext cx="8863012" cy="3644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254061"/>
              </a:buClr>
              <a:buSzPts val="2400"/>
              <a:buFont typeface="Calibri"/>
              <a:buNone/>
            </a:pPr>
            <a:r>
              <a:rPr b="1" i="0" lang="en-US" sz="2400" u="none">
                <a:solidFill>
                  <a:srgbClr val="254061"/>
                </a:solidFill>
                <a:latin typeface="Calibri"/>
                <a:ea typeface="Calibri"/>
                <a:cs typeface="Calibri"/>
                <a:sym typeface="Calibri"/>
              </a:rPr>
              <a:t>Step 3:Generation of physical Address.</a:t>
            </a:r>
            <a:endParaRPr/>
          </a:p>
          <a:p>
            <a:pPr indent="0" lvl="0" marL="0" marR="0" rtl="0" algn="l">
              <a:lnSpc>
                <a:spcPct val="150000"/>
              </a:lnSpc>
              <a:spcBef>
                <a:spcPts val="0"/>
              </a:spcBef>
              <a:spcAft>
                <a:spcPts val="0"/>
              </a:spcAft>
              <a:buClr>
                <a:schemeClr val="dk1"/>
              </a:buClr>
              <a:buSzPts val="2400"/>
              <a:buFont typeface="Arial"/>
              <a:buNone/>
            </a:pPr>
            <a:r>
              <a:t/>
            </a:r>
            <a:endParaRPr b="1" i="0" sz="2400" u="none">
              <a:solidFill>
                <a:srgbClr val="254061"/>
              </a:solidFill>
              <a:latin typeface="Calibri"/>
              <a:ea typeface="Calibri"/>
              <a:cs typeface="Calibri"/>
              <a:sym typeface="Calibri"/>
            </a:endParaRPr>
          </a:p>
          <a:p>
            <a:pPr indent="0" lvl="0" marL="0" marR="0" rtl="0" algn="l">
              <a:lnSpc>
                <a:spcPct val="150000"/>
              </a:lnSpc>
              <a:spcBef>
                <a:spcPts val="0"/>
              </a:spcBef>
              <a:spcAft>
                <a:spcPts val="0"/>
              </a:spcAft>
              <a:buClr>
                <a:srgbClr val="254061"/>
              </a:buClr>
              <a:buSzPts val="2400"/>
              <a:buFont typeface="Calibri"/>
              <a:buNone/>
            </a:pPr>
            <a:r>
              <a:rPr b="1" i="0" lang="en-US" sz="2400" u="none">
                <a:solidFill>
                  <a:srgbClr val="254061"/>
                </a:solidFill>
                <a:latin typeface="Calibri"/>
                <a:ea typeface="Calibri"/>
                <a:cs typeface="Calibri"/>
                <a:sym typeface="Calibri"/>
              </a:rPr>
              <a:t>Step 4: Getting Actual Frame </a:t>
            </a:r>
            <a:endParaRPr/>
          </a:p>
          <a:p>
            <a:pPr indent="0" lvl="0" marL="0" marR="0" rtl="0" algn="l">
              <a:lnSpc>
                <a:spcPct val="150000"/>
              </a:lnSpc>
              <a:spcBef>
                <a:spcPts val="0"/>
              </a:spcBef>
              <a:spcAft>
                <a:spcPts val="0"/>
              </a:spcAft>
              <a:buClr>
                <a:srgbClr val="254061"/>
              </a:buClr>
              <a:buSzPts val="2400"/>
              <a:buFont typeface="Calibri"/>
              <a:buNone/>
            </a:pPr>
            <a:r>
              <a:rPr b="1" i="0" lang="en-US" sz="2400" u="none">
                <a:solidFill>
                  <a:srgbClr val="254061"/>
                </a:solidFill>
                <a:latin typeface="Calibri"/>
                <a:ea typeface="Calibri"/>
                <a:cs typeface="Calibri"/>
                <a:sym typeface="Calibri"/>
              </a:rPr>
              <a:t>Number.</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931" name="Google Shape;931;p62"/>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2" name="Google Shape;932;p62"/>
          <p:cNvSpPr txBox="1"/>
          <p:nvPr/>
        </p:nvSpPr>
        <p:spPr>
          <a:xfrm>
            <a:off x="6227762" y="6707187"/>
            <a:ext cx="1447800" cy="1508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20  Mapping From Page Table to Main Memory [10]</a:t>
            </a:r>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933" name="Google Shape;933;p62"/>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934" name="Google Shape;934;p62"/>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pic>
        <p:nvPicPr>
          <p:cNvPr id="935" name="Google Shape;935;p62"/>
          <p:cNvPicPr preferRelativeResize="0"/>
          <p:nvPr/>
        </p:nvPicPr>
        <p:blipFill rotWithShape="1">
          <a:blip r:embed="rId6">
            <a:alphaModFix/>
          </a:blip>
          <a:srcRect b="0" l="0" r="0" t="0"/>
          <a:stretch/>
        </p:blipFill>
        <p:spPr>
          <a:xfrm>
            <a:off x="5148262" y="2852737"/>
            <a:ext cx="4029075" cy="3789362"/>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pic>
        <p:nvPicPr>
          <p:cNvPr descr="C:\Users\parul\Desktop\Digital Learning Content.png" id="940" name="Google Shape;940;p63"/>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941" name="Google Shape;941;p63"/>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942" name="Google Shape;942;p63"/>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3" name="Google Shape;943;p63"/>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Page Allocation</a:t>
            </a:r>
            <a:endParaRPr/>
          </a:p>
        </p:txBody>
      </p:sp>
      <p:sp>
        <p:nvSpPr>
          <p:cNvPr id="944" name="Google Shape;944;p63"/>
          <p:cNvSpPr txBox="1"/>
          <p:nvPr/>
        </p:nvSpPr>
        <p:spPr>
          <a:xfrm>
            <a:off x="249237" y="2357437"/>
            <a:ext cx="8863012" cy="46609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Paged allocation in memory management divides computer physical memory (Random Access Memory – RAM) into fixed size of memory units called page frames (memory block size).</a:t>
            </a:r>
            <a:endParaRPr/>
          </a:p>
          <a:p>
            <a:pPr indent="0" lvl="0" marL="0" marR="0" rtl="0" algn="just">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Also divides virtual address space to size of the pages.</a:t>
            </a:r>
            <a:endParaRPr/>
          </a:p>
          <a:p>
            <a:pPr indent="0" lvl="0" marL="0" marR="0" rtl="0" algn="just">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945" name="Google Shape;945;p63"/>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6" name="Google Shape;946;p63"/>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47" name="Google Shape;947;p63"/>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948" name="Google Shape;948;p63"/>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pic>
        <p:nvPicPr>
          <p:cNvPr descr="C:\Users\parul\Desktop\Digital Learning Content.png" id="953" name="Google Shape;953;p64"/>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954" name="Google Shape;954;p64"/>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955" name="Google Shape;955;p64"/>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6" name="Google Shape;956;p64"/>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Page Allocation</a:t>
            </a:r>
            <a:endParaRPr/>
          </a:p>
        </p:txBody>
      </p:sp>
      <p:sp>
        <p:nvSpPr>
          <p:cNvPr id="957" name="Google Shape;957;p64"/>
          <p:cNvSpPr txBox="1"/>
          <p:nvPr/>
        </p:nvSpPr>
        <p:spPr>
          <a:xfrm>
            <a:off x="249237" y="2357437"/>
            <a:ext cx="8863012" cy="576897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The main advantage of using paged allocation is, an empty page frame can be used by any job however, need to keep track of number of pages and where the pages of individual job are located in memory.</a:t>
            </a:r>
            <a:endParaRPr/>
          </a:p>
          <a:p>
            <a:pPr indent="0" lvl="0" marL="0" marR="0" rtl="0" algn="just">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In other words memory can be used efficiently and each job runs on its own address space. Frames, pages and the mapping between the</a:t>
            </a:r>
            <a:endParaRPr/>
          </a:p>
          <a:p>
            <a:pPr indent="0" lvl="0" marL="0" marR="0" rtl="0" algn="just">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two is shown in the .</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958" name="Google Shape;958;p64"/>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9" name="Google Shape;959;p64"/>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0" name="Google Shape;960;p64"/>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961" name="Google Shape;961;p64"/>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pic>
        <p:nvPicPr>
          <p:cNvPr descr="C:\Users\parul\Desktop\Digital Learning Content.png" id="966" name="Google Shape;966;p65"/>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967" name="Google Shape;967;p65"/>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968" name="Google Shape;968;p65"/>
          <p:cNvSpPr txBox="1"/>
          <p:nvPr/>
        </p:nvSpPr>
        <p:spPr>
          <a:xfrm>
            <a:off x="-6350" y="1657350"/>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9" name="Google Shape;969;p65"/>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 Example of Page Allocation</a:t>
            </a:r>
            <a:endParaRPr/>
          </a:p>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3000" u="none">
              <a:solidFill>
                <a:schemeClr val="lt1"/>
              </a:solidFill>
              <a:latin typeface="Calibri"/>
              <a:ea typeface="Calibri"/>
              <a:cs typeface="Calibri"/>
              <a:sym typeface="Calibri"/>
            </a:endParaRPr>
          </a:p>
        </p:txBody>
      </p:sp>
      <p:sp>
        <p:nvSpPr>
          <p:cNvPr id="970" name="Google Shape;970;p65"/>
          <p:cNvSpPr txBox="1"/>
          <p:nvPr/>
        </p:nvSpPr>
        <p:spPr>
          <a:xfrm>
            <a:off x="249237" y="2357437"/>
            <a:ext cx="8863012" cy="484663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a:t>
            </a:r>
            <a:r>
              <a:rPr b="1" i="0" lang="en-US" sz="20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From figure, the size of each page is </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100 memory locations. </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The memory utilized by the process1</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in the  given figure is 350 memory </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locations where it takes 4 pages to </a:t>
            </a:r>
            <a:endParaRPr/>
          </a:p>
          <a:p>
            <a:pPr indent="0" lvl="0" marL="0" marR="0" rtl="0" algn="l">
              <a:lnSpc>
                <a:spcPct val="15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store 350 memory locations.</a:t>
            </a:r>
            <a:r>
              <a:rPr b="0" i="0" lang="en-US" sz="2000" u="none">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971" name="Google Shape;971;p65"/>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2" name="Google Shape;972;p65"/>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- 21 Example of Page Allocation [12]</a:t>
            </a:r>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800" u="none">
              <a:solidFill>
                <a:schemeClr val="dk1"/>
              </a:solidFill>
              <a:latin typeface="Calibri"/>
              <a:ea typeface="Calibri"/>
              <a:cs typeface="Calibri"/>
              <a:sym typeface="Calibri"/>
            </a:endParaRPr>
          </a:p>
        </p:txBody>
      </p:sp>
      <p:sp>
        <p:nvSpPr>
          <p:cNvPr id="973" name="Google Shape;973;p65"/>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974" name="Google Shape;974;p65"/>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pic>
        <p:nvPicPr>
          <p:cNvPr id="975" name="Google Shape;975;p65"/>
          <p:cNvPicPr preferRelativeResize="0"/>
          <p:nvPr/>
        </p:nvPicPr>
        <p:blipFill rotWithShape="1">
          <a:blip r:embed="rId6">
            <a:alphaModFix/>
          </a:blip>
          <a:srcRect b="0" l="0" r="0" t="0"/>
          <a:stretch/>
        </p:blipFill>
        <p:spPr>
          <a:xfrm>
            <a:off x="5219700" y="2435225"/>
            <a:ext cx="3924300" cy="4249737"/>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pic>
        <p:nvPicPr>
          <p:cNvPr descr="C:\Users\parul\Desktop\Digital Learning Content.png" id="980" name="Google Shape;980;p66"/>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981" name="Google Shape;981;p66"/>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982" name="Google Shape;982;p66"/>
          <p:cNvSpPr txBox="1"/>
          <p:nvPr/>
        </p:nvSpPr>
        <p:spPr>
          <a:xfrm>
            <a:off x="-6350" y="1657350"/>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3" name="Google Shape;983;p66"/>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 Example of Page Allocation</a:t>
            </a:r>
            <a:endParaRPr/>
          </a:p>
          <a:p>
            <a:pPr indent="0" lvl="0" marL="0" marR="0" rtl="0" algn="ctr">
              <a:lnSpc>
                <a:spcPct val="100000"/>
              </a:lnSpc>
              <a:spcBef>
                <a:spcPts val="0"/>
              </a:spcBef>
              <a:spcAft>
                <a:spcPts val="0"/>
              </a:spcAft>
              <a:buClr>
                <a:schemeClr val="dk1"/>
              </a:buClr>
              <a:buSzPts val="3000"/>
              <a:buFont typeface="Arial"/>
              <a:buNone/>
            </a:pPr>
            <a:r>
              <a:t/>
            </a:r>
            <a:endParaRPr b="1" i="0" sz="3000" u="none">
              <a:solidFill>
                <a:schemeClr val="lt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3000" u="none">
              <a:solidFill>
                <a:schemeClr val="lt1"/>
              </a:solidFill>
              <a:latin typeface="Calibri"/>
              <a:ea typeface="Calibri"/>
              <a:cs typeface="Calibri"/>
              <a:sym typeface="Calibri"/>
            </a:endParaRPr>
          </a:p>
        </p:txBody>
      </p:sp>
      <p:sp>
        <p:nvSpPr>
          <p:cNvPr id="984" name="Google Shape;984;p66"/>
          <p:cNvSpPr txBox="1"/>
          <p:nvPr/>
        </p:nvSpPr>
        <p:spPr>
          <a:xfrm>
            <a:off x="249237" y="2357437"/>
            <a:ext cx="8863012" cy="419893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That is, in memory block 0 or page 0 holds first 100 memory locations of data. </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In second page, memory locations of 100 to 199 are stored and so on.</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985" name="Google Shape;985;p66"/>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6" name="Google Shape;986;p66"/>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987" name="Google Shape;987;p66"/>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pic>
        <p:nvPicPr>
          <p:cNvPr descr="C:\Users\parul\Desktop\Digital Learning Content.png" id="992" name="Google Shape;992;p67"/>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993" name="Google Shape;993;p67"/>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994" name="Google Shape;994;p67"/>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5" name="Google Shape;995;p67"/>
          <p:cNvSpPr txBox="1"/>
          <p:nvPr/>
        </p:nvSpPr>
        <p:spPr>
          <a:xfrm>
            <a:off x="-612775" y="1711325"/>
            <a:ext cx="10323512" cy="6699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700"/>
              <a:buFont typeface="Calibri"/>
              <a:buNone/>
            </a:pPr>
            <a:r>
              <a:rPr b="1" i="0" lang="en-US" sz="2700" u="none">
                <a:solidFill>
                  <a:schemeClr val="lt1"/>
                </a:solidFill>
                <a:latin typeface="Calibri"/>
                <a:ea typeface="Calibri"/>
                <a:cs typeface="Calibri"/>
                <a:sym typeface="Calibri"/>
              </a:rPr>
              <a:t>Steps to determine exact location of the instruction or code line</a:t>
            </a:r>
            <a:endParaRPr/>
          </a:p>
        </p:txBody>
      </p:sp>
      <p:sp>
        <p:nvSpPr>
          <p:cNvPr id="996" name="Google Shape;996;p67"/>
          <p:cNvSpPr txBox="1"/>
          <p:nvPr/>
        </p:nvSpPr>
        <p:spPr>
          <a:xfrm>
            <a:off x="249237" y="2357437"/>
            <a:ext cx="8863012" cy="419893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a:t>
            </a:r>
            <a:r>
              <a:rPr b="1" i="0" lang="en-US" sz="20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Find the page number and displacement.</a:t>
            </a:r>
            <a:endParaRPr/>
          </a:p>
          <a:p>
            <a:pPr indent="0" lvl="0" marL="0" marR="0" rtl="0" algn="just">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Determine memory block size which contains required page.</a:t>
            </a:r>
            <a:endParaRPr/>
          </a:p>
          <a:p>
            <a:pPr indent="0" lvl="0" marL="0" marR="0" rtl="0" algn="just">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Obtain the address of beginning of the first memory block.</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997" name="Google Shape;997;p67"/>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8" name="Google Shape;998;p67"/>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9" name="Google Shape;999;p67"/>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000" name="Google Shape;1000;p67"/>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pic>
        <p:nvPicPr>
          <p:cNvPr descr="C:\Users\parul\Desktop\Digital Learning Content.png" id="1005" name="Google Shape;1005;p68"/>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006" name="Google Shape;1006;p68"/>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007" name="Google Shape;1007;p68"/>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08" name="Google Shape;1008;p68"/>
          <p:cNvSpPr txBox="1"/>
          <p:nvPr/>
        </p:nvSpPr>
        <p:spPr>
          <a:xfrm>
            <a:off x="-612775" y="1711325"/>
            <a:ext cx="10323512" cy="6699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700"/>
              <a:buFont typeface="Calibri"/>
              <a:buNone/>
            </a:pPr>
            <a:r>
              <a:rPr b="1" i="0" lang="en-US" sz="2700" u="none">
                <a:solidFill>
                  <a:schemeClr val="lt1"/>
                </a:solidFill>
                <a:latin typeface="Calibri"/>
                <a:ea typeface="Calibri"/>
                <a:cs typeface="Calibri"/>
                <a:sym typeface="Calibri"/>
              </a:rPr>
              <a:t>Steps to determine exact location of the instruction or code line</a:t>
            </a:r>
            <a:endParaRPr/>
          </a:p>
        </p:txBody>
      </p:sp>
      <p:sp>
        <p:nvSpPr>
          <p:cNvPr id="1009" name="Google Shape;1009;p68"/>
          <p:cNvSpPr txBox="1"/>
          <p:nvPr/>
        </p:nvSpPr>
        <p:spPr>
          <a:xfrm>
            <a:off x="249237" y="2357437"/>
            <a:ext cx="8863012" cy="521493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Add the displacement to starting address of memory blocks if the required page is in other than page 0.</a:t>
            </a:r>
            <a:endParaRPr/>
          </a:p>
          <a:p>
            <a:pPr indent="0" lvl="0" marL="0" marR="0" rtl="0" algn="just">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When the system moves required pages from main memory to secondary memory it gives rise to demand paging, in other words, moving only the required page to physical memory.</a:t>
            </a:r>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5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1010" name="Google Shape;1010;p68"/>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1" name="Google Shape;1011;p68"/>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2" name="Google Shape;1012;p68"/>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013" name="Google Shape;1013;p68"/>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pic>
        <p:nvPicPr>
          <p:cNvPr descr="C:\Users\parul\Desktop\Digital Learning Content.png" id="1018" name="Google Shape;1018;p69"/>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019" name="Google Shape;1019;p69"/>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020" name="Google Shape;1020;p69"/>
          <p:cNvSpPr txBox="1"/>
          <p:nvPr/>
        </p:nvSpPr>
        <p:spPr>
          <a:xfrm>
            <a:off x="190500" y="2286000"/>
            <a:ext cx="8953500" cy="391318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Each OS has its own method for storing page tables.</a:t>
            </a:r>
            <a:endParaRPr/>
          </a:p>
          <a:p>
            <a:pPr indent="-342900" lvl="0" marL="342900" marR="0" rtl="0" algn="just">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Page table for each process is there.</a:t>
            </a:r>
            <a:endParaRPr/>
          </a:p>
          <a:p>
            <a:pPr indent="-342900" lvl="0" marL="342900" marR="0" rtl="0" algn="just">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Pointer to the page table is stored with other register values in PCB.</a:t>
            </a:r>
            <a:endParaRPr/>
          </a:p>
          <a:p>
            <a:pPr indent="-342900" lvl="0" marL="342900" marR="0" rtl="0" algn="just">
              <a:lnSpc>
                <a:spcPct val="15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h/w implementation of page table can be done in several ways.</a:t>
            </a:r>
            <a:endParaRPr/>
          </a:p>
        </p:txBody>
      </p:sp>
      <p:sp>
        <p:nvSpPr>
          <p:cNvPr id="1021" name="Google Shape;1021;p69"/>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2" name="Google Shape;1022;p69"/>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Hardware Support</a:t>
            </a:r>
            <a:endParaRPr/>
          </a:p>
        </p:txBody>
      </p:sp>
      <p:sp>
        <p:nvSpPr>
          <p:cNvPr id="1023" name="Google Shape;1023;p69"/>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descr="C:\Users\parul\Desktop\Digital Learning Content.png" id="224" name="Google Shape;224;p7"/>
          <p:cNvPicPr preferRelativeResize="0"/>
          <p:nvPr/>
        </p:nvPicPr>
        <p:blipFill rotWithShape="1">
          <a:blip r:embed="rId3">
            <a:alphaModFix/>
          </a:blip>
          <a:srcRect b="0" l="0" r="0" t="0"/>
          <a:stretch/>
        </p:blipFill>
        <p:spPr>
          <a:xfrm>
            <a:off x="0" y="22225"/>
            <a:ext cx="9144000" cy="6900862"/>
          </a:xfrm>
          <a:prstGeom prst="rect">
            <a:avLst/>
          </a:prstGeom>
          <a:noFill/>
          <a:ln>
            <a:noFill/>
          </a:ln>
        </p:spPr>
      </p:pic>
      <p:pic>
        <p:nvPicPr>
          <p:cNvPr descr="C:\Users\parul\Desktop\Untitled-1.png" id="225" name="Google Shape;225;p7"/>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226" name="Google Shape;226;p7"/>
          <p:cNvSpPr txBox="1"/>
          <p:nvPr/>
        </p:nvSpPr>
        <p:spPr>
          <a:xfrm>
            <a:off x="-30162" y="1600200"/>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7" name="Google Shape;227;p7"/>
          <p:cNvSpPr txBox="1"/>
          <p:nvPr/>
        </p:nvSpPr>
        <p:spPr>
          <a:xfrm>
            <a:off x="190500" y="1609725"/>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Logical and physical address</a:t>
            </a:r>
            <a:endParaRPr/>
          </a:p>
        </p:txBody>
      </p:sp>
      <p:sp>
        <p:nvSpPr>
          <p:cNvPr id="228" name="Google Shape;228;p7"/>
          <p:cNvSpPr txBox="1"/>
          <p:nvPr/>
        </p:nvSpPr>
        <p:spPr>
          <a:xfrm>
            <a:off x="63500" y="2266950"/>
            <a:ext cx="8956675" cy="328136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Physical address not directly access by the user but it can be accessible by its corresponding logical address.</a:t>
            </a:r>
            <a:endParaRPr/>
          </a:p>
          <a:p>
            <a:pPr indent="-342900" lvl="0" marL="342900" marR="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term Physical Address Space is utilized for every physical location relating to the logical addresses in a Logical location space.</a:t>
            </a:r>
            <a:endParaRPr/>
          </a:p>
          <a:p>
            <a:pPr indent="-342900" lvl="0" marL="342900" marR="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MMU computes </a:t>
            </a:r>
            <a:r>
              <a:rPr b="1" i="0" lang="en-US" sz="2400" u="none">
                <a:solidFill>
                  <a:srgbClr val="376092"/>
                </a:solidFill>
                <a:latin typeface="Calibri"/>
                <a:ea typeface="Calibri"/>
                <a:cs typeface="Calibri"/>
                <a:sym typeface="Calibri"/>
              </a:rPr>
              <a:t>Physical address.</a:t>
            </a:r>
            <a:endParaRPr b="0" i="0" sz="2400" u="none">
              <a:solidFill>
                <a:srgbClr val="376092"/>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2400" u="none">
              <a:solidFill>
                <a:srgbClr val="376092"/>
              </a:solidFill>
              <a:latin typeface="Calibri"/>
              <a:ea typeface="Calibri"/>
              <a:cs typeface="Calibri"/>
              <a:sym typeface="Calibri"/>
            </a:endParaRPr>
          </a:p>
        </p:txBody>
      </p:sp>
      <p:sp>
        <p:nvSpPr>
          <p:cNvPr id="229" name="Google Shape;229;p7"/>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0" name="Google Shape;230;p7"/>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31" name="Google Shape;231;p7"/>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pic>
        <p:nvPicPr>
          <p:cNvPr descr="C:\Users\parul\Desktop\Digital Learning Content.png" id="1028" name="Google Shape;1028;p70"/>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029" name="Google Shape;1029;p70"/>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030" name="Google Shape;1030;p70"/>
          <p:cNvSpPr txBox="1"/>
          <p:nvPr/>
        </p:nvSpPr>
        <p:spPr>
          <a:xfrm>
            <a:off x="190500" y="2286000"/>
            <a:ext cx="8629650" cy="3913187"/>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rgbClr val="17375E"/>
              </a:buClr>
              <a:buSzPts val="2400"/>
              <a:buFont typeface="Calibri"/>
              <a:buAutoNum type="arabicParenR"/>
            </a:pPr>
            <a:r>
              <a:rPr b="1" i="0" lang="en-US" sz="2400" u="none">
                <a:solidFill>
                  <a:srgbClr val="17375E"/>
                </a:solidFill>
                <a:latin typeface="Calibri"/>
                <a:ea typeface="Calibri"/>
                <a:cs typeface="Calibri"/>
                <a:sym typeface="Calibri"/>
              </a:rPr>
              <a:t>The page table is implemented as a set of dedicated registers.</a:t>
            </a:r>
            <a:endParaRPr/>
          </a:p>
          <a:p>
            <a:pPr indent="-457200" lvl="0" marL="457200" marR="0" rtl="0" algn="l">
              <a:lnSpc>
                <a:spcPct val="150000"/>
              </a:lnSpc>
              <a:spcBef>
                <a:spcPts val="0"/>
              </a:spcBef>
              <a:spcAft>
                <a:spcPts val="0"/>
              </a:spcAft>
              <a:buClr>
                <a:schemeClr val="dk1"/>
              </a:buClr>
              <a:buSzPts val="2400"/>
              <a:buFont typeface="Arial"/>
              <a:buNone/>
            </a:pPr>
            <a:r>
              <a:t/>
            </a:r>
            <a:endParaRPr b="1" i="0" sz="2400" u="none">
              <a:solidFill>
                <a:schemeClr val="dk1"/>
              </a:solidFill>
              <a:latin typeface="Calibri"/>
              <a:ea typeface="Calibri"/>
              <a:cs typeface="Calibri"/>
              <a:sym typeface="Calibri"/>
            </a:endParaRPr>
          </a:p>
          <a:p>
            <a:pPr indent="-457200" lvl="0" marL="457200" marR="0" rtl="0" algn="l">
              <a:lnSpc>
                <a:spcPct val="150000"/>
              </a:lnSpc>
              <a:spcBef>
                <a:spcPts val="0"/>
              </a:spcBef>
              <a:spcAft>
                <a:spcPts val="0"/>
              </a:spcAft>
              <a:buClr>
                <a:srgbClr val="17375E"/>
              </a:buClr>
              <a:buSzPts val="2400"/>
              <a:buFont typeface="Arial"/>
              <a:buChar char="•"/>
            </a:pPr>
            <a:r>
              <a:rPr b="1" i="0" lang="en-US" sz="2400" u="none">
                <a:solidFill>
                  <a:srgbClr val="17375E"/>
                </a:solidFill>
                <a:latin typeface="Calibri"/>
                <a:ea typeface="Calibri"/>
                <a:cs typeface="Calibri"/>
                <a:sym typeface="Calibri"/>
              </a:rPr>
              <a:t>The main use of registers for the page table is satisfactory if the page table is  reasonably small. </a:t>
            </a:r>
            <a:endParaRPr/>
          </a:p>
          <a:p>
            <a:pPr indent="-457200" lvl="0" marL="457200" marR="0" rtl="0" algn="l">
              <a:lnSpc>
                <a:spcPct val="150000"/>
              </a:lnSpc>
              <a:spcBef>
                <a:spcPts val="0"/>
              </a:spcBef>
              <a:spcAft>
                <a:spcPts val="0"/>
              </a:spcAft>
              <a:buClr>
                <a:schemeClr val="dk1"/>
              </a:buClr>
              <a:buSzPts val="2400"/>
              <a:buFont typeface="Arial"/>
              <a:buNone/>
            </a:pPr>
            <a:r>
              <a:t/>
            </a:r>
            <a:endParaRPr b="1" i="0" sz="2400" u="none">
              <a:solidFill>
                <a:srgbClr val="17375E"/>
              </a:solidFill>
              <a:latin typeface="Calibri"/>
              <a:ea typeface="Calibri"/>
              <a:cs typeface="Calibri"/>
              <a:sym typeface="Calibri"/>
            </a:endParaRPr>
          </a:p>
          <a:p>
            <a:pPr indent="-457200" lvl="0" marL="457200" marR="0" rtl="0" algn="l">
              <a:lnSpc>
                <a:spcPct val="150000"/>
              </a:lnSpc>
              <a:spcBef>
                <a:spcPts val="0"/>
              </a:spcBef>
              <a:spcAft>
                <a:spcPts val="0"/>
              </a:spcAft>
              <a:buClr>
                <a:srgbClr val="17375E"/>
              </a:buClr>
              <a:buSzPts val="2400"/>
              <a:buFont typeface="Arial"/>
              <a:buChar char="•"/>
            </a:pPr>
            <a:r>
              <a:rPr b="1" i="0" lang="en-US" sz="2400" u="none">
                <a:solidFill>
                  <a:srgbClr val="17375E"/>
                </a:solidFill>
                <a:latin typeface="Calibri"/>
                <a:ea typeface="Calibri"/>
                <a:cs typeface="Calibri"/>
                <a:sym typeface="Calibri"/>
              </a:rPr>
              <a:t>But current systems have Page table size that is very large, so use of only  registers is not feasible.</a:t>
            </a:r>
            <a:endParaRPr/>
          </a:p>
        </p:txBody>
      </p:sp>
      <p:sp>
        <p:nvSpPr>
          <p:cNvPr id="1031" name="Google Shape;1031;p70"/>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2" name="Google Shape;1032;p70"/>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Hardware Support</a:t>
            </a:r>
            <a:endParaRPr/>
          </a:p>
        </p:txBody>
      </p:sp>
      <p:sp>
        <p:nvSpPr>
          <p:cNvPr id="1033" name="Google Shape;1033;p70"/>
          <p:cNvSpPr txBox="1"/>
          <p:nvPr/>
        </p:nvSpPr>
        <p:spPr>
          <a:xfrm flipH="1">
            <a:off x="6564312" y="6072187"/>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pic>
        <p:nvPicPr>
          <p:cNvPr descr="C:\Users\parul\Desktop\Digital Learning Content.png" id="1038" name="Google Shape;1038;p71"/>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039" name="Google Shape;1039;p71"/>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040" name="Google Shape;1040;p71"/>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1" name="Google Shape;1041;p71"/>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Hardware Support</a:t>
            </a:r>
            <a:endParaRPr/>
          </a:p>
        </p:txBody>
      </p:sp>
      <p:sp>
        <p:nvSpPr>
          <p:cNvPr id="1042" name="Google Shape;1042;p71"/>
          <p:cNvSpPr txBox="1"/>
          <p:nvPr/>
        </p:nvSpPr>
        <p:spPr>
          <a:xfrm>
            <a:off x="249237" y="2439987"/>
            <a:ext cx="8894762" cy="3868737"/>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rgbClr val="17375E"/>
              </a:buClr>
              <a:buSzPts val="2400"/>
              <a:buFont typeface="Calibri"/>
              <a:buAutoNum type="arabicParenR" startAt="2"/>
            </a:pPr>
            <a:r>
              <a:rPr b="1" i="0" lang="en-US" sz="2400" u="none">
                <a:solidFill>
                  <a:srgbClr val="17375E"/>
                </a:solidFill>
                <a:latin typeface="Calibri"/>
                <a:ea typeface="Calibri"/>
                <a:cs typeface="Calibri"/>
                <a:sym typeface="Calibri"/>
              </a:rPr>
              <a:t>Using Translation look-aside buffer (TLB).</a:t>
            </a:r>
            <a:endParaRPr/>
          </a:p>
          <a:p>
            <a:pPr indent="-457200" lvl="0" marL="457200" marR="0" rtl="0" algn="just">
              <a:lnSpc>
                <a:spcPct val="100000"/>
              </a:lnSpc>
              <a:spcBef>
                <a:spcPts val="0"/>
              </a:spcBef>
              <a:spcAft>
                <a:spcPts val="0"/>
              </a:spcAft>
              <a:buClr>
                <a:schemeClr val="dk1"/>
              </a:buClr>
              <a:buSzPts val="2400"/>
              <a:buFont typeface="Arial"/>
              <a:buNone/>
            </a:pPr>
            <a:r>
              <a:t/>
            </a:r>
            <a:endParaRPr b="1" i="0" sz="2400" u="none">
              <a:solidFill>
                <a:schemeClr val="dk1"/>
              </a:solidFill>
              <a:latin typeface="Calibri"/>
              <a:ea typeface="Calibri"/>
              <a:cs typeface="Calibri"/>
              <a:sym typeface="Calibri"/>
            </a:endParaRPr>
          </a:p>
          <a:p>
            <a:pPr indent="-457200" lvl="0" marL="4572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problem of previous approach is the time required to access a memory, with this scheme 2 memory access required like, a P.T. is kept in M.M., and a page- table based register (PTBR) points to the page table.</a:t>
            </a:r>
            <a:endParaRPr/>
          </a:p>
          <a:p>
            <a:pPr indent="-457200" lvl="0" marL="457200" marR="0" rtl="0" algn="just">
              <a:lnSpc>
                <a:spcPct val="10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457200" lvl="0" marL="4572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solution of this problem is to use a special, small, fast-lookup hardware, known as translation look-aside buffer (TLB).</a:t>
            </a:r>
            <a:br>
              <a:rPr b="0" i="0" lang="en-US" sz="2400" u="none">
                <a:solidFill>
                  <a:schemeClr val="dk1"/>
                </a:solidFill>
                <a:latin typeface="Calibri"/>
                <a:ea typeface="Calibri"/>
                <a:cs typeface="Calibri"/>
                <a:sym typeface="Calibri"/>
              </a:rPr>
            </a:b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pic>
        <p:nvPicPr>
          <p:cNvPr descr="C:\Users\parul\Desktop\Digital Learning Content.png" id="1047" name="Google Shape;1047;p72"/>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048" name="Google Shape;1048;p72"/>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049" name="Google Shape;1049;p72"/>
          <p:cNvSpPr txBox="1"/>
          <p:nvPr/>
        </p:nvSpPr>
        <p:spPr>
          <a:xfrm>
            <a:off x="0" y="155733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0" name="Google Shape;1050;p72"/>
          <p:cNvSpPr txBox="1"/>
          <p:nvPr/>
        </p:nvSpPr>
        <p:spPr>
          <a:xfrm>
            <a:off x="249237" y="2205037"/>
            <a:ext cx="8704262" cy="2235200"/>
          </a:xfrm>
          <a:prstGeom prst="rect">
            <a:avLst/>
          </a:prstGeom>
          <a:noFill/>
          <a:ln>
            <a:noFill/>
          </a:ln>
        </p:spPr>
        <p:txBody>
          <a:bodyPr anchorCtr="0" anchor="t" bIns="45700" lIns="91425" spcFirstLastPara="1" rIns="91425" wrap="square" tIns="45700">
            <a:spAutoFit/>
          </a:bodyPr>
          <a:lstStyle/>
          <a:p>
            <a:pPr indent="-152400" lvl="0" marL="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 It is associative, high speed memory.</a:t>
            </a:r>
            <a:endParaRPr/>
          </a:p>
          <a:p>
            <a:pPr indent="0" lvl="0" marL="0" marR="0" rtl="0" algn="just">
              <a:lnSpc>
                <a:spcPct val="100000"/>
              </a:lnSpc>
              <a:spcBef>
                <a:spcPts val="48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a:t>
            </a:r>
            <a:endParaRPr/>
          </a:p>
          <a:p>
            <a:pPr indent="-152400" lvl="0" marL="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 </a:t>
            </a:r>
            <a:r>
              <a:rPr b="1" i="0" lang="en-US" sz="2400" u="none">
                <a:solidFill>
                  <a:srgbClr val="17375E"/>
                </a:solidFill>
                <a:latin typeface="Calibri"/>
                <a:ea typeface="Calibri"/>
                <a:cs typeface="Calibri"/>
                <a:sym typeface="Calibri"/>
              </a:rPr>
              <a:t>Each entry in TLB consists of 2 parts: </a:t>
            </a:r>
            <a:endParaRPr/>
          </a:p>
          <a:p>
            <a:pPr indent="-457200" lvl="1" marL="800100" marR="0" rtl="0" algn="just">
              <a:lnSpc>
                <a:spcPct val="100000"/>
              </a:lnSpc>
              <a:spcBef>
                <a:spcPts val="480"/>
              </a:spcBef>
              <a:spcAft>
                <a:spcPts val="0"/>
              </a:spcAft>
              <a:buClr>
                <a:srgbClr val="17375E"/>
              </a:buClr>
              <a:buSzPts val="2400"/>
              <a:buFont typeface="Calibri"/>
              <a:buAutoNum type="arabicParenR"/>
            </a:pPr>
            <a:r>
              <a:rPr b="1" i="0" lang="en-US" sz="2400" u="none" cap="none" strike="noStrike">
                <a:solidFill>
                  <a:srgbClr val="17375E"/>
                </a:solidFill>
                <a:latin typeface="Calibri"/>
                <a:ea typeface="Calibri"/>
                <a:cs typeface="Calibri"/>
                <a:sym typeface="Calibri"/>
              </a:rPr>
              <a:t>a key (tag)</a:t>
            </a:r>
            <a:endParaRPr/>
          </a:p>
          <a:p>
            <a:pPr indent="-457200" lvl="1" marL="800100" marR="0" rtl="0" algn="just">
              <a:lnSpc>
                <a:spcPct val="100000"/>
              </a:lnSpc>
              <a:spcBef>
                <a:spcPts val="480"/>
              </a:spcBef>
              <a:spcAft>
                <a:spcPts val="0"/>
              </a:spcAft>
              <a:buClr>
                <a:srgbClr val="17375E"/>
              </a:buClr>
              <a:buSzPts val="2400"/>
              <a:buFont typeface="Calibri"/>
              <a:buAutoNum type="arabicParenR"/>
            </a:pPr>
            <a:r>
              <a:rPr b="1" i="0" lang="en-US" sz="2400" u="none" cap="none" strike="noStrike">
                <a:solidFill>
                  <a:srgbClr val="17375E"/>
                </a:solidFill>
                <a:latin typeface="Calibri"/>
                <a:ea typeface="Calibri"/>
                <a:cs typeface="Calibri"/>
                <a:sym typeface="Calibri"/>
              </a:rPr>
              <a:t>a value.</a:t>
            </a:r>
            <a:endParaRPr/>
          </a:p>
        </p:txBody>
      </p:sp>
      <p:sp>
        <p:nvSpPr>
          <p:cNvPr id="1051" name="Google Shape;1051;p72"/>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2" name="Google Shape;1052;p72"/>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3" name="Google Shape;1053;p72"/>
          <p:cNvSpPr txBox="1"/>
          <p:nvPr/>
        </p:nvSpPr>
        <p:spPr>
          <a:xfrm>
            <a:off x="190500" y="1557337"/>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TLB ( Translation Look-Aside Buffer)</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pic>
        <p:nvPicPr>
          <p:cNvPr descr="C:\Users\parul\Desktop\Digital Learning Content.png" id="1058" name="Google Shape;1058;p73"/>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059" name="Google Shape;1059;p73"/>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060" name="Google Shape;1060;p73"/>
          <p:cNvSpPr txBox="1"/>
          <p:nvPr/>
        </p:nvSpPr>
        <p:spPr>
          <a:xfrm>
            <a:off x="0" y="155733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1" name="Google Shape;1061;p73"/>
          <p:cNvSpPr txBox="1"/>
          <p:nvPr/>
        </p:nvSpPr>
        <p:spPr>
          <a:xfrm>
            <a:off x="249237" y="2205037"/>
            <a:ext cx="8704262" cy="4154487"/>
          </a:xfrm>
          <a:prstGeom prst="rect">
            <a:avLst/>
          </a:prstGeom>
          <a:noFill/>
          <a:ln>
            <a:noFill/>
          </a:ln>
        </p:spPr>
        <p:txBody>
          <a:bodyPr anchorCtr="0" anchor="t" bIns="45700" lIns="91425" spcFirstLastPara="1" rIns="91425" wrap="square" tIns="45700">
            <a:spAutoFit/>
          </a:bodyPr>
          <a:lstStyle/>
          <a:p>
            <a:pPr indent="-152400" lvl="0" marL="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TLB used with P.T. in following way:</a:t>
            </a:r>
            <a:endParaRPr/>
          </a:p>
          <a:p>
            <a:pPr indent="-285750" lvl="1" marL="742950" marR="0" rtl="0" algn="just">
              <a:lnSpc>
                <a:spcPct val="100000"/>
              </a:lnSpc>
              <a:spcBef>
                <a:spcPts val="480"/>
              </a:spcBef>
              <a:spcAft>
                <a:spcPts val="0"/>
              </a:spcAft>
              <a:buClr>
                <a:schemeClr val="dk1"/>
              </a:buClr>
              <a:buSzPts val="2400"/>
              <a:buFont typeface="Courier New"/>
              <a:buChar char="o"/>
            </a:pPr>
            <a:r>
              <a:rPr b="0" i="0" lang="en-US" sz="2400" u="none" cap="none" strike="noStrike">
                <a:solidFill>
                  <a:schemeClr val="dk1"/>
                </a:solidFill>
                <a:latin typeface="Calibri"/>
                <a:ea typeface="Calibri"/>
                <a:cs typeface="Calibri"/>
                <a:sym typeface="Calibri"/>
              </a:rPr>
              <a:t>It contains a few of the page-table entries.</a:t>
            </a:r>
            <a:endParaRPr/>
          </a:p>
          <a:p>
            <a:pPr indent="-285750" lvl="1" marL="742950" marR="0" rtl="0" algn="just">
              <a:lnSpc>
                <a:spcPct val="100000"/>
              </a:lnSpc>
              <a:spcBef>
                <a:spcPts val="480"/>
              </a:spcBef>
              <a:spcAft>
                <a:spcPts val="0"/>
              </a:spcAft>
              <a:buClr>
                <a:schemeClr val="dk1"/>
              </a:buClr>
              <a:buSzPts val="2400"/>
              <a:buFont typeface="Courier New"/>
              <a:buChar char="o"/>
            </a:pPr>
            <a:r>
              <a:rPr b="0" i="0" lang="en-US" sz="2400" u="none" cap="none" strike="noStrike">
                <a:solidFill>
                  <a:schemeClr val="dk1"/>
                </a:solidFill>
                <a:latin typeface="Calibri"/>
                <a:ea typeface="Calibri"/>
                <a:cs typeface="Calibri"/>
                <a:sym typeface="Calibri"/>
              </a:rPr>
              <a:t>When a logical address is generated by the CPU, its page no. is presented to the TLB.</a:t>
            </a:r>
            <a:endParaRPr/>
          </a:p>
          <a:p>
            <a:pPr indent="-285750" lvl="1" marL="742950" marR="0" rtl="0" algn="just">
              <a:lnSpc>
                <a:spcPct val="100000"/>
              </a:lnSpc>
              <a:spcBef>
                <a:spcPts val="480"/>
              </a:spcBef>
              <a:spcAft>
                <a:spcPts val="0"/>
              </a:spcAft>
              <a:buClr>
                <a:schemeClr val="dk2"/>
              </a:buClr>
              <a:buSzPts val="2400"/>
              <a:buFont typeface="Courier New"/>
              <a:buChar char="o"/>
            </a:pPr>
            <a:r>
              <a:rPr b="1" i="0" lang="en-US" sz="2400" u="none" cap="none" strike="noStrike">
                <a:solidFill>
                  <a:schemeClr val="dk2"/>
                </a:solidFill>
                <a:latin typeface="Calibri"/>
                <a:ea typeface="Calibri"/>
                <a:cs typeface="Calibri"/>
                <a:sym typeface="Calibri"/>
              </a:rPr>
              <a:t>If the page no. is found in TLB</a:t>
            </a:r>
            <a:r>
              <a:rPr b="0" i="0" lang="en-US" sz="2400" u="none" cap="none" strike="noStrike">
                <a:solidFill>
                  <a:schemeClr val="dk1"/>
                </a:solidFill>
                <a:latin typeface="Calibri"/>
                <a:ea typeface="Calibri"/>
                <a:cs typeface="Calibri"/>
                <a:sym typeface="Calibri"/>
              </a:rPr>
              <a:t>, its frame no. is immediately available and is used to access memory.</a:t>
            </a:r>
            <a:endParaRPr/>
          </a:p>
          <a:p>
            <a:pPr indent="-285750" lvl="1" marL="742950" marR="0" rtl="0" algn="just">
              <a:lnSpc>
                <a:spcPct val="100000"/>
              </a:lnSpc>
              <a:spcBef>
                <a:spcPts val="480"/>
              </a:spcBef>
              <a:spcAft>
                <a:spcPts val="0"/>
              </a:spcAft>
              <a:buClr>
                <a:schemeClr val="dk2"/>
              </a:buClr>
              <a:buSzPts val="2400"/>
              <a:buFont typeface="Courier New"/>
              <a:buChar char="o"/>
            </a:pPr>
            <a:r>
              <a:rPr b="1" i="0" lang="en-US" sz="2400" u="none" cap="none" strike="noStrike">
                <a:solidFill>
                  <a:schemeClr val="dk2"/>
                </a:solidFill>
                <a:latin typeface="Calibri"/>
                <a:ea typeface="Calibri"/>
                <a:cs typeface="Calibri"/>
                <a:sym typeface="Calibri"/>
              </a:rPr>
              <a:t>If the page no. is not in TLB </a:t>
            </a:r>
            <a:r>
              <a:rPr b="0" i="0" lang="en-US" sz="2400" u="none" cap="none" strike="noStrike">
                <a:solidFill>
                  <a:schemeClr val="dk1"/>
                </a:solidFill>
                <a:latin typeface="Calibri"/>
                <a:ea typeface="Calibri"/>
                <a:cs typeface="Calibri"/>
                <a:sym typeface="Calibri"/>
              </a:rPr>
              <a:t>(known as TLB miss), a memory reference to the page table must be made.</a:t>
            </a:r>
            <a:endParaRPr/>
          </a:p>
          <a:p>
            <a:pPr indent="-285750" lvl="1" marL="742950" marR="0" rtl="0" algn="just">
              <a:lnSpc>
                <a:spcPct val="100000"/>
              </a:lnSpc>
              <a:spcBef>
                <a:spcPts val="480"/>
              </a:spcBef>
              <a:spcAft>
                <a:spcPts val="0"/>
              </a:spcAft>
              <a:buClr>
                <a:schemeClr val="dk1"/>
              </a:buClr>
              <a:buSzPts val="2400"/>
              <a:buFont typeface="Courier New"/>
              <a:buChar char="o"/>
            </a:pPr>
            <a:r>
              <a:rPr b="0" i="0" lang="en-US" sz="2400" u="none" cap="none" strike="noStrike">
                <a:solidFill>
                  <a:schemeClr val="dk1"/>
                </a:solidFill>
                <a:latin typeface="Calibri"/>
                <a:ea typeface="Calibri"/>
                <a:cs typeface="Calibri"/>
                <a:sym typeface="Calibri"/>
              </a:rPr>
              <a:t>When the frame no. is found then we can use it to access memory. </a:t>
            </a:r>
            <a:endParaRPr/>
          </a:p>
        </p:txBody>
      </p:sp>
      <p:sp>
        <p:nvSpPr>
          <p:cNvPr id="1062" name="Google Shape;1062;p73"/>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3" name="Google Shape;1063;p73"/>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4" name="Google Shape;1064;p73"/>
          <p:cNvSpPr txBox="1"/>
          <p:nvPr/>
        </p:nvSpPr>
        <p:spPr>
          <a:xfrm>
            <a:off x="190500" y="1557337"/>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TLB ( Translation Look-Aside Buffer)</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pic>
        <p:nvPicPr>
          <p:cNvPr descr="C:\Users\parul\Desktop\Digital Learning Content.png" id="1069" name="Google Shape;1069;p74"/>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070" name="Google Shape;1070;p74"/>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071" name="Google Shape;1071;p74"/>
          <p:cNvSpPr txBox="1"/>
          <p:nvPr/>
        </p:nvSpPr>
        <p:spPr>
          <a:xfrm>
            <a:off x="0" y="155733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2" name="Google Shape;1072;p74"/>
          <p:cNvSpPr txBox="1"/>
          <p:nvPr/>
        </p:nvSpPr>
        <p:spPr>
          <a:xfrm>
            <a:off x="0" y="2200275"/>
            <a:ext cx="9144000" cy="29733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2"/>
              </a:buClr>
              <a:buSzPts val="2400"/>
              <a:buFont typeface="Calibri"/>
              <a:buNone/>
            </a:pPr>
            <a:r>
              <a:rPr b="1" i="0" lang="en-US" sz="2400" u="none">
                <a:solidFill>
                  <a:schemeClr val="dk2"/>
                </a:solidFill>
                <a:latin typeface="Calibri"/>
                <a:ea typeface="Calibri"/>
                <a:cs typeface="Calibri"/>
                <a:sym typeface="Calibri"/>
              </a:rPr>
              <a:t>Example:-</a:t>
            </a:r>
            <a:endParaRPr/>
          </a:p>
          <a:p>
            <a:pPr indent="0" lvl="0" marL="0" marR="0" rtl="0" algn="just">
              <a:lnSpc>
                <a:spcPct val="100000"/>
              </a:lnSpc>
              <a:spcBef>
                <a:spcPts val="480"/>
              </a:spcBef>
              <a:spcAft>
                <a:spcPts val="0"/>
              </a:spcAft>
              <a:buClr>
                <a:schemeClr val="dk1"/>
              </a:buClr>
              <a:buSzPts val="2400"/>
              <a:buFont typeface="Arial"/>
              <a:buNone/>
            </a:pPr>
            <a:r>
              <a:t/>
            </a:r>
            <a:endParaRPr b="1" i="0" sz="2400" u="none">
              <a:solidFill>
                <a:schemeClr val="dk2"/>
              </a:solidFill>
              <a:latin typeface="Calibri"/>
              <a:ea typeface="Calibri"/>
              <a:cs typeface="Calibri"/>
              <a:sym typeface="Calibri"/>
            </a:endParaRPr>
          </a:p>
          <a:p>
            <a:pPr indent="-152400" lvl="0" marL="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 CPU generates 32-bit virtual addresses and the page size is 4 KB. The processor have translation look-aside buffer (TLB) which can hold a total of 128 page table entries and it is 4-way set associative. </a:t>
            </a:r>
            <a:endParaRPr/>
          </a:p>
          <a:p>
            <a:pPr indent="0" lvl="0" marL="0" marR="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152400" lvl="0" marL="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Now calculate the minimum size of the TLB tag.</a:t>
            </a:r>
            <a:endParaRPr/>
          </a:p>
        </p:txBody>
      </p:sp>
      <p:sp>
        <p:nvSpPr>
          <p:cNvPr id="1073" name="Google Shape;1073;p74"/>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4" name="Google Shape;1074;p74"/>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5" name="Google Shape;1075;p74"/>
          <p:cNvSpPr txBox="1"/>
          <p:nvPr/>
        </p:nvSpPr>
        <p:spPr>
          <a:xfrm>
            <a:off x="190500" y="1557337"/>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TLB ( Translation Look-Aside Buffer)</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pic>
        <p:nvPicPr>
          <p:cNvPr descr="C:\Users\parul\Desktop\Digital Learning Content.png" id="1080" name="Google Shape;1080;p75"/>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081" name="Google Shape;1081;p75"/>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082" name="Google Shape;1082;p75"/>
          <p:cNvSpPr txBox="1"/>
          <p:nvPr/>
        </p:nvSpPr>
        <p:spPr>
          <a:xfrm>
            <a:off x="0" y="1633537"/>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3" name="Google Shape;1083;p75"/>
          <p:cNvSpPr txBox="1"/>
          <p:nvPr/>
        </p:nvSpPr>
        <p:spPr>
          <a:xfrm>
            <a:off x="249237" y="2492375"/>
            <a:ext cx="8704262" cy="378618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2"/>
              </a:buClr>
              <a:buSzPts val="2400"/>
              <a:buFont typeface="Calibri"/>
              <a:buNone/>
            </a:pPr>
            <a:r>
              <a:rPr b="1" i="0" lang="en-US" sz="2400" u="none">
                <a:solidFill>
                  <a:schemeClr val="dk2"/>
                </a:solidFill>
                <a:latin typeface="Calibri"/>
                <a:ea typeface="Calibri"/>
                <a:cs typeface="Calibri"/>
                <a:sym typeface="Calibri"/>
              </a:rPr>
              <a:t>Answer:-</a:t>
            </a:r>
            <a:endParaRPr/>
          </a:p>
          <a:p>
            <a:pPr indent="0" lvl="0" marL="0" marR="0" rtl="0" algn="just">
              <a:lnSpc>
                <a:spcPct val="100000"/>
              </a:lnSpc>
              <a:spcBef>
                <a:spcPts val="48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Here, size of a page = 4KB = 2^12</a:t>
            </a:r>
            <a:endParaRPr/>
          </a:p>
          <a:p>
            <a:pPr indent="0" lvl="0" marL="0" marR="0" rtl="0" algn="just">
              <a:lnSpc>
                <a:spcPct val="100000"/>
              </a:lnSpc>
              <a:spcBef>
                <a:spcPts val="48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Total number of bits required to address a page frame = 32 – 12 = 20</a:t>
            </a:r>
            <a:endParaRPr/>
          </a:p>
          <a:p>
            <a:pPr indent="0" lvl="0" marL="0" marR="0" rtl="0" algn="just">
              <a:lnSpc>
                <a:spcPct val="100000"/>
              </a:lnSpc>
              <a:spcBef>
                <a:spcPts val="48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If there are ‘n’ cache lines in a set, the cache placement is called n-way set associative. </a:t>
            </a:r>
            <a:endParaRPr/>
          </a:p>
          <a:p>
            <a:pPr indent="0" lvl="0" marL="0" marR="0" rtl="0" algn="just">
              <a:lnSpc>
                <a:spcPct val="100000"/>
              </a:lnSpc>
              <a:spcBef>
                <a:spcPts val="48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TLB is 4 way set associative and can hold total 128 (2^7) page table entries, number of sets in cache = 2^7/4 = 2^5. </a:t>
            </a:r>
            <a:endParaRPr/>
          </a:p>
          <a:p>
            <a:pPr indent="0" lvl="0" marL="0" marR="0" rtl="0" algn="just">
              <a:lnSpc>
                <a:spcPct val="100000"/>
              </a:lnSpc>
              <a:spcBef>
                <a:spcPts val="48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So 5 bits are needed to address a set, and 15 (20 – 5) bits are needed for tag.</a:t>
            </a:r>
            <a:endParaRPr/>
          </a:p>
        </p:txBody>
      </p:sp>
      <p:sp>
        <p:nvSpPr>
          <p:cNvPr id="1084" name="Google Shape;1084;p75"/>
          <p:cNvSpPr txBox="1"/>
          <p:nvPr/>
        </p:nvSpPr>
        <p:spPr>
          <a:xfrm>
            <a:off x="6643687" y="6357937"/>
            <a:ext cx="2500312"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5" name="Google Shape;1085;p75"/>
          <p:cNvSpPr txBox="1"/>
          <p:nvPr/>
        </p:nvSpPr>
        <p:spPr>
          <a:xfrm flipH="1">
            <a:off x="6564312" y="6354762"/>
            <a:ext cx="46037" cy="21431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6" name="Google Shape;1086;p75"/>
          <p:cNvSpPr txBox="1"/>
          <p:nvPr/>
        </p:nvSpPr>
        <p:spPr>
          <a:xfrm>
            <a:off x="190500" y="1651000"/>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TLB ( Translation Look-Aside Buffer)</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pic>
        <p:nvPicPr>
          <p:cNvPr descr="C:\Users\parul\Desktop\Digital Learning Content.png" id="1091" name="Google Shape;1091;p76"/>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092" name="Google Shape;1092;p76"/>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093" name="Google Shape;1093;p76"/>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4" name="Google Shape;1094;p76"/>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Paging Hardware with TLB</a:t>
            </a:r>
            <a:endParaRPr/>
          </a:p>
        </p:txBody>
      </p:sp>
      <p:pic>
        <p:nvPicPr>
          <p:cNvPr id="1095" name="Google Shape;1095;p76"/>
          <p:cNvPicPr preferRelativeResize="0"/>
          <p:nvPr>
            <p:ph idx="1" type="body"/>
          </p:nvPr>
        </p:nvPicPr>
        <p:blipFill rotWithShape="1">
          <a:blip r:embed="rId5">
            <a:alphaModFix/>
          </a:blip>
          <a:srcRect b="2391" l="-1" r="806" t="1774"/>
          <a:stretch/>
        </p:blipFill>
        <p:spPr>
          <a:xfrm>
            <a:off x="1403350" y="2824162"/>
            <a:ext cx="6624637" cy="3887787"/>
          </a:xfrm>
          <a:prstGeom prst="rect">
            <a:avLst/>
          </a:prstGeom>
          <a:noFill/>
          <a:ln cap="flat" cmpd="sng" w="28575">
            <a:solidFill>
              <a:srgbClr val="558ED5"/>
            </a:solidFill>
            <a:prstDash val="solid"/>
            <a:miter lim="800000"/>
            <a:headEnd len="sm" w="sm" type="none"/>
            <a:tailEnd len="sm" w="sm" type="none"/>
          </a:ln>
        </p:spPr>
      </p:pic>
      <p:sp>
        <p:nvSpPr>
          <p:cNvPr id="1096" name="Google Shape;1096;p76"/>
          <p:cNvSpPr txBox="1"/>
          <p:nvPr/>
        </p:nvSpPr>
        <p:spPr>
          <a:xfrm>
            <a:off x="3851275"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22 </a:t>
            </a:r>
            <a:r>
              <a:rPr b="0" i="0" lang="en-US" sz="800" u="none">
                <a:solidFill>
                  <a:srgbClr val="231F20"/>
                </a:solidFill>
                <a:latin typeface="Helvetica Neue"/>
                <a:ea typeface="Helvetica Neue"/>
                <a:cs typeface="Helvetica Neue"/>
                <a:sym typeface="Helvetica Neue"/>
              </a:rPr>
              <a:t>Paging hardware with TLB [15]</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pic>
        <p:nvPicPr>
          <p:cNvPr descr="C:\Users\parul\Desktop\Digital Learning Content.png" id="1101" name="Google Shape;1101;p77"/>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102" name="Google Shape;1102;p77"/>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103" name="Google Shape;1103;p77"/>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4" name="Google Shape;1104;p77"/>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Paging Hardware with TLB</a:t>
            </a:r>
            <a:endParaRPr/>
          </a:p>
        </p:txBody>
      </p:sp>
      <p:sp>
        <p:nvSpPr>
          <p:cNvPr id="1105" name="Google Shape;1105;p77"/>
          <p:cNvSpPr txBox="1"/>
          <p:nvPr>
            <p:ph idx="1" type="body"/>
          </p:nvPr>
        </p:nvSpPr>
        <p:spPr>
          <a:xfrm>
            <a:off x="304800" y="2420937"/>
            <a:ext cx="8534400" cy="370363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Now add that page no. and frame no. into TLB so that next time it would be helpful to access a physical memory.</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If the TLB is full of entries, some of them can be removed. This decision has been taken by using LRU algorithm.</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Some TLBs allowed entries to be wired down that means it can’t be removed.</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Some TLBs store address-space identifiers (ASIDs) in each TLB entry.</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pic>
        <p:nvPicPr>
          <p:cNvPr descr="C:\Users\parul\Desktop\Digital Learning Content.png" id="1110" name="Google Shape;1110;p78"/>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111" name="Google Shape;1111;p78"/>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112" name="Google Shape;1112;p78"/>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3" name="Google Shape;1113;p78"/>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Paging Hardware with TLB</a:t>
            </a:r>
            <a:endParaRPr/>
          </a:p>
        </p:txBody>
      </p:sp>
      <p:sp>
        <p:nvSpPr>
          <p:cNvPr id="1114" name="Google Shape;1114;p78"/>
          <p:cNvSpPr txBox="1"/>
          <p:nvPr>
            <p:ph idx="1" type="body"/>
          </p:nvPr>
        </p:nvSpPr>
        <p:spPr>
          <a:xfrm>
            <a:off x="0" y="2355850"/>
            <a:ext cx="8534400" cy="370363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ASID –uniquely identify each process and used to provide address space protection to corresponding process.</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It ensures that the ASID for the currently running process must matches with the virtual page that it is now resolving.</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If it doesn’t match , it is known as TLB miss.</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An ASIDs allow TLB to contains different process simultaneously.</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If the TLB does not support separate ASIDs, then every time a different page table is selected, and the previous TLB must be erased.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pic>
        <p:nvPicPr>
          <p:cNvPr descr="C:\Users\parul\Desktop\Digital Learning Content.png" id="1119" name="Google Shape;1119;p79"/>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120" name="Google Shape;1120;p79"/>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121" name="Google Shape;1121;p79"/>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22" name="Google Shape;1122;p79"/>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Paging Hardware with TLB</a:t>
            </a:r>
            <a:endParaRPr/>
          </a:p>
        </p:txBody>
      </p:sp>
      <p:sp>
        <p:nvSpPr>
          <p:cNvPr id="1123" name="Google Shape;1123;p79"/>
          <p:cNvSpPr txBox="1"/>
          <p:nvPr>
            <p:ph idx="1" type="body"/>
          </p:nvPr>
        </p:nvSpPr>
        <p:spPr>
          <a:xfrm>
            <a:off x="304800" y="2241550"/>
            <a:ext cx="8534400" cy="421163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percentage of times that a page is found in TLB is known as hit ratio.</a:t>
            </a:r>
            <a:endParaRPr/>
          </a:p>
          <a:p>
            <a:pPr indent="-342900" lvl="0" marL="342900" marR="0" rtl="0" algn="just">
              <a:lnSpc>
                <a:spcPct val="100000"/>
              </a:lnSpc>
              <a:spcBef>
                <a:spcPts val="480"/>
              </a:spcBef>
              <a:spcAft>
                <a:spcPts val="0"/>
              </a:spcAft>
              <a:buClr>
                <a:schemeClr val="dk1"/>
              </a:buClr>
              <a:buSzPts val="2400"/>
              <a:buFont typeface="Arial"/>
              <a:buNone/>
            </a:pPr>
            <a:r>
              <a:rPr b="1" i="0" lang="en-US" sz="2400" u="none" cap="none" strike="noStrike">
                <a:solidFill>
                  <a:schemeClr val="dk1"/>
                </a:solidFill>
                <a:latin typeface="Calibri"/>
                <a:ea typeface="Calibri"/>
                <a:cs typeface="Calibri"/>
                <a:sym typeface="Calibri"/>
              </a:rPr>
              <a:t>For Example:-</a:t>
            </a:r>
            <a:endParaRPr/>
          </a:p>
          <a:p>
            <a:pPr indent="-342900" lvl="0" marL="342900" marR="0" rtl="0" algn="just">
              <a:lnSpc>
                <a:spcPct val="100000"/>
              </a:lnSpc>
              <a:spcBef>
                <a:spcPts val="480"/>
              </a:spcBef>
              <a:spcAft>
                <a:spcPts val="0"/>
              </a:spcAft>
              <a:buClr>
                <a:schemeClr val="dk2"/>
              </a:buClr>
              <a:buSzPts val="2400"/>
              <a:buFont typeface="Arial"/>
              <a:buChar char="•"/>
            </a:pPr>
            <a:r>
              <a:rPr b="0" i="0" lang="en-US" sz="2400" u="none" cap="none" strike="noStrike">
                <a:solidFill>
                  <a:schemeClr val="dk2"/>
                </a:solidFill>
                <a:latin typeface="Calibri"/>
                <a:ea typeface="Calibri"/>
                <a:cs typeface="Calibri"/>
                <a:sym typeface="Calibri"/>
              </a:rPr>
              <a:t>80 % hit ratio means we find desired page in 80 percent of time.</a:t>
            </a:r>
            <a:endParaRPr/>
          </a:p>
          <a:p>
            <a:pPr indent="-342900" lvl="0" marL="342900" marR="0" rtl="0" algn="just">
              <a:lnSpc>
                <a:spcPct val="100000"/>
              </a:lnSpc>
              <a:spcBef>
                <a:spcPts val="480"/>
              </a:spcBef>
              <a:spcAft>
                <a:spcPts val="0"/>
              </a:spcAft>
              <a:buClr>
                <a:schemeClr val="dk2"/>
              </a:buClr>
              <a:buSzPts val="2400"/>
              <a:buFont typeface="Arial"/>
              <a:buChar char="•"/>
            </a:pPr>
            <a:r>
              <a:rPr b="0" i="0" lang="en-US" sz="2400" u="none" cap="none" strike="noStrike">
                <a:solidFill>
                  <a:schemeClr val="dk2"/>
                </a:solidFill>
                <a:latin typeface="Calibri"/>
                <a:ea typeface="Calibri"/>
                <a:cs typeface="Calibri"/>
                <a:sym typeface="Calibri"/>
              </a:rPr>
              <a:t> It takes 20 nanosecond to search the TLB and 100 nanoseconds to access memory. So mapping requires total 120 nanoseconds total.</a:t>
            </a:r>
            <a:endParaRPr/>
          </a:p>
          <a:p>
            <a:pPr indent="-342900" lvl="0" marL="342900" marR="0" rtl="0" algn="just">
              <a:lnSpc>
                <a:spcPct val="100000"/>
              </a:lnSpc>
              <a:spcBef>
                <a:spcPts val="480"/>
              </a:spcBef>
              <a:spcAft>
                <a:spcPts val="0"/>
              </a:spcAft>
              <a:buClr>
                <a:schemeClr val="dk2"/>
              </a:buClr>
              <a:buSzPts val="2400"/>
              <a:buFont typeface="Arial"/>
              <a:buChar char="•"/>
            </a:pPr>
            <a:r>
              <a:rPr b="0" i="0" lang="en-US" sz="2400" u="none" cap="none" strike="noStrike">
                <a:solidFill>
                  <a:schemeClr val="dk2"/>
                </a:solidFill>
                <a:latin typeface="Calibri"/>
                <a:ea typeface="Calibri"/>
                <a:cs typeface="Calibri"/>
                <a:sym typeface="Calibri"/>
              </a:rPr>
              <a:t> If its not in TLB then, 20 ns for TLB search, 100 ns for memory access for page table, then 100 ns for mapping, so total 220.</a:t>
            </a:r>
            <a:endParaRPr/>
          </a:p>
          <a:p>
            <a:pPr indent="-342900" lvl="0" marL="342900" marR="0" rtl="0" algn="just">
              <a:lnSpc>
                <a:spcPct val="100000"/>
              </a:lnSpc>
              <a:spcBef>
                <a:spcPts val="480"/>
              </a:spcBef>
              <a:spcAft>
                <a:spcPts val="0"/>
              </a:spcAft>
              <a:buClr>
                <a:schemeClr val="dk2"/>
              </a:buClr>
              <a:buSzPts val="2400"/>
              <a:buFont typeface="Arial"/>
              <a:buChar char="•"/>
            </a:pPr>
            <a:r>
              <a:rPr b="0" i="0" lang="en-US" sz="2400" u="none" cap="none" strike="noStrike">
                <a:solidFill>
                  <a:schemeClr val="dk2"/>
                </a:solidFill>
                <a:latin typeface="Calibri"/>
                <a:ea typeface="Calibri"/>
                <a:cs typeface="Calibri"/>
                <a:sym typeface="Calibri"/>
              </a:rPr>
              <a:t>Effective Access time = (0.80 *120) + (0.20 * 220)</a:t>
            </a:r>
            <a:endParaRPr/>
          </a:p>
          <a:p>
            <a:pPr indent="0" lvl="1" marL="165100" marR="0" rtl="0" algn="l">
              <a:lnSpc>
                <a:spcPct val="100000"/>
              </a:lnSpc>
              <a:spcBef>
                <a:spcPts val="480"/>
              </a:spcBef>
              <a:spcAft>
                <a:spcPts val="0"/>
              </a:spcAft>
              <a:buClr>
                <a:schemeClr val="dk2"/>
              </a:buClr>
              <a:buSzPts val="2400"/>
              <a:buFont typeface="Arial"/>
              <a:buNone/>
            </a:pPr>
            <a:r>
              <a:rPr b="0" i="0" lang="en-US" sz="2400" u="none" cap="none" strike="noStrike">
                <a:solidFill>
                  <a:schemeClr val="dk2"/>
                </a:solidFill>
                <a:latin typeface="Calibri"/>
                <a:ea typeface="Calibri"/>
                <a:cs typeface="Calibri"/>
                <a:sym typeface="Calibri"/>
              </a:rPr>
              <a:t>                                                 = 140 ns</a:t>
            </a:r>
            <a:endParaRPr/>
          </a:p>
          <a:p>
            <a:pPr indent="-190500" lvl="0" marL="342900" marR="0" rtl="0" algn="l">
              <a:spcBef>
                <a:spcPts val="480"/>
              </a:spcBef>
              <a:spcAft>
                <a:spcPts val="0"/>
              </a:spcAft>
              <a:buClr>
                <a:schemeClr val="dk1"/>
              </a:buClr>
              <a:buSzPts val="2400"/>
              <a:buFont typeface="Arial"/>
              <a:buNone/>
            </a:pPr>
            <a:r>
              <a:t/>
            </a:r>
            <a:endParaRPr b="0" i="0" sz="2400" u="none" cap="none" strike="noStrike">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C:\Users\parul\Desktop\Digital Learning Content.png" id="236" name="Google Shape;236;p8"/>
          <p:cNvPicPr preferRelativeResize="0"/>
          <p:nvPr/>
        </p:nvPicPr>
        <p:blipFill rotWithShape="1">
          <a:blip r:embed="rId3">
            <a:alphaModFix/>
          </a:blip>
          <a:srcRect b="0" l="0" r="0" t="0"/>
          <a:stretch/>
        </p:blipFill>
        <p:spPr>
          <a:xfrm>
            <a:off x="0" y="31750"/>
            <a:ext cx="9144000" cy="6900862"/>
          </a:xfrm>
          <a:prstGeom prst="rect">
            <a:avLst/>
          </a:prstGeom>
          <a:noFill/>
          <a:ln>
            <a:noFill/>
          </a:ln>
        </p:spPr>
      </p:pic>
      <p:pic>
        <p:nvPicPr>
          <p:cNvPr descr="C:\Users\parul\Desktop\Untitled-1.png" id="237" name="Google Shape;237;p8"/>
          <p:cNvPicPr preferRelativeResize="0"/>
          <p:nvPr/>
        </p:nvPicPr>
        <p:blipFill rotWithShape="1">
          <a:blip r:embed="rId4">
            <a:alphaModFix/>
          </a:blip>
          <a:srcRect b="0" l="0" r="0" t="0"/>
          <a:stretch/>
        </p:blipFill>
        <p:spPr>
          <a:xfrm>
            <a:off x="1855787" y="3113087"/>
            <a:ext cx="5432425" cy="2803525"/>
          </a:xfrm>
          <a:prstGeom prst="rect">
            <a:avLst/>
          </a:prstGeom>
          <a:noFill/>
          <a:ln>
            <a:noFill/>
          </a:ln>
        </p:spPr>
      </p:pic>
      <p:sp>
        <p:nvSpPr>
          <p:cNvPr id="238" name="Google Shape;238;p8"/>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9" name="Google Shape;239;p8"/>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What is Memory hierarchy  ?</a:t>
            </a:r>
            <a:endParaRPr/>
          </a:p>
        </p:txBody>
      </p:sp>
      <p:sp>
        <p:nvSpPr>
          <p:cNvPr id="240" name="Google Shape;240;p8"/>
          <p:cNvSpPr txBox="1"/>
          <p:nvPr/>
        </p:nvSpPr>
        <p:spPr>
          <a:xfrm>
            <a:off x="249237" y="2439987"/>
            <a:ext cx="8645525" cy="18478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241" name="Google Shape;241;p8"/>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
        <p:nvSpPr>
          <p:cNvPr id="242" name="Google Shape;242;p8"/>
          <p:cNvSpPr txBox="1"/>
          <p:nvPr/>
        </p:nvSpPr>
        <p:spPr>
          <a:xfrm>
            <a:off x="0" y="2330450"/>
            <a:ext cx="9251950" cy="11430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It is a hardware device which uses to map virtual address to physical address.</a:t>
            </a:r>
            <a:endParaRPr/>
          </a:p>
        </p:txBody>
      </p:sp>
      <p:sp>
        <p:nvSpPr>
          <p:cNvPr id="243" name="Google Shape;243;p8"/>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- 2 MMU [2]</a:t>
            </a:r>
            <a:endParaRPr/>
          </a:p>
        </p:txBody>
      </p:sp>
      <p:pic>
        <p:nvPicPr>
          <p:cNvPr id="244" name="Google Shape;244;p8"/>
          <p:cNvPicPr preferRelativeResize="0"/>
          <p:nvPr/>
        </p:nvPicPr>
        <p:blipFill rotWithShape="1">
          <a:blip r:embed="rId6">
            <a:alphaModFix/>
          </a:blip>
          <a:srcRect b="0" l="0" r="0" t="0"/>
          <a:stretch/>
        </p:blipFill>
        <p:spPr>
          <a:xfrm>
            <a:off x="4716462" y="3113087"/>
            <a:ext cx="4427537" cy="35845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pic>
        <p:nvPicPr>
          <p:cNvPr descr="C:\Users\parul\Desktop\Digital Learning Content.png" id="1128" name="Google Shape;1128;p80"/>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129" name="Google Shape;1129;p80"/>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130" name="Google Shape;1130;p80"/>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31" name="Google Shape;1131;p80"/>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Paging Hardware with TLB</a:t>
            </a:r>
            <a:endParaRPr/>
          </a:p>
        </p:txBody>
      </p:sp>
      <p:sp>
        <p:nvSpPr>
          <p:cNvPr id="1132" name="Google Shape;1132;p80"/>
          <p:cNvSpPr txBox="1"/>
          <p:nvPr>
            <p:ph idx="1" type="body"/>
          </p:nvPr>
        </p:nvSpPr>
        <p:spPr>
          <a:xfrm>
            <a:off x="190500" y="2492375"/>
            <a:ext cx="8534400" cy="3703637"/>
          </a:xfrm>
          <a:prstGeom prst="rect">
            <a:avLst/>
          </a:prstGeom>
          <a:noFill/>
          <a:ln>
            <a:noFill/>
          </a:ln>
        </p:spPr>
        <p:txBody>
          <a:bodyPr anchorCtr="0" anchor="t" bIns="45700" lIns="91425" spcFirstLastPara="1" rIns="91425" wrap="square" tIns="45700">
            <a:noAutofit/>
          </a:bodyPr>
          <a:lstStyle/>
          <a:p>
            <a:pPr indent="0" lvl="1" marL="0" marR="0" rtl="0" algn="just">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Calibri"/>
                <a:ea typeface="Calibri"/>
                <a:cs typeface="Calibri"/>
                <a:sym typeface="Calibri"/>
              </a:rPr>
              <a:t>Example:- 2 </a:t>
            </a:r>
            <a:endParaRPr/>
          </a:p>
          <a:p>
            <a:pPr indent="-152400" lvl="1" marL="0" marR="0" rtl="0" algn="just">
              <a:lnSpc>
                <a:spcPct val="100000"/>
              </a:lnSpc>
              <a:spcBef>
                <a:spcPts val="700"/>
              </a:spcBef>
              <a:spcAft>
                <a:spcPts val="0"/>
              </a:spcAft>
              <a:buClr>
                <a:schemeClr val="dk2"/>
              </a:buClr>
              <a:buSzPts val="2400"/>
              <a:buFont typeface="Arial"/>
              <a:buChar char="•"/>
            </a:pPr>
            <a:r>
              <a:rPr b="0" i="0" lang="en-US" sz="2400" u="none" cap="none" strike="noStrike">
                <a:solidFill>
                  <a:schemeClr val="dk2"/>
                </a:solidFill>
                <a:latin typeface="Calibri"/>
                <a:ea typeface="Calibri"/>
                <a:cs typeface="Calibri"/>
                <a:sym typeface="Calibri"/>
              </a:rPr>
              <a:t>If hit ratio increase as 98 %</a:t>
            </a:r>
            <a:endParaRPr/>
          </a:p>
          <a:p>
            <a:pPr indent="-152400" lvl="1" marL="0" marR="0" rtl="0" algn="just">
              <a:lnSpc>
                <a:spcPct val="100000"/>
              </a:lnSpc>
              <a:spcBef>
                <a:spcPts val="700"/>
              </a:spcBef>
              <a:spcAft>
                <a:spcPts val="0"/>
              </a:spcAft>
              <a:buClr>
                <a:schemeClr val="dk2"/>
              </a:buClr>
              <a:buSzPts val="2400"/>
              <a:buFont typeface="Arial"/>
              <a:buChar char="•"/>
            </a:pPr>
            <a:r>
              <a:rPr b="0" i="0" lang="en-US" sz="2400" u="none" cap="none" strike="noStrike">
                <a:solidFill>
                  <a:schemeClr val="dk2"/>
                </a:solidFill>
                <a:latin typeface="Calibri"/>
                <a:ea typeface="Calibri"/>
                <a:cs typeface="Calibri"/>
                <a:sym typeface="Calibri"/>
              </a:rPr>
              <a:t>Effective Access time = (0.98 *120) + (0.02 * 220)</a:t>
            </a:r>
            <a:endParaRPr/>
          </a:p>
          <a:p>
            <a:pPr indent="0" lvl="1" marL="0" marR="0" rtl="0" algn="l">
              <a:lnSpc>
                <a:spcPct val="100000"/>
              </a:lnSpc>
              <a:spcBef>
                <a:spcPts val="480"/>
              </a:spcBef>
              <a:spcAft>
                <a:spcPts val="0"/>
              </a:spcAft>
              <a:buClr>
                <a:schemeClr val="dk2"/>
              </a:buClr>
              <a:buSzPts val="2400"/>
              <a:buFont typeface="Arial"/>
              <a:buNone/>
            </a:pPr>
            <a:r>
              <a:rPr b="0" i="0" lang="en-US" sz="2400" u="none" cap="none" strike="noStrike">
                <a:solidFill>
                  <a:schemeClr val="dk2"/>
                </a:solidFill>
                <a:latin typeface="Calibri"/>
                <a:ea typeface="Calibri"/>
                <a:cs typeface="Calibri"/>
                <a:sym typeface="Calibri"/>
              </a:rPr>
              <a:t>                                                 = 122 ns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pic>
        <p:nvPicPr>
          <p:cNvPr descr="C:\Users\parul\Desktop\Digital Learning Content.png" id="1137" name="Google Shape;1137;p81"/>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138" name="Google Shape;1138;p81"/>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139" name="Google Shape;1139;p81"/>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0" name="Google Shape;1140;p81"/>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Advantages of Paging</a:t>
            </a:r>
            <a:endParaRPr/>
          </a:p>
        </p:txBody>
      </p:sp>
      <p:sp>
        <p:nvSpPr>
          <p:cNvPr id="1141" name="Google Shape;1141;p81"/>
          <p:cNvSpPr txBox="1"/>
          <p:nvPr/>
        </p:nvSpPr>
        <p:spPr>
          <a:xfrm>
            <a:off x="411162" y="2286000"/>
            <a:ext cx="8321675" cy="2805112"/>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Memory allocation and de-allocation is very fast.</a:t>
            </a:r>
            <a:endParaRPr/>
          </a:p>
          <a:p>
            <a:pPr indent="-342900" lvl="0" marL="34290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It is noncontiguous memory allocation so we do not require contiguous memory space for one process.</a:t>
            </a:r>
            <a:endParaRPr/>
          </a:p>
          <a:p>
            <a:pPr indent="-342900" lvl="0" marL="34290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No external fragmentation problem. </a:t>
            </a:r>
            <a:endParaRPr/>
          </a:p>
          <a:p>
            <a:pPr indent="-342900" lvl="0" marL="34290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Swap-in and Swap-out operations are performed fast.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pic>
        <p:nvPicPr>
          <p:cNvPr descr="C:\Users\parul\Desktop\Digital Learning Content.png" id="1146" name="Google Shape;1146;p82"/>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147" name="Google Shape;1147;p82"/>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148" name="Google Shape;1148;p82"/>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9" name="Google Shape;1149;p82"/>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Disadvantages of Paging</a:t>
            </a:r>
            <a:endParaRPr/>
          </a:p>
        </p:txBody>
      </p:sp>
      <p:sp>
        <p:nvSpPr>
          <p:cNvPr id="1150" name="Google Shape;1150;p82"/>
          <p:cNvSpPr txBox="1"/>
          <p:nvPr/>
        </p:nvSpPr>
        <p:spPr>
          <a:xfrm>
            <a:off x="411162" y="2286000"/>
            <a:ext cx="8321675" cy="452437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This technique is suffering with internal fragmentation. </a:t>
            </a:r>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For Example:- </a:t>
            </a:r>
            <a:endParaRPr/>
          </a:p>
          <a:p>
            <a:pPr indent="0" lvl="1" marL="742950" marR="0" rtl="0" algn="just">
              <a:lnSpc>
                <a:spcPct val="100000"/>
              </a:lnSpc>
              <a:spcBef>
                <a:spcPts val="0"/>
              </a:spcBef>
              <a:spcAft>
                <a:spcPts val="0"/>
              </a:spcAft>
              <a:buClr>
                <a:schemeClr val="dk2"/>
              </a:buClr>
              <a:buSzPts val="2400"/>
              <a:buFont typeface="Calibri"/>
              <a:buNone/>
            </a:pPr>
            <a:r>
              <a:rPr b="0" i="0" lang="en-US" sz="2400" u="none" cap="none" strike="noStrike">
                <a:solidFill>
                  <a:schemeClr val="dk2"/>
                </a:solidFill>
                <a:latin typeface="Calibri"/>
                <a:ea typeface="Calibri"/>
                <a:cs typeface="Calibri"/>
                <a:sym typeface="Calibri"/>
              </a:rPr>
              <a:t>If pages are 120 bytes, a process of 400 bytes requires 3 pages + for 40 bytes it requires again 1 page. So total 4 pages will be allocated.</a:t>
            </a:r>
            <a:endParaRPr/>
          </a:p>
          <a:p>
            <a:pPr indent="0" lvl="1" marL="74295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2"/>
              </a:solidFill>
              <a:latin typeface="Calibri"/>
              <a:ea typeface="Calibri"/>
              <a:cs typeface="Calibri"/>
              <a:sym typeface="Calibri"/>
            </a:endParaRPr>
          </a:p>
          <a:p>
            <a:pPr indent="0" lvl="1" marL="742950" marR="0" rtl="0" algn="just">
              <a:lnSpc>
                <a:spcPct val="100000"/>
              </a:lnSpc>
              <a:spcBef>
                <a:spcPts val="0"/>
              </a:spcBef>
              <a:spcAft>
                <a:spcPts val="0"/>
              </a:spcAft>
              <a:buClr>
                <a:schemeClr val="dk2"/>
              </a:buClr>
              <a:buSzPts val="2400"/>
              <a:buFont typeface="Calibri"/>
              <a:buNone/>
            </a:pPr>
            <a:r>
              <a:rPr b="0" i="0" lang="en-US" sz="2400" u="none" cap="none" strike="noStrike">
                <a:solidFill>
                  <a:schemeClr val="dk2"/>
                </a:solidFill>
                <a:latin typeface="Calibri"/>
                <a:ea typeface="Calibri"/>
                <a:cs typeface="Calibri"/>
                <a:sym typeface="Calibri"/>
              </a:rPr>
              <a:t>(120-40)  = 80 bytes size will be free and its internal fragmentation.</a:t>
            </a:r>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It requires more size of memory to store page table. As the page number increases the page table size is increase.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pic>
        <p:nvPicPr>
          <p:cNvPr descr="C:\Users\parul\Desktop\Digital Learning Content.png" id="1155" name="Google Shape;1155;p83"/>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156" name="Google Shape;1156;p83"/>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157" name="Google Shape;1157;p83"/>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8" name="Google Shape;1158;p83"/>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Memory Protection</a:t>
            </a:r>
            <a:endParaRPr/>
          </a:p>
        </p:txBody>
      </p:sp>
      <p:sp>
        <p:nvSpPr>
          <p:cNvPr id="1159" name="Google Shape;1159;p83"/>
          <p:cNvSpPr txBox="1"/>
          <p:nvPr/>
        </p:nvSpPr>
        <p:spPr>
          <a:xfrm>
            <a:off x="411162" y="2286000"/>
            <a:ext cx="8321675" cy="378618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Memory protection in paging must be required. That is frame allocated to the one page cannot be reallocated to other page meanwhile one page is allocated to it. </a:t>
            </a:r>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This memory protection can be performed by using one special bit associated with each frame, and stored in page table, that is Protection Bit. </a:t>
            </a:r>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Page table has index starting from 0 to maximum allowed page in memory.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pic>
        <p:nvPicPr>
          <p:cNvPr descr="C:\Users\parul\Desktop\Digital Learning Content.png" id="1164" name="Google Shape;1164;p84"/>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165" name="Google Shape;1165;p84"/>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166" name="Google Shape;1166;p84"/>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7" name="Google Shape;1167;p84"/>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Memory Protection</a:t>
            </a:r>
            <a:endParaRPr/>
          </a:p>
        </p:txBody>
      </p:sp>
      <p:sp>
        <p:nvSpPr>
          <p:cNvPr id="1168" name="Google Shape;1168;p84"/>
          <p:cNvSpPr txBox="1"/>
          <p:nvPr/>
        </p:nvSpPr>
        <p:spPr>
          <a:xfrm>
            <a:off x="411162" y="2286000"/>
            <a:ext cx="8321675" cy="34163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But we are not using all pages at a time so to find out which page is used and write now present in memory and which is not we are using one special bit that is known as </a:t>
            </a:r>
            <a:r>
              <a:rPr b="1" i="0" lang="en-US" sz="2400" u="none">
                <a:solidFill>
                  <a:schemeClr val="dk2"/>
                </a:solidFill>
                <a:latin typeface="Calibri"/>
                <a:ea typeface="Calibri"/>
                <a:cs typeface="Calibri"/>
                <a:sym typeface="Calibri"/>
              </a:rPr>
              <a:t>Valid/Invalid bit</a:t>
            </a:r>
            <a:r>
              <a:rPr b="0" i="0" lang="en-US" sz="2400" u="none">
                <a:solidFill>
                  <a:schemeClr val="dk1"/>
                </a:solidFill>
                <a:latin typeface="Calibri"/>
                <a:ea typeface="Calibri"/>
                <a:cs typeface="Calibri"/>
                <a:sym typeface="Calibri"/>
              </a:rPr>
              <a:t> as shown in fig.</a:t>
            </a:r>
            <a:endParaRPr/>
          </a:p>
          <a:p>
            <a:pPr indent="-342900" lvl="0" marL="342900" marR="0" rtl="0" algn="just">
              <a:lnSpc>
                <a:spcPct val="10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Instead of using valid/invalid bit to determine the use of the page, some system uses </a:t>
            </a:r>
            <a:r>
              <a:rPr b="1" i="0" lang="en-US" sz="2400" u="none">
                <a:solidFill>
                  <a:schemeClr val="dk2"/>
                </a:solidFill>
                <a:latin typeface="Calibri"/>
                <a:ea typeface="Calibri"/>
                <a:cs typeface="Calibri"/>
                <a:sym typeface="Calibri"/>
              </a:rPr>
              <a:t>Page Table Length Register (PTLR)</a:t>
            </a:r>
            <a:r>
              <a:rPr b="0" i="0" lang="en-US" sz="2400" u="none">
                <a:solidFill>
                  <a:schemeClr val="dk1"/>
                </a:solidFill>
                <a:latin typeface="Calibri"/>
                <a:ea typeface="Calibri"/>
                <a:cs typeface="Calibri"/>
                <a:sym typeface="Calibri"/>
              </a:rPr>
              <a:t> which indicates the actual size of the page table and from it we can know the last valid address of page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pic>
        <p:nvPicPr>
          <p:cNvPr descr="C:\Users\parul\Desktop\Digital Learning Content.png" id="1173" name="Google Shape;1173;p85"/>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174" name="Google Shape;1174;p85"/>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175" name="Google Shape;1175;p85"/>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6" name="Google Shape;1176;p85"/>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Memory Protection</a:t>
            </a:r>
            <a:endParaRPr/>
          </a:p>
        </p:txBody>
      </p:sp>
      <p:pic>
        <p:nvPicPr>
          <p:cNvPr id="1177" name="Google Shape;1177;p85"/>
          <p:cNvPicPr preferRelativeResize="0"/>
          <p:nvPr>
            <p:ph idx="1" type="body"/>
          </p:nvPr>
        </p:nvPicPr>
        <p:blipFill rotWithShape="1">
          <a:blip r:embed="rId5">
            <a:alphaModFix/>
          </a:blip>
          <a:srcRect b="9535" l="19340" r="17523" t="17607"/>
          <a:stretch/>
        </p:blipFill>
        <p:spPr>
          <a:xfrm>
            <a:off x="2484437" y="2462212"/>
            <a:ext cx="4897437" cy="4022725"/>
          </a:xfrm>
          <a:prstGeom prst="rect">
            <a:avLst/>
          </a:prstGeom>
          <a:noFill/>
          <a:ln cap="flat" cmpd="sng" w="28575">
            <a:solidFill>
              <a:schemeClr val="dk2"/>
            </a:solidFill>
            <a:prstDash val="solid"/>
            <a:miter lim="524288"/>
            <a:headEnd len="sm" w="sm" type="none"/>
            <a:tailEnd len="sm" w="sm" type="none"/>
          </a:ln>
        </p:spPr>
      </p:pic>
      <p:sp>
        <p:nvSpPr>
          <p:cNvPr id="1178" name="Google Shape;1178;p85"/>
          <p:cNvSpPr txBox="1"/>
          <p:nvPr/>
        </p:nvSpPr>
        <p:spPr>
          <a:xfrm>
            <a:off x="4016375"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23  Valid(v) or invalid(i) bit in a page table [15]</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pic>
        <p:nvPicPr>
          <p:cNvPr descr="C:\Users\parul\Desktop\Digital Learning Content.png" id="1183" name="Google Shape;1183;p86"/>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184" name="Google Shape;1184;p86"/>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185" name="Google Shape;1185;p86"/>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6" name="Google Shape;1186;p86"/>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Segmentation</a:t>
            </a:r>
            <a:endParaRPr/>
          </a:p>
        </p:txBody>
      </p:sp>
      <p:sp>
        <p:nvSpPr>
          <p:cNvPr id="1187" name="Google Shape;1187;p86"/>
          <p:cNvSpPr txBox="1"/>
          <p:nvPr>
            <p:ph idx="1" type="body"/>
          </p:nvPr>
        </p:nvSpPr>
        <p:spPr>
          <a:xfrm>
            <a:off x="179387" y="2420937"/>
            <a:ext cx="8929687" cy="334168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Segmentation is a memory-management scheme that supports user view of memory and contains segment. </a:t>
            </a:r>
            <a:endParaRPr/>
          </a:p>
          <a:p>
            <a:pPr indent="-342900" lvl="0" marL="342900" marR="0" rtl="0" algn="just">
              <a:lnSpc>
                <a:spcPct val="100000"/>
              </a:lnSpc>
              <a:spcBef>
                <a:spcPts val="60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6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 fig. we can see that memory is </a:t>
            </a:r>
            <a:endParaRPr/>
          </a:p>
          <a:p>
            <a:pPr indent="-342900" lvl="0" marL="342900" marR="0" rtl="0" algn="just">
              <a:lnSpc>
                <a:spcPct val="100000"/>
              </a:lnSpc>
              <a:spcBef>
                <a:spcPts val="60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divided into multiple segments like, </a:t>
            </a:r>
            <a:endParaRPr/>
          </a:p>
          <a:p>
            <a:pPr indent="-342900" lvl="0" marL="342900" marR="0" rtl="0" algn="just">
              <a:lnSpc>
                <a:spcPct val="100000"/>
              </a:lnSpc>
              <a:spcBef>
                <a:spcPts val="60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subroutine, stack, code, heap,  etc. </a:t>
            </a:r>
            <a:endParaRPr/>
          </a:p>
        </p:txBody>
      </p:sp>
      <p:pic>
        <p:nvPicPr>
          <p:cNvPr id="1188" name="Google Shape;1188;p86"/>
          <p:cNvPicPr preferRelativeResize="0"/>
          <p:nvPr/>
        </p:nvPicPr>
        <p:blipFill rotWithShape="1">
          <a:blip r:embed="rId5">
            <a:alphaModFix/>
          </a:blip>
          <a:srcRect b="0" l="1182" r="1991" t="0"/>
          <a:stretch/>
        </p:blipFill>
        <p:spPr>
          <a:xfrm>
            <a:off x="5381625" y="3644900"/>
            <a:ext cx="3727450" cy="3016250"/>
          </a:xfrm>
          <a:prstGeom prst="rect">
            <a:avLst/>
          </a:prstGeom>
          <a:noFill/>
          <a:ln cap="flat" cmpd="sng" w="19050">
            <a:solidFill>
              <a:schemeClr val="dk2"/>
            </a:solidFill>
            <a:prstDash val="solid"/>
            <a:miter lim="800000"/>
            <a:headEnd len="sm" w="sm" type="none"/>
            <a:tailEnd len="sm" w="sm" type="none"/>
          </a:ln>
        </p:spPr>
      </p:pic>
      <p:sp>
        <p:nvSpPr>
          <p:cNvPr id="1189" name="Google Shape;1189;p86"/>
          <p:cNvSpPr txBox="1"/>
          <p:nvPr/>
        </p:nvSpPr>
        <p:spPr>
          <a:xfrm>
            <a:off x="6564312"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24  Memory segmentation [15]</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pic>
        <p:nvPicPr>
          <p:cNvPr descr="C:\Users\parul\Desktop\Digital Learning Content.png" id="1194" name="Google Shape;1194;p87"/>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195" name="Google Shape;1195;p87"/>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196" name="Google Shape;1196;p87"/>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7" name="Google Shape;1197;p87"/>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Segmentation</a:t>
            </a:r>
            <a:endParaRPr/>
          </a:p>
        </p:txBody>
      </p:sp>
      <p:sp>
        <p:nvSpPr>
          <p:cNvPr id="1198" name="Google Shape;1198;p87"/>
          <p:cNvSpPr txBox="1"/>
          <p:nvPr>
            <p:ph idx="1" type="body"/>
          </p:nvPr>
        </p:nvSpPr>
        <p:spPr>
          <a:xfrm>
            <a:off x="190500" y="2420937"/>
            <a:ext cx="8763000" cy="38163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Users or programmers specify each address by 2 quantities: </a:t>
            </a:r>
            <a:endParaRPr/>
          </a:p>
          <a:p>
            <a:pPr indent="-342900" lvl="0" marL="342900" marR="0" rtl="0" algn="just">
              <a:lnSpc>
                <a:spcPct val="100000"/>
              </a:lnSpc>
              <a:spcBef>
                <a:spcPts val="60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a:t>
            </a:r>
            <a:r>
              <a:rPr b="1" i="0" lang="en-US" sz="2400" u="none">
                <a:solidFill>
                  <a:srgbClr val="17375E"/>
                </a:solidFill>
                <a:latin typeface="Calibri"/>
                <a:ea typeface="Calibri"/>
                <a:cs typeface="Calibri"/>
                <a:sym typeface="Calibri"/>
              </a:rPr>
              <a:t>1) a segment name </a:t>
            </a:r>
            <a:endParaRPr/>
          </a:p>
          <a:p>
            <a:pPr indent="-342900" lvl="0" marL="342900" marR="0" rtl="0" algn="just">
              <a:lnSpc>
                <a:spcPct val="100000"/>
              </a:lnSpc>
              <a:spcBef>
                <a:spcPts val="600"/>
              </a:spcBef>
              <a:spcAft>
                <a:spcPts val="0"/>
              </a:spcAft>
              <a:buClr>
                <a:srgbClr val="17375E"/>
              </a:buClr>
              <a:buSzPts val="2400"/>
              <a:buFont typeface="Arial"/>
              <a:buNone/>
            </a:pPr>
            <a:r>
              <a:rPr b="1" i="0" lang="en-US" sz="2400" u="none">
                <a:solidFill>
                  <a:srgbClr val="17375E"/>
                </a:solidFill>
                <a:latin typeface="Calibri"/>
                <a:ea typeface="Calibri"/>
                <a:cs typeface="Calibri"/>
                <a:sym typeface="Calibri"/>
              </a:rPr>
              <a:t>      2) an offset. (contrast to the paging)</a:t>
            </a:r>
            <a:endParaRPr/>
          </a:p>
          <a:p>
            <a:pPr indent="-342900" lvl="0" marL="342900" marR="0" rtl="0" algn="just">
              <a:lnSpc>
                <a:spcPct val="100000"/>
              </a:lnSpc>
              <a:spcBef>
                <a:spcPts val="600"/>
              </a:spcBef>
              <a:spcAft>
                <a:spcPts val="0"/>
              </a:spcAft>
              <a:buClr>
                <a:schemeClr val="dk1"/>
              </a:buClr>
              <a:buSzPts val="2400"/>
              <a:buFont typeface="Arial"/>
              <a:buNone/>
            </a:pPr>
            <a:r>
              <a:t/>
            </a:r>
            <a:endParaRPr b="1" i="0" sz="2400" u="none">
              <a:solidFill>
                <a:srgbClr val="17375E"/>
              </a:solidFill>
              <a:latin typeface="Calibri"/>
              <a:ea typeface="Calibri"/>
              <a:cs typeface="Calibri"/>
              <a:sym typeface="Calibri"/>
            </a:endParaRPr>
          </a:p>
          <a:p>
            <a:pPr indent="-342900" lvl="0" marL="342900" marR="0" rtl="0" algn="just">
              <a:lnSpc>
                <a:spcPct val="100000"/>
              </a:lnSpc>
              <a:spcBef>
                <a:spcPts val="6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For easiest way of implementation, segments are numbered and referred by segment no. rather than name.</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pic>
        <p:nvPicPr>
          <p:cNvPr descr="C:\Users\parul\Desktop\Digital Learning Content.png" id="1203" name="Google Shape;1203;p88"/>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204" name="Google Shape;1204;p88"/>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205" name="Google Shape;1205;p88"/>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6" name="Google Shape;1206;p88"/>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Segmentation</a:t>
            </a:r>
            <a:endParaRPr/>
          </a:p>
        </p:txBody>
      </p:sp>
      <p:sp>
        <p:nvSpPr>
          <p:cNvPr id="1207" name="Google Shape;1207;p88"/>
          <p:cNvSpPr txBox="1"/>
          <p:nvPr>
            <p:ph idx="1" type="body"/>
          </p:nvPr>
        </p:nvSpPr>
        <p:spPr>
          <a:xfrm>
            <a:off x="179387" y="2420937"/>
            <a:ext cx="8774112" cy="334168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So logical address consists of 2 tuple: </a:t>
            </a:r>
            <a:endParaRPr/>
          </a:p>
          <a:p>
            <a:pPr indent="-342900" lvl="0" marL="342900" marR="0" rtl="0" algn="just">
              <a:lnSpc>
                <a:spcPct val="100000"/>
              </a:lnSpc>
              <a:spcBef>
                <a:spcPts val="60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a:t>
            </a:r>
            <a:r>
              <a:rPr b="0" i="0" lang="en-US" sz="2400" u="none">
                <a:solidFill>
                  <a:schemeClr val="dk2"/>
                </a:solidFill>
                <a:latin typeface="Calibri"/>
                <a:ea typeface="Calibri"/>
                <a:cs typeface="Calibri"/>
                <a:sym typeface="Calibri"/>
              </a:rPr>
              <a:t>&lt;segment-number, offset&gt; </a:t>
            </a:r>
            <a:endParaRPr/>
          </a:p>
          <a:p>
            <a:pPr indent="-215900" lvl="0" marL="342900" marR="0" rtl="0" algn="just">
              <a:lnSpc>
                <a:spcPct val="100000"/>
              </a:lnSpc>
              <a:spcBef>
                <a:spcPts val="6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just">
              <a:lnSpc>
                <a:spcPct val="100000"/>
              </a:lnSpc>
              <a:spcBef>
                <a:spcPts val="6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just">
              <a:lnSpc>
                <a:spcPct val="100000"/>
              </a:lnSpc>
              <a:spcBef>
                <a:spcPts val="6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just">
              <a:lnSpc>
                <a:spcPct val="100000"/>
              </a:lnSpc>
              <a:spcBef>
                <a:spcPts val="6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just">
              <a:lnSpc>
                <a:spcPct val="100000"/>
              </a:lnSpc>
              <a:spcBef>
                <a:spcPts val="6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just">
              <a:lnSpc>
                <a:spcPct val="100000"/>
              </a:lnSpc>
              <a:spcBef>
                <a:spcPts val="6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190500" lvl="0" marL="342900" marR="0" rtl="0" algn="just">
              <a:lnSpc>
                <a:spcPct val="100000"/>
              </a:lnSpc>
              <a:spcBef>
                <a:spcPts val="60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6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Here, Segment-number is used to identify a segment.offset is an original location within a segment.</a:t>
            </a:r>
            <a:endParaRPr/>
          </a:p>
        </p:txBody>
      </p:sp>
      <p:grpSp>
        <p:nvGrpSpPr>
          <p:cNvPr id="1208" name="Google Shape;1208;p88"/>
          <p:cNvGrpSpPr/>
          <p:nvPr/>
        </p:nvGrpSpPr>
        <p:grpSpPr>
          <a:xfrm>
            <a:off x="1116012" y="3357562"/>
            <a:ext cx="5540375" cy="1708150"/>
            <a:chOff x="1066800" y="2634733"/>
            <a:chExt cx="5764452" cy="1708667"/>
          </a:xfrm>
        </p:grpSpPr>
        <p:pic>
          <p:nvPicPr>
            <p:cNvPr id="1209" name="Google Shape;1209;p88"/>
            <p:cNvPicPr preferRelativeResize="0"/>
            <p:nvPr/>
          </p:nvPicPr>
          <p:blipFill rotWithShape="1">
            <a:blip r:embed="rId5">
              <a:alphaModFix/>
            </a:blip>
            <a:srcRect b="0" l="0" r="0" t="0"/>
            <a:stretch/>
          </p:blipFill>
          <p:spPr>
            <a:xfrm>
              <a:off x="1066800" y="2667000"/>
              <a:ext cx="1066800" cy="1676400"/>
            </a:xfrm>
            <a:prstGeom prst="rect">
              <a:avLst/>
            </a:prstGeom>
            <a:noFill/>
            <a:ln>
              <a:noFill/>
            </a:ln>
          </p:spPr>
        </p:pic>
        <p:sp>
          <p:nvSpPr>
            <p:cNvPr id="1210" name="Google Shape;1210;p88"/>
            <p:cNvSpPr/>
            <p:nvPr/>
          </p:nvSpPr>
          <p:spPr>
            <a:xfrm>
              <a:off x="2285759" y="2666493"/>
              <a:ext cx="381543" cy="1676907"/>
            </a:xfrm>
            <a:prstGeom prst="rightBrace">
              <a:avLst>
                <a:gd fmla="val 410" name="adj1"/>
                <a:gd fmla="val 50000" name="adj2"/>
              </a:avLst>
            </a:prstGeom>
            <a:noFill/>
            <a:ln cap="flat" cmpd="sng" w="9525">
              <a:solidFill>
                <a:srgbClr val="4A7EB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11" name="Google Shape;1211;p88"/>
            <p:cNvCxnSpPr/>
            <p:nvPr/>
          </p:nvCxnSpPr>
          <p:spPr>
            <a:xfrm>
              <a:off x="2133802" y="2818939"/>
              <a:ext cx="1676481" cy="0"/>
            </a:xfrm>
            <a:prstGeom prst="straightConnector1">
              <a:avLst/>
            </a:prstGeom>
            <a:noFill/>
            <a:ln cap="flat" cmpd="sng" w="9525">
              <a:solidFill>
                <a:srgbClr val="4A7EBB"/>
              </a:solidFill>
              <a:prstDash val="solid"/>
              <a:miter lim="800000"/>
              <a:headEnd len="med" w="med" type="none"/>
              <a:tailEnd len="med" w="med" type="triangle"/>
            </a:ln>
          </p:spPr>
        </p:cxnSp>
        <p:sp>
          <p:nvSpPr>
            <p:cNvPr id="1212" name="Google Shape;1212;p88"/>
            <p:cNvSpPr txBox="1"/>
            <p:nvPr/>
          </p:nvSpPr>
          <p:spPr>
            <a:xfrm>
              <a:off x="1075058" y="2634733"/>
              <a:ext cx="1050485" cy="30806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400"/>
                <a:buFont typeface="Arial"/>
                <a:buNone/>
              </a:pPr>
              <a:r>
                <a:rPr b="0" i="0" lang="en-US" sz="1400" u="none">
                  <a:solidFill>
                    <a:schemeClr val="dk2"/>
                  </a:solidFill>
                  <a:latin typeface="Arial"/>
                  <a:ea typeface="Arial"/>
                  <a:cs typeface="Arial"/>
                  <a:sym typeface="Arial"/>
                </a:rPr>
                <a:t>Segment 1</a:t>
              </a:r>
              <a:endParaRPr/>
            </a:p>
          </p:txBody>
        </p:sp>
        <p:pic>
          <p:nvPicPr>
            <p:cNvPr id="1213" name="Google Shape;1213;p88"/>
            <p:cNvPicPr preferRelativeResize="0"/>
            <p:nvPr/>
          </p:nvPicPr>
          <p:blipFill rotWithShape="1">
            <a:blip r:embed="rId6">
              <a:alphaModFix/>
            </a:blip>
            <a:srcRect b="0" l="0" r="0" t="0"/>
            <a:stretch/>
          </p:blipFill>
          <p:spPr>
            <a:xfrm>
              <a:off x="3810000" y="2634733"/>
              <a:ext cx="3021252" cy="731965"/>
            </a:xfrm>
            <a:prstGeom prst="rect">
              <a:avLst/>
            </a:prstGeom>
            <a:noFill/>
            <a:ln>
              <a:noFill/>
            </a:ln>
          </p:spPr>
        </p:pic>
        <p:sp>
          <p:nvSpPr>
            <p:cNvPr id="1214" name="Google Shape;1214;p88"/>
            <p:cNvSpPr txBox="1"/>
            <p:nvPr/>
          </p:nvSpPr>
          <p:spPr>
            <a:xfrm>
              <a:off x="4074555" y="2742716"/>
              <a:ext cx="1174363" cy="64630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Segment </a:t>
              </a:r>
              <a:endParaRPr/>
            </a:p>
            <a:p>
              <a:pPr indent="0" lvl="0" marL="0" marR="0" rtl="0" algn="ctr">
                <a:lnSpc>
                  <a:spcPct val="100000"/>
                </a:lnSpc>
                <a:spcBef>
                  <a:spcPts val="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name</a:t>
              </a:r>
              <a:endParaRPr/>
            </a:p>
          </p:txBody>
        </p:sp>
        <p:sp>
          <p:nvSpPr>
            <p:cNvPr id="1215" name="Google Shape;1215;p88"/>
            <p:cNvSpPr txBox="1"/>
            <p:nvPr/>
          </p:nvSpPr>
          <p:spPr>
            <a:xfrm>
              <a:off x="5643675" y="2831643"/>
              <a:ext cx="804381" cy="40017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2000"/>
                <a:buFont typeface="Arial"/>
                <a:buNone/>
              </a:pPr>
              <a:r>
                <a:rPr b="0" i="0" lang="en-US" sz="2000" u="none">
                  <a:solidFill>
                    <a:schemeClr val="dk2"/>
                  </a:solidFill>
                  <a:latin typeface="Arial"/>
                  <a:ea typeface="Arial"/>
                  <a:cs typeface="Arial"/>
                  <a:sym typeface="Arial"/>
                </a:rPr>
                <a:t>offset</a:t>
              </a:r>
              <a:endParaRPr/>
            </a:p>
          </p:txBody>
        </p:sp>
      </p:grpSp>
      <p:sp>
        <p:nvSpPr>
          <p:cNvPr id="1216" name="Google Shape;1216;p88"/>
          <p:cNvSpPr txBox="1"/>
          <p:nvPr/>
        </p:nvSpPr>
        <p:spPr>
          <a:xfrm>
            <a:off x="3995737" y="4294187"/>
            <a:ext cx="2660650" cy="647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Logical Address Space</a:t>
            </a:r>
            <a:endParaRPr/>
          </a:p>
          <a:p>
            <a:pPr indent="0" lvl="0" marL="0" marR="0" rtl="0" algn="ctr">
              <a:lnSpc>
                <a:spcPct val="100000"/>
              </a:lnSpc>
              <a:spcBef>
                <a:spcPts val="0"/>
              </a:spcBef>
              <a:spcAft>
                <a:spcPts val="0"/>
              </a:spcAft>
              <a:buClr>
                <a:schemeClr val="dk2"/>
              </a:buClr>
              <a:buSzPts val="1800"/>
              <a:buFont typeface="Arial"/>
              <a:buNone/>
            </a:pPr>
            <a:r>
              <a:rPr b="0" i="0" lang="en-US" sz="1800" u="none">
                <a:solidFill>
                  <a:schemeClr val="dk2"/>
                </a:solidFill>
                <a:latin typeface="Arial"/>
                <a:ea typeface="Arial"/>
                <a:cs typeface="Arial"/>
                <a:sym typeface="Arial"/>
              </a:rPr>
              <a:t>- Collection of segments</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pic>
        <p:nvPicPr>
          <p:cNvPr descr="C:\Users\parul\Desktop\Digital Learning Content.png" id="1221" name="Google Shape;1221;p89"/>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222" name="Google Shape;1222;p89"/>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223" name="Google Shape;1223;p89"/>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4" name="Google Shape;1224;p89"/>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Segmentation</a:t>
            </a:r>
            <a:endParaRPr/>
          </a:p>
        </p:txBody>
      </p:sp>
      <p:pic>
        <p:nvPicPr>
          <p:cNvPr id="1225" name="Google Shape;1225;p89"/>
          <p:cNvPicPr preferRelativeResize="0"/>
          <p:nvPr>
            <p:ph idx="1" type="body"/>
          </p:nvPr>
        </p:nvPicPr>
        <p:blipFill rotWithShape="1">
          <a:blip r:embed="rId5">
            <a:alphaModFix/>
          </a:blip>
          <a:srcRect b="0" l="0" r="0" t="0"/>
          <a:stretch/>
        </p:blipFill>
        <p:spPr>
          <a:xfrm>
            <a:off x="2051050" y="2376487"/>
            <a:ext cx="5430837" cy="4241800"/>
          </a:xfrm>
          <a:prstGeom prst="rect">
            <a:avLst/>
          </a:prstGeom>
          <a:noFill/>
          <a:ln cap="flat" cmpd="sng" w="19050">
            <a:solidFill>
              <a:schemeClr val="dk2"/>
            </a:solidFill>
            <a:prstDash val="solid"/>
            <a:miter lim="524288"/>
            <a:headEnd len="sm" w="sm" type="none"/>
            <a:tailEnd len="sm" w="sm" type="none"/>
          </a:ln>
        </p:spPr>
      </p:pic>
      <p:sp>
        <p:nvSpPr>
          <p:cNvPr id="1226" name="Google Shape;1226;p89"/>
          <p:cNvSpPr txBox="1"/>
          <p:nvPr/>
        </p:nvSpPr>
        <p:spPr>
          <a:xfrm>
            <a:off x="4016375"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25  Memory Segmentation [15]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descr="C:\Users\parul\Desktop\Digital Learning Content.png" id="249" name="Google Shape;249;p9"/>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250" name="Google Shape;250;p9"/>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251" name="Google Shape;251;p9"/>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2" name="Google Shape;252;p9"/>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Binding of Instructions and Data to Memory</a:t>
            </a:r>
            <a:endParaRPr/>
          </a:p>
        </p:txBody>
      </p:sp>
      <p:sp>
        <p:nvSpPr>
          <p:cNvPr id="253" name="Google Shape;253;p9"/>
          <p:cNvSpPr txBox="1"/>
          <p:nvPr/>
        </p:nvSpPr>
        <p:spPr>
          <a:xfrm>
            <a:off x="411162" y="2286000"/>
            <a:ext cx="8763000" cy="434657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376092"/>
              </a:buClr>
              <a:buSzPts val="2400"/>
              <a:buFont typeface="Arial"/>
              <a:buChar char="•"/>
            </a:pPr>
            <a:r>
              <a:rPr b="1" i="0" lang="en-US" sz="2400" u="none">
                <a:solidFill>
                  <a:srgbClr val="376092"/>
                </a:solidFill>
                <a:latin typeface="Calibri"/>
                <a:ea typeface="Calibri"/>
                <a:cs typeface="Calibri"/>
                <a:sym typeface="Calibri"/>
              </a:rPr>
              <a:t>Compile time</a:t>
            </a:r>
            <a:r>
              <a:rPr b="0" i="0" lang="en-US" sz="2400" u="none">
                <a:solidFill>
                  <a:schemeClr val="dk1"/>
                </a:solidFill>
                <a:latin typeface="Calibri"/>
                <a:ea typeface="Calibri"/>
                <a:cs typeface="Calibri"/>
                <a:sym typeface="Calibri"/>
              </a:rPr>
              <a:t>: Helps to convert symbolic addresses to absolute addresses. If you know at compile time where the process will reside in memory, then absolute code can be generated (Static).</a:t>
            </a:r>
            <a:endParaRPr/>
          </a:p>
          <a:p>
            <a:pPr indent="-342900" lvl="0" marL="342900" marR="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480"/>
              </a:spcBef>
              <a:spcAft>
                <a:spcPts val="0"/>
              </a:spcAft>
              <a:buClr>
                <a:srgbClr val="376092"/>
              </a:buClr>
              <a:buSzPts val="2400"/>
              <a:buFont typeface="Arial"/>
              <a:buChar char="•"/>
            </a:pPr>
            <a:r>
              <a:rPr b="1" i="0" lang="en-US" sz="2400" u="none">
                <a:solidFill>
                  <a:srgbClr val="376092"/>
                </a:solidFill>
                <a:latin typeface="Calibri"/>
                <a:ea typeface="Calibri"/>
                <a:cs typeface="Calibri"/>
                <a:sym typeface="Calibri"/>
              </a:rPr>
              <a:t>Load time</a:t>
            </a:r>
            <a:r>
              <a:rPr b="0" i="0" lang="en-US" sz="2400" u="none">
                <a:solidFill>
                  <a:schemeClr val="dk1"/>
                </a:solidFill>
                <a:latin typeface="Calibri"/>
                <a:ea typeface="Calibri"/>
                <a:cs typeface="Calibri"/>
                <a:sym typeface="Calibri"/>
              </a:rPr>
              <a:t>: The compiler translates symbolic addresses to relative addresses. The loader translates these to absolute addresses. If it is not known at compile time where the process will reside in memory, then the compiler must generate relocatable code (Static).</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rgbClr val="EFEDE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a:solidFill>
                <a:srgbClr val="EFEDE2"/>
              </a:solidFill>
              <a:latin typeface="Times New Roman"/>
              <a:ea typeface="Times New Roman"/>
              <a:cs typeface="Times New Roman"/>
              <a:sym typeface="Times New Roman"/>
            </a:endParaRPr>
          </a:p>
        </p:txBody>
      </p:sp>
      <p:pic>
        <p:nvPicPr>
          <p:cNvPr id="254" name="Google Shape;254;p9"/>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0" name="Shape 1230"/>
        <p:cNvGrpSpPr/>
        <p:nvPr/>
      </p:nvGrpSpPr>
      <p:grpSpPr>
        <a:xfrm>
          <a:off x="0" y="0"/>
          <a:ext cx="0" cy="0"/>
          <a:chOff x="0" y="0"/>
          <a:chExt cx="0" cy="0"/>
        </a:xfrm>
      </p:grpSpPr>
      <p:pic>
        <p:nvPicPr>
          <p:cNvPr descr="C:\Users\parul\Desktop\Digital Learning Content.png" id="1231" name="Google Shape;1231;p90"/>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232" name="Google Shape;1232;p90"/>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233" name="Google Shape;1233;p90"/>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4" name="Google Shape;1234;p90"/>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Example of Segmentation</a:t>
            </a:r>
            <a:endParaRPr/>
          </a:p>
        </p:txBody>
      </p:sp>
      <p:pic>
        <p:nvPicPr>
          <p:cNvPr id="1235" name="Google Shape;1235;p90"/>
          <p:cNvPicPr preferRelativeResize="0"/>
          <p:nvPr/>
        </p:nvPicPr>
        <p:blipFill rotWithShape="1">
          <a:blip r:embed="rId5">
            <a:alphaModFix/>
          </a:blip>
          <a:srcRect b="2119" l="1802" r="2659" t="1112"/>
          <a:stretch/>
        </p:blipFill>
        <p:spPr>
          <a:xfrm>
            <a:off x="1619250" y="2408237"/>
            <a:ext cx="6624637" cy="4176712"/>
          </a:xfrm>
          <a:prstGeom prst="rect">
            <a:avLst/>
          </a:prstGeom>
          <a:noFill/>
          <a:ln cap="flat" cmpd="sng" w="19050">
            <a:solidFill>
              <a:schemeClr val="dk2"/>
            </a:solidFill>
            <a:prstDash val="solid"/>
            <a:miter lim="800000"/>
            <a:headEnd len="sm" w="sm" type="none"/>
            <a:tailEnd len="sm" w="sm" type="none"/>
          </a:ln>
        </p:spPr>
      </p:pic>
      <p:sp>
        <p:nvSpPr>
          <p:cNvPr id="1236" name="Google Shape;1236;p90"/>
          <p:cNvSpPr txBox="1"/>
          <p:nvPr/>
        </p:nvSpPr>
        <p:spPr>
          <a:xfrm>
            <a:off x="4016375"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26  Memory Segmentation Example [15]</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0" name="Shape 1240"/>
        <p:cNvGrpSpPr/>
        <p:nvPr/>
      </p:nvGrpSpPr>
      <p:grpSpPr>
        <a:xfrm>
          <a:off x="0" y="0"/>
          <a:ext cx="0" cy="0"/>
          <a:chOff x="0" y="0"/>
          <a:chExt cx="0" cy="0"/>
        </a:xfrm>
      </p:grpSpPr>
      <p:pic>
        <p:nvPicPr>
          <p:cNvPr descr="C:\Users\parul\Desktop\Digital Learning Content.png" id="1241" name="Google Shape;1241;p91"/>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242" name="Google Shape;1242;p91"/>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243" name="Google Shape;1243;p91"/>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4" name="Google Shape;1244;p91"/>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Hardware Implementation of Segmentation</a:t>
            </a:r>
            <a:endParaRPr/>
          </a:p>
        </p:txBody>
      </p:sp>
      <p:sp>
        <p:nvSpPr>
          <p:cNvPr id="1245" name="Google Shape;1245;p91"/>
          <p:cNvSpPr txBox="1"/>
          <p:nvPr/>
        </p:nvSpPr>
        <p:spPr>
          <a:xfrm>
            <a:off x="215900" y="2359025"/>
            <a:ext cx="8928100" cy="391318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Logical address is 2D</a:t>
            </a:r>
            <a:endParaRPr/>
          </a:p>
          <a:p>
            <a:pPr indent="-342900" lvl="0" marL="34290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Physical address is 1D</a:t>
            </a:r>
            <a:endParaRPr/>
          </a:p>
          <a:p>
            <a:pPr indent="-342900" lvl="0" marL="34290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Thus, we must define an implementation that maps 2d into 1d.</a:t>
            </a:r>
            <a:endParaRPr/>
          </a:p>
          <a:p>
            <a:pPr indent="-342900" lvl="0" marL="34290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This mapping is overdone by a Segment Table. </a:t>
            </a:r>
            <a:endParaRPr/>
          </a:p>
          <a:p>
            <a:pPr indent="-342900" lvl="0" marL="342900" marR="0" rtl="0" algn="just">
              <a:lnSpc>
                <a:spcPct val="15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Each entry of the segment table has Base and Limit. The segment base contains the starting address of the segment where as limit specifies the length of the segment.</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pic>
        <p:nvPicPr>
          <p:cNvPr descr="C:\Users\parul\Desktop\Digital Learning Content.png" id="1250" name="Google Shape;1250;p92"/>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251" name="Google Shape;1251;p92"/>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252" name="Google Shape;1252;p92"/>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3" name="Google Shape;1253;p92"/>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Hardware Implementation of Segmentation</a:t>
            </a:r>
            <a:endParaRPr/>
          </a:p>
        </p:txBody>
      </p:sp>
      <p:pic>
        <p:nvPicPr>
          <p:cNvPr id="1254" name="Google Shape;1254;p92"/>
          <p:cNvPicPr preferRelativeResize="0"/>
          <p:nvPr>
            <p:ph idx="1" type="body"/>
          </p:nvPr>
        </p:nvPicPr>
        <p:blipFill rotWithShape="1">
          <a:blip r:embed="rId5">
            <a:alphaModFix/>
          </a:blip>
          <a:srcRect b="1498" l="1739" r="1112" t="2706"/>
          <a:stretch/>
        </p:blipFill>
        <p:spPr>
          <a:xfrm>
            <a:off x="912812" y="2373312"/>
            <a:ext cx="7318375" cy="4248150"/>
          </a:xfrm>
          <a:prstGeom prst="rect">
            <a:avLst/>
          </a:prstGeom>
          <a:noFill/>
          <a:ln cap="flat" cmpd="sng" w="28575">
            <a:solidFill>
              <a:schemeClr val="dk2"/>
            </a:solidFill>
            <a:prstDash val="solid"/>
            <a:miter lim="524288"/>
            <a:headEnd len="sm" w="sm" type="none"/>
            <a:tailEnd len="sm" w="sm" type="none"/>
          </a:ln>
        </p:spPr>
      </p:pic>
      <p:sp>
        <p:nvSpPr>
          <p:cNvPr id="1255" name="Google Shape;1255;p92"/>
          <p:cNvSpPr txBox="1"/>
          <p:nvPr/>
        </p:nvSpPr>
        <p:spPr>
          <a:xfrm>
            <a:off x="3708400" y="6707187"/>
            <a:ext cx="1111250"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
              <a:buFont typeface="Calibri"/>
              <a:buNone/>
            </a:pPr>
            <a:r>
              <a:rPr b="0" i="0" lang="en-US" sz="800" u="none">
                <a:solidFill>
                  <a:schemeClr val="dk1"/>
                </a:solidFill>
                <a:latin typeface="Calibri"/>
                <a:ea typeface="Calibri"/>
                <a:cs typeface="Calibri"/>
                <a:sym typeface="Calibri"/>
              </a:rPr>
              <a:t>Figure – 27  Address generated by the CPU in segmentation  [15]</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pic>
        <p:nvPicPr>
          <p:cNvPr descr="C:\Users\parul\Desktop\Digital Learning Content.png" id="1260" name="Google Shape;1260;p93"/>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261" name="Google Shape;1261;p93"/>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262" name="Google Shape;1262;p93"/>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3" name="Google Shape;1263;p93"/>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Hardware Implementation of Segmentation</a:t>
            </a:r>
            <a:endParaRPr/>
          </a:p>
        </p:txBody>
      </p:sp>
      <p:sp>
        <p:nvSpPr>
          <p:cNvPr id="1264" name="Google Shape;1264;p93"/>
          <p:cNvSpPr txBox="1"/>
          <p:nvPr/>
        </p:nvSpPr>
        <p:spPr>
          <a:xfrm>
            <a:off x="0" y="2420937"/>
            <a:ext cx="9144000" cy="489426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 logical address consists of 2 parts: s &amp; d.</a:t>
            </a:r>
            <a:endParaRPr/>
          </a:p>
          <a:p>
            <a:pPr indent="-285750" lvl="0" marL="28575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Here, S is used as an index into segment table</a:t>
            </a:r>
            <a:endParaRPr/>
          </a:p>
          <a:p>
            <a:pPr indent="-285750" lvl="0" marL="285750" marR="0" rtl="0" algn="l">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 a value of D must be lies between 0 and segment limit.</a:t>
            </a:r>
            <a:endParaRPr/>
          </a:p>
          <a:p>
            <a:pPr indent="-285750" lvl="0" marL="285750" marR="0" rtl="0" algn="l">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          - If its not, it will be trapped to OS.</a:t>
            </a:r>
            <a:endParaRPr/>
          </a:p>
          <a:p>
            <a:pPr indent="-285750" lvl="0" marL="28575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2"/>
              </a:buClr>
              <a:buSzPts val="2400"/>
              <a:buFont typeface="Calibri"/>
              <a:buNone/>
            </a:pPr>
            <a:r>
              <a:rPr b="1" i="0" lang="en-US" sz="2400" u="none">
                <a:solidFill>
                  <a:schemeClr val="dk2"/>
                </a:solidFill>
                <a:latin typeface="Calibri"/>
                <a:ea typeface="Calibri"/>
                <a:cs typeface="Calibri"/>
                <a:sym typeface="Calibri"/>
              </a:rPr>
              <a:t>For Example, </a:t>
            </a:r>
            <a:endParaRPr/>
          </a:p>
          <a:p>
            <a:pPr indent="-342900" lvl="1" marL="8001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Segment 2 is 400 bytes long. Begins at 4300. </a:t>
            </a:r>
            <a:endParaRPr/>
          </a:p>
          <a:p>
            <a:pPr indent="-342900" lvl="1" marL="8001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It will check 53 &lt; 0 – limit ( i.e. 400) </a:t>
            </a:r>
            <a:endParaRPr/>
          </a:p>
          <a:p>
            <a:pPr indent="-342900" lvl="1" marL="8001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So that, a reference to byte 53 of segment 2 is mapped as </a:t>
            </a:r>
            <a:endParaRPr/>
          </a:p>
          <a:p>
            <a:pPr indent="-342900" lvl="1" marL="80010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4300 + 53 = 4353.</a:t>
            </a:r>
            <a:endParaRPr/>
          </a:p>
          <a:p>
            <a:pPr indent="-342900" lvl="1" marL="8001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now check for 1222 byte for segment 0 .</a:t>
            </a:r>
            <a:endParaRPr/>
          </a:p>
          <a:p>
            <a:pPr indent="-342900" lvl="1" marL="8001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1222 &lt; 0 – 1000 , which is false so it will be trapped to OS.</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pic>
        <p:nvPicPr>
          <p:cNvPr descr="C:\Users\parul\Desktop\Digital Learning Content.png" id="1269" name="Google Shape;1269;p94"/>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270" name="Google Shape;1270;p94"/>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271" name="Google Shape;1271;p94"/>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2" name="Google Shape;1272;p94"/>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Difference between Segmentation and Paging</a:t>
            </a:r>
            <a:endParaRPr/>
          </a:p>
        </p:txBody>
      </p:sp>
      <p:graphicFrame>
        <p:nvGraphicFramePr>
          <p:cNvPr id="1273" name="Google Shape;1273;p94"/>
          <p:cNvGraphicFramePr/>
          <p:nvPr/>
        </p:nvGraphicFramePr>
        <p:xfrm>
          <a:off x="190500" y="2320925"/>
          <a:ext cx="3000000" cy="3000000"/>
        </p:xfrm>
        <a:graphic>
          <a:graphicData uri="http://schemas.openxmlformats.org/drawingml/2006/table">
            <a:tbl>
              <a:tblPr>
                <a:noFill/>
                <a:tableStyleId>{B47B9629-2F75-47AB-817F-C5DE7D8EA528}</a:tableStyleId>
              </a:tblPr>
              <a:tblGrid>
                <a:gridCol w="349250"/>
                <a:gridCol w="3951275"/>
                <a:gridCol w="4462450"/>
              </a:tblGrid>
              <a:tr h="458775">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81000" marL="810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000"/>
                        <a:buFont typeface="Calibri"/>
                        <a:buNone/>
                      </a:pPr>
                      <a:r>
                        <a:rPr b="1" i="0" lang="en-US" sz="2000" u="none">
                          <a:solidFill>
                            <a:srgbClr val="FFFFFF"/>
                          </a:solidFill>
                          <a:latin typeface="Calibri"/>
                          <a:ea typeface="Calibri"/>
                          <a:cs typeface="Calibri"/>
                          <a:sym typeface="Calibri"/>
                        </a:rPr>
                        <a:t>Segmentation</a:t>
                      </a:r>
                      <a:endParaRPr/>
                    </a:p>
                  </a:txBody>
                  <a:tcPr marT="45725" marB="45725" marR="81000" marL="810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000"/>
                        <a:buFont typeface="Calibri"/>
                        <a:buNone/>
                      </a:pPr>
                      <a:r>
                        <a:rPr b="1" i="0" lang="en-US" sz="2000" u="none">
                          <a:solidFill>
                            <a:srgbClr val="FFFFFF"/>
                          </a:solidFill>
                          <a:latin typeface="Calibri"/>
                          <a:ea typeface="Calibri"/>
                          <a:cs typeface="Calibri"/>
                          <a:sym typeface="Calibri"/>
                        </a:rPr>
                        <a:t>Paging</a:t>
                      </a:r>
                      <a:endParaRPr/>
                    </a:p>
                  </a:txBody>
                  <a:tcPr marT="45725" marB="45725" marR="81000" marL="810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701675">
                <a:tc>
                  <a:txBody>
                    <a:bodyPr/>
                    <a:lstStyle/>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1</a:t>
                      </a:r>
                      <a:endParaRPr/>
                    </a:p>
                  </a:txBody>
                  <a:tcPr marT="45725" marB="45725" marR="81000" marL="810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Program is divided into variable size segments.</a:t>
                      </a:r>
                      <a:endParaRPr/>
                    </a:p>
                  </a:txBody>
                  <a:tcPr marT="45725" marB="45725" marR="81000" marL="810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Program is divided into fix size of pages.</a:t>
                      </a:r>
                      <a:endParaRPr/>
                    </a:p>
                  </a:txBody>
                  <a:tcPr marT="45725" marB="45725" marR="81000" marL="810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604825">
                <a:tc>
                  <a:txBody>
                    <a:bodyPr/>
                    <a:lstStyle/>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2</a:t>
                      </a:r>
                      <a:endParaRPr/>
                    </a:p>
                  </a:txBody>
                  <a:tcPr marT="45725" marB="45725" marR="81000" marL="810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Segmentation is slower than paging.</a:t>
                      </a:r>
                      <a:endParaRPr/>
                    </a:p>
                  </a:txBody>
                  <a:tcPr marT="45725" marB="45725" marR="81000" marL="810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Paging is faster than segmentation.</a:t>
                      </a:r>
                      <a:endParaRPr/>
                    </a:p>
                  </a:txBody>
                  <a:tcPr marT="45725" marB="45725" marR="81000" marL="810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603250">
                <a:tc>
                  <a:txBody>
                    <a:bodyPr/>
                    <a:lstStyle/>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3</a:t>
                      </a:r>
                      <a:endParaRPr/>
                    </a:p>
                  </a:txBody>
                  <a:tcPr marT="45725" marB="45725" marR="81000" marL="810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Segmentation is visible to the user.</a:t>
                      </a:r>
                      <a:endParaRPr/>
                    </a:p>
                  </a:txBody>
                  <a:tcPr marT="45725" marB="45725" marR="81000" marL="810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Paging is invisible to the user. </a:t>
                      </a:r>
                      <a:endParaRPr/>
                    </a:p>
                  </a:txBody>
                  <a:tcPr marT="45725" marB="45725" marR="81000" marL="810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701675">
                <a:tc>
                  <a:txBody>
                    <a:bodyPr/>
                    <a:lstStyle/>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4</a:t>
                      </a:r>
                      <a:endParaRPr/>
                    </a:p>
                  </a:txBody>
                  <a:tcPr marT="45725" marB="45725" marR="81000" marL="810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Segmentation eliminates internal fragmentation.</a:t>
                      </a:r>
                      <a:endParaRPr/>
                    </a:p>
                  </a:txBody>
                  <a:tcPr marT="45725" marB="45725" marR="81000" marL="810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Paging suffers from internal fragmentation.</a:t>
                      </a:r>
                      <a:endParaRPr/>
                    </a:p>
                  </a:txBody>
                  <a:tcPr marT="45725" marB="45725" marR="81000" marL="810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r h="700075">
                <a:tc>
                  <a:txBody>
                    <a:bodyPr/>
                    <a:lstStyle/>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5</a:t>
                      </a:r>
                      <a:endParaRPr/>
                    </a:p>
                  </a:txBody>
                  <a:tcPr marT="45725" marB="45725" marR="81000" marL="810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Segmentation suffers from external fragmentation.</a:t>
                      </a:r>
                      <a:endParaRPr/>
                    </a:p>
                  </a:txBody>
                  <a:tcPr marT="45725" marB="45725" marR="81000" marL="810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c>
                  <a:txBody>
                    <a:bodyPr/>
                    <a:lstStyle/>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There is no external fragmentation.</a:t>
                      </a:r>
                      <a:endParaRPr/>
                    </a:p>
                  </a:txBody>
                  <a:tcPr marT="45725" marB="45725" marR="81000" marL="810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0D8E8"/>
                    </a:solidFill>
                  </a:tcPr>
                </a:tc>
              </a:tr>
              <a:tr h="701675">
                <a:tc>
                  <a:txBody>
                    <a:bodyPr/>
                    <a:lstStyle/>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6</a:t>
                      </a:r>
                      <a:endParaRPr/>
                    </a:p>
                  </a:txBody>
                  <a:tcPr marT="45725" marB="45725" marR="81000" marL="810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OS maintain a list of free holes in main memory.</a:t>
                      </a:r>
                      <a:endParaRPr/>
                    </a:p>
                  </a:txBody>
                  <a:tcPr marT="45725" marB="45725" marR="81000" marL="810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2000"/>
                        <a:buFont typeface="Calibri"/>
                        <a:buNone/>
                      </a:pPr>
                      <a:r>
                        <a:rPr b="0" i="0" lang="en-US" sz="2000" u="none">
                          <a:solidFill>
                            <a:srgbClr val="000000"/>
                          </a:solidFill>
                          <a:latin typeface="Calibri"/>
                          <a:ea typeface="Calibri"/>
                          <a:cs typeface="Calibri"/>
                          <a:sym typeface="Calibri"/>
                        </a:rPr>
                        <a:t>OS must maintain a free frame list</a:t>
                      </a:r>
                      <a:endParaRPr/>
                    </a:p>
                  </a:txBody>
                  <a:tcPr marT="45725" marB="45725" marR="81000" marL="8100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9EDF4"/>
                    </a:solidFill>
                  </a:tcPr>
                </a:tc>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pic>
        <p:nvPicPr>
          <p:cNvPr descr="C:\Users\parul\Desktop\Digital Learning Content.png" id="1278" name="Google Shape;1278;p95"/>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279" name="Google Shape;1279;p95"/>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280" name="Google Shape;1280;p95"/>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1" name="Google Shape;1281;p95"/>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Advantages of Segmentation</a:t>
            </a:r>
            <a:endParaRPr/>
          </a:p>
        </p:txBody>
      </p:sp>
      <p:sp>
        <p:nvSpPr>
          <p:cNvPr id="1282" name="Google Shape;1282;p95"/>
          <p:cNvSpPr txBox="1"/>
          <p:nvPr>
            <p:ph idx="1" type="body"/>
          </p:nvPr>
        </p:nvSpPr>
        <p:spPr>
          <a:xfrm>
            <a:off x="457200" y="2432050"/>
            <a:ext cx="8229600" cy="380523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Segmentation is useful for memory management.</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Using segmentation users can partition their programs into number of subtask i.e. modules which are operate independently from each another.</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Segments increases data sharing between two processes.</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Segmentation allows to extend the address ability of a processor </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Segmentation provides facility to separate the memory areas for heap, code, stack, data, etc.</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pic>
        <p:nvPicPr>
          <p:cNvPr descr="C:\Users\parul\Desktop\Digital Learning Content.png" id="1287" name="Google Shape;1287;p96"/>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288" name="Google Shape;1288;p96"/>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289" name="Google Shape;1289;p96"/>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0" name="Google Shape;1290;p96"/>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Disadvantages of Segmentation</a:t>
            </a:r>
            <a:endParaRPr/>
          </a:p>
        </p:txBody>
      </p:sp>
      <p:sp>
        <p:nvSpPr>
          <p:cNvPr id="1291" name="Google Shape;1291;p96"/>
          <p:cNvSpPr txBox="1"/>
          <p:nvPr>
            <p:ph idx="1" type="body"/>
          </p:nvPr>
        </p:nvSpPr>
        <p:spPr>
          <a:xfrm>
            <a:off x="457200" y="2432050"/>
            <a:ext cx="8229600" cy="380523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 segmentation external fragmentation is mostly present.</a:t>
            </a:r>
            <a:endParaRPr/>
          </a:p>
          <a:p>
            <a:pPr indent="-190500" lvl="0" marL="342900" marR="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Costly algorithm.</a:t>
            </a:r>
            <a:endParaRPr/>
          </a:p>
          <a:p>
            <a:pPr indent="-190500" lvl="0" marL="342900" marR="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Segmentation finds free memory area big enough.</a:t>
            </a:r>
            <a:endParaRPr/>
          </a:p>
          <a:p>
            <a:pPr indent="-190500" lvl="0" marL="342900" marR="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When we use paging it generates list of free pages.</a:t>
            </a:r>
            <a:endParaRPr/>
          </a:p>
          <a:p>
            <a:pPr indent="-190500" lvl="0" marL="342900" marR="0" rtl="0" algn="just">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Implementation is very complex.</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pic>
        <p:nvPicPr>
          <p:cNvPr descr="C:\Users\parul\Desktop\Digital Learning Content.png" id="1296" name="Google Shape;1296;p97"/>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297" name="Google Shape;1297;p97"/>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298" name="Google Shape;1298;p97"/>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99" name="Google Shape;1299;p97"/>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Structure of Page Table</a:t>
            </a:r>
            <a:endParaRPr/>
          </a:p>
        </p:txBody>
      </p:sp>
      <p:sp>
        <p:nvSpPr>
          <p:cNvPr id="1300" name="Google Shape;1300;p97"/>
          <p:cNvSpPr txBox="1"/>
          <p:nvPr>
            <p:ph idx="1" type="body"/>
          </p:nvPr>
        </p:nvSpPr>
        <p:spPr>
          <a:xfrm>
            <a:off x="193675" y="2330450"/>
            <a:ext cx="8229600" cy="3805237"/>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It can be classified as:</a:t>
            </a:r>
            <a:endParaRPr/>
          </a:p>
          <a:p>
            <a:pPr indent="-152400" lvl="0" marL="0" marR="0" rtl="0" algn="just">
              <a:lnSpc>
                <a:spcPct val="150000"/>
              </a:lnSpc>
              <a:spcBef>
                <a:spcPts val="480"/>
              </a:spcBef>
              <a:spcAft>
                <a:spcPts val="0"/>
              </a:spcAft>
              <a:buClr>
                <a:srgbClr val="17375E"/>
              </a:buClr>
              <a:buSzPts val="2400"/>
              <a:buFont typeface="Calibri"/>
              <a:buAutoNum type="arabicParenR"/>
            </a:pPr>
            <a:r>
              <a:rPr b="1" i="0" lang="en-US" sz="2400" u="none">
                <a:solidFill>
                  <a:srgbClr val="17375E"/>
                </a:solidFill>
                <a:latin typeface="Calibri"/>
                <a:ea typeface="Calibri"/>
                <a:cs typeface="Calibri"/>
                <a:sym typeface="Calibri"/>
              </a:rPr>
              <a:t>Hierarchical Paging (Multilevel Page Table).</a:t>
            </a:r>
            <a:endParaRPr/>
          </a:p>
          <a:p>
            <a:pPr indent="-152400" lvl="0" marL="0" marR="0" rtl="0" algn="just">
              <a:lnSpc>
                <a:spcPct val="150000"/>
              </a:lnSpc>
              <a:spcBef>
                <a:spcPts val="480"/>
              </a:spcBef>
              <a:spcAft>
                <a:spcPts val="0"/>
              </a:spcAft>
              <a:buClr>
                <a:srgbClr val="17375E"/>
              </a:buClr>
              <a:buSzPts val="2400"/>
              <a:buFont typeface="Calibri"/>
              <a:buAutoNum type="arabicParenR"/>
            </a:pPr>
            <a:r>
              <a:rPr b="1" i="0" lang="en-US" sz="2400" u="none">
                <a:solidFill>
                  <a:srgbClr val="17375E"/>
                </a:solidFill>
                <a:latin typeface="Calibri"/>
                <a:ea typeface="Calibri"/>
                <a:cs typeface="Calibri"/>
                <a:sym typeface="Calibri"/>
              </a:rPr>
              <a:t>Inverted Page Table.</a:t>
            </a:r>
            <a:endParaRPr/>
          </a:p>
          <a:p>
            <a:pPr indent="-152400" lvl="0" marL="0" marR="0" rtl="0" algn="just">
              <a:lnSpc>
                <a:spcPct val="150000"/>
              </a:lnSpc>
              <a:spcBef>
                <a:spcPts val="480"/>
              </a:spcBef>
              <a:spcAft>
                <a:spcPts val="0"/>
              </a:spcAft>
              <a:buClr>
                <a:srgbClr val="17375E"/>
              </a:buClr>
              <a:buSzPts val="2400"/>
              <a:buFont typeface="Calibri"/>
              <a:buAutoNum type="arabicParenR"/>
            </a:pPr>
            <a:r>
              <a:rPr b="1" i="0" lang="en-US" sz="2400" u="none">
                <a:solidFill>
                  <a:srgbClr val="17375E"/>
                </a:solidFill>
                <a:latin typeface="Calibri"/>
                <a:ea typeface="Calibri"/>
                <a:cs typeface="Calibri"/>
                <a:sym typeface="Calibri"/>
              </a:rPr>
              <a:t>Hashed Page Table.</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pic>
        <p:nvPicPr>
          <p:cNvPr descr="C:\Users\parul\Desktop\Digital Learning Content.png" id="1305" name="Google Shape;1305;p98"/>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306" name="Google Shape;1306;p98"/>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307" name="Google Shape;1307;p98"/>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8" name="Google Shape;1308;p98"/>
          <p:cNvSpPr txBox="1"/>
          <p:nvPr/>
        </p:nvSpPr>
        <p:spPr>
          <a:xfrm>
            <a:off x="190500" y="1484312"/>
            <a:ext cx="8763000" cy="877887"/>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50000"/>
              </a:lnSpc>
              <a:spcBef>
                <a:spcPts val="0"/>
              </a:spcBef>
              <a:spcAft>
                <a:spcPts val="0"/>
              </a:spcAft>
              <a:buClr>
                <a:schemeClr val="lt1"/>
              </a:buClr>
              <a:buSzPts val="3000"/>
              <a:buFont typeface="Calibri"/>
              <a:buAutoNum type="arabicParenR"/>
            </a:pPr>
            <a:r>
              <a:rPr b="1" i="0" lang="en-US" sz="3000" u="none">
                <a:solidFill>
                  <a:schemeClr val="lt1"/>
                </a:solidFill>
                <a:latin typeface="Calibri"/>
                <a:ea typeface="Calibri"/>
                <a:cs typeface="Calibri"/>
                <a:sym typeface="Calibri"/>
              </a:rPr>
              <a:t>Hierarchical Paging (Multilevel Page Table)</a:t>
            </a:r>
            <a:endParaRPr/>
          </a:p>
        </p:txBody>
      </p:sp>
      <p:sp>
        <p:nvSpPr>
          <p:cNvPr id="1309" name="Google Shape;1309;p98"/>
          <p:cNvSpPr txBox="1"/>
          <p:nvPr>
            <p:ph idx="1" type="body"/>
          </p:nvPr>
        </p:nvSpPr>
        <p:spPr>
          <a:xfrm>
            <a:off x="190500" y="2636837"/>
            <a:ext cx="8763000" cy="35290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2"/>
              </a:buClr>
              <a:buSzPts val="2400"/>
              <a:buFont typeface="Arial"/>
              <a:buChar char="•"/>
            </a:pPr>
            <a:r>
              <a:rPr b="1" i="0" lang="en-US" sz="2400" u="none">
                <a:solidFill>
                  <a:schemeClr val="dk2"/>
                </a:solidFill>
                <a:latin typeface="Calibri"/>
                <a:ea typeface="Calibri"/>
                <a:cs typeface="Calibri"/>
                <a:sym typeface="Calibri"/>
              </a:rPr>
              <a:t>Multilevel Paging</a:t>
            </a:r>
            <a:r>
              <a:rPr b="0" i="0" lang="en-US" sz="2400" u="none">
                <a:solidFill>
                  <a:schemeClr val="dk1"/>
                </a:solidFill>
                <a:latin typeface="Calibri"/>
                <a:ea typeface="Calibri"/>
                <a:cs typeface="Calibri"/>
                <a:sym typeface="Calibri"/>
              </a:rPr>
              <a:t> is a paging scheme which contains two or more than two levels of page tables in a hierarchical manner. It is also known as hierarchical paging. </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entries of the level 1 page table are points to a level 2 page table, same way entries of the level 2 page tables are pointers to a level 3 page table and so on. </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entries of the last level P.T. are stores actual frame information. </a:t>
            </a:r>
            <a:endParaRPr/>
          </a:p>
          <a:p>
            <a:pPr indent="-342900" lvl="0" marL="342900" marR="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Level 1 contain single page table and the address of that table is stored in to the </a:t>
            </a:r>
            <a:r>
              <a:rPr b="1" i="0" lang="en-US" sz="2400" u="none">
                <a:solidFill>
                  <a:schemeClr val="dk2"/>
                </a:solidFill>
                <a:latin typeface="Calibri"/>
                <a:ea typeface="Calibri"/>
                <a:cs typeface="Calibri"/>
                <a:sym typeface="Calibri"/>
              </a:rPr>
              <a:t>PTBR (Page Table Base Register).</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pic>
        <p:nvPicPr>
          <p:cNvPr descr="C:\Users\parul\Desktop\Digital Learning Content.png" id="1314" name="Google Shape;1314;p99"/>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1315" name="Google Shape;1315;p99"/>
          <p:cNvPicPr preferRelativeResize="0"/>
          <p:nvPr/>
        </p:nvPicPr>
        <p:blipFill rotWithShape="1">
          <a:blip r:embed="rId4">
            <a:alphaModFix/>
          </a:blip>
          <a:srcRect b="0" l="0" r="0" t="0"/>
          <a:stretch/>
        </p:blipFill>
        <p:spPr>
          <a:xfrm>
            <a:off x="1857375" y="3071812"/>
            <a:ext cx="5430837" cy="2803525"/>
          </a:xfrm>
          <a:prstGeom prst="rect">
            <a:avLst/>
          </a:prstGeom>
          <a:noFill/>
          <a:ln>
            <a:noFill/>
          </a:ln>
        </p:spPr>
      </p:pic>
      <p:sp>
        <p:nvSpPr>
          <p:cNvPr id="1316" name="Google Shape;1316;p99"/>
          <p:cNvSpPr txBox="1"/>
          <p:nvPr/>
        </p:nvSpPr>
        <p:spPr>
          <a:xfrm>
            <a:off x="0" y="1643062"/>
            <a:ext cx="9144000" cy="642937"/>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7" name="Google Shape;1317;p99"/>
          <p:cNvSpPr txBox="1"/>
          <p:nvPr>
            <p:ph idx="1" type="body"/>
          </p:nvPr>
        </p:nvSpPr>
        <p:spPr>
          <a:xfrm>
            <a:off x="180975" y="2346325"/>
            <a:ext cx="8639175" cy="35290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We can divide a logical address (on 32-bit machine with 1K page size) is divided into following:</a:t>
            </a:r>
            <a:br>
              <a:rPr b="0" i="0" lang="en-US" sz="2400" u="none">
                <a:solidFill>
                  <a:schemeClr val="dk1"/>
                </a:solidFill>
                <a:latin typeface="Calibri"/>
                <a:ea typeface="Calibri"/>
                <a:cs typeface="Calibri"/>
                <a:sym typeface="Calibri"/>
              </a:rPr>
            </a:br>
            <a:r>
              <a:rPr b="0" i="0" lang="en-US" sz="2400" u="none">
                <a:solidFill>
                  <a:schemeClr val="dk1"/>
                </a:solidFill>
                <a:latin typeface="Calibri"/>
                <a:ea typeface="Calibri"/>
                <a:cs typeface="Calibri"/>
                <a:sym typeface="Calibri"/>
              </a:rPr>
              <a:t>   -  a page number consisting of 22 bits</a:t>
            </a:r>
            <a:br>
              <a:rPr b="0" i="0" lang="en-US" sz="2400" u="none">
                <a:solidFill>
                  <a:schemeClr val="dk1"/>
                </a:solidFill>
                <a:latin typeface="Calibri"/>
                <a:ea typeface="Calibri"/>
                <a:cs typeface="Calibri"/>
                <a:sym typeface="Calibri"/>
              </a:rPr>
            </a:br>
            <a:r>
              <a:rPr b="0" i="0" lang="en-US" sz="2400" u="none">
                <a:solidFill>
                  <a:schemeClr val="dk1"/>
                </a:solidFill>
                <a:latin typeface="Calibri"/>
                <a:ea typeface="Calibri"/>
                <a:cs typeface="Calibri"/>
                <a:sym typeface="Calibri"/>
              </a:rPr>
              <a:t>   -  a page offset consisting of 10 bits</a:t>
            </a:r>
            <a:br>
              <a:rPr b="0" i="0" lang="en-US" sz="2400" u="none">
                <a:solidFill>
                  <a:schemeClr val="dk1"/>
                </a:solidFill>
                <a:latin typeface="Calibri"/>
                <a:ea typeface="Calibri"/>
                <a:cs typeface="Calibri"/>
                <a:sym typeface="Calibri"/>
              </a:rPr>
            </a:b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So that the page table is paged, the page number is again divided into following:</a:t>
            </a:r>
            <a:br>
              <a:rPr b="0" i="0" lang="en-US" sz="2400" u="none">
                <a:solidFill>
                  <a:schemeClr val="dk1"/>
                </a:solidFill>
                <a:latin typeface="Calibri"/>
                <a:ea typeface="Calibri"/>
                <a:cs typeface="Calibri"/>
                <a:sym typeface="Calibri"/>
              </a:rPr>
            </a:br>
            <a:r>
              <a:rPr b="0" i="0" lang="en-US" sz="2400" u="none">
                <a:solidFill>
                  <a:schemeClr val="dk1"/>
                </a:solidFill>
                <a:latin typeface="Calibri"/>
                <a:ea typeface="Calibri"/>
                <a:cs typeface="Calibri"/>
                <a:sym typeface="Calibri"/>
              </a:rPr>
              <a:t>   -  a 12-bit page number </a:t>
            </a:r>
            <a:br>
              <a:rPr b="0" i="0" lang="en-US" sz="2400" u="none">
                <a:solidFill>
                  <a:schemeClr val="dk1"/>
                </a:solidFill>
                <a:latin typeface="Calibri"/>
                <a:ea typeface="Calibri"/>
                <a:cs typeface="Calibri"/>
                <a:sym typeface="Calibri"/>
              </a:rPr>
            </a:br>
            <a:r>
              <a:rPr b="0" i="0" lang="en-US" sz="2400" u="none">
                <a:solidFill>
                  <a:schemeClr val="dk1"/>
                </a:solidFill>
                <a:latin typeface="Calibri"/>
                <a:ea typeface="Calibri"/>
                <a:cs typeface="Calibri"/>
                <a:sym typeface="Calibri"/>
              </a:rPr>
              <a:t>   -  a 10-bit page offset (p2) </a:t>
            </a:r>
            <a:br>
              <a:rPr b="0" i="0" lang="en-US" sz="2400" u="none">
                <a:solidFill>
                  <a:schemeClr val="dk1"/>
                </a:solidFill>
                <a:latin typeface="Calibri"/>
                <a:ea typeface="Calibri"/>
                <a:cs typeface="Calibri"/>
                <a:sym typeface="Calibri"/>
              </a:rPr>
            </a:br>
            <a:endParaRPr/>
          </a:p>
        </p:txBody>
      </p:sp>
      <p:sp>
        <p:nvSpPr>
          <p:cNvPr id="1318" name="Google Shape;1318;p99"/>
          <p:cNvSpPr txBox="1"/>
          <p:nvPr/>
        </p:nvSpPr>
        <p:spPr>
          <a:xfrm>
            <a:off x="190500" y="1687512"/>
            <a:ext cx="8763000" cy="5540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000"/>
              <a:buFont typeface="Calibri"/>
              <a:buNone/>
            </a:pPr>
            <a:r>
              <a:rPr b="1" i="0" lang="en-US" sz="3000" u="none">
                <a:solidFill>
                  <a:schemeClr val="lt1"/>
                </a:solidFill>
                <a:latin typeface="Calibri"/>
                <a:ea typeface="Calibri"/>
                <a:cs typeface="Calibri"/>
                <a:sym typeface="Calibri"/>
              </a:rPr>
              <a:t>Two – Level Paging Example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2020-05-18T10:32:41Z</dcterms:created>
  <dc:creator>parul</dc:creator>
</cp:coreProperties>
</file>