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6" r:id="rId2"/>
    <p:sldId id="306" r:id="rId3"/>
    <p:sldId id="303" r:id="rId4"/>
    <p:sldId id="304" r:id="rId5"/>
    <p:sldId id="305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9" r:id="rId17"/>
    <p:sldId id="318" r:id="rId18"/>
    <p:sldId id="320" r:id="rId19"/>
    <p:sldId id="321" r:id="rId20"/>
    <p:sldId id="322" r:id="rId21"/>
    <p:sldId id="307" r:id="rId22"/>
    <p:sldId id="323" r:id="rId23"/>
    <p:sldId id="324" r:id="rId24"/>
    <p:sldId id="325" r:id="rId25"/>
    <p:sldId id="326" r:id="rId26"/>
    <p:sldId id="327" r:id="rId27"/>
    <p:sldId id="328" r:id="rId28"/>
    <p:sldId id="271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1730-A1FA-47B4-BC00-59557D2AF2D2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EE8F3-EA12-46C1-9E7B-ADE18305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6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042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6980" y="3079750"/>
            <a:ext cx="209804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0712" y="2491587"/>
            <a:ext cx="529717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1176"/>
            <a:ext cx="12192000" cy="497205"/>
          </a:xfrm>
          <a:custGeom>
            <a:avLst/>
            <a:gdLst/>
            <a:ahLst/>
            <a:cxnLst/>
            <a:rect l="l" t="t" r="r" b="b"/>
            <a:pathLst>
              <a:path w="12192000" h="497204">
                <a:moveTo>
                  <a:pt x="0" y="496824"/>
                </a:moveTo>
                <a:lnTo>
                  <a:pt x="12192000" y="496824"/>
                </a:lnTo>
                <a:lnTo>
                  <a:pt x="1219200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4116"/>
            <a:ext cx="12192000" cy="2790825"/>
          </a:xfrm>
          <a:custGeom>
            <a:avLst/>
            <a:gdLst/>
            <a:ahLst/>
            <a:cxnLst/>
            <a:rect l="l" t="t" r="r" b="b"/>
            <a:pathLst>
              <a:path w="12192000" h="2790825">
                <a:moveTo>
                  <a:pt x="0" y="2790444"/>
                </a:moveTo>
                <a:lnTo>
                  <a:pt x="12192000" y="2790444"/>
                </a:lnTo>
                <a:lnTo>
                  <a:pt x="121920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362711"/>
            <a:ext cx="8939784" cy="2857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4595" y="4000500"/>
            <a:ext cx="5702808" cy="571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0791" y="4946903"/>
            <a:ext cx="4090416" cy="2606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Google Shape;73;p14"/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0" y="140532"/>
            <a:ext cx="3544493" cy="10024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35615"/>
            <a:ext cx="1219199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5998" y="174963"/>
            <a:ext cx="3175991" cy="629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1530146" y="2924944"/>
            <a:ext cx="9900020" cy="203246"/>
            <a:chOff x="1889760" y="2692907"/>
            <a:chExt cx="8412480" cy="92963"/>
          </a:xfrm>
        </p:grpSpPr>
        <p:sp>
          <p:nvSpPr>
            <p:cNvPr id="67" name="Google Shape;67;p14"/>
            <p:cNvSpPr/>
            <p:nvPr/>
          </p:nvSpPr>
          <p:spPr>
            <a:xfrm>
              <a:off x="1889760" y="2738627"/>
              <a:ext cx="8382000" cy="1905"/>
            </a:xfrm>
            <a:custGeom>
              <a:avLst/>
              <a:gdLst/>
              <a:ahLst/>
              <a:cxnLst/>
              <a:rect l="l" t="t" r="r" b="b"/>
              <a:pathLst>
                <a:path w="8382000" h="1905" extrusionOk="0">
                  <a:moveTo>
                    <a:pt x="0" y="0"/>
                  </a:moveTo>
                  <a:lnTo>
                    <a:pt x="8382000" y="152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pic>
          <p:nvPicPr>
            <p:cNvPr id="68" name="Google Shape;68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9760" y="2692907"/>
              <a:ext cx="124967" cy="9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7272" y="2692907"/>
              <a:ext cx="124968" cy="929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08307" y="6423659"/>
            <a:ext cx="202692" cy="2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264261" y="1484784"/>
            <a:ext cx="10090580" cy="167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r>
              <a:rPr lang="en-US" sz="3600" b="1" dirty="0"/>
              <a:t>SOFTWARE ENGINEERING </a:t>
            </a:r>
            <a:r>
              <a:rPr lang="en-IN" sz="3600" dirty="0"/>
              <a:t>(</a:t>
            </a:r>
            <a:r>
              <a:rPr lang="en-GB" sz="3600" dirty="0"/>
              <a:t>303105253</a:t>
            </a:r>
            <a:r>
              <a:rPr lang="en-IN" sz="3600" dirty="0"/>
              <a:t>) </a:t>
            </a:r>
          </a:p>
          <a:p>
            <a:r>
              <a:rPr lang="en-IN" sz="3600" dirty="0"/>
              <a:t>Alok Singh Kushwaha</a:t>
            </a:r>
          </a:p>
          <a:p>
            <a:endParaRPr lang="en-IN" sz="36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40533"/>
            <a:ext cx="3544493" cy="733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68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3DE8-DA0A-46E6-9A27-1560B2ED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Elicitation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D592-0621-4631-9F8F-B10BAE11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231654"/>
          </a:xfrm>
        </p:spPr>
        <p:txBody>
          <a:bodyPr/>
          <a:lstStyle/>
          <a:p>
            <a:pPr rtl="0" fontAlgn="base"/>
            <a:r>
              <a:rPr lang="en-GB" sz="2400" dirty="0"/>
              <a:t>This is the second phase of the requirements analysis process. </a:t>
            </a:r>
          </a:p>
          <a:p>
            <a:pPr rtl="0" fontAlgn="base"/>
            <a:r>
              <a:rPr lang="en-GB" sz="2400" dirty="0"/>
              <a:t>This phase focuses on </a:t>
            </a:r>
            <a:r>
              <a:rPr lang="en-GB" sz="2400" dirty="0">
                <a:solidFill>
                  <a:srgbClr val="FF0000"/>
                </a:solidFill>
              </a:rPr>
              <a:t>gathering the requirements </a:t>
            </a:r>
            <a:r>
              <a:rPr lang="en-GB" sz="2400" dirty="0"/>
              <a:t>from the stakeholders.</a:t>
            </a:r>
          </a:p>
          <a:p>
            <a:pPr rtl="0" fontAlgn="base"/>
            <a:r>
              <a:rPr lang="en-GB" sz="2400" dirty="0"/>
              <a:t>Understanding the kind of requirements needed from the customer is very crucial for a developer.</a:t>
            </a:r>
          </a:p>
          <a:p>
            <a:pPr rtl="0" fontAlgn="base"/>
            <a:r>
              <a:rPr lang="en-GB" sz="2400" dirty="0"/>
              <a:t>In this process, </a:t>
            </a:r>
            <a:r>
              <a:rPr lang="en-GB" sz="2400" dirty="0">
                <a:solidFill>
                  <a:srgbClr val="FF0000"/>
                </a:solidFill>
              </a:rPr>
              <a:t>mistakes can happen </a:t>
            </a:r>
            <a:r>
              <a:rPr lang="en-GB" sz="2400" dirty="0"/>
              <a:t>in regard to, </a:t>
            </a:r>
            <a:r>
              <a:rPr lang="en-GB" sz="2400" dirty="0">
                <a:solidFill>
                  <a:srgbClr val="FF0000"/>
                </a:solidFill>
              </a:rPr>
              <a:t>not implementing </a:t>
            </a:r>
            <a:r>
              <a:rPr lang="en-GB" sz="2400" dirty="0"/>
              <a:t>the right </a:t>
            </a:r>
            <a:r>
              <a:rPr lang="en-GB" sz="2400" dirty="0">
                <a:solidFill>
                  <a:srgbClr val="FF0000"/>
                </a:solidFill>
              </a:rPr>
              <a:t>requirement</a:t>
            </a:r>
            <a:r>
              <a:rPr lang="en-GB" sz="2400" dirty="0"/>
              <a:t>s </a:t>
            </a:r>
            <a:r>
              <a:rPr lang="en-GB" sz="2400" dirty="0">
                <a:solidFill>
                  <a:srgbClr val="FF0000"/>
                </a:solidFill>
              </a:rPr>
              <a:t>or forgetting </a:t>
            </a:r>
            <a:r>
              <a:rPr lang="en-GB" sz="2400" dirty="0"/>
              <a:t>a part. </a:t>
            </a:r>
          </a:p>
          <a:p>
            <a:pPr rtl="0" fontAlgn="base"/>
            <a:r>
              <a:rPr lang="en-GB" sz="2400" dirty="0"/>
              <a:t>The right people must be involved in this phase. The following problems can occur in the elicitation phase: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45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5E72-FB9B-417C-ADA2-D1271ACE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1250574" cy="5016758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2800" b="1" dirty="0"/>
              <a:t>Problem of Scope: </a:t>
            </a:r>
            <a:r>
              <a:rPr lang="en-GB" sz="2800" dirty="0"/>
              <a:t>The requirements given are of </a:t>
            </a:r>
            <a:r>
              <a:rPr lang="en-GB" sz="2800" dirty="0">
                <a:solidFill>
                  <a:srgbClr val="FF0000"/>
                </a:solidFill>
              </a:rPr>
              <a:t>unnecessary detail, ill-defined, or not possible to implement</a:t>
            </a:r>
            <a:r>
              <a:rPr lang="en-GB" sz="2800" dirty="0"/>
              <a:t>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endParaRPr lang="en-GB" sz="2800" dirty="0"/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2800" b="1" dirty="0"/>
              <a:t>Problem of Understanding:</a:t>
            </a:r>
            <a:r>
              <a:rPr lang="en-GB" sz="2800" dirty="0"/>
              <a:t> </a:t>
            </a:r>
            <a:r>
              <a:rPr lang="en-GB" sz="2800" dirty="0">
                <a:solidFill>
                  <a:srgbClr val="FF0000"/>
                </a:solidFill>
              </a:rPr>
              <a:t>Not having a clear-cut understanding between the developer and customer when putting out the requirements needed</a:t>
            </a:r>
            <a:r>
              <a:rPr lang="en-GB" sz="2800" dirty="0"/>
              <a:t>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2800" dirty="0"/>
              <a:t> Sometimes the customer might not know what they want or the developer might misunderstand one requirement for another.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2800" b="1" dirty="0"/>
              <a:t>Problem of Volatility: </a:t>
            </a:r>
            <a:r>
              <a:rPr lang="en-GB" sz="2800" dirty="0"/>
              <a:t>Requirements </a:t>
            </a:r>
            <a:r>
              <a:rPr lang="en-GB" sz="2800" dirty="0">
                <a:solidFill>
                  <a:srgbClr val="FF0000"/>
                </a:solidFill>
              </a:rPr>
              <a:t>changing over time can cause difficulty in leading a project</a:t>
            </a:r>
            <a:r>
              <a:rPr lang="en-GB" sz="2800" dirty="0"/>
              <a:t>. It can lead to loss and wastage of resources and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5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10A1-1E1B-413E-BEDA-53CFF668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Elaboration-result of inception and elicitation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1FE3-161C-4463-9C9E-0BA3BB54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362200"/>
            <a:ext cx="11250574" cy="39395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1" dirty="0"/>
              <a:t>T</a:t>
            </a:r>
            <a:r>
              <a:rPr lang="en-GB" sz="3200" dirty="0"/>
              <a:t>his is the </a:t>
            </a:r>
            <a:r>
              <a:rPr lang="en-GB" sz="3200" dirty="0">
                <a:solidFill>
                  <a:srgbClr val="FF0000"/>
                </a:solidFill>
              </a:rPr>
              <a:t>third phase </a:t>
            </a:r>
            <a:r>
              <a:rPr lang="en-GB" sz="3200" dirty="0"/>
              <a:t>of the requirements analysis process.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In the elaboration process, it takes the requirements that have been stated and gathered in the first two phases and </a:t>
            </a:r>
            <a:r>
              <a:rPr lang="en-GB" sz="3200" dirty="0">
                <a:solidFill>
                  <a:srgbClr val="FF0000"/>
                </a:solidFill>
              </a:rPr>
              <a:t>refines</a:t>
            </a:r>
            <a:r>
              <a:rPr lang="en-GB" sz="3200" dirty="0"/>
              <a:t> them.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Expansion and looking into it further are done as well.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The main task in this phase is to indulge in </a:t>
            </a:r>
            <a:r>
              <a:rPr lang="en-GB" sz="3200" dirty="0" err="1"/>
              <a:t>modeling</a:t>
            </a:r>
            <a:r>
              <a:rPr lang="en-GB" sz="3200" dirty="0"/>
              <a:t> activities and develop a prototype that elaborates on the features and constraints using the necessary tools and functions. </a:t>
            </a:r>
          </a:p>
        </p:txBody>
      </p:sp>
    </p:spTree>
    <p:extLst>
      <p:ext uri="{BB962C8B-B14F-4D97-AF65-F5344CB8AC3E}">
        <p14:creationId xmlns:p14="http://schemas.microsoft.com/office/powerpoint/2010/main" val="61456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0A78-6FDC-4C0A-8453-E9ECDF0E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Negotiation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96B1-CEAA-4878-8689-1D55E4423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354765"/>
          </a:xfrm>
        </p:spPr>
        <p:txBody>
          <a:bodyPr/>
          <a:lstStyle/>
          <a:p>
            <a:pPr fontAlgn="base"/>
            <a:r>
              <a:rPr lang="en-GB" sz="4000" dirty="0"/>
              <a:t>Availability of Resources.</a:t>
            </a:r>
          </a:p>
          <a:p>
            <a:pPr fontAlgn="base"/>
            <a:r>
              <a:rPr lang="en-GB" sz="4000" dirty="0"/>
              <a:t>Delivery Time.</a:t>
            </a:r>
          </a:p>
          <a:p>
            <a:pPr fontAlgn="base"/>
            <a:r>
              <a:rPr lang="en-GB" sz="4000" dirty="0"/>
              <a:t>Scope of requirements.</a:t>
            </a:r>
          </a:p>
          <a:p>
            <a:pPr fontAlgn="base"/>
            <a:r>
              <a:rPr lang="en-GB" sz="4000" dirty="0"/>
              <a:t>Project Cost.</a:t>
            </a:r>
          </a:p>
          <a:p>
            <a:pPr fontAlgn="base"/>
            <a:r>
              <a:rPr lang="en-GB" sz="4000" dirty="0"/>
              <a:t>Estimations on development.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3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770-A21A-47FB-A511-FE8CF1C9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5 step-Specification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0917A-84B5-4DA9-AB29-5368567E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362200"/>
            <a:ext cx="11250574" cy="4278094"/>
          </a:xfrm>
        </p:spPr>
        <p:txBody>
          <a:bodyPr/>
          <a:lstStyle/>
          <a:p>
            <a:pPr fontAlgn="base"/>
            <a:r>
              <a:rPr lang="en-GB" sz="2800" dirty="0"/>
              <a:t>Written document.</a:t>
            </a:r>
          </a:p>
          <a:p>
            <a:pPr fontAlgn="base"/>
            <a:r>
              <a:rPr lang="en-GB" sz="2800" dirty="0"/>
              <a:t>A set of models.</a:t>
            </a:r>
          </a:p>
          <a:p>
            <a:pPr fontAlgn="base"/>
            <a:r>
              <a:rPr lang="en-GB" sz="2800" dirty="0"/>
              <a:t>A collection of use cases.</a:t>
            </a:r>
          </a:p>
          <a:p>
            <a:pPr fontAlgn="base"/>
            <a:r>
              <a:rPr lang="en-GB" sz="2800" dirty="0"/>
              <a:t>A prototype.</a:t>
            </a:r>
          </a:p>
          <a:p>
            <a:pPr fontAlgn="base"/>
            <a:r>
              <a:rPr lang="en-GB" sz="2800" dirty="0">
                <a:solidFill>
                  <a:srgbClr val="FF0000"/>
                </a:solidFill>
              </a:rPr>
              <a:t>The models used in this phase include </a:t>
            </a:r>
          </a:p>
          <a:p>
            <a:pPr fontAlgn="base"/>
            <a:r>
              <a:rPr lang="en-GB" sz="2800" u="sng" dirty="0"/>
              <a:t>ER (Entity Relationship) diagrams</a:t>
            </a:r>
            <a:r>
              <a:rPr lang="en-GB" sz="2800" dirty="0"/>
              <a:t>, </a:t>
            </a:r>
          </a:p>
          <a:p>
            <a:pPr fontAlgn="base"/>
            <a:r>
              <a:rPr lang="en-GB" sz="2800" u="sng" dirty="0"/>
              <a:t>DFD (Data Flow Diagram)</a:t>
            </a:r>
            <a:r>
              <a:rPr lang="en-GB" sz="2800" dirty="0"/>
              <a:t>,</a:t>
            </a:r>
          </a:p>
          <a:p>
            <a:pPr fontAlgn="base"/>
            <a:r>
              <a:rPr lang="en-GB" sz="2800" dirty="0"/>
              <a:t> FDD (Function Decomposition Diagrams),</a:t>
            </a:r>
          </a:p>
          <a:p>
            <a:pPr fontAlgn="base"/>
            <a:r>
              <a:rPr lang="en-GB" sz="2800" dirty="0"/>
              <a:t> and </a:t>
            </a:r>
            <a:r>
              <a:rPr lang="en-GB" sz="2800" u="sng" dirty="0"/>
              <a:t>Data Dictionaries</a:t>
            </a:r>
            <a:r>
              <a:rPr lang="en-GB" sz="36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9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A720-0E19-4440-8169-EDC858B5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Validation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403D-138B-46F8-AD39-0EA50FB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939540"/>
          </a:xfrm>
        </p:spPr>
        <p:txBody>
          <a:bodyPr/>
          <a:lstStyle/>
          <a:p>
            <a:pPr marL="457200" indent="-457200" rtl="0" fontAlgn="base">
              <a:buFont typeface="Wingdings" panose="05000000000000000000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GB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sixth phase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requirements analysis process. </a:t>
            </a:r>
          </a:p>
          <a:p>
            <a:pPr marL="457200" indent="-457200" rtl="0" fontAlgn="base">
              <a:buFont typeface="Wingdings" panose="05000000000000000000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focuses on </a:t>
            </a:r>
            <a:r>
              <a:rPr lang="en-GB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errors and debugging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rtl="0" fontAlgn="base">
              <a:buFont typeface="Wingdings" panose="05000000000000000000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phase, the developer scans the specification document and checks for the following: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requirements have been stated and met correctly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have been </a:t>
            </a:r>
            <a:r>
              <a:rPr lang="en-GB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debugged and corrected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product </a:t>
            </a:r>
            <a:r>
              <a:rPr lang="en-GB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built according to the standards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3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4986-7428-44B6-8500-C8AD968F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Requirements Management-7th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3E3A-DBE2-46EF-9BBD-E34E7818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32398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GB" sz="3600" dirty="0"/>
              <a:t>Requirements management is a set of activities where the entire team takes part in </a:t>
            </a:r>
            <a:r>
              <a:rPr lang="en-GB" sz="3600" dirty="0">
                <a:solidFill>
                  <a:srgbClr val="FF0000"/>
                </a:solidFill>
              </a:rPr>
              <a:t>identifying, controlling, tracking, and establishing the requirements for the successful and smooth implementation of the project</a:t>
            </a:r>
            <a:r>
              <a:rPr lang="en-GB" sz="36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GB" sz="3600" dirty="0"/>
              <a:t>In this phase, the team is responsible for managing any changes that may occur during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4243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135C-FB9C-43AD-8D32-9E2C3B66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923330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rgbClr val="FF0000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26021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2B99E-8111-4822-93D4-E7D884FB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"/>
            <a:ext cx="12192000" cy="67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BA81-B8AB-4A32-9B1B-15CDA536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pPr rtl="0"/>
            <a:r>
              <a:rPr lang="en-GB" dirty="0">
                <a:solidFill>
                  <a:srgbClr val="FF0000"/>
                </a:solidFill>
              </a:rPr>
              <a:t>Following are the Requirement Engineering Process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A96D-EE12-4AEA-B8CF-FC31678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38" y="2362200"/>
            <a:ext cx="11250574" cy="3354765"/>
          </a:xfrm>
        </p:spPr>
        <p:txBody>
          <a:bodyPr/>
          <a:lstStyle/>
          <a:p>
            <a:pPr fontAlgn="base"/>
            <a:r>
              <a:rPr lang="en-GB" sz="4000" b="1" dirty="0"/>
              <a:t>Feasibility Study</a:t>
            </a:r>
            <a:endParaRPr lang="en-GB" sz="4000" dirty="0"/>
          </a:p>
          <a:p>
            <a:pPr fontAlgn="base"/>
            <a:r>
              <a:rPr lang="en-GB" sz="4000" b="1" dirty="0"/>
              <a:t>Requirements elicitation</a:t>
            </a:r>
            <a:endParaRPr lang="en-GB" sz="4000" dirty="0"/>
          </a:p>
          <a:p>
            <a:pPr fontAlgn="base"/>
            <a:r>
              <a:rPr lang="en-GB" sz="4000" b="1" dirty="0"/>
              <a:t>Requirements specification</a:t>
            </a:r>
            <a:endParaRPr lang="en-GB" sz="4000" dirty="0"/>
          </a:p>
          <a:p>
            <a:pPr fontAlgn="base"/>
            <a:r>
              <a:rPr lang="en-GB" sz="4000" b="1" dirty="0"/>
              <a:t>Requirements for verification and validation</a:t>
            </a:r>
            <a:endParaRPr lang="en-GB" sz="4000" dirty="0"/>
          </a:p>
          <a:p>
            <a:pPr fontAlgn="base"/>
            <a:r>
              <a:rPr lang="en-GB" sz="4000" b="1" dirty="0"/>
              <a:t>Requirements management</a:t>
            </a:r>
            <a:endParaRPr lang="en-GB" sz="4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3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Requirements Engineering: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08C9-A61A-4E44-A1E1-D422D6F0C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UNIT-3</a:t>
            </a:r>
          </a:p>
        </p:txBody>
      </p:sp>
    </p:spTree>
    <p:extLst>
      <p:ext uri="{BB962C8B-B14F-4D97-AF65-F5344CB8AC3E}">
        <p14:creationId xmlns:p14="http://schemas.microsoft.com/office/powerpoint/2010/main" val="120377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6D43-152E-4B33-9D9F-3F825D0D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7" y="1447800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Types of Feasibility Study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25F2-41FF-44D1-B784-CA404B2B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1" y="1975802"/>
            <a:ext cx="11250574" cy="4739759"/>
          </a:xfrm>
        </p:spPr>
        <p:txBody>
          <a:bodyPr/>
          <a:lstStyle/>
          <a:p>
            <a:r>
              <a:rPr lang="en-GB" sz="2800" dirty="0"/>
              <a:t>The feasibility study mainly concentrates on five areas.</a:t>
            </a:r>
          </a:p>
          <a:p>
            <a:r>
              <a:rPr lang="en-GB" sz="2800" dirty="0"/>
              <a:t>Among these Economic Feasibility Study is most important part of the </a:t>
            </a:r>
            <a:r>
              <a:rPr lang="en-GB" sz="2800" dirty="0">
                <a:solidFill>
                  <a:srgbClr val="FF0000"/>
                </a:solidFill>
              </a:rPr>
              <a:t>feasibility analysis and Legal Feasibility </a:t>
            </a:r>
            <a:r>
              <a:rPr lang="en-GB" sz="2800" dirty="0"/>
              <a:t>Study is less considered feasibility analysis.</a:t>
            </a:r>
          </a:p>
          <a:p>
            <a:r>
              <a:rPr lang="en-GB" sz="2400" b="1" dirty="0"/>
              <a:t>Technical Feasibility</a:t>
            </a:r>
          </a:p>
          <a:p>
            <a:r>
              <a:rPr lang="en-GB" sz="2400" b="1" dirty="0"/>
              <a:t>Operational Feasibility </a:t>
            </a:r>
          </a:p>
          <a:p>
            <a:r>
              <a:rPr lang="en-GB" sz="2400" b="1" dirty="0"/>
              <a:t>Economic Feasibility</a:t>
            </a:r>
          </a:p>
          <a:p>
            <a:r>
              <a:rPr lang="en-GB" sz="2400" b="1" dirty="0"/>
              <a:t>Legal Feasibility</a:t>
            </a:r>
          </a:p>
          <a:p>
            <a:r>
              <a:rPr lang="en-GB" sz="2400" b="1" dirty="0"/>
              <a:t>Schedule Feasibility</a:t>
            </a:r>
          </a:p>
          <a:p>
            <a:r>
              <a:rPr lang="en-GB" sz="2400" b="1" dirty="0"/>
              <a:t>Cultural and Political Feasibility</a:t>
            </a:r>
          </a:p>
          <a:p>
            <a:r>
              <a:rPr lang="en-GB" sz="2400" b="1" dirty="0"/>
              <a:t>Market Feasibility</a:t>
            </a:r>
          </a:p>
          <a:p>
            <a:r>
              <a:rPr lang="en-GB" sz="2400" b="1" dirty="0"/>
              <a:t>Resource Feasibility:</a:t>
            </a:r>
            <a:r>
              <a:rPr lang="en-GB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737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D37E6-D0D4-495A-9AA4-2D05A7B2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4154984"/>
          </a:xfrm>
        </p:spPr>
        <p:txBody>
          <a:bodyPr/>
          <a:lstStyle/>
          <a:p>
            <a:r>
              <a:rPr lang="en-GB" sz="2800" b="1" dirty="0"/>
              <a:t>Elicitation</a:t>
            </a:r>
            <a:r>
              <a:rPr lang="en-GB" sz="2800" dirty="0"/>
              <a:t>: Gather requirements through interviews, surveys, workshops, or observation.</a:t>
            </a:r>
          </a:p>
          <a:p>
            <a:r>
              <a:rPr lang="en-GB" sz="2800" b="1" dirty="0"/>
              <a:t>Analysis</a:t>
            </a:r>
            <a:r>
              <a:rPr lang="en-GB" sz="2800" dirty="0"/>
              <a:t>: Examine and model requirements for completeness, feasibility, and consistency.</a:t>
            </a:r>
          </a:p>
          <a:p>
            <a:r>
              <a:rPr lang="en-GB" sz="2800" b="1" dirty="0"/>
              <a:t>Documentation</a:t>
            </a:r>
            <a:r>
              <a:rPr lang="en-GB" sz="2800" dirty="0"/>
              <a:t>: Record requirements formally in a specification document.</a:t>
            </a:r>
          </a:p>
          <a:p>
            <a:r>
              <a:rPr lang="en-GB" sz="2800" b="1" dirty="0"/>
              <a:t>Validation</a:t>
            </a:r>
            <a:r>
              <a:rPr lang="en-GB" sz="2800" dirty="0"/>
              <a:t>: Verify that the requirements meet stakeholder expectations and system goals.</a:t>
            </a:r>
          </a:p>
          <a:p>
            <a:r>
              <a:rPr lang="en-GB" sz="2800" b="1" dirty="0"/>
              <a:t>Management</a:t>
            </a:r>
            <a:r>
              <a:rPr lang="en-GB" sz="2800" dirty="0"/>
              <a:t>: Monitor and control requirements changes during the development cycle.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763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F3F3-EB9E-4049-9354-CE8D79F1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524001"/>
            <a:ext cx="11526723" cy="49244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Requirements Specification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75CE-0422-4810-BADC-72CF09E3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09800"/>
            <a:ext cx="11811000" cy="3231654"/>
          </a:xfrm>
        </p:spPr>
        <p:txBody>
          <a:bodyPr/>
          <a:lstStyle/>
          <a:p>
            <a:r>
              <a:rPr lang="en-GB" sz="2400" b="1" dirty="0"/>
              <a:t>Correct.</a:t>
            </a:r>
            <a:r>
              <a:rPr lang="en-GB" sz="2400" dirty="0"/>
              <a:t> Should accurately reflect product functionality and specification at any point of time.</a:t>
            </a:r>
          </a:p>
          <a:p>
            <a:r>
              <a:rPr lang="en-GB" sz="2400" b="1" dirty="0"/>
              <a:t>Unambiguous</a:t>
            </a:r>
            <a:r>
              <a:rPr lang="en-GB" sz="2400" dirty="0"/>
              <a:t>. There </a:t>
            </a:r>
            <a:r>
              <a:rPr lang="en-GB" sz="2400" dirty="0">
                <a:solidFill>
                  <a:srgbClr val="FF0000"/>
                </a:solidFill>
              </a:rPr>
              <a:t>shouldn't be any confusion </a:t>
            </a:r>
            <a:r>
              <a:rPr lang="en-GB" sz="2400" dirty="0"/>
              <a:t>regarding interpretation of the requirements.</a:t>
            </a:r>
          </a:p>
          <a:p>
            <a:r>
              <a:rPr lang="en-GB" sz="2400" b="1" dirty="0"/>
              <a:t>Complete.</a:t>
            </a:r>
            <a:r>
              <a:rPr lang="en-GB" sz="2400" dirty="0"/>
              <a:t> Should contain </a:t>
            </a:r>
            <a:r>
              <a:rPr lang="en-GB" sz="2400" dirty="0">
                <a:solidFill>
                  <a:srgbClr val="FF0000"/>
                </a:solidFill>
              </a:rPr>
              <a:t>all the features </a:t>
            </a:r>
            <a:r>
              <a:rPr lang="en-GB" sz="2400" dirty="0"/>
              <a:t>the client requests.</a:t>
            </a:r>
          </a:p>
          <a:p>
            <a:r>
              <a:rPr lang="en-GB" sz="2400" b="1" dirty="0"/>
              <a:t>Consistent.</a:t>
            </a:r>
            <a:r>
              <a:rPr lang="en-GB" sz="2400" dirty="0"/>
              <a:t> Same </a:t>
            </a:r>
            <a:r>
              <a:rPr lang="en-GB" sz="2400" dirty="0">
                <a:solidFill>
                  <a:srgbClr val="FF0000"/>
                </a:solidFill>
              </a:rPr>
              <a:t>abbreviations and conventions </a:t>
            </a:r>
            <a:r>
              <a:rPr lang="en-GB" sz="2400" dirty="0"/>
              <a:t>must be followed throughout the document.</a:t>
            </a:r>
          </a:p>
          <a:p>
            <a:r>
              <a:rPr lang="en-GB" sz="2400" b="1" dirty="0"/>
              <a:t>Ranked for importance and stability.</a:t>
            </a:r>
            <a:r>
              <a:rPr lang="en-GB" sz="2400" dirty="0"/>
              <a:t> some are </a:t>
            </a:r>
            <a:r>
              <a:rPr lang="en-GB" sz="2400" dirty="0">
                <a:solidFill>
                  <a:srgbClr val="FF0000"/>
                </a:solidFill>
              </a:rPr>
              <a:t>urgent and must be fulfilled </a:t>
            </a:r>
            <a:r>
              <a:rPr lang="en-GB" sz="2400" dirty="0"/>
              <a:t>before other requirements, and some can be </a:t>
            </a:r>
            <a:r>
              <a:rPr lang="en-GB" sz="2400" dirty="0">
                <a:solidFill>
                  <a:srgbClr val="FF0000"/>
                </a:solidFill>
              </a:rPr>
              <a:t>delayed.</a:t>
            </a:r>
            <a:r>
              <a:rPr lang="en-GB" sz="2400" dirty="0"/>
              <a:t> Each requirement should be classified according to its importance and stability.</a:t>
            </a:r>
          </a:p>
          <a:p>
            <a:r>
              <a:rPr lang="en-GB" sz="2400" b="1" dirty="0"/>
              <a:t>Verifiable.</a:t>
            </a:r>
            <a:r>
              <a:rPr lang="en-GB" sz="2400" dirty="0"/>
              <a:t> An SRS is verifiable only if every stated requirement can be verified.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28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F04B-4C79-4129-A6E6-551384B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Use cases and Functional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AF91-D099-4452-8315-0B3DCFB4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231654"/>
          </a:xfrm>
        </p:spPr>
        <p:txBody>
          <a:bodyPr/>
          <a:lstStyle/>
          <a:p>
            <a:r>
              <a:rPr lang="en-GB" sz="2400" b="1" dirty="0">
                <a:highlight>
                  <a:srgbClr val="FFFF00"/>
                </a:highlight>
              </a:rPr>
              <a:t>Use cases</a:t>
            </a:r>
            <a:endParaRPr lang="en-GB" sz="2400" dirty="0">
              <a:highlight>
                <a:srgbClr val="FFFF00"/>
              </a:highlight>
            </a:endParaRPr>
          </a:p>
          <a:p>
            <a:r>
              <a:rPr lang="en-GB" sz="2800" dirty="0"/>
              <a:t>Describe the system's </a:t>
            </a:r>
            <a:r>
              <a:rPr lang="en-GB" sz="2800" dirty="0">
                <a:solidFill>
                  <a:srgbClr val="FF0000"/>
                </a:solidFill>
              </a:rPr>
              <a:t>value and purpose</a:t>
            </a:r>
            <a:r>
              <a:rPr lang="en-GB" sz="2800" dirty="0"/>
              <a:t>, and how </a:t>
            </a:r>
            <a:r>
              <a:rPr lang="en-GB" sz="2800" dirty="0">
                <a:solidFill>
                  <a:srgbClr val="FF0000"/>
                </a:solidFill>
              </a:rPr>
              <a:t>users interact </a:t>
            </a:r>
            <a:r>
              <a:rPr lang="en-GB" sz="2800" dirty="0"/>
              <a:t>with the system to achieve goals. </a:t>
            </a:r>
          </a:p>
          <a:p>
            <a:endParaRPr lang="en-GB" sz="2800" dirty="0"/>
          </a:p>
          <a:p>
            <a:r>
              <a:rPr lang="en-GB" sz="2800" dirty="0"/>
              <a:t>Use cases are written as </a:t>
            </a:r>
            <a:r>
              <a:rPr lang="en-GB" sz="2800" dirty="0">
                <a:solidFill>
                  <a:srgbClr val="FF0000"/>
                </a:solidFill>
              </a:rPr>
              <a:t>sequences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of steps </a:t>
            </a:r>
            <a:r>
              <a:rPr lang="en-GB" sz="2800" dirty="0"/>
              <a:t>that include </a:t>
            </a:r>
            <a:r>
              <a:rPr lang="en-GB" sz="2800" dirty="0">
                <a:solidFill>
                  <a:srgbClr val="FF0000"/>
                </a:solidFill>
              </a:rPr>
              <a:t>all possible scenarios</a:t>
            </a:r>
            <a:r>
              <a:rPr lang="en-GB" sz="2800" dirty="0"/>
              <a:t>, and can be represented as use case specifications or use case diagrams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01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6ED5-038D-44C7-95D2-F7ED279D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5566-BBBE-4FF0-A024-EEF71079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2954655"/>
          </a:xfrm>
        </p:spPr>
        <p:txBody>
          <a:bodyPr/>
          <a:lstStyle/>
          <a:p>
            <a:r>
              <a:rPr lang="en-GB" sz="3200" dirty="0"/>
              <a:t>Functional requirements define the system's capabilities and boundaries, while </a:t>
            </a:r>
            <a:r>
              <a:rPr lang="en-GB" sz="3200" dirty="0">
                <a:solidFill>
                  <a:srgbClr val="FF0000"/>
                </a:solidFill>
              </a:rPr>
              <a:t>use cases </a:t>
            </a:r>
            <a:r>
              <a:rPr lang="en-GB" sz="3200" dirty="0"/>
              <a:t>define the </a:t>
            </a:r>
            <a:r>
              <a:rPr lang="en-GB" sz="3200" dirty="0">
                <a:solidFill>
                  <a:srgbClr val="FF0000"/>
                </a:solidFill>
              </a:rPr>
              <a:t>system's value and purpose</a:t>
            </a:r>
            <a:r>
              <a:rPr lang="en-GB" sz="3200" dirty="0"/>
              <a:t>. </a:t>
            </a:r>
          </a:p>
          <a:p>
            <a:endParaRPr lang="en-GB" sz="3200" dirty="0"/>
          </a:p>
          <a:p>
            <a:r>
              <a:rPr lang="en-GB" sz="3200" dirty="0"/>
              <a:t>Functional requirements provide the </a:t>
            </a:r>
            <a:r>
              <a:rPr lang="en-GB" sz="3200" dirty="0">
                <a:solidFill>
                  <a:srgbClr val="FF0000"/>
                </a:solidFill>
              </a:rPr>
              <a:t>basis for the system's design and testing</a:t>
            </a:r>
            <a:r>
              <a:rPr lang="en-GB" sz="3200" dirty="0"/>
              <a:t>, while use cases provide the basis for the system's validation and verification.</a:t>
            </a:r>
          </a:p>
        </p:txBody>
      </p:sp>
    </p:spTree>
    <p:extLst>
      <p:ext uri="{BB962C8B-B14F-4D97-AF65-F5344CB8AC3E}">
        <p14:creationId xmlns:p14="http://schemas.microsoft.com/office/powerpoint/2010/main" val="43790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BBC3-72AF-480A-86DC-B2A1DEA3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Requirements validation,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F3F9-9DE0-480E-8381-CA624006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315999"/>
            <a:ext cx="11250574" cy="3724096"/>
          </a:xfrm>
        </p:spPr>
        <p:txBody>
          <a:bodyPr/>
          <a:lstStyle/>
          <a:p>
            <a:pPr fontAlgn="base"/>
            <a:r>
              <a:rPr lang="en-GB" sz="3200" dirty="0"/>
              <a:t>Test Case Generation</a:t>
            </a:r>
          </a:p>
          <a:p>
            <a:pPr fontAlgn="base"/>
            <a:r>
              <a:rPr lang="en-GB" sz="3200" dirty="0"/>
              <a:t>Prototyping</a:t>
            </a:r>
          </a:p>
          <a:p>
            <a:pPr fontAlgn="base"/>
            <a:r>
              <a:rPr lang="en-GB" sz="3200" dirty="0"/>
              <a:t>Requirements Reviews</a:t>
            </a:r>
          </a:p>
          <a:p>
            <a:pPr fontAlgn="base"/>
            <a:r>
              <a:rPr lang="en-GB" sz="3200" dirty="0"/>
              <a:t>Automated Consistency Analysis</a:t>
            </a:r>
          </a:p>
          <a:p>
            <a:pPr fontAlgn="base"/>
            <a:r>
              <a:rPr lang="en-GB" sz="3200" dirty="0"/>
              <a:t>Walk-through</a:t>
            </a:r>
          </a:p>
          <a:p>
            <a:pPr fontAlgn="base"/>
            <a:r>
              <a:rPr lang="en-GB" sz="3200" dirty="0"/>
              <a:t>Simulation</a:t>
            </a:r>
          </a:p>
          <a:p>
            <a:pPr fontAlgn="base"/>
            <a:r>
              <a:rPr lang="en-GB" sz="3200" dirty="0"/>
              <a:t>Check lists for 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31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2959-58E3-44FC-9B73-5A24561E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11250574" cy="3939540"/>
          </a:xfrm>
        </p:spPr>
        <p:txBody>
          <a:bodyPr/>
          <a:lstStyle/>
          <a:p>
            <a:r>
              <a:rPr lang="en-GB" dirty="0"/>
              <a:t> </a:t>
            </a:r>
            <a:r>
              <a:rPr lang="en-GB" sz="2800" dirty="0">
                <a:solidFill>
                  <a:srgbClr val="FF0000"/>
                </a:solidFill>
              </a:rPr>
              <a:t>Test Case Generation</a:t>
            </a:r>
          </a:p>
          <a:p>
            <a:r>
              <a:rPr lang="en-GB" sz="2800" dirty="0"/>
              <a:t>if the test is difficult or impossible to design, this usually means that the requirement will be difficult to implement and it should be reconsidered.</a:t>
            </a:r>
          </a:p>
          <a:p>
            <a:endParaRPr lang="en-GB" sz="2800" dirty="0"/>
          </a:p>
          <a:p>
            <a:r>
              <a:rPr lang="en-GB" sz="2800" dirty="0">
                <a:solidFill>
                  <a:srgbClr val="FF0000"/>
                </a:solidFill>
              </a:rPr>
              <a:t>Prototyping</a:t>
            </a:r>
          </a:p>
          <a:p>
            <a:r>
              <a:rPr lang="en-GB" sz="2800" dirty="0"/>
              <a:t>In this validation technique the prototype of the system is presented before the </a:t>
            </a:r>
            <a:r>
              <a:rPr lang="en-GB" sz="2800" dirty="0">
                <a:solidFill>
                  <a:srgbClr val="FF0000"/>
                </a:solidFill>
              </a:rPr>
              <a:t>end-user or customer, they experiment with the presented model and check if it meets their need</a:t>
            </a:r>
            <a:r>
              <a:rPr lang="en-GB" sz="2800" dirty="0"/>
              <a:t>. This type of model is mostly used to collect </a:t>
            </a:r>
            <a:r>
              <a:rPr lang="en-GB" sz="2800" dirty="0">
                <a:solidFill>
                  <a:srgbClr val="FF0000"/>
                </a:solidFill>
              </a:rPr>
              <a:t>feedback</a:t>
            </a:r>
            <a:r>
              <a:rPr lang="en-GB" sz="2800" dirty="0"/>
              <a:t> about the requirement of the user.</a:t>
            </a:r>
          </a:p>
        </p:txBody>
      </p:sp>
    </p:spTree>
    <p:extLst>
      <p:ext uri="{BB962C8B-B14F-4D97-AF65-F5344CB8AC3E}">
        <p14:creationId xmlns:p14="http://schemas.microsoft.com/office/powerpoint/2010/main" val="298555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E80D-8AC2-498B-9CAE-11718BA1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Requirements Reviews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1FC2-F6C0-4D0E-8D95-24192C0D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38" y="2362200"/>
            <a:ext cx="11250574" cy="1969770"/>
          </a:xfrm>
        </p:spPr>
        <p:txBody>
          <a:bodyPr/>
          <a:lstStyle/>
          <a:p>
            <a:r>
              <a:rPr lang="en-GB" sz="3200" dirty="0"/>
              <a:t>SRS is carefully </a:t>
            </a:r>
            <a:r>
              <a:rPr lang="en-GB" sz="3200" dirty="0">
                <a:solidFill>
                  <a:srgbClr val="FF0000"/>
                </a:solidFill>
              </a:rPr>
              <a:t>reviewed</a:t>
            </a:r>
            <a:r>
              <a:rPr lang="en-GB" sz="3200" dirty="0"/>
              <a:t> by a group of people including people from both the organizations and the client side, the reviewer systematically analyses the document to </a:t>
            </a:r>
            <a:r>
              <a:rPr lang="en-GB" sz="3200" dirty="0">
                <a:solidFill>
                  <a:srgbClr val="FF0000"/>
                </a:solidFill>
              </a:rPr>
              <a:t>check errors and ambiguity.</a:t>
            </a:r>
          </a:p>
        </p:txBody>
      </p:sp>
    </p:spTree>
    <p:extLst>
      <p:ext uri="{BB962C8B-B14F-4D97-AF65-F5344CB8AC3E}">
        <p14:creationId xmlns:p14="http://schemas.microsoft.com/office/powerpoint/2010/main" val="130155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6513" y="6016853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536A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1671" y="6031991"/>
            <a:ext cx="812292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FEA3-59E9-4800-80C3-17E1A8A3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0"/>
            <a:ext cx="11811000" cy="49530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Requirements Engineering:</a:t>
            </a:r>
          </a:p>
          <a:p>
            <a:endParaRPr lang="en-GB" sz="2400" dirty="0"/>
          </a:p>
          <a:p>
            <a:r>
              <a:rPr lang="en-GB" sz="2400" dirty="0"/>
              <a:t>Problem Recognition,</a:t>
            </a:r>
          </a:p>
          <a:p>
            <a:r>
              <a:rPr lang="en-GB" sz="2400" dirty="0"/>
              <a:t> </a:t>
            </a:r>
          </a:p>
          <a:p>
            <a:r>
              <a:rPr lang="en-GB" sz="2400" dirty="0"/>
              <a:t>Requirement Engineering tasks,</a:t>
            </a:r>
          </a:p>
          <a:p>
            <a:r>
              <a:rPr lang="en-GB" sz="2400" dirty="0"/>
              <a:t> </a:t>
            </a:r>
          </a:p>
          <a:p>
            <a:r>
              <a:rPr lang="en-GB" sz="2400" dirty="0"/>
              <a:t>Processes,</a:t>
            </a:r>
          </a:p>
          <a:p>
            <a:r>
              <a:rPr lang="en-GB" sz="2400" dirty="0"/>
              <a:t> </a:t>
            </a:r>
          </a:p>
          <a:p>
            <a:r>
              <a:rPr lang="en-GB" sz="2400" dirty="0"/>
              <a:t>Requirements Specification, </a:t>
            </a:r>
          </a:p>
          <a:p>
            <a:endParaRPr lang="en-GB" sz="2400" dirty="0"/>
          </a:p>
          <a:p>
            <a:r>
              <a:rPr lang="en-GB" sz="2400" dirty="0"/>
              <a:t>Use cases and Functional specification,</a:t>
            </a:r>
          </a:p>
          <a:p>
            <a:r>
              <a:rPr lang="en-GB" sz="2400" dirty="0"/>
              <a:t> </a:t>
            </a:r>
          </a:p>
          <a:p>
            <a:r>
              <a:rPr lang="en-GB" sz="2400" dirty="0"/>
              <a:t>Requirements validation,</a:t>
            </a:r>
          </a:p>
          <a:p>
            <a:r>
              <a:rPr lang="en-GB" sz="2400" dirty="0"/>
              <a:t> </a:t>
            </a:r>
          </a:p>
          <a:p>
            <a:r>
              <a:rPr lang="en-GB" sz="2400" dirty="0"/>
              <a:t>Requirements Analysis</a:t>
            </a:r>
            <a:endParaRPr lang="en-GB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698B471-4A7D-4988-9778-F60BBFD71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1138003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Problem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issue or opportunity that the software aims to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Involves identifying stakeholders and their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Requirement Engineering 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Encompasses activities like elicitation, analysis, documentation, validation, and management of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systematic steps for handling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models like the Waterfall, Agile, and iterative approaches for managing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Requirements Specification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 documentation of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functional and non-functional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4F-09DD-47E2-B19F-14C5BB93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3" y="1981200"/>
            <a:ext cx="11250574" cy="3323987"/>
          </a:xfrm>
        </p:spPr>
        <p:txBody>
          <a:bodyPr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Use Cases and Functional Specification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Use cases: Scenarios describing how users interact with the system to achieve specific goals.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Functional specification: Detailed description of system functionalities and operations.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Requirements Validation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Ensures that requirements are complete, consistent, and aligned with stakeholder expectations.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Techniques include reviews, prototypes, and test cases.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Requirements Analysis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Examines requirements for feasibility, consistency, and completeness.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May involve prioritizing requirements and resolving conflicts.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0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E8B6-7FB5-47D4-9FD8-1C6D10AF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Nunito"/>
              </a:rPr>
              <a:t>Requirements engineering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5EC05-7F58-4C00-BFFA-69618AEB5108}"/>
              </a:ext>
            </a:extLst>
          </p:cNvPr>
          <p:cNvSpPr/>
          <p:nvPr/>
        </p:nvSpPr>
        <p:spPr>
          <a:xfrm>
            <a:off x="352958" y="2617893"/>
            <a:ext cx="1130564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Requirements engineering is a broad domain that focuses on being the connector between </a:t>
            </a:r>
            <a:r>
              <a:rPr lang="en-GB" sz="2800" dirty="0" err="1">
                <a:solidFill>
                  <a:srgbClr val="FF0000"/>
                </a:solidFill>
                <a:latin typeface="Nunito"/>
              </a:rPr>
              <a:t>modeling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, analysis, design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, and 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construction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.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It is the process that </a:t>
            </a:r>
            <a:r>
              <a:rPr lang="en-GB" sz="2800" b="1" dirty="0">
                <a:solidFill>
                  <a:srgbClr val="FF0000"/>
                </a:solidFill>
                <a:latin typeface="Nunito"/>
              </a:rPr>
              <a:t>defines, identifies, manages, and develops 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requirements in a software engineering design process.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This process uses </a:t>
            </a:r>
            <a:r>
              <a:rPr lang="en-GB" sz="2800" dirty="0">
                <a:solidFill>
                  <a:srgbClr val="273239"/>
                </a:solidFill>
                <a:highlight>
                  <a:srgbClr val="FFFF00"/>
                </a:highlight>
                <a:latin typeface="Nunito"/>
              </a:rPr>
              <a:t>tools, methods, and principles 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to describe the system’s </a:t>
            </a:r>
            <a:r>
              <a:rPr lang="en-GB" sz="2800" dirty="0" err="1">
                <a:solidFill>
                  <a:srgbClr val="273239"/>
                </a:solidFill>
                <a:latin typeface="Nunito"/>
              </a:rPr>
              <a:t>behavior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 and the constraints that come along with it. </a:t>
            </a:r>
            <a:endParaRPr lang="en-GB" sz="28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GB" sz="2800" dirty="0"/>
              <a:t>In order to build and release a project successfully, as it is the foundation to key planning and implementation</a:t>
            </a:r>
            <a:r>
              <a:rPr lang="en-GB" sz="3600" dirty="0"/>
              <a:t>.</a:t>
            </a:r>
            <a:r>
              <a:rPr lang="en-GB" dirty="0"/>
              <a:t> 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9196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0F89-3ED8-4F5B-AB9D-813B7B8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3" y="3200400"/>
            <a:ext cx="11250574" cy="954107"/>
          </a:xfrm>
        </p:spPr>
        <p:txBody>
          <a:bodyPr/>
          <a:lstStyle/>
          <a:p>
            <a:r>
              <a:rPr lang="en-GB" sz="4400" b="1" dirty="0">
                <a:solidFill>
                  <a:srgbClr val="FF0000"/>
                </a:solidFill>
              </a:rPr>
              <a:t>                Requirements Engineering Tasks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202E-6BEF-4DE7-A6A2-23DEE740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984885"/>
          </a:xfrm>
        </p:spPr>
        <p:txBody>
          <a:bodyPr/>
          <a:lstStyle/>
          <a:p>
            <a:pPr rtl="0"/>
            <a:r>
              <a:rPr lang="en-GB" dirty="0">
                <a:solidFill>
                  <a:srgbClr val="FF0000"/>
                </a:solidFill>
              </a:rPr>
              <a:t>The software requirements engineering process includes the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13FC-3CC4-439A-9B03-E8BC644A3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286000"/>
            <a:ext cx="11250574" cy="4216539"/>
          </a:xfrm>
        </p:spPr>
        <p:txBody>
          <a:bodyPr/>
          <a:lstStyle/>
          <a:p>
            <a:pPr fontAlgn="base"/>
            <a:r>
              <a:rPr lang="en-GB" sz="3600" b="1" dirty="0"/>
              <a:t>Inception</a:t>
            </a:r>
            <a:endParaRPr lang="en-GB" sz="3600" dirty="0"/>
          </a:p>
          <a:p>
            <a:pPr fontAlgn="base"/>
            <a:r>
              <a:rPr lang="en-GB" sz="3600" b="1" dirty="0"/>
              <a:t>Elicitation</a:t>
            </a:r>
            <a:endParaRPr lang="en-GB" sz="3600" dirty="0"/>
          </a:p>
          <a:p>
            <a:pPr fontAlgn="base"/>
            <a:r>
              <a:rPr lang="en-GB" sz="3600" b="1" dirty="0"/>
              <a:t>Elaboration</a:t>
            </a:r>
            <a:endParaRPr lang="en-GB" sz="3600" dirty="0"/>
          </a:p>
          <a:p>
            <a:pPr fontAlgn="base"/>
            <a:r>
              <a:rPr lang="en-GB" sz="3600" b="1" dirty="0"/>
              <a:t>Negotiation</a:t>
            </a:r>
            <a:endParaRPr lang="en-GB" sz="3600" dirty="0"/>
          </a:p>
          <a:p>
            <a:pPr fontAlgn="base"/>
            <a:r>
              <a:rPr lang="en-GB" sz="3600" b="1" dirty="0"/>
              <a:t>Specification</a:t>
            </a:r>
            <a:endParaRPr lang="en-GB" sz="3600" dirty="0"/>
          </a:p>
          <a:p>
            <a:pPr fontAlgn="base"/>
            <a:r>
              <a:rPr lang="en-GB" sz="3600" b="1" dirty="0"/>
              <a:t>Validation</a:t>
            </a:r>
            <a:endParaRPr lang="en-GB" sz="3600" dirty="0"/>
          </a:p>
          <a:p>
            <a:pPr fontAlgn="base"/>
            <a:r>
              <a:rPr lang="en-GB" sz="4000" b="1" dirty="0"/>
              <a:t>Requirements Management</a:t>
            </a:r>
            <a:endParaRPr lang="en-GB" sz="4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19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C624-7914-47AB-B489-1CA32EEE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inception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4E9F-862B-4AC9-952A-9870ED88F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1" y="2722626"/>
            <a:ext cx="11388649" cy="3724096"/>
          </a:xfrm>
        </p:spPr>
        <p:txBody>
          <a:bodyPr/>
          <a:lstStyle/>
          <a:p>
            <a:pPr marL="457200" indent="-457200" rtl="0" fontAlgn="base">
              <a:buFont typeface="Wingdings" panose="05000000000000000000" pitchFamily="2" charset="2"/>
              <a:buChar char="ü"/>
            </a:pPr>
            <a:r>
              <a:rPr lang="en-GB" sz="3200" dirty="0"/>
              <a:t>Overall in the inception phase, the following criteria have to be addressed by the software engineers: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3200" dirty="0"/>
              <a:t>Understanding of the problem.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3200" dirty="0"/>
              <a:t>The people who want a solution.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3200" dirty="0"/>
              <a:t>Nature of the solution.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GB" sz="3200" dirty="0"/>
              <a:t>Communication and collaboration between the customer and developer.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6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36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</TotalTime>
  <Words>925</Words>
  <Application>Microsoft Office PowerPoint</Application>
  <PresentationFormat>Widescreen</PresentationFormat>
  <Paragraphs>161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Candara</vt:lpstr>
      <vt:lpstr>Nunito</vt:lpstr>
      <vt:lpstr>Times New Roman</vt:lpstr>
      <vt:lpstr>Wingdings</vt:lpstr>
      <vt:lpstr>Office Theme</vt:lpstr>
      <vt:lpstr>PowerPoint Presentation</vt:lpstr>
      <vt:lpstr>Requirements Engineering:</vt:lpstr>
      <vt:lpstr>PowerPoint Presentation</vt:lpstr>
      <vt:lpstr>PowerPoint Presentation</vt:lpstr>
      <vt:lpstr>PowerPoint Presentation</vt:lpstr>
      <vt:lpstr>Requirements engineering</vt:lpstr>
      <vt:lpstr>PowerPoint Presentation</vt:lpstr>
      <vt:lpstr>The software requirements engineering process includes the </vt:lpstr>
      <vt:lpstr>inception phase</vt:lpstr>
      <vt:lpstr>Elicitation </vt:lpstr>
      <vt:lpstr>PowerPoint Presentation</vt:lpstr>
      <vt:lpstr>Elaboration-result of inception and elicitation  </vt:lpstr>
      <vt:lpstr>Negotiation </vt:lpstr>
      <vt:lpstr>5 step-Specification </vt:lpstr>
      <vt:lpstr>Validation </vt:lpstr>
      <vt:lpstr>Requirements Management-7th </vt:lpstr>
      <vt:lpstr>PowerPoint Presentation</vt:lpstr>
      <vt:lpstr>PowerPoint Presentation</vt:lpstr>
      <vt:lpstr>Following are the Requirement Engineering Process </vt:lpstr>
      <vt:lpstr>Types of Feasibility Study </vt:lpstr>
      <vt:lpstr>PowerPoint Presentation</vt:lpstr>
      <vt:lpstr>Requirements Specification</vt:lpstr>
      <vt:lpstr>Use cases and Functional specification</vt:lpstr>
      <vt:lpstr>PowerPoint Presentation</vt:lpstr>
      <vt:lpstr>Requirements validation, </vt:lpstr>
      <vt:lpstr>PowerPoint Presentation</vt:lpstr>
      <vt:lpstr>Requirements Reviews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Admin</cp:lastModifiedBy>
  <cp:revision>118</cp:revision>
  <dcterms:created xsi:type="dcterms:W3CDTF">2023-09-04T11:01:54Z</dcterms:created>
  <dcterms:modified xsi:type="dcterms:W3CDTF">2024-12-28T06:46:35Z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2023-09-04T00:00:00Z</vt:filetime>
  </property>
</Properties>
</file>