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media/image2.jpg" ContentType="image/jpe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6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3"/>
  </p:notesMasterIdLst>
  <p:sldIdLst>
    <p:sldId id="276" r:id="rId2"/>
    <p:sldId id="303" r:id="rId3"/>
    <p:sldId id="306" r:id="rId4"/>
    <p:sldId id="304" r:id="rId5"/>
    <p:sldId id="371" r:id="rId6"/>
    <p:sldId id="372" r:id="rId7"/>
    <p:sldId id="373" r:id="rId8"/>
    <p:sldId id="374" r:id="rId9"/>
    <p:sldId id="375" r:id="rId10"/>
    <p:sldId id="309" r:id="rId11"/>
    <p:sldId id="330" r:id="rId12"/>
    <p:sldId id="331" r:id="rId13"/>
    <p:sldId id="332" r:id="rId14"/>
    <p:sldId id="333" r:id="rId15"/>
    <p:sldId id="343" r:id="rId16"/>
    <p:sldId id="344" r:id="rId17"/>
    <p:sldId id="308" r:id="rId18"/>
    <p:sldId id="310" r:id="rId19"/>
    <p:sldId id="311" r:id="rId20"/>
    <p:sldId id="313" r:id="rId21"/>
    <p:sldId id="336" r:id="rId22"/>
    <p:sldId id="338" r:id="rId23"/>
    <p:sldId id="334" r:id="rId24"/>
    <p:sldId id="337" r:id="rId25"/>
    <p:sldId id="339" r:id="rId26"/>
    <p:sldId id="335" r:id="rId27"/>
    <p:sldId id="341" r:id="rId28"/>
    <p:sldId id="340" r:id="rId29"/>
    <p:sldId id="342" r:id="rId30"/>
    <p:sldId id="347" r:id="rId31"/>
    <p:sldId id="348" r:id="rId32"/>
    <p:sldId id="349" r:id="rId33"/>
    <p:sldId id="350" r:id="rId34"/>
    <p:sldId id="351" r:id="rId35"/>
    <p:sldId id="352" r:id="rId36"/>
    <p:sldId id="353" r:id="rId37"/>
    <p:sldId id="354" r:id="rId38"/>
    <p:sldId id="355" r:id="rId39"/>
    <p:sldId id="356" r:id="rId40"/>
    <p:sldId id="357" r:id="rId41"/>
    <p:sldId id="359" r:id="rId42"/>
    <p:sldId id="360" r:id="rId43"/>
    <p:sldId id="361" r:id="rId44"/>
    <p:sldId id="362" r:id="rId45"/>
    <p:sldId id="363" r:id="rId46"/>
    <p:sldId id="364" r:id="rId47"/>
    <p:sldId id="365" r:id="rId48"/>
    <p:sldId id="366" r:id="rId49"/>
    <p:sldId id="367" r:id="rId50"/>
    <p:sldId id="368" r:id="rId51"/>
    <p:sldId id="376" r:id="rId52"/>
    <p:sldId id="377" r:id="rId53"/>
    <p:sldId id="316" r:id="rId54"/>
    <p:sldId id="370" r:id="rId55"/>
    <p:sldId id="315" r:id="rId56"/>
    <p:sldId id="317" r:id="rId57"/>
    <p:sldId id="319" r:id="rId58"/>
    <p:sldId id="320" r:id="rId59"/>
    <p:sldId id="378" r:id="rId60"/>
    <p:sldId id="379" r:id="rId61"/>
    <p:sldId id="326" r:id="rId62"/>
    <p:sldId id="327" r:id="rId63"/>
    <p:sldId id="328" r:id="rId64"/>
    <p:sldId id="325" r:id="rId65"/>
    <p:sldId id="324" r:id="rId66"/>
    <p:sldId id="381" r:id="rId67"/>
    <p:sldId id="382" r:id="rId68"/>
    <p:sldId id="383" r:id="rId69"/>
    <p:sldId id="380" r:id="rId70"/>
    <p:sldId id="329" r:id="rId71"/>
    <p:sldId id="271" r:id="rId7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80" y="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E1730-A1FA-47B4-BC00-59557D2AF2D2}" type="datetimeFigureOut">
              <a:rPr lang="en-IN" smtClean="0"/>
              <a:t>12-01-2025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2EE8F3-EA12-46C1-9E7B-ADE1830553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167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" name="Google Shape;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50425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046980" y="3079750"/>
            <a:ext cx="2098040" cy="559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1642872"/>
            <a:ext cx="12192000" cy="643255"/>
          </a:xfrm>
          <a:custGeom>
            <a:avLst/>
            <a:gdLst/>
            <a:ahLst/>
            <a:cxnLst/>
            <a:rect l="l" t="t" r="r" b="b"/>
            <a:pathLst>
              <a:path w="12192000" h="643255">
                <a:moveTo>
                  <a:pt x="12192000" y="0"/>
                </a:moveTo>
                <a:lnTo>
                  <a:pt x="0" y="0"/>
                </a:lnTo>
                <a:lnTo>
                  <a:pt x="0" y="643127"/>
                </a:lnTo>
                <a:lnTo>
                  <a:pt x="12192000" y="6431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70712" y="2491587"/>
            <a:ext cx="5297170" cy="4102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1642872"/>
            <a:ext cx="12192000" cy="643255"/>
          </a:xfrm>
          <a:custGeom>
            <a:avLst/>
            <a:gdLst/>
            <a:ahLst/>
            <a:cxnLst/>
            <a:rect l="l" t="t" r="r" b="b"/>
            <a:pathLst>
              <a:path w="12192000" h="643255">
                <a:moveTo>
                  <a:pt x="12192000" y="0"/>
                </a:moveTo>
                <a:lnTo>
                  <a:pt x="0" y="0"/>
                </a:lnTo>
                <a:lnTo>
                  <a:pt x="0" y="643127"/>
                </a:lnTo>
                <a:lnTo>
                  <a:pt x="12192000" y="6431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361176"/>
            <a:ext cx="12192000" cy="497205"/>
          </a:xfrm>
          <a:custGeom>
            <a:avLst/>
            <a:gdLst/>
            <a:ahLst/>
            <a:cxnLst/>
            <a:rect l="l" t="t" r="r" b="b"/>
            <a:pathLst>
              <a:path w="12192000" h="497204">
                <a:moveTo>
                  <a:pt x="0" y="496824"/>
                </a:moveTo>
                <a:lnTo>
                  <a:pt x="12192000" y="496824"/>
                </a:lnTo>
                <a:lnTo>
                  <a:pt x="12192000" y="0"/>
                </a:lnTo>
                <a:lnTo>
                  <a:pt x="0" y="0"/>
                </a:lnTo>
                <a:lnTo>
                  <a:pt x="0" y="496824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3214116"/>
            <a:ext cx="12192000" cy="2790825"/>
          </a:xfrm>
          <a:custGeom>
            <a:avLst/>
            <a:gdLst/>
            <a:ahLst/>
            <a:cxnLst/>
            <a:rect l="l" t="t" r="r" b="b"/>
            <a:pathLst>
              <a:path w="12192000" h="2790825">
                <a:moveTo>
                  <a:pt x="0" y="2790444"/>
                </a:moveTo>
                <a:lnTo>
                  <a:pt x="12192000" y="2790444"/>
                </a:lnTo>
                <a:lnTo>
                  <a:pt x="12192000" y="0"/>
                </a:lnTo>
                <a:lnTo>
                  <a:pt x="0" y="0"/>
                </a:lnTo>
                <a:lnTo>
                  <a:pt x="0" y="2790444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6107" y="362711"/>
            <a:ext cx="8939784" cy="285749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44595" y="4000500"/>
            <a:ext cx="5702808" cy="57150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50791" y="4946903"/>
            <a:ext cx="4090416" cy="26060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1_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030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2638" y="1695069"/>
            <a:ext cx="11526723" cy="513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0712" y="2722626"/>
            <a:ext cx="11250574" cy="307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8" name="Google Shape;73;p14"/>
          <p:cNvPicPr preferRelativeResize="0"/>
          <p:nvPr userDrawn="1"/>
        </p:nvPicPr>
        <p:blipFill rotWithShape="1">
          <a:blip r:embed="rId9">
            <a:alphaModFix/>
          </a:blip>
          <a:srcRect/>
          <a:stretch/>
        </p:blipFill>
        <p:spPr>
          <a:xfrm>
            <a:off x="0" y="140532"/>
            <a:ext cx="3544493" cy="100246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://www.paruluniversity.ac.in/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" y="135615"/>
            <a:ext cx="12191999" cy="6857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15998" y="174963"/>
            <a:ext cx="3175991" cy="6293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" name="Google Shape;66;p14"/>
          <p:cNvGrpSpPr/>
          <p:nvPr/>
        </p:nvGrpSpPr>
        <p:grpSpPr>
          <a:xfrm>
            <a:off x="1530146" y="2924944"/>
            <a:ext cx="9900020" cy="203246"/>
            <a:chOff x="1889760" y="2692907"/>
            <a:chExt cx="8412480" cy="92963"/>
          </a:xfrm>
        </p:grpSpPr>
        <p:sp>
          <p:nvSpPr>
            <p:cNvPr id="67" name="Google Shape;67;p14"/>
            <p:cNvSpPr/>
            <p:nvPr/>
          </p:nvSpPr>
          <p:spPr>
            <a:xfrm>
              <a:off x="1889760" y="2738627"/>
              <a:ext cx="8382000" cy="1905"/>
            </a:xfrm>
            <a:custGeom>
              <a:avLst/>
              <a:gdLst/>
              <a:ahLst/>
              <a:cxnLst/>
              <a:rect l="l" t="t" r="r" b="b"/>
              <a:pathLst>
                <a:path w="8382000" h="1905" extrusionOk="0">
                  <a:moveTo>
                    <a:pt x="0" y="0"/>
                  </a:moveTo>
                  <a:lnTo>
                    <a:pt x="8382000" y="1524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pic>
          <p:nvPicPr>
            <p:cNvPr id="68" name="Google Shape;68;p1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889760" y="2692907"/>
              <a:ext cx="124967" cy="929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" name="Google Shape;69;p1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0177272" y="2692907"/>
              <a:ext cx="124968" cy="9296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0" name="Google Shape;70;p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608307" y="6423659"/>
            <a:ext cx="202692" cy="202692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1264261" y="1484784"/>
            <a:ext cx="10090580" cy="1675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r>
              <a:rPr lang="en-US" sz="3600" b="1" dirty="0"/>
              <a:t>SOFTWARE ENGINEERING </a:t>
            </a:r>
            <a:r>
              <a:rPr lang="en-IN" sz="3600" dirty="0"/>
              <a:t>(</a:t>
            </a:r>
            <a:r>
              <a:rPr lang="en-GB" sz="3600" dirty="0"/>
              <a:t>303105253</a:t>
            </a:r>
            <a:r>
              <a:rPr lang="en-IN" sz="3600" dirty="0"/>
              <a:t>) </a:t>
            </a:r>
          </a:p>
          <a:p>
            <a:r>
              <a:rPr lang="en-IN" sz="3600" dirty="0"/>
              <a:t>Alok Singh Kushwaha</a:t>
            </a:r>
          </a:p>
          <a:p>
            <a:endParaRPr lang="en-IN" sz="3600" dirty="0"/>
          </a:p>
        </p:txBody>
      </p:sp>
      <p:sp>
        <p:nvSpPr>
          <p:cNvPr id="72" name="Google Shape;72;p14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1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140533"/>
            <a:ext cx="3544493" cy="7332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3687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38AEA-D60F-46CD-8E5C-7950FC0B17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5400" dirty="0">
                <a:solidFill>
                  <a:srgbClr val="FF0000"/>
                </a:solidFill>
              </a:rPr>
              <a:t>3.Design Models 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82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230F7E7-21C3-418D-B42B-53EEA05A2A9D}"/>
              </a:ext>
            </a:extLst>
          </p:cNvPr>
          <p:cNvSpPr/>
          <p:nvPr/>
        </p:nvSpPr>
        <p:spPr>
          <a:xfrm>
            <a:off x="152400" y="1600201"/>
            <a:ext cx="11811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Nunito"/>
              </a:rPr>
              <a:t>System Design Strategy </a:t>
            </a:r>
            <a:r>
              <a:rPr lang="en-GB" sz="2800" b="1" dirty="0">
                <a:solidFill>
                  <a:srgbClr val="273239"/>
                </a:solidFill>
                <a:latin typeface="Nunito"/>
              </a:rPr>
              <a:t>refers to the approach that is taken to design a software system. </a:t>
            </a:r>
            <a:endParaRPr lang="en-GB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697518-3966-4E83-967F-D7D8F8D82C01}"/>
              </a:ext>
            </a:extLst>
          </p:cNvPr>
          <p:cNvSpPr/>
          <p:nvPr/>
        </p:nvSpPr>
        <p:spPr>
          <a:xfrm>
            <a:off x="304800" y="2666999"/>
            <a:ext cx="4572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buFont typeface="+mj-lt"/>
              <a:buAutoNum type="arabicPeriod"/>
            </a:pPr>
            <a:r>
              <a:rPr lang="en-GB" sz="2800" dirty="0">
                <a:solidFill>
                  <a:srgbClr val="FF0000"/>
                </a:solidFill>
                <a:latin typeface="Nunito"/>
              </a:rPr>
              <a:t>Top-Down Design</a:t>
            </a:r>
            <a:r>
              <a:rPr lang="en-GB" sz="2800" dirty="0">
                <a:solidFill>
                  <a:srgbClr val="273239"/>
                </a:solidFill>
                <a:latin typeface="Nunito"/>
              </a:rPr>
              <a:t>: This strategy starts with a high-level view of the system and gradually breaks it down into smaller, more manageable components</a:t>
            </a:r>
            <a:r>
              <a:rPr lang="en-GB" dirty="0">
                <a:solidFill>
                  <a:srgbClr val="273239"/>
                </a:solidFill>
                <a:latin typeface="Nunito"/>
              </a:rPr>
              <a:t>.</a:t>
            </a:r>
            <a:endParaRPr lang="en-GB" b="0" i="0" dirty="0">
              <a:solidFill>
                <a:srgbClr val="273239"/>
              </a:solidFill>
              <a:effectLst/>
              <a:latin typeface="Nuni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AE421C-09E0-4B74-AB54-02D075000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5147" y="2551896"/>
            <a:ext cx="6698253" cy="350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240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37C39CA-3062-4DFE-97AB-C2059E486282}"/>
              </a:ext>
            </a:extLst>
          </p:cNvPr>
          <p:cNvSpPr/>
          <p:nvPr/>
        </p:nvSpPr>
        <p:spPr>
          <a:xfrm>
            <a:off x="152400" y="1600200"/>
            <a:ext cx="3962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buFont typeface="+mj-lt"/>
              <a:buAutoNum type="arabicPeriod" startAt="2"/>
            </a:pPr>
            <a:r>
              <a:rPr lang="en-GB" sz="3200" b="1" dirty="0">
                <a:solidFill>
                  <a:srgbClr val="FF0000"/>
                </a:solidFill>
                <a:latin typeface="Nunito"/>
              </a:rPr>
              <a:t>Bottom-Up Design</a:t>
            </a:r>
            <a:r>
              <a:rPr lang="en-GB" sz="3200" dirty="0">
                <a:solidFill>
                  <a:srgbClr val="273239"/>
                </a:solidFill>
                <a:latin typeface="Nunito"/>
              </a:rPr>
              <a:t>: This strategy starts with individual components and builds the system up, piece by piece.</a:t>
            </a:r>
            <a:endParaRPr lang="en-GB" sz="3200" b="0" i="0" dirty="0">
              <a:solidFill>
                <a:srgbClr val="273239"/>
              </a:solidFill>
              <a:effectLst/>
              <a:latin typeface="Nunit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85F579-17D2-44AC-B6FC-849841562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062" y="2057400"/>
            <a:ext cx="687828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AD6B07-99D0-4734-9919-2AA4280FFD7A}"/>
              </a:ext>
            </a:extLst>
          </p:cNvPr>
          <p:cNvSpPr/>
          <p:nvPr/>
        </p:nvSpPr>
        <p:spPr>
          <a:xfrm>
            <a:off x="342900" y="1524000"/>
            <a:ext cx="115062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GB" sz="2800" b="1" dirty="0">
                <a:solidFill>
                  <a:srgbClr val="FF0000"/>
                </a:solidFill>
                <a:latin typeface="Nunito"/>
              </a:rPr>
              <a:t>Advantages of Bottom-up approach: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273239"/>
                </a:solidFill>
                <a:latin typeface="Nunito"/>
              </a:rPr>
              <a:t>The economics can result when general solutions can be reused.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273239"/>
                </a:solidFill>
                <a:latin typeface="Nunito"/>
              </a:rPr>
              <a:t>It can be used to </a:t>
            </a:r>
            <a:r>
              <a:rPr lang="en-GB" sz="2800" dirty="0">
                <a:solidFill>
                  <a:srgbClr val="273239"/>
                </a:solidFill>
                <a:highlight>
                  <a:srgbClr val="FFFF00"/>
                </a:highlight>
                <a:latin typeface="Nunito"/>
              </a:rPr>
              <a:t>hide the low-level details </a:t>
            </a:r>
            <a:r>
              <a:rPr lang="en-GB" sz="2800" dirty="0">
                <a:solidFill>
                  <a:srgbClr val="273239"/>
                </a:solidFill>
                <a:latin typeface="Nunito"/>
              </a:rPr>
              <a:t>of implementation and be merged with the top-down technique.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273239"/>
              </a:solidFill>
              <a:latin typeface="Nunito"/>
            </a:endParaRPr>
          </a:p>
          <a:p>
            <a:pPr fontAlgn="base"/>
            <a:r>
              <a:rPr lang="en-GB" sz="2400" b="1" dirty="0">
                <a:solidFill>
                  <a:srgbClr val="FF0000"/>
                </a:solidFill>
                <a:latin typeface="Nunito"/>
              </a:rPr>
              <a:t>Disadvantages of Bottom-up approach: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rgbClr val="273239"/>
                </a:solidFill>
                <a:latin typeface="Nunito"/>
              </a:rPr>
              <a:t>It is not so closely related to the structure of the problem.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rgbClr val="273239"/>
                </a:solidFill>
                <a:latin typeface="Nunito"/>
              </a:rPr>
              <a:t>High-quality bottom-up solutions are very hard to construct.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rgbClr val="273239"/>
                </a:solidFill>
                <a:latin typeface="Nunito"/>
              </a:rPr>
              <a:t>It leads to the proliferation of ‘potentially useful’ functions rather than the most appropriate ones.</a:t>
            </a:r>
            <a:endParaRPr lang="en-GB" sz="3600" b="0" i="0" dirty="0">
              <a:solidFill>
                <a:srgbClr val="273239"/>
              </a:solidFill>
              <a:effectLst/>
              <a:latin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394014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1A9641-7669-4B37-9094-D411B7E45057}"/>
              </a:ext>
            </a:extLst>
          </p:cNvPr>
          <p:cNvSpPr/>
          <p:nvPr/>
        </p:nvSpPr>
        <p:spPr>
          <a:xfrm>
            <a:off x="304800" y="1600200"/>
            <a:ext cx="11734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+mj-lt"/>
              <a:buAutoNum type="arabicPeriod" startAt="3"/>
            </a:pPr>
            <a:r>
              <a:rPr lang="en-GB" sz="2800" dirty="0">
                <a:solidFill>
                  <a:srgbClr val="FF0000"/>
                </a:solidFill>
                <a:latin typeface="Nunito"/>
              </a:rPr>
              <a:t>Iterative Design: </a:t>
            </a:r>
            <a:r>
              <a:rPr lang="en-GB" sz="2800" dirty="0">
                <a:solidFill>
                  <a:srgbClr val="273239"/>
                </a:solidFill>
                <a:latin typeface="Nunito"/>
              </a:rPr>
              <a:t>This strategy involves designing and implementing the system in stages, with each stage building on the results of the previous stage.</a:t>
            </a:r>
          </a:p>
          <a:p>
            <a:pPr fontAlgn="base">
              <a:buFont typeface="+mj-lt"/>
              <a:buAutoNum type="arabicPeriod" startAt="3"/>
            </a:pPr>
            <a:endParaRPr lang="en-GB" sz="2800" dirty="0">
              <a:solidFill>
                <a:srgbClr val="273239"/>
              </a:solidFill>
              <a:latin typeface="Nunito"/>
            </a:endParaRPr>
          </a:p>
          <a:p>
            <a:pPr fontAlgn="base">
              <a:buFont typeface="+mj-lt"/>
              <a:buAutoNum type="arabicPeriod" startAt="4"/>
            </a:pPr>
            <a:r>
              <a:rPr lang="en-GB" sz="2800" dirty="0">
                <a:solidFill>
                  <a:srgbClr val="FF0000"/>
                </a:solidFill>
                <a:latin typeface="Nunito"/>
              </a:rPr>
              <a:t>Incremental Design: </a:t>
            </a:r>
            <a:r>
              <a:rPr lang="en-GB" sz="2800" dirty="0">
                <a:solidFill>
                  <a:srgbClr val="273239"/>
                </a:solidFill>
                <a:latin typeface="Nunito"/>
              </a:rPr>
              <a:t>This strategy involves designing and implementing a small part of the system at a time, adding more functionality with each iteration.</a:t>
            </a:r>
          </a:p>
          <a:p>
            <a:pPr fontAlgn="base">
              <a:buFont typeface="+mj-lt"/>
              <a:buAutoNum type="arabicPeriod" startAt="4"/>
            </a:pPr>
            <a:endParaRPr lang="en-GB" sz="2800" dirty="0">
              <a:solidFill>
                <a:srgbClr val="273239"/>
              </a:solidFill>
              <a:latin typeface="Nunito"/>
            </a:endParaRPr>
          </a:p>
          <a:p>
            <a:pPr fontAlgn="base">
              <a:buFont typeface="+mj-lt"/>
              <a:buAutoNum type="arabicPeriod" startAt="5"/>
            </a:pPr>
            <a:r>
              <a:rPr lang="en-GB" sz="2800" dirty="0">
                <a:solidFill>
                  <a:srgbClr val="FF0000"/>
                </a:solidFill>
                <a:latin typeface="Nunito"/>
              </a:rPr>
              <a:t>Agile Design: </a:t>
            </a:r>
            <a:r>
              <a:rPr lang="en-GB" sz="2800" dirty="0">
                <a:solidFill>
                  <a:srgbClr val="273239"/>
                </a:solidFill>
                <a:latin typeface="Nunito"/>
              </a:rPr>
              <a:t>This strategy involves a flexible, iterative approach to design, where requirements and design evolve through collaboration between self-organizing and cross-functional teams.</a:t>
            </a:r>
            <a:endParaRPr lang="en-GB" sz="2800" b="0" i="0" dirty="0">
              <a:solidFill>
                <a:srgbClr val="273239"/>
              </a:solidFill>
              <a:effectLst/>
              <a:latin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1374466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30F10B-2D5F-42C9-8084-3049977D406A}"/>
              </a:ext>
            </a:extLst>
          </p:cNvPr>
          <p:cNvSpPr/>
          <p:nvPr/>
        </p:nvSpPr>
        <p:spPr>
          <a:xfrm>
            <a:off x="76200" y="1600200"/>
            <a:ext cx="12115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Examples of Alternative Designs: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Event-Driven Architecture (EDA):</a:t>
            </a:r>
            <a:endParaRPr lang="en-GB" dirty="0"/>
          </a:p>
          <a:p>
            <a:pPr marL="742950" lvl="1" indent="-285750">
              <a:buFont typeface="+mj-lt"/>
              <a:buAutoNum type="arabicPeriod"/>
            </a:pPr>
            <a:r>
              <a:rPr lang="en-GB" b="1" dirty="0"/>
              <a:t>Description:</a:t>
            </a:r>
            <a:r>
              <a:rPr lang="en-GB" dirty="0"/>
              <a:t> The system is designed around the production, detection, and reaction to events.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b="1" dirty="0"/>
              <a:t>Use Case:</a:t>
            </a:r>
            <a:r>
              <a:rPr lang="en-GB" dirty="0"/>
              <a:t> Real-time systems like IoT or stock trading platforms.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b="1" dirty="0"/>
              <a:t>Pros:</a:t>
            </a:r>
            <a:r>
              <a:rPr lang="en-GB" dirty="0"/>
              <a:t> Decouples components, supports scalability.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b="1" dirty="0"/>
              <a:t>Cons:</a:t>
            </a:r>
            <a:r>
              <a:rPr lang="en-GB" dirty="0"/>
              <a:t> Complexity in managing event flow and debugging.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Service-Oriented Architecture (SOA):</a:t>
            </a:r>
            <a:endParaRPr lang="en-GB" dirty="0"/>
          </a:p>
          <a:p>
            <a:pPr marL="742950" lvl="1" indent="-285750">
              <a:buFont typeface="+mj-lt"/>
              <a:buAutoNum type="arabicPeriod"/>
            </a:pPr>
            <a:r>
              <a:rPr lang="en-GB" b="1" dirty="0"/>
              <a:t>Description:</a:t>
            </a:r>
            <a:r>
              <a:rPr lang="en-GB" dirty="0"/>
              <a:t> Focuses on services that are reusable and can be composed into workflows.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b="1" dirty="0"/>
              <a:t>Use Case:</a:t>
            </a:r>
            <a:r>
              <a:rPr lang="en-GB" dirty="0"/>
              <a:t> Enterprise-level systems with distributed services.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b="1" dirty="0"/>
              <a:t>Pros:</a:t>
            </a:r>
            <a:r>
              <a:rPr lang="en-GB" dirty="0"/>
              <a:t> Reusability, loose coupling, and scalability.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b="1" dirty="0"/>
              <a:t>Cons:</a:t>
            </a:r>
            <a:r>
              <a:rPr lang="en-GB" dirty="0"/>
              <a:t> Higher initial complexity and costs.</a:t>
            </a:r>
          </a:p>
        </p:txBody>
      </p:sp>
    </p:spTree>
    <p:extLst>
      <p:ext uri="{BB962C8B-B14F-4D97-AF65-F5344CB8AC3E}">
        <p14:creationId xmlns:p14="http://schemas.microsoft.com/office/powerpoint/2010/main" val="678037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E93824-F6BD-4B25-A107-181D3AD8FDC7}"/>
              </a:ext>
            </a:extLst>
          </p:cNvPr>
          <p:cNvSpPr/>
          <p:nvPr/>
        </p:nvSpPr>
        <p:spPr>
          <a:xfrm>
            <a:off x="381000" y="1582341"/>
            <a:ext cx="10820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GB" sz="2000" b="1" dirty="0"/>
              <a:t>Peer-to-Peer (P2P):</a:t>
            </a:r>
            <a:endParaRPr lang="en-GB" sz="2000" dirty="0"/>
          </a:p>
          <a:p>
            <a:pPr marL="742950" lvl="1" indent="-285750">
              <a:buFont typeface="+mj-lt"/>
              <a:buAutoNum type="arabicPeriod"/>
            </a:pPr>
            <a:r>
              <a:rPr lang="en-GB" sz="2000" b="1" dirty="0"/>
              <a:t>Description:</a:t>
            </a:r>
            <a:r>
              <a:rPr lang="en-GB" sz="2000" dirty="0"/>
              <a:t> All nodes have equal roles in contributing to the system (no centralized server).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2000" b="1" dirty="0"/>
              <a:t>Use Case:</a:t>
            </a:r>
            <a:r>
              <a:rPr lang="en-GB" sz="2000" dirty="0"/>
              <a:t> File-sharing applications like BitTorrent.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2000" b="1" dirty="0"/>
              <a:t>Pros:</a:t>
            </a:r>
            <a:r>
              <a:rPr lang="en-GB" sz="2000" dirty="0"/>
              <a:t> Resilience, scalability, and fault tolerance.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2000" b="1" dirty="0"/>
              <a:t>Cons:</a:t>
            </a:r>
            <a:r>
              <a:rPr lang="en-GB" sz="2000" dirty="0"/>
              <a:t> Security and coordination challenges.</a:t>
            </a:r>
          </a:p>
          <a:p>
            <a:pPr marL="742950" lvl="1" indent="-285750">
              <a:buFont typeface="+mj-lt"/>
              <a:buAutoNum type="arabicPeriod"/>
            </a:pPr>
            <a:endParaRPr lang="en-GB" sz="2000" dirty="0"/>
          </a:p>
          <a:p>
            <a:pPr>
              <a:buFont typeface="+mj-lt"/>
              <a:buAutoNum type="arabicPeriod"/>
            </a:pPr>
            <a:r>
              <a:rPr lang="en-GB" sz="2000" b="1" dirty="0"/>
              <a:t>Serverless Architecture:</a:t>
            </a:r>
            <a:endParaRPr lang="en-GB" sz="2000" dirty="0"/>
          </a:p>
          <a:p>
            <a:pPr marL="742950" lvl="1" indent="-285750">
              <a:buFont typeface="+mj-lt"/>
              <a:buAutoNum type="arabicPeriod"/>
            </a:pPr>
            <a:r>
              <a:rPr lang="en-GB" sz="2000" b="1" dirty="0"/>
              <a:t>Description:</a:t>
            </a:r>
            <a:r>
              <a:rPr lang="en-GB" sz="2000" dirty="0"/>
              <a:t> Applications are built and deployed without managing servers, using cloud services.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2000" b="1" dirty="0"/>
              <a:t>Use Case:</a:t>
            </a:r>
            <a:r>
              <a:rPr lang="en-GB" sz="2000" dirty="0"/>
              <a:t> Event-driven systems, backend for mobile apps.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2000" b="1" dirty="0"/>
              <a:t>Pros:</a:t>
            </a:r>
            <a:r>
              <a:rPr lang="en-GB" sz="2000" dirty="0"/>
              <a:t> Cost-effective, highly scalable.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2000" b="1" dirty="0"/>
              <a:t>Cons:</a:t>
            </a:r>
            <a:r>
              <a:rPr lang="en-GB" sz="2000" dirty="0"/>
              <a:t> Vendor lock-in and limited control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084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9EE6F-EDCB-4F62-9F6B-81D258F36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62120-396C-4F04-8E56-5EC1FF4FD1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06CDAA-763C-4D2C-A6DB-34DDBCC0E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631315"/>
            <a:ext cx="1188720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087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563DA-2DC9-4882-B844-6F4DB550D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676400"/>
            <a:ext cx="11250574" cy="4985980"/>
          </a:xfrm>
        </p:spPr>
        <p:txBody>
          <a:bodyPr/>
          <a:lstStyle/>
          <a:p>
            <a:r>
              <a:rPr lang="en-GB" sz="3600" dirty="0"/>
              <a:t>Designing a model is an important phase and is a multi-process that represent the </a:t>
            </a:r>
            <a:r>
              <a:rPr lang="en-GB" sz="3600" b="1" dirty="0">
                <a:solidFill>
                  <a:srgbClr val="FF0000"/>
                </a:solidFill>
              </a:rPr>
              <a:t>data structure, program structure, interface characteristic, and procedural details</a:t>
            </a:r>
            <a:r>
              <a:rPr lang="en-GB" sz="3600" dirty="0"/>
              <a:t>. </a:t>
            </a:r>
          </a:p>
          <a:p>
            <a:endParaRPr lang="en-GB" sz="3600" dirty="0"/>
          </a:p>
          <a:p>
            <a:r>
              <a:rPr lang="en-GB" sz="3600" dirty="0"/>
              <a:t>It is mainly classified into four categories –</a:t>
            </a:r>
          </a:p>
          <a:p>
            <a:r>
              <a:rPr lang="en-GB" sz="3600" dirty="0"/>
              <a:t>Data design, </a:t>
            </a:r>
          </a:p>
          <a:p>
            <a:r>
              <a:rPr lang="en-GB" sz="3600" dirty="0"/>
              <a:t>architectural design, </a:t>
            </a:r>
          </a:p>
          <a:p>
            <a:r>
              <a:rPr lang="en-GB" sz="3600" dirty="0"/>
              <a:t>interface design, and </a:t>
            </a:r>
          </a:p>
          <a:p>
            <a:r>
              <a:rPr lang="en-GB" sz="3600" dirty="0"/>
              <a:t>component-level design.</a:t>
            </a:r>
          </a:p>
        </p:txBody>
      </p:sp>
    </p:spTree>
    <p:extLst>
      <p:ext uri="{BB962C8B-B14F-4D97-AF65-F5344CB8AC3E}">
        <p14:creationId xmlns:p14="http://schemas.microsoft.com/office/powerpoint/2010/main" val="1912743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A1A2C6-1662-4374-A079-89B50B1BCB80}"/>
              </a:ext>
            </a:extLst>
          </p:cNvPr>
          <p:cNvSpPr/>
          <p:nvPr/>
        </p:nvSpPr>
        <p:spPr>
          <a:xfrm>
            <a:off x="304800" y="1582341"/>
            <a:ext cx="118872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/>
              <a:t>Design Model:</a:t>
            </a:r>
          </a:p>
          <a:p>
            <a:pPr>
              <a:buFont typeface="+mj-lt"/>
              <a:buAutoNum type="arabicPeriod"/>
            </a:pPr>
            <a:r>
              <a:rPr lang="en-GB" sz="3200" b="1" dirty="0"/>
              <a:t>Data Design</a:t>
            </a:r>
            <a:r>
              <a:rPr lang="en-GB" sz="3200" dirty="0"/>
              <a:t>: Describes the structure of data used within the system and its flow. Data dictionaries, ER diagrams, etc.</a:t>
            </a:r>
          </a:p>
          <a:p>
            <a:pPr>
              <a:buFont typeface="+mj-lt"/>
              <a:buAutoNum type="arabicPeriod"/>
            </a:pPr>
            <a:r>
              <a:rPr lang="en-GB" sz="3200" b="1" dirty="0"/>
              <a:t>Architectural Design</a:t>
            </a:r>
            <a:r>
              <a:rPr lang="en-GB" sz="3200" dirty="0"/>
              <a:t>: Depicts the system's high-level structure, components, and their interactions. UML diagrams, layered architecture, etc.</a:t>
            </a:r>
          </a:p>
          <a:p>
            <a:pPr>
              <a:buFont typeface="+mj-lt"/>
              <a:buAutoNum type="arabicPeriod"/>
            </a:pPr>
            <a:r>
              <a:rPr lang="en-GB" sz="3200" b="1" dirty="0"/>
              <a:t>Interface Design</a:t>
            </a:r>
            <a:r>
              <a:rPr lang="en-GB" sz="3200" dirty="0"/>
              <a:t>: Focuses on user interfaces and the interaction between modules. GUI layouts, API specifications.</a:t>
            </a:r>
          </a:p>
          <a:p>
            <a:pPr>
              <a:buFont typeface="+mj-lt"/>
              <a:buAutoNum type="arabicPeriod"/>
            </a:pPr>
            <a:r>
              <a:rPr lang="en-GB" sz="3200" b="1" dirty="0"/>
              <a:t>Component-Level Design</a:t>
            </a:r>
            <a:r>
              <a:rPr lang="en-GB" sz="3200" dirty="0"/>
              <a:t>: Details the internal workings of individual modules. Pseudocode, class diagrams, etc.</a:t>
            </a:r>
          </a:p>
        </p:txBody>
      </p:sp>
    </p:spTree>
    <p:extLst>
      <p:ext uri="{BB962C8B-B14F-4D97-AF65-F5344CB8AC3E}">
        <p14:creationId xmlns:p14="http://schemas.microsoft.com/office/powerpoint/2010/main" val="25696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0FEA3-59E9-4800-80C3-17E1A8A37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76400"/>
            <a:ext cx="11201400" cy="4953000"/>
          </a:xfrm>
        </p:spPr>
        <p:txBody>
          <a:bodyPr numCol="2"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GB" b="1" dirty="0">
                <a:solidFill>
                  <a:srgbClr val="FF0000"/>
                </a:solidFill>
              </a:rPr>
              <a:t>Structured System Design: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b="1" dirty="0">
                <a:solidFill>
                  <a:srgbClr val="FF0000"/>
                </a:solidFill>
              </a:rPr>
              <a:t>Design Concepts,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b="1" dirty="0">
                <a:solidFill>
                  <a:srgbClr val="FF0000"/>
                </a:solidFill>
              </a:rPr>
              <a:t>Design Model,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b="1" dirty="0">
                <a:solidFill>
                  <a:srgbClr val="FF0000"/>
                </a:solidFill>
              </a:rPr>
              <a:t>Software Architecture,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b="1" dirty="0">
                <a:solidFill>
                  <a:srgbClr val="FF0000"/>
                </a:solidFill>
              </a:rPr>
              <a:t>Data Design,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b="1" dirty="0">
                <a:solidFill>
                  <a:srgbClr val="FF0000"/>
                </a:solidFill>
              </a:rPr>
              <a:t>Architectural Styles and Patterns,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b="1" dirty="0">
                <a:solidFill>
                  <a:srgbClr val="FF0000"/>
                </a:solidFill>
              </a:rPr>
              <a:t>Architectural Design,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b="1" dirty="0">
                <a:solidFill>
                  <a:srgbClr val="FF0000"/>
                </a:solidFill>
              </a:rPr>
              <a:t>Alternative architectural designs,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b="1" dirty="0">
                <a:solidFill>
                  <a:srgbClr val="FF0000"/>
                </a:solidFill>
              </a:rPr>
              <a:t>Modelling Component level design and its </a:t>
            </a:r>
            <a:r>
              <a:rPr lang="en-GB" b="1" dirty="0" err="1">
                <a:solidFill>
                  <a:srgbClr val="FF0000"/>
                </a:solidFill>
              </a:rPr>
              <a:t>modeling</a:t>
            </a:r>
            <a:r>
              <a:rPr lang="en-GB" b="1" dirty="0">
                <a:solidFill>
                  <a:srgbClr val="FF0000"/>
                </a:solidFill>
              </a:rPr>
              <a:t>,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b="1" dirty="0">
                <a:solidFill>
                  <a:srgbClr val="FF0000"/>
                </a:solidFill>
              </a:rPr>
              <a:t>Procedural Design,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b="1" dirty="0">
                <a:solidFill>
                  <a:srgbClr val="FF0000"/>
                </a:solidFill>
              </a:rPr>
              <a:t> Object Oriented Design.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b="1" dirty="0">
                <a:solidFill>
                  <a:srgbClr val="FF0000"/>
                </a:solidFill>
              </a:rPr>
              <a:t>Data Oriented Analysis &amp; Design :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b="1" dirty="0">
                <a:solidFill>
                  <a:srgbClr val="FF0000"/>
                </a:solidFill>
              </a:rPr>
              <a:t>Difference between Data and Information, 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b="1" dirty="0">
                <a:solidFill>
                  <a:srgbClr val="FF0000"/>
                </a:solidFill>
              </a:rPr>
              <a:t>E-R Diagram,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b="1" dirty="0">
                <a:solidFill>
                  <a:srgbClr val="FF0000"/>
                </a:solidFill>
              </a:rPr>
              <a:t>Dataflow Model,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b="1" dirty="0">
                <a:solidFill>
                  <a:srgbClr val="FF0000"/>
                </a:solidFill>
              </a:rPr>
              <a:t>Control Flow Model,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b="1" dirty="0">
                <a:solidFill>
                  <a:srgbClr val="FF0000"/>
                </a:solidFill>
              </a:rPr>
              <a:t>Control and Process Specification,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b="1" dirty="0">
                <a:solidFill>
                  <a:srgbClr val="FF0000"/>
                </a:solidFill>
              </a:rPr>
              <a:t>Data Dictionary</a:t>
            </a:r>
          </a:p>
          <a:p>
            <a:pPr marL="457200" indent="-457200">
              <a:buFont typeface="+mj-lt"/>
              <a:buAutoNum type="arabicPeriod"/>
            </a:pPr>
            <a:endParaRPr lang="en-GB" sz="900" b="1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E00B01-A42B-4310-8F26-FDB6B1895859}"/>
              </a:ext>
            </a:extLst>
          </p:cNvPr>
          <p:cNvSpPr/>
          <p:nvPr/>
        </p:nvSpPr>
        <p:spPr>
          <a:xfrm>
            <a:off x="7162800" y="175260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582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38AEA-D60F-46CD-8E5C-7950FC0B1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600" y="2060550"/>
            <a:ext cx="11360800" cy="2736900"/>
          </a:xfrm>
        </p:spPr>
        <p:txBody>
          <a:bodyPr/>
          <a:lstStyle/>
          <a:p>
            <a:r>
              <a:rPr lang="en-GB" sz="5400" dirty="0">
                <a:solidFill>
                  <a:srgbClr val="FF0000"/>
                </a:solidFill>
              </a:rPr>
              <a:t>4.Software Architecture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715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5FDFC7-FF07-4068-A983-529A10AE96E3}"/>
              </a:ext>
            </a:extLst>
          </p:cNvPr>
          <p:cNvSpPr/>
          <p:nvPr/>
        </p:nvSpPr>
        <p:spPr>
          <a:xfrm>
            <a:off x="152400" y="1600200"/>
            <a:ext cx="11887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/>
              <a:t>Definition:</a:t>
            </a:r>
            <a:br>
              <a:rPr lang="en-GB" sz="3600" dirty="0"/>
            </a:br>
            <a:r>
              <a:rPr lang="en-GB" sz="3600" dirty="0"/>
              <a:t>Software architecture refers to the </a:t>
            </a:r>
            <a:r>
              <a:rPr lang="en-GB" sz="3600" dirty="0">
                <a:highlight>
                  <a:srgbClr val="FFFF00"/>
                </a:highlight>
              </a:rPr>
              <a:t>high-level structure </a:t>
            </a:r>
            <a:r>
              <a:rPr lang="en-GB" sz="3600" dirty="0"/>
              <a:t>of a software system and the </a:t>
            </a:r>
            <a:r>
              <a:rPr lang="en-GB" sz="3600" dirty="0">
                <a:highlight>
                  <a:srgbClr val="FFFF00"/>
                </a:highlight>
              </a:rPr>
              <a:t>discipline of creating such structures</a:t>
            </a:r>
            <a:r>
              <a:rPr lang="en-GB" sz="3600" dirty="0"/>
              <a:t>.</a:t>
            </a:r>
          </a:p>
          <a:p>
            <a:endParaRPr lang="en-GB" sz="3600" dirty="0"/>
          </a:p>
          <a:p>
            <a:r>
              <a:rPr lang="en-GB" sz="3600" dirty="0"/>
              <a:t>It involves </a:t>
            </a:r>
            <a:r>
              <a:rPr lang="en-GB" sz="3600" dirty="0">
                <a:highlight>
                  <a:srgbClr val="FFFF00"/>
                </a:highlight>
              </a:rPr>
              <a:t>the set of decisions about the organization </a:t>
            </a:r>
            <a:r>
              <a:rPr lang="en-GB" sz="3600" dirty="0"/>
              <a:t>of a system, </a:t>
            </a:r>
            <a:r>
              <a:rPr lang="en-GB" sz="3600" dirty="0">
                <a:highlight>
                  <a:srgbClr val="FFFF00"/>
                </a:highlight>
              </a:rPr>
              <a:t>its components</a:t>
            </a:r>
            <a:r>
              <a:rPr lang="en-GB" sz="3600" dirty="0"/>
              <a:t>, their relationships, and how they interact to meet the software’s functional and non-functional requirements.</a:t>
            </a:r>
          </a:p>
        </p:txBody>
      </p:sp>
    </p:spTree>
    <p:extLst>
      <p:ext uri="{BB962C8B-B14F-4D97-AF65-F5344CB8AC3E}">
        <p14:creationId xmlns:p14="http://schemas.microsoft.com/office/powerpoint/2010/main" val="39847708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82934B7-DF0A-4D18-A477-901511AED0DA}"/>
              </a:ext>
            </a:extLst>
          </p:cNvPr>
          <p:cNvSpPr/>
          <p:nvPr/>
        </p:nvSpPr>
        <p:spPr>
          <a:xfrm>
            <a:off x="457200" y="1600200"/>
            <a:ext cx="8763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/>
              <a:t>Importance:</a:t>
            </a:r>
            <a:endParaRPr lang="en-GB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3200" dirty="0"/>
              <a:t>Provides a blueprint for software development.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dirty="0"/>
              <a:t>Ensures scalability and robustness.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dirty="0"/>
              <a:t>Helps in managing complexity.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dirty="0"/>
              <a:t>Facilitates communication among stakeholders.</a:t>
            </a:r>
          </a:p>
        </p:txBody>
      </p:sp>
    </p:spTree>
    <p:extLst>
      <p:ext uri="{BB962C8B-B14F-4D97-AF65-F5344CB8AC3E}">
        <p14:creationId xmlns:p14="http://schemas.microsoft.com/office/powerpoint/2010/main" val="20500133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F18309-7780-4CEA-ADAE-368995C0359C}"/>
              </a:ext>
            </a:extLst>
          </p:cNvPr>
          <p:cNvSpPr/>
          <p:nvPr/>
        </p:nvSpPr>
        <p:spPr>
          <a:xfrm>
            <a:off x="228600" y="1524000"/>
            <a:ext cx="5029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273239"/>
                </a:solidFill>
                <a:latin typeface="Nunito"/>
              </a:rPr>
              <a:t>A software architecture defines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273239"/>
                </a:solidFill>
                <a:latin typeface="Nunito"/>
              </a:rPr>
              <a:t> </a:t>
            </a:r>
            <a:r>
              <a:rPr lang="en-GB" sz="2800" dirty="0">
                <a:solidFill>
                  <a:srgbClr val="FF0000"/>
                </a:solidFill>
                <a:latin typeface="Nunito"/>
              </a:rPr>
              <a:t>structure of a system.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273239"/>
                </a:solidFill>
                <a:latin typeface="Nunito"/>
              </a:rPr>
              <a:t> </a:t>
            </a:r>
            <a:r>
              <a:rPr lang="en-GB" sz="2800" dirty="0" err="1">
                <a:solidFill>
                  <a:srgbClr val="FF0000"/>
                </a:solidFill>
                <a:latin typeface="Nunito"/>
              </a:rPr>
              <a:t>behavior</a:t>
            </a:r>
            <a:r>
              <a:rPr lang="en-GB" sz="2800" dirty="0">
                <a:solidFill>
                  <a:srgbClr val="FF0000"/>
                </a:solidFill>
                <a:latin typeface="Nunito"/>
              </a:rPr>
              <a:t> of a system</a:t>
            </a:r>
            <a:r>
              <a:rPr lang="en-GB" sz="2800" dirty="0">
                <a:solidFill>
                  <a:srgbClr val="273239"/>
                </a:solidFill>
                <a:latin typeface="Nunito"/>
              </a:rPr>
              <a:t>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273239"/>
                </a:solidFill>
                <a:latin typeface="Nunito"/>
              </a:rPr>
              <a:t> </a:t>
            </a:r>
            <a:r>
              <a:rPr lang="en-GB" sz="2800" dirty="0">
                <a:solidFill>
                  <a:srgbClr val="FF0000"/>
                </a:solidFill>
                <a:latin typeface="Nunito"/>
              </a:rPr>
              <a:t>component relationship</a:t>
            </a:r>
            <a:r>
              <a:rPr lang="en-GB" sz="2800" dirty="0">
                <a:solidFill>
                  <a:srgbClr val="273239"/>
                </a:solidFill>
                <a:latin typeface="Nunito"/>
              </a:rPr>
              <a:t>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FF0000"/>
                </a:solidFill>
                <a:latin typeface="Nunito"/>
              </a:rPr>
              <a:t> communication structure</a:t>
            </a:r>
            <a:r>
              <a:rPr lang="en-GB" sz="2800" dirty="0">
                <a:solidFill>
                  <a:srgbClr val="273239"/>
                </a:solidFill>
                <a:latin typeface="Nunito"/>
              </a:rPr>
              <a:t>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273239"/>
                </a:solidFill>
                <a:latin typeface="Nunito"/>
              </a:rPr>
              <a:t> </a:t>
            </a:r>
            <a:r>
              <a:rPr lang="en-GB" sz="2800" dirty="0">
                <a:solidFill>
                  <a:srgbClr val="FF0000"/>
                </a:solidFill>
                <a:latin typeface="Nunito"/>
              </a:rPr>
              <a:t>stakeholder’s needs.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273239"/>
                </a:solidFill>
                <a:latin typeface="Nunito"/>
              </a:rPr>
              <a:t> </a:t>
            </a:r>
            <a:r>
              <a:rPr lang="en-GB" sz="2800" dirty="0">
                <a:solidFill>
                  <a:srgbClr val="FF0000"/>
                </a:solidFill>
                <a:latin typeface="Nunito"/>
              </a:rPr>
              <a:t>influences team structure.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273239"/>
                </a:solidFill>
                <a:latin typeface="Nunito"/>
              </a:rPr>
              <a:t> </a:t>
            </a:r>
            <a:r>
              <a:rPr lang="en-GB" sz="2800" dirty="0">
                <a:solidFill>
                  <a:srgbClr val="FF0000"/>
                </a:solidFill>
                <a:latin typeface="Nunito"/>
              </a:rPr>
              <a:t>significant elements.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273239"/>
                </a:solidFill>
                <a:latin typeface="Nunito"/>
              </a:rPr>
              <a:t> </a:t>
            </a:r>
            <a:r>
              <a:rPr lang="en-GB" sz="2800" dirty="0">
                <a:solidFill>
                  <a:srgbClr val="FF0000"/>
                </a:solidFill>
                <a:latin typeface="Nunito"/>
              </a:rPr>
              <a:t>captures early design decisions</a:t>
            </a:r>
            <a:r>
              <a:rPr lang="en-GB" sz="2400" dirty="0">
                <a:solidFill>
                  <a:srgbClr val="FF0000"/>
                </a:solidFill>
                <a:latin typeface="Nunito"/>
              </a:rPr>
              <a:t>.</a:t>
            </a:r>
            <a:endParaRPr lang="en-GB" sz="2400" b="0" i="0" dirty="0">
              <a:solidFill>
                <a:srgbClr val="FF0000"/>
              </a:solidFill>
              <a:effectLst/>
              <a:latin typeface="Nunito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F0BD15-F882-498F-A42B-0B9FEC50518A}"/>
              </a:ext>
            </a:extLst>
          </p:cNvPr>
          <p:cNvSpPr/>
          <p:nvPr/>
        </p:nvSpPr>
        <p:spPr>
          <a:xfrm>
            <a:off x="5562600" y="1674674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rgbClr val="273239"/>
                </a:solidFill>
                <a:highlight>
                  <a:srgbClr val="FFFF00"/>
                </a:highlight>
                <a:latin typeface="Nunito"/>
              </a:rPr>
              <a:t>Structural Architecture Characteristics </a:t>
            </a:r>
            <a:r>
              <a:rPr lang="en-GB" sz="2800" b="1" dirty="0">
                <a:solidFill>
                  <a:srgbClr val="273239"/>
                </a:solidFill>
                <a:latin typeface="Nunito"/>
              </a:rPr>
              <a:t>:</a:t>
            </a:r>
            <a:endParaRPr lang="en-GB" sz="2800" dirty="0">
              <a:solidFill>
                <a:srgbClr val="273239"/>
              </a:solidFill>
              <a:latin typeface="Nunito"/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273239"/>
                </a:solidFill>
                <a:latin typeface="Nunito"/>
              </a:rPr>
              <a:t>Configurability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273239"/>
                </a:solidFill>
                <a:latin typeface="Nunito"/>
              </a:rPr>
              <a:t>Extensibility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273239"/>
                </a:solidFill>
                <a:latin typeface="Nunito"/>
              </a:rPr>
              <a:t>Supportability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273239"/>
                </a:solidFill>
                <a:latin typeface="Nunito"/>
              </a:rPr>
              <a:t>Portability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273239"/>
                </a:solidFill>
                <a:latin typeface="Nunito"/>
              </a:rPr>
              <a:t>Maintainability</a:t>
            </a:r>
            <a:endParaRPr lang="en-GB" sz="2800" b="0" i="0" dirty="0">
              <a:solidFill>
                <a:srgbClr val="273239"/>
              </a:solidFill>
              <a:effectLst/>
              <a:latin typeface="Nunito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55878-1C0B-4EE5-885A-22013FB935C7}"/>
              </a:ext>
            </a:extLst>
          </p:cNvPr>
          <p:cNvSpPr/>
          <p:nvPr/>
        </p:nvSpPr>
        <p:spPr>
          <a:xfrm>
            <a:off x="5867400" y="4267299"/>
            <a:ext cx="6096000" cy="2616101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273239"/>
                </a:solidFill>
                <a:highlight>
                  <a:srgbClr val="FFFF00"/>
                </a:highlight>
                <a:latin typeface="Nunito"/>
              </a:rPr>
              <a:t>Operational Architecture Characteristics </a:t>
            </a:r>
            <a:r>
              <a:rPr lang="en-GB" b="1" dirty="0">
                <a:solidFill>
                  <a:srgbClr val="273239"/>
                </a:solidFill>
                <a:highlight>
                  <a:srgbClr val="FFFF00"/>
                </a:highlight>
                <a:latin typeface="Nunito"/>
              </a:rPr>
              <a:t>:</a:t>
            </a:r>
            <a:endParaRPr lang="en-GB" dirty="0">
              <a:solidFill>
                <a:srgbClr val="273239"/>
              </a:solidFill>
              <a:highlight>
                <a:srgbClr val="FFFF00"/>
              </a:highlight>
              <a:latin typeface="Nunito"/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273239"/>
                </a:solidFill>
                <a:latin typeface="Nunito"/>
              </a:rPr>
              <a:t>Availability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273239"/>
                </a:solidFill>
                <a:latin typeface="Nunito"/>
              </a:rPr>
              <a:t>Performance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273239"/>
                </a:solidFill>
                <a:latin typeface="Nunito"/>
              </a:rPr>
              <a:t>Reliability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273239"/>
                </a:solidFill>
                <a:latin typeface="Nunito"/>
              </a:rPr>
              <a:t>Low fault tolerance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273239"/>
                </a:solidFill>
                <a:latin typeface="Nunito"/>
              </a:rPr>
              <a:t>Scalability</a:t>
            </a:r>
            <a:endParaRPr lang="en-GB" sz="2800" b="0" i="0" dirty="0">
              <a:solidFill>
                <a:srgbClr val="273239"/>
              </a:solidFill>
              <a:effectLst/>
              <a:latin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120503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38AEA-D60F-46CD-8E5C-7950FC0B1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1524000"/>
            <a:ext cx="11360800" cy="2736900"/>
          </a:xfrm>
        </p:spPr>
        <p:txBody>
          <a:bodyPr/>
          <a:lstStyle/>
          <a:p>
            <a:r>
              <a:rPr lang="en-GB" sz="5400" dirty="0">
                <a:solidFill>
                  <a:srgbClr val="FF0000"/>
                </a:solidFill>
              </a:rPr>
              <a:t>5.Data Design 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3243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8F1895-7679-4164-9B32-6DF2BAE08321}"/>
              </a:ext>
            </a:extLst>
          </p:cNvPr>
          <p:cNvSpPr/>
          <p:nvPr/>
        </p:nvSpPr>
        <p:spPr>
          <a:xfrm>
            <a:off x="381000" y="1524000"/>
            <a:ext cx="113538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>
                <a:highlight>
                  <a:srgbClr val="FFFF00"/>
                </a:highlight>
              </a:rPr>
              <a:t>Definition:</a:t>
            </a:r>
            <a:br>
              <a:rPr lang="en-GB" sz="2800" dirty="0"/>
            </a:br>
            <a:r>
              <a:rPr lang="en-GB" sz="2800" dirty="0">
                <a:solidFill>
                  <a:srgbClr val="FF0000"/>
                </a:solidFill>
              </a:rPr>
              <a:t>Data design </a:t>
            </a:r>
            <a:r>
              <a:rPr lang="en-GB" sz="2800" dirty="0"/>
              <a:t>refers to the </a:t>
            </a:r>
            <a:r>
              <a:rPr lang="en-GB" sz="2800" dirty="0">
                <a:highlight>
                  <a:srgbClr val="FFFF00"/>
                </a:highlight>
              </a:rPr>
              <a:t>process of structuring and organizing data </a:t>
            </a:r>
            <a:r>
              <a:rPr lang="en-GB" sz="2800" dirty="0"/>
              <a:t>to support </a:t>
            </a:r>
            <a:r>
              <a:rPr lang="en-GB" sz="2800" dirty="0">
                <a:highlight>
                  <a:srgbClr val="FFFF00"/>
                </a:highlight>
              </a:rPr>
              <a:t>efficient processing, storage, and retrieval </a:t>
            </a:r>
            <a:r>
              <a:rPr lang="en-GB" sz="2800" dirty="0"/>
              <a:t>while meeting the application’s requirements.</a:t>
            </a:r>
          </a:p>
          <a:p>
            <a:r>
              <a:rPr lang="en-GB" sz="2800" b="1" dirty="0">
                <a:solidFill>
                  <a:srgbClr val="FF0000"/>
                </a:solidFill>
              </a:rPr>
              <a:t>Key Components:</a:t>
            </a:r>
            <a:endParaRPr lang="en-GB" sz="2800" dirty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Data Modeling:</a:t>
            </a:r>
            <a:r>
              <a:rPr lang="en-GB" sz="2800" dirty="0"/>
              <a:t> Creation of data models like </a:t>
            </a:r>
            <a:r>
              <a:rPr lang="en-GB" sz="2800" dirty="0">
                <a:solidFill>
                  <a:srgbClr val="FF0000"/>
                </a:solidFill>
              </a:rPr>
              <a:t>Entity-Relationship (ER) </a:t>
            </a:r>
            <a:r>
              <a:rPr lang="en-GB" sz="2800" dirty="0"/>
              <a:t>diagrams to represent data entities and their relationships.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Database Design:</a:t>
            </a:r>
            <a:r>
              <a:rPr lang="en-GB" sz="2800" dirty="0"/>
              <a:t> Designing relational or </a:t>
            </a:r>
            <a:r>
              <a:rPr lang="en-GB" sz="2800" dirty="0">
                <a:solidFill>
                  <a:srgbClr val="FF0000"/>
                </a:solidFill>
              </a:rPr>
              <a:t>NoSQL databases </a:t>
            </a:r>
            <a:r>
              <a:rPr lang="en-GB" sz="2800" dirty="0"/>
              <a:t>for optimized storage and retrieval.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Data Structures:</a:t>
            </a:r>
            <a:r>
              <a:rPr lang="en-GB" sz="2800" dirty="0"/>
              <a:t> Selection of efficient structures </a:t>
            </a:r>
            <a:r>
              <a:rPr lang="en-GB" sz="2800" dirty="0">
                <a:solidFill>
                  <a:srgbClr val="FF0000"/>
                </a:solidFill>
              </a:rPr>
              <a:t>like arrays, linked lists, and trees to process data in memory.</a:t>
            </a:r>
          </a:p>
        </p:txBody>
      </p:sp>
    </p:spTree>
    <p:extLst>
      <p:ext uri="{BB962C8B-B14F-4D97-AF65-F5344CB8AC3E}">
        <p14:creationId xmlns:p14="http://schemas.microsoft.com/office/powerpoint/2010/main" val="10732786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35CDBB-542B-4E3F-AC12-3D0B2DB2802B}"/>
              </a:ext>
            </a:extLst>
          </p:cNvPr>
          <p:cNvSpPr/>
          <p:nvPr/>
        </p:nvSpPr>
        <p:spPr>
          <a:xfrm>
            <a:off x="152400" y="1676400"/>
            <a:ext cx="9677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>
                <a:solidFill>
                  <a:srgbClr val="FF0000"/>
                </a:solidFill>
              </a:rPr>
              <a:t>Importance:</a:t>
            </a:r>
            <a:endParaRPr lang="en-GB" sz="3600" dirty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3600" dirty="0"/>
              <a:t>Ensures data integrity and security.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600" dirty="0"/>
              <a:t>Optimizes performance by </a:t>
            </a:r>
            <a:r>
              <a:rPr lang="en-GB" sz="3600" dirty="0">
                <a:solidFill>
                  <a:srgbClr val="FF0000"/>
                </a:solidFill>
              </a:rPr>
              <a:t>reducing redundancy</a:t>
            </a:r>
            <a:r>
              <a:rPr lang="en-GB" sz="3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600" dirty="0"/>
              <a:t>Supports the application’s functionality with efficient data access</a:t>
            </a:r>
          </a:p>
        </p:txBody>
      </p:sp>
    </p:spTree>
    <p:extLst>
      <p:ext uri="{BB962C8B-B14F-4D97-AF65-F5344CB8AC3E}">
        <p14:creationId xmlns:p14="http://schemas.microsoft.com/office/powerpoint/2010/main" val="15811910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38AEA-D60F-46CD-8E5C-7950FC0B1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600" y="2590800"/>
            <a:ext cx="11360800" cy="2736900"/>
          </a:xfrm>
        </p:spPr>
        <p:txBody>
          <a:bodyPr/>
          <a:lstStyle/>
          <a:p>
            <a:r>
              <a:rPr lang="en-GB" sz="5400" dirty="0">
                <a:solidFill>
                  <a:srgbClr val="FF0000"/>
                </a:solidFill>
              </a:rPr>
              <a:t>6.Architectural Styles and Patterns</a:t>
            </a:r>
            <a:br>
              <a:rPr lang="en-GB" sz="5400" dirty="0">
                <a:solidFill>
                  <a:srgbClr val="FF0000"/>
                </a:solidFill>
              </a:rPr>
            </a:b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7795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7BD746-D2BC-4779-A8E0-535FFE256CAC}"/>
              </a:ext>
            </a:extLst>
          </p:cNvPr>
          <p:cNvSpPr/>
          <p:nvPr/>
        </p:nvSpPr>
        <p:spPr>
          <a:xfrm>
            <a:off x="228600" y="1600200"/>
            <a:ext cx="117348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>
                <a:highlight>
                  <a:srgbClr val="FFFF00"/>
                </a:highlight>
              </a:rPr>
              <a:t>Architectural Styles and Patterns</a:t>
            </a:r>
          </a:p>
          <a:p>
            <a:r>
              <a:rPr lang="en-GB" sz="2800" b="1" dirty="0"/>
              <a:t>Architectural Styles:</a:t>
            </a:r>
            <a:br>
              <a:rPr lang="en-GB" sz="2800" dirty="0"/>
            </a:br>
            <a:r>
              <a:rPr lang="en-GB" sz="2800" dirty="0"/>
              <a:t>Architectural styles define a family of systems with shared characteristics and design principles.</a:t>
            </a:r>
            <a:br>
              <a:rPr lang="en-GB" sz="2800" dirty="0"/>
            </a:br>
            <a:r>
              <a:rPr lang="en-GB" sz="2800" dirty="0"/>
              <a:t>Examples: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Layered Architecture:</a:t>
            </a:r>
            <a:r>
              <a:rPr lang="en-GB" sz="2800" dirty="0"/>
              <a:t> Divides the system into layers like presentation, business logic, and data access.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Client-Server Architecture:</a:t>
            </a:r>
            <a:r>
              <a:rPr lang="en-GB" sz="2800" dirty="0"/>
              <a:t> Separates the system into clients (requesters) and servers (providers).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Microservices Architecture:</a:t>
            </a:r>
            <a:r>
              <a:rPr lang="en-GB" sz="2800" dirty="0"/>
              <a:t> Decomposes applications into loosely coupled, independently deployable services.</a:t>
            </a:r>
          </a:p>
        </p:txBody>
      </p:sp>
    </p:spTree>
    <p:extLst>
      <p:ext uri="{BB962C8B-B14F-4D97-AF65-F5344CB8AC3E}">
        <p14:creationId xmlns:p14="http://schemas.microsoft.com/office/powerpoint/2010/main" val="20380738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F7B74E-3E68-4F8F-824A-810F4815CF08}"/>
              </a:ext>
            </a:extLst>
          </p:cNvPr>
          <p:cNvSpPr/>
          <p:nvPr/>
        </p:nvSpPr>
        <p:spPr>
          <a:xfrm>
            <a:off x="152400" y="1582341"/>
            <a:ext cx="11811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Design Patterns:</a:t>
            </a:r>
            <a:br>
              <a:rPr lang="en-GB" sz="2000" dirty="0"/>
            </a:br>
            <a:r>
              <a:rPr lang="en-GB" sz="2000" dirty="0"/>
              <a:t>Design patterns are reusable solutions to common problems in software design.</a:t>
            </a:r>
          </a:p>
          <a:p>
            <a:br>
              <a:rPr lang="en-GB" sz="2000" dirty="0"/>
            </a:br>
            <a:r>
              <a:rPr lang="en-GB" sz="2000" dirty="0"/>
              <a:t>Examples: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/>
              <a:t>Model-View-Controller (MVC):</a:t>
            </a:r>
            <a:r>
              <a:rPr lang="en-GB" sz="2000" dirty="0"/>
              <a:t> Separates user </a:t>
            </a:r>
            <a:r>
              <a:rPr lang="en-GB" sz="2000" dirty="0">
                <a:solidFill>
                  <a:srgbClr val="FF0000"/>
                </a:solidFill>
              </a:rPr>
              <a:t>interface, business logic, and data</a:t>
            </a:r>
            <a:r>
              <a:rPr lang="en-GB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/>
              <a:t>Observer Pattern:</a:t>
            </a:r>
            <a:r>
              <a:rPr lang="en-GB" sz="2000" dirty="0"/>
              <a:t> Allows objects to subscribe and receive updates when the state of another object changes.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/>
              <a:t>Singleton Pattern:</a:t>
            </a:r>
            <a:r>
              <a:rPr lang="en-GB" sz="2000" dirty="0"/>
              <a:t> Ensures a class has only one instance.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000" b="1" dirty="0">
                <a:solidFill>
                  <a:srgbClr val="FF0000"/>
                </a:solidFill>
              </a:rPr>
              <a:t>Importance of Styles and Patterns</a:t>
            </a:r>
            <a:r>
              <a:rPr lang="en-GB" sz="2000" b="1" dirty="0"/>
              <a:t>:</a:t>
            </a:r>
            <a:endParaRPr lang="en-GB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Promotes reusability and consistency.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Facilitates easier maintenance and scalability.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Simplifies complex system designs.</a:t>
            </a:r>
          </a:p>
        </p:txBody>
      </p:sp>
    </p:spTree>
    <p:extLst>
      <p:ext uri="{BB962C8B-B14F-4D97-AF65-F5344CB8AC3E}">
        <p14:creationId xmlns:p14="http://schemas.microsoft.com/office/powerpoint/2010/main" val="3609793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38AEA-D60F-46CD-8E5C-7950FC0B17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5400" dirty="0">
                <a:solidFill>
                  <a:srgbClr val="FF0000"/>
                </a:solidFill>
              </a:rPr>
              <a:t>1.Structured System Design 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7762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38AEA-D60F-46CD-8E5C-7950FC0B1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060550"/>
            <a:ext cx="11360800" cy="2736900"/>
          </a:xfrm>
        </p:spPr>
        <p:txBody>
          <a:bodyPr/>
          <a:lstStyle/>
          <a:p>
            <a:r>
              <a:rPr lang="en-GB" sz="5400" dirty="0">
                <a:solidFill>
                  <a:srgbClr val="FF0000"/>
                </a:solidFill>
              </a:rPr>
              <a:t>7.Alternative architectural designs</a:t>
            </a:r>
            <a:br>
              <a:rPr lang="en-GB" sz="5400" dirty="0">
                <a:solidFill>
                  <a:srgbClr val="FF0000"/>
                </a:solidFill>
              </a:rPr>
            </a:b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2074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D78507-071C-4D59-A12D-2F55A3621924}"/>
              </a:ext>
            </a:extLst>
          </p:cNvPr>
          <p:cNvSpPr/>
          <p:nvPr/>
        </p:nvSpPr>
        <p:spPr>
          <a:xfrm>
            <a:off x="0" y="1371600"/>
            <a:ext cx="11811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Examples of Alternative Designs:</a:t>
            </a:r>
          </a:p>
          <a:p>
            <a:endParaRPr lang="en-GB" b="1" dirty="0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r>
              <a:rPr lang="en-GB" b="1" dirty="0"/>
              <a:t>Event-Driven Architecture (EDA):</a:t>
            </a:r>
            <a:endParaRPr lang="en-GB" dirty="0"/>
          </a:p>
          <a:p>
            <a:pPr marL="742950" lvl="1" indent="-285750">
              <a:buFont typeface="+mj-lt"/>
              <a:buAutoNum type="arabicPeriod"/>
            </a:pPr>
            <a:r>
              <a:rPr lang="en-GB" b="1" dirty="0"/>
              <a:t>Description:</a:t>
            </a:r>
            <a:r>
              <a:rPr lang="en-GB" dirty="0"/>
              <a:t> The system is designed around the production, detection, and reaction to events.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b="1" dirty="0"/>
              <a:t>Use Case:</a:t>
            </a:r>
            <a:r>
              <a:rPr lang="en-GB" dirty="0"/>
              <a:t> Real-time systems like IoT or stock trading platforms.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b="1" dirty="0"/>
              <a:t>Pros:</a:t>
            </a:r>
            <a:r>
              <a:rPr lang="en-GB" dirty="0"/>
              <a:t> Decouples components, supports scalability.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b="1" dirty="0"/>
              <a:t>Cons:</a:t>
            </a:r>
            <a:r>
              <a:rPr lang="en-GB" dirty="0"/>
              <a:t> Complexity in managing event flow and debugging.</a:t>
            </a:r>
          </a:p>
          <a:p>
            <a:pPr marL="742950" lvl="1" indent="-285750">
              <a:buFont typeface="+mj-lt"/>
              <a:buAutoNum type="arabicPeriod"/>
            </a:pPr>
            <a:endParaRPr lang="en-GB" dirty="0"/>
          </a:p>
          <a:p>
            <a:pPr>
              <a:buFont typeface="+mj-lt"/>
              <a:buAutoNum type="arabicPeriod"/>
            </a:pPr>
            <a:r>
              <a:rPr lang="en-GB" b="1" dirty="0"/>
              <a:t>Service-Oriented Architecture (SOA):</a:t>
            </a:r>
            <a:endParaRPr lang="en-GB" dirty="0"/>
          </a:p>
          <a:p>
            <a:pPr marL="742950" lvl="1" indent="-285750">
              <a:buFont typeface="+mj-lt"/>
              <a:buAutoNum type="arabicPeriod"/>
            </a:pPr>
            <a:r>
              <a:rPr lang="en-GB" b="1" dirty="0"/>
              <a:t>Description:</a:t>
            </a:r>
            <a:r>
              <a:rPr lang="en-GB" dirty="0"/>
              <a:t> Focuses on services that are reusable and can be composed into workflows.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b="1" dirty="0"/>
              <a:t>Use Case:</a:t>
            </a:r>
            <a:r>
              <a:rPr lang="en-GB" dirty="0"/>
              <a:t> Enterprise-level systems with distributed services.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b="1" dirty="0"/>
              <a:t>Pros:</a:t>
            </a:r>
            <a:r>
              <a:rPr lang="en-GB" dirty="0"/>
              <a:t> Reusability, loose coupling, and scalability.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b="1" dirty="0"/>
              <a:t>Cons:</a:t>
            </a:r>
            <a:r>
              <a:rPr lang="en-GB" dirty="0"/>
              <a:t> Higher initial complexity and costs.</a:t>
            </a:r>
          </a:p>
          <a:p>
            <a:pPr marL="742950" lvl="1" indent="-285750">
              <a:buFont typeface="+mj-lt"/>
              <a:buAutoNum type="arabicPeriod"/>
            </a:pPr>
            <a:endParaRPr lang="en-GB" dirty="0"/>
          </a:p>
          <a:p>
            <a:pPr>
              <a:buFont typeface="+mj-lt"/>
              <a:buAutoNum type="arabicPeriod"/>
            </a:pPr>
            <a:r>
              <a:rPr lang="en-GB" b="1" dirty="0"/>
              <a:t>Peer-to-Peer (P2P):</a:t>
            </a:r>
            <a:endParaRPr lang="en-GB" dirty="0"/>
          </a:p>
          <a:p>
            <a:pPr marL="742950" lvl="1" indent="-285750">
              <a:buFont typeface="+mj-lt"/>
              <a:buAutoNum type="arabicPeriod"/>
            </a:pPr>
            <a:r>
              <a:rPr lang="en-GB" b="1" dirty="0"/>
              <a:t>Description:</a:t>
            </a:r>
            <a:r>
              <a:rPr lang="en-GB" dirty="0"/>
              <a:t> All nodes have equal roles in contributing to the system (no centralized server).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b="1" dirty="0"/>
              <a:t>Use Case:</a:t>
            </a:r>
            <a:r>
              <a:rPr lang="en-GB" dirty="0"/>
              <a:t> File-sharing applications like BitTorrent.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b="1" dirty="0"/>
              <a:t>Pros:</a:t>
            </a:r>
            <a:r>
              <a:rPr lang="en-GB" dirty="0"/>
              <a:t> Resilience, scalability, and fault tolerance.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b="1" dirty="0"/>
              <a:t>Cons:</a:t>
            </a:r>
            <a:r>
              <a:rPr lang="en-GB" dirty="0"/>
              <a:t> Security and coordination challenges.</a:t>
            </a:r>
          </a:p>
        </p:txBody>
      </p:sp>
    </p:spTree>
    <p:extLst>
      <p:ext uri="{BB962C8B-B14F-4D97-AF65-F5344CB8AC3E}">
        <p14:creationId xmlns:p14="http://schemas.microsoft.com/office/powerpoint/2010/main" val="28946410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79C84F-23C6-48F1-BEE8-51ED16555624}"/>
              </a:ext>
            </a:extLst>
          </p:cNvPr>
          <p:cNvSpPr/>
          <p:nvPr/>
        </p:nvSpPr>
        <p:spPr>
          <a:xfrm>
            <a:off x="228600" y="1447800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</a:rPr>
              <a:t>Serverless Architecture: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Description:</a:t>
            </a:r>
            <a:r>
              <a:rPr lang="en-GB" sz="2800" dirty="0"/>
              <a:t> Applications are built and deployed without managing servers, using cloud services.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Use Case:</a:t>
            </a:r>
            <a:r>
              <a:rPr lang="en-GB" sz="2800" dirty="0"/>
              <a:t> Event-driven systems, backend for mobile apps.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Pros:</a:t>
            </a:r>
            <a:r>
              <a:rPr lang="en-GB" sz="2800" dirty="0"/>
              <a:t> Cost-effective, highly scalable.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Cons:</a:t>
            </a:r>
            <a:r>
              <a:rPr lang="en-GB" sz="2800" dirty="0"/>
              <a:t> Vendor lock-in and limited control.</a:t>
            </a:r>
          </a:p>
        </p:txBody>
      </p:sp>
    </p:spTree>
    <p:extLst>
      <p:ext uri="{BB962C8B-B14F-4D97-AF65-F5344CB8AC3E}">
        <p14:creationId xmlns:p14="http://schemas.microsoft.com/office/powerpoint/2010/main" val="22749916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38AEA-D60F-46CD-8E5C-7950FC0B1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1524000"/>
            <a:ext cx="11360800" cy="2736900"/>
          </a:xfrm>
        </p:spPr>
        <p:txBody>
          <a:bodyPr/>
          <a:lstStyle/>
          <a:p>
            <a:r>
              <a:rPr lang="en-GB" sz="5400" dirty="0">
                <a:solidFill>
                  <a:srgbClr val="FF0000"/>
                </a:solidFill>
              </a:rPr>
              <a:t>9.Modeling Component-Level Design</a:t>
            </a:r>
            <a:br>
              <a:rPr lang="en-GB" sz="5400" dirty="0">
                <a:solidFill>
                  <a:srgbClr val="FF0000"/>
                </a:solidFill>
              </a:rPr>
            </a:b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1951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662D6E-BFC6-429B-8378-C535957956B8}"/>
              </a:ext>
            </a:extLst>
          </p:cNvPr>
          <p:cNvSpPr/>
          <p:nvPr/>
        </p:nvSpPr>
        <p:spPr>
          <a:xfrm>
            <a:off x="381000" y="1600200"/>
            <a:ext cx="11353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/>
              <a:t>Component-level design focuses on defining how individual software components are designed and interact within the architecture.</a:t>
            </a:r>
          </a:p>
          <a:p>
            <a:endParaRPr lang="en-GB" sz="2800" b="1" dirty="0"/>
          </a:p>
          <a:p>
            <a:r>
              <a:rPr lang="en-GB" sz="2800" b="1" dirty="0">
                <a:solidFill>
                  <a:srgbClr val="FF0000"/>
                </a:solidFill>
              </a:rPr>
              <a:t>Modeling Techniques:</a:t>
            </a:r>
          </a:p>
          <a:p>
            <a:pPr>
              <a:buFont typeface="+mj-lt"/>
              <a:buAutoNum type="arabicPeriod"/>
            </a:pPr>
            <a:r>
              <a:rPr lang="en-GB" sz="2800" b="1" dirty="0"/>
              <a:t>Unified Modeling Language (UML):</a:t>
            </a:r>
            <a:endParaRPr lang="en-GB" sz="2800" dirty="0"/>
          </a:p>
          <a:p>
            <a:pPr marL="742950" lvl="1" indent="-285750">
              <a:buFont typeface="+mj-lt"/>
              <a:buAutoNum type="arabicPeriod"/>
            </a:pPr>
            <a:r>
              <a:rPr lang="en-GB" sz="2800" b="1" dirty="0"/>
              <a:t>Class Diagrams:</a:t>
            </a:r>
            <a:r>
              <a:rPr lang="en-GB" sz="2800" dirty="0"/>
              <a:t> Represent components (classes), attributes, operations, and relationships.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2800" b="1" dirty="0"/>
              <a:t>Component Diagrams:</a:t>
            </a:r>
            <a:r>
              <a:rPr lang="en-GB" sz="2800" dirty="0"/>
              <a:t> Show the physical layout of components in a system.</a:t>
            </a:r>
          </a:p>
        </p:txBody>
      </p:sp>
    </p:spTree>
    <p:extLst>
      <p:ext uri="{BB962C8B-B14F-4D97-AF65-F5344CB8AC3E}">
        <p14:creationId xmlns:p14="http://schemas.microsoft.com/office/powerpoint/2010/main" val="39094624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7B446E9D-93F5-44A0-8705-EA62C472684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152400" y="1245513"/>
            <a:ext cx="11445762" cy="4678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Flow Diagrams (DFDs):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Models the flow of data between components.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Useful for understanding dependencies and interaction.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Sequence Diagrams: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Represents the flow of messages and events between 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components in a time-ordered manner.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State Diagrams: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Depict the state transitions of individual components based on events.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9477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38AEA-D60F-46CD-8E5C-7950FC0B17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5400" dirty="0">
                <a:solidFill>
                  <a:srgbClr val="FF0000"/>
                </a:solidFill>
              </a:rPr>
              <a:t>10.Procedural Design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1100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16809B-58DC-4DF5-98B9-69D94411B163}"/>
              </a:ext>
            </a:extLst>
          </p:cNvPr>
          <p:cNvSpPr/>
          <p:nvPr/>
        </p:nvSpPr>
        <p:spPr>
          <a:xfrm>
            <a:off x="228600" y="1524000"/>
            <a:ext cx="117348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</a:rPr>
              <a:t>Procedural design </a:t>
            </a:r>
            <a:r>
              <a:rPr lang="en-GB" sz="3200" dirty="0"/>
              <a:t>is a method of breaking down a system into well-defined procedures or functions.</a:t>
            </a:r>
          </a:p>
          <a:p>
            <a:r>
              <a:rPr lang="en-GB" sz="3200" dirty="0"/>
              <a:t>It emphasizes a step-by-step sequence of operations to solve a problem or perform a task.</a:t>
            </a:r>
          </a:p>
          <a:p>
            <a:endParaRPr lang="en-GB" sz="3200" dirty="0"/>
          </a:p>
          <a:p>
            <a:r>
              <a:rPr lang="en-GB" sz="3200" b="1" dirty="0"/>
              <a:t>Steps in Procedural Design:</a:t>
            </a:r>
          </a:p>
          <a:p>
            <a:pPr>
              <a:buFont typeface="+mj-lt"/>
              <a:buAutoNum type="arabicPeriod"/>
            </a:pPr>
            <a:r>
              <a:rPr lang="en-GB" sz="3200" b="1" dirty="0"/>
              <a:t>Define High-Level Procedures:</a:t>
            </a:r>
            <a:endParaRPr lang="en-GB" sz="3200" dirty="0"/>
          </a:p>
          <a:p>
            <a:pPr marL="742950" lvl="1" indent="-285750">
              <a:buFont typeface="+mj-lt"/>
              <a:buAutoNum type="arabicPeriod"/>
            </a:pPr>
            <a:r>
              <a:rPr lang="en-GB" sz="3200" dirty="0"/>
              <a:t>Identify the main functions required for the system.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3200" dirty="0"/>
              <a:t>Example: For a banking app, high-level procedures may include </a:t>
            </a:r>
            <a:r>
              <a:rPr lang="en-GB" sz="3200" dirty="0">
                <a:solidFill>
                  <a:srgbClr val="FF0000"/>
                </a:solidFill>
              </a:rPr>
              <a:t>login, account management, and transactions</a:t>
            </a:r>
            <a:r>
              <a:rPr lang="en-GB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39613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180195FC-DEF1-41DB-B59D-E118C61020E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457200" y="1600200"/>
            <a:ext cx="10650673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Decompose into Sub-Procedures:</a:t>
            </a:r>
            <a:b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Break each high-level procedure into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smaller, manageable tasks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The "Transaction" procedure can be broken into 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"validate account," "process transaction," and "log activity.“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 Control Flow: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flowcharts or pseudocode to represent the sequence and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flow of operations.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660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549288-9312-4E95-AB71-4A62B09DC998}"/>
              </a:ext>
            </a:extLst>
          </p:cNvPr>
          <p:cNvSpPr/>
          <p:nvPr/>
        </p:nvSpPr>
        <p:spPr>
          <a:xfrm>
            <a:off x="304800" y="1600200"/>
            <a:ext cx="11506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GB" sz="2800" b="1" dirty="0"/>
              <a:t>Modularize the Design:</a:t>
            </a:r>
            <a:endParaRPr lang="en-GB" sz="2800" dirty="0"/>
          </a:p>
          <a:p>
            <a:pPr marL="742950" lvl="1" indent="-285750">
              <a:buFont typeface="+mj-lt"/>
              <a:buAutoNum type="arabicPeriod"/>
            </a:pPr>
            <a:r>
              <a:rPr lang="en-GB" sz="2800" dirty="0"/>
              <a:t>Group related procedures into modules for reusability.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2800" dirty="0"/>
              <a:t>Example: A "User Management" module may include login, logout, and password reset functions.</a:t>
            </a:r>
          </a:p>
          <a:p>
            <a:pPr marL="742950" lvl="1" indent="-285750">
              <a:buFont typeface="+mj-lt"/>
              <a:buAutoNum type="arabicPeriod"/>
            </a:pPr>
            <a:endParaRPr lang="en-GB" sz="2800" dirty="0"/>
          </a:p>
          <a:p>
            <a:r>
              <a:rPr lang="en-GB" sz="2800" b="1" dirty="0"/>
              <a:t>Advantages of Procedural Design: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Simple and easy to understand.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Facilitates reuse of code.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Clear flow of logic and operations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5122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D698B471-4A7D-4988-9778-F60BBFD719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3476893"/>
            <a:ext cx="24878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93BBD8-B5B0-4E92-AEA6-46C5FFCFDB95}"/>
              </a:ext>
            </a:extLst>
          </p:cNvPr>
          <p:cNvSpPr/>
          <p:nvPr/>
        </p:nvSpPr>
        <p:spPr>
          <a:xfrm>
            <a:off x="228600" y="1905000"/>
            <a:ext cx="11353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/>
              <a:t>Structured System Design</a:t>
            </a:r>
            <a:r>
              <a:rPr lang="en-GB" sz="3600" dirty="0"/>
              <a:t> is a methodology in </a:t>
            </a:r>
            <a:r>
              <a:rPr lang="en-GB" sz="3600" b="1" dirty="0"/>
              <a:t>software engineering</a:t>
            </a:r>
            <a:r>
              <a:rPr lang="en-GB" sz="3600" dirty="0"/>
              <a:t> aimed at designing a system in a structured and organized manner.</a:t>
            </a:r>
          </a:p>
          <a:p>
            <a:r>
              <a:rPr lang="en-GB" sz="3600" dirty="0"/>
              <a:t> It focuses on dividing the system into </a:t>
            </a:r>
            <a:r>
              <a:rPr lang="en-GB" sz="3600" dirty="0">
                <a:solidFill>
                  <a:srgbClr val="FF0000"/>
                </a:solidFill>
              </a:rPr>
              <a:t>smaller, manageable </a:t>
            </a:r>
            <a:r>
              <a:rPr lang="en-GB" sz="3600" dirty="0"/>
              <a:t>parts to ensure </a:t>
            </a:r>
            <a:r>
              <a:rPr lang="en-GB" sz="3600" dirty="0">
                <a:solidFill>
                  <a:srgbClr val="FF0000"/>
                </a:solidFill>
              </a:rPr>
              <a:t>clarity, modularity, and efficiency </a:t>
            </a:r>
            <a:r>
              <a:rPr lang="en-GB" sz="3600" dirty="0"/>
              <a:t>during development.</a:t>
            </a:r>
          </a:p>
        </p:txBody>
      </p:sp>
    </p:spTree>
    <p:extLst>
      <p:ext uri="{BB962C8B-B14F-4D97-AF65-F5344CB8AC3E}">
        <p14:creationId xmlns:p14="http://schemas.microsoft.com/office/powerpoint/2010/main" val="21490240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B612C96-4BF9-482A-9712-1CA8609D788C}"/>
              </a:ext>
            </a:extLst>
          </p:cNvPr>
          <p:cNvSpPr/>
          <p:nvPr/>
        </p:nvSpPr>
        <p:spPr>
          <a:xfrm>
            <a:off x="381000" y="1447800"/>
            <a:ext cx="11201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Modeling Techniques:</a:t>
            </a:r>
          </a:p>
          <a:p>
            <a:pPr>
              <a:buFont typeface="+mj-lt"/>
              <a:buAutoNum type="arabicPeriod"/>
            </a:pPr>
            <a:r>
              <a:rPr lang="en-GB" sz="3200" b="1" dirty="0"/>
              <a:t>Flowcharts:</a:t>
            </a:r>
            <a:endParaRPr lang="en-GB" sz="3200" dirty="0"/>
          </a:p>
          <a:p>
            <a:pPr marL="742950" lvl="1" indent="-285750">
              <a:buFont typeface="+mj-lt"/>
              <a:buAutoNum type="arabicPeriod"/>
            </a:pPr>
            <a:r>
              <a:rPr lang="en-GB" sz="3200" dirty="0"/>
              <a:t>Visualize the steps and decision points in a procedure.</a:t>
            </a:r>
          </a:p>
          <a:p>
            <a:pPr>
              <a:buFont typeface="+mj-lt"/>
              <a:buAutoNum type="arabicPeriod"/>
            </a:pPr>
            <a:r>
              <a:rPr lang="en-GB" sz="3200" b="1" dirty="0"/>
              <a:t>Pseudocode:</a:t>
            </a:r>
            <a:endParaRPr lang="en-GB" sz="3200" dirty="0"/>
          </a:p>
          <a:p>
            <a:pPr marL="742950" lvl="1" indent="-285750">
              <a:buFont typeface="+mj-lt"/>
              <a:buAutoNum type="arabicPeriod"/>
            </a:pPr>
            <a:r>
              <a:rPr lang="en-GB" sz="3200" dirty="0"/>
              <a:t>Descriptive representation of the algorithm or logic in plain language.</a:t>
            </a:r>
          </a:p>
          <a:p>
            <a:pPr>
              <a:buFont typeface="+mj-lt"/>
              <a:buAutoNum type="arabicPeriod"/>
            </a:pPr>
            <a:r>
              <a:rPr lang="en-GB" sz="3200" b="1" dirty="0"/>
              <a:t>Hierarchy Charts:</a:t>
            </a:r>
            <a:endParaRPr lang="en-GB" sz="3200" dirty="0"/>
          </a:p>
          <a:p>
            <a:pPr marL="742950" lvl="1" indent="-285750">
              <a:buFont typeface="+mj-lt"/>
              <a:buAutoNum type="arabicPeriod"/>
            </a:pPr>
            <a:r>
              <a:rPr lang="en-GB" sz="3200" dirty="0"/>
              <a:t>Depict the relationships between procedures and sub-procedures.</a:t>
            </a:r>
          </a:p>
        </p:txBody>
      </p:sp>
    </p:spTree>
    <p:extLst>
      <p:ext uri="{BB962C8B-B14F-4D97-AF65-F5344CB8AC3E}">
        <p14:creationId xmlns:p14="http://schemas.microsoft.com/office/powerpoint/2010/main" val="42141134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38AEA-D60F-46CD-8E5C-7950FC0B1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1981200"/>
            <a:ext cx="11360800" cy="2736900"/>
          </a:xfrm>
        </p:spPr>
        <p:txBody>
          <a:bodyPr/>
          <a:lstStyle/>
          <a:p>
            <a:r>
              <a:rPr lang="en-GB" sz="5400" dirty="0">
                <a:solidFill>
                  <a:srgbClr val="FF0000"/>
                </a:solidFill>
              </a:rPr>
              <a:t>11.Object Oriented Design.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4112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0FAFCC-F63C-4F79-B58C-DE6ED850D52F}"/>
              </a:ext>
            </a:extLst>
          </p:cNvPr>
          <p:cNvSpPr/>
          <p:nvPr/>
        </p:nvSpPr>
        <p:spPr>
          <a:xfrm>
            <a:off x="228600" y="1600200"/>
            <a:ext cx="11658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Object-Oriented Design (OOD)</a:t>
            </a:r>
          </a:p>
          <a:p>
            <a:r>
              <a:rPr lang="en-GB" sz="3200" b="1" dirty="0"/>
              <a:t>Definition:</a:t>
            </a:r>
            <a:br>
              <a:rPr lang="en-GB" sz="3200" dirty="0"/>
            </a:br>
            <a:r>
              <a:rPr lang="en-GB" sz="3200" dirty="0"/>
              <a:t>Object-Oriented Design is a software design methodology that uses </a:t>
            </a:r>
            <a:r>
              <a:rPr lang="en-GB" sz="3200" dirty="0">
                <a:solidFill>
                  <a:srgbClr val="FF0000"/>
                </a:solidFill>
              </a:rPr>
              <a:t>objects as the fundamental building blocks of the system</a:t>
            </a:r>
            <a:r>
              <a:rPr lang="en-GB" sz="3200" dirty="0"/>
              <a:t>.</a:t>
            </a:r>
          </a:p>
          <a:p>
            <a:r>
              <a:rPr lang="en-GB" sz="3200" dirty="0"/>
              <a:t> It focuses on defining the system in terms of </a:t>
            </a:r>
            <a:r>
              <a:rPr lang="en-GB" sz="3200" dirty="0">
                <a:solidFill>
                  <a:srgbClr val="FF0000"/>
                </a:solidFill>
              </a:rPr>
              <a:t>classes, objects, their attributes, </a:t>
            </a:r>
            <a:r>
              <a:rPr lang="en-GB" sz="3200" dirty="0" err="1">
                <a:solidFill>
                  <a:srgbClr val="FF0000"/>
                </a:solidFill>
              </a:rPr>
              <a:t>behaviors</a:t>
            </a:r>
            <a:r>
              <a:rPr lang="en-GB" sz="3200" dirty="0">
                <a:solidFill>
                  <a:srgbClr val="FF0000"/>
                </a:solidFill>
              </a:rPr>
              <a:t> (methods), and the relationships among them</a:t>
            </a:r>
            <a:r>
              <a:rPr lang="en-GB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57604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31B0292-C51A-48D1-9D1A-CF2A93535D50}"/>
              </a:ext>
            </a:extLst>
          </p:cNvPr>
          <p:cNvSpPr/>
          <p:nvPr/>
        </p:nvSpPr>
        <p:spPr>
          <a:xfrm>
            <a:off x="152400" y="1524000"/>
            <a:ext cx="11734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/>
              <a:t>Key Concepts in OOD:</a:t>
            </a:r>
          </a:p>
          <a:p>
            <a:pPr>
              <a:buFont typeface="+mj-lt"/>
              <a:buAutoNum type="arabicPeriod"/>
            </a:pPr>
            <a:r>
              <a:rPr lang="en-GB" sz="2000" b="1" dirty="0"/>
              <a:t>Objects:</a:t>
            </a:r>
            <a:endParaRPr lang="en-GB" sz="2000" dirty="0"/>
          </a:p>
          <a:p>
            <a:pPr marL="742950" lvl="1" indent="-285750">
              <a:buFont typeface="+mj-lt"/>
              <a:buAutoNum type="arabicPeriod"/>
            </a:pPr>
            <a:r>
              <a:rPr lang="en-GB" sz="2000" dirty="0"/>
              <a:t>Real-world entities or conceptual entities represented in software.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2000" dirty="0"/>
              <a:t>Example: A "Car" object with attributes like </a:t>
            </a:r>
            <a:r>
              <a:rPr lang="en-GB" sz="2000" dirty="0" err="1"/>
              <a:t>color</a:t>
            </a:r>
            <a:r>
              <a:rPr lang="en-GB" sz="2000" dirty="0"/>
              <a:t>, brand, and methods like drive() and stop().</a:t>
            </a:r>
          </a:p>
          <a:p>
            <a:pPr>
              <a:buFont typeface="+mj-lt"/>
              <a:buAutoNum type="arabicPeriod"/>
            </a:pPr>
            <a:r>
              <a:rPr lang="en-GB" sz="2000" b="1" dirty="0"/>
              <a:t>Classes:</a:t>
            </a:r>
            <a:endParaRPr lang="en-GB" sz="2000" dirty="0"/>
          </a:p>
          <a:p>
            <a:pPr marL="742950" lvl="1" indent="-285750">
              <a:buFont typeface="+mj-lt"/>
              <a:buAutoNum type="arabicPeriod"/>
            </a:pPr>
            <a:r>
              <a:rPr lang="en-GB" sz="2000" dirty="0"/>
              <a:t>Blueprints for objects that define their properties and </a:t>
            </a:r>
            <a:r>
              <a:rPr lang="en-GB" sz="2000" dirty="0" err="1"/>
              <a:t>behaviors</a:t>
            </a:r>
            <a:r>
              <a:rPr lang="en-GB" sz="2000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2000" dirty="0"/>
              <a:t>Example: A "Person" class might define attributes like name and age and methods like walk() and speak().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9BAEBE4-CF33-4A7B-82F5-6752BE0A5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240" y="4191000"/>
            <a:ext cx="11458265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Encapsulation: </a:t>
            </a:r>
            <a:r>
              <a:rPr lang="en-US" altLang="en-US" sz="2400" dirty="0">
                <a:latin typeface="Arial" panose="020B0604020202020204" pitchFamily="34" charset="0"/>
              </a:rPr>
              <a:t>Bundling data (attributes) and behaviors (methods) into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 a single unit and restricting direct access to the data.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Example: Private variables with public getter and setter methods.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Inheritance:</a:t>
            </a:r>
            <a:endParaRPr lang="en-US" altLang="en-US" sz="24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Mechanism to create new classes based on existing ones, promoting code reuse.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Example: A "Dog" class can inherit attributes and methods from an "Animal" class.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2403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199D87B-5070-4A75-A2E9-716FBC165603}"/>
              </a:ext>
            </a:extLst>
          </p:cNvPr>
          <p:cNvSpPr/>
          <p:nvPr/>
        </p:nvSpPr>
        <p:spPr>
          <a:xfrm>
            <a:off x="457200" y="1859340"/>
            <a:ext cx="11506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GB" sz="2800" b="1" dirty="0"/>
              <a:t>Polymorphism:</a:t>
            </a:r>
            <a:endParaRPr lang="en-GB" sz="2800" dirty="0"/>
          </a:p>
          <a:p>
            <a:pPr marL="742950" lvl="1" indent="-285750">
              <a:buFont typeface="+mj-lt"/>
              <a:buAutoNum type="arabicPeriod"/>
            </a:pPr>
            <a:r>
              <a:rPr lang="en-GB" sz="2800" dirty="0"/>
              <a:t>The ability for different objects to be accessed through the same interface.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2800" dirty="0"/>
              <a:t>Example: A method fly() may behave differently for "Bird" and "Airplane."</a:t>
            </a:r>
          </a:p>
          <a:p>
            <a:pPr>
              <a:buFont typeface="+mj-lt"/>
              <a:buAutoNum type="arabicPeriod"/>
            </a:pPr>
            <a:r>
              <a:rPr lang="en-GB" sz="2800" b="1" dirty="0"/>
              <a:t>Abstraction:</a:t>
            </a:r>
            <a:endParaRPr lang="en-GB" sz="2800" dirty="0"/>
          </a:p>
          <a:p>
            <a:pPr marL="742950" lvl="1" indent="-285750">
              <a:buFont typeface="+mj-lt"/>
              <a:buAutoNum type="arabicPeriod"/>
            </a:pPr>
            <a:r>
              <a:rPr lang="en-GB" sz="2800" dirty="0"/>
              <a:t>Focusing on essential features and hiding the implementation details.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2800" dirty="0"/>
              <a:t>Example: A "Shape" class with a draw() method that is implemented differently in subclasses like "Circle" and "Rectangle."</a:t>
            </a:r>
          </a:p>
        </p:txBody>
      </p:sp>
    </p:spTree>
    <p:extLst>
      <p:ext uri="{BB962C8B-B14F-4D97-AF65-F5344CB8AC3E}">
        <p14:creationId xmlns:p14="http://schemas.microsoft.com/office/powerpoint/2010/main" val="42757617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B7D7C3-06C1-4F6A-9CE8-6FF9AA46FBFD}"/>
              </a:ext>
            </a:extLst>
          </p:cNvPr>
          <p:cNvSpPr/>
          <p:nvPr/>
        </p:nvSpPr>
        <p:spPr>
          <a:xfrm>
            <a:off x="152400" y="1524000"/>
            <a:ext cx="11811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Process of OOD:</a:t>
            </a:r>
          </a:p>
          <a:p>
            <a:pPr>
              <a:buFont typeface="+mj-lt"/>
              <a:buAutoNum type="arabicPeriod"/>
            </a:pPr>
            <a:r>
              <a:rPr lang="en-GB" sz="2800" b="1" dirty="0"/>
              <a:t>Identify Objects and Classes:</a:t>
            </a:r>
            <a:endParaRPr lang="en-GB" sz="2800" dirty="0"/>
          </a:p>
          <a:p>
            <a:pPr marL="742950" lvl="1" indent="-285750">
              <a:buFont typeface="+mj-lt"/>
              <a:buAutoNum type="arabicPeriod"/>
            </a:pPr>
            <a:r>
              <a:rPr lang="en-GB" sz="2800" dirty="0"/>
              <a:t>Extract objects from the problem domain.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2800" dirty="0"/>
              <a:t>Example: For an e-commerce application, objects could be Customer, Product, and Order.</a:t>
            </a:r>
          </a:p>
          <a:p>
            <a:pPr>
              <a:buFont typeface="+mj-lt"/>
              <a:buAutoNum type="arabicPeriod"/>
            </a:pPr>
            <a:r>
              <a:rPr lang="en-GB" sz="2800" b="1" dirty="0"/>
              <a:t>Define Relationships:</a:t>
            </a:r>
            <a:endParaRPr lang="en-GB" sz="2800" dirty="0"/>
          </a:p>
          <a:p>
            <a:pPr marL="742950" lvl="1" indent="-285750">
              <a:buFont typeface="+mj-lt"/>
              <a:buAutoNum type="arabicPeriod"/>
            </a:pPr>
            <a:r>
              <a:rPr lang="en-GB" sz="2800" dirty="0"/>
              <a:t>Specify associations, dependencies, and aggregations among objects.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2800" dirty="0"/>
              <a:t>Example: A Customer "places" an Order.</a:t>
            </a:r>
          </a:p>
        </p:txBody>
      </p:sp>
    </p:spTree>
    <p:extLst>
      <p:ext uri="{BB962C8B-B14F-4D97-AF65-F5344CB8AC3E}">
        <p14:creationId xmlns:p14="http://schemas.microsoft.com/office/powerpoint/2010/main" val="9176813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0C75C1-F4F8-491F-A9E8-A807AD324890}"/>
              </a:ext>
            </a:extLst>
          </p:cNvPr>
          <p:cNvSpPr/>
          <p:nvPr/>
        </p:nvSpPr>
        <p:spPr>
          <a:xfrm>
            <a:off x="381000" y="1524000"/>
            <a:ext cx="11125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GB" sz="2400" b="1" dirty="0"/>
              <a:t>Design Class Diagrams:</a:t>
            </a:r>
            <a:endParaRPr lang="en-GB" sz="2400" dirty="0"/>
          </a:p>
          <a:p>
            <a:pPr marL="742950" lvl="1" indent="-285750">
              <a:buFont typeface="+mj-lt"/>
              <a:buAutoNum type="arabicPeriod"/>
            </a:pPr>
            <a:r>
              <a:rPr lang="en-GB" sz="2400" dirty="0"/>
              <a:t>Use UML to create class diagrams showing classes, attributes, methods, and relationships.</a:t>
            </a:r>
          </a:p>
          <a:p>
            <a:pPr>
              <a:buFont typeface="+mj-lt"/>
              <a:buAutoNum type="arabicPeriod"/>
            </a:pPr>
            <a:r>
              <a:rPr lang="en-GB" sz="2400" b="1" dirty="0"/>
              <a:t>Define Methods:</a:t>
            </a:r>
            <a:endParaRPr lang="en-GB" sz="2400" dirty="0"/>
          </a:p>
          <a:p>
            <a:pPr marL="742950" lvl="1" indent="-285750">
              <a:buFont typeface="+mj-lt"/>
              <a:buAutoNum type="arabicPeriod"/>
            </a:pPr>
            <a:r>
              <a:rPr lang="en-GB" sz="2400" dirty="0"/>
              <a:t>Identify and define the methods that encapsulate the </a:t>
            </a:r>
            <a:r>
              <a:rPr lang="en-GB" sz="2400" dirty="0" err="1"/>
              <a:t>behavior</a:t>
            </a:r>
            <a:r>
              <a:rPr lang="en-GB" sz="2400" dirty="0"/>
              <a:t> of objects.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C814F7-3E64-4C9E-A14D-6E471676AB11}"/>
              </a:ext>
            </a:extLst>
          </p:cNvPr>
          <p:cNvSpPr/>
          <p:nvPr/>
        </p:nvSpPr>
        <p:spPr>
          <a:xfrm>
            <a:off x="990600" y="3657600"/>
            <a:ext cx="9067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Advantages: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Promotes modularity and code reuse.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Easier to model real-world scenarios.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Enhances maintainability and scalability.</a:t>
            </a:r>
          </a:p>
          <a:p>
            <a:r>
              <a:rPr lang="en-GB" sz="2400" b="1" dirty="0">
                <a:solidFill>
                  <a:srgbClr val="FF0000"/>
                </a:solidFill>
              </a:rPr>
              <a:t>Disadvantages: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Initial design can be complex and time-consuming.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Overhead in terms of system performance (e.g., in highly abstract designs).</a:t>
            </a:r>
          </a:p>
        </p:txBody>
      </p:sp>
    </p:spTree>
    <p:extLst>
      <p:ext uri="{BB962C8B-B14F-4D97-AF65-F5344CB8AC3E}">
        <p14:creationId xmlns:p14="http://schemas.microsoft.com/office/powerpoint/2010/main" val="14426784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38AEA-D60F-46CD-8E5C-7950FC0B1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1981200"/>
            <a:ext cx="11360800" cy="2736900"/>
          </a:xfrm>
        </p:spPr>
        <p:txBody>
          <a:bodyPr/>
          <a:lstStyle/>
          <a:p>
            <a:r>
              <a:rPr lang="en-GB" sz="5400" dirty="0">
                <a:solidFill>
                  <a:srgbClr val="FF0000"/>
                </a:solidFill>
              </a:rPr>
              <a:t>12.Data-Oriented Analysis and Design (DOAD)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1904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0EAD2F-6725-4675-8387-75A12D64097E}"/>
              </a:ext>
            </a:extLst>
          </p:cNvPr>
          <p:cNvSpPr/>
          <p:nvPr/>
        </p:nvSpPr>
        <p:spPr>
          <a:xfrm>
            <a:off x="228600" y="1447800"/>
            <a:ext cx="11353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b="1" dirty="0"/>
              <a:t>Definition:</a:t>
            </a:r>
            <a:br>
              <a:rPr lang="en-GB" sz="3600" dirty="0"/>
            </a:br>
            <a:r>
              <a:rPr lang="en-GB" sz="3600" dirty="0"/>
              <a:t>Data-Oriented Analysis and Design is a methodology that prioritizes the </a:t>
            </a:r>
            <a:r>
              <a:rPr lang="en-GB" sz="3600" dirty="0">
                <a:solidFill>
                  <a:srgbClr val="FF0000"/>
                </a:solidFill>
              </a:rPr>
              <a:t>organization, structure, and flow of data </a:t>
            </a:r>
            <a:r>
              <a:rPr lang="en-GB" sz="3600" dirty="0"/>
              <a:t>rather than focusing on processes or objects.</a:t>
            </a:r>
          </a:p>
          <a:p>
            <a:r>
              <a:rPr lang="en-GB" sz="3600" dirty="0"/>
              <a:t> </a:t>
            </a:r>
          </a:p>
          <a:p>
            <a:r>
              <a:rPr lang="en-GB" sz="3600" dirty="0"/>
              <a:t>It emphasizes designing systems around efficient handling of data.</a:t>
            </a:r>
          </a:p>
        </p:txBody>
      </p:sp>
    </p:spTree>
    <p:extLst>
      <p:ext uri="{BB962C8B-B14F-4D97-AF65-F5344CB8AC3E}">
        <p14:creationId xmlns:p14="http://schemas.microsoft.com/office/powerpoint/2010/main" val="9580377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2681F2-4D32-40CE-958B-E867E6BBCF9F}"/>
              </a:ext>
            </a:extLst>
          </p:cNvPr>
          <p:cNvSpPr/>
          <p:nvPr/>
        </p:nvSpPr>
        <p:spPr>
          <a:xfrm>
            <a:off x="152400" y="1524000"/>
            <a:ext cx="11811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Key Principles of DOAD:</a:t>
            </a:r>
          </a:p>
          <a:p>
            <a:pPr>
              <a:buFont typeface="+mj-lt"/>
              <a:buAutoNum type="arabicPeriod"/>
            </a:pPr>
            <a:r>
              <a:rPr lang="en-GB" sz="2400" b="1" dirty="0"/>
              <a:t>Data-Centric Focus:</a:t>
            </a:r>
            <a:endParaRPr lang="en-GB" sz="2400" dirty="0"/>
          </a:p>
          <a:p>
            <a:pPr marL="742950" lvl="1" indent="-285750">
              <a:buFont typeface="+mj-lt"/>
              <a:buAutoNum type="arabicPeriod"/>
            </a:pPr>
            <a:r>
              <a:rPr lang="en-GB" sz="2400" dirty="0"/>
              <a:t>Identify and structure the data before designing the processes that act upon it.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2400" dirty="0"/>
              <a:t>Example: In a financial application, the key data could be transactions, accounts, and balances.</a:t>
            </a:r>
          </a:p>
          <a:p>
            <a:pPr>
              <a:buFont typeface="+mj-lt"/>
              <a:buAutoNum type="arabicPeriod"/>
            </a:pPr>
            <a:r>
              <a:rPr lang="en-GB" sz="2400" b="1" dirty="0"/>
              <a:t>Data Flow:</a:t>
            </a:r>
            <a:endParaRPr lang="en-GB" sz="2400" dirty="0"/>
          </a:p>
          <a:p>
            <a:pPr marL="742950" lvl="1" indent="-285750">
              <a:buFont typeface="+mj-lt"/>
              <a:buAutoNum type="arabicPeriod"/>
            </a:pPr>
            <a:r>
              <a:rPr lang="en-GB" sz="2400" dirty="0" err="1"/>
              <a:t>Analyze</a:t>
            </a:r>
            <a:r>
              <a:rPr lang="en-GB" sz="2400" dirty="0"/>
              <a:t> how data flows through the system and ensure minimal redundancy.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2400" dirty="0"/>
              <a:t>Example: Use Data Flow Diagrams (DFDs) to depict how data moves between processes</a:t>
            </a:r>
            <a:r>
              <a:rPr lang="en-GB" dirty="0"/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AA3E5E-0D72-4076-8FDA-7BFF7D4BEAFB}"/>
              </a:ext>
            </a:extLst>
          </p:cNvPr>
          <p:cNvSpPr/>
          <p:nvPr/>
        </p:nvSpPr>
        <p:spPr>
          <a:xfrm>
            <a:off x="190500" y="4550668"/>
            <a:ext cx="11811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GB" sz="2000" b="1" dirty="0"/>
              <a:t>Normalization:</a:t>
            </a:r>
            <a:endParaRPr lang="en-GB" sz="2000" dirty="0"/>
          </a:p>
          <a:p>
            <a:pPr marL="742950" lvl="1" indent="-285750">
              <a:buFont typeface="+mj-lt"/>
              <a:buAutoNum type="arabicPeriod"/>
            </a:pPr>
            <a:r>
              <a:rPr lang="en-GB" sz="2000" dirty="0"/>
              <a:t>Organize data to eliminate redundancy and dependency in databases.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2000" dirty="0"/>
              <a:t>Example: Breaking a table with repeated customer information into separate tables for customers and orders.</a:t>
            </a:r>
          </a:p>
          <a:p>
            <a:pPr>
              <a:buFont typeface="+mj-lt"/>
              <a:buAutoNum type="arabicPeriod"/>
            </a:pPr>
            <a:r>
              <a:rPr lang="en-GB" sz="2000" b="1" dirty="0"/>
              <a:t>Data Integrity:</a:t>
            </a:r>
            <a:endParaRPr lang="en-GB" sz="2000" dirty="0"/>
          </a:p>
          <a:p>
            <a:pPr marL="742950" lvl="1" indent="-285750">
              <a:buFont typeface="+mj-lt"/>
              <a:buAutoNum type="arabicPeriod"/>
            </a:pPr>
            <a:r>
              <a:rPr lang="en-GB" sz="2000" dirty="0"/>
              <a:t>Design systems that ensure the accuracy and consistency of data throughout its lifecycle.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2000" dirty="0"/>
              <a:t>Example: Using constraints and triggers in relational databases.</a:t>
            </a:r>
          </a:p>
        </p:txBody>
      </p:sp>
    </p:spTree>
    <p:extLst>
      <p:ext uri="{BB962C8B-B14F-4D97-AF65-F5344CB8AC3E}">
        <p14:creationId xmlns:p14="http://schemas.microsoft.com/office/powerpoint/2010/main" val="1160372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38AEA-D60F-46CD-8E5C-7950FC0B17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5400" dirty="0">
                <a:solidFill>
                  <a:srgbClr val="FF0000"/>
                </a:solidFill>
              </a:rPr>
              <a:t>2.Design Concepts 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5887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856C32-6EAE-455E-A03D-C7736E94F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8800"/>
            <a:ext cx="119634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8455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AAE11-D889-4424-BFEA-382E5F8C8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2819400"/>
            <a:ext cx="11360800" cy="2736900"/>
          </a:xfrm>
        </p:spPr>
        <p:txBody>
          <a:bodyPr/>
          <a:lstStyle/>
          <a:p>
            <a:r>
              <a:rPr lang="en-GB" sz="5400" dirty="0">
                <a:solidFill>
                  <a:srgbClr val="FF0000"/>
                </a:solidFill>
              </a:rPr>
              <a:t>13.Difference between Data and Information  </a:t>
            </a:r>
            <a:br>
              <a:rPr lang="en-GB" sz="5400" dirty="0">
                <a:solidFill>
                  <a:srgbClr val="FF0000"/>
                </a:solidFill>
              </a:rPr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65913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9E0BB1-1AA5-4A1C-ACDE-A64294935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1676400"/>
            <a:ext cx="11441953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2988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38AEA-D60F-46CD-8E5C-7950FC0B1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905470"/>
            <a:ext cx="11360800" cy="2736900"/>
          </a:xfrm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14.E-R Diagram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ACE60C-66DB-4EFD-8C4D-3C27B49E3692}"/>
              </a:ext>
            </a:extLst>
          </p:cNvPr>
          <p:cNvSpPr/>
          <p:nvPr/>
        </p:nvSpPr>
        <p:spPr>
          <a:xfrm>
            <a:off x="297800" y="3642370"/>
            <a:ext cx="11360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/>
              <a:t>An </a:t>
            </a:r>
            <a:r>
              <a:rPr lang="en-GB" sz="3600" b="1" dirty="0"/>
              <a:t>Entity-Relationship Diagram (ERD)</a:t>
            </a:r>
            <a:r>
              <a:rPr lang="en-GB" sz="3600" dirty="0"/>
              <a:t> is a conceptual representation of data in a system, focusing on the entities, their attributes, and the relationships among them.</a:t>
            </a:r>
          </a:p>
        </p:txBody>
      </p:sp>
    </p:spTree>
    <p:extLst>
      <p:ext uri="{BB962C8B-B14F-4D97-AF65-F5344CB8AC3E}">
        <p14:creationId xmlns:p14="http://schemas.microsoft.com/office/powerpoint/2010/main" val="14517986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5F1465-3D7D-4917-9BB3-B5B7DFA85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0"/>
            <a:ext cx="11823632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418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05C03-69CD-42C9-BB95-590CFF777C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F4DAC2-8A8D-4ECD-A0BA-7264D5C380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882547-DCC5-45EC-9996-9AA437CC2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23999"/>
            <a:ext cx="12039600" cy="518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63442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92241C2E-BCF5-4073-9362-FEA8818502C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152400" y="1796535"/>
            <a:ext cx="12039600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Entities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Objects or concepts within the system.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Strong Entities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Independent objects (e.g.,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Weak Entities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Dependent on another entity (e.g.,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OrderItem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Attributes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Characteristics of entities or relationships.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Attributes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Unique identifier for an entity (e.g.,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Customer_ID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Derived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Attributes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Calculated attributes (e.g.,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from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Date_of_Birth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3.</a:t>
            </a:r>
            <a:r>
              <a:rPr lang="en-GB" sz="2400" dirty="0">
                <a:solidFill>
                  <a:schemeClr val="tx1"/>
                </a:solidFill>
              </a:rPr>
              <a:t>Relationships: </a:t>
            </a:r>
            <a:r>
              <a:rPr lang="en-GB" sz="2400" b="0" dirty="0">
                <a:solidFill>
                  <a:schemeClr val="tx1"/>
                </a:solidFill>
              </a:rPr>
              <a:t>Associations between </a:t>
            </a:r>
            <a:r>
              <a:rPr lang="en-GB" sz="2400" b="0" dirty="0" err="1">
                <a:solidFill>
                  <a:schemeClr val="tx1"/>
                </a:solidFill>
              </a:rPr>
              <a:t>entities.Cardinality</a:t>
            </a:r>
            <a:r>
              <a:rPr lang="en-GB" sz="2400" b="0" dirty="0">
                <a:solidFill>
                  <a:schemeClr val="tx1"/>
                </a:solidFill>
              </a:rPr>
              <a:t>: Defines the number of relationships (e.g., 1:1, 1:N, M:N).</a:t>
            </a:r>
            <a:br>
              <a:rPr lang="en-GB" sz="2400" b="0" dirty="0">
                <a:solidFill>
                  <a:schemeClr val="tx1"/>
                </a:solidFill>
              </a:rPr>
            </a:br>
            <a:r>
              <a:rPr lang="en-GB" sz="2400" b="0" dirty="0">
                <a:solidFill>
                  <a:schemeClr val="tx1"/>
                </a:solidFill>
              </a:rPr>
              <a:t>Participation: Total (mandatory) or partial (optional).</a:t>
            </a:r>
            <a:br>
              <a:rPr lang="en-GB" sz="2400" b="0" dirty="0">
                <a:solidFill>
                  <a:schemeClr val="tx1"/>
                </a:solidFill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2701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38AEA-D60F-46CD-8E5C-7950FC0B1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600" y="2060550"/>
            <a:ext cx="11360800" cy="1216050"/>
          </a:xfrm>
        </p:spPr>
        <p:txBody>
          <a:bodyPr/>
          <a:lstStyle/>
          <a:p>
            <a:r>
              <a:rPr lang="en-GB" sz="5400" dirty="0">
                <a:solidFill>
                  <a:srgbClr val="FF0000"/>
                </a:solidFill>
              </a:rPr>
              <a:t>15.Dataflow Model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635BB0-C6AA-465B-ADF6-B3B0BCF1DEEF}"/>
              </a:ext>
            </a:extLst>
          </p:cNvPr>
          <p:cNvSpPr/>
          <p:nvPr/>
        </p:nvSpPr>
        <p:spPr>
          <a:xfrm>
            <a:off x="228600" y="3576320"/>
            <a:ext cx="11547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3200" dirty="0"/>
              <a:t>The </a:t>
            </a:r>
            <a:r>
              <a:rPr lang="en-GB" sz="3200" b="1" dirty="0"/>
              <a:t>Dataflow Model</a:t>
            </a:r>
            <a:r>
              <a:rPr lang="en-GB" sz="3200" dirty="0"/>
              <a:t> is a conceptual representation used in software engineering, systems design, and analysis to illustrate how data moves through a system. </a:t>
            </a:r>
          </a:p>
          <a:p>
            <a:pPr algn="just"/>
            <a:r>
              <a:rPr lang="en-GB" sz="3200" dirty="0"/>
              <a:t>It focuses on the flow of data between various components, processes, and storage elements, offering a high-level overview of a system's operation.</a:t>
            </a:r>
          </a:p>
        </p:txBody>
      </p:sp>
    </p:spTree>
    <p:extLst>
      <p:ext uri="{BB962C8B-B14F-4D97-AF65-F5344CB8AC3E}">
        <p14:creationId xmlns:p14="http://schemas.microsoft.com/office/powerpoint/2010/main" val="414513794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45220F-464F-4913-821B-2632E95B4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1318022"/>
            <a:ext cx="11658600" cy="5539978"/>
          </a:xfrm>
        </p:spPr>
        <p:txBody>
          <a:bodyPr/>
          <a:lstStyle/>
          <a:p>
            <a:r>
              <a:rPr lang="en-GB" sz="3600" dirty="0"/>
              <a:t>The </a:t>
            </a:r>
            <a:r>
              <a:rPr lang="en-GB" sz="3600" b="1" dirty="0"/>
              <a:t>Dataflow Model</a:t>
            </a:r>
            <a:r>
              <a:rPr lang="en-GB" sz="3600" dirty="0"/>
              <a:t> represents how data moves through a system or a process.</a:t>
            </a:r>
          </a:p>
          <a:p>
            <a:r>
              <a:rPr lang="en-GB" sz="3600" dirty="0"/>
              <a:t> It's widely used in computational models, software design, and hardware systems to describe systems where the output is determined by the flow of data between operations.</a:t>
            </a:r>
          </a:p>
          <a:p>
            <a:endParaRPr lang="en-GB" sz="3600" dirty="0"/>
          </a:p>
          <a:p>
            <a:r>
              <a:rPr lang="en-GB" sz="3600" dirty="0">
                <a:solidFill>
                  <a:srgbClr val="FF0000"/>
                </a:solidFill>
              </a:rPr>
              <a:t>Data-flow diagrams (DFDs) </a:t>
            </a:r>
            <a:r>
              <a:rPr lang="en-GB" sz="3600" dirty="0"/>
              <a:t>model a perspective of the system that is most readily understood by users – the flow of information through the system and the activities that process this information.</a:t>
            </a:r>
          </a:p>
        </p:txBody>
      </p:sp>
    </p:spTree>
    <p:extLst>
      <p:ext uri="{BB962C8B-B14F-4D97-AF65-F5344CB8AC3E}">
        <p14:creationId xmlns:p14="http://schemas.microsoft.com/office/powerpoint/2010/main" val="242607755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FC8A49-A718-457C-92E5-09244AF3396D}"/>
              </a:ext>
            </a:extLst>
          </p:cNvPr>
          <p:cNvSpPr/>
          <p:nvPr/>
        </p:nvSpPr>
        <p:spPr>
          <a:xfrm>
            <a:off x="304800" y="1600200"/>
            <a:ext cx="115062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/>
              <a:t>Example :Online ordering system</a:t>
            </a:r>
            <a:r>
              <a:rPr lang="en-GB" sz="3200" dirty="0"/>
              <a:t>:</a:t>
            </a:r>
          </a:p>
          <a:p>
            <a:pPr>
              <a:buFont typeface="+mj-lt"/>
              <a:buAutoNum type="arabicPeriod"/>
            </a:pPr>
            <a:r>
              <a:rPr lang="en-GB" sz="3200" b="1" dirty="0"/>
              <a:t>Processes</a:t>
            </a:r>
            <a:r>
              <a:rPr lang="en-GB" sz="3200" dirty="0"/>
              <a:t>: Validate Order, Calculate Total, Send Confirmation Email.</a:t>
            </a:r>
          </a:p>
          <a:p>
            <a:pPr>
              <a:buFont typeface="+mj-lt"/>
              <a:buAutoNum type="arabicPeriod"/>
            </a:pPr>
            <a:r>
              <a:rPr lang="en-GB" sz="3200" b="1" dirty="0"/>
              <a:t>Data Flows</a:t>
            </a:r>
            <a:r>
              <a:rPr lang="en-GB" sz="3200" dirty="0"/>
              <a:t>: Customer input → Validate Order → Database → Calculate Total.</a:t>
            </a:r>
          </a:p>
          <a:p>
            <a:pPr>
              <a:buFont typeface="+mj-lt"/>
              <a:buAutoNum type="arabicPeriod"/>
            </a:pPr>
            <a:r>
              <a:rPr lang="en-GB" sz="3200" b="1" dirty="0"/>
              <a:t>Data Stores</a:t>
            </a:r>
            <a:r>
              <a:rPr lang="en-GB" sz="3200" dirty="0"/>
              <a:t>: User Information Database, Orders Database.</a:t>
            </a:r>
          </a:p>
          <a:p>
            <a:pPr>
              <a:buFont typeface="+mj-lt"/>
              <a:buAutoNum type="arabicPeriod"/>
            </a:pPr>
            <a:r>
              <a:rPr lang="en-GB" sz="3200" b="1" dirty="0"/>
              <a:t>External Entities</a:t>
            </a:r>
            <a:r>
              <a:rPr lang="en-GB" sz="3200" dirty="0"/>
              <a:t>: Customer, Payment Gateway.</a:t>
            </a:r>
          </a:p>
        </p:txBody>
      </p:sp>
    </p:spTree>
    <p:extLst>
      <p:ext uri="{BB962C8B-B14F-4D97-AF65-F5344CB8AC3E}">
        <p14:creationId xmlns:p14="http://schemas.microsoft.com/office/powerpoint/2010/main" val="2949410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3525B6-58E4-431D-B7FE-1F6F4235AF45}"/>
              </a:ext>
            </a:extLst>
          </p:cNvPr>
          <p:cNvSpPr/>
          <p:nvPr/>
        </p:nvSpPr>
        <p:spPr>
          <a:xfrm>
            <a:off x="152400" y="1524000"/>
            <a:ext cx="11734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"</a:t>
            </a:r>
            <a:r>
              <a:rPr lang="en-GB" b="1" dirty="0">
                <a:solidFill>
                  <a:srgbClr val="FF0000"/>
                </a:solidFill>
              </a:rPr>
              <a:t>Design Concepts</a:t>
            </a:r>
            <a:r>
              <a:rPr lang="en-GB" dirty="0"/>
              <a:t>" in software engineering refer to the fundamental principles and practices used to guide the architecture, design, and development of software systems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9FB7D1-4126-4975-BCAB-C50FFC568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" y="2170331"/>
            <a:ext cx="5168949" cy="448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31625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5E20E-2CA8-4084-9F6B-EE3D5AF5B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0712" y="2722626"/>
            <a:ext cx="11250574" cy="738664"/>
          </a:xfrm>
        </p:spPr>
        <p:txBody>
          <a:bodyPr/>
          <a:lstStyle/>
          <a:p>
            <a:pPr algn="just"/>
            <a:r>
              <a:rPr lang="en-GB" sz="4800" b="1" dirty="0">
                <a:solidFill>
                  <a:srgbClr val="FF0000"/>
                </a:solidFill>
              </a:rPr>
              <a:t>             16.Control Flow Model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34403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2F79A-32F7-48CA-96D4-8917359EB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600200"/>
            <a:ext cx="11250574" cy="4585871"/>
          </a:xfrm>
        </p:spPr>
        <p:txBody>
          <a:bodyPr/>
          <a:lstStyle/>
          <a:p>
            <a:pPr fontAlgn="base"/>
            <a:r>
              <a:rPr lang="en-GB" sz="2800" b="1" dirty="0">
                <a:highlight>
                  <a:srgbClr val="FFFF00"/>
                </a:highlight>
              </a:rPr>
              <a:t>Characteristics of Control Flow Graph</a:t>
            </a:r>
          </a:p>
          <a:p>
            <a:pPr fontAlgn="base"/>
            <a:r>
              <a:rPr lang="en-GB" sz="2800" dirty="0"/>
              <a:t>The control flow graph is process-oriented.</a:t>
            </a:r>
          </a:p>
          <a:p>
            <a:pPr fontAlgn="base"/>
            <a:endParaRPr lang="en-GB" sz="2800" dirty="0"/>
          </a:p>
          <a:p>
            <a:pPr fontAlgn="base"/>
            <a:r>
              <a:rPr lang="en-GB" sz="2800" dirty="0"/>
              <a:t>The control flow graph shows all the paths that can be traversed during a program execution.</a:t>
            </a:r>
          </a:p>
          <a:p>
            <a:pPr fontAlgn="base"/>
            <a:endParaRPr lang="en-GB" sz="2800" dirty="0"/>
          </a:p>
          <a:p>
            <a:pPr fontAlgn="base"/>
            <a:r>
              <a:rPr lang="en-GB" sz="2800" dirty="0"/>
              <a:t>A control flow graph is a directed graph.</a:t>
            </a:r>
          </a:p>
          <a:p>
            <a:pPr fontAlgn="base"/>
            <a:endParaRPr lang="en-GB" sz="2800" dirty="0"/>
          </a:p>
          <a:p>
            <a:pPr fontAlgn="base"/>
            <a:r>
              <a:rPr lang="en-GB" sz="2800" dirty="0"/>
              <a:t>Edges in CFG portray control flow paths and the nodes in CFG portray basic blocks.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482537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07A3295-DFDA-4684-BB3B-CBB3A3408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025" y="1447800"/>
            <a:ext cx="1885950" cy="45053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9F961B3-E3C5-43EC-9606-E74B30142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559560"/>
            <a:ext cx="4352925" cy="4429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D62B00-D955-4FAB-8C23-C43A511058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0" y="1559560"/>
            <a:ext cx="2409825" cy="4562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F6BAE0-BD9E-4BCA-B3DF-D2CA298911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8400" y="1447800"/>
            <a:ext cx="147637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58705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609444A-A459-4C07-946D-68D622F38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76399"/>
            <a:ext cx="2143125" cy="47047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8C373E-08DB-45CD-B442-1DC9A1D75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175" y="1715134"/>
            <a:ext cx="3295650" cy="47047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CD4749-6267-4119-A9B1-D48BC14878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5800" y="1676398"/>
            <a:ext cx="3657600" cy="479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71593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BE141-EE99-4444-BE1A-B64882536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DA1A0-1220-458C-8202-870C50633C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39D3BB-A831-499D-91BB-4B0D8AC71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9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92866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21435-54E2-455E-9D73-21542C826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40CBA-5F63-4F58-9114-370EBAB4EB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C698E5-302C-49A6-B711-4AB068193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22" y="1447800"/>
            <a:ext cx="11956263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28428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898D0-91FF-400E-AC84-96AEA8368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2819400"/>
            <a:ext cx="11250574" cy="677108"/>
          </a:xfrm>
        </p:spPr>
        <p:txBody>
          <a:bodyPr/>
          <a:lstStyle/>
          <a:p>
            <a:pPr algn="l"/>
            <a:r>
              <a:rPr lang="en-GB" b="1" dirty="0">
                <a:solidFill>
                  <a:srgbClr val="FF0000"/>
                </a:solidFill>
              </a:rPr>
              <a:t>                              </a:t>
            </a:r>
            <a:r>
              <a:rPr lang="en-GB" sz="4400" b="1" dirty="0">
                <a:solidFill>
                  <a:srgbClr val="FF0000"/>
                </a:solidFill>
              </a:rPr>
              <a:t>17.Control and Process Specification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295623213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4DD73B-6BD8-4AD9-9AAB-98188F3A5F86}"/>
              </a:ext>
            </a:extLst>
          </p:cNvPr>
          <p:cNvSpPr/>
          <p:nvPr/>
        </p:nvSpPr>
        <p:spPr>
          <a:xfrm>
            <a:off x="152400" y="1752600"/>
            <a:ext cx="11506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/>
              <a:t>Control Specification (CSPEC)</a:t>
            </a:r>
            <a:r>
              <a:rPr lang="en-GB" sz="3200" dirty="0"/>
              <a:t> and </a:t>
            </a:r>
            <a:r>
              <a:rPr lang="en-GB" sz="3200" b="1" dirty="0"/>
              <a:t>Process Specification (PSPEC)</a:t>
            </a:r>
            <a:r>
              <a:rPr lang="en-GB" sz="3200" dirty="0"/>
              <a:t> are essential components that provide detailed descriptions of system </a:t>
            </a:r>
            <a:r>
              <a:rPr lang="en-GB" sz="3200" dirty="0" err="1"/>
              <a:t>behavior</a:t>
            </a:r>
            <a:r>
              <a:rPr lang="en-GB" sz="3200" dirty="0"/>
              <a:t>. </a:t>
            </a:r>
          </a:p>
          <a:p>
            <a:r>
              <a:rPr lang="en-GB" sz="3200" dirty="0"/>
              <a:t>They are used to ensure clarity and precision in defining how a system operates, especially in response to different inputs or control events.</a:t>
            </a:r>
          </a:p>
        </p:txBody>
      </p:sp>
    </p:spTree>
    <p:extLst>
      <p:ext uri="{BB962C8B-B14F-4D97-AF65-F5344CB8AC3E}">
        <p14:creationId xmlns:p14="http://schemas.microsoft.com/office/powerpoint/2010/main" val="261034374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1B2C26-BF64-445E-969A-55CEA5F2FA12}"/>
              </a:ext>
            </a:extLst>
          </p:cNvPr>
          <p:cNvSpPr/>
          <p:nvPr/>
        </p:nvSpPr>
        <p:spPr>
          <a:xfrm>
            <a:off x="76200" y="1371600"/>
            <a:ext cx="59436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/>
              <a:t>1. Control Specification (CSPEC)</a:t>
            </a:r>
          </a:p>
          <a:p>
            <a:r>
              <a:rPr lang="en-GB" sz="2000" b="1" dirty="0"/>
              <a:t>Definition:</a:t>
            </a:r>
          </a:p>
          <a:p>
            <a:r>
              <a:rPr lang="en-GB" sz="2000" dirty="0"/>
              <a:t>Control Specification (CSPEC) defines the control logic of a system, including the events, conditions, and actions that govern its </a:t>
            </a:r>
            <a:r>
              <a:rPr lang="en-GB" sz="2000" dirty="0" err="1"/>
              <a:t>behavior</a:t>
            </a:r>
            <a:r>
              <a:rPr lang="en-GB" sz="2000" dirty="0"/>
              <a:t>. It outlines how the system responds to external or internal events in terms of control signals and system state changes.</a:t>
            </a:r>
          </a:p>
          <a:p>
            <a:endParaRPr lang="en-GB" sz="2000" dirty="0"/>
          </a:p>
          <a:p>
            <a:r>
              <a:rPr lang="en-GB" sz="2000" b="1" dirty="0"/>
              <a:t>Purpose: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To describe the </a:t>
            </a:r>
            <a:r>
              <a:rPr lang="en-GB" sz="2000" dirty="0" err="1"/>
              <a:t>behavior</a:t>
            </a:r>
            <a:r>
              <a:rPr lang="en-GB" sz="2000" dirty="0"/>
              <a:t> of the system in response to control events.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To capture dynamic aspects of the system, such as state transitions.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To specify the interactions between processes triggered by events.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C98690-5F71-4DA3-A513-3DC225D46A18}"/>
              </a:ext>
            </a:extLst>
          </p:cNvPr>
          <p:cNvSpPr/>
          <p:nvPr/>
        </p:nvSpPr>
        <p:spPr>
          <a:xfrm>
            <a:off x="6019800" y="1521162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2. Process Specification (PSPEC)</a:t>
            </a:r>
          </a:p>
          <a:p>
            <a:r>
              <a:rPr lang="en-GB" sz="2000" b="1" dirty="0">
                <a:solidFill>
                  <a:srgbClr val="FF0000"/>
                </a:solidFill>
              </a:rPr>
              <a:t>Definition:</a:t>
            </a:r>
          </a:p>
          <a:p>
            <a:r>
              <a:rPr lang="en-GB" sz="2000" dirty="0">
                <a:solidFill>
                  <a:srgbClr val="FF0000"/>
                </a:solidFill>
              </a:rPr>
              <a:t>Process Specification (PSPEC) provides a detailed description of what a specific process does, including its inputs, outputs, and transformations. It focuses on the </a:t>
            </a:r>
            <a:r>
              <a:rPr lang="en-GB" sz="2000" b="1" dirty="0">
                <a:solidFill>
                  <a:srgbClr val="FF0000"/>
                </a:solidFill>
              </a:rPr>
              <a:t>functional </a:t>
            </a:r>
            <a:r>
              <a:rPr lang="en-GB" sz="2000" b="1" dirty="0" err="1">
                <a:solidFill>
                  <a:srgbClr val="FF0000"/>
                </a:solidFill>
              </a:rPr>
              <a:t>behavior</a:t>
            </a:r>
            <a:r>
              <a:rPr lang="en-GB" sz="2000" dirty="0">
                <a:solidFill>
                  <a:srgbClr val="FF0000"/>
                </a:solidFill>
              </a:rPr>
              <a:t> of individual processes within a system.</a:t>
            </a:r>
          </a:p>
          <a:p>
            <a:endParaRPr lang="en-GB" sz="2000" dirty="0">
              <a:solidFill>
                <a:srgbClr val="FF0000"/>
              </a:solidFill>
            </a:endParaRPr>
          </a:p>
          <a:p>
            <a:r>
              <a:rPr lang="en-GB" sz="2000" b="1" dirty="0">
                <a:solidFill>
                  <a:srgbClr val="FF0000"/>
                </a:solidFill>
              </a:rPr>
              <a:t>Purpose: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FF0000"/>
                </a:solidFill>
              </a:rPr>
              <a:t>To define the operations of individual processes in detail.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FF0000"/>
                </a:solidFill>
              </a:rPr>
              <a:t>To ensure clarity for developers during implementation.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FF0000"/>
                </a:solidFill>
              </a:rPr>
              <a:t>To complement Data Flow Diagrams (DFDs) by detailing how data is processed.</a:t>
            </a:r>
          </a:p>
        </p:txBody>
      </p:sp>
    </p:spTree>
    <p:extLst>
      <p:ext uri="{BB962C8B-B14F-4D97-AF65-F5344CB8AC3E}">
        <p14:creationId xmlns:p14="http://schemas.microsoft.com/office/powerpoint/2010/main" val="348211364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695331-3C82-4385-82C4-D63F7E4DD004}"/>
              </a:ext>
            </a:extLst>
          </p:cNvPr>
          <p:cNvSpPr/>
          <p:nvPr/>
        </p:nvSpPr>
        <p:spPr>
          <a:xfrm>
            <a:off x="3820505" y="3244334"/>
            <a:ext cx="455098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GB" sz="4400" b="1" dirty="0">
                <a:solidFill>
                  <a:srgbClr val="FF0000"/>
                </a:solidFill>
              </a:rPr>
              <a:t>18.Data Dictionary</a:t>
            </a:r>
          </a:p>
        </p:txBody>
      </p:sp>
    </p:spTree>
    <p:extLst>
      <p:ext uri="{BB962C8B-B14F-4D97-AF65-F5344CB8AC3E}">
        <p14:creationId xmlns:p14="http://schemas.microsoft.com/office/powerpoint/2010/main" val="1836598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B50409-9526-445D-A70A-E7E0226DEF8B}"/>
              </a:ext>
            </a:extLst>
          </p:cNvPr>
          <p:cNvSpPr/>
          <p:nvPr/>
        </p:nvSpPr>
        <p:spPr>
          <a:xfrm>
            <a:off x="228600" y="1524000"/>
            <a:ext cx="11734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Abstraction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Simplifying complex systems by </a:t>
            </a:r>
            <a:r>
              <a:rPr lang="en-GB" sz="2400" dirty="0" err="1"/>
              <a:t>modeling</a:t>
            </a:r>
            <a:r>
              <a:rPr lang="en-GB" sz="2400" dirty="0"/>
              <a:t> only the necessary details while ignoring the irrelevant parts.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Types of abstraction include: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b="1" dirty="0"/>
              <a:t>Data abstraction</a:t>
            </a:r>
            <a:r>
              <a:rPr lang="en-GB" sz="2400" dirty="0"/>
              <a:t> (e.g., abstract data types)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b="1" dirty="0"/>
              <a:t>Control abstraction</a:t>
            </a:r>
            <a:r>
              <a:rPr lang="en-GB" sz="2400" dirty="0"/>
              <a:t> (e.g., encapsulating algorithms in functions)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520968-2C42-4953-A5EA-927578AADC52}"/>
              </a:ext>
            </a:extLst>
          </p:cNvPr>
          <p:cNvSpPr/>
          <p:nvPr/>
        </p:nvSpPr>
        <p:spPr>
          <a:xfrm>
            <a:off x="381000" y="4038600"/>
            <a:ext cx="11582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Modularity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Dividing a system into smaller, manageable, and independent components (modules) that can be developed and tested separately.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Promotes maintainability, scalability, and reusability.</a:t>
            </a:r>
          </a:p>
        </p:txBody>
      </p:sp>
    </p:spTree>
    <p:extLst>
      <p:ext uri="{BB962C8B-B14F-4D97-AF65-F5344CB8AC3E}">
        <p14:creationId xmlns:p14="http://schemas.microsoft.com/office/powerpoint/2010/main" val="65765235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96184-367A-4E4A-8129-C34E73EB2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638" y="1695069"/>
            <a:ext cx="11526723" cy="492443"/>
          </a:xfrm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 Data Dictionary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684A0-FBD2-4338-8354-C6DB64DFF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2639" y="2362200"/>
            <a:ext cx="11664796" cy="4431983"/>
          </a:xfrm>
        </p:spPr>
        <p:txBody>
          <a:bodyPr/>
          <a:lstStyle/>
          <a:p>
            <a:r>
              <a:rPr lang="en-GB" sz="3600" dirty="0"/>
              <a:t>A</a:t>
            </a:r>
            <a:r>
              <a:rPr lang="en-GB" sz="3600" b="1" dirty="0"/>
              <a:t> Data Dictionary</a:t>
            </a:r>
            <a:r>
              <a:rPr lang="en-GB" sz="3600" dirty="0"/>
              <a:t> can be defined as a collection of information on all data elements or contents of databases such as </a:t>
            </a:r>
            <a:r>
              <a:rPr lang="en-GB" sz="3600" dirty="0">
                <a:solidFill>
                  <a:srgbClr val="FF0000"/>
                </a:solidFill>
              </a:rPr>
              <a:t>data types</a:t>
            </a:r>
            <a:r>
              <a:rPr lang="en-GB" sz="3600" dirty="0"/>
              <a:t>, and text descriptions of the system.</a:t>
            </a:r>
          </a:p>
          <a:p>
            <a:endParaRPr lang="en-GB" sz="3600" dirty="0"/>
          </a:p>
          <a:p>
            <a:r>
              <a:rPr lang="en-GB" sz="3600" dirty="0"/>
              <a:t>It makes it easier for users and analysts to use data as well as understand and have common knowledge about </a:t>
            </a:r>
            <a:r>
              <a:rPr lang="en-GB" sz="3600" dirty="0">
                <a:solidFill>
                  <a:srgbClr val="FF0000"/>
                </a:solidFill>
              </a:rPr>
              <a:t>inputs, outputs, components of a database, and intermediate </a:t>
            </a:r>
            <a:r>
              <a:rPr lang="en-GB" sz="3600" dirty="0"/>
              <a:t>calculations. </a:t>
            </a:r>
          </a:p>
        </p:txBody>
      </p:sp>
    </p:spTree>
    <p:extLst>
      <p:ext uri="{BB962C8B-B14F-4D97-AF65-F5344CB8AC3E}">
        <p14:creationId xmlns:p14="http://schemas.microsoft.com/office/powerpoint/2010/main" val="59215240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66513" y="6016853"/>
            <a:ext cx="2460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44536A"/>
                </a:solidFill>
                <a:latin typeface="Calibri"/>
                <a:cs typeface="Calibri"/>
                <a:hlinkClick r:id="rId2"/>
              </a:rPr>
              <a:t>www.paruluniversity.ac.in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91671" y="6031991"/>
            <a:ext cx="812292" cy="6095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B24E6B5-B7F1-4B65-A5E8-5296C5B46EA4}"/>
              </a:ext>
            </a:extLst>
          </p:cNvPr>
          <p:cNvSpPr/>
          <p:nvPr/>
        </p:nvSpPr>
        <p:spPr>
          <a:xfrm>
            <a:off x="228600" y="1600200"/>
            <a:ext cx="11734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Encapsulation(Information Hiding)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Restricting access to the internal details of a module and exposing only the necessary functionality.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Helps protect the integrity of the system and reduces interdependencies.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800" dirty="0"/>
          </a:p>
          <a:p>
            <a:r>
              <a:rPr lang="en-GB" sz="2800" b="1" dirty="0">
                <a:solidFill>
                  <a:srgbClr val="FF0000"/>
                </a:solidFill>
              </a:rPr>
              <a:t>Separation of Concerns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Dividing a software application into distinct features that overlap as little as possible (e.g., separating UI from business logic).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Leads to cleaner and more maintainable code.</a:t>
            </a:r>
          </a:p>
        </p:txBody>
      </p:sp>
    </p:spTree>
    <p:extLst>
      <p:ext uri="{BB962C8B-B14F-4D97-AF65-F5344CB8AC3E}">
        <p14:creationId xmlns:p14="http://schemas.microsoft.com/office/powerpoint/2010/main" val="1952843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A6A0EC-507D-4229-9FED-1B0CFF6D6814}"/>
              </a:ext>
            </a:extLst>
          </p:cNvPr>
          <p:cNvSpPr/>
          <p:nvPr/>
        </p:nvSpPr>
        <p:spPr>
          <a:xfrm>
            <a:off x="76200" y="1600201"/>
            <a:ext cx="118872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Refinement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Gradually adding detail to a system design, starting from a high-level abstract view.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Involves moving from general to specific in the design process.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E6C72B-0620-4494-9958-C46303A3191A}"/>
              </a:ext>
            </a:extLst>
          </p:cNvPr>
          <p:cNvSpPr/>
          <p:nvPr/>
        </p:nvSpPr>
        <p:spPr>
          <a:xfrm>
            <a:off x="152400" y="3441918"/>
            <a:ext cx="11658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/>
              <a:t>Design Patterns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Proven solutions to common software design problems.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Examples: Singleton, Factory, Observer, Strategy, and MVC patterns.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85F529-5F46-4B4A-A541-8ADDA5367676}"/>
              </a:ext>
            </a:extLst>
          </p:cNvPr>
          <p:cNvSpPr/>
          <p:nvPr/>
        </p:nvSpPr>
        <p:spPr>
          <a:xfrm>
            <a:off x="228600" y="4888308"/>
            <a:ext cx="61620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SOLID Principles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A set of five principles (SRP, OCP, LSP, ISP, DIP) that guide object-oriented design and architecture.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BFCBC7-1682-45C6-8335-65989D698469}"/>
              </a:ext>
            </a:extLst>
          </p:cNvPr>
          <p:cNvSpPr/>
          <p:nvPr/>
        </p:nvSpPr>
        <p:spPr>
          <a:xfrm>
            <a:off x="6934200" y="4953000"/>
            <a:ext cx="35020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SRP (Single Responsibility Principle)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F9DF71-950E-4BF8-8615-6232594C4AA0}"/>
              </a:ext>
            </a:extLst>
          </p:cNvPr>
          <p:cNvSpPr/>
          <p:nvPr/>
        </p:nvSpPr>
        <p:spPr>
          <a:xfrm>
            <a:off x="6934200" y="5322332"/>
            <a:ext cx="28472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OCP (Open-Closed Principle)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A2EADA-5E99-4291-840C-3EB79BC02D30}"/>
              </a:ext>
            </a:extLst>
          </p:cNvPr>
          <p:cNvSpPr/>
          <p:nvPr/>
        </p:nvSpPr>
        <p:spPr>
          <a:xfrm>
            <a:off x="6918960" y="5673138"/>
            <a:ext cx="3320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LSP (</a:t>
            </a:r>
            <a:r>
              <a:rPr lang="en-GB" dirty="0" err="1"/>
              <a:t>Liskov</a:t>
            </a:r>
            <a:r>
              <a:rPr lang="en-GB" dirty="0"/>
              <a:t> Substitution Principle)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002D1-CC51-4011-8017-05D430941908}"/>
              </a:ext>
            </a:extLst>
          </p:cNvPr>
          <p:cNvSpPr/>
          <p:nvPr/>
        </p:nvSpPr>
        <p:spPr>
          <a:xfrm>
            <a:off x="6934200" y="6042470"/>
            <a:ext cx="35276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ISP (Interface Segregation Principle)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331957-C097-4A19-9AD6-D5852E43E9F1}"/>
              </a:ext>
            </a:extLst>
          </p:cNvPr>
          <p:cNvSpPr/>
          <p:nvPr/>
        </p:nvSpPr>
        <p:spPr>
          <a:xfrm>
            <a:off x="6908800" y="6406648"/>
            <a:ext cx="36515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DIP (Dependency Inversion Principle)</a:t>
            </a:r>
          </a:p>
        </p:txBody>
      </p:sp>
    </p:spTree>
    <p:extLst>
      <p:ext uri="{BB962C8B-B14F-4D97-AF65-F5344CB8AC3E}">
        <p14:creationId xmlns:p14="http://schemas.microsoft.com/office/powerpoint/2010/main" val="2452492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4536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3577</TotalTime>
  <Words>2612</Words>
  <Application>Microsoft Office PowerPoint</Application>
  <PresentationFormat>Widescreen</PresentationFormat>
  <Paragraphs>347</Paragraphs>
  <Slides>71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7" baseType="lpstr">
      <vt:lpstr>Arial</vt:lpstr>
      <vt:lpstr>Arial Unicode MS</vt:lpstr>
      <vt:lpstr>Calibri</vt:lpstr>
      <vt:lpstr>Candara</vt:lpstr>
      <vt:lpstr>Nunito</vt:lpstr>
      <vt:lpstr>Office Theme</vt:lpstr>
      <vt:lpstr>PowerPoint Presentation</vt:lpstr>
      <vt:lpstr>PowerPoint Presentation</vt:lpstr>
      <vt:lpstr>1.Structured System Design </vt:lpstr>
      <vt:lpstr>PowerPoint Presentation</vt:lpstr>
      <vt:lpstr>2.Design Concepts </vt:lpstr>
      <vt:lpstr>PowerPoint Presentation</vt:lpstr>
      <vt:lpstr>PowerPoint Presentation</vt:lpstr>
      <vt:lpstr>PowerPoint Presentation</vt:lpstr>
      <vt:lpstr>PowerPoint Presentation</vt:lpstr>
      <vt:lpstr>3.Design Models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4.Software Architecture</vt:lpstr>
      <vt:lpstr>PowerPoint Presentation</vt:lpstr>
      <vt:lpstr>PowerPoint Presentation</vt:lpstr>
      <vt:lpstr>PowerPoint Presentation</vt:lpstr>
      <vt:lpstr>5.Data Design </vt:lpstr>
      <vt:lpstr>PowerPoint Presentation</vt:lpstr>
      <vt:lpstr>PowerPoint Presentation</vt:lpstr>
      <vt:lpstr>6.Architectural Styles and Patterns </vt:lpstr>
      <vt:lpstr>PowerPoint Presentation</vt:lpstr>
      <vt:lpstr>PowerPoint Presentation</vt:lpstr>
      <vt:lpstr>7.Alternative architectural designs </vt:lpstr>
      <vt:lpstr>PowerPoint Presentation</vt:lpstr>
      <vt:lpstr>PowerPoint Presentation</vt:lpstr>
      <vt:lpstr>9.Modeling Component-Level Design </vt:lpstr>
      <vt:lpstr>PowerPoint Presentation</vt:lpstr>
      <vt:lpstr>Data Flow Diagrams (DFDs): Models the flow of data between components. Useful for understanding dependencies and interaction.  Sequence Diagrams: Represents the flow of messages and events between  components in a time-ordered manner.  State Diagrams: Depict the state transitions of individual components based on events. </vt:lpstr>
      <vt:lpstr>10.Procedural Design</vt:lpstr>
      <vt:lpstr>PowerPoint Presentation</vt:lpstr>
      <vt:lpstr>Decompose into Sub-Procedures:  Break each high-level procedure into smaller, manageable tasks. Example: The "Transaction" procedure can be broken into  "validate account," "process transaction," and "log activity.“  Design Control Flow: Use flowcharts or pseudocode to represent the sequence and  flow of operations. </vt:lpstr>
      <vt:lpstr>PowerPoint Presentation</vt:lpstr>
      <vt:lpstr>PowerPoint Presentation</vt:lpstr>
      <vt:lpstr>11.Object Oriented Design.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12.Data-Oriented Analysis and Design (DOAD)</vt:lpstr>
      <vt:lpstr>PowerPoint Presentation</vt:lpstr>
      <vt:lpstr>PowerPoint Presentation</vt:lpstr>
      <vt:lpstr>PowerPoint Presentation</vt:lpstr>
      <vt:lpstr>13.Difference between Data and Information   </vt:lpstr>
      <vt:lpstr>PowerPoint Presentation</vt:lpstr>
      <vt:lpstr>14.E-R Diagram</vt:lpstr>
      <vt:lpstr>PowerPoint Presentation</vt:lpstr>
      <vt:lpstr>PowerPoint Presentation</vt:lpstr>
      <vt:lpstr>Entities: Objects or concepts within the system. Strong Entities: Independent objects (e.g., Customer). Weak Entities: Dependent on another entity (e.g., OrderItem).  Attributes: Characteristics of entities or relationships. Key Attributes: Unique identifier for an entity (e.g.,Customer_ID).       Derived Attributes: Calculated attributes (e.g., Age from Date_of_Birth).  3.Relationships: Associations between entities.Cardinality: Defines the number of relationships (e.g., 1:1, 1:N, M:N). Participation: Total (mandatory) or partial (optional).  </vt:lpstr>
      <vt:lpstr>15.Dataflow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 Data Dictionary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Work</dc:creator>
  <cp:lastModifiedBy>Admin</cp:lastModifiedBy>
  <cp:revision>160</cp:revision>
  <dcterms:created xsi:type="dcterms:W3CDTF">2023-09-04T11:01:54Z</dcterms:created>
  <dcterms:modified xsi:type="dcterms:W3CDTF">2025-01-12T06:45:57Z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2022-01-10T00:00:00Z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2023-09-04T00:00:00Z</vt:filetime>
  </property>
</Properties>
</file>