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35"/>
  </p:notesMasterIdLst>
  <p:sldIdLst>
    <p:sldId id="256" r:id="rId3"/>
    <p:sldId id="257"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5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261" r:id="rId33"/>
    <p:sldId id="295"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73">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iEse/7wlNdFe9CLSIBgECpbqZG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05D198-9EE2-4652-B5FB-000AB0B3E5CA}">
  <a:tblStyle styleId="{F005D198-9EE2-4652-B5FB-000AB0B3E5CA}"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7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8" Type="http://customschemas.google.com/relationships/presentationmetadata" Target="meta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852103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ca8632b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aca8632b6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6045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5" name="Google Shape;90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5728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5" name="Google Shape;91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433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5" name="Google Shape;92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514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5" name="Google Shape;93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314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5" name="Google Shape;94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215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5" name="Google Shape;95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2691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5" name="Google Shape;96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8993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4947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467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4792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3548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9341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3803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1825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801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8147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960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3833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317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2874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9656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5" name="Google Shape;83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18833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6315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57104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5" name="Google Shape;99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4886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5" name="Google Shape;84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312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5" name="Google Shape;85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7458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5" name="Google Shape;86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8888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5" name="Google Shape;87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7365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5" name="Google Shape;88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3204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5" name="Google Shape;89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5139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1"/>
        <p:cNvGrpSpPr/>
        <p:nvPr/>
      </p:nvGrpSpPr>
      <p:grpSpPr>
        <a:xfrm>
          <a:off x="0" y="0"/>
          <a:ext cx="0" cy="0"/>
          <a:chOff x="0" y="0"/>
          <a:chExt cx="0" cy="0"/>
        </a:xfrm>
      </p:grpSpPr>
      <p:sp>
        <p:nvSpPr>
          <p:cNvPr id="12" name="Google Shape;12;p4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4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5" name="Google Shape;15;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6" name="Google Shape;16;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solidFill>
          <a:schemeClr val="lt1"/>
        </a:solidFill>
        <a:effectLst/>
      </p:bgPr>
    </p:bg>
    <p:spTree>
      <p:nvGrpSpPr>
        <p:cNvPr id="1" name="Shape 68"/>
        <p:cNvGrpSpPr/>
        <p:nvPr/>
      </p:nvGrpSpPr>
      <p:grpSpPr>
        <a:xfrm>
          <a:off x="0" y="0"/>
          <a:ext cx="0" cy="0"/>
          <a:chOff x="0" y="0"/>
          <a:chExt cx="0" cy="0"/>
        </a:xfrm>
      </p:grpSpPr>
      <p:sp>
        <p:nvSpPr>
          <p:cNvPr id="69" name="Google Shape;69;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5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2" name="Google Shape;72;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3" name="Google Shape;73;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bg>
      <p:bgPr>
        <a:solidFill>
          <a:schemeClr val="lt1"/>
        </a:solidFill>
        <a:effectLst/>
      </p:bgPr>
    </p:bg>
    <p:spTree>
      <p:nvGrpSpPr>
        <p:cNvPr id="1" name="Shape 74"/>
        <p:cNvGrpSpPr/>
        <p:nvPr/>
      </p:nvGrpSpPr>
      <p:grpSpPr>
        <a:xfrm>
          <a:off x="0" y="0"/>
          <a:ext cx="0" cy="0"/>
          <a:chOff x="0" y="0"/>
          <a:chExt cx="0" cy="0"/>
        </a:xfrm>
      </p:grpSpPr>
      <p:sp>
        <p:nvSpPr>
          <p:cNvPr id="75" name="Google Shape;75;p5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5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8" name="Google Shape;78;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79" name="Google Shape;79;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86"/>
        <p:cNvGrpSpPr/>
        <p:nvPr/>
      </p:nvGrpSpPr>
      <p:grpSpPr>
        <a:xfrm>
          <a:off x="0" y="0"/>
          <a:ext cx="0" cy="0"/>
          <a:chOff x="0" y="0"/>
          <a:chExt cx="0" cy="0"/>
        </a:xfrm>
      </p:grpSpPr>
      <p:sp>
        <p:nvSpPr>
          <p:cNvPr id="87" name="Google Shape;87;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8" name="Google Shape;88;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90" name="Google Shape;90;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91" name="Google Shape;91;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2"/>
        <p:cNvGrpSpPr/>
        <p:nvPr/>
      </p:nvGrpSpPr>
      <p:grpSpPr>
        <a:xfrm>
          <a:off x="0" y="0"/>
          <a:ext cx="0" cy="0"/>
          <a:chOff x="0" y="0"/>
          <a:chExt cx="0" cy="0"/>
        </a:xfrm>
      </p:grpSpPr>
      <p:sp>
        <p:nvSpPr>
          <p:cNvPr id="93" name="Google Shape;93;p5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4" name="Google Shape;94;p5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95" name="Google Shape;95;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96" name="Google Shape;96;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97" name="Google Shape;97;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98"/>
        <p:cNvGrpSpPr/>
        <p:nvPr/>
      </p:nvGrpSpPr>
      <p:grpSpPr>
        <a:xfrm>
          <a:off x="0" y="0"/>
          <a:ext cx="0" cy="0"/>
          <a:chOff x="0" y="0"/>
          <a:chExt cx="0" cy="0"/>
        </a:xfrm>
      </p:grpSpPr>
      <p:sp>
        <p:nvSpPr>
          <p:cNvPr id="99" name="Google Shape;99;p5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0" name="Google Shape;100;p5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01" name="Google Shape;101;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02" name="Google Shape;102;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03" name="Google Shape;103;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solidFill>
          <a:schemeClr val="lt1"/>
        </a:solidFill>
        <a:effectLst/>
      </p:bgPr>
    </p:bg>
    <p:spTree>
      <p:nvGrpSpPr>
        <p:cNvPr id="1" name="Shape 104"/>
        <p:cNvGrpSpPr/>
        <p:nvPr/>
      </p:nvGrpSpPr>
      <p:grpSpPr>
        <a:xfrm>
          <a:off x="0" y="0"/>
          <a:ext cx="0" cy="0"/>
          <a:chOff x="0" y="0"/>
          <a:chExt cx="0" cy="0"/>
        </a:xfrm>
      </p:grpSpPr>
      <p:sp>
        <p:nvSpPr>
          <p:cNvPr id="105" name="Google Shape;105;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6" name="Google Shape;106;p5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7" name="Google Shape;107;p5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08" name="Google Shape;108;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09" name="Google Shape;109;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10" name="Google Shape;110;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bg>
      <p:bgPr>
        <a:solidFill>
          <a:schemeClr val="lt1"/>
        </a:solidFill>
        <a:effectLst/>
      </p:bgPr>
    </p:bg>
    <p:spTree>
      <p:nvGrpSpPr>
        <p:cNvPr id="1" name="Shape 111"/>
        <p:cNvGrpSpPr/>
        <p:nvPr/>
      </p:nvGrpSpPr>
      <p:grpSpPr>
        <a:xfrm>
          <a:off x="0" y="0"/>
          <a:ext cx="0" cy="0"/>
          <a:chOff x="0" y="0"/>
          <a:chExt cx="0" cy="0"/>
        </a:xfrm>
      </p:grpSpPr>
      <p:sp>
        <p:nvSpPr>
          <p:cNvPr id="112" name="Google Shape;112;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3" name="Google Shape;113;p5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4" name="Google Shape;114;p5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15" name="Google Shape;115;p5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16" name="Google Shape;116;p5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17" name="Google Shape;117;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18" name="Google Shape;118;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19" name="Google Shape;119;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120"/>
        <p:cNvGrpSpPr/>
        <p:nvPr/>
      </p:nvGrpSpPr>
      <p:grpSpPr>
        <a:xfrm>
          <a:off x="0" y="0"/>
          <a:ext cx="0" cy="0"/>
          <a:chOff x="0" y="0"/>
          <a:chExt cx="0" cy="0"/>
        </a:xfrm>
      </p:grpSpPr>
      <p:sp>
        <p:nvSpPr>
          <p:cNvPr id="121" name="Google Shape;121;p5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2" name="Google Shape;122;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23" name="Google Shape;123;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24" name="Google Shape;124;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5"/>
        <p:cNvGrpSpPr/>
        <p:nvPr/>
      </p:nvGrpSpPr>
      <p:grpSpPr>
        <a:xfrm>
          <a:off x="0" y="0"/>
          <a:ext cx="0" cy="0"/>
          <a:chOff x="0" y="0"/>
          <a:chExt cx="0" cy="0"/>
        </a:xfrm>
      </p:grpSpPr>
      <p:sp>
        <p:nvSpPr>
          <p:cNvPr id="126" name="Google Shape;126;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27" name="Google Shape;127;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28" name="Google Shape;128;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solidFill>
          <a:schemeClr val="lt1"/>
        </a:solidFill>
        <a:effectLst/>
      </p:bgPr>
    </p:bg>
    <p:spTree>
      <p:nvGrpSpPr>
        <p:cNvPr id="1" name="Shape 129"/>
        <p:cNvGrpSpPr/>
        <p:nvPr/>
      </p:nvGrpSpPr>
      <p:grpSpPr>
        <a:xfrm>
          <a:off x="0" y="0"/>
          <a:ext cx="0" cy="0"/>
          <a:chOff x="0" y="0"/>
          <a:chExt cx="0" cy="0"/>
        </a:xfrm>
      </p:grpSpPr>
      <p:sp>
        <p:nvSpPr>
          <p:cNvPr id="130" name="Google Shape;130;p6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1" name="Google Shape;131;p6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32" name="Google Shape;132;p6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33" name="Google Shape;133;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34" name="Google Shape;134;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35" name="Google Shape;135;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17"/>
        <p:cNvGrpSpPr/>
        <p:nvPr/>
      </p:nvGrpSpPr>
      <p:grpSpPr>
        <a:xfrm>
          <a:off x="0" y="0"/>
          <a:ext cx="0" cy="0"/>
          <a:chOff x="0" y="0"/>
          <a:chExt cx="0" cy="0"/>
        </a:xfrm>
      </p:grpSpPr>
      <p:sp>
        <p:nvSpPr>
          <p:cNvPr id="18" name="Google Shape;18;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4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1" name="Google Shape;21;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2" name="Google Shape;22;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chemeClr val="lt1"/>
        </a:solidFill>
        <a:effectLst/>
      </p:bgPr>
    </p:bg>
    <p:spTree>
      <p:nvGrpSpPr>
        <p:cNvPr id="1" name="Shape 136"/>
        <p:cNvGrpSpPr/>
        <p:nvPr/>
      </p:nvGrpSpPr>
      <p:grpSpPr>
        <a:xfrm>
          <a:off x="0" y="0"/>
          <a:ext cx="0" cy="0"/>
          <a:chOff x="0" y="0"/>
          <a:chExt cx="0" cy="0"/>
        </a:xfrm>
      </p:grpSpPr>
      <p:sp>
        <p:nvSpPr>
          <p:cNvPr id="137" name="Google Shape;137;p6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8" name="Google Shape;138;p6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39" name="Google Shape;139;p6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40" name="Google Shape;140;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41" name="Google Shape;141;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42" name="Google Shape;142;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solidFill>
          <a:schemeClr val="lt1"/>
        </a:solidFill>
        <a:effectLst/>
      </p:bgPr>
    </p:bg>
    <p:spTree>
      <p:nvGrpSpPr>
        <p:cNvPr id="1" name="Shape 143"/>
        <p:cNvGrpSpPr/>
        <p:nvPr/>
      </p:nvGrpSpPr>
      <p:grpSpPr>
        <a:xfrm>
          <a:off x="0" y="0"/>
          <a:ext cx="0" cy="0"/>
          <a:chOff x="0" y="0"/>
          <a:chExt cx="0" cy="0"/>
        </a:xfrm>
      </p:grpSpPr>
      <p:sp>
        <p:nvSpPr>
          <p:cNvPr id="144" name="Google Shape;144;p6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5" name="Google Shape;145;p6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47" name="Google Shape;147;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48" name="Google Shape;148;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bg>
      <p:bgPr>
        <a:solidFill>
          <a:schemeClr val="lt1"/>
        </a:solidFill>
        <a:effectLst/>
      </p:bgPr>
    </p:bg>
    <p:spTree>
      <p:nvGrpSpPr>
        <p:cNvPr id="1" name="Shape 149"/>
        <p:cNvGrpSpPr/>
        <p:nvPr/>
      </p:nvGrpSpPr>
      <p:grpSpPr>
        <a:xfrm>
          <a:off x="0" y="0"/>
          <a:ext cx="0" cy="0"/>
          <a:chOff x="0" y="0"/>
          <a:chExt cx="0" cy="0"/>
        </a:xfrm>
      </p:grpSpPr>
      <p:sp>
        <p:nvSpPr>
          <p:cNvPr id="150" name="Google Shape;150;p6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51" name="Google Shape;151;p6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2" name="Google Shape;152;p6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53" name="Google Shape;153;p6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54" name="Google Shape;154;p6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23"/>
        <p:cNvGrpSpPr/>
        <p:nvPr/>
      </p:nvGrpSpPr>
      <p:grpSpPr>
        <a:xfrm>
          <a:off x="0" y="0"/>
          <a:ext cx="0" cy="0"/>
          <a:chOff x="0" y="0"/>
          <a:chExt cx="0" cy="0"/>
        </a:xfrm>
      </p:grpSpPr>
      <p:sp>
        <p:nvSpPr>
          <p:cNvPr id="24" name="Google Shape;24;p4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4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7" name="Google Shape;27;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28" name="Google Shape;28;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solidFill>
          <a:schemeClr val="lt1"/>
        </a:solidFill>
        <a:effectLst/>
      </p:bgPr>
    </p:bg>
    <p:spTree>
      <p:nvGrpSpPr>
        <p:cNvPr id="1" name="Shape 29"/>
        <p:cNvGrpSpPr/>
        <p:nvPr/>
      </p:nvGrpSpPr>
      <p:grpSpPr>
        <a:xfrm>
          <a:off x="0" y="0"/>
          <a:ext cx="0" cy="0"/>
          <a:chOff x="0" y="0"/>
          <a:chExt cx="0" cy="0"/>
        </a:xfrm>
      </p:grpSpPr>
      <p:sp>
        <p:nvSpPr>
          <p:cNvPr id="30" name="Google Shape;30;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4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4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4" name="Google Shape;34;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35" name="Google Shape;35;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bg>
      <p:bgPr>
        <a:solidFill>
          <a:schemeClr val="lt1"/>
        </a:solidFill>
        <a:effectLst/>
      </p:bgPr>
    </p:bg>
    <p:spTree>
      <p:nvGrpSpPr>
        <p:cNvPr id="1" name="Shape 36"/>
        <p:cNvGrpSpPr/>
        <p:nvPr/>
      </p:nvGrpSpPr>
      <p:grpSpPr>
        <a:xfrm>
          <a:off x="0" y="0"/>
          <a:ext cx="0" cy="0"/>
          <a:chOff x="0" y="0"/>
          <a:chExt cx="0" cy="0"/>
        </a:xfrm>
      </p:grpSpPr>
      <p:sp>
        <p:nvSpPr>
          <p:cNvPr id="37" name="Google Shape;37;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4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4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4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4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43" name="Google Shape;43;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44" name="Google Shape;44;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45"/>
        <p:cNvGrpSpPr/>
        <p:nvPr/>
      </p:nvGrpSpPr>
      <p:grpSpPr>
        <a:xfrm>
          <a:off x="0" y="0"/>
          <a:ext cx="0" cy="0"/>
          <a:chOff x="0" y="0"/>
          <a:chExt cx="0" cy="0"/>
        </a:xfrm>
      </p:grpSpPr>
      <p:sp>
        <p:nvSpPr>
          <p:cNvPr id="46" name="Google Shape;46;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48" name="Google Shape;48;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49" name="Google Shape;49;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0"/>
        <p:cNvGrpSpPr/>
        <p:nvPr/>
      </p:nvGrpSpPr>
      <p:grpSpPr>
        <a:xfrm>
          <a:off x="0" y="0"/>
          <a:ext cx="0" cy="0"/>
          <a:chOff x="0" y="0"/>
          <a:chExt cx="0" cy="0"/>
        </a:xfrm>
      </p:grpSpPr>
      <p:sp>
        <p:nvSpPr>
          <p:cNvPr id="51" name="Google Shape;51;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2" name="Google Shape;52;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3" name="Google Shape;53;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solidFill>
          <a:schemeClr val="lt1"/>
        </a:solidFill>
        <a:effectLst/>
      </p:bgPr>
    </p:bg>
    <p:spTree>
      <p:nvGrpSpPr>
        <p:cNvPr id="1" name="Shape 54"/>
        <p:cNvGrpSpPr/>
        <p:nvPr/>
      </p:nvGrpSpPr>
      <p:grpSpPr>
        <a:xfrm>
          <a:off x="0" y="0"/>
          <a:ext cx="0" cy="0"/>
          <a:chOff x="0" y="0"/>
          <a:chExt cx="0" cy="0"/>
        </a:xfrm>
      </p:grpSpPr>
      <p:sp>
        <p:nvSpPr>
          <p:cNvPr id="55" name="Google Shape;55;p5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5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5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59" name="Google Shape;59;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0" name="Google Shape;60;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chemeClr val="lt1"/>
        </a:solidFill>
        <a:effectLst/>
      </p:bgPr>
    </p:bg>
    <p:spTree>
      <p:nvGrpSpPr>
        <p:cNvPr id="1" name="Shape 61"/>
        <p:cNvGrpSpPr/>
        <p:nvPr/>
      </p:nvGrpSpPr>
      <p:grpSpPr>
        <a:xfrm>
          <a:off x="0" y="0"/>
          <a:ext cx="0" cy="0"/>
          <a:chOff x="0" y="0"/>
          <a:chExt cx="0" cy="0"/>
        </a:xfrm>
      </p:grpSpPr>
      <p:sp>
        <p:nvSpPr>
          <p:cNvPr id="62" name="Google Shape;62;p5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5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5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6" name="Google Shape;66;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dk1"/>
              </a:buClr>
              <a:buSzPts val="1200"/>
              <a:buFont typeface="Calibri"/>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67" name="Google Shape;67;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1pPr>
            <a:lvl2pPr marL="0" lvl="1"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2pPr>
            <a:lvl3pPr marL="0" lvl="2"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3pPr>
            <a:lvl4pPr marL="0" lvl="3"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4pPr>
            <a:lvl5pPr marL="0" lvl="4"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5pPr>
            <a:lvl6pPr marL="0" lvl="5"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6pPr>
            <a:lvl7pPr marL="0" lvl="6"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7pPr>
            <a:lvl8pPr marL="0" lvl="7"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8pPr>
            <a:lvl9pPr marL="0" lvl="8" indent="0" algn="r">
              <a:lnSpc>
                <a:spcPct val="100000"/>
              </a:lnSpc>
              <a:spcBef>
                <a:spcPts val="0"/>
              </a:spcBef>
              <a:spcAft>
                <a:spcPts val="0"/>
              </a:spcAft>
              <a:buClr>
                <a:schemeClr val="dk1"/>
              </a:buClr>
              <a:buSzPts val="1200"/>
              <a:buFont typeface="Calibri"/>
              <a:buNone/>
              <a:defRPr>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4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4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82" name="Google Shape;82;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3" name="Google Shape;83;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1"/>
              </a:buClr>
              <a:buSzPts val="1200"/>
              <a:buFont typeface="Calibri"/>
              <a:buNone/>
              <a:defRPr sz="12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4" name="Google Shape;84;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chemeClr val="dk1"/>
              </a:buClr>
              <a:buSzPts val="1200"/>
              <a:buFont typeface="Calibri"/>
              <a:buNone/>
              <a:defRPr sz="1200" b="0" i="0" u="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5" name="Google Shape;85;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1200"/>
              <a:buFont typeface="Calibri"/>
              <a:buNone/>
              <a:defRPr sz="1200" b="0" i="0" u="none">
                <a:solidFill>
                  <a:schemeClr val="dk1"/>
                </a:solidFill>
                <a:latin typeface="Calibri"/>
                <a:ea typeface="Calibri"/>
                <a:cs typeface="Calibri"/>
                <a:sym typeface="Calibri"/>
              </a:defRPr>
            </a:lvl1pPr>
            <a:lvl2pPr marL="0" marR="0" lvl="1" indent="0" algn="r" rtl="0">
              <a:lnSpc>
                <a:spcPct val="100000"/>
              </a:lnSpc>
              <a:spcBef>
                <a:spcPts val="0"/>
              </a:spcBef>
              <a:spcAft>
                <a:spcPts val="0"/>
              </a:spcAft>
              <a:buClr>
                <a:schemeClr val="dk1"/>
              </a:buClr>
              <a:buSzPts val="1200"/>
              <a:buFont typeface="Calibri"/>
              <a:buNone/>
              <a:defRPr sz="1200" b="0" i="0" u="none">
                <a:solidFill>
                  <a:schemeClr val="dk1"/>
                </a:solidFill>
                <a:latin typeface="Calibri"/>
                <a:ea typeface="Calibri"/>
                <a:cs typeface="Calibri"/>
                <a:sym typeface="Calibri"/>
              </a:defRPr>
            </a:lvl2pPr>
            <a:lvl3pPr marL="0" marR="0" lvl="2" indent="0" algn="r" rtl="0">
              <a:lnSpc>
                <a:spcPct val="100000"/>
              </a:lnSpc>
              <a:spcBef>
                <a:spcPts val="0"/>
              </a:spcBef>
              <a:spcAft>
                <a:spcPts val="0"/>
              </a:spcAft>
              <a:buClr>
                <a:schemeClr val="dk1"/>
              </a:buClr>
              <a:buSzPts val="1200"/>
              <a:buFont typeface="Calibri"/>
              <a:buNone/>
              <a:defRPr sz="1200" b="0" i="0" u="none">
                <a:solidFill>
                  <a:schemeClr val="dk1"/>
                </a:solidFill>
                <a:latin typeface="Calibri"/>
                <a:ea typeface="Calibri"/>
                <a:cs typeface="Calibri"/>
                <a:sym typeface="Calibri"/>
              </a:defRPr>
            </a:lvl3pPr>
            <a:lvl4pPr marL="0" marR="0" lvl="3" indent="0" algn="r" rtl="0">
              <a:lnSpc>
                <a:spcPct val="100000"/>
              </a:lnSpc>
              <a:spcBef>
                <a:spcPts val="0"/>
              </a:spcBef>
              <a:spcAft>
                <a:spcPts val="0"/>
              </a:spcAft>
              <a:buClr>
                <a:schemeClr val="dk1"/>
              </a:buClr>
              <a:buSzPts val="1200"/>
              <a:buFont typeface="Calibri"/>
              <a:buNone/>
              <a:defRPr sz="1200" b="0" i="0" u="none">
                <a:solidFill>
                  <a:schemeClr val="dk1"/>
                </a:solidFill>
                <a:latin typeface="Calibri"/>
                <a:ea typeface="Calibri"/>
                <a:cs typeface="Calibri"/>
                <a:sym typeface="Calibri"/>
              </a:defRPr>
            </a:lvl4pPr>
            <a:lvl5pPr marL="0" marR="0" lvl="4" indent="0" algn="r" rtl="0">
              <a:lnSpc>
                <a:spcPct val="100000"/>
              </a:lnSpc>
              <a:spcBef>
                <a:spcPts val="0"/>
              </a:spcBef>
              <a:spcAft>
                <a:spcPts val="0"/>
              </a:spcAft>
              <a:buClr>
                <a:schemeClr val="dk1"/>
              </a:buClr>
              <a:buSzPts val="1200"/>
              <a:buFont typeface="Calibri"/>
              <a:buNone/>
              <a:defRPr sz="1200" b="0" i="0" u="none">
                <a:solidFill>
                  <a:schemeClr val="dk1"/>
                </a:solidFill>
                <a:latin typeface="Calibri"/>
                <a:ea typeface="Calibri"/>
                <a:cs typeface="Calibri"/>
                <a:sym typeface="Calibri"/>
              </a:defRPr>
            </a:lvl5pPr>
            <a:lvl6pPr marL="0" marR="0" lvl="5" indent="0" algn="r" rtl="0">
              <a:lnSpc>
                <a:spcPct val="100000"/>
              </a:lnSpc>
              <a:spcBef>
                <a:spcPts val="0"/>
              </a:spcBef>
              <a:spcAft>
                <a:spcPts val="0"/>
              </a:spcAft>
              <a:buClr>
                <a:schemeClr val="dk1"/>
              </a:buClr>
              <a:buSzPts val="1200"/>
              <a:buFont typeface="Calibri"/>
              <a:buNone/>
              <a:defRPr sz="1200" b="0" i="0" u="none">
                <a:solidFill>
                  <a:schemeClr val="dk1"/>
                </a:solidFill>
                <a:latin typeface="Calibri"/>
                <a:ea typeface="Calibri"/>
                <a:cs typeface="Calibri"/>
                <a:sym typeface="Calibri"/>
              </a:defRPr>
            </a:lvl6pPr>
            <a:lvl7pPr marL="0" marR="0" lvl="6" indent="0" algn="r" rtl="0">
              <a:lnSpc>
                <a:spcPct val="100000"/>
              </a:lnSpc>
              <a:spcBef>
                <a:spcPts val="0"/>
              </a:spcBef>
              <a:spcAft>
                <a:spcPts val="0"/>
              </a:spcAft>
              <a:buClr>
                <a:schemeClr val="dk1"/>
              </a:buClr>
              <a:buSzPts val="1200"/>
              <a:buFont typeface="Calibri"/>
              <a:buNone/>
              <a:defRPr sz="1200" b="0" i="0" u="none">
                <a:solidFill>
                  <a:schemeClr val="dk1"/>
                </a:solidFill>
                <a:latin typeface="Calibri"/>
                <a:ea typeface="Calibri"/>
                <a:cs typeface="Calibri"/>
                <a:sym typeface="Calibri"/>
              </a:defRPr>
            </a:lvl7pPr>
            <a:lvl8pPr marL="0" marR="0" lvl="7" indent="0" algn="r" rtl="0">
              <a:lnSpc>
                <a:spcPct val="100000"/>
              </a:lnSpc>
              <a:spcBef>
                <a:spcPts val="0"/>
              </a:spcBef>
              <a:spcAft>
                <a:spcPts val="0"/>
              </a:spcAft>
              <a:buClr>
                <a:schemeClr val="dk1"/>
              </a:buClr>
              <a:buSzPts val="1200"/>
              <a:buFont typeface="Calibri"/>
              <a:buNone/>
              <a:defRPr sz="1200" b="0" i="0" u="none">
                <a:solidFill>
                  <a:schemeClr val="dk1"/>
                </a:solidFill>
                <a:latin typeface="Calibri"/>
                <a:ea typeface="Calibri"/>
                <a:cs typeface="Calibri"/>
                <a:sym typeface="Calibri"/>
              </a:defRPr>
            </a:lvl8pPr>
            <a:lvl9pPr marL="0" marR="0" lvl="8" indent="0" algn="r" rtl="0">
              <a:lnSpc>
                <a:spcPct val="100000"/>
              </a:lnSpc>
              <a:spcBef>
                <a:spcPts val="0"/>
              </a:spcBef>
              <a:spcAft>
                <a:spcPts val="0"/>
              </a:spcAft>
              <a:buClr>
                <a:schemeClr val="dk1"/>
              </a:buClr>
              <a:buSzPts val="1200"/>
              <a:buFont typeface="Calibri"/>
              <a:buNone/>
              <a:defRPr sz="1200" b="0" i="0" u="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gaca8632b64_0_0" descr="C:\Users\parul\Desktop\temp.png"/>
          <p:cNvPicPr preferRelativeResize="0"/>
          <p:nvPr/>
        </p:nvPicPr>
        <p:blipFill rotWithShape="1">
          <a:blip r:embed="rId3">
            <a:alphaModFix/>
          </a:blip>
          <a:srcRect/>
          <a:stretch/>
        </p:blipFill>
        <p:spPr>
          <a:xfrm>
            <a:off x="0" y="-21590"/>
            <a:ext cx="9143999" cy="6900862"/>
          </a:xfrm>
          <a:prstGeom prst="rect">
            <a:avLst/>
          </a:prstGeom>
          <a:noFill/>
          <a:ln>
            <a:noFill/>
          </a:ln>
        </p:spPr>
      </p:pic>
      <p:sp>
        <p:nvSpPr>
          <p:cNvPr id="160" name="Google Shape;160;gaca8632b64_0_0"/>
          <p:cNvSpPr/>
          <p:nvPr/>
        </p:nvSpPr>
        <p:spPr>
          <a:xfrm>
            <a:off x="1143000" y="1918418"/>
            <a:ext cx="6858000" cy="72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500"/>
              <a:buFont typeface="Arial"/>
              <a:buNone/>
            </a:pPr>
            <a:r>
              <a:rPr lang="en-US" sz="3500" b="1" i="0" u="none" strike="noStrike" cap="none" dirty="0">
                <a:solidFill>
                  <a:srgbClr val="000000"/>
                </a:solidFill>
                <a:latin typeface="Calibri"/>
                <a:ea typeface="Calibri"/>
                <a:cs typeface="Calibri"/>
                <a:sym typeface="Calibri"/>
              </a:rPr>
              <a:t>Distributed Computing</a:t>
            </a:r>
            <a:endParaRPr dirty="0"/>
          </a:p>
        </p:txBody>
      </p:sp>
      <p:sp>
        <p:nvSpPr>
          <p:cNvPr id="161" name="Google Shape;161;gaca8632b64_0_0"/>
          <p:cNvSpPr/>
          <p:nvPr/>
        </p:nvSpPr>
        <p:spPr>
          <a:xfrm>
            <a:off x="1527175" y="2854325"/>
            <a:ext cx="6089700" cy="769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200"/>
              <a:buFont typeface="Arial"/>
              <a:buNone/>
            </a:pPr>
            <a:endParaRPr sz="2200" b="0" i="0" u="none" strike="noStrike" cap="none">
              <a:solidFill>
                <a:srgbClr val="000000"/>
              </a:solidFill>
              <a:latin typeface="Calibri"/>
              <a:ea typeface="Calibri"/>
              <a:cs typeface="Calibri"/>
              <a:sym typeface="Calibri"/>
            </a:endParaRPr>
          </a:p>
        </p:txBody>
      </p:sp>
      <p:pic>
        <p:nvPicPr>
          <p:cNvPr id="162" name="Google Shape;162;gaca8632b64_0_0" descr="C:\Users\parul\Desktop\Registered Logosd.png"/>
          <p:cNvPicPr preferRelativeResize="0"/>
          <p:nvPr/>
        </p:nvPicPr>
        <p:blipFill rotWithShape="1">
          <a:blip r:embed="rId4">
            <a:alphaModFix/>
          </a:blip>
          <a:srcRect/>
          <a:stretch/>
        </p:blipFill>
        <p:spPr>
          <a:xfrm>
            <a:off x="3381375" y="500063"/>
            <a:ext cx="2381250" cy="628650"/>
          </a:xfrm>
          <a:prstGeom prst="rect">
            <a:avLst/>
          </a:prstGeom>
          <a:noFill/>
          <a:ln>
            <a:noFill/>
          </a:ln>
        </p:spPr>
      </p:pic>
      <p:grpSp>
        <p:nvGrpSpPr>
          <p:cNvPr id="163" name="Google Shape;163;gaca8632b64_0_0"/>
          <p:cNvGrpSpPr/>
          <p:nvPr/>
        </p:nvGrpSpPr>
        <p:grpSpPr>
          <a:xfrm>
            <a:off x="1417649" y="2692585"/>
            <a:ext cx="6308773" cy="93569"/>
            <a:chOff x="1428728" y="2571842"/>
            <a:chExt cx="6309404" cy="94200"/>
          </a:xfrm>
        </p:grpSpPr>
        <p:cxnSp>
          <p:nvCxnSpPr>
            <p:cNvPr id="164" name="Google Shape;164;gaca8632b64_0_0"/>
            <p:cNvCxnSpPr/>
            <p:nvPr/>
          </p:nvCxnSpPr>
          <p:spPr>
            <a:xfrm>
              <a:off x="1428728" y="2618094"/>
              <a:ext cx="6287100" cy="1500"/>
            </a:xfrm>
            <a:prstGeom prst="straightConnector1">
              <a:avLst/>
            </a:prstGeom>
            <a:noFill/>
            <a:ln w="9525" cap="flat" cmpd="sng">
              <a:solidFill>
                <a:srgbClr val="000000"/>
              </a:solidFill>
              <a:prstDash val="solid"/>
              <a:round/>
              <a:headEnd type="none" w="sm" len="sm"/>
              <a:tailEnd type="none" w="sm" len="sm"/>
            </a:ln>
          </p:spPr>
        </p:cxnSp>
        <p:sp>
          <p:nvSpPr>
            <p:cNvPr id="165" name="Google Shape;165;gaca8632b64_0_0"/>
            <p:cNvSpPr/>
            <p:nvPr/>
          </p:nvSpPr>
          <p:spPr>
            <a:xfrm rot="10800000">
              <a:off x="1428800" y="2571842"/>
              <a:ext cx="93600" cy="942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6" name="Google Shape;166;gaca8632b64_0_0"/>
            <p:cNvSpPr/>
            <p:nvPr/>
          </p:nvSpPr>
          <p:spPr>
            <a:xfrm rot="10800000">
              <a:off x="7644532" y="2571842"/>
              <a:ext cx="93600" cy="942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67" name="Google Shape;167;gaca8632b64_0_0"/>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2" name="Rectangle 1"/>
          <p:cNvSpPr/>
          <p:nvPr/>
        </p:nvSpPr>
        <p:spPr>
          <a:xfrm>
            <a:off x="2286000" y="2951947"/>
            <a:ext cx="4572000" cy="1138773"/>
          </a:xfrm>
          <a:prstGeom prst="rect">
            <a:avLst/>
          </a:prstGeom>
        </p:spPr>
        <p:txBody>
          <a:bodyPr>
            <a:spAutoFit/>
          </a:bodyPr>
          <a:lstStyle/>
          <a:p>
            <a:pPr algn="ctr"/>
            <a:r>
              <a:rPr lang="en-US" sz="2000" b="1" dirty="0">
                <a:latin typeface="Calibri" panose="020F0502020204030204" pitchFamily="34" charset="0"/>
              </a:rPr>
              <a:t>Prof. </a:t>
            </a:r>
            <a:r>
              <a:rPr lang="en-US" sz="2000" b="1" dirty="0" err="1">
                <a:latin typeface="Calibri" panose="020F0502020204030204" pitchFamily="34" charset="0"/>
              </a:rPr>
              <a:t>Yassir</a:t>
            </a:r>
            <a:r>
              <a:rPr lang="en-US" sz="2000" b="1" dirty="0">
                <a:latin typeface="Calibri" panose="020F0502020204030204" pitchFamily="34" charset="0"/>
              </a:rPr>
              <a:t> Farooqui, Assistant Professor</a:t>
            </a:r>
            <a:endParaRPr lang="en-US" sz="2000" b="1" dirty="0"/>
          </a:p>
          <a:p>
            <a:pPr algn="ctr"/>
            <a:r>
              <a:rPr lang="en-US" sz="2000" b="1" dirty="0">
                <a:latin typeface="Calibri" panose="020F0502020204030204" pitchFamily="34" charset="0"/>
              </a:rPr>
              <a:t>Computer Science &amp; Engineering</a:t>
            </a:r>
            <a:endParaRPr lang="en-US" sz="2000" b="1" dirty="0"/>
          </a:p>
          <a:p>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pic>
        <p:nvPicPr>
          <p:cNvPr id="907" name="Google Shape;907;p31" descr="C:\Users\parul\Desktop\Digital Learning Content.png"/>
          <p:cNvPicPr preferRelativeResize="0"/>
          <p:nvPr/>
        </p:nvPicPr>
        <p:blipFill rotWithShape="1">
          <a:blip r:embed="rId3">
            <a:alphaModFix/>
          </a:blip>
          <a:srcRect/>
          <a:stretch/>
        </p:blipFill>
        <p:spPr>
          <a:xfrm>
            <a:off x="0" y="7392"/>
            <a:ext cx="9144000" cy="6900863"/>
          </a:xfrm>
          <a:prstGeom prst="rect">
            <a:avLst/>
          </a:prstGeom>
          <a:noFill/>
          <a:ln>
            <a:noFill/>
          </a:ln>
        </p:spPr>
      </p:pic>
      <p:pic>
        <p:nvPicPr>
          <p:cNvPr id="908" name="Google Shape;908;p31" descr="C:\Users\parul\Desktop\Untitled-1.png"/>
          <p:cNvPicPr preferRelativeResize="0"/>
          <p:nvPr/>
        </p:nvPicPr>
        <p:blipFill rotWithShape="1">
          <a:blip r:embed="rId4">
            <a:alphaModFix/>
          </a:blip>
          <a:srcRect/>
          <a:stretch/>
        </p:blipFill>
        <p:spPr>
          <a:xfrm>
            <a:off x="1856740" y="3083243"/>
            <a:ext cx="5430838" cy="2803525"/>
          </a:xfrm>
          <a:prstGeom prst="rect">
            <a:avLst/>
          </a:prstGeom>
          <a:noFill/>
          <a:ln>
            <a:noFill/>
          </a:ln>
        </p:spPr>
      </p:pic>
      <p:sp>
        <p:nvSpPr>
          <p:cNvPr id="909" name="Google Shape;909;p31"/>
          <p:cNvSpPr/>
          <p:nvPr/>
        </p:nvSpPr>
        <p:spPr>
          <a:xfrm>
            <a:off x="0" y="155679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910" name="Google Shape;910;p31"/>
          <p:cNvSpPr/>
          <p:nvPr/>
        </p:nvSpPr>
        <p:spPr>
          <a:xfrm>
            <a:off x="28600" y="155679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a:solidFill>
                  <a:schemeClr val="lt1"/>
                </a:solidFill>
                <a:latin typeface="Calibri"/>
                <a:ea typeface="Calibri"/>
                <a:cs typeface="Calibri"/>
                <a:sym typeface="Calibri"/>
              </a:rPr>
              <a:t>REPLICATION TRANSPARENCY</a:t>
            </a:r>
            <a:endParaRPr sz="3000" b="1" i="0" u="none">
              <a:solidFill>
                <a:schemeClr val="lt1"/>
              </a:solidFill>
              <a:latin typeface="Calibri"/>
              <a:ea typeface="Calibri"/>
              <a:cs typeface="Calibri"/>
              <a:sym typeface="Calibri"/>
            </a:endParaRPr>
          </a:p>
        </p:txBody>
      </p:sp>
      <p:sp>
        <p:nvSpPr>
          <p:cNvPr id="911" name="Google Shape;911;p31"/>
          <p:cNvSpPr txBox="1"/>
          <p:nvPr/>
        </p:nvSpPr>
        <p:spPr>
          <a:xfrm>
            <a:off x="190183" y="2519045"/>
            <a:ext cx="8321675" cy="2564805"/>
          </a:xfrm>
          <a:prstGeom prst="rect">
            <a:avLst/>
          </a:prstGeom>
          <a:noFill/>
          <a:ln>
            <a:noFill/>
          </a:ln>
        </p:spPr>
        <p:txBody>
          <a:bodyPr spcFirstLastPara="1" wrap="square" lIns="91425" tIns="45700" rIns="91425" bIns="45700" anchor="t" anchorCtr="0">
            <a:spAutoFit/>
          </a:bodyPr>
          <a:lstStyle/>
          <a:p>
            <a:pPr marL="283845" marR="5080" lvl="0" indent="-271780" algn="l" rtl="0">
              <a:lnSpc>
                <a:spcPct val="100000"/>
              </a:lnSpc>
              <a:spcBef>
                <a:spcPts val="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Enables multiple instances of information  objects to be used to increase reliability and  performance without knowledge of the replicas  by users or application programs</a:t>
            </a:r>
            <a:endParaRPr/>
          </a:p>
          <a:p>
            <a:pPr marL="283845" marR="0" lvl="0" indent="-271780" algn="l" rtl="0">
              <a:lnSpc>
                <a:spcPct val="100000"/>
              </a:lnSpc>
              <a:spcBef>
                <a:spcPts val="216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Example: Distributed DBMS</a:t>
            </a:r>
            <a:endParaRPr sz="2000" b="0" i="0" u="none">
              <a:solidFill>
                <a:schemeClr val="dk1"/>
              </a:solidFill>
              <a:latin typeface="Calibri"/>
              <a:ea typeface="Calibri"/>
              <a:cs typeface="Calibri"/>
              <a:sym typeface="Calibri"/>
            </a:endParaRPr>
          </a:p>
          <a:p>
            <a:pPr marL="283845" marR="0" lvl="0" indent="-271780" algn="l" rtl="0">
              <a:lnSpc>
                <a:spcPct val="100000"/>
              </a:lnSpc>
              <a:spcBef>
                <a:spcPts val="2165"/>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Example: Mirroring Web Pages.</a:t>
            </a:r>
            <a:endParaRPr sz="2000" b="0" i="0" u="none">
              <a:solidFill>
                <a:schemeClr val="dk1"/>
              </a:solidFill>
              <a:latin typeface="Calibri"/>
              <a:ea typeface="Calibri"/>
              <a:cs typeface="Calibri"/>
              <a:sym typeface="Calibri"/>
            </a:endParaRPr>
          </a:p>
          <a:p>
            <a:pPr marL="0" marR="0" lvl="0" indent="0" algn="l" rtl="0">
              <a:lnSpc>
                <a:spcPct val="100000"/>
              </a:lnSpc>
              <a:spcBef>
                <a:spcPts val="400"/>
              </a:spcBef>
              <a:spcAft>
                <a:spcPts val="0"/>
              </a:spcAft>
              <a:buClr>
                <a:schemeClr val="dk1"/>
              </a:buClr>
              <a:buSzPts val="2000"/>
              <a:buFont typeface="Arial"/>
              <a:buNone/>
            </a:pPr>
            <a:endParaRPr sz="2000" b="0" i="0" u="none">
              <a:solidFill>
                <a:schemeClr val="dk2"/>
              </a:solidFill>
              <a:latin typeface="Calibri"/>
              <a:ea typeface="Calibri"/>
              <a:cs typeface="Calibri"/>
              <a:sym typeface="Calibri"/>
            </a:endParaRPr>
          </a:p>
        </p:txBody>
      </p:sp>
      <p:pic>
        <p:nvPicPr>
          <p:cNvPr id="912" name="Google Shape;912;p31"/>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pic>
        <p:nvPicPr>
          <p:cNvPr id="917" name="Google Shape;917;p32" descr="C:\Users\parul\Desktop\Digital Learning Content.png"/>
          <p:cNvPicPr preferRelativeResize="0"/>
          <p:nvPr/>
        </p:nvPicPr>
        <p:blipFill rotWithShape="1">
          <a:blip r:embed="rId3">
            <a:alphaModFix/>
          </a:blip>
          <a:srcRect/>
          <a:stretch/>
        </p:blipFill>
        <p:spPr>
          <a:xfrm>
            <a:off x="0" y="7392"/>
            <a:ext cx="9144000" cy="6900863"/>
          </a:xfrm>
          <a:prstGeom prst="rect">
            <a:avLst/>
          </a:prstGeom>
          <a:noFill/>
          <a:ln>
            <a:noFill/>
          </a:ln>
        </p:spPr>
      </p:pic>
      <p:pic>
        <p:nvPicPr>
          <p:cNvPr id="918" name="Google Shape;918;p32" descr="C:\Users\parul\Desktop\Untitled-1.png"/>
          <p:cNvPicPr preferRelativeResize="0"/>
          <p:nvPr/>
        </p:nvPicPr>
        <p:blipFill rotWithShape="1">
          <a:blip r:embed="rId4">
            <a:alphaModFix/>
          </a:blip>
          <a:srcRect/>
          <a:stretch/>
        </p:blipFill>
        <p:spPr>
          <a:xfrm>
            <a:off x="1856740" y="3083243"/>
            <a:ext cx="5430838" cy="2803525"/>
          </a:xfrm>
          <a:prstGeom prst="rect">
            <a:avLst/>
          </a:prstGeom>
          <a:noFill/>
          <a:ln>
            <a:noFill/>
          </a:ln>
        </p:spPr>
      </p:pic>
      <p:sp>
        <p:nvSpPr>
          <p:cNvPr id="919" name="Google Shape;919;p32"/>
          <p:cNvSpPr/>
          <p:nvPr/>
        </p:nvSpPr>
        <p:spPr>
          <a:xfrm>
            <a:off x="0" y="155679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920" name="Google Shape;920;p32"/>
          <p:cNvSpPr/>
          <p:nvPr/>
        </p:nvSpPr>
        <p:spPr>
          <a:xfrm>
            <a:off x="28600" y="155679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a:solidFill>
                  <a:schemeClr val="lt1"/>
                </a:solidFill>
                <a:latin typeface="Calibri"/>
                <a:ea typeface="Calibri"/>
                <a:cs typeface="Calibri"/>
                <a:sym typeface="Calibri"/>
              </a:rPr>
              <a:t>FAILURE TRANSPARENCY</a:t>
            </a:r>
            <a:r>
              <a:rPr lang="en-US" sz="3000" b="0" i="0" u="none">
                <a:solidFill>
                  <a:srgbClr val="565F6C"/>
                </a:solidFill>
                <a:latin typeface="Arial"/>
                <a:ea typeface="Arial"/>
                <a:cs typeface="Arial"/>
                <a:sym typeface="Arial"/>
              </a:rPr>
              <a:t>	</a:t>
            </a:r>
            <a:endParaRPr sz="3000" b="1" i="0" u="none">
              <a:solidFill>
                <a:schemeClr val="lt1"/>
              </a:solidFill>
              <a:latin typeface="Calibri"/>
              <a:ea typeface="Calibri"/>
              <a:cs typeface="Calibri"/>
              <a:sym typeface="Calibri"/>
            </a:endParaRPr>
          </a:p>
        </p:txBody>
      </p:sp>
      <p:sp>
        <p:nvSpPr>
          <p:cNvPr id="921" name="Google Shape;921;p32"/>
          <p:cNvSpPr txBox="1"/>
          <p:nvPr/>
        </p:nvSpPr>
        <p:spPr>
          <a:xfrm>
            <a:off x="190183" y="2519045"/>
            <a:ext cx="8321675" cy="2949525"/>
          </a:xfrm>
          <a:prstGeom prst="rect">
            <a:avLst/>
          </a:prstGeom>
          <a:noFill/>
          <a:ln>
            <a:noFill/>
          </a:ln>
        </p:spPr>
        <p:txBody>
          <a:bodyPr spcFirstLastPara="1" wrap="square" lIns="91425" tIns="45700" rIns="91425" bIns="45700" anchor="t" anchorCtr="0">
            <a:spAutoFit/>
          </a:bodyPr>
          <a:lstStyle/>
          <a:p>
            <a:pPr marL="283845" marR="0" lvl="0" indent="-271780" algn="l" rtl="0">
              <a:lnSpc>
                <a:spcPct val="100000"/>
              </a:lnSpc>
              <a:spcBef>
                <a:spcPts val="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Enables the concealment of faults</a:t>
            </a:r>
            <a:endParaRPr sz="2000" b="0" i="0" u="none">
              <a:solidFill>
                <a:schemeClr val="dk1"/>
              </a:solidFill>
              <a:latin typeface="Calibri"/>
              <a:ea typeface="Calibri"/>
              <a:cs typeface="Calibri"/>
              <a:sym typeface="Calibri"/>
            </a:endParaRPr>
          </a:p>
          <a:p>
            <a:pPr marL="283845" marR="5080" lvl="0" indent="-271780" algn="l" rtl="0">
              <a:lnSpc>
                <a:spcPct val="100000"/>
              </a:lnSpc>
              <a:spcBef>
                <a:spcPts val="216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Allows users and applications to complete their  tasks despite the failure of other components.</a:t>
            </a:r>
            <a:endParaRPr sz="2000" b="0" i="0" u="none">
              <a:solidFill>
                <a:schemeClr val="dk1"/>
              </a:solidFill>
              <a:latin typeface="Calibri"/>
              <a:ea typeface="Calibri"/>
              <a:cs typeface="Calibri"/>
              <a:sym typeface="Calibri"/>
            </a:endParaRPr>
          </a:p>
          <a:p>
            <a:pPr marL="283845" marR="354330" lvl="0" indent="-271780" algn="l" rtl="0">
              <a:lnSpc>
                <a:spcPct val="100000"/>
              </a:lnSpc>
              <a:spcBef>
                <a:spcPts val="60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Partial failure transparency is achievable but  complete failure transparency is not possible</a:t>
            </a:r>
            <a:endParaRPr sz="2000" b="0" i="0" u="none">
              <a:solidFill>
                <a:schemeClr val="dk1"/>
              </a:solidFill>
              <a:latin typeface="Calibri"/>
              <a:ea typeface="Calibri"/>
              <a:cs typeface="Calibri"/>
              <a:sym typeface="Calibri"/>
            </a:endParaRPr>
          </a:p>
          <a:p>
            <a:pPr marL="283845" marR="0" lvl="0" indent="-271780" algn="l" rtl="0">
              <a:lnSpc>
                <a:spcPct val="100000"/>
              </a:lnSpc>
              <a:spcBef>
                <a:spcPts val="2165"/>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Example: Database Management System</a:t>
            </a:r>
            <a:endParaRPr sz="2000" b="0" i="0" u="none">
              <a:solidFill>
                <a:schemeClr val="dk1"/>
              </a:solidFill>
              <a:latin typeface="Calibri"/>
              <a:ea typeface="Calibri"/>
              <a:cs typeface="Calibri"/>
              <a:sym typeface="Calibri"/>
            </a:endParaRPr>
          </a:p>
          <a:p>
            <a:pPr marL="0" marR="0" lvl="0" indent="0" algn="l" rtl="0">
              <a:lnSpc>
                <a:spcPct val="100000"/>
              </a:lnSpc>
              <a:spcBef>
                <a:spcPts val="400"/>
              </a:spcBef>
              <a:spcAft>
                <a:spcPts val="0"/>
              </a:spcAft>
              <a:buClr>
                <a:schemeClr val="dk1"/>
              </a:buClr>
              <a:buSzPts val="2000"/>
              <a:buFont typeface="Arial"/>
              <a:buNone/>
            </a:pPr>
            <a:endParaRPr sz="2000" b="0" i="0" u="none">
              <a:solidFill>
                <a:schemeClr val="dk2"/>
              </a:solidFill>
              <a:latin typeface="Calibri"/>
              <a:ea typeface="Calibri"/>
              <a:cs typeface="Calibri"/>
              <a:sym typeface="Calibri"/>
            </a:endParaRPr>
          </a:p>
        </p:txBody>
      </p:sp>
      <p:pic>
        <p:nvPicPr>
          <p:cNvPr id="922" name="Google Shape;922;p32"/>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pic>
        <p:nvPicPr>
          <p:cNvPr id="927" name="Google Shape;927;p33" descr="C:\Users\parul\Desktop\Digital Learning Content.png"/>
          <p:cNvPicPr preferRelativeResize="0"/>
          <p:nvPr/>
        </p:nvPicPr>
        <p:blipFill rotWithShape="1">
          <a:blip r:embed="rId3">
            <a:alphaModFix/>
          </a:blip>
          <a:srcRect/>
          <a:stretch/>
        </p:blipFill>
        <p:spPr>
          <a:xfrm>
            <a:off x="0" y="7392"/>
            <a:ext cx="9144000" cy="6900863"/>
          </a:xfrm>
          <a:prstGeom prst="rect">
            <a:avLst/>
          </a:prstGeom>
          <a:noFill/>
          <a:ln>
            <a:noFill/>
          </a:ln>
        </p:spPr>
      </p:pic>
      <p:pic>
        <p:nvPicPr>
          <p:cNvPr id="928" name="Google Shape;928;p33" descr="C:\Users\parul\Desktop\Untitled-1.png"/>
          <p:cNvPicPr preferRelativeResize="0"/>
          <p:nvPr/>
        </p:nvPicPr>
        <p:blipFill rotWithShape="1">
          <a:blip r:embed="rId4">
            <a:alphaModFix/>
          </a:blip>
          <a:srcRect/>
          <a:stretch/>
        </p:blipFill>
        <p:spPr>
          <a:xfrm>
            <a:off x="1856740" y="3083243"/>
            <a:ext cx="5430838" cy="2803525"/>
          </a:xfrm>
          <a:prstGeom prst="rect">
            <a:avLst/>
          </a:prstGeom>
          <a:noFill/>
          <a:ln>
            <a:noFill/>
          </a:ln>
        </p:spPr>
      </p:pic>
      <p:sp>
        <p:nvSpPr>
          <p:cNvPr id="929" name="Google Shape;929;p33"/>
          <p:cNvSpPr/>
          <p:nvPr/>
        </p:nvSpPr>
        <p:spPr>
          <a:xfrm>
            <a:off x="0" y="155679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930" name="Google Shape;930;p33"/>
          <p:cNvSpPr/>
          <p:nvPr/>
        </p:nvSpPr>
        <p:spPr>
          <a:xfrm>
            <a:off x="28600" y="155679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65F6C"/>
              </a:buClr>
              <a:buSzPts val="3000"/>
              <a:buFont typeface="Arial"/>
              <a:buNone/>
            </a:pPr>
            <a:r>
              <a:rPr lang="en-US" sz="3000" b="0" i="0" u="none" dirty="0">
                <a:solidFill>
                  <a:schemeClr val="bg1"/>
                </a:solidFill>
                <a:latin typeface="Arial"/>
                <a:ea typeface="Arial"/>
                <a:cs typeface="Arial"/>
                <a:sym typeface="Arial"/>
              </a:rPr>
              <a:t>MIGRATION TRANSPARENCY</a:t>
            </a:r>
            <a:r>
              <a:rPr lang="en-US" sz="3000" b="0" i="0" u="none" dirty="0">
                <a:solidFill>
                  <a:srgbClr val="565F6C"/>
                </a:solidFill>
                <a:latin typeface="Arial"/>
                <a:ea typeface="Arial"/>
                <a:cs typeface="Arial"/>
                <a:sym typeface="Arial"/>
              </a:rPr>
              <a:t>	</a:t>
            </a:r>
            <a:endParaRPr sz="3000" b="1" i="0" u="none" dirty="0">
              <a:solidFill>
                <a:schemeClr val="lt1"/>
              </a:solidFill>
              <a:latin typeface="Calibri"/>
              <a:ea typeface="Calibri"/>
              <a:cs typeface="Calibri"/>
              <a:sym typeface="Calibri"/>
            </a:endParaRPr>
          </a:p>
        </p:txBody>
      </p:sp>
      <p:sp>
        <p:nvSpPr>
          <p:cNvPr id="931" name="Google Shape;931;p33"/>
          <p:cNvSpPr txBox="1"/>
          <p:nvPr/>
        </p:nvSpPr>
        <p:spPr>
          <a:xfrm>
            <a:off x="190183" y="2519045"/>
            <a:ext cx="8321675" cy="2754600"/>
          </a:xfrm>
          <a:prstGeom prst="rect">
            <a:avLst/>
          </a:prstGeom>
          <a:noFill/>
          <a:ln>
            <a:noFill/>
          </a:ln>
        </p:spPr>
        <p:txBody>
          <a:bodyPr spcFirstLastPara="1" wrap="square" lIns="91425" tIns="45700" rIns="91425" bIns="45700" anchor="t" anchorCtr="0">
            <a:spAutoFit/>
          </a:bodyPr>
          <a:lstStyle/>
          <a:p>
            <a:pPr marL="283845" marR="5080" lvl="0" indent="-271780" algn="l" rtl="0">
              <a:lnSpc>
                <a:spcPct val="100000"/>
              </a:lnSpc>
              <a:spcBef>
                <a:spcPts val="0"/>
              </a:spcBef>
              <a:spcAft>
                <a:spcPts val="0"/>
              </a:spcAft>
              <a:buClr>
                <a:srgbClr val="FD8537"/>
              </a:buClr>
              <a:buSzPts val="1375"/>
              <a:buFont typeface="Noto Sans Symbols"/>
              <a:buChar char="🞆"/>
            </a:pPr>
            <a:r>
              <a:rPr lang="en-US" sz="2000" b="1" i="0" u="none">
                <a:solidFill>
                  <a:schemeClr val="dk1"/>
                </a:solidFill>
                <a:latin typeface="Calibri"/>
                <a:ea typeface="Calibri"/>
                <a:cs typeface="Calibri"/>
                <a:sym typeface="Calibri"/>
              </a:rPr>
              <a:t>Allows the movement of information objects  within a system without affecting the operations  of users or application programs</a:t>
            </a:r>
            <a:endParaRPr sz="2000" b="0" i="0" u="none">
              <a:solidFill>
                <a:schemeClr val="dk1"/>
              </a:solidFill>
              <a:latin typeface="Calibri"/>
              <a:ea typeface="Calibri"/>
              <a:cs typeface="Calibri"/>
              <a:sym typeface="Calibri"/>
            </a:endParaRPr>
          </a:p>
          <a:p>
            <a:pPr marL="342900" marR="0" lvl="0" indent="-215900" algn="l" rtl="0">
              <a:lnSpc>
                <a:spcPct val="100000"/>
              </a:lnSpc>
              <a:spcBef>
                <a:spcPts val="40"/>
              </a:spcBef>
              <a:spcAft>
                <a:spcPts val="0"/>
              </a:spcAft>
              <a:buClr>
                <a:srgbClr val="FD8537"/>
              </a:buClr>
              <a:buSzPts val="2000"/>
              <a:buFont typeface="Noto Sans Symbols"/>
              <a:buNone/>
            </a:pPr>
            <a:endParaRPr sz="2000" b="0" i="0" u="none">
              <a:solidFill>
                <a:schemeClr val="dk1"/>
              </a:solidFill>
              <a:latin typeface="Calibri"/>
              <a:ea typeface="Calibri"/>
              <a:cs typeface="Calibri"/>
              <a:sym typeface="Calibri"/>
            </a:endParaRPr>
          </a:p>
          <a:p>
            <a:pPr marL="283845" marR="0" lvl="0" indent="-271780" algn="l" rtl="0">
              <a:lnSpc>
                <a:spcPct val="100000"/>
              </a:lnSpc>
              <a:spcBef>
                <a:spcPts val="400"/>
              </a:spcBef>
              <a:spcAft>
                <a:spcPts val="0"/>
              </a:spcAft>
              <a:buClr>
                <a:srgbClr val="FD8537"/>
              </a:buClr>
              <a:buSzPts val="1375"/>
              <a:buFont typeface="Noto Sans Symbols"/>
              <a:buChar char="🞆"/>
            </a:pPr>
            <a:r>
              <a:rPr lang="en-US" sz="2000" b="1" i="0" u="none">
                <a:solidFill>
                  <a:srgbClr val="FF0000"/>
                </a:solidFill>
                <a:latin typeface="Calibri"/>
                <a:ea typeface="Calibri"/>
                <a:cs typeface="Calibri"/>
                <a:sym typeface="Calibri"/>
              </a:rPr>
              <a:t>Relocation Transparency:</a:t>
            </a:r>
            <a:endParaRPr sz="2000" b="0" i="0" u="none">
              <a:solidFill>
                <a:schemeClr val="dk1"/>
              </a:solidFill>
              <a:latin typeface="Calibri"/>
              <a:ea typeface="Calibri"/>
              <a:cs typeface="Calibri"/>
              <a:sym typeface="Calibri"/>
            </a:endParaRPr>
          </a:p>
          <a:p>
            <a:pPr marL="283845" marR="113029" lvl="0" indent="-271780" algn="l" rtl="0">
              <a:lnSpc>
                <a:spcPct val="100000"/>
              </a:lnSpc>
              <a:spcBef>
                <a:spcPts val="605"/>
              </a:spcBef>
              <a:spcAft>
                <a:spcPts val="0"/>
              </a:spcAft>
              <a:buClr>
                <a:srgbClr val="FD8537"/>
              </a:buClr>
              <a:buSzPts val="1375"/>
              <a:buFont typeface="Noto Sans Symbols"/>
              <a:buChar char="🞆"/>
            </a:pPr>
            <a:r>
              <a:rPr lang="en-US" sz="2000" b="1" i="0" u="none">
                <a:solidFill>
                  <a:schemeClr val="dk1"/>
                </a:solidFill>
                <a:latin typeface="Calibri"/>
                <a:ea typeface="Calibri"/>
                <a:cs typeface="Calibri"/>
                <a:sym typeface="Calibri"/>
              </a:rPr>
              <a:t>Situation in which resources can be relocated  </a:t>
            </a:r>
            <a:r>
              <a:rPr lang="en-US" sz="2000" b="1" i="1" u="none">
                <a:solidFill>
                  <a:schemeClr val="dk1"/>
                </a:solidFill>
                <a:latin typeface="Calibri"/>
                <a:ea typeface="Calibri"/>
                <a:cs typeface="Calibri"/>
                <a:sym typeface="Calibri"/>
              </a:rPr>
              <a:t>while they are being </a:t>
            </a:r>
            <a:r>
              <a:rPr lang="en-US" sz="2000" b="1" i="0" u="none">
                <a:solidFill>
                  <a:schemeClr val="dk1"/>
                </a:solidFill>
                <a:latin typeface="Calibri"/>
                <a:ea typeface="Calibri"/>
                <a:cs typeface="Calibri"/>
                <a:sym typeface="Calibri"/>
              </a:rPr>
              <a:t>accessed without the user  or application noticing anything. In such cases,  the system is said to support relocation  transparency.</a:t>
            </a:r>
            <a:endParaRPr sz="2000" b="0" i="0" u="none">
              <a:solidFill>
                <a:schemeClr val="dk1"/>
              </a:solidFill>
              <a:latin typeface="Calibri"/>
              <a:ea typeface="Calibri"/>
              <a:cs typeface="Calibri"/>
              <a:sym typeface="Calibri"/>
            </a:endParaRPr>
          </a:p>
          <a:p>
            <a:pPr marL="0" marR="0" lvl="0" indent="0" algn="l" rtl="0">
              <a:lnSpc>
                <a:spcPct val="100000"/>
              </a:lnSpc>
              <a:spcBef>
                <a:spcPts val="400"/>
              </a:spcBef>
              <a:spcAft>
                <a:spcPts val="0"/>
              </a:spcAft>
              <a:buClr>
                <a:schemeClr val="dk1"/>
              </a:buClr>
              <a:buSzPts val="2000"/>
              <a:buFont typeface="Arial"/>
              <a:buNone/>
            </a:pPr>
            <a:endParaRPr sz="2000" b="0" i="0" u="none">
              <a:solidFill>
                <a:schemeClr val="dk2"/>
              </a:solidFill>
              <a:latin typeface="Calibri"/>
              <a:ea typeface="Calibri"/>
              <a:cs typeface="Calibri"/>
              <a:sym typeface="Calibri"/>
            </a:endParaRPr>
          </a:p>
        </p:txBody>
      </p:sp>
      <p:pic>
        <p:nvPicPr>
          <p:cNvPr id="932" name="Google Shape;932;p33"/>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pic>
        <p:nvPicPr>
          <p:cNvPr id="937" name="Google Shape;937;p34" descr="C:\Users\parul\Desktop\Digital Learning Content.png"/>
          <p:cNvPicPr preferRelativeResize="0"/>
          <p:nvPr/>
        </p:nvPicPr>
        <p:blipFill rotWithShape="1">
          <a:blip r:embed="rId3">
            <a:alphaModFix/>
          </a:blip>
          <a:srcRect/>
          <a:stretch/>
        </p:blipFill>
        <p:spPr>
          <a:xfrm>
            <a:off x="0" y="7392"/>
            <a:ext cx="9144000" cy="6900863"/>
          </a:xfrm>
          <a:prstGeom prst="rect">
            <a:avLst/>
          </a:prstGeom>
          <a:noFill/>
          <a:ln>
            <a:noFill/>
          </a:ln>
        </p:spPr>
      </p:pic>
      <p:pic>
        <p:nvPicPr>
          <p:cNvPr id="938" name="Google Shape;938;p34" descr="C:\Users\parul\Desktop\Untitled-1.png"/>
          <p:cNvPicPr preferRelativeResize="0"/>
          <p:nvPr/>
        </p:nvPicPr>
        <p:blipFill rotWithShape="1">
          <a:blip r:embed="rId4">
            <a:alphaModFix/>
          </a:blip>
          <a:srcRect/>
          <a:stretch/>
        </p:blipFill>
        <p:spPr>
          <a:xfrm>
            <a:off x="1856740" y="3083243"/>
            <a:ext cx="5430838" cy="2803525"/>
          </a:xfrm>
          <a:prstGeom prst="rect">
            <a:avLst/>
          </a:prstGeom>
          <a:noFill/>
          <a:ln>
            <a:noFill/>
          </a:ln>
        </p:spPr>
      </p:pic>
      <p:sp>
        <p:nvSpPr>
          <p:cNvPr id="939" name="Google Shape;939;p34"/>
          <p:cNvSpPr/>
          <p:nvPr/>
        </p:nvSpPr>
        <p:spPr>
          <a:xfrm>
            <a:off x="0" y="155679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940" name="Google Shape;940;p34"/>
          <p:cNvSpPr/>
          <p:nvPr/>
        </p:nvSpPr>
        <p:spPr>
          <a:xfrm>
            <a:off x="28600" y="155679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565F6C"/>
              </a:buClr>
              <a:buSzPts val="3000"/>
              <a:buFont typeface="Arial"/>
              <a:buNone/>
            </a:pPr>
            <a:r>
              <a:rPr lang="en-US" sz="3000" b="0" i="0" u="none" dirty="0">
                <a:solidFill>
                  <a:schemeClr val="bg1"/>
                </a:solidFill>
                <a:latin typeface="Arial"/>
                <a:ea typeface="Arial"/>
                <a:cs typeface="Arial"/>
                <a:sym typeface="Arial"/>
              </a:rPr>
              <a:t>PERFORMANCE TRANSPARENCY</a:t>
            </a:r>
            <a:r>
              <a:rPr lang="en-US" sz="3000" b="0" i="0" u="none" dirty="0">
                <a:solidFill>
                  <a:srgbClr val="565F6C"/>
                </a:solidFill>
                <a:latin typeface="Arial"/>
                <a:ea typeface="Arial"/>
                <a:cs typeface="Arial"/>
                <a:sym typeface="Arial"/>
              </a:rPr>
              <a:t>	</a:t>
            </a:r>
            <a:endParaRPr sz="3000" b="1" i="0" u="none" dirty="0">
              <a:solidFill>
                <a:schemeClr val="lt1"/>
              </a:solidFill>
              <a:latin typeface="Calibri"/>
              <a:ea typeface="Calibri"/>
              <a:cs typeface="Calibri"/>
              <a:sym typeface="Calibri"/>
            </a:endParaRPr>
          </a:p>
        </p:txBody>
      </p:sp>
      <p:sp>
        <p:nvSpPr>
          <p:cNvPr id="941" name="Google Shape;941;p34"/>
          <p:cNvSpPr txBox="1"/>
          <p:nvPr/>
        </p:nvSpPr>
        <p:spPr>
          <a:xfrm>
            <a:off x="251520" y="2564904"/>
            <a:ext cx="8321675" cy="1815882"/>
          </a:xfrm>
          <a:prstGeom prst="rect">
            <a:avLst/>
          </a:prstGeom>
          <a:noFill/>
          <a:ln>
            <a:noFill/>
          </a:ln>
        </p:spPr>
        <p:txBody>
          <a:bodyPr spcFirstLastPara="1" wrap="square" lIns="91425" tIns="45700" rIns="91425" bIns="45700" anchor="t" anchorCtr="0">
            <a:spAutoFit/>
          </a:bodyPr>
          <a:lstStyle/>
          <a:p>
            <a:pPr marL="283845" marR="1200785" lvl="0" indent="-271780" algn="l" rtl="0">
              <a:lnSpc>
                <a:spcPct val="100000"/>
              </a:lnSpc>
              <a:spcBef>
                <a:spcPts val="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Allows the system to be reconfigured to  improve performance as loads vary.</a:t>
            </a:r>
            <a:endParaRPr sz="2000" b="0" i="0" u="none">
              <a:solidFill>
                <a:schemeClr val="dk1"/>
              </a:solidFill>
              <a:latin typeface="Calibri"/>
              <a:ea typeface="Calibri"/>
              <a:cs typeface="Calibri"/>
              <a:sym typeface="Calibri"/>
            </a:endParaRPr>
          </a:p>
          <a:p>
            <a:pPr marL="342900" marR="0" lvl="0" indent="-215900" algn="l" rtl="0">
              <a:lnSpc>
                <a:spcPct val="100000"/>
              </a:lnSpc>
              <a:spcBef>
                <a:spcPts val="400"/>
              </a:spcBef>
              <a:spcAft>
                <a:spcPts val="0"/>
              </a:spcAft>
              <a:buClr>
                <a:srgbClr val="FD8537"/>
              </a:buClr>
              <a:buSzPts val="2000"/>
              <a:buFont typeface="Noto Sans Symbols"/>
              <a:buNone/>
            </a:pPr>
            <a:endParaRPr sz="2000" b="0" i="0" u="none">
              <a:solidFill>
                <a:schemeClr val="dk1"/>
              </a:solidFill>
              <a:latin typeface="Calibri"/>
              <a:ea typeface="Calibri"/>
              <a:cs typeface="Calibri"/>
              <a:sym typeface="Calibri"/>
            </a:endParaRPr>
          </a:p>
          <a:p>
            <a:pPr marL="283845" marR="5080" lvl="0" indent="-271780" algn="l" rtl="0">
              <a:lnSpc>
                <a:spcPct val="100000"/>
              </a:lnSpc>
              <a:spcBef>
                <a:spcPts val="40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Load should be evenly distributed among all the  machines.</a:t>
            </a:r>
            <a:endParaRPr/>
          </a:p>
          <a:p>
            <a:pPr marL="0" marR="0" lvl="0" indent="0" algn="l" rtl="0">
              <a:lnSpc>
                <a:spcPct val="100000"/>
              </a:lnSpc>
              <a:spcBef>
                <a:spcPts val="400"/>
              </a:spcBef>
              <a:spcAft>
                <a:spcPts val="0"/>
              </a:spcAft>
              <a:buClr>
                <a:schemeClr val="dk1"/>
              </a:buClr>
              <a:buSzPts val="2000"/>
              <a:buFont typeface="Arial"/>
              <a:buNone/>
            </a:pPr>
            <a:endParaRPr sz="2000" b="0" i="0" u="none">
              <a:solidFill>
                <a:schemeClr val="dk2"/>
              </a:solidFill>
              <a:latin typeface="Calibri"/>
              <a:ea typeface="Calibri"/>
              <a:cs typeface="Calibri"/>
              <a:sym typeface="Calibri"/>
            </a:endParaRPr>
          </a:p>
        </p:txBody>
      </p:sp>
      <p:pic>
        <p:nvPicPr>
          <p:cNvPr id="942" name="Google Shape;942;p34"/>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pic>
        <p:nvPicPr>
          <p:cNvPr id="947" name="Google Shape;947;p35" descr="C:\Users\parul\Desktop\Digital Learning Content.png"/>
          <p:cNvPicPr preferRelativeResize="0"/>
          <p:nvPr/>
        </p:nvPicPr>
        <p:blipFill rotWithShape="1">
          <a:blip r:embed="rId3">
            <a:alphaModFix/>
          </a:blip>
          <a:srcRect/>
          <a:stretch/>
        </p:blipFill>
        <p:spPr>
          <a:xfrm>
            <a:off x="0" y="7392"/>
            <a:ext cx="9144000" cy="6900863"/>
          </a:xfrm>
          <a:prstGeom prst="rect">
            <a:avLst/>
          </a:prstGeom>
          <a:noFill/>
          <a:ln>
            <a:noFill/>
          </a:ln>
        </p:spPr>
      </p:pic>
      <p:pic>
        <p:nvPicPr>
          <p:cNvPr id="948" name="Google Shape;948;p35" descr="C:\Users\parul\Desktop\Untitled-1.png"/>
          <p:cNvPicPr preferRelativeResize="0"/>
          <p:nvPr/>
        </p:nvPicPr>
        <p:blipFill rotWithShape="1">
          <a:blip r:embed="rId4">
            <a:alphaModFix/>
          </a:blip>
          <a:srcRect/>
          <a:stretch/>
        </p:blipFill>
        <p:spPr>
          <a:xfrm>
            <a:off x="1856740" y="3083243"/>
            <a:ext cx="5430838" cy="2803525"/>
          </a:xfrm>
          <a:prstGeom prst="rect">
            <a:avLst/>
          </a:prstGeom>
          <a:noFill/>
          <a:ln>
            <a:noFill/>
          </a:ln>
        </p:spPr>
      </p:pic>
      <p:sp>
        <p:nvSpPr>
          <p:cNvPr id="949" name="Google Shape;949;p35"/>
          <p:cNvSpPr/>
          <p:nvPr/>
        </p:nvSpPr>
        <p:spPr>
          <a:xfrm>
            <a:off x="0" y="155679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950" name="Google Shape;950;p35"/>
          <p:cNvSpPr/>
          <p:nvPr/>
        </p:nvSpPr>
        <p:spPr>
          <a:xfrm>
            <a:off x="28600" y="155679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a:solidFill>
                  <a:schemeClr val="lt1"/>
                </a:solidFill>
                <a:latin typeface="Calibri"/>
                <a:ea typeface="Calibri"/>
                <a:cs typeface="Calibri"/>
                <a:sym typeface="Calibri"/>
              </a:rPr>
              <a:t>SCALING TRANSPARENCY</a:t>
            </a:r>
            <a:r>
              <a:rPr lang="en-US" sz="3000" b="0" i="0" u="none">
                <a:solidFill>
                  <a:srgbClr val="565F6C"/>
                </a:solidFill>
                <a:latin typeface="Arial"/>
                <a:ea typeface="Arial"/>
                <a:cs typeface="Arial"/>
                <a:sym typeface="Arial"/>
              </a:rPr>
              <a:t>	</a:t>
            </a:r>
            <a:endParaRPr sz="3000" b="1" i="0" u="none">
              <a:solidFill>
                <a:schemeClr val="lt1"/>
              </a:solidFill>
              <a:latin typeface="Calibri"/>
              <a:ea typeface="Calibri"/>
              <a:cs typeface="Calibri"/>
              <a:sym typeface="Calibri"/>
            </a:endParaRPr>
          </a:p>
        </p:txBody>
      </p:sp>
      <p:sp>
        <p:nvSpPr>
          <p:cNvPr id="951" name="Google Shape;951;p35"/>
          <p:cNvSpPr txBox="1"/>
          <p:nvPr/>
        </p:nvSpPr>
        <p:spPr>
          <a:xfrm>
            <a:off x="251520" y="2564904"/>
            <a:ext cx="8321675" cy="2554545"/>
          </a:xfrm>
          <a:prstGeom prst="rect">
            <a:avLst/>
          </a:prstGeom>
          <a:noFill/>
          <a:ln>
            <a:noFill/>
          </a:ln>
        </p:spPr>
        <p:txBody>
          <a:bodyPr spcFirstLastPara="1" wrap="square" lIns="91425" tIns="45700" rIns="91425" bIns="45700" anchor="t" anchorCtr="0">
            <a:spAutoFit/>
          </a:bodyPr>
          <a:lstStyle/>
          <a:p>
            <a:pPr marL="283845" marR="5080" lvl="0" indent="-271780" algn="l" rtl="0">
              <a:lnSpc>
                <a:spcPct val="100000"/>
              </a:lnSpc>
              <a:spcBef>
                <a:spcPts val="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Allows the system and applications to expand  in scale without change to the system structure  or the application algorithms.</a:t>
            </a:r>
            <a:endParaRPr/>
          </a:p>
          <a:p>
            <a:pPr marL="342900" marR="0" lvl="0" indent="-215900" algn="l" rtl="0">
              <a:lnSpc>
                <a:spcPct val="100000"/>
              </a:lnSpc>
              <a:spcBef>
                <a:spcPts val="400"/>
              </a:spcBef>
              <a:spcAft>
                <a:spcPts val="0"/>
              </a:spcAft>
              <a:buClr>
                <a:srgbClr val="FD8537"/>
              </a:buClr>
              <a:buSzPts val="2000"/>
              <a:buFont typeface="Noto Sans Symbols"/>
              <a:buNone/>
            </a:pPr>
            <a:endParaRPr sz="2000" b="0" i="0" u="none">
              <a:solidFill>
                <a:schemeClr val="dk1"/>
              </a:solidFill>
              <a:latin typeface="Calibri"/>
              <a:ea typeface="Calibri"/>
              <a:cs typeface="Calibri"/>
              <a:sym typeface="Calibri"/>
            </a:endParaRPr>
          </a:p>
          <a:p>
            <a:pPr marL="283845" marR="0" lvl="0" indent="-271780" algn="l" rtl="0">
              <a:lnSpc>
                <a:spcPct val="100000"/>
              </a:lnSpc>
              <a:spcBef>
                <a:spcPts val="40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Example: World-Wide-Web</a:t>
            </a:r>
            <a:endParaRPr sz="2000" b="0" i="0" u="none">
              <a:solidFill>
                <a:schemeClr val="dk1"/>
              </a:solidFill>
              <a:latin typeface="Calibri"/>
              <a:ea typeface="Calibri"/>
              <a:cs typeface="Calibri"/>
              <a:sym typeface="Calibri"/>
            </a:endParaRPr>
          </a:p>
          <a:p>
            <a:pPr marL="342900" marR="0" lvl="0" indent="-215900" algn="l" rtl="0">
              <a:lnSpc>
                <a:spcPct val="100000"/>
              </a:lnSpc>
              <a:spcBef>
                <a:spcPts val="400"/>
              </a:spcBef>
              <a:spcAft>
                <a:spcPts val="0"/>
              </a:spcAft>
              <a:buClr>
                <a:srgbClr val="FD8537"/>
              </a:buClr>
              <a:buSzPts val="2000"/>
              <a:buFont typeface="Noto Sans Symbols"/>
              <a:buNone/>
            </a:pPr>
            <a:endParaRPr sz="2000" b="0" i="0" u="none">
              <a:solidFill>
                <a:schemeClr val="dk1"/>
              </a:solidFill>
              <a:latin typeface="Calibri"/>
              <a:ea typeface="Calibri"/>
              <a:cs typeface="Calibri"/>
              <a:sym typeface="Calibri"/>
            </a:endParaRPr>
          </a:p>
          <a:p>
            <a:pPr marL="283845" marR="0" lvl="0" indent="-271780" algn="l" rtl="0">
              <a:lnSpc>
                <a:spcPct val="100000"/>
              </a:lnSpc>
              <a:spcBef>
                <a:spcPts val="40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Example: Distributed Database</a:t>
            </a:r>
            <a:endParaRPr sz="2000" b="0" i="0" u="none">
              <a:solidFill>
                <a:schemeClr val="dk1"/>
              </a:solidFill>
              <a:latin typeface="Calibri"/>
              <a:ea typeface="Calibri"/>
              <a:cs typeface="Calibri"/>
              <a:sym typeface="Calibri"/>
            </a:endParaRPr>
          </a:p>
          <a:p>
            <a:pPr marL="0" marR="0" lvl="0" indent="0" algn="l" rtl="0">
              <a:lnSpc>
                <a:spcPct val="100000"/>
              </a:lnSpc>
              <a:spcBef>
                <a:spcPts val="400"/>
              </a:spcBef>
              <a:spcAft>
                <a:spcPts val="0"/>
              </a:spcAft>
              <a:buClr>
                <a:schemeClr val="dk1"/>
              </a:buClr>
              <a:buSzPts val="2000"/>
              <a:buFont typeface="Arial"/>
              <a:buNone/>
            </a:pPr>
            <a:endParaRPr sz="2000" b="0" i="0" u="none">
              <a:solidFill>
                <a:schemeClr val="dk2"/>
              </a:solidFill>
              <a:latin typeface="Calibri"/>
              <a:ea typeface="Calibri"/>
              <a:cs typeface="Calibri"/>
              <a:sym typeface="Calibri"/>
            </a:endParaRPr>
          </a:p>
        </p:txBody>
      </p:sp>
      <p:pic>
        <p:nvPicPr>
          <p:cNvPr id="952" name="Google Shape;952;p35"/>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pic>
        <p:nvPicPr>
          <p:cNvPr id="957" name="Google Shape;957;p36" descr="C:\Users\parul\Desktop\Digital Learning Content.png"/>
          <p:cNvPicPr preferRelativeResize="0"/>
          <p:nvPr/>
        </p:nvPicPr>
        <p:blipFill rotWithShape="1">
          <a:blip r:embed="rId3">
            <a:alphaModFix/>
          </a:blip>
          <a:srcRect/>
          <a:stretch/>
        </p:blipFill>
        <p:spPr>
          <a:xfrm>
            <a:off x="0" y="7392"/>
            <a:ext cx="9144000" cy="6900863"/>
          </a:xfrm>
          <a:prstGeom prst="rect">
            <a:avLst/>
          </a:prstGeom>
          <a:noFill/>
          <a:ln>
            <a:noFill/>
          </a:ln>
        </p:spPr>
      </p:pic>
      <p:pic>
        <p:nvPicPr>
          <p:cNvPr id="958" name="Google Shape;958;p36" descr="C:\Users\parul\Desktop\Untitled-1.png"/>
          <p:cNvPicPr preferRelativeResize="0"/>
          <p:nvPr/>
        </p:nvPicPr>
        <p:blipFill rotWithShape="1">
          <a:blip r:embed="rId4">
            <a:alphaModFix/>
          </a:blip>
          <a:srcRect/>
          <a:stretch/>
        </p:blipFill>
        <p:spPr>
          <a:xfrm>
            <a:off x="1856740" y="3083243"/>
            <a:ext cx="5430838" cy="2803525"/>
          </a:xfrm>
          <a:prstGeom prst="rect">
            <a:avLst/>
          </a:prstGeom>
          <a:noFill/>
          <a:ln>
            <a:noFill/>
          </a:ln>
        </p:spPr>
      </p:pic>
      <p:sp>
        <p:nvSpPr>
          <p:cNvPr id="959" name="Google Shape;959;p36"/>
          <p:cNvSpPr/>
          <p:nvPr/>
        </p:nvSpPr>
        <p:spPr>
          <a:xfrm>
            <a:off x="0" y="155679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960" name="Google Shape;960;p36"/>
          <p:cNvSpPr/>
          <p:nvPr/>
        </p:nvSpPr>
        <p:spPr>
          <a:xfrm>
            <a:off x="28600" y="155679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a:solidFill>
                  <a:schemeClr val="lt1"/>
                </a:solidFill>
                <a:latin typeface="Calibri"/>
                <a:ea typeface="Calibri"/>
                <a:cs typeface="Calibri"/>
                <a:sym typeface="Calibri"/>
              </a:rPr>
              <a:t>SCALING TRANSPARENCY</a:t>
            </a:r>
            <a:r>
              <a:rPr lang="en-US" sz="3000" b="0" i="0" u="none">
                <a:solidFill>
                  <a:srgbClr val="565F6C"/>
                </a:solidFill>
                <a:latin typeface="Arial"/>
                <a:ea typeface="Arial"/>
                <a:cs typeface="Arial"/>
                <a:sym typeface="Arial"/>
              </a:rPr>
              <a:t>	</a:t>
            </a:r>
            <a:endParaRPr sz="3000" b="1" i="0" u="none">
              <a:solidFill>
                <a:schemeClr val="lt1"/>
              </a:solidFill>
              <a:latin typeface="Calibri"/>
              <a:ea typeface="Calibri"/>
              <a:cs typeface="Calibri"/>
              <a:sym typeface="Calibri"/>
            </a:endParaRPr>
          </a:p>
        </p:txBody>
      </p:sp>
      <p:sp>
        <p:nvSpPr>
          <p:cNvPr id="961" name="Google Shape;961;p36"/>
          <p:cNvSpPr txBox="1"/>
          <p:nvPr/>
        </p:nvSpPr>
        <p:spPr>
          <a:xfrm>
            <a:off x="251520" y="2564904"/>
            <a:ext cx="8321675" cy="2554545"/>
          </a:xfrm>
          <a:prstGeom prst="rect">
            <a:avLst/>
          </a:prstGeom>
          <a:noFill/>
          <a:ln>
            <a:noFill/>
          </a:ln>
        </p:spPr>
        <p:txBody>
          <a:bodyPr spcFirstLastPara="1" wrap="square" lIns="91425" tIns="45700" rIns="91425" bIns="45700" anchor="t" anchorCtr="0">
            <a:spAutoFit/>
          </a:bodyPr>
          <a:lstStyle/>
          <a:p>
            <a:pPr marL="283845" marR="5080" lvl="0" indent="-271780" algn="l" rtl="0">
              <a:lnSpc>
                <a:spcPct val="100000"/>
              </a:lnSpc>
              <a:spcBef>
                <a:spcPts val="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Allows the system and applications to expand  in scale without change to the system structure  or the application algorithms.</a:t>
            </a:r>
            <a:endParaRPr/>
          </a:p>
          <a:p>
            <a:pPr marL="342900" marR="0" lvl="0" indent="-215900" algn="l" rtl="0">
              <a:lnSpc>
                <a:spcPct val="100000"/>
              </a:lnSpc>
              <a:spcBef>
                <a:spcPts val="400"/>
              </a:spcBef>
              <a:spcAft>
                <a:spcPts val="0"/>
              </a:spcAft>
              <a:buClr>
                <a:srgbClr val="FD8537"/>
              </a:buClr>
              <a:buSzPts val="2000"/>
              <a:buFont typeface="Noto Sans Symbols"/>
              <a:buNone/>
            </a:pPr>
            <a:endParaRPr sz="2000" b="0" i="0" u="none">
              <a:solidFill>
                <a:schemeClr val="dk1"/>
              </a:solidFill>
              <a:latin typeface="Calibri"/>
              <a:ea typeface="Calibri"/>
              <a:cs typeface="Calibri"/>
              <a:sym typeface="Calibri"/>
            </a:endParaRPr>
          </a:p>
          <a:p>
            <a:pPr marL="283845" marR="0" lvl="0" indent="-271780" algn="l" rtl="0">
              <a:lnSpc>
                <a:spcPct val="100000"/>
              </a:lnSpc>
              <a:spcBef>
                <a:spcPts val="40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Example: World-Wide-Web</a:t>
            </a:r>
            <a:endParaRPr sz="2000" b="0" i="0" u="none">
              <a:solidFill>
                <a:schemeClr val="dk1"/>
              </a:solidFill>
              <a:latin typeface="Calibri"/>
              <a:ea typeface="Calibri"/>
              <a:cs typeface="Calibri"/>
              <a:sym typeface="Calibri"/>
            </a:endParaRPr>
          </a:p>
          <a:p>
            <a:pPr marL="342900" marR="0" lvl="0" indent="-215900" algn="l" rtl="0">
              <a:lnSpc>
                <a:spcPct val="100000"/>
              </a:lnSpc>
              <a:spcBef>
                <a:spcPts val="400"/>
              </a:spcBef>
              <a:spcAft>
                <a:spcPts val="0"/>
              </a:spcAft>
              <a:buClr>
                <a:srgbClr val="FD8537"/>
              </a:buClr>
              <a:buSzPts val="2000"/>
              <a:buFont typeface="Noto Sans Symbols"/>
              <a:buNone/>
            </a:pPr>
            <a:endParaRPr sz="2000" b="0" i="0" u="none">
              <a:solidFill>
                <a:schemeClr val="dk1"/>
              </a:solidFill>
              <a:latin typeface="Calibri"/>
              <a:ea typeface="Calibri"/>
              <a:cs typeface="Calibri"/>
              <a:sym typeface="Calibri"/>
            </a:endParaRPr>
          </a:p>
          <a:p>
            <a:pPr marL="283845" marR="0" lvl="0" indent="-271780" algn="l" rtl="0">
              <a:lnSpc>
                <a:spcPct val="100000"/>
              </a:lnSpc>
              <a:spcBef>
                <a:spcPts val="40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Example: Distributed Database</a:t>
            </a:r>
            <a:endParaRPr sz="2000" b="0" i="0" u="none">
              <a:solidFill>
                <a:schemeClr val="dk1"/>
              </a:solidFill>
              <a:latin typeface="Calibri"/>
              <a:ea typeface="Calibri"/>
              <a:cs typeface="Calibri"/>
              <a:sym typeface="Calibri"/>
            </a:endParaRPr>
          </a:p>
          <a:p>
            <a:pPr marL="0" marR="0" lvl="0" indent="0" algn="l" rtl="0">
              <a:lnSpc>
                <a:spcPct val="100000"/>
              </a:lnSpc>
              <a:spcBef>
                <a:spcPts val="400"/>
              </a:spcBef>
              <a:spcAft>
                <a:spcPts val="0"/>
              </a:spcAft>
              <a:buClr>
                <a:schemeClr val="dk1"/>
              </a:buClr>
              <a:buSzPts val="2000"/>
              <a:buFont typeface="Arial"/>
              <a:buNone/>
            </a:pPr>
            <a:endParaRPr sz="2000" b="0" i="0" u="none">
              <a:solidFill>
                <a:schemeClr val="dk2"/>
              </a:solidFill>
              <a:latin typeface="Calibri"/>
              <a:ea typeface="Calibri"/>
              <a:cs typeface="Calibri"/>
              <a:sym typeface="Calibri"/>
            </a:endParaRPr>
          </a:p>
        </p:txBody>
      </p:sp>
      <p:pic>
        <p:nvPicPr>
          <p:cNvPr id="962" name="Google Shape;962;p36"/>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pic>
        <p:nvPicPr>
          <p:cNvPr id="967" name="Google Shape;967;p37" descr="C:\Users\parul\Desktop\Digital Learning Content.png"/>
          <p:cNvPicPr preferRelativeResize="0"/>
          <p:nvPr/>
        </p:nvPicPr>
        <p:blipFill rotWithShape="1">
          <a:blip r:embed="rId3">
            <a:alphaModFix/>
          </a:blip>
          <a:srcRect/>
          <a:stretch/>
        </p:blipFill>
        <p:spPr>
          <a:xfrm>
            <a:off x="0" y="7392"/>
            <a:ext cx="9144000" cy="6900863"/>
          </a:xfrm>
          <a:prstGeom prst="rect">
            <a:avLst/>
          </a:prstGeom>
          <a:noFill/>
          <a:ln>
            <a:noFill/>
          </a:ln>
        </p:spPr>
      </p:pic>
      <p:pic>
        <p:nvPicPr>
          <p:cNvPr id="968" name="Google Shape;968;p37" descr="C:\Users\parul\Desktop\Untitled-1.png"/>
          <p:cNvPicPr preferRelativeResize="0"/>
          <p:nvPr/>
        </p:nvPicPr>
        <p:blipFill rotWithShape="1">
          <a:blip r:embed="rId4">
            <a:alphaModFix/>
          </a:blip>
          <a:srcRect/>
          <a:stretch/>
        </p:blipFill>
        <p:spPr>
          <a:xfrm>
            <a:off x="1856740" y="3083243"/>
            <a:ext cx="5430838" cy="2803525"/>
          </a:xfrm>
          <a:prstGeom prst="rect">
            <a:avLst/>
          </a:prstGeom>
          <a:noFill/>
          <a:ln>
            <a:noFill/>
          </a:ln>
        </p:spPr>
      </p:pic>
      <p:sp>
        <p:nvSpPr>
          <p:cNvPr id="969" name="Google Shape;969;p37"/>
          <p:cNvSpPr/>
          <p:nvPr/>
        </p:nvSpPr>
        <p:spPr>
          <a:xfrm>
            <a:off x="0" y="155679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970" name="Google Shape;970;p37"/>
          <p:cNvSpPr/>
          <p:nvPr/>
        </p:nvSpPr>
        <p:spPr>
          <a:xfrm>
            <a:off x="28600" y="155679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a:solidFill>
                  <a:schemeClr val="lt1"/>
                </a:solidFill>
                <a:latin typeface="Calibri"/>
                <a:ea typeface="Calibri"/>
                <a:cs typeface="Calibri"/>
                <a:sym typeface="Calibri"/>
              </a:rPr>
              <a:t>HETEROGENEITY	</a:t>
            </a:r>
            <a:endParaRPr sz="3000" b="1" i="0" u="none">
              <a:solidFill>
                <a:schemeClr val="lt1"/>
              </a:solidFill>
              <a:latin typeface="Calibri"/>
              <a:ea typeface="Calibri"/>
              <a:cs typeface="Calibri"/>
              <a:sym typeface="Calibri"/>
            </a:endParaRPr>
          </a:p>
        </p:txBody>
      </p:sp>
      <p:sp>
        <p:nvSpPr>
          <p:cNvPr id="971" name="Google Shape;971;p37"/>
          <p:cNvSpPr txBox="1"/>
          <p:nvPr/>
        </p:nvSpPr>
        <p:spPr>
          <a:xfrm>
            <a:off x="251520" y="2564904"/>
            <a:ext cx="8321675" cy="2580194"/>
          </a:xfrm>
          <a:prstGeom prst="rect">
            <a:avLst/>
          </a:prstGeom>
          <a:noFill/>
          <a:ln>
            <a:noFill/>
          </a:ln>
        </p:spPr>
        <p:txBody>
          <a:bodyPr spcFirstLastPara="1" wrap="square" lIns="91425" tIns="45700" rIns="91425" bIns="45700" anchor="t" anchorCtr="0">
            <a:spAutoFit/>
          </a:bodyPr>
          <a:lstStyle/>
          <a:p>
            <a:pPr marL="283845" marR="0" lvl="0" indent="-271780" algn="l" rtl="0">
              <a:lnSpc>
                <a:spcPct val="100000"/>
              </a:lnSpc>
              <a:spcBef>
                <a:spcPts val="0"/>
              </a:spcBef>
              <a:spcAft>
                <a:spcPts val="0"/>
              </a:spcAft>
              <a:buClr>
                <a:srgbClr val="FD8537"/>
              </a:buClr>
              <a:buSzPts val="1381"/>
              <a:buFont typeface="Noto Sans Symbols"/>
              <a:buChar char="🞆"/>
            </a:pPr>
            <a:r>
              <a:rPr lang="en-US" sz="2000" b="1" i="0" u="none" dirty="0">
                <a:solidFill>
                  <a:schemeClr val="dk1"/>
                </a:solidFill>
                <a:latin typeface="Calibri"/>
                <a:ea typeface="Calibri"/>
                <a:cs typeface="Calibri"/>
                <a:sym typeface="Calibri"/>
              </a:rPr>
              <a:t>Variety and differences in</a:t>
            </a:r>
            <a:endParaRPr sz="2000" b="0" i="0" u="none" dirty="0">
              <a:solidFill>
                <a:schemeClr val="dk1"/>
              </a:solidFill>
              <a:latin typeface="Calibri"/>
              <a:ea typeface="Calibri"/>
              <a:cs typeface="Calibri"/>
              <a:sym typeface="Calibri"/>
            </a:endParaRPr>
          </a:p>
          <a:p>
            <a:pPr marL="650875" marR="0" lvl="1" indent="-273684" algn="l" rtl="0">
              <a:lnSpc>
                <a:spcPct val="100000"/>
              </a:lnSpc>
              <a:spcBef>
                <a:spcPts val="250"/>
              </a:spcBef>
              <a:spcAft>
                <a:spcPts val="0"/>
              </a:spcAft>
              <a:buClr>
                <a:srgbClr val="FD8537"/>
              </a:buClr>
              <a:buSzPts val="1571"/>
              <a:buFont typeface="Arial"/>
              <a:buChar char=""/>
            </a:pPr>
            <a:r>
              <a:rPr lang="en-US" sz="2000" b="0" i="0" u="none" strike="noStrike" cap="none" dirty="0">
                <a:solidFill>
                  <a:schemeClr val="dk1"/>
                </a:solidFill>
                <a:latin typeface="Calibri"/>
                <a:ea typeface="Calibri"/>
                <a:cs typeface="Calibri"/>
                <a:sym typeface="Calibri"/>
              </a:rPr>
              <a:t>Networks</a:t>
            </a:r>
            <a:endParaRPr sz="2000" b="0" i="0" u="none" strike="noStrike" cap="none" dirty="0">
              <a:solidFill>
                <a:schemeClr val="dk1"/>
              </a:solidFill>
              <a:latin typeface="Calibri"/>
              <a:ea typeface="Calibri"/>
              <a:cs typeface="Calibri"/>
              <a:sym typeface="Calibri"/>
            </a:endParaRPr>
          </a:p>
          <a:p>
            <a:pPr marL="650875" marR="0" lvl="1" indent="-273684" algn="l" rtl="0">
              <a:lnSpc>
                <a:spcPct val="100000"/>
              </a:lnSpc>
              <a:spcBef>
                <a:spcPts val="254"/>
              </a:spcBef>
              <a:spcAft>
                <a:spcPts val="0"/>
              </a:spcAft>
              <a:buClr>
                <a:srgbClr val="FD8537"/>
              </a:buClr>
              <a:buSzPts val="1571"/>
              <a:buFont typeface="Arial"/>
              <a:buChar char=""/>
            </a:pPr>
            <a:r>
              <a:rPr lang="en-US" sz="2000" b="0" i="0" u="none" strike="noStrike" cap="none" dirty="0">
                <a:solidFill>
                  <a:schemeClr val="dk1"/>
                </a:solidFill>
                <a:latin typeface="Calibri"/>
                <a:ea typeface="Calibri"/>
                <a:cs typeface="Calibri"/>
                <a:sym typeface="Calibri"/>
              </a:rPr>
              <a:t>Computer hardware</a:t>
            </a:r>
            <a:endParaRPr sz="2000" b="0" i="0" u="none" strike="noStrike" cap="none" dirty="0">
              <a:solidFill>
                <a:schemeClr val="dk1"/>
              </a:solidFill>
              <a:latin typeface="Calibri"/>
              <a:ea typeface="Calibri"/>
              <a:cs typeface="Calibri"/>
              <a:sym typeface="Calibri"/>
            </a:endParaRPr>
          </a:p>
          <a:p>
            <a:pPr marL="650875" marR="0" lvl="1" indent="-273684" algn="l" rtl="0">
              <a:lnSpc>
                <a:spcPct val="100000"/>
              </a:lnSpc>
              <a:spcBef>
                <a:spcPts val="240"/>
              </a:spcBef>
              <a:spcAft>
                <a:spcPts val="0"/>
              </a:spcAft>
              <a:buClr>
                <a:srgbClr val="FD8537"/>
              </a:buClr>
              <a:buSzPts val="1571"/>
              <a:buFont typeface="Arial"/>
              <a:buChar char=""/>
            </a:pPr>
            <a:r>
              <a:rPr lang="en-US" sz="2000" b="0" i="0" u="none" strike="noStrike" cap="none" dirty="0">
                <a:solidFill>
                  <a:schemeClr val="dk1"/>
                </a:solidFill>
                <a:latin typeface="Calibri"/>
                <a:ea typeface="Calibri"/>
                <a:cs typeface="Calibri"/>
                <a:sym typeface="Calibri"/>
              </a:rPr>
              <a:t>Operating systems</a:t>
            </a:r>
            <a:endParaRPr dirty="0"/>
          </a:p>
          <a:p>
            <a:pPr marL="650875" marR="0" lvl="1" indent="-273684" algn="l" rtl="0">
              <a:lnSpc>
                <a:spcPct val="100000"/>
              </a:lnSpc>
              <a:spcBef>
                <a:spcPts val="250"/>
              </a:spcBef>
              <a:spcAft>
                <a:spcPts val="0"/>
              </a:spcAft>
              <a:buClr>
                <a:srgbClr val="FD8537"/>
              </a:buClr>
              <a:buSzPts val="1571"/>
              <a:buFont typeface="Arial"/>
              <a:buChar char=""/>
            </a:pPr>
            <a:r>
              <a:rPr lang="en-US" sz="2000" b="0" i="0" u="none" strike="noStrike" cap="none" dirty="0">
                <a:solidFill>
                  <a:schemeClr val="dk1"/>
                </a:solidFill>
                <a:latin typeface="Calibri"/>
                <a:ea typeface="Calibri"/>
                <a:cs typeface="Calibri"/>
                <a:sym typeface="Calibri"/>
              </a:rPr>
              <a:t>Programming languages</a:t>
            </a:r>
            <a:endParaRPr sz="2000" b="0" i="0" u="none" strike="noStrike" cap="none" dirty="0">
              <a:solidFill>
                <a:schemeClr val="dk1"/>
              </a:solidFill>
              <a:latin typeface="Calibri"/>
              <a:ea typeface="Calibri"/>
              <a:cs typeface="Calibri"/>
              <a:sym typeface="Calibri"/>
            </a:endParaRPr>
          </a:p>
          <a:p>
            <a:pPr marL="650875" marR="0" lvl="1" indent="-273684" algn="l" rtl="0">
              <a:lnSpc>
                <a:spcPct val="100000"/>
              </a:lnSpc>
              <a:spcBef>
                <a:spcPts val="254"/>
              </a:spcBef>
              <a:spcAft>
                <a:spcPts val="0"/>
              </a:spcAft>
              <a:buClr>
                <a:srgbClr val="FD8537"/>
              </a:buClr>
              <a:buSzPts val="1571"/>
              <a:buFont typeface="Arial"/>
              <a:buChar char=""/>
            </a:pPr>
            <a:r>
              <a:rPr lang="en-US" sz="2000" b="0" i="0" u="none" strike="noStrike" cap="none" dirty="0">
                <a:solidFill>
                  <a:schemeClr val="dk1"/>
                </a:solidFill>
                <a:latin typeface="Calibri"/>
                <a:ea typeface="Calibri"/>
                <a:cs typeface="Calibri"/>
                <a:sym typeface="Calibri"/>
              </a:rPr>
              <a:t>Implementations by different developers</a:t>
            </a:r>
            <a:endParaRPr sz="2000" b="0" i="0" u="none" strike="noStrike" cap="none" dirty="0">
              <a:solidFill>
                <a:schemeClr val="dk1"/>
              </a:solidFill>
              <a:latin typeface="Calibri"/>
              <a:ea typeface="Calibri"/>
              <a:cs typeface="Calibri"/>
              <a:sym typeface="Calibri"/>
            </a:endParaRPr>
          </a:p>
          <a:p>
            <a:pPr marL="0" marR="0" lvl="0" indent="0" algn="l" rtl="0">
              <a:lnSpc>
                <a:spcPct val="100000"/>
              </a:lnSpc>
              <a:spcBef>
                <a:spcPts val="400"/>
              </a:spcBef>
              <a:spcAft>
                <a:spcPts val="0"/>
              </a:spcAft>
              <a:buClr>
                <a:schemeClr val="dk1"/>
              </a:buClr>
              <a:buSzPts val="2000"/>
              <a:buFont typeface="Arial"/>
              <a:buNone/>
            </a:pPr>
            <a:endParaRPr sz="2000" b="0" i="0" u="none" dirty="0">
              <a:solidFill>
                <a:schemeClr val="dk2"/>
              </a:solidFill>
              <a:latin typeface="Calibri"/>
              <a:ea typeface="Calibri"/>
              <a:cs typeface="Calibri"/>
              <a:sym typeface="Calibri"/>
            </a:endParaRPr>
          </a:p>
        </p:txBody>
      </p:sp>
      <p:pic>
        <p:nvPicPr>
          <p:cNvPr id="972" name="Google Shape;972;p37"/>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4" descr="C:\Users\parul\Desktop\Digital Learning Content.png"/>
          <p:cNvPicPr preferRelativeResize="0"/>
          <p:nvPr/>
        </p:nvPicPr>
        <p:blipFill rotWithShape="1">
          <a:blip r:embed="rId3">
            <a:alphaModFix/>
          </a:blip>
          <a:srcRect/>
          <a:stretch/>
        </p:blipFill>
        <p:spPr>
          <a:xfrm>
            <a:off x="1270" y="-21590"/>
            <a:ext cx="9144000" cy="6900863"/>
          </a:xfrm>
          <a:prstGeom prst="rect">
            <a:avLst/>
          </a:prstGeom>
          <a:noFill/>
          <a:ln>
            <a:noFill/>
          </a:ln>
        </p:spPr>
      </p:pic>
      <p:pic>
        <p:nvPicPr>
          <p:cNvPr id="204" name="Google Shape;204;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05" name="Google Shape;205;p4"/>
          <p:cNvSpPr/>
          <p:nvPr/>
        </p:nvSpPr>
        <p:spPr>
          <a:xfrm>
            <a:off x="0" y="159861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000"/>
              <a:buFont typeface="Arial"/>
              <a:buNone/>
            </a:pPr>
            <a:r>
              <a:rPr lang="en-IN" sz="2800" dirty="0">
                <a:solidFill>
                  <a:schemeClr val="tx2"/>
                </a:solidFill>
                <a:latin typeface="Calibri" panose="020F0502020204030204" pitchFamily="34" charset="0"/>
                <a:ea typeface="Calibri" panose="020F0502020204030204" pitchFamily="34" charset="0"/>
                <a:cs typeface="Calibri" panose="020F0502020204030204" pitchFamily="34" charset="0"/>
              </a:rPr>
              <a:t>Examples of distributed systems</a:t>
            </a:r>
            <a:endParaRPr sz="2800" b="1" i="0" u="none"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06" name="Google Shape;206;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br>
              <a:rPr lang="en-US" sz="3000" b="1" i="0" u="none">
                <a:solidFill>
                  <a:schemeClr val="lt1"/>
                </a:solidFill>
                <a:latin typeface="Calibri"/>
                <a:ea typeface="Calibri"/>
                <a:cs typeface="Calibri"/>
                <a:sym typeface="Calibri"/>
              </a:rPr>
            </a:br>
            <a:endParaRPr sz="3000" b="1" i="0" u="none">
              <a:solidFill>
                <a:schemeClr val="lt1"/>
              </a:solidFill>
              <a:latin typeface="Calibri"/>
              <a:ea typeface="Calibri"/>
              <a:cs typeface="Calibri"/>
              <a:sym typeface="Calibri"/>
            </a:endParaRPr>
          </a:p>
        </p:txBody>
      </p:sp>
      <p:sp>
        <p:nvSpPr>
          <p:cNvPr id="207" name="Google Shape;207;p4"/>
          <p:cNvSpPr/>
          <p:nvPr/>
        </p:nvSpPr>
        <p:spPr>
          <a:xfrm>
            <a:off x="249555" y="2440305"/>
            <a:ext cx="8645525" cy="420179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208" name="Google Shape;208;p4"/>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209" name="Google Shape;209;p4"/>
          <p:cNvSpPr/>
          <p:nvPr/>
        </p:nvSpPr>
        <p:spPr>
          <a:xfrm>
            <a:off x="323527" y="2420888"/>
            <a:ext cx="8570917" cy="3600945"/>
          </a:xfrm>
          <a:prstGeom prst="rect">
            <a:avLst/>
          </a:prstGeom>
          <a:noFill/>
          <a:ln>
            <a:noFill/>
          </a:ln>
        </p:spPr>
        <p:txBody>
          <a:bodyPr spcFirstLastPara="1" wrap="square" lIns="91425" tIns="45700" rIns="91425" bIns="45700" anchor="t" anchorCtr="0">
            <a:spAutoFit/>
          </a:bodyPr>
          <a:lstStyle/>
          <a:p>
            <a:pPr algn="just">
              <a:buFont typeface="+mj-lt"/>
              <a:buAutoNum type="arabicPeriod"/>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Google File System (GFS): GFS is a distributed file system developed by Google to store and manage large amounts of data across multiple servers. It provides fault tolerance, scalability, and high-performance access to files.</a:t>
            </a:r>
          </a:p>
          <a:p>
            <a:pPr algn="just">
              <a:buFont typeface="+mj-lt"/>
              <a:buAutoNum type="arabicPeriod"/>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Apache Hadoop: Hadoop is an open-source framework that enables the distributed processing of large datasets across clusters of computers. It consists of the Hadoop Distributed File System (HDFS) for storage and the MapReduce programming model for processing data in parallel.</a:t>
            </a:r>
          </a:p>
          <a:p>
            <a:pPr algn="just">
              <a:buFont typeface="+mj-lt"/>
              <a:buAutoNum type="arabicPeriod"/>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Amazon DynamoDB: DynamoDB is a fully managed NoSQL database service provided by Amazon Web Services (AWS). It is designed to scale horizontally and distribute data across multiple servers to provide high availability and low latency</a:t>
            </a:r>
            <a:r>
              <a:rPr lang="en-US" sz="2800" b="0" i="0" dirty="0">
                <a:solidFill>
                  <a:srgbClr val="D1D5DB"/>
                </a:solidFill>
                <a:effectLst/>
                <a:latin typeface="Söhne"/>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4" descr="C:\Users\parul\Desktop\Digital Learning Content.png"/>
          <p:cNvPicPr preferRelativeResize="0"/>
          <p:nvPr/>
        </p:nvPicPr>
        <p:blipFill rotWithShape="1">
          <a:blip r:embed="rId3">
            <a:alphaModFix/>
          </a:blip>
          <a:srcRect/>
          <a:stretch/>
        </p:blipFill>
        <p:spPr>
          <a:xfrm>
            <a:off x="1270" y="-21590"/>
            <a:ext cx="9144000" cy="6900863"/>
          </a:xfrm>
          <a:prstGeom prst="rect">
            <a:avLst/>
          </a:prstGeom>
          <a:noFill/>
          <a:ln>
            <a:noFill/>
          </a:ln>
        </p:spPr>
      </p:pic>
      <p:pic>
        <p:nvPicPr>
          <p:cNvPr id="204" name="Google Shape;204;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05" name="Google Shape;205;p4"/>
          <p:cNvSpPr/>
          <p:nvPr/>
        </p:nvSpPr>
        <p:spPr>
          <a:xfrm>
            <a:off x="0" y="159861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000"/>
              <a:buFont typeface="Arial"/>
              <a:buNone/>
            </a:pPr>
            <a:r>
              <a:rPr lang="en-IN" sz="3200" dirty="0">
                <a:solidFill>
                  <a:schemeClr val="tx2"/>
                </a:solidFill>
                <a:latin typeface="Calibri" panose="020F0502020204030204" pitchFamily="34" charset="0"/>
                <a:ea typeface="Calibri" panose="020F0502020204030204" pitchFamily="34" charset="0"/>
                <a:cs typeface="Calibri" panose="020F0502020204030204" pitchFamily="34" charset="0"/>
              </a:rPr>
              <a:t>Examples of distributed systems</a:t>
            </a:r>
            <a:endParaRPr lang="en-IN" sz="3200" b="1" i="0" u="none" dirty="0">
              <a:solidFill>
                <a:schemeClr val="tx2"/>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06" name="Google Shape;206;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br>
              <a:rPr lang="en-US" sz="3000" b="1" i="0" u="none">
                <a:solidFill>
                  <a:schemeClr val="lt1"/>
                </a:solidFill>
                <a:latin typeface="Calibri"/>
                <a:ea typeface="Calibri"/>
                <a:cs typeface="Calibri"/>
                <a:sym typeface="Calibri"/>
              </a:rPr>
            </a:br>
            <a:endParaRPr sz="3000" b="1" i="0" u="none">
              <a:solidFill>
                <a:schemeClr val="lt1"/>
              </a:solidFill>
              <a:latin typeface="Calibri"/>
              <a:ea typeface="Calibri"/>
              <a:cs typeface="Calibri"/>
              <a:sym typeface="Calibri"/>
            </a:endParaRPr>
          </a:p>
        </p:txBody>
      </p:sp>
      <p:sp>
        <p:nvSpPr>
          <p:cNvPr id="207" name="Google Shape;207;p4"/>
          <p:cNvSpPr/>
          <p:nvPr/>
        </p:nvSpPr>
        <p:spPr>
          <a:xfrm>
            <a:off x="249555" y="2440305"/>
            <a:ext cx="8645525" cy="420179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208" name="Google Shape;208;p4"/>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209" name="Google Shape;209;p4"/>
          <p:cNvSpPr/>
          <p:nvPr/>
        </p:nvSpPr>
        <p:spPr>
          <a:xfrm>
            <a:off x="323527" y="2420888"/>
            <a:ext cx="8570917" cy="4093388"/>
          </a:xfrm>
          <a:prstGeom prst="rect">
            <a:avLst/>
          </a:prstGeom>
          <a:noFill/>
          <a:ln>
            <a:noFill/>
          </a:ln>
        </p:spPr>
        <p:txBody>
          <a:bodyPr spcFirstLastPara="1" wrap="square" lIns="91425" tIns="45700" rIns="91425" bIns="45700" anchor="t" anchorCtr="0">
            <a:spAutoFit/>
          </a:bodyPr>
          <a:lstStyle/>
          <a:p>
            <a:pPr algn="just"/>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 Bitcoin Blockchain: The Bitcoin blockchain is a decentralized distributed ledger that maintains a record of all Bitcoin transactions. It is distributed across a network of computers (nodes) and ensures the security and integrity of the cryptocurrency system.</a:t>
            </a:r>
          </a:p>
          <a:p>
            <a:pPr algn="just"/>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 Twitter: Twitter is a social media platform that relies on a distributed system architecture to handle its massive user base and high traffic. It utilizes </a:t>
            </a:r>
            <a:r>
              <a:rPr lang="en-US"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sharding</a:t>
            </a: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replication, and load balancing techniques to distribute user tweets and handle interactions in real-time.</a:t>
            </a:r>
          </a:p>
          <a:p>
            <a:pPr algn="just"/>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6. D</a:t>
            </a:r>
            <a:r>
              <a:rPr lang="en-IN"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ropbox: Dropbox is a cloud storage and file synchronization service that utilizes a distributed system to store and replicate user data across multiple servers. It ensures data availability, redundancy, and efficient file synchronization across devices.</a:t>
            </a:r>
          </a:p>
          <a:p>
            <a:pPr algn="just"/>
            <a:endPar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0073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4" descr="C:\Users\parul\Desktop\Digital Learning Content.png"/>
          <p:cNvPicPr preferRelativeResize="0"/>
          <p:nvPr/>
        </p:nvPicPr>
        <p:blipFill rotWithShape="1">
          <a:blip r:embed="rId3">
            <a:alphaModFix/>
          </a:blip>
          <a:srcRect/>
          <a:stretch/>
        </p:blipFill>
        <p:spPr>
          <a:xfrm>
            <a:off x="1270" y="-21590"/>
            <a:ext cx="9144000" cy="6900863"/>
          </a:xfrm>
          <a:prstGeom prst="rect">
            <a:avLst/>
          </a:prstGeom>
          <a:noFill/>
          <a:ln>
            <a:noFill/>
          </a:ln>
        </p:spPr>
      </p:pic>
      <p:pic>
        <p:nvPicPr>
          <p:cNvPr id="204" name="Google Shape;204;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05" name="Google Shape;205;p4"/>
          <p:cNvSpPr/>
          <p:nvPr/>
        </p:nvSpPr>
        <p:spPr>
          <a:xfrm>
            <a:off x="0" y="159861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dirty="0">
                <a:solidFill>
                  <a:schemeClr val="lt1"/>
                </a:solidFill>
                <a:latin typeface="Calibri"/>
                <a:ea typeface="Calibri"/>
                <a:cs typeface="Calibri"/>
                <a:sym typeface="Calibri"/>
              </a:rPr>
              <a:t>Resource Sharing &amp; web</a:t>
            </a:r>
            <a:endParaRPr sz="3000" b="1" i="0" u="none" dirty="0">
              <a:solidFill>
                <a:schemeClr val="lt1"/>
              </a:solidFill>
              <a:latin typeface="Calibri"/>
              <a:ea typeface="Calibri"/>
              <a:cs typeface="Calibri"/>
              <a:sym typeface="Calibri"/>
            </a:endParaRPr>
          </a:p>
        </p:txBody>
      </p:sp>
      <p:sp>
        <p:nvSpPr>
          <p:cNvPr id="206" name="Google Shape;206;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br>
              <a:rPr lang="en-US" sz="3000" b="1" i="0" u="none">
                <a:solidFill>
                  <a:schemeClr val="lt1"/>
                </a:solidFill>
                <a:latin typeface="Calibri"/>
                <a:ea typeface="Calibri"/>
                <a:cs typeface="Calibri"/>
                <a:sym typeface="Calibri"/>
              </a:rPr>
            </a:br>
            <a:endParaRPr sz="3000" b="1" i="0" u="none">
              <a:solidFill>
                <a:schemeClr val="lt1"/>
              </a:solidFill>
              <a:latin typeface="Calibri"/>
              <a:ea typeface="Calibri"/>
              <a:cs typeface="Calibri"/>
              <a:sym typeface="Calibri"/>
            </a:endParaRPr>
          </a:p>
        </p:txBody>
      </p:sp>
      <p:sp>
        <p:nvSpPr>
          <p:cNvPr id="207" name="Google Shape;207;p4"/>
          <p:cNvSpPr/>
          <p:nvPr/>
        </p:nvSpPr>
        <p:spPr>
          <a:xfrm>
            <a:off x="249555" y="2440305"/>
            <a:ext cx="8645525" cy="420179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208" name="Google Shape;208;p4"/>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209" name="Google Shape;209;p4"/>
          <p:cNvSpPr/>
          <p:nvPr/>
        </p:nvSpPr>
        <p:spPr>
          <a:xfrm>
            <a:off x="323527" y="2420888"/>
            <a:ext cx="8570917" cy="4031833"/>
          </a:xfrm>
          <a:prstGeom prst="rect">
            <a:avLst/>
          </a:prstGeom>
          <a:noFill/>
          <a:ln>
            <a:noFill/>
          </a:ln>
        </p:spPr>
        <p:txBody>
          <a:bodyPr spcFirstLastPara="1" wrap="square" lIns="91425" tIns="45700" rIns="91425" bIns="45700" anchor="t" anchorCtr="0">
            <a:spAutoFit/>
          </a:bodyPr>
          <a:lstStyle/>
          <a:p>
            <a:pPr algn="l">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Distributed computing: the use of interconnected computers to solve complex problems or perform tasks.</a:t>
            </a:r>
          </a:p>
          <a:p>
            <a:pPr algn="l">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Resource sharing: the practice of sharing computing resources across multiple devices or systems.</a:t>
            </a:r>
          </a:p>
          <a:p>
            <a:pPr algn="l">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relationship between resource sharing and the web in </a:t>
            </a:r>
            <a:r>
              <a:rPr lang="en-US" sz="20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distributecomputing</a:t>
            </a:r>
            <a:r>
              <a:rPr lang="en-US" sz="2800" b="0" i="0" dirty="0">
                <a:solidFill>
                  <a:srgbClr val="D1D5DB"/>
                </a:solidFill>
                <a:effectLst/>
                <a:latin typeface="Söhne"/>
              </a:rPr>
              <a:t>.</a:t>
            </a:r>
          </a:p>
          <a:p>
            <a:pPr algn="l">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Resource sharing involves the sharing of various computing resources, such as processing power, storage, and software.</a:t>
            </a:r>
          </a:p>
          <a:p>
            <a:pPr algn="l">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Sharing resources allows for efficient utilization and cost optimization.</a:t>
            </a:r>
          </a:p>
          <a:p>
            <a:pPr algn="l">
              <a:buFont typeface="Arial" panose="020B0604020202020204" pitchFamily="34" charset="0"/>
              <a:buChar char="•"/>
            </a:pPr>
            <a:r>
              <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Examples of shared resources: CPUs, memory, disk space, network bandwidth, and software libraries.</a:t>
            </a:r>
          </a:p>
          <a:p>
            <a:pPr algn="l">
              <a:buFont typeface="Arial" panose="020B0604020202020204" pitchFamily="34" charset="0"/>
              <a:buChar char="•"/>
            </a:pPr>
            <a:endParaRPr lang="en-US" sz="2800" b="0" i="0" dirty="0">
              <a:solidFill>
                <a:srgbClr val="D1D5DB"/>
              </a:solidFill>
              <a:effectLst/>
              <a:latin typeface="Söhne"/>
            </a:endParaRPr>
          </a:p>
          <a:p>
            <a:pPr algn="just"/>
            <a:endPar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9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 descr="C:\Users\parul\Desktop\Digital Learning Content.png"/>
          <p:cNvPicPr preferRelativeResize="0"/>
          <p:nvPr/>
        </p:nvPicPr>
        <p:blipFill rotWithShape="1">
          <a:blip r:embed="rId3">
            <a:alphaModFix/>
          </a:blip>
          <a:srcRect/>
          <a:stretch/>
        </p:blipFill>
        <p:spPr>
          <a:xfrm>
            <a:off x="3200" y="-69503"/>
            <a:ext cx="9144000" cy="6900863"/>
          </a:xfrm>
          <a:prstGeom prst="rect">
            <a:avLst/>
          </a:prstGeom>
          <a:noFill/>
          <a:ln>
            <a:noFill/>
          </a:ln>
        </p:spPr>
      </p:pic>
      <p:pic>
        <p:nvPicPr>
          <p:cNvPr id="173" name="Google Shape;173;p2" descr="C:\Users\parul\Desktop\Untitled-1.png"/>
          <p:cNvPicPr preferRelativeResize="0"/>
          <p:nvPr/>
        </p:nvPicPr>
        <p:blipFill rotWithShape="1">
          <a:blip r:embed="rId4">
            <a:alphaModFix/>
          </a:blip>
          <a:srcRect/>
          <a:stretch/>
        </p:blipFill>
        <p:spPr>
          <a:xfrm>
            <a:off x="1835696" y="2924944"/>
            <a:ext cx="5430838" cy="2803525"/>
          </a:xfrm>
          <a:prstGeom prst="rect">
            <a:avLst/>
          </a:prstGeom>
          <a:noFill/>
          <a:ln>
            <a:noFill/>
          </a:ln>
        </p:spPr>
      </p:pic>
      <p:sp>
        <p:nvSpPr>
          <p:cNvPr id="174" name="Google Shape;174;p2"/>
          <p:cNvSpPr txBox="1"/>
          <p:nvPr/>
        </p:nvSpPr>
        <p:spPr>
          <a:xfrm>
            <a:off x="285750" y="2241550"/>
            <a:ext cx="7429500" cy="707886"/>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US" sz="2000" b="0" i="0" u="none" strike="noStrike" cap="none">
                <a:solidFill>
                  <a:schemeClr val="dk1"/>
                </a:solidFill>
                <a:latin typeface="Calibri"/>
                <a:ea typeface="Calibri"/>
                <a:cs typeface="Calibri"/>
                <a:sym typeface="Calibri"/>
              </a:rPr>
              <a:t>    </a:t>
            </a:r>
            <a:endParaRPr sz="2000" b="1" i="0" u="none" strike="noStrike" cap="none">
              <a:solidFill>
                <a:schemeClr val="dk1"/>
              </a:solidFill>
              <a:latin typeface="Calibri"/>
              <a:ea typeface="Calibri"/>
              <a:cs typeface="Calibri"/>
              <a:sym typeface="Calibri"/>
            </a:endParaRPr>
          </a:p>
        </p:txBody>
      </p:sp>
      <p:sp>
        <p:nvSpPr>
          <p:cNvPr id="175" name="Google Shape;175;p2"/>
          <p:cNvSpPr/>
          <p:nvPr/>
        </p:nvSpPr>
        <p:spPr>
          <a:xfrm>
            <a:off x="3200" y="159861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000"/>
              <a:buFont typeface="Arial"/>
              <a:buNone/>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Characteristics of Distributed Systems </a:t>
            </a:r>
            <a:endParaRPr sz="32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76" name="Google Shape;176;p2"/>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60000"/>
              </a:buClr>
              <a:buSzPts val="3000"/>
              <a:buFont typeface="Arial"/>
              <a:buNone/>
            </a:pPr>
            <a:br>
              <a:rPr lang="en-US" sz="3000" b="1" i="0" u="none" strike="noStrike" cap="none">
                <a:solidFill>
                  <a:srgbClr val="E60000"/>
                </a:solidFill>
                <a:latin typeface="Calibri"/>
                <a:ea typeface="Calibri"/>
                <a:cs typeface="Calibri"/>
                <a:sym typeface="Calibri"/>
              </a:rPr>
            </a:br>
            <a:endParaRPr sz="3000" b="1" i="0" u="none" strike="noStrike" cap="none">
              <a:solidFill>
                <a:schemeClr val="lt1"/>
              </a:solidFill>
              <a:latin typeface="Calibri"/>
              <a:ea typeface="Calibri"/>
              <a:cs typeface="Calibri"/>
              <a:sym typeface="Calibri"/>
            </a:endParaRPr>
          </a:p>
        </p:txBody>
      </p:sp>
      <p:sp>
        <p:nvSpPr>
          <p:cNvPr id="177" name="Google Shape;177;p2"/>
          <p:cNvSpPr/>
          <p:nvPr/>
        </p:nvSpPr>
        <p:spPr>
          <a:xfrm>
            <a:off x="285750" y="3357563"/>
            <a:ext cx="4786313" cy="16319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chemeClr val="dk1"/>
              </a:solidFill>
              <a:latin typeface="Calibri"/>
              <a:ea typeface="Calibri"/>
              <a:cs typeface="Calibri"/>
              <a:sym typeface="Calibri"/>
            </a:endParaRPr>
          </a:p>
        </p:txBody>
      </p:sp>
      <p:sp>
        <p:nvSpPr>
          <p:cNvPr id="178" name="Google Shape;178;p2"/>
          <p:cNvSpPr/>
          <p:nvPr/>
        </p:nvSpPr>
        <p:spPr>
          <a:xfrm>
            <a:off x="6643688" y="6073775"/>
            <a:ext cx="2500312" cy="21431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9" name="Google Shape;179;p2"/>
          <p:cNvSpPr/>
          <p:nvPr/>
        </p:nvSpPr>
        <p:spPr>
          <a:xfrm>
            <a:off x="6643688" y="6073775"/>
            <a:ext cx="1111250" cy="215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800"/>
              <a:buFont typeface="Arial"/>
              <a:buNone/>
            </a:pPr>
            <a:r>
              <a:rPr lang="en-US" sz="800" b="0" i="0" u="none" strike="noStrike" cap="none">
                <a:solidFill>
                  <a:schemeClr val="dk1"/>
                </a:solidFill>
                <a:latin typeface="Calibri"/>
                <a:ea typeface="Calibri"/>
                <a:cs typeface="Calibri"/>
                <a:sym typeface="Calibri"/>
              </a:rPr>
              <a:t>Image source: Google</a:t>
            </a:r>
            <a:endParaRPr sz="800" b="0" i="0" u="none" strike="noStrike" cap="none">
              <a:solidFill>
                <a:schemeClr val="dk1"/>
              </a:solidFill>
              <a:latin typeface="Calibri"/>
              <a:ea typeface="Calibri"/>
              <a:cs typeface="Calibri"/>
              <a:sym typeface="Calibri"/>
            </a:endParaRPr>
          </a:p>
        </p:txBody>
      </p:sp>
      <p:sp>
        <p:nvSpPr>
          <p:cNvPr id="180" name="Google Shape;180;p2"/>
          <p:cNvSpPr/>
          <p:nvPr/>
        </p:nvSpPr>
        <p:spPr>
          <a:xfrm flipH="1">
            <a:off x="6564313" y="6072188"/>
            <a:ext cx="46037" cy="214312"/>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1" name="Google Shape;181;p2"/>
          <p:cNvSpPr/>
          <p:nvPr/>
        </p:nvSpPr>
        <p:spPr>
          <a:xfrm>
            <a:off x="179512" y="2828836"/>
            <a:ext cx="6120680" cy="132339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US" sz="2000" dirty="0">
                <a:latin typeface="Calibri" panose="020F0502020204030204" pitchFamily="34" charset="0"/>
                <a:ea typeface="Calibri" panose="020F0502020204030204" pitchFamily="34" charset="0"/>
                <a:cs typeface="Calibri" panose="020F0502020204030204" pitchFamily="34" charset="0"/>
              </a:rPr>
              <a:t>Examples of distributed systems</a:t>
            </a:r>
          </a:p>
          <a:p>
            <a:pPr marL="285750" marR="0" lvl="0" indent="-285750" algn="l" rtl="0">
              <a:lnSpc>
                <a:spcPct val="100000"/>
              </a:lnSpc>
              <a:spcBef>
                <a:spcPts val="0"/>
              </a:spcBef>
              <a:spcAft>
                <a:spcPts val="0"/>
              </a:spcAft>
              <a:buClr>
                <a:schemeClr val="dk1"/>
              </a:buClr>
              <a:buSzPts val="2000"/>
              <a:buFont typeface="Arial"/>
              <a:buChar char="•"/>
            </a:pPr>
            <a:r>
              <a:rPr lang="en-US" sz="2000" dirty="0">
                <a:latin typeface="Calibri" panose="020F0502020204030204" pitchFamily="34" charset="0"/>
                <a:ea typeface="Calibri" panose="020F0502020204030204" pitchFamily="34" charset="0"/>
                <a:cs typeface="Calibri" panose="020F0502020204030204" pitchFamily="34" charset="0"/>
              </a:rPr>
              <a:t>Resource sharing and the web</a:t>
            </a:r>
          </a:p>
          <a:p>
            <a:pPr marL="285750" marR="0" lvl="0" indent="-285750" algn="l" rtl="0">
              <a:lnSpc>
                <a:spcPct val="100000"/>
              </a:lnSpc>
              <a:spcBef>
                <a:spcPts val="0"/>
              </a:spcBef>
              <a:spcAft>
                <a:spcPts val="0"/>
              </a:spcAft>
              <a:buClr>
                <a:schemeClr val="dk1"/>
              </a:buClr>
              <a:buSzPts val="2000"/>
              <a:buFont typeface="Arial"/>
              <a:buChar char="•"/>
            </a:pPr>
            <a:r>
              <a:rPr lang="en-US" sz="2000" dirty="0">
                <a:latin typeface="Calibri" panose="020F0502020204030204" pitchFamily="34" charset="0"/>
                <a:ea typeface="Calibri" panose="020F0502020204030204" pitchFamily="34" charset="0"/>
                <a:cs typeface="Calibri" panose="020F0502020204030204" pitchFamily="34" charset="0"/>
              </a:rPr>
              <a:t>Architectural models</a:t>
            </a:r>
          </a:p>
          <a:p>
            <a:pPr marL="285750" marR="0" lvl="0" indent="-285750" algn="l" rtl="0">
              <a:lnSpc>
                <a:spcPct val="100000"/>
              </a:lnSpc>
              <a:spcBef>
                <a:spcPts val="0"/>
              </a:spcBef>
              <a:spcAft>
                <a:spcPts val="0"/>
              </a:spcAft>
              <a:buClr>
                <a:schemeClr val="dk1"/>
              </a:buClr>
              <a:buSzPts val="2000"/>
              <a:buFont typeface="Arial"/>
              <a:buChar char="•"/>
            </a:pPr>
            <a:r>
              <a:rPr lang="en-US" sz="2000" dirty="0">
                <a:latin typeface="Calibri" panose="020F0502020204030204" pitchFamily="34" charset="0"/>
                <a:ea typeface="Calibri" panose="020F0502020204030204" pitchFamily="34" charset="0"/>
                <a:cs typeface="Calibri" panose="020F0502020204030204" pitchFamily="34" charset="0"/>
              </a:rPr>
              <a:t>Fundamental model</a:t>
            </a:r>
            <a:endParaRPr sz="20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4" descr="C:\Users\parul\Desktop\Digital Learning Content.png"/>
          <p:cNvPicPr preferRelativeResize="0"/>
          <p:nvPr/>
        </p:nvPicPr>
        <p:blipFill rotWithShape="1">
          <a:blip r:embed="rId3">
            <a:alphaModFix/>
          </a:blip>
          <a:srcRect/>
          <a:stretch/>
        </p:blipFill>
        <p:spPr>
          <a:xfrm>
            <a:off x="1270" y="-21590"/>
            <a:ext cx="9144000" cy="6900863"/>
          </a:xfrm>
          <a:prstGeom prst="rect">
            <a:avLst/>
          </a:prstGeom>
          <a:noFill/>
          <a:ln>
            <a:noFill/>
          </a:ln>
        </p:spPr>
      </p:pic>
      <p:pic>
        <p:nvPicPr>
          <p:cNvPr id="204" name="Google Shape;204;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05" name="Google Shape;205;p4"/>
          <p:cNvSpPr/>
          <p:nvPr/>
        </p:nvSpPr>
        <p:spPr>
          <a:xfrm>
            <a:off x="0" y="159861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dirty="0">
                <a:solidFill>
                  <a:schemeClr val="lt1"/>
                </a:solidFill>
                <a:latin typeface="Calibri"/>
                <a:ea typeface="Calibri"/>
                <a:cs typeface="Calibri"/>
                <a:sym typeface="Calibri"/>
              </a:rPr>
              <a:t>Architectural Model</a:t>
            </a:r>
            <a:endParaRPr sz="3000" b="1" i="0" u="none" dirty="0">
              <a:solidFill>
                <a:schemeClr val="lt1"/>
              </a:solidFill>
              <a:latin typeface="Calibri"/>
              <a:ea typeface="Calibri"/>
              <a:cs typeface="Calibri"/>
              <a:sym typeface="Calibri"/>
            </a:endParaRPr>
          </a:p>
        </p:txBody>
      </p:sp>
      <p:sp>
        <p:nvSpPr>
          <p:cNvPr id="206" name="Google Shape;206;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br>
              <a:rPr lang="en-US" sz="3000" b="1" i="0" u="none">
                <a:solidFill>
                  <a:schemeClr val="lt1"/>
                </a:solidFill>
                <a:latin typeface="Calibri"/>
                <a:ea typeface="Calibri"/>
                <a:cs typeface="Calibri"/>
                <a:sym typeface="Calibri"/>
              </a:rPr>
            </a:br>
            <a:endParaRPr sz="3000" b="1" i="0" u="none">
              <a:solidFill>
                <a:schemeClr val="lt1"/>
              </a:solidFill>
              <a:latin typeface="Calibri"/>
              <a:ea typeface="Calibri"/>
              <a:cs typeface="Calibri"/>
              <a:sym typeface="Calibri"/>
            </a:endParaRPr>
          </a:p>
        </p:txBody>
      </p:sp>
      <p:sp>
        <p:nvSpPr>
          <p:cNvPr id="207" name="Google Shape;207;p4"/>
          <p:cNvSpPr/>
          <p:nvPr/>
        </p:nvSpPr>
        <p:spPr>
          <a:xfrm>
            <a:off x="249555" y="2440305"/>
            <a:ext cx="8645525" cy="420179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208" name="Google Shape;208;p4"/>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209" name="Google Shape;209;p4"/>
          <p:cNvSpPr/>
          <p:nvPr/>
        </p:nvSpPr>
        <p:spPr>
          <a:xfrm>
            <a:off x="323527" y="2420888"/>
            <a:ext cx="8570917" cy="3293169"/>
          </a:xfrm>
          <a:prstGeom prst="rect">
            <a:avLst/>
          </a:prstGeom>
          <a:noFill/>
          <a:ln>
            <a:noFill/>
          </a:ln>
        </p:spPr>
        <p:txBody>
          <a:bodyPr spcFirstLastPara="1" wrap="square" lIns="91425" tIns="45700" rIns="91425" bIns="45700" anchor="t" anchorCtr="0">
            <a:spAutoFit/>
          </a:bodyPr>
          <a:lstStyle/>
          <a:p>
            <a:pPr marL="342900" indent="-342900"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Architectural Model is a type of system model in distributed system which has various hardware and software architectures exist that are usually used for distributed computing. </a:t>
            </a:r>
          </a:p>
          <a:p>
            <a:pPr marL="342900" indent="-342900"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Architectural Model deals with organization of components across the network and their interrelationship.</a:t>
            </a:r>
          </a:p>
          <a:p>
            <a:pPr marL="342900" indent="-342900"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This architectural model can be discussed at lower level and upper level. </a:t>
            </a:r>
          </a:p>
          <a:p>
            <a:pPr marL="342900" indent="-342900"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lower level architectural model interconnect multiple CPUs and at upper level it interconnect processes running on those CPUs.</a:t>
            </a:r>
          </a:p>
          <a:p>
            <a:pPr algn="l">
              <a:buFont typeface="Arial" panose="020B0604020202020204" pitchFamily="34" charset="0"/>
              <a:buChar char="•"/>
            </a:pPr>
            <a:endParaRPr lang="en-US" sz="2800" b="0" i="0" dirty="0">
              <a:solidFill>
                <a:srgbClr val="D1D5DB"/>
              </a:solidFill>
              <a:effectLst/>
              <a:latin typeface="Söhne"/>
            </a:endParaRPr>
          </a:p>
          <a:p>
            <a:pPr algn="just"/>
            <a:endPar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1913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4" descr="C:\Users\parul\Desktop\Digital Learning Content.png"/>
          <p:cNvPicPr preferRelativeResize="0"/>
          <p:nvPr/>
        </p:nvPicPr>
        <p:blipFill rotWithShape="1">
          <a:blip r:embed="rId3">
            <a:alphaModFix/>
          </a:blip>
          <a:srcRect/>
          <a:stretch/>
        </p:blipFill>
        <p:spPr>
          <a:xfrm>
            <a:off x="1270" y="-21590"/>
            <a:ext cx="9144000" cy="6900863"/>
          </a:xfrm>
          <a:prstGeom prst="rect">
            <a:avLst/>
          </a:prstGeom>
          <a:noFill/>
          <a:ln>
            <a:noFill/>
          </a:ln>
        </p:spPr>
      </p:pic>
      <p:pic>
        <p:nvPicPr>
          <p:cNvPr id="204" name="Google Shape;204;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05" name="Google Shape;205;p4"/>
          <p:cNvSpPr/>
          <p:nvPr/>
        </p:nvSpPr>
        <p:spPr>
          <a:xfrm>
            <a:off x="0" y="159861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dirty="0">
                <a:solidFill>
                  <a:schemeClr val="lt1"/>
                </a:solidFill>
                <a:latin typeface="Calibri"/>
                <a:ea typeface="Calibri"/>
                <a:cs typeface="Calibri"/>
                <a:sym typeface="Calibri"/>
              </a:rPr>
              <a:t>Architectural Model</a:t>
            </a:r>
            <a:endParaRPr sz="3000" b="1" i="0" u="none" dirty="0">
              <a:solidFill>
                <a:schemeClr val="lt1"/>
              </a:solidFill>
              <a:latin typeface="Calibri"/>
              <a:ea typeface="Calibri"/>
              <a:cs typeface="Calibri"/>
              <a:sym typeface="Calibri"/>
            </a:endParaRPr>
          </a:p>
        </p:txBody>
      </p:sp>
      <p:sp>
        <p:nvSpPr>
          <p:cNvPr id="206" name="Google Shape;206;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br>
              <a:rPr lang="en-US" sz="3000" b="1" i="0" u="none">
                <a:solidFill>
                  <a:schemeClr val="lt1"/>
                </a:solidFill>
                <a:latin typeface="Calibri"/>
                <a:ea typeface="Calibri"/>
                <a:cs typeface="Calibri"/>
                <a:sym typeface="Calibri"/>
              </a:rPr>
            </a:br>
            <a:endParaRPr sz="3000" b="1" i="0" u="none">
              <a:solidFill>
                <a:schemeClr val="lt1"/>
              </a:solidFill>
              <a:latin typeface="Calibri"/>
              <a:ea typeface="Calibri"/>
              <a:cs typeface="Calibri"/>
              <a:sym typeface="Calibri"/>
            </a:endParaRPr>
          </a:p>
        </p:txBody>
      </p:sp>
      <p:sp>
        <p:nvSpPr>
          <p:cNvPr id="207" name="Google Shape;207;p4"/>
          <p:cNvSpPr/>
          <p:nvPr/>
        </p:nvSpPr>
        <p:spPr>
          <a:xfrm>
            <a:off x="249555" y="2440305"/>
            <a:ext cx="8645525" cy="420179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208" name="Google Shape;208;p4"/>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209" name="Google Shape;209;p4"/>
          <p:cNvSpPr/>
          <p:nvPr/>
        </p:nvSpPr>
        <p:spPr>
          <a:xfrm>
            <a:off x="323527" y="2420888"/>
            <a:ext cx="8570917" cy="2985392"/>
          </a:xfrm>
          <a:prstGeom prst="rect">
            <a:avLst/>
          </a:prstGeom>
          <a:noFill/>
          <a:ln>
            <a:noFill/>
          </a:ln>
        </p:spPr>
        <p:txBody>
          <a:bodyPr spcFirstLastPara="1" wrap="square" lIns="91425" tIns="45700" rIns="91425" bIns="45700" anchor="t" anchorCtr="0">
            <a:spAutoFit/>
          </a:bodyPr>
          <a:lstStyle/>
          <a:p>
            <a:pPr algn="l" fontAlgn="base"/>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rPr>
              <a:t>1. Client Server Architectural Model</a:t>
            </a:r>
          </a:p>
          <a:p>
            <a:pPr marL="342900" indent="-342900"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Client Server Model is the most popular and most widely used distributed system architecture. </a:t>
            </a:r>
          </a:p>
          <a:p>
            <a:pPr marL="342900" indent="-342900"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Client Server architecture is also known as request-response architecture. </a:t>
            </a:r>
          </a:p>
          <a:p>
            <a:pPr marL="342900" indent="-342900"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architectural model the client makes a request to the server and the server will fulfill the response. </a:t>
            </a:r>
          </a:p>
          <a:p>
            <a:pPr marL="342900" indent="-342900"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Client and server roles are assigned and changeable.</a:t>
            </a:r>
          </a:p>
          <a:p>
            <a:pPr algn="l">
              <a:buFont typeface="Arial" panose="020B0604020202020204" pitchFamily="34" charset="0"/>
              <a:buChar char="•"/>
            </a:pPr>
            <a:endParaRPr lang="en-US" sz="2800" b="0" i="0" dirty="0">
              <a:solidFill>
                <a:srgbClr val="D1D5DB"/>
              </a:solidFill>
              <a:effectLst/>
              <a:latin typeface="Söhne"/>
            </a:endParaRPr>
          </a:p>
          <a:p>
            <a:pPr algn="just"/>
            <a:endPar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7540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4" descr="C:\Users\parul\Desktop\Digital Learning Content.png"/>
          <p:cNvPicPr preferRelativeResize="0"/>
          <p:nvPr/>
        </p:nvPicPr>
        <p:blipFill rotWithShape="1">
          <a:blip r:embed="rId3">
            <a:alphaModFix/>
          </a:blip>
          <a:srcRect/>
          <a:stretch/>
        </p:blipFill>
        <p:spPr>
          <a:xfrm>
            <a:off x="1270" y="-21590"/>
            <a:ext cx="9144000" cy="6900863"/>
          </a:xfrm>
          <a:prstGeom prst="rect">
            <a:avLst/>
          </a:prstGeom>
          <a:noFill/>
          <a:ln>
            <a:noFill/>
          </a:ln>
        </p:spPr>
      </p:pic>
      <p:pic>
        <p:nvPicPr>
          <p:cNvPr id="204" name="Google Shape;204;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05" name="Google Shape;205;p4"/>
          <p:cNvSpPr/>
          <p:nvPr/>
        </p:nvSpPr>
        <p:spPr>
          <a:xfrm>
            <a:off x="0" y="159861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dirty="0">
                <a:solidFill>
                  <a:schemeClr val="lt1"/>
                </a:solidFill>
                <a:latin typeface="Calibri"/>
                <a:ea typeface="Calibri"/>
                <a:cs typeface="Calibri"/>
                <a:sym typeface="Calibri"/>
              </a:rPr>
              <a:t>Architectural Model</a:t>
            </a:r>
            <a:endParaRPr sz="3000" b="1" i="0" u="none" dirty="0">
              <a:solidFill>
                <a:schemeClr val="lt1"/>
              </a:solidFill>
              <a:latin typeface="Calibri"/>
              <a:ea typeface="Calibri"/>
              <a:cs typeface="Calibri"/>
              <a:sym typeface="Calibri"/>
            </a:endParaRPr>
          </a:p>
        </p:txBody>
      </p:sp>
      <p:sp>
        <p:nvSpPr>
          <p:cNvPr id="206" name="Google Shape;206;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br>
              <a:rPr lang="en-US" sz="3000" b="1" i="0" u="none">
                <a:solidFill>
                  <a:schemeClr val="lt1"/>
                </a:solidFill>
                <a:latin typeface="Calibri"/>
                <a:ea typeface="Calibri"/>
                <a:cs typeface="Calibri"/>
                <a:sym typeface="Calibri"/>
              </a:rPr>
            </a:br>
            <a:endParaRPr sz="3000" b="1" i="0" u="none">
              <a:solidFill>
                <a:schemeClr val="lt1"/>
              </a:solidFill>
              <a:latin typeface="Calibri"/>
              <a:ea typeface="Calibri"/>
              <a:cs typeface="Calibri"/>
              <a:sym typeface="Calibri"/>
            </a:endParaRPr>
          </a:p>
        </p:txBody>
      </p:sp>
      <p:sp>
        <p:nvSpPr>
          <p:cNvPr id="207" name="Google Shape;207;p4"/>
          <p:cNvSpPr/>
          <p:nvPr/>
        </p:nvSpPr>
        <p:spPr>
          <a:xfrm>
            <a:off x="249555" y="2440305"/>
            <a:ext cx="8645525" cy="420179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208" name="Google Shape;208;p4"/>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209" name="Google Shape;209;p4"/>
          <p:cNvSpPr/>
          <p:nvPr/>
        </p:nvSpPr>
        <p:spPr>
          <a:xfrm>
            <a:off x="323527" y="2420888"/>
            <a:ext cx="8570917" cy="4154943"/>
          </a:xfrm>
          <a:prstGeom prst="rect">
            <a:avLst/>
          </a:prstGeom>
          <a:noFill/>
          <a:ln>
            <a:noFill/>
          </a:ln>
        </p:spPr>
        <p:txBody>
          <a:bodyPr spcFirstLastPara="1" wrap="square" lIns="91425" tIns="45700" rIns="91425" bIns="45700" anchor="t" anchorCtr="0">
            <a:spAutoFit/>
          </a:bodyPr>
          <a:lstStyle/>
          <a:p>
            <a:pPr algn="l" fontAlgn="base"/>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rPr>
              <a:t>Advantages of Client Server Model</a:t>
            </a:r>
          </a:p>
          <a:p>
            <a:pPr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Centralized system where all the data can be stored in a single place.</a:t>
            </a:r>
          </a:p>
          <a:p>
            <a:pPr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Requires less maintenance cost and entire system is maintained by the server.</a:t>
            </a:r>
          </a:p>
          <a:p>
            <a:pPr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Increases the speed of the resource sharing.</a:t>
            </a:r>
          </a:p>
          <a:p>
            <a:pPr algn="l" fontAlgn="base"/>
            <a:br>
              <a:rPr lang="en-US" sz="2000" dirty="0">
                <a:latin typeface="Calibri" panose="020F0502020204030204" pitchFamily="34" charset="0"/>
                <a:ea typeface="Calibri" panose="020F0502020204030204" pitchFamily="34" charset="0"/>
                <a:cs typeface="Calibri" panose="020F0502020204030204" pitchFamily="34" charset="0"/>
              </a:rPr>
            </a:b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rPr>
              <a:t>Disadvantages of Client Server Model</a:t>
            </a:r>
          </a:p>
          <a:p>
            <a:pPr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Prone to attacks like Denial of Service and viruses in the server.</a:t>
            </a:r>
          </a:p>
          <a:p>
            <a:pPr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case of server failure the entire system will fail.</a:t>
            </a:r>
          </a:p>
          <a:p>
            <a:pPr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Spoofing and modification of data packets can be done during transmission.</a:t>
            </a:r>
          </a:p>
          <a:p>
            <a:br>
              <a:rPr lang="en-US" sz="3600" dirty="0"/>
            </a:br>
            <a:endParaRPr lang="en-US" sz="2800" b="0" i="0" dirty="0">
              <a:solidFill>
                <a:srgbClr val="D1D5DB"/>
              </a:solidFill>
              <a:effectLst/>
              <a:latin typeface="Söhne"/>
            </a:endParaRPr>
          </a:p>
          <a:p>
            <a:pPr algn="just"/>
            <a:endPar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5828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4" descr="C:\Users\parul\Desktop\Digital Learning Content.png"/>
          <p:cNvPicPr preferRelativeResize="0"/>
          <p:nvPr/>
        </p:nvPicPr>
        <p:blipFill rotWithShape="1">
          <a:blip r:embed="rId3">
            <a:alphaModFix/>
          </a:blip>
          <a:srcRect/>
          <a:stretch/>
        </p:blipFill>
        <p:spPr>
          <a:xfrm>
            <a:off x="1270" y="-21590"/>
            <a:ext cx="9144000" cy="6900863"/>
          </a:xfrm>
          <a:prstGeom prst="rect">
            <a:avLst/>
          </a:prstGeom>
          <a:noFill/>
          <a:ln>
            <a:noFill/>
          </a:ln>
        </p:spPr>
      </p:pic>
      <p:pic>
        <p:nvPicPr>
          <p:cNvPr id="204" name="Google Shape;204;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05" name="Google Shape;205;p4"/>
          <p:cNvSpPr/>
          <p:nvPr/>
        </p:nvSpPr>
        <p:spPr>
          <a:xfrm>
            <a:off x="0" y="159861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dirty="0">
                <a:solidFill>
                  <a:schemeClr val="lt1"/>
                </a:solidFill>
                <a:latin typeface="Calibri"/>
                <a:ea typeface="Calibri"/>
                <a:cs typeface="Calibri"/>
                <a:sym typeface="Calibri"/>
              </a:rPr>
              <a:t>Architectural Model</a:t>
            </a:r>
            <a:endParaRPr sz="3000" b="1" i="0" u="none" dirty="0">
              <a:solidFill>
                <a:schemeClr val="lt1"/>
              </a:solidFill>
              <a:latin typeface="Calibri"/>
              <a:ea typeface="Calibri"/>
              <a:cs typeface="Calibri"/>
              <a:sym typeface="Calibri"/>
            </a:endParaRPr>
          </a:p>
        </p:txBody>
      </p:sp>
      <p:sp>
        <p:nvSpPr>
          <p:cNvPr id="206" name="Google Shape;206;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br>
              <a:rPr lang="en-US" sz="3000" b="1" i="0" u="none">
                <a:solidFill>
                  <a:schemeClr val="lt1"/>
                </a:solidFill>
                <a:latin typeface="Calibri"/>
                <a:ea typeface="Calibri"/>
                <a:cs typeface="Calibri"/>
                <a:sym typeface="Calibri"/>
              </a:rPr>
            </a:br>
            <a:endParaRPr sz="3000" b="1" i="0" u="none">
              <a:solidFill>
                <a:schemeClr val="lt1"/>
              </a:solidFill>
              <a:latin typeface="Calibri"/>
              <a:ea typeface="Calibri"/>
              <a:cs typeface="Calibri"/>
              <a:sym typeface="Calibri"/>
            </a:endParaRPr>
          </a:p>
        </p:txBody>
      </p:sp>
      <p:sp>
        <p:nvSpPr>
          <p:cNvPr id="207" name="Google Shape;207;p4"/>
          <p:cNvSpPr/>
          <p:nvPr/>
        </p:nvSpPr>
        <p:spPr>
          <a:xfrm>
            <a:off x="249555" y="2440305"/>
            <a:ext cx="8645525" cy="420179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208" name="Google Shape;208;p4"/>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209" name="Google Shape;209;p4"/>
          <p:cNvSpPr/>
          <p:nvPr/>
        </p:nvSpPr>
        <p:spPr>
          <a:xfrm>
            <a:off x="323527" y="2420888"/>
            <a:ext cx="8570917" cy="2616060"/>
          </a:xfrm>
          <a:prstGeom prst="rect">
            <a:avLst/>
          </a:prstGeom>
          <a:noFill/>
          <a:ln>
            <a:noFill/>
          </a:ln>
        </p:spPr>
        <p:txBody>
          <a:bodyPr spcFirstLastPara="1" wrap="square" lIns="91425" tIns="45700" rIns="91425" bIns="45700" anchor="t" anchorCtr="0">
            <a:spAutoFit/>
          </a:bodyPr>
          <a:lstStyle/>
          <a:p>
            <a:pPr algn="l" fontAlgn="base"/>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rPr>
              <a:t>2. Peer to Peer Architectural Model</a:t>
            </a:r>
          </a:p>
          <a:p>
            <a:pPr marL="342900" indent="-342900"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Unlike client-server model, Peer to Peer Model (P2P) does not distinguish between client and server instead each node can either be a client or server depending on whether the node is requesting or providing the services.</a:t>
            </a:r>
          </a:p>
          <a:p>
            <a:pPr algn="l" fontAlgn="base"/>
            <a:br>
              <a:rPr lang="en-US" sz="3600" dirty="0"/>
            </a:br>
            <a:endParaRPr lang="en-US" sz="2800" b="0" i="0" dirty="0">
              <a:solidFill>
                <a:srgbClr val="D1D5DB"/>
              </a:solidFill>
              <a:effectLst/>
              <a:latin typeface="Söhne"/>
            </a:endParaRPr>
          </a:p>
          <a:p>
            <a:pPr algn="just"/>
            <a:endPar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7797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4" descr="C:\Users\parul\Desktop\Digital Learning Content.png"/>
          <p:cNvPicPr preferRelativeResize="0"/>
          <p:nvPr/>
        </p:nvPicPr>
        <p:blipFill rotWithShape="1">
          <a:blip r:embed="rId3">
            <a:alphaModFix/>
          </a:blip>
          <a:srcRect/>
          <a:stretch/>
        </p:blipFill>
        <p:spPr>
          <a:xfrm>
            <a:off x="1270" y="-21590"/>
            <a:ext cx="9144000" cy="6900863"/>
          </a:xfrm>
          <a:prstGeom prst="rect">
            <a:avLst/>
          </a:prstGeom>
          <a:noFill/>
          <a:ln>
            <a:noFill/>
          </a:ln>
        </p:spPr>
      </p:pic>
      <p:pic>
        <p:nvPicPr>
          <p:cNvPr id="204" name="Google Shape;204;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05" name="Google Shape;205;p4"/>
          <p:cNvSpPr/>
          <p:nvPr/>
        </p:nvSpPr>
        <p:spPr>
          <a:xfrm>
            <a:off x="0" y="159861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dirty="0">
                <a:solidFill>
                  <a:schemeClr val="lt1"/>
                </a:solidFill>
                <a:latin typeface="Calibri"/>
                <a:ea typeface="Calibri"/>
                <a:cs typeface="Calibri"/>
                <a:sym typeface="Calibri"/>
              </a:rPr>
              <a:t>Architectural Model</a:t>
            </a:r>
            <a:endParaRPr sz="3000" b="1" i="0" u="none" dirty="0">
              <a:solidFill>
                <a:schemeClr val="lt1"/>
              </a:solidFill>
              <a:latin typeface="Calibri"/>
              <a:ea typeface="Calibri"/>
              <a:cs typeface="Calibri"/>
              <a:sym typeface="Calibri"/>
            </a:endParaRPr>
          </a:p>
        </p:txBody>
      </p:sp>
      <p:sp>
        <p:nvSpPr>
          <p:cNvPr id="206" name="Google Shape;206;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br>
              <a:rPr lang="en-US" sz="3000" b="1" i="0" u="none">
                <a:solidFill>
                  <a:schemeClr val="lt1"/>
                </a:solidFill>
                <a:latin typeface="Calibri"/>
                <a:ea typeface="Calibri"/>
                <a:cs typeface="Calibri"/>
                <a:sym typeface="Calibri"/>
              </a:rPr>
            </a:br>
            <a:endParaRPr sz="3000" b="1" i="0" u="none">
              <a:solidFill>
                <a:schemeClr val="lt1"/>
              </a:solidFill>
              <a:latin typeface="Calibri"/>
              <a:ea typeface="Calibri"/>
              <a:cs typeface="Calibri"/>
              <a:sym typeface="Calibri"/>
            </a:endParaRPr>
          </a:p>
        </p:txBody>
      </p:sp>
      <p:sp>
        <p:nvSpPr>
          <p:cNvPr id="207" name="Google Shape;207;p4"/>
          <p:cNvSpPr/>
          <p:nvPr/>
        </p:nvSpPr>
        <p:spPr>
          <a:xfrm>
            <a:off x="249555" y="2440305"/>
            <a:ext cx="8645525" cy="420179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208" name="Google Shape;208;p4"/>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209" name="Google Shape;209;p4"/>
          <p:cNvSpPr/>
          <p:nvPr/>
        </p:nvSpPr>
        <p:spPr>
          <a:xfrm>
            <a:off x="323527" y="2420888"/>
            <a:ext cx="8570917" cy="4462720"/>
          </a:xfrm>
          <a:prstGeom prst="rect">
            <a:avLst/>
          </a:prstGeom>
          <a:noFill/>
          <a:ln>
            <a:noFill/>
          </a:ln>
        </p:spPr>
        <p:txBody>
          <a:bodyPr spcFirstLastPara="1" wrap="square" lIns="91425" tIns="45700" rIns="91425" bIns="45700" anchor="t" anchorCtr="0">
            <a:spAutoFit/>
          </a:bodyPr>
          <a:lstStyle/>
          <a:p>
            <a:pPr algn="l" fontAlgn="base"/>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rPr>
              <a:t>Advantages of P2P Model</a:t>
            </a:r>
          </a:p>
          <a:p>
            <a:pPr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Setup and maintenance of network is easy.</a:t>
            </a:r>
          </a:p>
          <a:p>
            <a:pPr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Cost efficient as each node in this model acts as a server.</a:t>
            </a:r>
          </a:p>
          <a:p>
            <a:pPr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Each node is independent of each other so if one node stops working it won't affect other node.</a:t>
            </a:r>
          </a:p>
          <a:p>
            <a:pPr algn="l" fontAlgn="base"/>
            <a:br>
              <a:rPr lang="en-US" sz="2000" dirty="0">
                <a:latin typeface="Calibri" panose="020F0502020204030204" pitchFamily="34" charset="0"/>
                <a:ea typeface="Calibri" panose="020F0502020204030204" pitchFamily="34" charset="0"/>
                <a:cs typeface="Calibri" panose="020F0502020204030204" pitchFamily="34" charset="0"/>
              </a:rPr>
            </a:b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rPr>
              <a:t>Disadvantages of P2P Model</a:t>
            </a:r>
          </a:p>
          <a:p>
            <a:pPr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 backup of data can be done as there is no central server.</a:t>
            </a:r>
          </a:p>
          <a:p>
            <a:pPr algn="l" fontAlgn="base">
              <a:buFont typeface="Arial" panose="020B0604020202020204" pitchFamily="34" charset="0"/>
              <a:buChar char="•"/>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Security issues because each node is independent and hence difficult to secure the complete network.</a:t>
            </a:r>
          </a:p>
          <a:p>
            <a:pPr algn="l" fontAlgn="base"/>
            <a:br>
              <a:rPr lang="en-US" sz="3600" dirty="0"/>
            </a:br>
            <a:endParaRPr lang="en-US" sz="2800" b="0" i="0" dirty="0">
              <a:solidFill>
                <a:srgbClr val="D1D5DB"/>
              </a:solidFill>
              <a:effectLst/>
              <a:latin typeface="Söhne"/>
            </a:endParaRPr>
          </a:p>
          <a:p>
            <a:pPr algn="just"/>
            <a:endPar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9782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4" descr="C:\Users\parul\Desktop\Digital Learning Content.png"/>
          <p:cNvPicPr preferRelativeResize="0"/>
          <p:nvPr/>
        </p:nvPicPr>
        <p:blipFill rotWithShape="1">
          <a:blip r:embed="rId3">
            <a:alphaModFix/>
          </a:blip>
          <a:srcRect/>
          <a:stretch/>
        </p:blipFill>
        <p:spPr>
          <a:xfrm>
            <a:off x="1270" y="-21590"/>
            <a:ext cx="9144000" cy="6900863"/>
          </a:xfrm>
          <a:prstGeom prst="rect">
            <a:avLst/>
          </a:prstGeom>
          <a:noFill/>
          <a:ln>
            <a:noFill/>
          </a:ln>
        </p:spPr>
      </p:pic>
      <p:pic>
        <p:nvPicPr>
          <p:cNvPr id="204" name="Google Shape;204;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05" name="Google Shape;205;p4"/>
          <p:cNvSpPr/>
          <p:nvPr/>
        </p:nvSpPr>
        <p:spPr>
          <a:xfrm>
            <a:off x="0" y="159861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dirty="0">
                <a:solidFill>
                  <a:schemeClr val="lt1"/>
                </a:solidFill>
                <a:latin typeface="Calibri"/>
                <a:ea typeface="Calibri"/>
                <a:cs typeface="Calibri"/>
                <a:sym typeface="Calibri"/>
              </a:rPr>
              <a:t>Architectural Model</a:t>
            </a:r>
            <a:endParaRPr sz="3000" b="1" i="0" u="none" dirty="0">
              <a:solidFill>
                <a:schemeClr val="lt1"/>
              </a:solidFill>
              <a:latin typeface="Calibri"/>
              <a:ea typeface="Calibri"/>
              <a:cs typeface="Calibri"/>
              <a:sym typeface="Calibri"/>
            </a:endParaRPr>
          </a:p>
        </p:txBody>
      </p:sp>
      <p:sp>
        <p:nvSpPr>
          <p:cNvPr id="206" name="Google Shape;206;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br>
              <a:rPr lang="en-US" sz="3000" b="1" i="0" u="none">
                <a:solidFill>
                  <a:schemeClr val="lt1"/>
                </a:solidFill>
                <a:latin typeface="Calibri"/>
                <a:ea typeface="Calibri"/>
                <a:cs typeface="Calibri"/>
                <a:sym typeface="Calibri"/>
              </a:rPr>
            </a:br>
            <a:endParaRPr sz="3000" b="1" i="0" u="none">
              <a:solidFill>
                <a:schemeClr val="lt1"/>
              </a:solidFill>
              <a:latin typeface="Calibri"/>
              <a:ea typeface="Calibri"/>
              <a:cs typeface="Calibri"/>
              <a:sym typeface="Calibri"/>
            </a:endParaRPr>
          </a:p>
        </p:txBody>
      </p:sp>
      <p:sp>
        <p:nvSpPr>
          <p:cNvPr id="207" name="Google Shape;207;p4"/>
          <p:cNvSpPr/>
          <p:nvPr/>
        </p:nvSpPr>
        <p:spPr>
          <a:xfrm>
            <a:off x="249555" y="2440305"/>
            <a:ext cx="8645525" cy="420179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208" name="Google Shape;208;p4"/>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209" name="Google Shape;209;p4"/>
          <p:cNvSpPr/>
          <p:nvPr/>
        </p:nvSpPr>
        <p:spPr>
          <a:xfrm>
            <a:off x="323527" y="2420888"/>
            <a:ext cx="8570917" cy="1692731"/>
          </a:xfrm>
          <a:prstGeom prst="rect">
            <a:avLst/>
          </a:prstGeom>
          <a:noFill/>
          <a:ln>
            <a:noFill/>
          </a:ln>
        </p:spPr>
        <p:txBody>
          <a:bodyPr spcFirstLastPara="1" wrap="square" lIns="91425" tIns="45700" rIns="91425" bIns="45700" anchor="t" anchorCtr="0">
            <a:spAutoFit/>
          </a:bodyPr>
          <a:lstStyle/>
          <a:p>
            <a:pPr fontAlgn="base"/>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rPr>
              <a:t>Difference Between Client Server vs Peer to Peer Model</a:t>
            </a:r>
          </a:p>
          <a:p>
            <a:pPr algn="l" fontAlgn="base"/>
            <a:br>
              <a:rPr lang="en-US" sz="3600" dirty="0"/>
            </a:br>
            <a:endParaRPr lang="en-US" sz="2800" b="0" i="0" dirty="0">
              <a:solidFill>
                <a:srgbClr val="D1D5DB"/>
              </a:solidFill>
              <a:effectLst/>
              <a:latin typeface="Söhne"/>
            </a:endParaRPr>
          </a:p>
          <a:p>
            <a:pPr algn="just"/>
            <a:endPar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6B3FF846-7BCD-32CA-3BB6-D448F08C6743}"/>
              </a:ext>
            </a:extLst>
          </p:cNvPr>
          <p:cNvGraphicFramePr>
            <a:graphicFrameLocks noGrp="1"/>
          </p:cNvGraphicFramePr>
          <p:nvPr>
            <p:extLst>
              <p:ext uri="{D42A27DB-BD31-4B8C-83A1-F6EECF244321}">
                <p14:modId xmlns:p14="http://schemas.microsoft.com/office/powerpoint/2010/main" val="2785113269"/>
              </p:ext>
            </p:extLst>
          </p:nvPr>
        </p:nvGraphicFramePr>
        <p:xfrm>
          <a:off x="462116" y="3040220"/>
          <a:ext cx="7856384" cy="2755107"/>
        </p:xfrm>
        <a:graphic>
          <a:graphicData uri="http://schemas.openxmlformats.org/drawingml/2006/table">
            <a:tbl>
              <a:tblPr/>
              <a:tblGrid>
                <a:gridCol w="3928192">
                  <a:extLst>
                    <a:ext uri="{9D8B030D-6E8A-4147-A177-3AD203B41FA5}">
                      <a16:colId xmlns:a16="http://schemas.microsoft.com/office/drawing/2014/main" val="1364765376"/>
                    </a:ext>
                  </a:extLst>
                </a:gridCol>
                <a:gridCol w="3928192">
                  <a:extLst>
                    <a:ext uri="{9D8B030D-6E8A-4147-A177-3AD203B41FA5}">
                      <a16:colId xmlns:a16="http://schemas.microsoft.com/office/drawing/2014/main" val="3585816205"/>
                    </a:ext>
                  </a:extLst>
                </a:gridCol>
              </a:tblGrid>
              <a:tr h="586193">
                <a:tc>
                  <a:txBody>
                    <a:bodyPr/>
                    <a:lstStyle/>
                    <a:p>
                      <a:pPr fontAlgn="base"/>
                      <a:r>
                        <a:rPr lang="en-IN" b="1" u="none" strike="noStrike">
                          <a:effectLst/>
                        </a:rPr>
                        <a:t>Client Server Model</a:t>
                      </a:r>
                      <a:endParaRPr lang="en-IN" u="none" strike="noStrike">
                        <a:effectLst/>
                      </a:endParaRPr>
                    </a:p>
                  </a:txBody>
                  <a:tcPr anchor="ctr">
                    <a:lnL>
                      <a:noFill/>
                    </a:lnL>
                    <a:lnR>
                      <a:noFill/>
                    </a:lnR>
                    <a:lnT>
                      <a:noFill/>
                    </a:lnT>
                    <a:lnB>
                      <a:noFill/>
                    </a:lnB>
                    <a:solidFill>
                      <a:srgbClr val="FFFFFF"/>
                    </a:solidFill>
                  </a:tcPr>
                </a:tc>
                <a:tc>
                  <a:txBody>
                    <a:bodyPr/>
                    <a:lstStyle/>
                    <a:p>
                      <a:pPr fontAlgn="base"/>
                      <a:r>
                        <a:rPr lang="en-IN" b="1" u="none" strike="noStrike">
                          <a:effectLst/>
                        </a:rPr>
                        <a:t>Peer to Peer Model</a:t>
                      </a:r>
                      <a:endParaRPr lang="en-IN" u="none" strike="noStrike">
                        <a:effectLst/>
                      </a:endParaRPr>
                    </a:p>
                  </a:txBody>
                  <a:tcPr anchor="ctr">
                    <a:lnL>
                      <a:noFill/>
                    </a:lnL>
                    <a:lnR>
                      <a:noFill/>
                    </a:lnR>
                    <a:lnT>
                      <a:noFill/>
                    </a:lnT>
                    <a:lnB>
                      <a:noFill/>
                    </a:lnB>
                    <a:solidFill>
                      <a:srgbClr val="FFFFFF"/>
                    </a:solidFill>
                  </a:tcPr>
                </a:tc>
                <a:extLst>
                  <a:ext uri="{0D108BD9-81ED-4DB2-BD59-A6C34878D82A}">
                    <a16:rowId xmlns:a16="http://schemas.microsoft.com/office/drawing/2014/main" val="502057874"/>
                  </a:ext>
                </a:extLst>
              </a:tr>
              <a:tr h="586193">
                <a:tc>
                  <a:txBody>
                    <a:bodyPr/>
                    <a:lstStyle/>
                    <a:p>
                      <a:pPr fontAlgn="base"/>
                      <a:r>
                        <a:rPr lang="en-IN" u="none" strike="noStrike" dirty="0">
                          <a:effectLst/>
                        </a:rPr>
                        <a:t>Asymmetric Data Flow</a:t>
                      </a:r>
                    </a:p>
                  </a:txBody>
                  <a:tcPr anchor="ctr">
                    <a:lnL>
                      <a:noFill/>
                    </a:lnL>
                    <a:lnR>
                      <a:noFill/>
                    </a:lnR>
                    <a:lnT>
                      <a:noFill/>
                    </a:lnT>
                    <a:lnB>
                      <a:noFill/>
                    </a:lnB>
                    <a:solidFill>
                      <a:srgbClr val="FFFFFF"/>
                    </a:solidFill>
                  </a:tcPr>
                </a:tc>
                <a:tc>
                  <a:txBody>
                    <a:bodyPr/>
                    <a:lstStyle/>
                    <a:p>
                      <a:pPr fontAlgn="base"/>
                      <a:r>
                        <a:rPr lang="en-IN" u="none" strike="noStrike">
                          <a:effectLst/>
                        </a:rPr>
                        <a:t>Symmetric Data Flow</a:t>
                      </a:r>
                    </a:p>
                  </a:txBody>
                  <a:tcPr anchor="ctr">
                    <a:lnL>
                      <a:noFill/>
                    </a:lnL>
                    <a:lnR>
                      <a:noFill/>
                    </a:lnR>
                    <a:lnT>
                      <a:noFill/>
                    </a:lnT>
                    <a:lnB>
                      <a:noFill/>
                    </a:lnB>
                    <a:solidFill>
                      <a:srgbClr val="FFFFFF"/>
                    </a:solidFill>
                  </a:tcPr>
                </a:tc>
                <a:extLst>
                  <a:ext uri="{0D108BD9-81ED-4DB2-BD59-A6C34878D82A}">
                    <a16:rowId xmlns:a16="http://schemas.microsoft.com/office/drawing/2014/main" val="1697008945"/>
                  </a:ext>
                </a:extLst>
              </a:tr>
              <a:tr h="586193">
                <a:tc>
                  <a:txBody>
                    <a:bodyPr/>
                    <a:lstStyle/>
                    <a:p>
                      <a:pPr fontAlgn="base"/>
                      <a:r>
                        <a:rPr lang="en-US" u="none" strike="noStrike">
                          <a:effectLst/>
                        </a:rPr>
                        <a:t>Different network software for client and server</a:t>
                      </a:r>
                    </a:p>
                  </a:txBody>
                  <a:tcPr anchor="ctr">
                    <a:lnL>
                      <a:noFill/>
                    </a:lnL>
                    <a:lnR>
                      <a:noFill/>
                    </a:lnR>
                    <a:lnT>
                      <a:noFill/>
                    </a:lnT>
                    <a:lnB>
                      <a:noFill/>
                    </a:lnB>
                    <a:solidFill>
                      <a:srgbClr val="FFFFFF"/>
                    </a:solidFill>
                  </a:tcPr>
                </a:tc>
                <a:tc>
                  <a:txBody>
                    <a:bodyPr/>
                    <a:lstStyle/>
                    <a:p>
                      <a:pPr fontAlgn="base"/>
                      <a:r>
                        <a:rPr lang="en-US" u="none" strike="noStrike">
                          <a:effectLst/>
                        </a:rPr>
                        <a:t>Same network software for client and server</a:t>
                      </a:r>
                    </a:p>
                  </a:txBody>
                  <a:tcPr anchor="ctr">
                    <a:lnL>
                      <a:noFill/>
                    </a:lnL>
                    <a:lnR>
                      <a:noFill/>
                    </a:lnR>
                    <a:lnT>
                      <a:noFill/>
                    </a:lnT>
                    <a:lnB>
                      <a:noFill/>
                    </a:lnB>
                    <a:solidFill>
                      <a:srgbClr val="FFFFFF"/>
                    </a:solidFill>
                  </a:tcPr>
                </a:tc>
                <a:extLst>
                  <a:ext uri="{0D108BD9-81ED-4DB2-BD59-A6C34878D82A}">
                    <a16:rowId xmlns:a16="http://schemas.microsoft.com/office/drawing/2014/main" val="734475861"/>
                  </a:ext>
                </a:extLst>
              </a:tr>
              <a:tr h="996528">
                <a:tc>
                  <a:txBody>
                    <a:bodyPr/>
                    <a:lstStyle/>
                    <a:p>
                      <a:pPr fontAlgn="base"/>
                      <a:r>
                        <a:rPr lang="en-US" u="none" strike="noStrike">
                          <a:effectLst/>
                        </a:rPr>
                        <a:t>Client is in active role and server is in passive role</a:t>
                      </a:r>
                    </a:p>
                  </a:txBody>
                  <a:tcPr anchor="ctr">
                    <a:lnL>
                      <a:noFill/>
                    </a:lnL>
                    <a:lnR>
                      <a:noFill/>
                    </a:lnR>
                    <a:lnT>
                      <a:noFill/>
                    </a:lnT>
                    <a:lnB>
                      <a:noFill/>
                    </a:lnB>
                    <a:solidFill>
                      <a:srgbClr val="FFFFFF"/>
                    </a:solidFill>
                  </a:tcPr>
                </a:tc>
                <a:tc>
                  <a:txBody>
                    <a:bodyPr/>
                    <a:lstStyle/>
                    <a:p>
                      <a:pPr fontAlgn="base"/>
                      <a:r>
                        <a:rPr lang="en-US" u="none" strike="noStrike" dirty="0">
                          <a:effectLst/>
                        </a:rPr>
                        <a:t>Any node can be active or passive</a:t>
                      </a:r>
                    </a:p>
                  </a:txBody>
                  <a:tcPr anchor="ctr">
                    <a:lnL>
                      <a:noFill/>
                    </a:lnL>
                    <a:lnR>
                      <a:noFill/>
                    </a:lnR>
                    <a:lnT>
                      <a:noFill/>
                    </a:lnT>
                    <a:lnB>
                      <a:noFill/>
                    </a:lnB>
                    <a:solidFill>
                      <a:srgbClr val="FFFFFF"/>
                    </a:solidFill>
                  </a:tcPr>
                </a:tc>
                <a:extLst>
                  <a:ext uri="{0D108BD9-81ED-4DB2-BD59-A6C34878D82A}">
                    <a16:rowId xmlns:a16="http://schemas.microsoft.com/office/drawing/2014/main" val="641582390"/>
                  </a:ext>
                </a:extLst>
              </a:tr>
            </a:tbl>
          </a:graphicData>
        </a:graphic>
      </p:graphicFrame>
    </p:spTree>
    <p:extLst>
      <p:ext uri="{BB962C8B-B14F-4D97-AF65-F5344CB8AC3E}">
        <p14:creationId xmlns:p14="http://schemas.microsoft.com/office/powerpoint/2010/main" val="2273224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4" descr="C:\Users\parul\Desktop\Digital Learning Content.png"/>
          <p:cNvPicPr preferRelativeResize="0"/>
          <p:nvPr/>
        </p:nvPicPr>
        <p:blipFill rotWithShape="1">
          <a:blip r:embed="rId3">
            <a:alphaModFix/>
          </a:blip>
          <a:srcRect/>
          <a:stretch/>
        </p:blipFill>
        <p:spPr>
          <a:xfrm>
            <a:off x="1270" y="-21590"/>
            <a:ext cx="9144000" cy="6900863"/>
          </a:xfrm>
          <a:prstGeom prst="rect">
            <a:avLst/>
          </a:prstGeom>
          <a:noFill/>
          <a:ln>
            <a:noFill/>
          </a:ln>
        </p:spPr>
      </p:pic>
      <p:pic>
        <p:nvPicPr>
          <p:cNvPr id="204" name="Google Shape;204;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05" name="Google Shape;205;p4"/>
          <p:cNvSpPr/>
          <p:nvPr/>
        </p:nvSpPr>
        <p:spPr>
          <a:xfrm>
            <a:off x="0" y="159861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dirty="0">
                <a:solidFill>
                  <a:schemeClr val="lt1"/>
                </a:solidFill>
                <a:latin typeface="Calibri"/>
                <a:ea typeface="Calibri"/>
                <a:cs typeface="Calibri"/>
                <a:sym typeface="Calibri"/>
              </a:rPr>
              <a:t>Fundamenta</a:t>
            </a:r>
            <a:r>
              <a:rPr lang="en-US" sz="3000" b="1" dirty="0">
                <a:solidFill>
                  <a:schemeClr val="lt1"/>
                </a:solidFill>
                <a:latin typeface="Calibri"/>
                <a:ea typeface="Calibri"/>
                <a:cs typeface="Calibri"/>
                <a:sym typeface="Calibri"/>
              </a:rPr>
              <a:t>l</a:t>
            </a:r>
            <a:r>
              <a:rPr lang="en-US" sz="3000" b="1" i="0" u="none" dirty="0">
                <a:solidFill>
                  <a:schemeClr val="lt1"/>
                </a:solidFill>
                <a:latin typeface="Calibri"/>
                <a:ea typeface="Calibri"/>
                <a:cs typeface="Calibri"/>
                <a:sym typeface="Calibri"/>
              </a:rPr>
              <a:t> Model</a:t>
            </a:r>
            <a:endParaRPr sz="3000" b="1" i="0" u="none" dirty="0">
              <a:solidFill>
                <a:schemeClr val="lt1"/>
              </a:solidFill>
              <a:latin typeface="Calibri"/>
              <a:ea typeface="Calibri"/>
              <a:cs typeface="Calibri"/>
              <a:sym typeface="Calibri"/>
            </a:endParaRPr>
          </a:p>
        </p:txBody>
      </p:sp>
      <p:sp>
        <p:nvSpPr>
          <p:cNvPr id="206" name="Google Shape;206;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br>
              <a:rPr lang="en-US" sz="3000" b="1" i="0" u="none">
                <a:solidFill>
                  <a:schemeClr val="lt1"/>
                </a:solidFill>
                <a:latin typeface="Calibri"/>
                <a:ea typeface="Calibri"/>
                <a:cs typeface="Calibri"/>
                <a:sym typeface="Calibri"/>
              </a:rPr>
            </a:br>
            <a:endParaRPr sz="3000" b="1" i="0" u="none">
              <a:solidFill>
                <a:schemeClr val="lt1"/>
              </a:solidFill>
              <a:latin typeface="Calibri"/>
              <a:ea typeface="Calibri"/>
              <a:cs typeface="Calibri"/>
              <a:sym typeface="Calibri"/>
            </a:endParaRPr>
          </a:p>
        </p:txBody>
      </p:sp>
      <p:sp>
        <p:nvSpPr>
          <p:cNvPr id="207" name="Google Shape;207;p4"/>
          <p:cNvSpPr/>
          <p:nvPr/>
        </p:nvSpPr>
        <p:spPr>
          <a:xfrm>
            <a:off x="249555" y="2440305"/>
            <a:ext cx="8645525" cy="420179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208" name="Google Shape;208;p4"/>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209" name="Google Shape;209;p4"/>
          <p:cNvSpPr/>
          <p:nvPr/>
        </p:nvSpPr>
        <p:spPr>
          <a:xfrm>
            <a:off x="323527" y="2420888"/>
            <a:ext cx="8570917" cy="2677616"/>
          </a:xfrm>
          <a:prstGeom prst="rect">
            <a:avLst/>
          </a:prstGeom>
          <a:noFill/>
          <a:ln>
            <a:noFill/>
          </a:ln>
        </p:spPr>
        <p:txBody>
          <a:bodyPr spcFirstLastPara="1" wrap="square" lIns="91425" tIns="45700" rIns="91425" bIns="45700" anchor="t" anchorCtr="0">
            <a:spAutoFit/>
          </a:bodyPr>
          <a:lstStyle/>
          <a:p>
            <a:pPr algn="l" fontAlgn="base"/>
            <a:r>
              <a:rPr lang="en-US" sz="2000" dirty="0">
                <a:latin typeface="Calibri" panose="020F0502020204030204" pitchFamily="34" charset="0"/>
                <a:ea typeface="Calibri" panose="020F0502020204030204" pitchFamily="34" charset="0"/>
                <a:cs typeface="Calibri" panose="020F0502020204030204" pitchFamily="34" charset="0"/>
              </a:rPr>
              <a:t>Description of properties that are present in all distributed architectures.</a:t>
            </a:r>
          </a:p>
          <a:p>
            <a:pPr marL="342900" indent="-342900" algn="l" fontAlgn="base">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Interaction Models – Issues dealing with the interaction of process such as performance and timing of events.</a:t>
            </a:r>
          </a:p>
          <a:p>
            <a:pPr marL="342900" indent="-342900" algn="l" fontAlgn="base">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Failure Models – Specification of faults that can be exhibited by processes and communication channels. </a:t>
            </a:r>
          </a:p>
          <a:p>
            <a:pPr marL="342900" indent="-342900" algn="l" fontAlgn="base">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Security Models – Threats to processes and communication channels </a:t>
            </a:r>
            <a:br>
              <a:rPr lang="en-US" sz="3600" dirty="0"/>
            </a:br>
            <a:endParaRPr lang="en-US" sz="2800" b="0" i="0" dirty="0">
              <a:solidFill>
                <a:srgbClr val="D1D5DB"/>
              </a:solidFill>
              <a:effectLst/>
              <a:latin typeface="Söhne"/>
            </a:endParaRPr>
          </a:p>
          <a:p>
            <a:pPr algn="just"/>
            <a:endPar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5828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4" descr="C:\Users\parul\Desktop\Digital Learning Content.png"/>
          <p:cNvPicPr preferRelativeResize="0"/>
          <p:nvPr/>
        </p:nvPicPr>
        <p:blipFill rotWithShape="1">
          <a:blip r:embed="rId3">
            <a:alphaModFix/>
          </a:blip>
          <a:srcRect/>
          <a:stretch/>
        </p:blipFill>
        <p:spPr>
          <a:xfrm>
            <a:off x="1270" y="-21590"/>
            <a:ext cx="9144000" cy="6900863"/>
          </a:xfrm>
          <a:prstGeom prst="rect">
            <a:avLst/>
          </a:prstGeom>
          <a:noFill/>
          <a:ln>
            <a:noFill/>
          </a:ln>
        </p:spPr>
      </p:pic>
      <p:pic>
        <p:nvPicPr>
          <p:cNvPr id="204" name="Google Shape;204;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05" name="Google Shape;205;p4"/>
          <p:cNvSpPr/>
          <p:nvPr/>
        </p:nvSpPr>
        <p:spPr>
          <a:xfrm>
            <a:off x="0" y="159861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dirty="0">
                <a:solidFill>
                  <a:schemeClr val="lt1"/>
                </a:solidFill>
                <a:latin typeface="Calibri"/>
                <a:ea typeface="Calibri"/>
                <a:cs typeface="Calibri"/>
                <a:sym typeface="Calibri"/>
              </a:rPr>
              <a:t>Fundamenta</a:t>
            </a:r>
            <a:r>
              <a:rPr lang="en-US" sz="3000" b="1" dirty="0">
                <a:solidFill>
                  <a:schemeClr val="lt1"/>
                </a:solidFill>
                <a:latin typeface="Calibri"/>
                <a:ea typeface="Calibri"/>
                <a:cs typeface="Calibri"/>
                <a:sym typeface="Calibri"/>
              </a:rPr>
              <a:t>l</a:t>
            </a:r>
            <a:r>
              <a:rPr lang="en-US" sz="3000" b="1" i="0" u="none" dirty="0">
                <a:solidFill>
                  <a:schemeClr val="lt1"/>
                </a:solidFill>
                <a:latin typeface="Calibri"/>
                <a:ea typeface="Calibri"/>
                <a:cs typeface="Calibri"/>
                <a:sym typeface="Calibri"/>
              </a:rPr>
              <a:t> Model</a:t>
            </a:r>
            <a:endParaRPr sz="3000" b="1" i="0" u="none" dirty="0">
              <a:solidFill>
                <a:schemeClr val="lt1"/>
              </a:solidFill>
              <a:latin typeface="Calibri"/>
              <a:ea typeface="Calibri"/>
              <a:cs typeface="Calibri"/>
              <a:sym typeface="Calibri"/>
            </a:endParaRPr>
          </a:p>
        </p:txBody>
      </p:sp>
      <p:sp>
        <p:nvSpPr>
          <p:cNvPr id="206" name="Google Shape;206;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br>
              <a:rPr lang="en-US" sz="3000" b="1" i="0" u="none">
                <a:solidFill>
                  <a:schemeClr val="lt1"/>
                </a:solidFill>
                <a:latin typeface="Calibri"/>
                <a:ea typeface="Calibri"/>
                <a:cs typeface="Calibri"/>
                <a:sym typeface="Calibri"/>
              </a:rPr>
            </a:br>
            <a:endParaRPr sz="3000" b="1" i="0" u="none">
              <a:solidFill>
                <a:schemeClr val="lt1"/>
              </a:solidFill>
              <a:latin typeface="Calibri"/>
              <a:ea typeface="Calibri"/>
              <a:cs typeface="Calibri"/>
              <a:sym typeface="Calibri"/>
            </a:endParaRPr>
          </a:p>
        </p:txBody>
      </p:sp>
      <p:sp>
        <p:nvSpPr>
          <p:cNvPr id="207" name="Google Shape;207;p4"/>
          <p:cNvSpPr/>
          <p:nvPr/>
        </p:nvSpPr>
        <p:spPr>
          <a:xfrm>
            <a:off x="249555" y="2440305"/>
            <a:ext cx="8645525" cy="420179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208" name="Google Shape;208;p4"/>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209" name="Google Shape;209;p4"/>
          <p:cNvSpPr/>
          <p:nvPr/>
        </p:nvSpPr>
        <p:spPr>
          <a:xfrm>
            <a:off x="323527" y="2420888"/>
            <a:ext cx="8570917" cy="2677616"/>
          </a:xfrm>
          <a:prstGeom prst="rect">
            <a:avLst/>
          </a:prstGeom>
          <a:noFill/>
          <a:ln>
            <a:noFill/>
          </a:ln>
        </p:spPr>
        <p:txBody>
          <a:bodyPr spcFirstLastPara="1" wrap="square" lIns="91425" tIns="45700" rIns="91425" bIns="45700" anchor="t" anchorCtr="0">
            <a:spAutoFit/>
          </a:bodyPr>
          <a:lstStyle/>
          <a:p>
            <a:pPr algn="l" fontAlgn="base"/>
            <a:r>
              <a:rPr lang="en-US" sz="2000" dirty="0">
                <a:latin typeface="Calibri" panose="020F0502020204030204" pitchFamily="34" charset="0"/>
                <a:ea typeface="Calibri" panose="020F0502020204030204" pitchFamily="34" charset="0"/>
                <a:cs typeface="Calibri" panose="020F0502020204030204" pitchFamily="34" charset="0"/>
              </a:rPr>
              <a:t>Description of properties that are present in all distributed architectures.</a:t>
            </a:r>
          </a:p>
          <a:p>
            <a:pPr marL="342900" indent="-342900" algn="l" fontAlgn="base">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Interaction Models – Issues dealing with the interaction of process such as performance and timing of events.</a:t>
            </a:r>
          </a:p>
          <a:p>
            <a:pPr marL="342900" indent="-342900" algn="l" fontAlgn="base">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Failure Models – Specification of faults that can be exhibited by processes and communication channels. </a:t>
            </a:r>
          </a:p>
          <a:p>
            <a:pPr marL="342900" indent="-342900" algn="l" fontAlgn="base">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Security Models – Threats to processes and communication channels </a:t>
            </a:r>
            <a:br>
              <a:rPr lang="en-US" sz="3600" dirty="0"/>
            </a:br>
            <a:endParaRPr lang="en-US" sz="2800" b="0" i="0" dirty="0">
              <a:solidFill>
                <a:srgbClr val="D1D5DB"/>
              </a:solidFill>
              <a:effectLst/>
              <a:latin typeface="Söhne"/>
            </a:endParaRPr>
          </a:p>
          <a:p>
            <a:pPr algn="just"/>
            <a:endPar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4310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4" descr="C:\Users\parul\Desktop\Digital Learning Content.png"/>
          <p:cNvPicPr preferRelativeResize="0"/>
          <p:nvPr/>
        </p:nvPicPr>
        <p:blipFill rotWithShape="1">
          <a:blip r:embed="rId3">
            <a:alphaModFix/>
          </a:blip>
          <a:srcRect/>
          <a:stretch/>
        </p:blipFill>
        <p:spPr>
          <a:xfrm>
            <a:off x="1270" y="-21590"/>
            <a:ext cx="9144000" cy="6900863"/>
          </a:xfrm>
          <a:prstGeom prst="rect">
            <a:avLst/>
          </a:prstGeom>
          <a:noFill/>
          <a:ln>
            <a:noFill/>
          </a:ln>
        </p:spPr>
      </p:pic>
      <p:pic>
        <p:nvPicPr>
          <p:cNvPr id="204" name="Google Shape;204;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05" name="Google Shape;205;p4"/>
          <p:cNvSpPr/>
          <p:nvPr/>
        </p:nvSpPr>
        <p:spPr>
          <a:xfrm>
            <a:off x="0" y="159861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000"/>
              <a:buFont typeface="Arial"/>
              <a:buNone/>
            </a:pP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Performance Considerations</a:t>
            </a:r>
            <a:endParaRPr sz="2800" b="1" i="0" u="none"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06" name="Google Shape;206;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br>
              <a:rPr lang="en-US" sz="3000" b="1" i="0" u="none">
                <a:solidFill>
                  <a:schemeClr val="lt1"/>
                </a:solidFill>
                <a:latin typeface="Calibri"/>
                <a:ea typeface="Calibri"/>
                <a:cs typeface="Calibri"/>
                <a:sym typeface="Calibri"/>
              </a:rPr>
            </a:br>
            <a:endParaRPr sz="3000" b="1" i="0" u="none">
              <a:solidFill>
                <a:schemeClr val="lt1"/>
              </a:solidFill>
              <a:latin typeface="Calibri"/>
              <a:ea typeface="Calibri"/>
              <a:cs typeface="Calibri"/>
              <a:sym typeface="Calibri"/>
            </a:endParaRPr>
          </a:p>
        </p:txBody>
      </p:sp>
      <p:sp>
        <p:nvSpPr>
          <p:cNvPr id="207" name="Google Shape;207;p4"/>
          <p:cNvSpPr/>
          <p:nvPr/>
        </p:nvSpPr>
        <p:spPr>
          <a:xfrm>
            <a:off x="249555" y="2440305"/>
            <a:ext cx="8645525" cy="420179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208" name="Google Shape;208;p4"/>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209" name="Google Shape;209;p4"/>
          <p:cNvSpPr/>
          <p:nvPr/>
        </p:nvSpPr>
        <p:spPr>
          <a:xfrm>
            <a:off x="323527" y="2420888"/>
            <a:ext cx="8570917" cy="2369839"/>
          </a:xfrm>
          <a:prstGeom prst="rect">
            <a:avLst/>
          </a:prstGeom>
          <a:noFill/>
          <a:ln>
            <a:noFill/>
          </a:ln>
        </p:spPr>
        <p:txBody>
          <a:bodyPr spcFirstLastPara="1" wrap="square" lIns="91425" tIns="45700" rIns="91425" bIns="45700" anchor="t" anchorCtr="0">
            <a:spAutoFit/>
          </a:bodyPr>
          <a:lstStyle/>
          <a:p>
            <a:pPr marL="342900" indent="-342900" algn="l" fontAlgn="base">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Latency – delay between the transmission start of a message and its receipt.</a:t>
            </a:r>
          </a:p>
          <a:p>
            <a:pPr algn="l" fontAlgn="base"/>
            <a:r>
              <a:rPr lang="en-US" sz="2000" dirty="0">
                <a:latin typeface="Calibri" panose="020F0502020204030204" pitchFamily="34" charset="0"/>
                <a:ea typeface="Calibri" panose="020F0502020204030204" pitchFamily="34" charset="0"/>
                <a:cs typeface="Calibri" panose="020F0502020204030204" pitchFamily="34" charset="0"/>
              </a:rPr>
              <a:t>      Time taken by the actual message transmission will vary with load of message    traffic and time required by OS services to process messages. </a:t>
            </a:r>
          </a:p>
          <a:p>
            <a:pPr marL="342900" indent="-342900" algn="l" fontAlgn="base">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Bandwidth – amount of information that can be transmitted over a computer network in a given amount of time. </a:t>
            </a:r>
            <a:br>
              <a:rPr lang="en-US" sz="3600" dirty="0"/>
            </a:br>
            <a:endParaRPr lang="en-US" sz="2800" b="0" i="0" dirty="0">
              <a:solidFill>
                <a:srgbClr val="D1D5DB"/>
              </a:solidFill>
              <a:effectLst/>
              <a:latin typeface="Söhne"/>
            </a:endParaRPr>
          </a:p>
          <a:p>
            <a:pPr algn="just"/>
            <a:endPar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3070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4" descr="C:\Users\parul\Desktop\Digital Learning Content.png"/>
          <p:cNvPicPr preferRelativeResize="0"/>
          <p:nvPr/>
        </p:nvPicPr>
        <p:blipFill rotWithShape="1">
          <a:blip r:embed="rId3">
            <a:alphaModFix/>
          </a:blip>
          <a:srcRect/>
          <a:stretch/>
        </p:blipFill>
        <p:spPr>
          <a:xfrm>
            <a:off x="1270" y="-21590"/>
            <a:ext cx="9144000" cy="6900863"/>
          </a:xfrm>
          <a:prstGeom prst="rect">
            <a:avLst/>
          </a:prstGeom>
          <a:noFill/>
          <a:ln>
            <a:noFill/>
          </a:ln>
        </p:spPr>
      </p:pic>
      <p:pic>
        <p:nvPicPr>
          <p:cNvPr id="204" name="Google Shape;204;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05" name="Google Shape;205;p4"/>
          <p:cNvSpPr/>
          <p:nvPr/>
        </p:nvSpPr>
        <p:spPr>
          <a:xfrm>
            <a:off x="0" y="159861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000"/>
              <a:buFont typeface="Arial"/>
              <a:buNone/>
            </a:pPr>
            <a:r>
              <a:rPr lang="en-IN" sz="3600" dirty="0">
                <a:solidFill>
                  <a:schemeClr val="bg1"/>
                </a:solidFill>
                <a:latin typeface="Calibri" panose="020F0502020204030204" pitchFamily="34" charset="0"/>
                <a:ea typeface="Calibri" panose="020F0502020204030204" pitchFamily="34" charset="0"/>
                <a:cs typeface="Calibri" panose="020F0502020204030204" pitchFamily="34" charset="0"/>
              </a:rPr>
              <a:t>Two Interaction Model Flavours</a:t>
            </a:r>
            <a:endParaRPr sz="3600" b="1" i="0" u="none" dirty="0">
              <a:solidFill>
                <a:schemeClr val="bg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06" name="Google Shape;206;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br>
              <a:rPr lang="en-US" sz="3000" b="1" i="0" u="none">
                <a:solidFill>
                  <a:schemeClr val="lt1"/>
                </a:solidFill>
                <a:latin typeface="Calibri"/>
                <a:ea typeface="Calibri"/>
                <a:cs typeface="Calibri"/>
                <a:sym typeface="Calibri"/>
              </a:rPr>
            </a:br>
            <a:endParaRPr sz="3000" b="1" i="0" u="none">
              <a:solidFill>
                <a:schemeClr val="lt1"/>
              </a:solidFill>
              <a:latin typeface="Calibri"/>
              <a:ea typeface="Calibri"/>
              <a:cs typeface="Calibri"/>
              <a:sym typeface="Calibri"/>
            </a:endParaRPr>
          </a:p>
        </p:txBody>
      </p:sp>
      <p:sp>
        <p:nvSpPr>
          <p:cNvPr id="207" name="Google Shape;207;p4"/>
          <p:cNvSpPr/>
          <p:nvPr/>
        </p:nvSpPr>
        <p:spPr>
          <a:xfrm>
            <a:off x="249555" y="2440305"/>
            <a:ext cx="8645525" cy="420179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208" name="Google Shape;208;p4"/>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209" name="Google Shape;209;p4"/>
          <p:cNvSpPr/>
          <p:nvPr/>
        </p:nvSpPr>
        <p:spPr>
          <a:xfrm>
            <a:off x="323527" y="2420888"/>
            <a:ext cx="8570917" cy="3600945"/>
          </a:xfrm>
          <a:prstGeom prst="rect">
            <a:avLst/>
          </a:prstGeom>
          <a:noFill/>
          <a:ln>
            <a:noFill/>
          </a:ln>
        </p:spPr>
        <p:txBody>
          <a:bodyPr spcFirstLastPara="1" wrap="square" lIns="91425" tIns="45700" rIns="91425" bIns="45700" anchor="t" anchorCtr="0">
            <a:spAutoFit/>
          </a:bodyPr>
          <a:lstStyle/>
          <a:p>
            <a:pPr algn="l" fontAlgn="base"/>
            <a:r>
              <a:rPr lang="en-US" sz="2000" dirty="0">
                <a:latin typeface="Calibri" panose="020F0502020204030204" pitchFamily="34" charset="0"/>
                <a:ea typeface="Calibri" panose="020F0502020204030204" pitchFamily="34" charset="0"/>
                <a:cs typeface="Calibri" panose="020F0502020204030204" pitchFamily="34" charset="0"/>
              </a:rPr>
              <a:t>Synchronous Model</a:t>
            </a:r>
          </a:p>
          <a:p>
            <a:pPr marL="342900" indent="-342900" algn="l" fontAlgn="base">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Boundaries known for time to execute step, message transmission and clock drift rate. </a:t>
            </a:r>
          </a:p>
          <a:p>
            <a:pPr marL="342900" indent="-342900" algn="l" fontAlgn="base">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Timeouts typically used to detect failures </a:t>
            </a:r>
          </a:p>
          <a:p>
            <a:pPr marL="342900" indent="-342900" algn="l" fontAlgn="base">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Ineffective resource sharing </a:t>
            </a:r>
          </a:p>
          <a:p>
            <a:pPr algn="l" fontAlgn="base"/>
            <a:r>
              <a:rPr lang="en-US" sz="2000" dirty="0">
                <a:latin typeface="Calibri" panose="020F0502020204030204" pitchFamily="34" charset="0"/>
                <a:ea typeface="Calibri" panose="020F0502020204030204" pitchFamily="34" charset="0"/>
                <a:cs typeface="Calibri" panose="020F0502020204030204" pitchFamily="34" charset="0"/>
              </a:rPr>
              <a:t>Asynchronous Model </a:t>
            </a:r>
          </a:p>
          <a:p>
            <a:pPr marL="342900" indent="-342900" algn="l" fontAlgn="base">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No assumptions made on process time, message transmission or clock drift.</a:t>
            </a:r>
          </a:p>
          <a:p>
            <a:pPr marL="342900" indent="-342900" algn="l" fontAlgn="base">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Event ordering cannot be dependent on time </a:t>
            </a:r>
          </a:p>
          <a:p>
            <a:pPr marL="342900" indent="-342900" algn="l" fontAlgn="base">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More opportunity for resource sharing, but much more complex design</a:t>
            </a:r>
            <a:br>
              <a:rPr lang="en-US" sz="3600" dirty="0"/>
            </a:br>
            <a:endParaRPr lang="en-US" sz="2800" b="0" i="0" dirty="0">
              <a:solidFill>
                <a:srgbClr val="D1D5DB"/>
              </a:solidFill>
              <a:effectLst/>
              <a:latin typeface="Söhne"/>
            </a:endParaRPr>
          </a:p>
          <a:p>
            <a:pPr algn="just"/>
            <a:endPar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782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pic>
        <p:nvPicPr>
          <p:cNvPr id="837" name="Google Shape;837;p24"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838" name="Google Shape;838;p24" descr="C:\Users\parul\Desktop\Untitled-1.png"/>
          <p:cNvPicPr preferRelativeResize="0"/>
          <p:nvPr/>
        </p:nvPicPr>
        <p:blipFill rotWithShape="1">
          <a:blip r:embed="rId4">
            <a:alphaModFix/>
          </a:blip>
          <a:srcRect/>
          <a:stretch/>
        </p:blipFill>
        <p:spPr>
          <a:xfrm>
            <a:off x="1856740" y="3083243"/>
            <a:ext cx="5430838" cy="2803525"/>
          </a:xfrm>
          <a:prstGeom prst="rect">
            <a:avLst/>
          </a:prstGeom>
          <a:noFill/>
          <a:ln>
            <a:noFill/>
          </a:ln>
        </p:spPr>
      </p:pic>
      <p:sp>
        <p:nvSpPr>
          <p:cNvPr id="839" name="Google Shape;839;p24"/>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840" name="Google Shape;840;p2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a:solidFill>
                  <a:schemeClr val="lt1"/>
                </a:solidFill>
                <a:latin typeface="Calibri"/>
                <a:ea typeface="Calibri"/>
                <a:cs typeface="Calibri"/>
                <a:sym typeface="Calibri"/>
              </a:rPr>
              <a:t>GOALS:COMMON CHARACTERISTICS</a:t>
            </a:r>
            <a:endParaRPr sz="3000" b="1" i="0" u="none">
              <a:solidFill>
                <a:schemeClr val="lt1"/>
              </a:solidFill>
              <a:latin typeface="Calibri"/>
              <a:ea typeface="Calibri"/>
              <a:cs typeface="Calibri"/>
              <a:sym typeface="Calibri"/>
            </a:endParaRPr>
          </a:p>
        </p:txBody>
      </p:sp>
      <p:sp>
        <p:nvSpPr>
          <p:cNvPr id="841" name="Google Shape;841;p24"/>
          <p:cNvSpPr txBox="1"/>
          <p:nvPr/>
        </p:nvSpPr>
        <p:spPr>
          <a:xfrm>
            <a:off x="190183" y="2519045"/>
            <a:ext cx="8321675" cy="3013646"/>
          </a:xfrm>
          <a:prstGeom prst="rect">
            <a:avLst/>
          </a:prstGeom>
          <a:noFill/>
          <a:ln>
            <a:noFill/>
          </a:ln>
        </p:spPr>
        <p:txBody>
          <a:bodyPr spcFirstLastPara="1" wrap="square" lIns="91425" tIns="45700" rIns="91425" bIns="45700" anchor="t" anchorCtr="0">
            <a:spAutoFit/>
          </a:bodyPr>
          <a:lstStyle/>
          <a:p>
            <a:pPr marL="354965" marR="0" lvl="0" indent="-342900" algn="l" rtl="0">
              <a:lnSpc>
                <a:spcPct val="100000"/>
              </a:lnSpc>
              <a:spcBef>
                <a:spcPts val="0"/>
              </a:spcBef>
              <a:spcAft>
                <a:spcPts val="0"/>
              </a:spcAft>
              <a:buClr>
                <a:srgbClr val="7597D9"/>
              </a:buClr>
              <a:buSzPts val="1679"/>
              <a:buFont typeface="Arial"/>
              <a:buChar char="•"/>
            </a:pPr>
            <a:r>
              <a:rPr lang="en-US" sz="2000" b="0" i="0" u="none">
                <a:solidFill>
                  <a:schemeClr val="dk1"/>
                </a:solidFill>
                <a:latin typeface="Calibri"/>
                <a:ea typeface="Calibri"/>
                <a:cs typeface="Calibri"/>
                <a:sym typeface="Calibri"/>
              </a:rPr>
              <a:t>Making resources accessible</a:t>
            </a:r>
            <a:endParaRPr sz="2000" b="0" i="0" u="none">
              <a:solidFill>
                <a:schemeClr val="dk1"/>
              </a:solidFill>
              <a:latin typeface="Calibri"/>
              <a:ea typeface="Calibri"/>
              <a:cs typeface="Calibri"/>
              <a:sym typeface="Calibri"/>
            </a:endParaRPr>
          </a:p>
          <a:p>
            <a:pPr marL="354965" marR="0" lvl="0" indent="-342900" algn="l" rtl="0">
              <a:lnSpc>
                <a:spcPct val="100000"/>
              </a:lnSpc>
              <a:spcBef>
                <a:spcPts val="60"/>
              </a:spcBef>
              <a:spcAft>
                <a:spcPts val="0"/>
              </a:spcAft>
              <a:buClr>
                <a:srgbClr val="7597D9"/>
              </a:buClr>
              <a:buSzPts val="1679"/>
              <a:buFont typeface="Arial"/>
              <a:buChar char="•"/>
            </a:pPr>
            <a:r>
              <a:rPr lang="en-US" sz="2000" b="0" i="0" u="none">
                <a:solidFill>
                  <a:schemeClr val="dk1"/>
                </a:solidFill>
                <a:latin typeface="Calibri"/>
                <a:ea typeface="Calibri"/>
                <a:cs typeface="Calibri"/>
                <a:sym typeface="Calibri"/>
              </a:rPr>
              <a:t>Openness</a:t>
            </a:r>
            <a:endParaRPr sz="2000" b="0" i="0" u="none">
              <a:solidFill>
                <a:schemeClr val="dk1"/>
              </a:solidFill>
              <a:latin typeface="Calibri"/>
              <a:ea typeface="Calibri"/>
              <a:cs typeface="Calibri"/>
              <a:sym typeface="Calibri"/>
            </a:endParaRPr>
          </a:p>
          <a:p>
            <a:pPr marL="354965" marR="0" lvl="0" indent="-342900" algn="l" rtl="0">
              <a:lnSpc>
                <a:spcPct val="100000"/>
              </a:lnSpc>
              <a:spcBef>
                <a:spcPts val="70"/>
              </a:spcBef>
              <a:spcAft>
                <a:spcPts val="0"/>
              </a:spcAft>
              <a:buClr>
                <a:srgbClr val="7597D9"/>
              </a:buClr>
              <a:buSzPts val="1679"/>
              <a:buFont typeface="Arial"/>
              <a:buChar char="•"/>
            </a:pPr>
            <a:r>
              <a:rPr lang="en-US" sz="2000" b="0" i="0" u="none">
                <a:solidFill>
                  <a:schemeClr val="dk1"/>
                </a:solidFill>
                <a:latin typeface="Calibri"/>
                <a:ea typeface="Calibri"/>
                <a:cs typeface="Calibri"/>
                <a:sym typeface="Calibri"/>
              </a:rPr>
              <a:t>Transparency</a:t>
            </a:r>
            <a:endParaRPr sz="2000" b="0" i="0" u="none">
              <a:solidFill>
                <a:schemeClr val="dk1"/>
              </a:solidFill>
              <a:latin typeface="Calibri"/>
              <a:ea typeface="Calibri"/>
              <a:cs typeface="Calibri"/>
              <a:sym typeface="Calibri"/>
            </a:endParaRPr>
          </a:p>
          <a:p>
            <a:pPr marL="354965" marR="0" lvl="0" indent="-342900" algn="l" rtl="0">
              <a:lnSpc>
                <a:spcPct val="100000"/>
              </a:lnSpc>
              <a:spcBef>
                <a:spcPts val="65"/>
              </a:spcBef>
              <a:spcAft>
                <a:spcPts val="0"/>
              </a:spcAft>
              <a:buClr>
                <a:srgbClr val="7597D9"/>
              </a:buClr>
              <a:buSzPts val="1679"/>
              <a:buFont typeface="Arial"/>
              <a:buChar char="•"/>
            </a:pPr>
            <a:r>
              <a:rPr lang="en-US" sz="2000" b="0" i="0" u="none">
                <a:solidFill>
                  <a:schemeClr val="dk1"/>
                </a:solidFill>
                <a:latin typeface="Calibri"/>
                <a:ea typeface="Calibri"/>
                <a:cs typeface="Calibri"/>
                <a:sym typeface="Calibri"/>
              </a:rPr>
              <a:t>Security</a:t>
            </a:r>
            <a:endParaRPr sz="2000" b="0" i="0" u="none">
              <a:solidFill>
                <a:schemeClr val="dk1"/>
              </a:solidFill>
              <a:latin typeface="Calibri"/>
              <a:ea typeface="Calibri"/>
              <a:cs typeface="Calibri"/>
              <a:sym typeface="Calibri"/>
            </a:endParaRPr>
          </a:p>
          <a:p>
            <a:pPr marL="354965" marR="0" lvl="0" indent="-342900" algn="l" rtl="0">
              <a:lnSpc>
                <a:spcPct val="100000"/>
              </a:lnSpc>
              <a:spcBef>
                <a:spcPts val="60"/>
              </a:spcBef>
              <a:spcAft>
                <a:spcPts val="0"/>
              </a:spcAft>
              <a:buClr>
                <a:srgbClr val="7597D9"/>
              </a:buClr>
              <a:buSzPts val="1679"/>
              <a:buFont typeface="Arial"/>
              <a:buChar char="•"/>
            </a:pPr>
            <a:r>
              <a:rPr lang="en-US" sz="2000" b="0" i="0" u="none">
                <a:solidFill>
                  <a:schemeClr val="dk1"/>
                </a:solidFill>
                <a:latin typeface="Calibri"/>
                <a:ea typeface="Calibri"/>
                <a:cs typeface="Calibri"/>
                <a:sym typeface="Calibri"/>
              </a:rPr>
              <a:t>Scalability</a:t>
            </a:r>
            <a:endParaRPr sz="2000" b="0" i="0" u="none">
              <a:solidFill>
                <a:schemeClr val="dk1"/>
              </a:solidFill>
              <a:latin typeface="Calibri"/>
              <a:ea typeface="Calibri"/>
              <a:cs typeface="Calibri"/>
              <a:sym typeface="Calibri"/>
            </a:endParaRPr>
          </a:p>
          <a:p>
            <a:pPr marL="354965" marR="0" lvl="0" indent="-342900" algn="l" rtl="0">
              <a:lnSpc>
                <a:spcPct val="100000"/>
              </a:lnSpc>
              <a:spcBef>
                <a:spcPts val="70"/>
              </a:spcBef>
              <a:spcAft>
                <a:spcPts val="0"/>
              </a:spcAft>
              <a:buClr>
                <a:srgbClr val="7597D9"/>
              </a:buClr>
              <a:buSzPts val="1679"/>
              <a:buFont typeface="Arial"/>
              <a:buChar char="•"/>
            </a:pPr>
            <a:r>
              <a:rPr lang="en-US" sz="2000" b="0" i="0" u="none">
                <a:solidFill>
                  <a:schemeClr val="dk1"/>
                </a:solidFill>
                <a:latin typeface="Calibri"/>
                <a:ea typeface="Calibri"/>
                <a:cs typeface="Calibri"/>
                <a:sym typeface="Calibri"/>
              </a:rPr>
              <a:t>Failure Handling</a:t>
            </a:r>
            <a:endParaRPr sz="2000" b="0" i="0" u="none">
              <a:solidFill>
                <a:schemeClr val="dk1"/>
              </a:solidFill>
              <a:latin typeface="Calibri"/>
              <a:ea typeface="Calibri"/>
              <a:cs typeface="Calibri"/>
              <a:sym typeface="Calibri"/>
            </a:endParaRPr>
          </a:p>
          <a:p>
            <a:pPr marL="354965" marR="0" lvl="0" indent="-342900" algn="l" rtl="0">
              <a:lnSpc>
                <a:spcPct val="100000"/>
              </a:lnSpc>
              <a:spcBef>
                <a:spcPts val="60"/>
              </a:spcBef>
              <a:spcAft>
                <a:spcPts val="0"/>
              </a:spcAft>
              <a:buClr>
                <a:srgbClr val="7597D9"/>
              </a:buClr>
              <a:buSzPts val="1679"/>
              <a:buFont typeface="Arial"/>
              <a:buChar char="•"/>
            </a:pPr>
            <a:r>
              <a:rPr lang="en-US" sz="2000" b="0" i="0" u="none">
                <a:solidFill>
                  <a:schemeClr val="dk1"/>
                </a:solidFill>
                <a:latin typeface="Calibri"/>
                <a:ea typeface="Calibri"/>
                <a:cs typeface="Calibri"/>
                <a:sym typeface="Calibri"/>
              </a:rPr>
              <a:t>Concurrency</a:t>
            </a:r>
            <a:endParaRPr/>
          </a:p>
          <a:p>
            <a:pPr marL="354965" marR="0" lvl="0" indent="-342900" algn="l" rtl="0">
              <a:lnSpc>
                <a:spcPct val="100000"/>
              </a:lnSpc>
              <a:spcBef>
                <a:spcPts val="125"/>
              </a:spcBef>
              <a:spcAft>
                <a:spcPts val="0"/>
              </a:spcAft>
              <a:buClr>
                <a:srgbClr val="7597D9"/>
              </a:buClr>
              <a:buSzPts val="1679"/>
              <a:buFont typeface="Arial"/>
              <a:buChar char="•"/>
            </a:pPr>
            <a:r>
              <a:rPr lang="en-US" sz="2000" b="0" i="0" u="none">
                <a:solidFill>
                  <a:schemeClr val="dk1"/>
                </a:solidFill>
                <a:latin typeface="Calibri"/>
                <a:ea typeface="Calibri"/>
                <a:cs typeface="Calibri"/>
                <a:sym typeface="Calibri"/>
              </a:rPr>
              <a:t>Heterogeneity</a:t>
            </a:r>
            <a:endParaRPr sz="2000" b="0" i="0" u="none">
              <a:solidFill>
                <a:schemeClr val="dk1"/>
              </a:solidFill>
              <a:latin typeface="Calibri"/>
              <a:ea typeface="Calibri"/>
              <a:cs typeface="Calibri"/>
              <a:sym typeface="Calibri"/>
            </a:endParaRPr>
          </a:p>
          <a:p>
            <a:pPr marL="0" marR="0" lvl="0" indent="0" algn="l" rtl="0">
              <a:lnSpc>
                <a:spcPct val="100000"/>
              </a:lnSpc>
              <a:spcBef>
                <a:spcPts val="400"/>
              </a:spcBef>
              <a:spcAft>
                <a:spcPts val="0"/>
              </a:spcAft>
              <a:buClr>
                <a:schemeClr val="dk1"/>
              </a:buClr>
              <a:buSzPts val="2000"/>
              <a:buFont typeface="Arial"/>
              <a:buNone/>
            </a:pPr>
            <a:endParaRPr sz="2000" b="0" i="0" u="none">
              <a:solidFill>
                <a:schemeClr val="dk2"/>
              </a:solidFill>
              <a:latin typeface="Calibri"/>
              <a:ea typeface="Calibri"/>
              <a:cs typeface="Calibri"/>
              <a:sym typeface="Calibri"/>
            </a:endParaRPr>
          </a:p>
        </p:txBody>
      </p:sp>
      <p:pic>
        <p:nvPicPr>
          <p:cNvPr id="842" name="Google Shape;842;p24"/>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4" descr="C:\Users\parul\Desktop\Digital Learning Content.png"/>
          <p:cNvPicPr preferRelativeResize="0"/>
          <p:nvPr/>
        </p:nvPicPr>
        <p:blipFill rotWithShape="1">
          <a:blip r:embed="rId3">
            <a:alphaModFix/>
          </a:blip>
          <a:srcRect/>
          <a:stretch/>
        </p:blipFill>
        <p:spPr>
          <a:xfrm>
            <a:off x="1270" y="-21590"/>
            <a:ext cx="9144000" cy="6900863"/>
          </a:xfrm>
          <a:prstGeom prst="rect">
            <a:avLst/>
          </a:prstGeom>
          <a:noFill/>
          <a:ln>
            <a:noFill/>
          </a:ln>
        </p:spPr>
      </p:pic>
      <p:pic>
        <p:nvPicPr>
          <p:cNvPr id="204" name="Google Shape;204;p4"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05" name="Google Shape;205;p4"/>
          <p:cNvSpPr/>
          <p:nvPr/>
        </p:nvSpPr>
        <p:spPr>
          <a:xfrm>
            <a:off x="0" y="1598613"/>
            <a:ext cx="9144000" cy="642937"/>
          </a:xfrm>
          <a:prstGeom prst="rect">
            <a:avLst/>
          </a:prstGeom>
          <a:solidFill>
            <a:srgbClr val="1F497D"/>
          </a:solidFill>
          <a:ln>
            <a:noFill/>
          </a:ln>
        </p:spPr>
        <p:txBody>
          <a:bodyPr spcFirstLastPara="1" wrap="square" lIns="91425" tIns="45700" rIns="91425" bIns="45700" anchor="ctr" anchorCtr="0">
            <a:noAutofit/>
          </a:bodyPr>
          <a:lstStyle/>
          <a:p>
            <a:pPr algn="l" fontAlgn="base"/>
            <a:r>
              <a:rPr lang="en-IN" sz="3600" dirty="0">
                <a:latin typeface="Calibri" panose="020F0502020204030204" pitchFamily="34" charset="0"/>
                <a:ea typeface="Calibri" panose="020F0502020204030204" pitchFamily="34" charset="0"/>
                <a:cs typeface="Calibri" panose="020F0502020204030204" pitchFamily="34" charset="0"/>
              </a:rPr>
              <a:t>Real-time ordering of events</a:t>
            </a:r>
          </a:p>
        </p:txBody>
      </p:sp>
      <p:sp>
        <p:nvSpPr>
          <p:cNvPr id="206" name="Google Shape;206;p4"/>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br>
              <a:rPr lang="en-US" sz="3000" b="1" i="0" u="none">
                <a:solidFill>
                  <a:schemeClr val="lt1"/>
                </a:solidFill>
                <a:latin typeface="Calibri"/>
                <a:ea typeface="Calibri"/>
                <a:cs typeface="Calibri"/>
                <a:sym typeface="Calibri"/>
              </a:rPr>
            </a:br>
            <a:endParaRPr sz="3000" b="1" i="0" u="none">
              <a:solidFill>
                <a:schemeClr val="lt1"/>
              </a:solidFill>
              <a:latin typeface="Calibri"/>
              <a:ea typeface="Calibri"/>
              <a:cs typeface="Calibri"/>
              <a:sym typeface="Calibri"/>
            </a:endParaRPr>
          </a:p>
        </p:txBody>
      </p:sp>
      <p:sp>
        <p:nvSpPr>
          <p:cNvPr id="207" name="Google Shape;207;p4"/>
          <p:cNvSpPr/>
          <p:nvPr/>
        </p:nvSpPr>
        <p:spPr>
          <a:xfrm>
            <a:off x="249555" y="2440305"/>
            <a:ext cx="8645525" cy="4201795"/>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000"/>
              <a:buFont typeface="Arial"/>
              <a:buNone/>
            </a:pPr>
            <a:endParaRPr sz="2000" b="0" i="0" u="none">
              <a:solidFill>
                <a:schemeClr val="dk1"/>
              </a:solidFill>
              <a:latin typeface="Calibri"/>
              <a:ea typeface="Calibri"/>
              <a:cs typeface="Calibri"/>
              <a:sym typeface="Calibri"/>
            </a:endParaRPr>
          </a:p>
        </p:txBody>
      </p:sp>
      <p:pic>
        <p:nvPicPr>
          <p:cNvPr id="208" name="Google Shape;208;p4"/>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209" name="Google Shape;209;p4"/>
          <p:cNvSpPr/>
          <p:nvPr/>
        </p:nvSpPr>
        <p:spPr>
          <a:xfrm>
            <a:off x="323527" y="2420888"/>
            <a:ext cx="8570917" cy="4832052"/>
          </a:xfrm>
          <a:prstGeom prst="rect">
            <a:avLst/>
          </a:prstGeom>
          <a:noFill/>
          <a:ln>
            <a:noFill/>
          </a:ln>
        </p:spPr>
        <p:txBody>
          <a:bodyPr spcFirstLastPara="1" wrap="square" lIns="91425" tIns="45700" rIns="91425" bIns="45700" anchor="t" anchorCtr="0">
            <a:spAutoFit/>
          </a:bodyPr>
          <a:lstStyle/>
          <a:p>
            <a:pPr algn="l" fontAlgn="base"/>
            <a:endParaRPr lang="en-IN" sz="2000" dirty="0">
              <a:latin typeface="Calibri" panose="020F0502020204030204" pitchFamily="34" charset="0"/>
              <a:ea typeface="Calibri" panose="020F0502020204030204" pitchFamily="34" charset="0"/>
              <a:cs typeface="Calibri" panose="020F0502020204030204" pitchFamily="34" charset="0"/>
            </a:endParaRPr>
          </a:p>
          <a:p>
            <a:pPr algn="l" fontAlgn="base"/>
            <a:endParaRPr lang="en-IN" sz="2000" dirty="0">
              <a:latin typeface="Calibri" panose="020F0502020204030204" pitchFamily="34" charset="0"/>
              <a:ea typeface="Calibri" panose="020F0502020204030204" pitchFamily="34" charset="0"/>
              <a:cs typeface="Calibri" panose="020F0502020204030204" pitchFamily="34" charset="0"/>
            </a:endParaRPr>
          </a:p>
          <a:p>
            <a:pPr algn="l" fontAlgn="base"/>
            <a:endParaRPr lang="en-IN" sz="2000" dirty="0">
              <a:latin typeface="Calibri" panose="020F0502020204030204" pitchFamily="34" charset="0"/>
              <a:ea typeface="Calibri" panose="020F0502020204030204" pitchFamily="34" charset="0"/>
              <a:cs typeface="Calibri" panose="020F0502020204030204" pitchFamily="34" charset="0"/>
            </a:endParaRPr>
          </a:p>
          <a:p>
            <a:pPr algn="l" fontAlgn="base"/>
            <a:endParaRPr lang="en-IN" sz="2000" dirty="0">
              <a:latin typeface="Calibri" panose="020F0502020204030204" pitchFamily="34" charset="0"/>
              <a:ea typeface="Calibri" panose="020F0502020204030204" pitchFamily="34" charset="0"/>
              <a:cs typeface="Calibri" panose="020F0502020204030204" pitchFamily="34" charset="0"/>
            </a:endParaRPr>
          </a:p>
          <a:p>
            <a:pPr algn="l" fontAlgn="base"/>
            <a:endParaRPr lang="en-IN" sz="2000" dirty="0">
              <a:latin typeface="Calibri" panose="020F0502020204030204" pitchFamily="34" charset="0"/>
              <a:ea typeface="Calibri" panose="020F0502020204030204" pitchFamily="34" charset="0"/>
              <a:cs typeface="Calibri" panose="020F0502020204030204" pitchFamily="34" charset="0"/>
            </a:endParaRPr>
          </a:p>
          <a:p>
            <a:pPr algn="l" fontAlgn="base"/>
            <a:endParaRPr lang="en-US" sz="2000" dirty="0">
              <a:latin typeface="Calibri" panose="020F0502020204030204" pitchFamily="34" charset="0"/>
              <a:ea typeface="Calibri" panose="020F0502020204030204" pitchFamily="34" charset="0"/>
              <a:cs typeface="Calibri" panose="020F0502020204030204" pitchFamily="34" charset="0"/>
            </a:endParaRPr>
          </a:p>
          <a:p>
            <a:pPr algn="l" fontAlgn="base"/>
            <a:endParaRPr lang="en-US" sz="2000" dirty="0">
              <a:latin typeface="Calibri" panose="020F0502020204030204" pitchFamily="34" charset="0"/>
              <a:ea typeface="Calibri" panose="020F0502020204030204" pitchFamily="34" charset="0"/>
              <a:cs typeface="Calibri" panose="020F0502020204030204" pitchFamily="34" charset="0"/>
            </a:endParaRPr>
          </a:p>
          <a:p>
            <a:pPr algn="l" fontAlgn="base"/>
            <a:endParaRPr lang="en-US" sz="2000" dirty="0">
              <a:latin typeface="Calibri" panose="020F0502020204030204" pitchFamily="34" charset="0"/>
              <a:ea typeface="Calibri" panose="020F0502020204030204" pitchFamily="34" charset="0"/>
              <a:cs typeface="Calibri" panose="020F0502020204030204" pitchFamily="34" charset="0"/>
            </a:endParaRPr>
          </a:p>
          <a:p>
            <a:pPr algn="l" fontAlgn="base"/>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l" fontAlgn="base">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Delivery time of messages cannot be predicted since clocks cannot be perfectly synchronized across a distributed system </a:t>
            </a:r>
          </a:p>
          <a:p>
            <a:pPr algn="l" fontAlgn="base"/>
            <a:r>
              <a:rPr lang="en-US" sz="2000" dirty="0">
                <a:latin typeface="Calibri" panose="020F0502020204030204" pitchFamily="34" charset="0"/>
                <a:ea typeface="Calibri" panose="020F0502020204030204" pitchFamily="34" charset="0"/>
                <a:cs typeface="Calibri" panose="020F0502020204030204" pitchFamily="34" charset="0"/>
              </a:rPr>
              <a:t>• Logical ordering – uses logical time to provide an order among events generated by separate processes without depending on clocks</a:t>
            </a:r>
            <a:br>
              <a:rPr lang="en-US" sz="3600" dirty="0"/>
            </a:br>
            <a:endParaRPr lang="en-US" sz="2800" b="0" i="0" dirty="0">
              <a:solidFill>
                <a:srgbClr val="D1D5DB"/>
              </a:solidFill>
              <a:effectLst/>
              <a:latin typeface="Söhne"/>
            </a:endParaRPr>
          </a:p>
          <a:p>
            <a:pPr algn="just"/>
            <a:endParaRPr lang="en-US" sz="20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AAAACFD-D408-0BE0-C169-A6954741386E}"/>
              </a:ext>
            </a:extLst>
          </p:cNvPr>
          <p:cNvPicPr>
            <a:picLocks noChangeAspect="1"/>
          </p:cNvPicPr>
          <p:nvPr/>
        </p:nvPicPr>
        <p:blipFill>
          <a:blip r:embed="rId6"/>
          <a:stretch>
            <a:fillRect/>
          </a:stretch>
        </p:blipFill>
        <p:spPr>
          <a:xfrm>
            <a:off x="530020" y="2420888"/>
            <a:ext cx="7867650" cy="2505073"/>
          </a:xfrm>
          <a:prstGeom prst="rect">
            <a:avLst/>
          </a:prstGeom>
        </p:spPr>
      </p:pic>
    </p:spTree>
    <p:extLst>
      <p:ext uri="{BB962C8B-B14F-4D97-AF65-F5344CB8AC3E}">
        <p14:creationId xmlns:p14="http://schemas.microsoft.com/office/powerpoint/2010/main" val="649620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6" descr="C:\Users\parul\Desktop\Digital Learning Content.png"/>
          <p:cNvPicPr preferRelativeResize="0"/>
          <p:nvPr/>
        </p:nvPicPr>
        <p:blipFill rotWithShape="1">
          <a:blip r:embed="rId3">
            <a:alphaModFix/>
          </a:blip>
          <a:srcRect/>
          <a:stretch/>
        </p:blipFill>
        <p:spPr>
          <a:xfrm>
            <a:off x="-6672" y="0"/>
            <a:ext cx="9144000" cy="6900863"/>
          </a:xfrm>
          <a:prstGeom prst="rect">
            <a:avLst/>
          </a:prstGeom>
          <a:noFill/>
          <a:ln>
            <a:noFill/>
          </a:ln>
        </p:spPr>
      </p:pic>
      <p:pic>
        <p:nvPicPr>
          <p:cNvPr id="225" name="Google Shape;225;p6" descr="C:\Users\parul\Desktop\Untitled-1.png"/>
          <p:cNvPicPr preferRelativeResize="0"/>
          <p:nvPr/>
        </p:nvPicPr>
        <p:blipFill rotWithShape="1">
          <a:blip r:embed="rId4">
            <a:alphaModFix/>
          </a:blip>
          <a:srcRect/>
          <a:stretch/>
        </p:blipFill>
        <p:spPr>
          <a:xfrm>
            <a:off x="1857375" y="3071813"/>
            <a:ext cx="5430838" cy="2803525"/>
          </a:xfrm>
          <a:prstGeom prst="rect">
            <a:avLst/>
          </a:prstGeom>
          <a:noFill/>
          <a:ln>
            <a:noFill/>
          </a:ln>
        </p:spPr>
      </p:pic>
      <p:sp>
        <p:nvSpPr>
          <p:cNvPr id="226" name="Google Shape;226;p6"/>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227" name="Google Shape;227;p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a:solidFill>
                  <a:schemeClr val="lt1"/>
                </a:solidFill>
                <a:latin typeface="Calibri"/>
                <a:ea typeface="Calibri"/>
                <a:cs typeface="Calibri"/>
                <a:sym typeface="Calibri"/>
              </a:rPr>
              <a:t>Importance Of Information</a:t>
            </a:r>
            <a:endParaRPr sz="3000" b="1" i="0" u="none">
              <a:solidFill>
                <a:schemeClr val="lt1"/>
              </a:solidFill>
              <a:latin typeface="Calibri"/>
              <a:ea typeface="Calibri"/>
              <a:cs typeface="Calibri"/>
              <a:sym typeface="Calibri"/>
            </a:endParaRPr>
          </a:p>
        </p:txBody>
      </p:sp>
      <p:sp>
        <p:nvSpPr>
          <p:cNvPr id="228" name="Google Shape;228;p6"/>
          <p:cNvSpPr/>
          <p:nvPr/>
        </p:nvSpPr>
        <p:spPr>
          <a:xfrm>
            <a:off x="249555" y="2440305"/>
            <a:ext cx="8645525" cy="4201795"/>
          </a:xfrm>
          <a:prstGeom prst="rect">
            <a:avLst/>
          </a:prstGeom>
          <a:noFill/>
          <a:ln>
            <a:noFill/>
          </a:ln>
        </p:spPr>
        <p:txBody>
          <a:bodyPr spcFirstLastPara="1" wrap="square" lIns="91425" tIns="45700" rIns="91425" bIns="45700" anchor="t" anchorCtr="0">
            <a:noAutofit/>
          </a:bodyPr>
          <a:lstStyle/>
          <a:p>
            <a:pPr marL="43180" marR="5080" lvl="0" indent="0" algn="l" rtl="0">
              <a:lnSpc>
                <a:spcPct val="108100"/>
              </a:lnSpc>
              <a:spcBef>
                <a:spcPts val="0"/>
              </a:spcBef>
              <a:spcAft>
                <a:spcPts val="0"/>
              </a:spcAft>
              <a:buClr>
                <a:srgbClr val="FF0000"/>
              </a:buClr>
              <a:buSzPts val="2000"/>
              <a:buFont typeface="Arial"/>
              <a:buNone/>
            </a:pPr>
            <a:r>
              <a:rPr lang="en-US" sz="2000" b="0" i="0" u="sng">
                <a:solidFill>
                  <a:srgbClr val="FF0000"/>
                </a:solidFill>
                <a:latin typeface="Calibri"/>
                <a:ea typeface="Calibri"/>
                <a:cs typeface="Calibri"/>
                <a:sym typeface="Calibri"/>
              </a:rPr>
              <a:t>A distributed system is (Tannenbaum): </a:t>
            </a:r>
            <a:r>
              <a:rPr lang="en-US" sz="2000" b="0" i="0" u="none">
                <a:solidFill>
                  <a:srgbClr val="FF0000"/>
                </a:solidFill>
                <a:latin typeface="Calibri"/>
                <a:ea typeface="Calibri"/>
                <a:cs typeface="Calibri"/>
                <a:sym typeface="Calibri"/>
              </a:rPr>
              <a:t> </a:t>
            </a:r>
            <a:endParaRPr sz="2000" b="0" i="0" u="none">
              <a:solidFill>
                <a:srgbClr val="FF0000"/>
              </a:solidFill>
              <a:latin typeface="Calibri"/>
              <a:ea typeface="Calibri"/>
              <a:cs typeface="Calibri"/>
              <a:sym typeface="Calibri"/>
            </a:endParaRPr>
          </a:p>
          <a:p>
            <a:pPr marL="43180" marR="5080" lvl="0" indent="0" algn="l" rtl="0">
              <a:lnSpc>
                <a:spcPct val="108100"/>
              </a:lnSpc>
              <a:spcBef>
                <a:spcPts val="100"/>
              </a:spcBef>
              <a:spcAft>
                <a:spcPts val="0"/>
              </a:spcAft>
              <a:buClr>
                <a:schemeClr val="dk1"/>
              </a:buClr>
              <a:buSzPts val="2000"/>
              <a:buFont typeface="Arial"/>
              <a:buNone/>
            </a:pPr>
            <a:r>
              <a:rPr lang="en-US" sz="2000" b="0" i="0" u="none">
                <a:solidFill>
                  <a:schemeClr val="dk1"/>
                </a:solidFill>
                <a:latin typeface="Calibri"/>
                <a:ea typeface="Calibri"/>
                <a:cs typeface="Calibri"/>
                <a:sym typeface="Calibri"/>
              </a:rPr>
              <a:t>A collection of independent computers that appears to its users as a single coherent  system.</a:t>
            </a:r>
            <a:endParaRPr/>
          </a:p>
          <a:p>
            <a:pPr marL="0" marR="0" lvl="0" indent="0" algn="just" rtl="0">
              <a:lnSpc>
                <a:spcPct val="100000"/>
              </a:lnSpc>
              <a:spcBef>
                <a:spcPts val="0"/>
              </a:spcBef>
              <a:spcAft>
                <a:spcPts val="0"/>
              </a:spcAft>
              <a:buClr>
                <a:schemeClr val="dk1"/>
              </a:buClr>
              <a:buSzPts val="1600"/>
              <a:buFont typeface="Arial"/>
              <a:buNone/>
            </a:pPr>
            <a:endParaRPr sz="1600" b="0" i="0" u="none">
              <a:solidFill>
                <a:schemeClr val="dk1"/>
              </a:solidFill>
              <a:latin typeface="Calibri"/>
              <a:ea typeface="Calibri"/>
              <a:cs typeface="Calibri"/>
              <a:sym typeface="Calibri"/>
            </a:endParaRPr>
          </a:p>
        </p:txBody>
      </p:sp>
      <p:pic>
        <p:nvPicPr>
          <p:cNvPr id="229" name="Google Shape;229;p6"/>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40"/>
          <p:cNvSpPr/>
          <p:nvPr/>
        </p:nvSpPr>
        <p:spPr>
          <a:xfrm>
            <a:off x="0" y="3214688"/>
            <a:ext cx="9144000" cy="3643312"/>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pic>
        <p:nvPicPr>
          <p:cNvPr id="998" name="Google Shape;998;p40" descr="C:\Users\parul\Desktop\1.png"/>
          <p:cNvPicPr preferRelativeResize="0"/>
          <p:nvPr/>
        </p:nvPicPr>
        <p:blipFill rotWithShape="1">
          <a:blip r:embed="rId3">
            <a:alphaModFix/>
          </a:blip>
          <a:srcRect/>
          <a:stretch/>
        </p:blipFill>
        <p:spPr>
          <a:xfrm>
            <a:off x="1219200" y="361950"/>
            <a:ext cx="6705600" cy="2857500"/>
          </a:xfrm>
          <a:prstGeom prst="rect">
            <a:avLst/>
          </a:prstGeom>
          <a:noFill/>
          <a:ln>
            <a:noFill/>
          </a:ln>
        </p:spPr>
      </p:pic>
      <p:pic>
        <p:nvPicPr>
          <p:cNvPr id="999" name="Google Shape;999;p40" descr="C:\Users\parul\Desktop\2.png"/>
          <p:cNvPicPr preferRelativeResize="0"/>
          <p:nvPr/>
        </p:nvPicPr>
        <p:blipFill rotWithShape="1">
          <a:blip r:embed="rId4">
            <a:alphaModFix/>
          </a:blip>
          <a:srcRect/>
          <a:stretch/>
        </p:blipFill>
        <p:spPr>
          <a:xfrm>
            <a:off x="2433638" y="4000500"/>
            <a:ext cx="4276725" cy="571500"/>
          </a:xfrm>
          <a:prstGeom prst="rect">
            <a:avLst/>
          </a:prstGeom>
          <a:noFill/>
          <a:ln>
            <a:noFill/>
          </a:ln>
        </p:spPr>
      </p:pic>
      <p:pic>
        <p:nvPicPr>
          <p:cNvPr id="1000" name="Google Shape;1000;p40" descr="C:\Users\parul\Desktop\Cover Page with yellow patch - Version 18.png"/>
          <p:cNvPicPr preferRelativeResize="0"/>
          <p:nvPr/>
        </p:nvPicPr>
        <p:blipFill rotWithShape="1">
          <a:blip r:embed="rId5">
            <a:alphaModFix/>
          </a:blip>
          <a:srcRect/>
          <a:stretch/>
        </p:blipFill>
        <p:spPr>
          <a:xfrm>
            <a:off x="3038475" y="4946650"/>
            <a:ext cx="3067050" cy="260350"/>
          </a:xfrm>
          <a:prstGeom prst="rect">
            <a:avLst/>
          </a:prstGeom>
          <a:noFill/>
          <a:ln>
            <a:noFill/>
          </a:ln>
        </p:spPr>
      </p:pic>
      <p:sp>
        <p:nvSpPr>
          <p:cNvPr id="1001" name="Google Shape;1001;p40"/>
          <p:cNvSpPr/>
          <p:nvPr/>
        </p:nvSpPr>
        <p:spPr>
          <a:xfrm>
            <a:off x="0" y="6003925"/>
            <a:ext cx="9144000" cy="3571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1002" name="Google Shape;1002;p40"/>
          <p:cNvSpPr/>
          <p:nvPr/>
        </p:nvSpPr>
        <p:spPr>
          <a:xfrm>
            <a:off x="3249613" y="5997575"/>
            <a:ext cx="2644775" cy="3698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2"/>
              </a:buClr>
              <a:buSzPts val="1800"/>
              <a:buFont typeface="Arial"/>
              <a:buNone/>
            </a:pPr>
            <a:r>
              <a:rPr lang="en-US" sz="1800" b="0" i="0" u="none">
                <a:solidFill>
                  <a:schemeClr val="dk2"/>
                </a:solidFill>
                <a:latin typeface="Calibri"/>
                <a:ea typeface="Calibri"/>
                <a:cs typeface="Calibri"/>
                <a:sym typeface="Calibri"/>
              </a:rPr>
              <a:t>www.paruluniversity.ac.in</a:t>
            </a:r>
            <a:endParaRPr sz="1800" b="0" i="0" u="none">
              <a:solidFill>
                <a:schemeClr val="dk2"/>
              </a:solidFill>
              <a:latin typeface="Calibri"/>
              <a:ea typeface="Calibri"/>
              <a:cs typeface="Calibri"/>
              <a:sym typeface="Calibri"/>
            </a:endParaRPr>
          </a:p>
        </p:txBody>
      </p:sp>
      <p:pic>
        <p:nvPicPr>
          <p:cNvPr id="1003" name="Google Shape;1003;p40"/>
          <p:cNvPicPr preferRelativeResize="0"/>
          <p:nvPr/>
        </p:nvPicPr>
        <p:blipFill rotWithShape="1">
          <a:blip r:embed="rId6">
            <a:alphaModFix/>
          </a:blip>
          <a:srcRect/>
          <a:stretch/>
        </p:blipFill>
        <p:spPr>
          <a:xfrm>
            <a:off x="8318500" y="6032500"/>
            <a:ext cx="609600" cy="60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pic>
        <p:nvPicPr>
          <p:cNvPr id="847" name="Google Shape;847;p25"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848" name="Google Shape;848;p25" descr="C:\Users\parul\Desktop\Untitled-1.png"/>
          <p:cNvPicPr preferRelativeResize="0"/>
          <p:nvPr/>
        </p:nvPicPr>
        <p:blipFill rotWithShape="1">
          <a:blip r:embed="rId4">
            <a:alphaModFix/>
          </a:blip>
          <a:srcRect/>
          <a:stretch/>
        </p:blipFill>
        <p:spPr>
          <a:xfrm>
            <a:off x="1856740" y="3083243"/>
            <a:ext cx="5430838" cy="2803525"/>
          </a:xfrm>
          <a:prstGeom prst="rect">
            <a:avLst/>
          </a:prstGeom>
          <a:noFill/>
          <a:ln>
            <a:noFill/>
          </a:ln>
        </p:spPr>
      </p:pic>
      <p:sp>
        <p:nvSpPr>
          <p:cNvPr id="849" name="Google Shape;849;p25"/>
          <p:cNvSpPr/>
          <p:nvPr/>
        </p:nvSpPr>
        <p:spPr>
          <a:xfrm>
            <a:off x="0" y="1643063"/>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850" name="Google Shape;850;p25"/>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800"/>
              <a:buFont typeface="Arial"/>
              <a:buNone/>
            </a:pPr>
            <a:r>
              <a:rPr lang="en-US" sz="2800" b="1" i="0" u="none">
                <a:solidFill>
                  <a:schemeClr val="lt1"/>
                </a:solidFill>
                <a:latin typeface="Calibri"/>
                <a:ea typeface="Calibri"/>
                <a:cs typeface="Calibri"/>
                <a:sym typeface="Calibri"/>
              </a:rPr>
              <a:t>Making resources accessible</a:t>
            </a:r>
            <a:endParaRPr sz="3000" b="1" i="0" u="none">
              <a:solidFill>
                <a:schemeClr val="lt1"/>
              </a:solidFill>
              <a:latin typeface="Calibri"/>
              <a:ea typeface="Calibri"/>
              <a:cs typeface="Calibri"/>
              <a:sym typeface="Calibri"/>
            </a:endParaRPr>
          </a:p>
        </p:txBody>
      </p:sp>
      <p:sp>
        <p:nvSpPr>
          <p:cNvPr id="851" name="Google Shape;851;p25"/>
          <p:cNvSpPr txBox="1"/>
          <p:nvPr/>
        </p:nvSpPr>
        <p:spPr>
          <a:xfrm>
            <a:off x="190183" y="2519045"/>
            <a:ext cx="8321675" cy="2200602"/>
          </a:xfrm>
          <a:prstGeom prst="rect">
            <a:avLst/>
          </a:prstGeom>
          <a:noFill/>
          <a:ln>
            <a:noFill/>
          </a:ln>
        </p:spPr>
        <p:txBody>
          <a:bodyPr spcFirstLastPara="1" wrap="square" lIns="91425" tIns="45700" rIns="91425" bIns="45700" anchor="t" anchorCtr="0">
            <a:spAutoFit/>
          </a:bodyPr>
          <a:lstStyle/>
          <a:p>
            <a:pPr marL="286385" marR="5080" lvl="0" indent="-274319" algn="l" rtl="0">
              <a:lnSpc>
                <a:spcPct val="90000"/>
              </a:lnSpc>
              <a:spcBef>
                <a:spcPts val="0"/>
              </a:spcBef>
              <a:spcAft>
                <a:spcPts val="0"/>
              </a:spcAft>
              <a:buClr>
                <a:srgbClr val="D24717"/>
              </a:buClr>
              <a:buSzPts val="1679"/>
              <a:buFont typeface="Arial"/>
              <a:buChar char="•"/>
            </a:pPr>
            <a:r>
              <a:rPr lang="en-US" sz="2000" b="0" i="0" u="none">
                <a:solidFill>
                  <a:schemeClr val="dk1"/>
                </a:solidFill>
                <a:latin typeface="Calibri"/>
                <a:ea typeface="Calibri"/>
                <a:cs typeface="Calibri"/>
                <a:sym typeface="Calibri"/>
              </a:rPr>
              <a:t>The main goal of a distributed system is to make it  easy for the users (and applications) to access  remote resources, and to share them in a controlled  and efficient way.</a:t>
            </a:r>
            <a:endParaRPr sz="2000" b="0" i="0" u="none">
              <a:solidFill>
                <a:schemeClr val="dk1"/>
              </a:solidFill>
              <a:latin typeface="Calibri"/>
              <a:ea typeface="Calibri"/>
              <a:cs typeface="Calibri"/>
              <a:sym typeface="Calibri"/>
            </a:endParaRPr>
          </a:p>
          <a:p>
            <a:pPr marL="286385" marR="282575" lvl="0" indent="-274319" algn="l" rtl="0">
              <a:lnSpc>
                <a:spcPct val="90000"/>
              </a:lnSpc>
              <a:spcBef>
                <a:spcPts val="600"/>
              </a:spcBef>
              <a:spcAft>
                <a:spcPts val="0"/>
              </a:spcAft>
              <a:buClr>
                <a:srgbClr val="D24717"/>
              </a:buClr>
              <a:buSzPts val="1679"/>
              <a:buFont typeface="Arial"/>
              <a:buChar char="•"/>
            </a:pPr>
            <a:r>
              <a:rPr lang="en-US" sz="2000" b="0" i="0" u="none">
                <a:solidFill>
                  <a:schemeClr val="dk1"/>
                </a:solidFill>
                <a:latin typeface="Calibri"/>
                <a:ea typeface="Calibri"/>
                <a:cs typeface="Calibri"/>
                <a:sym typeface="Calibri"/>
              </a:rPr>
              <a:t>Resources can be just about anything, but typical  examples include things like printers, computers,  storage facilities, data, files, Web pages, and  networks,</a:t>
            </a:r>
            <a:endParaRPr sz="2000" b="0" i="0" u="none">
              <a:solidFill>
                <a:schemeClr val="dk1"/>
              </a:solidFill>
              <a:latin typeface="Calibri"/>
              <a:ea typeface="Calibri"/>
              <a:cs typeface="Calibri"/>
              <a:sym typeface="Calibri"/>
            </a:endParaRPr>
          </a:p>
          <a:p>
            <a:pPr marL="0" marR="0" lvl="0" indent="0" algn="l" rtl="0">
              <a:lnSpc>
                <a:spcPct val="100000"/>
              </a:lnSpc>
              <a:spcBef>
                <a:spcPts val="400"/>
              </a:spcBef>
              <a:spcAft>
                <a:spcPts val="0"/>
              </a:spcAft>
              <a:buClr>
                <a:schemeClr val="dk1"/>
              </a:buClr>
              <a:buSzPts val="2000"/>
              <a:buFont typeface="Arial"/>
              <a:buNone/>
            </a:pPr>
            <a:endParaRPr sz="2000" b="0" i="0" u="none">
              <a:solidFill>
                <a:schemeClr val="dk2"/>
              </a:solidFill>
              <a:latin typeface="Calibri"/>
              <a:ea typeface="Calibri"/>
              <a:cs typeface="Calibri"/>
              <a:sym typeface="Calibri"/>
            </a:endParaRPr>
          </a:p>
        </p:txBody>
      </p:sp>
      <p:pic>
        <p:nvPicPr>
          <p:cNvPr id="852" name="Google Shape;852;p25"/>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pic>
        <p:nvPicPr>
          <p:cNvPr id="857" name="Google Shape;857;p26"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858" name="Google Shape;858;p26" descr="C:\Users\parul\Desktop\Untitled-1.png"/>
          <p:cNvPicPr preferRelativeResize="0"/>
          <p:nvPr/>
        </p:nvPicPr>
        <p:blipFill rotWithShape="1">
          <a:blip r:embed="rId4">
            <a:alphaModFix/>
          </a:blip>
          <a:srcRect/>
          <a:stretch/>
        </p:blipFill>
        <p:spPr>
          <a:xfrm>
            <a:off x="1856740" y="3083243"/>
            <a:ext cx="5430838" cy="2803525"/>
          </a:xfrm>
          <a:prstGeom prst="rect">
            <a:avLst/>
          </a:prstGeom>
          <a:noFill/>
          <a:ln>
            <a:noFill/>
          </a:ln>
        </p:spPr>
      </p:pic>
      <p:sp>
        <p:nvSpPr>
          <p:cNvPr id="859" name="Google Shape;859;p26"/>
          <p:cNvSpPr/>
          <p:nvPr/>
        </p:nvSpPr>
        <p:spPr>
          <a:xfrm>
            <a:off x="0" y="155679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860" name="Google Shape;860;p26"/>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a:solidFill>
                  <a:schemeClr val="lt1"/>
                </a:solidFill>
                <a:latin typeface="Calibri"/>
                <a:ea typeface="Calibri"/>
                <a:cs typeface="Calibri"/>
                <a:sym typeface="Calibri"/>
              </a:rPr>
              <a:t>OPENNESS</a:t>
            </a:r>
            <a:endParaRPr sz="3000" b="1" i="0" u="none">
              <a:solidFill>
                <a:schemeClr val="lt1"/>
              </a:solidFill>
              <a:latin typeface="Calibri"/>
              <a:ea typeface="Calibri"/>
              <a:cs typeface="Calibri"/>
              <a:sym typeface="Calibri"/>
            </a:endParaRPr>
          </a:p>
        </p:txBody>
      </p:sp>
      <p:sp>
        <p:nvSpPr>
          <p:cNvPr id="861" name="Google Shape;861;p26"/>
          <p:cNvSpPr txBox="1"/>
          <p:nvPr/>
        </p:nvSpPr>
        <p:spPr>
          <a:xfrm>
            <a:off x="190183" y="2519045"/>
            <a:ext cx="8321675" cy="2846933"/>
          </a:xfrm>
          <a:prstGeom prst="rect">
            <a:avLst/>
          </a:prstGeom>
          <a:noFill/>
          <a:ln>
            <a:noFill/>
          </a:ln>
        </p:spPr>
        <p:txBody>
          <a:bodyPr spcFirstLastPara="1" wrap="square" lIns="91425" tIns="45700" rIns="91425" bIns="45700" anchor="t" anchorCtr="0">
            <a:spAutoFit/>
          </a:bodyPr>
          <a:lstStyle/>
          <a:p>
            <a:pPr marL="283845" marR="262255" lvl="0" indent="-271780" algn="just" rtl="0">
              <a:lnSpc>
                <a:spcPct val="100000"/>
              </a:lnSpc>
              <a:spcBef>
                <a:spcPts val="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An open distributed system is a system that offers  services according to standard rules that describe  the syntax and semantics of those services.</a:t>
            </a:r>
            <a:endParaRPr/>
          </a:p>
          <a:p>
            <a:pPr marL="283845" marR="847089" lvl="0" indent="-271780" algn="l" rtl="0">
              <a:lnSpc>
                <a:spcPct val="100000"/>
              </a:lnSpc>
              <a:spcBef>
                <a:spcPts val="60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Detailed interfaces of components need to be  published.</a:t>
            </a:r>
            <a:endParaRPr sz="2000" b="0" i="0" u="none">
              <a:solidFill>
                <a:schemeClr val="dk1"/>
              </a:solidFill>
              <a:latin typeface="Calibri"/>
              <a:ea typeface="Calibri"/>
              <a:cs typeface="Calibri"/>
              <a:sym typeface="Calibri"/>
            </a:endParaRPr>
          </a:p>
          <a:p>
            <a:pPr marL="283845" marR="371475" lvl="0" indent="-271780" algn="l" rtl="0">
              <a:lnSpc>
                <a:spcPct val="100000"/>
              </a:lnSpc>
              <a:spcBef>
                <a:spcPts val="605"/>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New components have to be integrated with  existing components. An open distributed system  should also be extensible.</a:t>
            </a:r>
            <a:endParaRPr sz="2000" b="0" i="0" u="none">
              <a:solidFill>
                <a:schemeClr val="dk1"/>
              </a:solidFill>
              <a:latin typeface="Calibri"/>
              <a:ea typeface="Calibri"/>
              <a:cs typeface="Calibri"/>
              <a:sym typeface="Calibri"/>
            </a:endParaRPr>
          </a:p>
          <a:p>
            <a:pPr marL="283845" marR="5080" lvl="0" indent="-271780" algn="l" rtl="0">
              <a:lnSpc>
                <a:spcPct val="100000"/>
              </a:lnSpc>
              <a:spcBef>
                <a:spcPts val="60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Differences in data representation of interface types  on different processors (of different vendors) have  to be resolved.</a:t>
            </a:r>
            <a:endParaRPr sz="2000" b="0" i="0" u="none">
              <a:solidFill>
                <a:schemeClr val="dk1"/>
              </a:solidFill>
              <a:latin typeface="Calibri"/>
              <a:ea typeface="Calibri"/>
              <a:cs typeface="Calibri"/>
              <a:sym typeface="Calibri"/>
            </a:endParaRPr>
          </a:p>
          <a:p>
            <a:pPr marL="0" marR="0" lvl="0" indent="0" algn="l" rtl="0">
              <a:lnSpc>
                <a:spcPct val="100000"/>
              </a:lnSpc>
              <a:spcBef>
                <a:spcPts val="400"/>
              </a:spcBef>
              <a:spcAft>
                <a:spcPts val="0"/>
              </a:spcAft>
              <a:buClr>
                <a:schemeClr val="dk1"/>
              </a:buClr>
              <a:buSzPts val="2000"/>
              <a:buFont typeface="Arial"/>
              <a:buNone/>
            </a:pPr>
            <a:endParaRPr sz="2000" b="0" i="0" u="none">
              <a:solidFill>
                <a:schemeClr val="dk2"/>
              </a:solidFill>
              <a:latin typeface="Calibri"/>
              <a:ea typeface="Calibri"/>
              <a:cs typeface="Calibri"/>
              <a:sym typeface="Calibri"/>
            </a:endParaRPr>
          </a:p>
        </p:txBody>
      </p:sp>
      <p:pic>
        <p:nvPicPr>
          <p:cNvPr id="862" name="Google Shape;862;p26"/>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pic>
        <p:nvPicPr>
          <p:cNvPr id="867" name="Google Shape;867;p27"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868" name="Google Shape;868;p27" descr="C:\Users\parul\Desktop\Untitled-1.png"/>
          <p:cNvPicPr preferRelativeResize="0"/>
          <p:nvPr/>
        </p:nvPicPr>
        <p:blipFill rotWithShape="1">
          <a:blip r:embed="rId4">
            <a:alphaModFix/>
          </a:blip>
          <a:srcRect/>
          <a:stretch/>
        </p:blipFill>
        <p:spPr>
          <a:xfrm>
            <a:off x="1856740" y="3083243"/>
            <a:ext cx="5430838" cy="2803525"/>
          </a:xfrm>
          <a:prstGeom prst="rect">
            <a:avLst/>
          </a:prstGeom>
          <a:noFill/>
          <a:ln>
            <a:noFill/>
          </a:ln>
        </p:spPr>
      </p:pic>
      <p:sp>
        <p:nvSpPr>
          <p:cNvPr id="869" name="Google Shape;869;p27"/>
          <p:cNvSpPr/>
          <p:nvPr/>
        </p:nvSpPr>
        <p:spPr>
          <a:xfrm>
            <a:off x="0" y="155679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870" name="Google Shape;870;p27"/>
          <p:cNvSpPr/>
          <p:nvPr/>
        </p:nvSpPr>
        <p:spPr>
          <a:xfrm>
            <a:off x="190500" y="1687513"/>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a:solidFill>
                  <a:schemeClr val="lt1"/>
                </a:solidFill>
                <a:latin typeface="Calibri"/>
                <a:ea typeface="Calibri"/>
                <a:cs typeface="Calibri"/>
                <a:sym typeface="Calibri"/>
              </a:rPr>
              <a:t>TRANSPARENCY</a:t>
            </a:r>
            <a:endParaRPr sz="3000" b="1" i="0" u="none">
              <a:solidFill>
                <a:schemeClr val="lt1"/>
              </a:solidFill>
              <a:latin typeface="Calibri"/>
              <a:ea typeface="Calibri"/>
              <a:cs typeface="Calibri"/>
              <a:sym typeface="Calibri"/>
            </a:endParaRPr>
          </a:p>
        </p:txBody>
      </p:sp>
      <p:sp>
        <p:nvSpPr>
          <p:cNvPr id="871" name="Google Shape;871;p27"/>
          <p:cNvSpPr txBox="1"/>
          <p:nvPr/>
        </p:nvSpPr>
        <p:spPr>
          <a:xfrm>
            <a:off x="190183" y="2519045"/>
            <a:ext cx="8321675" cy="2846933"/>
          </a:xfrm>
          <a:prstGeom prst="rect">
            <a:avLst/>
          </a:prstGeom>
          <a:noFill/>
          <a:ln>
            <a:noFill/>
          </a:ln>
        </p:spPr>
        <p:txBody>
          <a:bodyPr spcFirstLastPara="1" wrap="square" lIns="91425" tIns="45700" rIns="91425" bIns="45700" anchor="t" anchorCtr="0">
            <a:spAutoFit/>
          </a:bodyPr>
          <a:lstStyle/>
          <a:p>
            <a:pPr marL="283845" marR="104139" lvl="0" indent="-271780" algn="l" rtl="0">
              <a:lnSpc>
                <a:spcPct val="100000"/>
              </a:lnSpc>
              <a:spcBef>
                <a:spcPts val="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Distributed systems should be perceived by users  and application programmers as a whole rather  than as a collection of cooperating components.</a:t>
            </a:r>
            <a:endParaRPr sz="2000" b="0" i="0" u="none">
              <a:solidFill>
                <a:schemeClr val="dk1"/>
              </a:solidFill>
              <a:latin typeface="Calibri"/>
              <a:ea typeface="Calibri"/>
              <a:cs typeface="Calibri"/>
              <a:sym typeface="Calibri"/>
            </a:endParaRPr>
          </a:p>
          <a:p>
            <a:pPr marL="283845" marR="158115" lvl="0" indent="-271780" algn="l" rtl="0">
              <a:lnSpc>
                <a:spcPct val="100000"/>
              </a:lnSpc>
              <a:spcBef>
                <a:spcPts val="1755"/>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Ability to hide the fact that process and resources  are distributed .</a:t>
            </a:r>
            <a:endParaRPr/>
          </a:p>
          <a:p>
            <a:pPr marL="283845" marR="0" lvl="0" indent="-271780" algn="l" rtl="0">
              <a:lnSpc>
                <a:spcPct val="100000"/>
              </a:lnSpc>
              <a:spcBef>
                <a:spcPts val="60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Transparency has different aspects.</a:t>
            </a:r>
            <a:endParaRPr/>
          </a:p>
          <a:p>
            <a:pPr marL="283845" marR="5080" lvl="0" indent="-271780" algn="l" rtl="0">
              <a:lnSpc>
                <a:spcPct val="100000"/>
              </a:lnSpc>
              <a:spcBef>
                <a:spcPts val="1764"/>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These represent various properties that distributed  systems should have.</a:t>
            </a:r>
            <a:endParaRPr sz="2000" b="0" i="0" u="none">
              <a:solidFill>
                <a:schemeClr val="dk1"/>
              </a:solidFill>
              <a:latin typeface="Calibri"/>
              <a:ea typeface="Calibri"/>
              <a:cs typeface="Calibri"/>
              <a:sym typeface="Calibri"/>
            </a:endParaRPr>
          </a:p>
          <a:p>
            <a:pPr marL="0" marR="0" lvl="0" indent="0" algn="l" rtl="0">
              <a:lnSpc>
                <a:spcPct val="100000"/>
              </a:lnSpc>
              <a:spcBef>
                <a:spcPts val="400"/>
              </a:spcBef>
              <a:spcAft>
                <a:spcPts val="0"/>
              </a:spcAft>
              <a:buClr>
                <a:schemeClr val="dk1"/>
              </a:buClr>
              <a:buSzPts val="2000"/>
              <a:buFont typeface="Arial"/>
              <a:buNone/>
            </a:pPr>
            <a:endParaRPr sz="2000" b="0" i="0" u="none">
              <a:solidFill>
                <a:schemeClr val="dk2"/>
              </a:solidFill>
              <a:latin typeface="Calibri"/>
              <a:ea typeface="Calibri"/>
              <a:cs typeface="Calibri"/>
              <a:sym typeface="Calibri"/>
            </a:endParaRPr>
          </a:p>
        </p:txBody>
      </p:sp>
      <p:pic>
        <p:nvPicPr>
          <p:cNvPr id="872" name="Google Shape;872;p27"/>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pic>
        <p:nvPicPr>
          <p:cNvPr id="877" name="Google Shape;877;p28"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878" name="Google Shape;878;p28" descr="C:\Users\parul\Desktop\Untitled-1.png"/>
          <p:cNvPicPr preferRelativeResize="0"/>
          <p:nvPr/>
        </p:nvPicPr>
        <p:blipFill rotWithShape="1">
          <a:blip r:embed="rId4">
            <a:alphaModFix/>
          </a:blip>
          <a:srcRect/>
          <a:stretch/>
        </p:blipFill>
        <p:spPr>
          <a:xfrm>
            <a:off x="1856740" y="3083243"/>
            <a:ext cx="5430838" cy="2803525"/>
          </a:xfrm>
          <a:prstGeom prst="rect">
            <a:avLst/>
          </a:prstGeom>
          <a:noFill/>
          <a:ln>
            <a:noFill/>
          </a:ln>
        </p:spPr>
      </p:pic>
      <p:sp>
        <p:nvSpPr>
          <p:cNvPr id="879" name="Google Shape;879;p28"/>
          <p:cNvSpPr/>
          <p:nvPr/>
        </p:nvSpPr>
        <p:spPr>
          <a:xfrm>
            <a:off x="0" y="1484784"/>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880" name="Google Shape;880;p28"/>
          <p:cNvSpPr/>
          <p:nvPr/>
        </p:nvSpPr>
        <p:spPr>
          <a:xfrm>
            <a:off x="179512" y="1628800"/>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a:solidFill>
                  <a:schemeClr val="lt1"/>
                </a:solidFill>
                <a:latin typeface="Calibri"/>
                <a:ea typeface="Calibri"/>
                <a:cs typeface="Calibri"/>
                <a:sym typeface="Calibri"/>
              </a:rPr>
              <a:t>Transparency in a Distributed  System</a:t>
            </a:r>
            <a:endParaRPr sz="3000" b="1" i="0" u="none">
              <a:solidFill>
                <a:schemeClr val="lt1"/>
              </a:solidFill>
              <a:latin typeface="Calibri"/>
              <a:ea typeface="Calibri"/>
              <a:cs typeface="Calibri"/>
              <a:sym typeface="Calibri"/>
            </a:endParaRPr>
          </a:p>
        </p:txBody>
      </p:sp>
      <p:pic>
        <p:nvPicPr>
          <p:cNvPr id="881" name="Google Shape;881;p28"/>
          <p:cNvPicPr preferRelativeResize="0"/>
          <p:nvPr/>
        </p:nvPicPr>
        <p:blipFill rotWithShape="1">
          <a:blip r:embed="rId5">
            <a:alphaModFix/>
          </a:blip>
          <a:srcRect/>
          <a:stretch/>
        </p:blipFill>
        <p:spPr>
          <a:xfrm>
            <a:off x="8318500" y="6032500"/>
            <a:ext cx="609600" cy="609600"/>
          </a:xfrm>
          <a:prstGeom prst="rect">
            <a:avLst/>
          </a:prstGeom>
          <a:noFill/>
          <a:ln>
            <a:noFill/>
          </a:ln>
        </p:spPr>
      </p:pic>
      <p:sp>
        <p:nvSpPr>
          <p:cNvPr id="882" name="Google Shape;882;p28"/>
          <p:cNvSpPr/>
          <p:nvPr/>
        </p:nvSpPr>
        <p:spPr>
          <a:xfrm>
            <a:off x="179512" y="2204864"/>
            <a:ext cx="8687018" cy="4316493"/>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pic>
        <p:nvPicPr>
          <p:cNvPr id="887" name="Google Shape;887;p29" descr="C:\Users\parul\Desktop\Digital Learning Content.png"/>
          <p:cNvPicPr preferRelativeResize="0"/>
          <p:nvPr/>
        </p:nvPicPr>
        <p:blipFill rotWithShape="1">
          <a:blip r:embed="rId3">
            <a:alphaModFix/>
          </a:blip>
          <a:srcRect/>
          <a:stretch/>
        </p:blipFill>
        <p:spPr>
          <a:xfrm>
            <a:off x="0" y="0"/>
            <a:ext cx="9144000" cy="6900863"/>
          </a:xfrm>
          <a:prstGeom prst="rect">
            <a:avLst/>
          </a:prstGeom>
          <a:noFill/>
          <a:ln>
            <a:noFill/>
          </a:ln>
        </p:spPr>
      </p:pic>
      <p:pic>
        <p:nvPicPr>
          <p:cNvPr id="888" name="Google Shape;888;p29" descr="C:\Users\parul\Desktop\Untitled-1.png"/>
          <p:cNvPicPr preferRelativeResize="0"/>
          <p:nvPr/>
        </p:nvPicPr>
        <p:blipFill rotWithShape="1">
          <a:blip r:embed="rId4">
            <a:alphaModFix/>
          </a:blip>
          <a:srcRect/>
          <a:stretch/>
        </p:blipFill>
        <p:spPr>
          <a:xfrm>
            <a:off x="1856740" y="3083243"/>
            <a:ext cx="5430838" cy="2803525"/>
          </a:xfrm>
          <a:prstGeom prst="rect">
            <a:avLst/>
          </a:prstGeom>
          <a:noFill/>
          <a:ln>
            <a:noFill/>
          </a:ln>
        </p:spPr>
      </p:pic>
      <p:sp>
        <p:nvSpPr>
          <p:cNvPr id="889" name="Google Shape;889;p29"/>
          <p:cNvSpPr/>
          <p:nvPr/>
        </p:nvSpPr>
        <p:spPr>
          <a:xfrm>
            <a:off x="0" y="155679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890" name="Google Shape;890;p29"/>
          <p:cNvSpPr/>
          <p:nvPr/>
        </p:nvSpPr>
        <p:spPr>
          <a:xfrm>
            <a:off x="179512" y="1628800"/>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a:solidFill>
                  <a:schemeClr val="lt1"/>
                </a:solidFill>
                <a:latin typeface="Calibri"/>
                <a:ea typeface="Calibri"/>
                <a:cs typeface="Calibri"/>
                <a:sym typeface="Calibri"/>
              </a:rPr>
              <a:t>ACCESS TRANSPARENCY</a:t>
            </a:r>
            <a:endParaRPr sz="3000" b="1" i="0" u="none">
              <a:solidFill>
                <a:schemeClr val="lt1"/>
              </a:solidFill>
              <a:latin typeface="Calibri"/>
              <a:ea typeface="Calibri"/>
              <a:cs typeface="Calibri"/>
              <a:sym typeface="Calibri"/>
            </a:endParaRPr>
          </a:p>
        </p:txBody>
      </p:sp>
      <p:sp>
        <p:nvSpPr>
          <p:cNvPr id="891" name="Google Shape;891;p29"/>
          <p:cNvSpPr txBox="1"/>
          <p:nvPr/>
        </p:nvSpPr>
        <p:spPr>
          <a:xfrm>
            <a:off x="190183" y="2519045"/>
            <a:ext cx="8321675" cy="3413242"/>
          </a:xfrm>
          <a:prstGeom prst="rect">
            <a:avLst/>
          </a:prstGeom>
          <a:noFill/>
          <a:ln>
            <a:noFill/>
          </a:ln>
        </p:spPr>
        <p:txBody>
          <a:bodyPr spcFirstLastPara="1" wrap="square" lIns="91425" tIns="45700" rIns="91425" bIns="45700" anchor="t" anchorCtr="0">
            <a:spAutoFit/>
          </a:bodyPr>
          <a:lstStyle/>
          <a:p>
            <a:pPr marL="283845" marR="0" lvl="0" indent="-271780" algn="l" rtl="0">
              <a:lnSpc>
                <a:spcPct val="100000"/>
              </a:lnSpc>
              <a:spcBef>
                <a:spcPts val="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Enables local and remote information objects to be</a:t>
            </a:r>
            <a:endParaRPr/>
          </a:p>
          <a:p>
            <a:pPr marL="283845" marR="0" lvl="0" indent="-283845" algn="l" rtl="0">
              <a:lnSpc>
                <a:spcPct val="100000"/>
              </a:lnSpc>
              <a:spcBef>
                <a:spcPts val="5"/>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accessed using identical operations.</a:t>
            </a:r>
            <a:endParaRPr sz="2000" b="0" i="0" u="none">
              <a:solidFill>
                <a:schemeClr val="dk1"/>
              </a:solidFill>
              <a:latin typeface="Calibri"/>
              <a:ea typeface="Calibri"/>
              <a:cs typeface="Calibri"/>
              <a:sym typeface="Calibri"/>
            </a:endParaRPr>
          </a:p>
          <a:p>
            <a:pPr marL="342900" marR="0" lvl="0" indent="-190500" algn="l" rtl="0">
              <a:lnSpc>
                <a:spcPct val="100000"/>
              </a:lnSpc>
              <a:spcBef>
                <a:spcPts val="15"/>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283845" marR="0" lvl="0" indent="-271780" algn="l" rtl="0">
              <a:lnSpc>
                <a:spcPct val="100000"/>
              </a:lnSpc>
              <a:spcBef>
                <a:spcPts val="40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Example: File system operations in NFS.</a:t>
            </a:r>
            <a:endParaRPr sz="2000" b="0" i="0" u="none">
              <a:solidFill>
                <a:schemeClr val="dk1"/>
              </a:solidFill>
              <a:latin typeface="Calibri"/>
              <a:ea typeface="Calibri"/>
              <a:cs typeface="Calibri"/>
              <a:sym typeface="Calibri"/>
            </a:endParaRPr>
          </a:p>
          <a:p>
            <a:pPr marL="342900" marR="0" lvl="0" indent="-190500" algn="l" rtl="0">
              <a:lnSpc>
                <a:spcPct val="100000"/>
              </a:lnSpc>
              <a:spcBef>
                <a:spcPts val="15"/>
              </a:spcBef>
              <a:spcAft>
                <a:spcPts val="0"/>
              </a:spcAft>
              <a:buClr>
                <a:srgbClr val="FD8537"/>
              </a:buClr>
              <a:buSzPts val="2400"/>
              <a:buFont typeface="Noto Sans Symbols"/>
              <a:buNone/>
            </a:pPr>
            <a:endParaRPr sz="2400" b="0" i="0" u="none">
              <a:solidFill>
                <a:schemeClr val="dk1"/>
              </a:solidFill>
              <a:latin typeface="Calibri"/>
              <a:ea typeface="Calibri"/>
              <a:cs typeface="Calibri"/>
              <a:sym typeface="Calibri"/>
            </a:endParaRPr>
          </a:p>
          <a:p>
            <a:pPr marL="283845" marR="0" lvl="0" indent="-271780" algn="l" rtl="0">
              <a:lnSpc>
                <a:spcPct val="100000"/>
              </a:lnSpc>
              <a:spcBef>
                <a:spcPts val="40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Example: Navigation in the Web.</a:t>
            </a:r>
            <a:endParaRPr sz="2000" b="0" i="0" u="none">
              <a:solidFill>
                <a:schemeClr val="dk1"/>
              </a:solidFill>
              <a:latin typeface="Calibri"/>
              <a:ea typeface="Calibri"/>
              <a:cs typeface="Calibri"/>
              <a:sym typeface="Calibri"/>
            </a:endParaRPr>
          </a:p>
          <a:p>
            <a:pPr marL="342900" marR="0" lvl="0" indent="-190500" algn="l" rtl="0">
              <a:lnSpc>
                <a:spcPct val="100000"/>
              </a:lnSpc>
              <a:spcBef>
                <a:spcPts val="15"/>
              </a:spcBef>
              <a:spcAft>
                <a:spcPts val="0"/>
              </a:spcAft>
              <a:buClr>
                <a:srgbClr val="FD8537"/>
              </a:buClr>
              <a:buSzPts val="2400"/>
              <a:buFont typeface="Noto Sans Symbols"/>
              <a:buNone/>
            </a:pPr>
            <a:endParaRPr sz="2400" b="0" i="0" u="none">
              <a:solidFill>
                <a:schemeClr val="dk1"/>
              </a:solidFill>
              <a:latin typeface="Calibri"/>
              <a:ea typeface="Calibri"/>
              <a:cs typeface="Calibri"/>
              <a:sym typeface="Calibri"/>
            </a:endParaRPr>
          </a:p>
          <a:p>
            <a:pPr marL="283845" marR="0" lvl="0" indent="-271780" algn="l" rtl="0">
              <a:lnSpc>
                <a:spcPct val="100000"/>
              </a:lnSpc>
              <a:spcBef>
                <a:spcPts val="40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Example: SQL Queries</a:t>
            </a:r>
            <a:endParaRPr sz="2000" b="0" i="0" u="none">
              <a:solidFill>
                <a:schemeClr val="dk1"/>
              </a:solidFill>
              <a:latin typeface="Calibri"/>
              <a:ea typeface="Calibri"/>
              <a:cs typeface="Calibri"/>
              <a:sym typeface="Calibri"/>
            </a:endParaRPr>
          </a:p>
          <a:p>
            <a:pPr marL="0" marR="0" lvl="0" indent="0" algn="l" rtl="0">
              <a:lnSpc>
                <a:spcPct val="100000"/>
              </a:lnSpc>
              <a:spcBef>
                <a:spcPts val="400"/>
              </a:spcBef>
              <a:spcAft>
                <a:spcPts val="0"/>
              </a:spcAft>
              <a:buClr>
                <a:schemeClr val="dk1"/>
              </a:buClr>
              <a:buSzPts val="2000"/>
              <a:buFont typeface="Arial"/>
              <a:buNone/>
            </a:pPr>
            <a:endParaRPr sz="2000" b="0" i="0" u="none">
              <a:solidFill>
                <a:schemeClr val="dk2"/>
              </a:solidFill>
              <a:latin typeface="Calibri"/>
              <a:ea typeface="Calibri"/>
              <a:cs typeface="Calibri"/>
              <a:sym typeface="Calibri"/>
            </a:endParaRPr>
          </a:p>
        </p:txBody>
      </p:sp>
      <p:pic>
        <p:nvPicPr>
          <p:cNvPr id="892" name="Google Shape;892;p29"/>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pic>
        <p:nvPicPr>
          <p:cNvPr id="897" name="Google Shape;897;p30" descr="C:\Users\parul\Desktop\Digital Learning Content.png"/>
          <p:cNvPicPr preferRelativeResize="0"/>
          <p:nvPr/>
        </p:nvPicPr>
        <p:blipFill rotWithShape="1">
          <a:blip r:embed="rId3">
            <a:alphaModFix/>
          </a:blip>
          <a:srcRect/>
          <a:stretch/>
        </p:blipFill>
        <p:spPr>
          <a:xfrm>
            <a:off x="0" y="7392"/>
            <a:ext cx="9144000" cy="6900863"/>
          </a:xfrm>
          <a:prstGeom prst="rect">
            <a:avLst/>
          </a:prstGeom>
          <a:noFill/>
          <a:ln>
            <a:noFill/>
          </a:ln>
        </p:spPr>
      </p:pic>
      <p:pic>
        <p:nvPicPr>
          <p:cNvPr id="898" name="Google Shape;898;p30" descr="C:\Users\parul\Desktop\Untitled-1.png"/>
          <p:cNvPicPr preferRelativeResize="0"/>
          <p:nvPr/>
        </p:nvPicPr>
        <p:blipFill rotWithShape="1">
          <a:blip r:embed="rId4">
            <a:alphaModFix/>
          </a:blip>
          <a:srcRect/>
          <a:stretch/>
        </p:blipFill>
        <p:spPr>
          <a:xfrm>
            <a:off x="1856740" y="3083243"/>
            <a:ext cx="5430838" cy="2803525"/>
          </a:xfrm>
          <a:prstGeom prst="rect">
            <a:avLst/>
          </a:prstGeom>
          <a:noFill/>
          <a:ln>
            <a:noFill/>
          </a:ln>
        </p:spPr>
      </p:pic>
      <p:sp>
        <p:nvSpPr>
          <p:cNvPr id="899" name="Google Shape;899;p30"/>
          <p:cNvSpPr/>
          <p:nvPr/>
        </p:nvSpPr>
        <p:spPr>
          <a:xfrm>
            <a:off x="0" y="1556792"/>
            <a:ext cx="9144000" cy="642937"/>
          </a:xfrm>
          <a:prstGeom prst="rect">
            <a:avLst/>
          </a:prstGeom>
          <a:solidFill>
            <a:srgbClr val="1F497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a:solidFill>
                <a:schemeClr val="dk1"/>
              </a:solidFill>
              <a:latin typeface="Arial"/>
              <a:ea typeface="Arial"/>
              <a:cs typeface="Arial"/>
              <a:sym typeface="Arial"/>
            </a:endParaRPr>
          </a:p>
        </p:txBody>
      </p:sp>
      <p:sp>
        <p:nvSpPr>
          <p:cNvPr id="900" name="Google Shape;900;p30"/>
          <p:cNvSpPr/>
          <p:nvPr/>
        </p:nvSpPr>
        <p:spPr>
          <a:xfrm>
            <a:off x="28600" y="1556792"/>
            <a:ext cx="8763000" cy="5540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a:buNone/>
            </a:pPr>
            <a:r>
              <a:rPr lang="en-US" sz="3000" b="1" i="0" u="none">
                <a:solidFill>
                  <a:schemeClr val="lt1"/>
                </a:solidFill>
                <a:latin typeface="Calibri"/>
                <a:ea typeface="Calibri"/>
                <a:cs typeface="Calibri"/>
                <a:sym typeface="Calibri"/>
              </a:rPr>
              <a:t>CONCURRENCY TRANSPARENCY</a:t>
            </a:r>
            <a:endParaRPr sz="3000" b="1" i="0" u="none">
              <a:solidFill>
                <a:schemeClr val="lt1"/>
              </a:solidFill>
              <a:latin typeface="Calibri"/>
              <a:ea typeface="Calibri"/>
              <a:cs typeface="Calibri"/>
              <a:sym typeface="Calibri"/>
            </a:endParaRPr>
          </a:p>
        </p:txBody>
      </p:sp>
      <p:sp>
        <p:nvSpPr>
          <p:cNvPr id="901" name="Google Shape;901;p30"/>
          <p:cNvSpPr txBox="1"/>
          <p:nvPr/>
        </p:nvSpPr>
        <p:spPr>
          <a:xfrm>
            <a:off x="190183" y="2519045"/>
            <a:ext cx="8321675" cy="3413242"/>
          </a:xfrm>
          <a:prstGeom prst="rect">
            <a:avLst/>
          </a:prstGeom>
          <a:noFill/>
          <a:ln>
            <a:noFill/>
          </a:ln>
        </p:spPr>
        <p:txBody>
          <a:bodyPr spcFirstLastPara="1" wrap="square" lIns="91425" tIns="45700" rIns="91425" bIns="45700" anchor="t" anchorCtr="0">
            <a:spAutoFit/>
          </a:bodyPr>
          <a:lstStyle/>
          <a:p>
            <a:pPr marL="283845" marR="0" lvl="0" indent="-271780" algn="l" rtl="0">
              <a:lnSpc>
                <a:spcPct val="100000"/>
              </a:lnSpc>
              <a:spcBef>
                <a:spcPts val="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Enables information objects to be accessed</a:t>
            </a:r>
            <a:endParaRPr sz="2000" b="0" i="0" u="none">
              <a:solidFill>
                <a:schemeClr val="dk1"/>
              </a:solidFill>
              <a:latin typeface="Calibri"/>
              <a:ea typeface="Calibri"/>
              <a:cs typeface="Calibri"/>
              <a:sym typeface="Calibri"/>
            </a:endParaRPr>
          </a:p>
          <a:p>
            <a:pPr marL="283845" marR="0" lvl="0" indent="-283845" algn="l" rtl="0">
              <a:lnSpc>
                <a:spcPct val="100000"/>
              </a:lnSpc>
              <a:spcBef>
                <a:spcPts val="5"/>
              </a:spcBef>
              <a:spcAft>
                <a:spcPts val="0"/>
              </a:spcAft>
              <a:buClr>
                <a:schemeClr val="dk1"/>
              </a:buClr>
              <a:buSzPts val="2000"/>
              <a:buFont typeface="Arial"/>
              <a:buChar char="•"/>
            </a:pPr>
            <a:r>
              <a:rPr lang="en-US" sz="2000" b="0" i="0" u="none">
                <a:solidFill>
                  <a:schemeClr val="dk1"/>
                </a:solidFill>
                <a:latin typeface="Calibri"/>
                <a:ea typeface="Calibri"/>
                <a:cs typeface="Calibri"/>
                <a:sym typeface="Calibri"/>
              </a:rPr>
              <a:t>without knowledge of their location.</a:t>
            </a:r>
            <a:endParaRPr/>
          </a:p>
          <a:p>
            <a:pPr marL="342900" marR="0" lvl="0" indent="-190500" algn="l" rtl="0">
              <a:lnSpc>
                <a:spcPct val="100000"/>
              </a:lnSpc>
              <a:spcBef>
                <a:spcPts val="15"/>
              </a:spcBef>
              <a:spcAft>
                <a:spcPts val="0"/>
              </a:spcAft>
              <a:buClr>
                <a:schemeClr val="dk1"/>
              </a:buClr>
              <a:buSzPts val="2400"/>
              <a:buFont typeface="Arial"/>
              <a:buNone/>
            </a:pPr>
            <a:endParaRPr sz="2400" b="0" i="0" u="none">
              <a:solidFill>
                <a:schemeClr val="dk1"/>
              </a:solidFill>
              <a:latin typeface="Calibri"/>
              <a:ea typeface="Calibri"/>
              <a:cs typeface="Calibri"/>
              <a:sym typeface="Calibri"/>
            </a:endParaRPr>
          </a:p>
          <a:p>
            <a:pPr marL="283845" marR="0" lvl="0" indent="-271780" algn="l" rtl="0">
              <a:lnSpc>
                <a:spcPct val="100000"/>
              </a:lnSpc>
              <a:spcBef>
                <a:spcPts val="40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Example: File system operations in NFS</a:t>
            </a:r>
            <a:endParaRPr sz="2000" b="0" i="0" u="none">
              <a:solidFill>
                <a:schemeClr val="dk1"/>
              </a:solidFill>
              <a:latin typeface="Calibri"/>
              <a:ea typeface="Calibri"/>
              <a:cs typeface="Calibri"/>
              <a:sym typeface="Calibri"/>
            </a:endParaRPr>
          </a:p>
          <a:p>
            <a:pPr marL="342900" marR="0" lvl="0" indent="-190500" algn="l" rtl="0">
              <a:lnSpc>
                <a:spcPct val="100000"/>
              </a:lnSpc>
              <a:spcBef>
                <a:spcPts val="15"/>
              </a:spcBef>
              <a:spcAft>
                <a:spcPts val="0"/>
              </a:spcAft>
              <a:buClr>
                <a:srgbClr val="FD8537"/>
              </a:buClr>
              <a:buSzPts val="2400"/>
              <a:buFont typeface="Noto Sans Symbols"/>
              <a:buNone/>
            </a:pPr>
            <a:endParaRPr sz="2400" b="0" i="0" u="none">
              <a:solidFill>
                <a:schemeClr val="dk1"/>
              </a:solidFill>
              <a:latin typeface="Calibri"/>
              <a:ea typeface="Calibri"/>
              <a:cs typeface="Calibri"/>
              <a:sym typeface="Calibri"/>
            </a:endParaRPr>
          </a:p>
          <a:p>
            <a:pPr marL="283845" marR="0" lvl="0" indent="-271780" algn="l" rtl="0">
              <a:lnSpc>
                <a:spcPct val="100000"/>
              </a:lnSpc>
              <a:spcBef>
                <a:spcPts val="40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Example: Pages in the Web</a:t>
            </a:r>
            <a:endParaRPr sz="2000" b="0" i="0" u="none">
              <a:solidFill>
                <a:schemeClr val="dk1"/>
              </a:solidFill>
              <a:latin typeface="Calibri"/>
              <a:ea typeface="Calibri"/>
              <a:cs typeface="Calibri"/>
              <a:sym typeface="Calibri"/>
            </a:endParaRPr>
          </a:p>
          <a:p>
            <a:pPr marL="342900" marR="0" lvl="0" indent="-190500" algn="l" rtl="0">
              <a:lnSpc>
                <a:spcPct val="100000"/>
              </a:lnSpc>
              <a:spcBef>
                <a:spcPts val="15"/>
              </a:spcBef>
              <a:spcAft>
                <a:spcPts val="0"/>
              </a:spcAft>
              <a:buClr>
                <a:srgbClr val="FD8537"/>
              </a:buClr>
              <a:buSzPts val="2400"/>
              <a:buFont typeface="Noto Sans Symbols"/>
              <a:buNone/>
            </a:pPr>
            <a:endParaRPr sz="2400" b="0" i="0" u="none">
              <a:solidFill>
                <a:schemeClr val="dk1"/>
              </a:solidFill>
              <a:latin typeface="Calibri"/>
              <a:ea typeface="Calibri"/>
              <a:cs typeface="Calibri"/>
              <a:sym typeface="Calibri"/>
            </a:endParaRPr>
          </a:p>
          <a:p>
            <a:pPr marL="283845" marR="0" lvl="0" indent="-271780" algn="l" rtl="0">
              <a:lnSpc>
                <a:spcPct val="100000"/>
              </a:lnSpc>
              <a:spcBef>
                <a:spcPts val="400"/>
              </a:spcBef>
              <a:spcAft>
                <a:spcPts val="0"/>
              </a:spcAft>
              <a:buClr>
                <a:srgbClr val="FD8537"/>
              </a:buClr>
              <a:buSzPts val="1375"/>
              <a:buFont typeface="Noto Sans Symbols"/>
              <a:buChar char="🞆"/>
            </a:pPr>
            <a:r>
              <a:rPr lang="en-US" sz="2000" b="0" i="0" u="none">
                <a:solidFill>
                  <a:schemeClr val="dk1"/>
                </a:solidFill>
                <a:latin typeface="Calibri"/>
                <a:ea typeface="Calibri"/>
                <a:cs typeface="Calibri"/>
                <a:sym typeface="Calibri"/>
              </a:rPr>
              <a:t>Example: Tables in distributed databases</a:t>
            </a:r>
            <a:endParaRPr sz="2000" b="0" i="0" u="none">
              <a:solidFill>
                <a:schemeClr val="dk1"/>
              </a:solidFill>
              <a:latin typeface="Calibri"/>
              <a:ea typeface="Calibri"/>
              <a:cs typeface="Calibri"/>
              <a:sym typeface="Calibri"/>
            </a:endParaRPr>
          </a:p>
          <a:p>
            <a:pPr marL="0" marR="0" lvl="0" indent="0" algn="l" rtl="0">
              <a:lnSpc>
                <a:spcPct val="100000"/>
              </a:lnSpc>
              <a:spcBef>
                <a:spcPts val="400"/>
              </a:spcBef>
              <a:spcAft>
                <a:spcPts val="0"/>
              </a:spcAft>
              <a:buClr>
                <a:schemeClr val="dk1"/>
              </a:buClr>
              <a:buSzPts val="2000"/>
              <a:buFont typeface="Arial"/>
              <a:buNone/>
            </a:pPr>
            <a:endParaRPr sz="2000" b="0" i="0" u="none">
              <a:solidFill>
                <a:schemeClr val="dk2"/>
              </a:solidFill>
              <a:latin typeface="Calibri"/>
              <a:ea typeface="Calibri"/>
              <a:cs typeface="Calibri"/>
              <a:sym typeface="Calibri"/>
            </a:endParaRPr>
          </a:p>
        </p:txBody>
      </p:sp>
      <p:pic>
        <p:nvPicPr>
          <p:cNvPr id="902" name="Google Shape;902;p30"/>
          <p:cNvPicPr preferRelativeResize="0"/>
          <p:nvPr/>
        </p:nvPicPr>
        <p:blipFill rotWithShape="1">
          <a:blip r:embed="rId5">
            <a:alphaModFix/>
          </a:blip>
          <a:srcRect/>
          <a:stretch/>
        </p:blipFill>
        <p:spPr>
          <a:xfrm>
            <a:off x="8318500" y="6032500"/>
            <a:ext cx="609600" cy="609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1660</Words>
  <Application>Microsoft Office PowerPoint</Application>
  <PresentationFormat>On-screen Show (4:3)</PresentationFormat>
  <Paragraphs>204</Paragraphs>
  <Slides>32</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Arial</vt:lpstr>
      <vt:lpstr>Calibri</vt:lpstr>
      <vt:lpstr>Noto Sans Symbols</vt:lpstr>
      <vt:lpstr>Söhne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dc:creator>
  <cp:lastModifiedBy>mohammad vasim farooqui</cp:lastModifiedBy>
  <cp:revision>43</cp:revision>
  <dcterms:created xsi:type="dcterms:W3CDTF">2020-05-18T10:32:00Z</dcterms:created>
  <dcterms:modified xsi:type="dcterms:W3CDTF">2023-06-26T05:02:55Z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