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303" r:id="rId6"/>
    <p:sldId id="290" r:id="rId7"/>
    <p:sldId id="260" r:id="rId8"/>
    <p:sldId id="305" r:id="rId9"/>
    <p:sldId id="306" r:id="rId10"/>
    <p:sldId id="307" r:id="rId11"/>
    <p:sldId id="291" r:id="rId12"/>
    <p:sldId id="294" r:id="rId13"/>
    <p:sldId id="30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8" r:id="rId22"/>
    <p:sldId id="302" r:id="rId23"/>
    <p:sldId id="309" r:id="rId24"/>
    <p:sldId id="292" r:id="rId25"/>
    <p:sldId id="293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289" r:id="rId36"/>
    <p:sldId id="288" r:id="rId37"/>
  </p:sldIdLst>
  <p:sldSz cx="9144000" cy="6858000" type="screen4x3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8" roundtripDataSignature="AMtx7mhDIkeUCoZzgH0RzGojAlP7mEDG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16D7BC-1EDC-4ED7-97D3-87B85B9E4D91}">
  <a:tblStyle styleId="{8F16D7BC-1EDC-4ED7-97D3-87B85B9E4D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280" y="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8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epak Upadhyay" userId="S::deepak.upadhyay@techdefence.com::65f8db61-f379-412a-8bae-eef0e2c91cdc" providerId="AD" clId="Web-{FF36B0B7-A78D-6F3C-C27A-C522481B1D1D}"/>
    <pc:docChg chg="modSld">
      <pc:chgData name="Deepak Upadhyay" userId="S::deepak.upadhyay@techdefence.com::65f8db61-f379-412a-8bae-eef0e2c91cdc" providerId="AD" clId="Web-{FF36B0B7-A78D-6F3C-C27A-C522481B1D1D}" dt="2024-06-15T03:10:46.755" v="3" actId="1076"/>
      <pc:docMkLst>
        <pc:docMk/>
      </pc:docMkLst>
      <pc:sldChg chg="modSp">
        <pc:chgData name="Deepak Upadhyay" userId="S::deepak.upadhyay@techdefence.com::65f8db61-f379-412a-8bae-eef0e2c91cdc" providerId="AD" clId="Web-{FF36B0B7-A78D-6F3C-C27A-C522481B1D1D}" dt="2024-06-15T03:10:21.052" v="2" actId="20577"/>
        <pc:sldMkLst>
          <pc:docMk/>
          <pc:sldMk cId="0" sldId="258"/>
        </pc:sldMkLst>
      </pc:sldChg>
      <pc:sldChg chg="modSp">
        <pc:chgData name="Deepak Upadhyay" userId="S::deepak.upadhyay@techdefence.com::65f8db61-f379-412a-8bae-eef0e2c91cdc" providerId="AD" clId="Web-{FF36B0B7-A78D-6F3C-C27A-C522481B1D1D}" dt="2024-06-15T03:10:46.755" v="3" actId="1076"/>
        <pc:sldMkLst>
          <pc:docMk/>
          <pc:sldMk cId="0" sldId="260"/>
        </pc:sldMkLst>
      </pc:sldChg>
    </pc:docChg>
  </pc:docChgLst>
  <pc:docChgLst>
    <pc:chgData name="Shakti Gaur" userId="S::shakti.gaur@techdefence.com::bf3c040b-93f4-4d5c-b6d3-a0f13630895c" providerId="AD" clId="Web-{EF36E2D9-007C-A92E-D01E-0FE57A178143}"/>
    <pc:docChg chg="modSld">
      <pc:chgData name="Shakti Gaur" userId="S::shakti.gaur@techdefence.com::bf3c040b-93f4-4d5c-b6d3-a0f13630895c" providerId="AD" clId="Web-{EF36E2D9-007C-A92E-D01E-0FE57A178143}" dt="2024-06-21T02:16:51.056" v="14" actId="20577"/>
      <pc:docMkLst>
        <pc:docMk/>
      </pc:docMkLst>
      <pc:sldChg chg="modSp">
        <pc:chgData name="Shakti Gaur" userId="S::shakti.gaur@techdefence.com::bf3c040b-93f4-4d5c-b6d3-a0f13630895c" providerId="AD" clId="Web-{EF36E2D9-007C-A92E-D01E-0FE57A178143}" dt="2024-06-21T02:15:47.244" v="4" actId="20577"/>
        <pc:sldMkLst>
          <pc:docMk/>
          <pc:sldMk cId="0" sldId="259"/>
        </pc:sldMkLst>
      </pc:sldChg>
      <pc:sldChg chg="modSp">
        <pc:chgData name="Shakti Gaur" userId="S::shakti.gaur@techdefence.com::bf3c040b-93f4-4d5c-b6d3-a0f13630895c" providerId="AD" clId="Web-{EF36E2D9-007C-A92E-D01E-0FE57A178143}" dt="2024-06-21T02:16:02.087" v="10" actId="20577"/>
        <pc:sldMkLst>
          <pc:docMk/>
          <pc:sldMk cId="0" sldId="260"/>
        </pc:sldMkLst>
      </pc:sldChg>
      <pc:sldChg chg="modSp">
        <pc:chgData name="Shakti Gaur" userId="S::shakti.gaur@techdefence.com::bf3c040b-93f4-4d5c-b6d3-a0f13630895c" providerId="AD" clId="Web-{EF36E2D9-007C-A92E-D01E-0FE57A178143}" dt="2024-06-21T02:16:10.994" v="12" actId="20577"/>
        <pc:sldMkLst>
          <pc:docMk/>
          <pc:sldMk cId="0" sldId="262"/>
        </pc:sldMkLst>
      </pc:sldChg>
      <pc:sldChg chg="modSp">
        <pc:chgData name="Shakti Gaur" userId="S::shakti.gaur@techdefence.com::bf3c040b-93f4-4d5c-b6d3-a0f13630895c" providerId="AD" clId="Web-{EF36E2D9-007C-A92E-D01E-0FE57A178143}" dt="2024-06-21T02:16:51.056" v="14" actId="20577"/>
        <pc:sldMkLst>
          <pc:docMk/>
          <pc:sldMk cId="0" sldId="285"/>
        </pc:sldMkLst>
      </pc:sldChg>
    </pc:docChg>
  </pc:docChgLst>
  <pc:docChgLst>
    <pc:chgData name="Shakti Gaur" userId="S::shakti.gaur@techdefence.com::bf3c040b-93f4-4d5c-b6d3-a0f13630895c" providerId="AD" clId="Web-{0D0F60F9-8C7A-75C8-A425-0A5E0F7D0F25}"/>
    <pc:docChg chg="modSld">
      <pc:chgData name="Shakti Gaur" userId="S::shakti.gaur@techdefence.com::bf3c040b-93f4-4d5c-b6d3-a0f13630895c" providerId="AD" clId="Web-{0D0F60F9-8C7A-75C8-A425-0A5E0F7D0F25}" dt="2024-06-10T05:34:43.113" v="47" actId="20577"/>
      <pc:docMkLst>
        <pc:docMk/>
      </pc:docMkLst>
      <pc:sldChg chg="addSp delSp modSp">
        <pc:chgData name="Shakti Gaur" userId="S::shakti.gaur@techdefence.com::bf3c040b-93f4-4d5c-b6d3-a0f13630895c" providerId="AD" clId="Web-{0D0F60F9-8C7A-75C8-A425-0A5E0F7D0F25}" dt="2024-06-10T05:34:43.113" v="47" actId="20577"/>
        <pc:sldMkLst>
          <pc:docMk/>
          <pc:sldMk cId="0" sldId="262"/>
        </pc:sldMkLst>
      </pc:sldChg>
    </pc:docChg>
  </pc:docChgLst>
  <pc:docChgLst>
    <pc:chgData name="Khushal Bhoyar" userId="a88ec5d2-5563-40fc-9ded-f1c9d5475c71" providerId="ADAL" clId="{89C1292B-8D87-4FF6-85AB-AE1FB52564BB}"/>
    <pc:docChg chg="modSld">
      <pc:chgData name="Khushal Bhoyar" userId="a88ec5d2-5563-40fc-9ded-f1c9d5475c71" providerId="ADAL" clId="{89C1292B-8D87-4FF6-85AB-AE1FB52564BB}" dt="2025-06-12T09:23:08.222" v="0" actId="1076"/>
      <pc:docMkLst>
        <pc:docMk/>
      </pc:docMkLst>
      <pc:sldChg chg="modSp mod">
        <pc:chgData name="Khushal Bhoyar" userId="a88ec5d2-5563-40fc-9ded-f1c9d5475c71" providerId="ADAL" clId="{89C1292B-8D87-4FF6-85AB-AE1FB52564BB}" dt="2025-06-12T09:23:08.222" v="0" actId="1076"/>
        <pc:sldMkLst>
          <pc:docMk/>
          <pc:sldMk cId="0" sldId="264"/>
        </pc:sldMkLst>
        <pc:spChg chg="mod">
          <ac:chgData name="Khushal Bhoyar" userId="a88ec5d2-5563-40fc-9ded-f1c9d5475c71" providerId="ADAL" clId="{89C1292B-8D87-4FF6-85AB-AE1FB52564BB}" dt="2025-06-12T09:23:08.222" v="0" actId="1076"/>
          <ac:spMkLst>
            <pc:docMk/>
            <pc:sldMk cId="0" sldId="264"/>
            <ac:spMk id="2" creationId="{0B5A4FDB-F927-2517-1657-CCFEFB7A5A2A}"/>
          </ac:spMkLst>
        </pc:spChg>
      </pc:sldChg>
    </pc:docChg>
  </pc:docChgLst>
  <pc:docChgLst>
    <pc:chgData name="Shakti Gaur" userId="S::shakti.gaur@techdefence.com::bf3c040b-93f4-4d5c-b6d3-a0f13630895c" providerId="AD" clId="Web-{D166CF87-CD52-9767-88E1-3B93ECEA9611}"/>
    <pc:docChg chg="addSld modSld">
      <pc:chgData name="Shakti Gaur" userId="S::shakti.gaur@techdefence.com::bf3c040b-93f4-4d5c-b6d3-a0f13630895c" providerId="AD" clId="Web-{D166CF87-CD52-9767-88E1-3B93ECEA9611}" dt="2024-06-10T02:31:36.040" v="98" actId="1076"/>
      <pc:docMkLst>
        <pc:docMk/>
      </pc:docMkLst>
      <pc:sldChg chg="delSp modSp">
        <pc:chgData name="Shakti Gaur" userId="S::shakti.gaur@techdefence.com::bf3c040b-93f4-4d5c-b6d3-a0f13630895c" providerId="AD" clId="Web-{D166CF87-CD52-9767-88E1-3B93ECEA9611}" dt="2024-06-10T02:28:25.626" v="64" actId="20577"/>
        <pc:sldMkLst>
          <pc:docMk/>
          <pc:sldMk cId="0" sldId="258"/>
        </pc:sldMkLst>
      </pc:sldChg>
      <pc:sldChg chg="modSp">
        <pc:chgData name="Shakti Gaur" userId="S::shakti.gaur@techdefence.com::bf3c040b-93f4-4d5c-b6d3-a0f13630895c" providerId="AD" clId="Web-{D166CF87-CD52-9767-88E1-3B93ECEA9611}" dt="2024-06-10T02:28:37.783" v="68" actId="20577"/>
        <pc:sldMkLst>
          <pc:docMk/>
          <pc:sldMk cId="0" sldId="261"/>
        </pc:sldMkLst>
      </pc:sldChg>
      <pc:sldChg chg="modSp">
        <pc:chgData name="Shakti Gaur" userId="S::shakti.gaur@techdefence.com::bf3c040b-93f4-4d5c-b6d3-a0f13630895c" providerId="AD" clId="Web-{D166CF87-CD52-9767-88E1-3B93ECEA9611}" dt="2024-06-10T02:24:48.087" v="15" actId="20577"/>
        <pc:sldMkLst>
          <pc:docMk/>
          <pc:sldMk cId="0" sldId="262"/>
        </pc:sldMkLst>
      </pc:sldChg>
      <pc:sldChg chg="modSp">
        <pc:chgData name="Shakti Gaur" userId="S::shakti.gaur@techdefence.com::bf3c040b-93f4-4d5c-b6d3-a0f13630895c" providerId="AD" clId="Web-{D166CF87-CD52-9767-88E1-3B93ECEA9611}" dt="2024-06-10T02:25:17.182" v="18" actId="14100"/>
        <pc:sldMkLst>
          <pc:docMk/>
          <pc:sldMk cId="0" sldId="269"/>
        </pc:sldMkLst>
      </pc:sldChg>
      <pc:sldChg chg="modSp">
        <pc:chgData name="Shakti Gaur" userId="S::shakti.gaur@techdefence.com::bf3c040b-93f4-4d5c-b6d3-a0f13630895c" providerId="AD" clId="Web-{D166CF87-CD52-9767-88E1-3B93ECEA9611}" dt="2024-06-10T02:29:52.505" v="71" actId="20577"/>
        <pc:sldMkLst>
          <pc:docMk/>
          <pc:sldMk cId="0" sldId="286"/>
        </pc:sldMkLst>
      </pc:sldChg>
      <pc:sldChg chg="modSp">
        <pc:chgData name="Shakti Gaur" userId="S::shakti.gaur@techdefence.com::bf3c040b-93f4-4d5c-b6d3-a0f13630895c" providerId="AD" clId="Web-{D166CF87-CD52-9767-88E1-3B93ECEA9611}" dt="2024-06-10T02:30:20.428" v="77" actId="1076"/>
        <pc:sldMkLst>
          <pc:docMk/>
          <pc:sldMk cId="0" sldId="287"/>
        </pc:sldMkLst>
      </pc:sldChg>
      <pc:sldChg chg="delSp modSp new">
        <pc:chgData name="Shakti Gaur" userId="S::shakti.gaur@techdefence.com::bf3c040b-93f4-4d5c-b6d3-a0f13630895c" providerId="AD" clId="Web-{D166CF87-CD52-9767-88E1-3B93ECEA9611}" dt="2024-06-10T02:31:36.040" v="98" actId="1076"/>
        <pc:sldMkLst>
          <pc:docMk/>
          <pc:sldMk cId="2338664340" sldId="289"/>
        </pc:sldMkLst>
      </pc:sldChg>
    </pc:docChg>
  </pc:docChgLst>
  <pc:docChgLst>
    <pc:chgData name="Shakti Gaur" userId="S::shakti.gaur@techdefence.com::bf3c040b-93f4-4d5c-b6d3-a0f13630895c" providerId="AD" clId="Web-{2AF726FB-4CAB-7AD5-A1C6-63E7C5B9546B}"/>
    <pc:docChg chg="delSld modSld">
      <pc:chgData name="Shakti Gaur" userId="S::shakti.gaur@techdefence.com::bf3c040b-93f4-4d5c-b6d3-a0f13630895c" providerId="AD" clId="Web-{2AF726FB-4CAB-7AD5-A1C6-63E7C5B9546B}" dt="2024-06-13T03:35:16.421" v="2" actId="20577"/>
      <pc:docMkLst>
        <pc:docMk/>
      </pc:docMkLst>
      <pc:sldChg chg="del">
        <pc:chgData name="Shakti Gaur" userId="S::shakti.gaur@techdefence.com::bf3c040b-93f4-4d5c-b6d3-a0f13630895c" providerId="AD" clId="Web-{2AF726FB-4CAB-7AD5-A1C6-63E7C5B9546B}" dt="2024-06-13T03:34:31.826" v="0"/>
        <pc:sldMkLst>
          <pc:docMk/>
          <pc:sldMk cId="0" sldId="270"/>
        </pc:sldMkLst>
      </pc:sldChg>
      <pc:sldChg chg="modSp">
        <pc:chgData name="Shakti Gaur" userId="S::shakti.gaur@techdefence.com::bf3c040b-93f4-4d5c-b6d3-a0f13630895c" providerId="AD" clId="Web-{2AF726FB-4CAB-7AD5-A1C6-63E7C5B9546B}" dt="2024-06-13T03:35:16.421" v="2" actId="20577"/>
        <pc:sldMkLst>
          <pc:docMk/>
          <pc:sldMk cId="0" sldId="272"/>
        </pc:sldMkLst>
      </pc:sldChg>
    </pc:docChg>
  </pc:docChgLst>
  <pc:docChgLst>
    <pc:chgData name="Shakti Gaur" userId="S::shakti.gaur@techdefence.com::bf3c040b-93f4-4d5c-b6d3-a0f13630895c" providerId="AD" clId="Web-{0DB246AD-50A3-4DCA-71DB-F8B4641EAE99}"/>
    <pc:docChg chg="modSld">
      <pc:chgData name="Shakti Gaur" userId="S::shakti.gaur@techdefence.com::bf3c040b-93f4-4d5c-b6d3-a0f13630895c" providerId="AD" clId="Web-{0DB246AD-50A3-4DCA-71DB-F8B4641EAE99}" dt="2024-06-15T02:17:28.640" v="16" actId="20577"/>
      <pc:docMkLst>
        <pc:docMk/>
      </pc:docMkLst>
      <pc:sldChg chg="modSp">
        <pc:chgData name="Shakti Gaur" userId="S::shakti.gaur@techdefence.com::bf3c040b-93f4-4d5c-b6d3-a0f13630895c" providerId="AD" clId="Web-{0DB246AD-50A3-4DCA-71DB-F8B4641EAE99}" dt="2024-06-15T02:16:13.624" v="3" actId="14100"/>
        <pc:sldMkLst>
          <pc:docMk/>
          <pc:sldMk cId="0" sldId="267"/>
        </pc:sldMkLst>
      </pc:sldChg>
      <pc:sldChg chg="modSp">
        <pc:chgData name="Shakti Gaur" userId="S::shakti.gaur@techdefence.com::bf3c040b-93f4-4d5c-b6d3-a0f13630895c" providerId="AD" clId="Web-{0DB246AD-50A3-4DCA-71DB-F8B4641EAE99}" dt="2024-06-15T02:16:25.921" v="10" actId="14100"/>
        <pc:sldMkLst>
          <pc:docMk/>
          <pc:sldMk cId="0" sldId="268"/>
        </pc:sldMkLst>
      </pc:sldChg>
      <pc:sldChg chg="modSp">
        <pc:chgData name="Shakti Gaur" userId="S::shakti.gaur@techdefence.com::bf3c040b-93f4-4d5c-b6d3-a0f13630895c" providerId="AD" clId="Web-{0DB246AD-50A3-4DCA-71DB-F8B4641EAE99}" dt="2024-06-15T02:16:57.906" v="12" actId="20577"/>
        <pc:sldMkLst>
          <pc:docMk/>
          <pc:sldMk cId="0" sldId="273"/>
        </pc:sldMkLst>
      </pc:sldChg>
      <pc:sldChg chg="modSp">
        <pc:chgData name="Shakti Gaur" userId="S::shakti.gaur@techdefence.com::bf3c040b-93f4-4d5c-b6d3-a0f13630895c" providerId="AD" clId="Web-{0DB246AD-50A3-4DCA-71DB-F8B4641EAE99}" dt="2024-06-15T02:17:28.640" v="16" actId="20577"/>
        <pc:sldMkLst>
          <pc:docMk/>
          <pc:sldMk cId="0" sldId="274"/>
        </pc:sldMkLst>
      </pc:sldChg>
    </pc:docChg>
  </pc:docChgLst>
  <pc:docChgLst>
    <pc:chgData name="Shakti Gaur" userId="S::shakti.gaur@techdefence.com::bf3c040b-93f4-4d5c-b6d3-a0f13630895c" providerId="AD" clId="Web-{CC78242C-305B-B39D-82E9-5E179E37288B}"/>
    <pc:docChg chg="modSld">
      <pc:chgData name="Shakti Gaur" userId="S::shakti.gaur@techdefence.com::bf3c040b-93f4-4d5c-b6d3-a0f13630895c" providerId="AD" clId="Web-{CC78242C-305B-B39D-82E9-5E179E37288B}" dt="2024-06-07T05:11:45.040" v="81" actId="20577"/>
      <pc:docMkLst>
        <pc:docMk/>
      </pc:docMkLst>
      <pc:sldChg chg="modSp">
        <pc:chgData name="Shakti Gaur" userId="S::shakti.gaur@techdefence.com::bf3c040b-93f4-4d5c-b6d3-a0f13630895c" providerId="AD" clId="Web-{CC78242C-305B-B39D-82E9-5E179E37288B}" dt="2024-06-07T04:46:27.805" v="0" actId="1076"/>
        <pc:sldMkLst>
          <pc:docMk/>
          <pc:sldMk cId="0" sldId="262"/>
        </pc:sldMkLst>
      </pc:sldChg>
      <pc:sldChg chg="addSp delSp modSp">
        <pc:chgData name="Shakti Gaur" userId="S::shakti.gaur@techdefence.com::bf3c040b-93f4-4d5c-b6d3-a0f13630895c" providerId="AD" clId="Web-{CC78242C-305B-B39D-82E9-5E179E37288B}" dt="2024-06-07T04:47:40.245" v="7" actId="20577"/>
        <pc:sldMkLst>
          <pc:docMk/>
          <pc:sldMk cId="0" sldId="264"/>
        </pc:sldMkLst>
      </pc:sldChg>
      <pc:sldChg chg="delSp modSp">
        <pc:chgData name="Shakti Gaur" userId="S::shakti.gaur@techdefence.com::bf3c040b-93f4-4d5c-b6d3-a0f13630895c" providerId="AD" clId="Web-{CC78242C-305B-B39D-82E9-5E179E37288B}" dt="2024-06-07T05:07:59.006" v="58" actId="1076"/>
        <pc:sldMkLst>
          <pc:docMk/>
          <pc:sldMk cId="0" sldId="269"/>
        </pc:sldMkLst>
      </pc:sldChg>
      <pc:sldChg chg="modSp">
        <pc:chgData name="Shakti Gaur" userId="S::shakti.gaur@techdefence.com::bf3c040b-93f4-4d5c-b6d3-a0f13630895c" providerId="AD" clId="Web-{CC78242C-305B-B39D-82E9-5E179E37288B}" dt="2024-06-07T05:08:16.366" v="61" actId="20577"/>
        <pc:sldMkLst>
          <pc:docMk/>
          <pc:sldMk cId="0" sldId="270"/>
        </pc:sldMkLst>
      </pc:sldChg>
      <pc:sldChg chg="modSp">
        <pc:chgData name="Shakti Gaur" userId="S::shakti.gaur@techdefence.com::bf3c040b-93f4-4d5c-b6d3-a0f13630895c" providerId="AD" clId="Web-{CC78242C-305B-B39D-82E9-5E179E37288B}" dt="2024-06-07T05:09:31.601" v="66" actId="14100"/>
        <pc:sldMkLst>
          <pc:docMk/>
          <pc:sldMk cId="0" sldId="273"/>
        </pc:sldMkLst>
      </pc:sldChg>
      <pc:sldChg chg="modSp">
        <pc:chgData name="Shakti Gaur" userId="S::shakti.gaur@techdefence.com::bf3c040b-93f4-4d5c-b6d3-a0f13630895c" providerId="AD" clId="Web-{CC78242C-305B-B39D-82E9-5E179E37288B}" dt="2024-06-07T05:10:14.352" v="73" actId="20577"/>
        <pc:sldMkLst>
          <pc:docMk/>
          <pc:sldMk cId="0" sldId="278"/>
        </pc:sldMkLst>
      </pc:sldChg>
      <pc:sldChg chg="modSp">
        <pc:chgData name="Shakti Gaur" userId="S::shakti.gaur@techdefence.com::bf3c040b-93f4-4d5c-b6d3-a0f13630895c" providerId="AD" clId="Web-{CC78242C-305B-B39D-82E9-5E179E37288B}" dt="2024-06-07T05:10:27.227" v="78" actId="20577"/>
        <pc:sldMkLst>
          <pc:docMk/>
          <pc:sldMk cId="0" sldId="281"/>
        </pc:sldMkLst>
      </pc:sldChg>
      <pc:sldChg chg="modSp">
        <pc:chgData name="Shakti Gaur" userId="S::shakti.gaur@techdefence.com::bf3c040b-93f4-4d5c-b6d3-a0f13630895c" providerId="AD" clId="Web-{CC78242C-305B-B39D-82E9-5E179E37288B}" dt="2024-06-07T05:11:45.040" v="81" actId="20577"/>
        <pc:sldMkLst>
          <pc:docMk/>
          <pc:sldMk cId="0" sldId="287"/>
        </pc:sldMkLst>
      </pc:sldChg>
    </pc:docChg>
  </pc:docChgLst>
  <pc:docChgLst>
    <pc:chgData name="Shakti Gaur" userId="S::shakti.gaur@techdefence.com::bf3c040b-93f4-4d5c-b6d3-a0f13630895c" providerId="AD" clId="Web-{BD18D9DF-CCE4-15CB-E857-BFEE427409B0}"/>
    <pc:docChg chg="modSld">
      <pc:chgData name="Shakti Gaur" userId="S::shakti.gaur@techdefence.com::bf3c040b-93f4-4d5c-b6d3-a0f13630895c" providerId="AD" clId="Web-{BD18D9DF-CCE4-15CB-E857-BFEE427409B0}" dt="2024-06-10T01:54:29.491" v="3" actId="20577"/>
      <pc:docMkLst>
        <pc:docMk/>
      </pc:docMkLst>
      <pc:sldChg chg="modSp">
        <pc:chgData name="Shakti Gaur" userId="S::shakti.gaur@techdefence.com::bf3c040b-93f4-4d5c-b6d3-a0f13630895c" providerId="AD" clId="Web-{BD18D9DF-CCE4-15CB-E857-BFEE427409B0}" dt="2024-06-10T01:54:22.506" v="1" actId="20577"/>
        <pc:sldMkLst>
          <pc:docMk/>
          <pc:sldMk cId="0" sldId="259"/>
        </pc:sldMkLst>
      </pc:sldChg>
      <pc:sldChg chg="modSp">
        <pc:chgData name="Shakti Gaur" userId="S::shakti.gaur@techdefence.com::bf3c040b-93f4-4d5c-b6d3-a0f13630895c" providerId="AD" clId="Web-{BD18D9DF-CCE4-15CB-E857-BFEE427409B0}" dt="2024-06-10T01:54:29.491" v="3" actId="20577"/>
        <pc:sldMkLst>
          <pc:docMk/>
          <pc:sldMk cId="0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514350"/>
            <a:ext cx="60963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985063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72fbbc5562_0_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272fbbc556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4849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985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5450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4808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507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20886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9851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54987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18151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2058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0037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3294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4161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989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6403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301116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198686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4262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89483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977189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00406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6341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16808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7115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14982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48929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4037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621527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83579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3179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9786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552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0390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0112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8184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obj">
  <p:cSld name="OBJECT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6"/>
          <p:cNvSpPr txBox="1">
            <a:spLocks noGrp="1"/>
          </p:cNvSpPr>
          <p:nvPr>
            <p:ph type="ctrTitle"/>
          </p:nvPr>
        </p:nvSpPr>
        <p:spPr>
          <a:xfrm>
            <a:off x="1715896" y="1632966"/>
            <a:ext cx="5712206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500" b="1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6"/>
          <p:cNvSpPr txBox="1">
            <a:spLocks noGrp="1"/>
          </p:cNvSpPr>
          <p:nvPr>
            <p:ph type="subTitle" idx="1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6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6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7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898652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7"/>
          <p:cNvSpPr txBox="1">
            <a:spLocks noGrp="1"/>
          </p:cNvSpPr>
          <p:nvPr>
            <p:ph type="body" idx="1"/>
          </p:nvPr>
        </p:nvSpPr>
        <p:spPr>
          <a:xfrm>
            <a:off x="301625" y="2368295"/>
            <a:ext cx="8664575" cy="427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7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7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7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755" y="3072383"/>
            <a:ext cx="5430012" cy="2802636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39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9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9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0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898652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0"/>
          <p:cNvSpPr txBox="1">
            <a:spLocks noGrp="1"/>
          </p:cNvSpPr>
          <p:nvPr>
            <p:ph type="body" idx="1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0"/>
          <p:cNvSpPr txBox="1">
            <a:spLocks noGrp="1"/>
          </p:cNvSpPr>
          <p:nvPr>
            <p:ph type="body" idx="2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0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0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0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0" y="0"/>
            <a:ext cx="9144000" cy="6857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3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857755" y="3072383"/>
            <a:ext cx="5430012" cy="28026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35"/>
          <p:cNvSpPr/>
          <p:nvPr/>
        </p:nvSpPr>
        <p:spPr>
          <a:xfrm>
            <a:off x="0" y="1642872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5" extrusionOk="0">
                <a:moveTo>
                  <a:pt x="9144000" y="0"/>
                </a:moveTo>
                <a:lnTo>
                  <a:pt x="0" y="0"/>
                </a:lnTo>
                <a:lnTo>
                  <a:pt x="0" y="643127"/>
                </a:lnTo>
                <a:lnTo>
                  <a:pt x="9144000" y="643127"/>
                </a:lnTo>
                <a:lnTo>
                  <a:pt x="9144000" y="0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898652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body" idx="1"/>
          </p:nvPr>
        </p:nvSpPr>
        <p:spPr>
          <a:xfrm>
            <a:off x="301625" y="2368295"/>
            <a:ext cx="8664575" cy="427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35"/>
          <p:cNvSpPr txBox="1">
            <a:spLocks noGrp="1"/>
          </p:cNvSpPr>
          <p:nvPr>
            <p:ph type="ftr" idx="11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2" name="Google Shape;12;p35"/>
          <p:cNvSpPr txBox="1">
            <a:spLocks noGrp="1"/>
          </p:cNvSpPr>
          <p:nvPr>
            <p:ph type="dt" idx="10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3" name="Google Shape;13;p35"/>
          <p:cNvSpPr txBox="1">
            <a:spLocks noGrp="1"/>
          </p:cNvSpPr>
          <p:nvPr>
            <p:ph type="sldNum" idx="12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marL="0" marR="0" lvl="1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marL="0" marR="0" lvl="2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marL="0" marR="0" lvl="3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marL="0" marR="0" lvl="4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marL="0" marR="0" lvl="5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marL="0" marR="0" lvl="6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marL="0" marR="0" lvl="7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marL="0" marR="0" lvl="8" indent="0" algn="r" rtl="0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aruluniversity.ac.in/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\\localhost\C:\Users\vinee\OneDrive\Desktop\Java\Practice\XML\Act.x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g272fbbc5562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6857997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g272fbbc5562_0_0"/>
          <p:cNvSpPr txBox="1">
            <a:spLocks noGrp="1"/>
          </p:cNvSpPr>
          <p:nvPr>
            <p:ph type="ctrTitle"/>
          </p:nvPr>
        </p:nvSpPr>
        <p:spPr>
          <a:xfrm>
            <a:off x="1715896" y="1632966"/>
            <a:ext cx="57123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017268" lvl="0"/>
            <a:r>
              <a:rPr lang="en-US" dirty="0"/>
              <a:t>Enterprise Programming</a:t>
            </a:r>
            <a:endParaRPr dirty="0"/>
          </a:p>
        </p:txBody>
      </p:sp>
      <p:sp>
        <p:nvSpPr>
          <p:cNvPr id="50" name="Google Shape;50;g272fbbc5562_0_0"/>
          <p:cNvSpPr txBox="1"/>
          <p:nvPr/>
        </p:nvSpPr>
        <p:spPr>
          <a:xfrm>
            <a:off x="3118230" y="2715398"/>
            <a:ext cx="2936100" cy="731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950" rIns="0" bIns="0" anchor="t" anchorCtr="0">
            <a:spAutoFit/>
          </a:bodyPr>
          <a:lstStyle/>
          <a:p>
            <a:pPr marL="12700" marR="5080" lvl="0" indent="0" algn="ctr" rtl="0">
              <a:lnSpc>
                <a:spcPct val="106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smtClean="0">
                <a:latin typeface="Calibri"/>
                <a:ea typeface="Calibri"/>
                <a:cs typeface="Calibri"/>
                <a:sym typeface="Calibri"/>
              </a:rPr>
              <a:t>Amir </a:t>
            </a:r>
            <a:r>
              <a:rPr lang="en-US" sz="2200" b="1" dirty="0" err="1" smtClean="0">
                <a:latin typeface="Calibri"/>
                <a:ea typeface="Calibri"/>
                <a:cs typeface="Calibri"/>
                <a:sym typeface="Calibri"/>
              </a:rPr>
              <a:t>Hussain</a:t>
            </a:r>
            <a:endParaRPr sz="2200" b="1" dirty="0">
              <a:latin typeface="Calibri"/>
              <a:ea typeface="Calibri"/>
              <a:cs typeface="Calibri"/>
              <a:sym typeface="Calibri"/>
            </a:endParaRPr>
          </a:p>
          <a:p>
            <a:pPr marL="12700" marR="5080" lvl="0" indent="0" algn="ctr" rtl="0">
              <a:lnSpc>
                <a:spcPct val="1062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1800" b="1" dirty="0" smtClean="0">
                <a:latin typeface="Calibri"/>
                <a:ea typeface="Calibri"/>
                <a:cs typeface="Calibri"/>
                <a:sym typeface="Calibri"/>
              </a:rPr>
              <a:t>IT Trainer </a:t>
            </a:r>
            <a:endParaRPr sz="2200" dirty="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" name="Google Shape;51;g272fbbc5562_0_0"/>
          <p:cNvGrpSpPr/>
          <p:nvPr/>
        </p:nvGrpSpPr>
        <p:grpSpPr>
          <a:xfrm>
            <a:off x="1417319" y="499872"/>
            <a:ext cx="7510272" cy="6141719"/>
            <a:chOff x="1417319" y="499872"/>
            <a:chExt cx="7510272" cy="6141719"/>
          </a:xfrm>
        </p:grpSpPr>
        <p:pic>
          <p:nvPicPr>
            <p:cNvPr id="52" name="Google Shape;52;g272fbbc5562_0_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381755" y="499872"/>
              <a:ext cx="2380488" cy="6294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3" name="Google Shape;53;g272fbbc5562_0_0"/>
            <p:cNvSpPr/>
            <p:nvPr/>
          </p:nvSpPr>
          <p:spPr>
            <a:xfrm>
              <a:off x="1417319" y="2738627"/>
              <a:ext cx="6286500" cy="1269"/>
            </a:xfrm>
            <a:custGeom>
              <a:avLst/>
              <a:gdLst/>
              <a:ahLst/>
              <a:cxnLst/>
              <a:rect l="l" t="t" r="r" b="b"/>
              <a:pathLst>
                <a:path w="6286500" h="1269" extrusionOk="0">
                  <a:moveTo>
                    <a:pt x="0" y="0"/>
                  </a:moveTo>
                  <a:lnTo>
                    <a:pt x="6286500" y="127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54" name="Google Shape;54;g272fbbc5562_0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417319" y="2692907"/>
              <a:ext cx="94487" cy="9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" name="Google Shape;55;g272fbbc5562_0_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632191" y="2692907"/>
              <a:ext cx="94486" cy="929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g272fbbc5562_0_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317991" y="6031992"/>
              <a:ext cx="609600" cy="6095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3200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 workflow</a:t>
            </a:r>
            <a:endParaRPr dirty="0"/>
          </a:p>
        </p:txBody>
      </p:sp>
      <p:sp>
        <p:nvSpPr>
          <p:cNvPr id="88" name="Google Shape;88;p5"/>
          <p:cNvSpPr txBox="1"/>
          <p:nvPr/>
        </p:nvSpPr>
        <p:spPr>
          <a:xfrm>
            <a:off x="760395" y="2321517"/>
            <a:ext cx="8154093" cy="296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1600" dirty="0" smtClean="0"/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 smtClean="0"/>
              <a:t>1</a:t>
            </a:r>
            <a:r>
              <a:rPr lang="en-US" sz="1600" dirty="0"/>
              <a:t>. Load the JDBC </a:t>
            </a:r>
            <a:r>
              <a:rPr lang="en-US" sz="1600" dirty="0" smtClean="0"/>
              <a:t>driver</a:t>
            </a: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1600" dirty="0"/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/>
              <a:t>2. Establish connection with the </a:t>
            </a:r>
            <a:r>
              <a:rPr lang="en-US" sz="1600" dirty="0" smtClean="0"/>
              <a:t>database</a:t>
            </a: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1600" dirty="0"/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/>
              <a:t>3. Create statement to execute </a:t>
            </a:r>
            <a:r>
              <a:rPr lang="en-US" sz="1600" dirty="0" smtClean="0"/>
              <a:t>queries</a:t>
            </a: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1600" dirty="0"/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/>
              <a:t>4. Execute </a:t>
            </a:r>
            <a:r>
              <a:rPr lang="en-US" sz="1600" dirty="0" smtClean="0"/>
              <a:t>query</a:t>
            </a: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1600" dirty="0"/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/>
              <a:t>5. Process the </a:t>
            </a:r>
            <a:r>
              <a:rPr lang="en-US" sz="1600" dirty="0" smtClean="0"/>
              <a:t>results</a:t>
            </a: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1600" dirty="0"/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/>
              <a:t>6. Close the connection</a:t>
            </a:r>
          </a:p>
        </p:txBody>
      </p:sp>
    </p:spTree>
    <p:extLst>
      <p:ext uri="{BB962C8B-B14F-4D97-AF65-F5344CB8AC3E}">
        <p14:creationId xmlns:p14="http://schemas.microsoft.com/office/powerpoint/2010/main" val="323186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3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</a:t>
            </a:r>
            <a:endParaRPr dirty="0"/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3143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spcBef>
                <a:spcPts val="1165"/>
              </a:spcBef>
            </a:pPr>
            <a:r>
              <a:rPr lang="en-US"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Database:</a:t>
            </a:r>
            <a:endParaRPr lang="en-US" sz="20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database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software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it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organised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collection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data.</a:t>
            </a:r>
            <a:endParaRPr lang="en-US" sz="20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4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Data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organized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database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form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of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tables.</a:t>
            </a:r>
            <a:endParaRPr lang="en-US" sz="20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29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Each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table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contains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fields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records.</a:t>
            </a:r>
            <a:endParaRPr lang="en-US" sz="20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29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Application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front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end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&amp;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database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back</a:t>
            </a:r>
            <a:r>
              <a:rPr lang="en-US" sz="2000" spc="-20" dirty="0">
                <a:latin typeface="Times New Roman"/>
                <a:cs typeface="Times New Roman"/>
              </a:rPr>
              <a:t> end.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5080" indent="359410">
              <a:lnSpc>
                <a:spcPct val="110000"/>
              </a:lnSpc>
              <a:spcBef>
                <a:spcPts val="95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term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“front-</a:t>
            </a:r>
            <a:r>
              <a:rPr lang="en-US" sz="2000" dirty="0">
                <a:latin typeface="Times New Roman"/>
                <a:cs typeface="Times New Roman"/>
              </a:rPr>
              <a:t>end”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refers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user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interface,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while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“back-</a:t>
            </a:r>
            <a:r>
              <a:rPr lang="en-US" sz="2000" dirty="0">
                <a:latin typeface="Times New Roman"/>
                <a:cs typeface="Times New Roman"/>
              </a:rPr>
              <a:t>end”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means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server,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application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database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that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work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behind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scenes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deliver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information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user</a:t>
            </a:r>
            <a:endParaRPr lang="en-US" sz="20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4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Application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uses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SQL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to</a:t>
            </a:r>
            <a:r>
              <a:rPr lang="en-US" sz="2000" spc="-10" dirty="0">
                <a:latin typeface="Times New Roman"/>
                <a:cs typeface="Times New Roman"/>
              </a:rPr>
              <a:t> communicate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database</a:t>
            </a: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51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473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spcBef>
                <a:spcPts val="180"/>
              </a:spcBef>
            </a:pPr>
            <a:r>
              <a:rPr lang="en-US" sz="1600" b="1" spc="-10" dirty="0">
                <a:latin typeface="Times New Roman"/>
                <a:cs typeface="Times New Roman"/>
              </a:rPr>
              <a:t>Client: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04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client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software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that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sends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request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server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get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response.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lang="en-US" sz="1600" b="1" spc="-10" dirty="0">
                <a:latin typeface="Times New Roman"/>
                <a:cs typeface="Times New Roman"/>
              </a:rPr>
              <a:t>Server:</a:t>
            </a:r>
            <a:endParaRPr lang="en-US" sz="1600" dirty="0">
              <a:latin typeface="Times New Roman"/>
              <a:cs typeface="Times New Roman"/>
            </a:endParaRPr>
          </a:p>
          <a:p>
            <a:pPr marL="12700" marR="432434" lvl="1" indent="359410">
              <a:lnSpc>
                <a:spcPct val="110800"/>
              </a:lnSpc>
              <a:spcBef>
                <a:spcPts val="5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server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software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that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receives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request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from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client,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process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request,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constructs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spc="-25" dirty="0">
                <a:latin typeface="Times New Roman"/>
                <a:cs typeface="Times New Roman"/>
              </a:rPr>
              <a:t>the </a:t>
            </a:r>
            <a:r>
              <a:rPr lang="en-US" sz="1600" dirty="0">
                <a:latin typeface="Times New Roman"/>
                <a:cs typeface="Times New Roman"/>
              </a:rPr>
              <a:t>response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and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sends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response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back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client.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lang="en-US" sz="1600" b="1" spc="-10" dirty="0">
                <a:latin typeface="Times New Roman"/>
                <a:cs typeface="Times New Roman"/>
              </a:rPr>
              <a:t>Driver: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04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driver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software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and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it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used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connect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application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&amp;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database.</a:t>
            </a:r>
            <a:endParaRPr lang="en-US" sz="1600" dirty="0">
              <a:latin typeface="Times New Roman"/>
              <a:cs typeface="Times New Roman"/>
            </a:endParaRPr>
          </a:p>
          <a:p>
            <a:pPr lvl="1">
              <a:spcBef>
                <a:spcPts val="385"/>
              </a:spcBef>
              <a:buFont typeface="Symbol"/>
              <a:buChar char=""/>
            </a:pPr>
            <a:endParaRPr lang="en-US" sz="1600" dirty="0">
              <a:latin typeface="Times New Roman"/>
              <a:cs typeface="Times New Roman"/>
            </a:endParaRPr>
          </a:p>
          <a:p>
            <a:pPr marL="12700"/>
            <a:r>
              <a:rPr lang="en-US" sz="1600" b="1" spc="-10" dirty="0">
                <a:latin typeface="Times New Roman"/>
                <a:cs typeface="Times New Roman"/>
              </a:rPr>
              <a:t>Specification: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04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specification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set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of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rules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&amp;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guidelines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that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are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used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develop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environments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&amp;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applications.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4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JDBC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specification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used</a:t>
            </a:r>
            <a:r>
              <a:rPr lang="en-US" sz="1600" spc="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by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vendors to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develop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drivers</a:t>
            </a:r>
            <a:r>
              <a:rPr lang="en-US" sz="1600" spc="-10" dirty="0" smtClean="0">
                <a:latin typeface="Times New Roman"/>
                <a:cs typeface="Times New Roman"/>
              </a:rPr>
              <a:t>.(ORACLE, MYSQL)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25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JDBC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specification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also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used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by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Java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programmers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develop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database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applications.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spcBef>
                <a:spcPts val="145"/>
              </a:spcBef>
            </a:pP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2607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207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spcBef>
                <a:spcPts val="180"/>
              </a:spcBef>
            </a:pPr>
            <a:r>
              <a:rPr lang="en-US" sz="1600" b="1" spc="-10" dirty="0">
                <a:latin typeface="Times New Roman"/>
                <a:cs typeface="Times New Roman"/>
              </a:rPr>
              <a:t>Connection con = </a:t>
            </a:r>
            <a:r>
              <a:rPr lang="en-US" sz="1600" b="1" spc="-10" dirty="0" err="1">
                <a:latin typeface="Times New Roman"/>
                <a:cs typeface="Times New Roman"/>
              </a:rPr>
              <a:t>DriverManager.getConnection</a:t>
            </a:r>
            <a:r>
              <a:rPr lang="en-US" sz="1600" b="1" spc="-10" dirty="0">
                <a:latin typeface="Times New Roman"/>
                <a:cs typeface="Times New Roman"/>
              </a:rPr>
              <a:t>("</a:t>
            </a:r>
            <a:r>
              <a:rPr lang="en-US" sz="1600" b="1" spc="-10" dirty="0" err="1">
                <a:latin typeface="Times New Roman"/>
                <a:cs typeface="Times New Roman"/>
              </a:rPr>
              <a:t>jdbc:mysql</a:t>
            </a:r>
            <a:r>
              <a:rPr lang="en-US" sz="1600" b="1" spc="-10" dirty="0">
                <a:latin typeface="Times New Roman"/>
                <a:cs typeface="Times New Roman"/>
              </a:rPr>
              <a:t>://localhost:3306/</a:t>
            </a:r>
            <a:r>
              <a:rPr lang="en-US" sz="1600" b="1" spc="-10" dirty="0" err="1">
                <a:latin typeface="Times New Roman"/>
                <a:cs typeface="Times New Roman"/>
              </a:rPr>
              <a:t>mydb</a:t>
            </a:r>
            <a:r>
              <a:rPr lang="en-US" sz="1600" b="1" spc="-10" dirty="0">
                <a:latin typeface="Times New Roman"/>
                <a:cs typeface="Times New Roman"/>
              </a:rPr>
              <a:t>", "user", "pass");</a:t>
            </a:r>
          </a:p>
          <a:p>
            <a:pPr marL="12700">
              <a:spcBef>
                <a:spcPts val="180"/>
              </a:spcBef>
            </a:pPr>
            <a:r>
              <a:rPr lang="en-US" sz="1600" b="1" spc="-10" dirty="0">
                <a:latin typeface="Times New Roman"/>
                <a:cs typeface="Times New Roman"/>
              </a:rPr>
              <a:t>Statement </a:t>
            </a:r>
            <a:r>
              <a:rPr lang="en-US" sz="1600" b="1" spc="-10" dirty="0" err="1">
                <a:latin typeface="Times New Roman"/>
                <a:cs typeface="Times New Roman"/>
              </a:rPr>
              <a:t>stmt</a:t>
            </a:r>
            <a:r>
              <a:rPr lang="en-US" sz="1600" b="1" spc="-10" dirty="0">
                <a:latin typeface="Times New Roman"/>
                <a:cs typeface="Times New Roman"/>
              </a:rPr>
              <a:t> = </a:t>
            </a:r>
            <a:r>
              <a:rPr lang="en-US" sz="1600" b="1" spc="-10" dirty="0" err="1">
                <a:latin typeface="Times New Roman"/>
                <a:cs typeface="Times New Roman"/>
              </a:rPr>
              <a:t>con.createStatement</a:t>
            </a:r>
            <a:r>
              <a:rPr lang="en-US" sz="1600" b="1" spc="-10" dirty="0">
                <a:latin typeface="Times New Roman"/>
                <a:cs typeface="Times New Roman"/>
              </a:rPr>
              <a:t>();</a:t>
            </a:r>
          </a:p>
          <a:p>
            <a:pPr marL="12700">
              <a:spcBef>
                <a:spcPts val="180"/>
              </a:spcBef>
            </a:pPr>
            <a:r>
              <a:rPr lang="en-US" sz="1600" b="1" spc="-10" dirty="0" err="1">
                <a:latin typeface="Times New Roman"/>
                <a:cs typeface="Times New Roman"/>
              </a:rPr>
              <a:t>ResultSet</a:t>
            </a:r>
            <a:r>
              <a:rPr lang="en-US" sz="1600" b="1" spc="-10" dirty="0">
                <a:latin typeface="Times New Roman"/>
                <a:cs typeface="Times New Roman"/>
              </a:rPr>
              <a:t> </a:t>
            </a:r>
            <a:r>
              <a:rPr lang="en-US" sz="1600" b="1" spc="-10" dirty="0" err="1">
                <a:latin typeface="Times New Roman"/>
                <a:cs typeface="Times New Roman"/>
              </a:rPr>
              <a:t>rs</a:t>
            </a:r>
            <a:r>
              <a:rPr lang="en-US" sz="1600" b="1" spc="-10" dirty="0">
                <a:latin typeface="Times New Roman"/>
                <a:cs typeface="Times New Roman"/>
              </a:rPr>
              <a:t> = </a:t>
            </a:r>
            <a:r>
              <a:rPr lang="en-US" sz="1600" b="1" spc="-10" dirty="0" err="1">
                <a:latin typeface="Times New Roman"/>
                <a:cs typeface="Times New Roman"/>
              </a:rPr>
              <a:t>stmt.executeQuery</a:t>
            </a:r>
            <a:r>
              <a:rPr lang="en-US" sz="1600" b="1" spc="-10" dirty="0">
                <a:latin typeface="Times New Roman"/>
                <a:cs typeface="Times New Roman"/>
              </a:rPr>
              <a:t>("SELECT * FROM students");</a:t>
            </a:r>
            <a:endParaRPr lang="en-US" sz="28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70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5093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spcBef>
                <a:spcPts val="244"/>
              </a:spcBef>
            </a:pPr>
            <a:r>
              <a:rPr lang="en-US" dirty="0">
                <a:latin typeface="Times New Roman"/>
                <a:cs typeface="Times New Roman"/>
              </a:rPr>
              <a:t>There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four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types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JDBC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drivers:</a:t>
            </a:r>
            <a:endParaRPr lang="en-US" dirty="0">
              <a:latin typeface="Times New Roman"/>
              <a:cs typeface="Times New Roman"/>
            </a:endParaRPr>
          </a:p>
          <a:p>
            <a:pPr marL="176530" indent="-163830">
              <a:spcBef>
                <a:spcPts val="140"/>
              </a:spcBef>
              <a:buAutoNum type="arabicParenR"/>
              <a:tabLst>
                <a:tab pos="17653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Type-</a:t>
            </a:r>
            <a:r>
              <a:rPr lang="en-US" dirty="0">
                <a:latin typeface="Times New Roman"/>
                <a:cs typeface="Times New Roman"/>
              </a:rPr>
              <a:t>I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Driver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(JDBC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ODBC Bridge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Driver)</a:t>
            </a:r>
            <a:endParaRPr lang="en-US" dirty="0">
              <a:latin typeface="Times New Roman"/>
              <a:cs typeface="Times New Roman"/>
            </a:endParaRPr>
          </a:p>
          <a:p>
            <a:pPr marL="176530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Type-</a:t>
            </a:r>
            <a:r>
              <a:rPr lang="en-US" dirty="0">
                <a:latin typeface="Times New Roman"/>
                <a:cs typeface="Times New Roman"/>
              </a:rPr>
              <a:t>II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Driver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(JDBC Native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API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Driver)</a:t>
            </a:r>
            <a:endParaRPr lang="en-US" dirty="0">
              <a:latin typeface="Times New Roman"/>
              <a:cs typeface="Times New Roman"/>
            </a:endParaRPr>
          </a:p>
          <a:p>
            <a:pPr marL="176530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Type-</a:t>
            </a:r>
            <a:r>
              <a:rPr lang="en-US" dirty="0">
                <a:latin typeface="Times New Roman"/>
                <a:cs typeface="Times New Roman"/>
              </a:rPr>
              <a:t>III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Driver(JDBC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Network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Protocol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Driver)</a:t>
            </a:r>
            <a:endParaRPr lang="en-US" dirty="0">
              <a:latin typeface="Times New Roman"/>
              <a:cs typeface="Times New Roman"/>
            </a:endParaRPr>
          </a:p>
          <a:p>
            <a:pPr marL="176530" indent="-163830">
              <a:spcBef>
                <a:spcPts val="160"/>
              </a:spcBef>
              <a:buAutoNum type="arabicParenR"/>
              <a:tabLst>
                <a:tab pos="176530" algn="l"/>
              </a:tabLst>
            </a:pPr>
            <a:r>
              <a:rPr lang="en-US" spc="-10" dirty="0">
                <a:latin typeface="Times New Roman"/>
                <a:cs typeface="Times New Roman"/>
              </a:rPr>
              <a:t>Type-</a:t>
            </a:r>
            <a:r>
              <a:rPr lang="en-US" dirty="0">
                <a:latin typeface="Times New Roman"/>
                <a:cs typeface="Times New Roman"/>
              </a:rPr>
              <a:t>IV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Driver(JDBC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100%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Pure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Java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Driver)</a:t>
            </a:r>
            <a:endParaRPr lang="en-US" dirty="0">
              <a:latin typeface="Times New Roman"/>
              <a:cs typeface="Times New Roman"/>
            </a:endParaRPr>
          </a:p>
          <a:p>
            <a:pPr>
              <a:spcBef>
                <a:spcPts val="37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76530" indent="-163830">
              <a:buAutoNum type="arabicParenR"/>
              <a:tabLst>
                <a:tab pos="176530" algn="l"/>
              </a:tabLst>
            </a:pPr>
            <a:r>
              <a:rPr lang="en-US" b="1" dirty="0">
                <a:latin typeface="Times New Roman"/>
                <a:cs typeface="Times New Roman"/>
              </a:rPr>
              <a:t>Type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-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I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Driver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(JDBC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ODBC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Bridge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Driver</a:t>
            </a:r>
            <a:r>
              <a:rPr lang="en-US" b="1" spc="-10" dirty="0" smtClean="0">
                <a:latin typeface="Times New Roman"/>
                <a:cs typeface="Times New Roman"/>
              </a:rPr>
              <a:t>):</a:t>
            </a:r>
          </a:p>
          <a:p>
            <a:pPr marL="12700" lvl="4">
              <a:tabLst>
                <a:tab pos="17653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	Java </a:t>
            </a:r>
            <a:r>
              <a:rPr lang="en-US" dirty="0">
                <a:latin typeface="Times New Roman"/>
                <a:cs typeface="Times New Roman"/>
              </a:rPr>
              <a:t>code uses the JDBC API</a:t>
            </a:r>
            <a:r>
              <a:rPr lang="en-US" dirty="0" smtClean="0">
                <a:latin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marL="12700" lvl="4">
              <a:tabLst>
                <a:tab pos="17653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	Type-I </a:t>
            </a:r>
            <a:r>
              <a:rPr lang="en-US" dirty="0">
                <a:latin typeface="Times New Roman"/>
                <a:cs typeface="Times New Roman"/>
              </a:rPr>
              <a:t>driver translates JDBC calls into ODBC function calls.</a:t>
            </a:r>
          </a:p>
          <a:p>
            <a:pPr marL="12700" lvl="4">
              <a:tabLst>
                <a:tab pos="17653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	The </a:t>
            </a:r>
            <a:r>
              <a:rPr lang="en-US" dirty="0">
                <a:latin typeface="Times New Roman"/>
                <a:cs typeface="Times New Roman"/>
              </a:rPr>
              <a:t>ODBC driver then connects to the actual database.</a:t>
            </a:r>
          </a:p>
          <a:p>
            <a:pPr marL="12700">
              <a:spcBef>
                <a:spcPts val="145"/>
              </a:spcBef>
            </a:pPr>
            <a:r>
              <a:rPr lang="en-US" b="1" dirty="0">
                <a:latin typeface="Times New Roman"/>
                <a:cs typeface="Times New Roman"/>
              </a:rPr>
              <a:t>Driver</a:t>
            </a:r>
            <a:r>
              <a:rPr lang="en-US" b="1" spc="-3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Class</a:t>
            </a:r>
            <a:r>
              <a:rPr lang="en-US" b="1" spc="-20" dirty="0">
                <a:latin typeface="Times New Roman"/>
                <a:cs typeface="Times New Roman"/>
              </a:rPr>
              <a:t> Name:</a:t>
            </a:r>
            <a:endParaRPr lang="en-US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04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pc="-10" dirty="0" err="1">
                <a:latin typeface="Times New Roman"/>
                <a:cs typeface="Times New Roman"/>
              </a:rPr>
              <a:t>sun.jdbc.odbc.JdbcOdbcDriver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80"/>
              </a:spcBef>
            </a:pPr>
            <a:r>
              <a:rPr lang="en-US" b="1" dirty="0">
                <a:latin typeface="Times New Roman"/>
                <a:cs typeface="Times New Roman"/>
              </a:rPr>
              <a:t>Driver</a:t>
            </a:r>
            <a:r>
              <a:rPr lang="en-US" b="1" spc="-5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Location:</a:t>
            </a:r>
            <a:endParaRPr lang="en-US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0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dirty="0">
                <a:latin typeface="Times New Roman"/>
                <a:cs typeface="Times New Roman"/>
              </a:rPr>
              <a:t>rt.jar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file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JDK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1.7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&amp;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below</a:t>
            </a:r>
            <a:r>
              <a:rPr lang="en-US" spc="-10" dirty="0">
                <a:latin typeface="Times New Roman"/>
                <a:cs typeface="Times New Roman"/>
              </a:rPr>
              <a:t> versions.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60"/>
              </a:spcBef>
            </a:pPr>
            <a:r>
              <a:rPr lang="en-US" b="1" dirty="0">
                <a:latin typeface="Times New Roman"/>
                <a:cs typeface="Times New Roman"/>
              </a:rPr>
              <a:t>Note:</a:t>
            </a:r>
            <a:r>
              <a:rPr lang="en-US" b="1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driver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removed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from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JDK1.8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&amp;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above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versions.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40"/>
              </a:spcBef>
              <a:tabLst>
                <a:tab pos="1286510" algn="l"/>
                <a:tab pos="2658745" algn="l"/>
              </a:tabLst>
            </a:pPr>
            <a:r>
              <a:rPr lang="en-US" dirty="0" err="1">
                <a:latin typeface="Times New Roman"/>
                <a:cs typeface="Times New Roman"/>
              </a:rPr>
              <a:t>rt</a:t>
            </a:r>
            <a:r>
              <a:rPr lang="en-US" dirty="0">
                <a:latin typeface="Times New Roman"/>
                <a:cs typeface="Times New Roman"/>
              </a:rPr>
              <a:t>=&gt;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Run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Time</a:t>
            </a:r>
            <a:r>
              <a:rPr lang="en-US" dirty="0">
                <a:latin typeface="Times New Roman"/>
                <a:cs typeface="Times New Roman"/>
              </a:rPr>
              <a:t>	jar=&gt;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Java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imes New Roman"/>
                <a:cs typeface="Times New Roman"/>
              </a:rPr>
              <a:t>ARchive</a:t>
            </a:r>
            <a:r>
              <a:rPr lang="en-US" dirty="0">
                <a:latin typeface="Times New Roman"/>
                <a:cs typeface="Times New Roman"/>
              </a:rPr>
              <a:t>	JDK=&gt;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Java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Development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Kit(It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Java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Software</a:t>
            </a:r>
            <a:r>
              <a:rPr lang="en-US" spc="-10" dirty="0" smtClean="0">
                <a:latin typeface="Times New Roman"/>
                <a:cs typeface="Times New Roman"/>
              </a:rPr>
              <a:t>)</a:t>
            </a:r>
          </a:p>
          <a:p>
            <a:pPr marL="12700">
              <a:spcBef>
                <a:spcPts val="140"/>
              </a:spcBef>
              <a:tabLst>
                <a:tab pos="1286510" algn="l"/>
                <a:tab pos="2658745" algn="l"/>
              </a:tabLst>
            </a:pPr>
            <a:r>
              <a:rPr lang="en-US" spc="-10" dirty="0" smtClean="0">
                <a:latin typeface="Times New Roman"/>
                <a:cs typeface="Times New Roman"/>
              </a:rPr>
              <a:t>---earlier most databases use ODBC, slower and less secure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45"/>
              </a:spcBef>
            </a:pPr>
            <a:endParaRPr lang="en-US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37283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 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412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en-US" sz="1800" b="1" dirty="0">
                <a:latin typeface="Times New Roman"/>
                <a:cs typeface="Times New Roman"/>
              </a:rPr>
              <a:t>JAR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file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location:</a:t>
            </a:r>
            <a:endParaRPr lang="en-US" sz="1800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19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800" spc="-10" dirty="0">
                <a:latin typeface="Times New Roman"/>
                <a:cs typeface="Times New Roman"/>
              </a:rPr>
              <a:t>C:\Program</a:t>
            </a:r>
            <a:r>
              <a:rPr lang="en-US" sz="1800" spc="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Files\Java\jdk1.7\</a:t>
            </a:r>
            <a:r>
              <a:rPr lang="en-US" sz="1800" spc="-10" dirty="0" err="1">
                <a:latin typeface="Times New Roman"/>
                <a:cs typeface="Times New Roman"/>
              </a:rPr>
              <a:t>jre</a:t>
            </a:r>
            <a:r>
              <a:rPr lang="en-US" sz="1800" spc="-10" dirty="0">
                <a:latin typeface="Times New Roman"/>
                <a:cs typeface="Times New Roman"/>
              </a:rPr>
              <a:t>\lib</a:t>
            </a:r>
            <a:endParaRPr lang="en-US" sz="1800" dirty="0">
              <a:latin typeface="Times New Roman"/>
              <a:cs typeface="Times New Roman"/>
            </a:endParaRPr>
          </a:p>
          <a:p>
            <a:pPr lvl="1">
              <a:spcBef>
                <a:spcPts val="345"/>
              </a:spcBef>
              <a:buFont typeface="Symbol"/>
              <a:buChar char=""/>
            </a:pPr>
            <a:endParaRPr lang="en-US" sz="1800" dirty="0">
              <a:latin typeface="Times New Roman"/>
              <a:cs typeface="Times New Roman"/>
            </a:endParaRPr>
          </a:p>
          <a:p>
            <a:pPr marL="12700"/>
            <a:r>
              <a:rPr lang="en-US" sz="1800" b="1" dirty="0">
                <a:latin typeface="Times New Roman"/>
                <a:cs typeface="Times New Roman"/>
              </a:rPr>
              <a:t>Driver</a:t>
            </a:r>
            <a:r>
              <a:rPr lang="en-US" sz="1800" b="1" spc="-3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Vendor:</a:t>
            </a:r>
            <a:r>
              <a:rPr lang="en-US" sz="1800" b="1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Sun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Microsystems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lang="en-US" sz="1800" b="1" dirty="0">
                <a:latin typeface="Times New Roman"/>
                <a:cs typeface="Times New Roman"/>
              </a:rPr>
              <a:t>Uniform</a:t>
            </a:r>
            <a:r>
              <a:rPr lang="en-US" sz="1800" b="1" spc="-4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Resource</a:t>
            </a:r>
            <a:r>
              <a:rPr lang="en-US" sz="1800" b="1" spc="-2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Locator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(URL)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to</a:t>
            </a:r>
            <a:r>
              <a:rPr lang="en-US" sz="1800" b="1" spc="-2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access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the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driver:</a:t>
            </a:r>
            <a:endParaRPr lang="en-US" sz="1800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15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800" spc="-10" dirty="0" err="1">
                <a:latin typeface="Times New Roman"/>
                <a:cs typeface="Times New Roman"/>
              </a:rPr>
              <a:t>jdbc:odbc:dsn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spcBef>
                <a:spcPts val="145"/>
              </a:spcBef>
              <a:tabLst>
                <a:tab pos="1286510" algn="l"/>
              </a:tabLst>
            </a:pPr>
            <a:r>
              <a:rPr lang="en-US" sz="1800" dirty="0" err="1">
                <a:latin typeface="Times New Roman"/>
                <a:cs typeface="Times New Roman"/>
              </a:rPr>
              <a:t>jdbc</a:t>
            </a:r>
            <a:r>
              <a:rPr lang="en-US" sz="1800" dirty="0">
                <a:latin typeface="Times New Roman"/>
                <a:cs typeface="Times New Roman"/>
              </a:rPr>
              <a:t>=&gt;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protocol</a:t>
            </a:r>
            <a:r>
              <a:rPr lang="en-US" sz="1800" dirty="0">
                <a:latin typeface="Times New Roman"/>
                <a:cs typeface="Times New Roman"/>
              </a:rPr>
              <a:t>	</a:t>
            </a:r>
            <a:r>
              <a:rPr lang="en-US" sz="1800" dirty="0" err="1">
                <a:latin typeface="Times New Roman"/>
                <a:cs typeface="Times New Roman"/>
              </a:rPr>
              <a:t>odbc</a:t>
            </a:r>
            <a:r>
              <a:rPr lang="en-US" sz="1800" dirty="0">
                <a:latin typeface="Times New Roman"/>
                <a:cs typeface="Times New Roman"/>
              </a:rPr>
              <a:t>=&gt;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sub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protocol</a:t>
            </a:r>
            <a:r>
              <a:rPr lang="en-US" sz="1800" spc="105" dirty="0">
                <a:latin typeface="Times New Roman"/>
                <a:cs typeface="Times New Roman"/>
              </a:rPr>
              <a:t>  </a:t>
            </a:r>
            <a:r>
              <a:rPr lang="en-US" sz="1800" dirty="0" err="1">
                <a:latin typeface="Times New Roman"/>
                <a:cs typeface="Times New Roman"/>
              </a:rPr>
              <a:t>dsn</a:t>
            </a:r>
            <a:r>
              <a:rPr lang="en-US" sz="1800" dirty="0">
                <a:latin typeface="Times New Roman"/>
                <a:cs typeface="Times New Roman"/>
              </a:rPr>
              <a:t>=&gt;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data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source</a:t>
            </a:r>
            <a:r>
              <a:rPr lang="en-US" sz="1800" spc="-20" dirty="0">
                <a:latin typeface="Times New Roman"/>
                <a:cs typeface="Times New Roman"/>
              </a:rPr>
              <a:t> name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spcBef>
                <a:spcPts val="360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2700"/>
            <a:r>
              <a:rPr lang="en-US" sz="1800" b="1" dirty="0">
                <a:latin typeface="Times New Roman"/>
                <a:cs typeface="Times New Roman"/>
              </a:rPr>
              <a:t>Note: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Type-</a:t>
            </a:r>
            <a:r>
              <a:rPr lang="en-US" sz="1800" dirty="0">
                <a:latin typeface="Times New Roman"/>
                <a:cs typeface="Times New Roman"/>
              </a:rPr>
              <a:t>I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Driver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developed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</a:t>
            </a:r>
            <a:r>
              <a:rPr lang="en-US" sz="1800" spc="-10" dirty="0">
                <a:latin typeface="Times New Roman"/>
                <a:cs typeface="Times New Roman"/>
              </a:rPr>
              <a:t> language</a:t>
            </a:r>
            <a:endParaRPr lang="en-US" sz="1800" dirty="0">
              <a:latin typeface="Times New Roman"/>
              <a:cs typeface="Times New Roman"/>
            </a:endParaRPr>
          </a:p>
          <a:p>
            <a:pPr marL="12700">
              <a:spcBef>
                <a:spcPts val="145"/>
              </a:spcBef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103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 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49006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en-US" sz="1600" b="1" dirty="0">
                <a:latin typeface="Times New Roman"/>
                <a:cs typeface="Times New Roman"/>
              </a:rPr>
              <a:t>Type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-</a:t>
            </a:r>
            <a:r>
              <a:rPr lang="en-US" sz="1600" b="1" spc="-2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I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Driver</a:t>
            </a:r>
            <a:r>
              <a:rPr lang="en-US" sz="1600" b="1" spc="-10" dirty="0">
                <a:latin typeface="Times New Roman"/>
                <a:cs typeface="Times New Roman"/>
              </a:rPr>
              <a:t> Functionality: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lvl="1" indent="-359410">
              <a:spcBef>
                <a:spcPts val="204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It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converts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Java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instructions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into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odbc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understandable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format.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spcBef>
                <a:spcPts val="180"/>
              </a:spcBef>
            </a:pPr>
            <a:r>
              <a:rPr lang="en-US" sz="1600" b="1" dirty="0">
                <a:latin typeface="Times New Roman"/>
                <a:cs typeface="Times New Roman"/>
              </a:rPr>
              <a:t>Advantages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of</a:t>
            </a:r>
            <a:r>
              <a:rPr lang="en-US" sz="1600" b="1" spc="10" dirty="0">
                <a:latin typeface="Times New Roman"/>
                <a:cs typeface="Times New Roman"/>
              </a:rPr>
              <a:t> </a:t>
            </a:r>
            <a:r>
              <a:rPr lang="en-US" sz="1600" b="1" spc="-10" dirty="0">
                <a:latin typeface="Times New Roman"/>
                <a:cs typeface="Times New Roman"/>
              </a:rPr>
              <a:t>Type-</a:t>
            </a:r>
            <a:r>
              <a:rPr lang="en-US" sz="1600" b="1" dirty="0">
                <a:latin typeface="Times New Roman"/>
                <a:cs typeface="Times New Roman"/>
              </a:rPr>
              <a:t>I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10" dirty="0">
                <a:latin typeface="Times New Roman"/>
                <a:cs typeface="Times New Roman"/>
              </a:rPr>
              <a:t>Driver:</a:t>
            </a:r>
            <a:endParaRPr lang="en-US" sz="1600" dirty="0">
              <a:latin typeface="Times New Roman"/>
              <a:cs typeface="Times New Roman"/>
            </a:endParaRPr>
          </a:p>
          <a:p>
            <a:pPr marL="177800" indent="-165100">
              <a:spcBef>
                <a:spcPts val="120"/>
              </a:spcBef>
              <a:buAutoNum type="arabicParenR"/>
              <a:tabLst>
                <a:tab pos="17780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It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very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easy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10" dirty="0">
                <a:latin typeface="Times New Roman"/>
                <a:cs typeface="Times New Roman"/>
              </a:rPr>
              <a:t> connect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Only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one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driver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that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supports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all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ODBC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enabled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databases.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lang="en-US" sz="1600" b="1" dirty="0">
                <a:latin typeface="Times New Roman"/>
                <a:cs typeface="Times New Roman"/>
              </a:rPr>
              <a:t>Disadvantages</a:t>
            </a:r>
            <a:r>
              <a:rPr lang="en-US" sz="1600" b="1" spc="-1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of </a:t>
            </a:r>
            <a:r>
              <a:rPr lang="en-US" sz="1600" b="1" spc="-10" dirty="0">
                <a:latin typeface="Times New Roman"/>
                <a:cs typeface="Times New Roman"/>
              </a:rPr>
              <a:t>Type-</a:t>
            </a:r>
            <a:r>
              <a:rPr lang="en-US" sz="1600" b="1" dirty="0">
                <a:latin typeface="Times New Roman"/>
                <a:cs typeface="Times New Roman"/>
              </a:rPr>
              <a:t>I</a:t>
            </a:r>
            <a:r>
              <a:rPr lang="en-US" sz="1600" b="1" spc="-10" dirty="0">
                <a:latin typeface="Times New Roman"/>
                <a:cs typeface="Times New Roman"/>
              </a:rPr>
              <a:t> Driver: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1" indent="-163830">
              <a:spcBef>
                <a:spcPts val="130"/>
              </a:spcBef>
              <a:buAutoNum type="arabicParenR"/>
              <a:tabLst>
                <a:tab pos="176530" algn="l"/>
              </a:tabLst>
            </a:pPr>
            <a:r>
              <a:rPr lang="en-US" sz="1600" spc="-10" dirty="0">
                <a:latin typeface="Times New Roman"/>
                <a:cs typeface="Times New Roman"/>
              </a:rPr>
              <a:t>Performance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overhead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since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Java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calls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should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go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through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via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jdbc</a:t>
            </a:r>
            <a:r>
              <a:rPr lang="en-US" sz="1600" spc="-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&amp;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odbc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drivers.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1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DSN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creation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required</a:t>
            </a:r>
            <a:r>
              <a:rPr lang="en-US" sz="1600" spc="-10" dirty="0" smtClean="0">
                <a:latin typeface="Times New Roman"/>
                <a:cs typeface="Times New Roman"/>
              </a:rPr>
              <a:t>. (data source name).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1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Database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client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software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needs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be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installed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on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local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system</a:t>
            </a:r>
            <a:endParaRPr lang="en-US" sz="1600" dirty="0">
              <a:latin typeface="Times New Roman"/>
              <a:cs typeface="Times New Roman"/>
            </a:endParaRPr>
          </a:p>
          <a:p>
            <a:pPr marL="177800" lvl="1" indent="-165100">
              <a:spcBef>
                <a:spcPts val="145"/>
              </a:spcBef>
              <a:buAutoNum type="arabicParenR"/>
              <a:tabLst>
                <a:tab pos="17780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It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not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suitable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for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applets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because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applet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has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following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security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restrictions:</a:t>
            </a:r>
            <a:endParaRPr lang="en-US" sz="1600" dirty="0">
              <a:latin typeface="Times New Roman"/>
              <a:cs typeface="Times New Roman"/>
            </a:endParaRPr>
          </a:p>
          <a:p>
            <a:pPr marL="535940" lvl="2" indent="-163830">
              <a:spcBef>
                <a:spcPts val="155"/>
              </a:spcBef>
              <a:buAutoNum type="arabicParenR"/>
              <a:tabLst>
                <a:tab pos="53594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Applets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cannot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read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data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from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local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-20" dirty="0">
                <a:latin typeface="Times New Roman"/>
                <a:cs typeface="Times New Roman"/>
              </a:rPr>
              <a:t>disk</a:t>
            </a:r>
            <a:endParaRPr lang="en-US" sz="1600" dirty="0">
              <a:latin typeface="Times New Roman"/>
              <a:cs typeface="Times New Roman"/>
            </a:endParaRPr>
          </a:p>
          <a:p>
            <a:pPr marL="535940" lvl="2" indent="-163830">
              <a:spcBef>
                <a:spcPts val="145"/>
              </a:spcBef>
              <a:buAutoNum type="arabicParenR"/>
              <a:tabLst>
                <a:tab pos="53594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Applets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cannot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write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data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to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local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spc="-20" dirty="0">
                <a:latin typeface="Times New Roman"/>
                <a:cs typeface="Times New Roman"/>
              </a:rPr>
              <a:t>disk</a:t>
            </a:r>
            <a:endParaRPr lang="en-US" sz="1600" dirty="0">
              <a:latin typeface="Times New Roman"/>
              <a:cs typeface="Times New Roman"/>
            </a:endParaRPr>
          </a:p>
          <a:p>
            <a:pPr marL="535940" lvl="2" indent="-163830">
              <a:spcBef>
                <a:spcPts val="145"/>
              </a:spcBef>
              <a:buAutoNum type="arabicParenR"/>
              <a:tabLst>
                <a:tab pos="53594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Applets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cannot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open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new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network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connection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 err="1">
                <a:latin typeface="Times New Roman"/>
                <a:cs typeface="Times New Roman"/>
              </a:rPr>
              <a:t>otherthan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the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server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from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which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it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loaded</a:t>
            </a:r>
            <a:endParaRPr lang="en-US" sz="36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800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Applets are small Java programs that were originally designed to run inside a web browser. They are embedded in HTML pages and executed by the Java Virtual Machine (JVM) on the client side.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28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sz="28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83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 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5747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en-US" sz="1600" b="1" dirty="0">
                <a:latin typeface="Times New Roman"/>
                <a:cs typeface="Times New Roman"/>
              </a:rPr>
              <a:t>Type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-</a:t>
            </a:r>
            <a:r>
              <a:rPr lang="en-US" sz="1600" b="1" spc="-2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II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Driver</a:t>
            </a:r>
            <a:r>
              <a:rPr lang="en-US" sz="1600" b="1" spc="-2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(JDBC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Native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API</a:t>
            </a:r>
            <a:r>
              <a:rPr lang="en-US" sz="1600" b="1" spc="-10" dirty="0">
                <a:latin typeface="Times New Roman"/>
                <a:cs typeface="Times New Roman"/>
              </a:rPr>
              <a:t> Driver):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04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Type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-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II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Driver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is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also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called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as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Partial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Java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Driver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(or)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Partly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Java-Partly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Native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Driver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25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Type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-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II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Drivers</a:t>
            </a:r>
            <a:r>
              <a:rPr lang="en-US" sz="1600" spc="-1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are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developed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in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Java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language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and</a:t>
            </a:r>
            <a:r>
              <a:rPr lang="en-US" sz="1600" spc="-20" dirty="0" smtClean="0">
                <a:latin typeface="Times New Roman"/>
                <a:cs typeface="Times New Roman"/>
              </a:rPr>
              <a:t> </a:t>
            </a:r>
            <a:r>
              <a:rPr lang="en-US" sz="1600" dirty="0" smtClean="0">
                <a:latin typeface="Times New Roman"/>
                <a:cs typeface="Times New Roman"/>
              </a:rPr>
              <a:t>native</a:t>
            </a:r>
            <a:r>
              <a:rPr lang="en-US" sz="1600" spc="-30" dirty="0" smtClean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languages.</a:t>
            </a:r>
            <a:endParaRPr lang="en-US" sz="1600" dirty="0">
              <a:latin typeface="Times New Roman"/>
              <a:cs typeface="Times New Roman"/>
            </a:endParaRPr>
          </a:p>
          <a:p>
            <a:pPr marL="12700">
              <a:spcBef>
                <a:spcPts val="180"/>
              </a:spcBef>
            </a:pPr>
            <a:r>
              <a:rPr lang="en-US" sz="1600" b="1" dirty="0">
                <a:latin typeface="Times New Roman"/>
                <a:cs typeface="Times New Roman"/>
              </a:rPr>
              <a:t>Type</a:t>
            </a:r>
            <a:r>
              <a:rPr lang="en-US" sz="1600" b="1" spc="-2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-</a:t>
            </a:r>
            <a:r>
              <a:rPr lang="en-US" sz="1600" b="1" spc="-2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II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Driver</a:t>
            </a:r>
            <a:r>
              <a:rPr lang="en-US" sz="1600" b="1" spc="-3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Class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Name</a:t>
            </a:r>
            <a:r>
              <a:rPr lang="en-US" sz="1600" b="1" spc="-2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for</a:t>
            </a:r>
            <a:r>
              <a:rPr lang="en-US" sz="1600" b="1" spc="-2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Oracle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b="1" spc="-10" dirty="0">
                <a:latin typeface="Times New Roman"/>
                <a:cs typeface="Times New Roman"/>
              </a:rPr>
              <a:t>Database:</a:t>
            </a:r>
            <a:endParaRPr lang="en-US" sz="1600" dirty="0">
              <a:latin typeface="Times New Roman"/>
              <a:cs typeface="Times New Roman"/>
            </a:endParaRPr>
          </a:p>
          <a:p>
            <a:pPr marL="12700" marR="3779520" indent="359410">
              <a:lnSpc>
                <a:spcPct val="111200"/>
              </a:lnSpc>
              <a:spcBef>
                <a:spcPts val="45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spc="-10" dirty="0" err="1">
                <a:latin typeface="Times New Roman"/>
                <a:cs typeface="Times New Roman"/>
              </a:rPr>
              <a:t>oracle.jdbc.driver.OracleDriver</a:t>
            </a:r>
            <a:r>
              <a:rPr lang="en-US" sz="1600" spc="-1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Driver</a:t>
            </a:r>
            <a:r>
              <a:rPr lang="en-US" sz="1600" b="1" spc="-4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Vendor:</a:t>
            </a:r>
            <a:r>
              <a:rPr lang="en-US" sz="1600" b="1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Oracle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Corporation </a:t>
            </a:r>
            <a:r>
              <a:rPr lang="en-US" sz="1600" b="1" dirty="0">
                <a:latin typeface="Times New Roman"/>
                <a:cs typeface="Times New Roman"/>
              </a:rPr>
              <a:t>Driver</a:t>
            </a:r>
            <a:r>
              <a:rPr lang="en-US" sz="1600" b="1" spc="-55" dirty="0">
                <a:latin typeface="Times New Roman"/>
                <a:cs typeface="Times New Roman"/>
              </a:rPr>
              <a:t> </a:t>
            </a:r>
            <a:r>
              <a:rPr lang="en-US" sz="1600" b="1" spc="-10" dirty="0">
                <a:latin typeface="Times New Roman"/>
                <a:cs typeface="Times New Roman"/>
              </a:rPr>
              <a:t>Location: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04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ojdbc14.jar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file</a:t>
            </a:r>
            <a:r>
              <a:rPr lang="en-US" sz="1600" spc="-3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in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Oracle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10g</a:t>
            </a:r>
            <a:r>
              <a:rPr lang="en-US" sz="1600" spc="-4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Express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-10" dirty="0">
                <a:latin typeface="Times New Roman"/>
                <a:cs typeface="Times New Roman"/>
              </a:rPr>
              <a:t>Edition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25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ojdbc6_g.jar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file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in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Oracle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11g</a:t>
            </a:r>
            <a:r>
              <a:rPr lang="en-US" sz="1600" spc="-4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Express</a:t>
            </a:r>
            <a:r>
              <a:rPr lang="en-US" sz="1600" spc="-25" dirty="0">
                <a:latin typeface="Times New Roman"/>
                <a:cs typeface="Times New Roman"/>
              </a:rPr>
              <a:t> </a:t>
            </a:r>
            <a:r>
              <a:rPr lang="en-US" sz="1600" spc="-10" dirty="0" smtClean="0">
                <a:latin typeface="Times New Roman"/>
                <a:cs typeface="Times New Roman"/>
              </a:rPr>
              <a:t>Edition</a:t>
            </a:r>
            <a:endParaRPr lang="en-US" sz="1600" spc="-10" dirty="0">
              <a:latin typeface="Times New Roman"/>
              <a:cs typeface="Times New Roman"/>
            </a:endParaRPr>
          </a:p>
          <a:p>
            <a:pPr marL="12700">
              <a:spcBef>
                <a:spcPts val="305"/>
              </a:spcBef>
            </a:pPr>
            <a:r>
              <a:rPr lang="en-US" sz="1600" b="1" dirty="0">
                <a:latin typeface="Times New Roman"/>
                <a:cs typeface="Times New Roman"/>
              </a:rPr>
              <a:t>URL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to access </a:t>
            </a:r>
            <a:r>
              <a:rPr lang="en-US" sz="1600" b="1" spc="-10" dirty="0">
                <a:latin typeface="Times New Roman"/>
                <a:cs typeface="Times New Roman"/>
              </a:rPr>
              <a:t>Type-</a:t>
            </a:r>
            <a:r>
              <a:rPr lang="en-US" sz="1600" b="1" dirty="0">
                <a:latin typeface="Times New Roman"/>
                <a:cs typeface="Times New Roman"/>
              </a:rPr>
              <a:t>II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spc="-10" dirty="0">
                <a:latin typeface="Times New Roman"/>
                <a:cs typeface="Times New Roman"/>
              </a:rPr>
              <a:t>Driver: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0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spc="-10" dirty="0">
                <a:latin typeface="Times New Roman"/>
                <a:cs typeface="Times New Roman"/>
              </a:rPr>
              <a:t>jdbc:oracle:oci8:@</a:t>
            </a:r>
            <a:r>
              <a:rPr lang="en-US" sz="1600" spc="-10" dirty="0" smtClean="0">
                <a:latin typeface="Times New Roman"/>
                <a:cs typeface="Times New Roman"/>
              </a:rPr>
              <a:t>service-</a:t>
            </a:r>
            <a:r>
              <a:rPr lang="en-US" sz="1600" spc="-25" dirty="0" smtClean="0">
                <a:latin typeface="Times New Roman"/>
                <a:cs typeface="Times New Roman"/>
              </a:rPr>
              <a:t>id</a:t>
            </a:r>
          </a:p>
          <a:p>
            <a:pPr marL="12700">
              <a:spcBef>
                <a:spcPts val="200"/>
              </a:spcBef>
              <a:tabLst>
                <a:tab pos="372110" algn="l"/>
              </a:tabLst>
            </a:pPr>
            <a:r>
              <a:rPr lang="en-US" sz="1600" dirty="0" smtClean="0">
                <a:latin typeface="Times New Roman"/>
                <a:cs typeface="Times New Roman"/>
              </a:rPr>
              <a:t>		</a:t>
            </a:r>
            <a:r>
              <a:rPr lang="en-US" dirty="0" err="1" smtClean="0">
                <a:latin typeface="Times New Roman"/>
                <a:cs typeface="Times New Roman"/>
              </a:rPr>
              <a:t>jdbc</a:t>
            </a:r>
            <a:r>
              <a:rPr lang="en-US" dirty="0" smtClean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→ </a:t>
            </a:r>
            <a:r>
              <a:rPr lang="en-US" dirty="0" smtClean="0">
                <a:latin typeface="Times New Roman"/>
                <a:cs typeface="Times New Roman"/>
              </a:rPr>
              <a:t>Protocol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200"/>
              </a:spcBef>
              <a:tabLst>
                <a:tab pos="37211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		oracle </a:t>
            </a:r>
            <a:r>
              <a:rPr lang="en-US" dirty="0">
                <a:latin typeface="Times New Roman"/>
                <a:cs typeface="Times New Roman"/>
              </a:rPr>
              <a:t>→ </a:t>
            </a:r>
            <a:r>
              <a:rPr lang="en-US" dirty="0" err="1">
                <a:latin typeface="Times New Roman"/>
                <a:cs typeface="Times New Roman"/>
              </a:rPr>
              <a:t>Subprotocol</a:t>
            </a:r>
            <a:r>
              <a:rPr lang="en-US" dirty="0">
                <a:latin typeface="Times New Roman"/>
                <a:cs typeface="Times New Roman"/>
              </a:rPr>
              <a:t> (Oracle-specific</a:t>
            </a:r>
            <a:r>
              <a:rPr lang="en-US" dirty="0" smtClean="0">
                <a:latin typeface="Times New Roman"/>
                <a:cs typeface="Times New Roman"/>
              </a:rPr>
              <a:t>)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200"/>
              </a:spcBef>
              <a:tabLst>
                <a:tab pos="37211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		oci8 </a:t>
            </a:r>
            <a:r>
              <a:rPr lang="en-US" dirty="0">
                <a:latin typeface="Times New Roman"/>
                <a:cs typeface="Times New Roman"/>
              </a:rPr>
              <a:t>→ Uses Oracle Call Interface (OCI) library for </a:t>
            </a:r>
            <a:r>
              <a:rPr lang="en-US" dirty="0" smtClean="0">
                <a:latin typeface="Times New Roman"/>
                <a:cs typeface="Times New Roman"/>
              </a:rPr>
              <a:t>communication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200"/>
              </a:spcBef>
              <a:tabLst>
                <a:tab pos="372110" algn="l"/>
              </a:tabLst>
            </a:pPr>
            <a:r>
              <a:rPr lang="en-US" dirty="0" smtClean="0">
                <a:latin typeface="Times New Roman"/>
                <a:cs typeface="Times New Roman"/>
              </a:rPr>
              <a:t>		@</a:t>
            </a:r>
            <a:r>
              <a:rPr lang="en-US" dirty="0">
                <a:latin typeface="Times New Roman"/>
                <a:cs typeface="Times New Roman"/>
              </a:rPr>
              <a:t>service-id → Identifies the specific database service</a:t>
            </a:r>
          </a:p>
          <a:p>
            <a:pPr marL="12700">
              <a:spcBef>
                <a:spcPts val="170"/>
              </a:spcBef>
            </a:pPr>
            <a:r>
              <a:rPr lang="en-US" sz="1600" b="1" dirty="0">
                <a:latin typeface="Times New Roman"/>
                <a:cs typeface="Times New Roman"/>
              </a:rPr>
              <a:t>To</a:t>
            </a:r>
            <a:r>
              <a:rPr lang="en-US" sz="1600" b="1" spc="-1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get</a:t>
            </a:r>
            <a:r>
              <a:rPr lang="en-US" sz="1600" b="1" spc="-10" dirty="0">
                <a:latin typeface="Times New Roman"/>
                <a:cs typeface="Times New Roman"/>
              </a:rPr>
              <a:t> service-</a:t>
            </a:r>
            <a:r>
              <a:rPr lang="en-US" sz="1600" b="1" dirty="0">
                <a:latin typeface="Times New Roman"/>
                <a:cs typeface="Times New Roman"/>
              </a:rPr>
              <a:t>id,</a:t>
            </a:r>
            <a:r>
              <a:rPr lang="en-US" sz="1600" b="1" spc="-1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use</a:t>
            </a:r>
            <a:r>
              <a:rPr lang="en-US" sz="1600" b="1" spc="-10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the</a:t>
            </a:r>
            <a:r>
              <a:rPr lang="en-US" sz="1600" b="1" spc="-1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following</a:t>
            </a:r>
            <a:r>
              <a:rPr lang="en-US" sz="1600" b="1" spc="-5" dirty="0">
                <a:latin typeface="Times New Roman"/>
                <a:cs typeface="Times New Roman"/>
              </a:rPr>
              <a:t> </a:t>
            </a:r>
            <a:r>
              <a:rPr lang="en-US" sz="1600" b="1" dirty="0">
                <a:latin typeface="Times New Roman"/>
                <a:cs typeface="Times New Roman"/>
              </a:rPr>
              <a:t>SQL</a:t>
            </a:r>
            <a:r>
              <a:rPr lang="en-US" sz="1600" b="1" spc="-10" dirty="0">
                <a:latin typeface="Times New Roman"/>
                <a:cs typeface="Times New Roman"/>
              </a:rPr>
              <a:t> query: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19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SQL&gt;</a:t>
            </a:r>
            <a:r>
              <a:rPr lang="en-US" sz="1600" spc="-3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select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*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dirty="0">
                <a:latin typeface="Times New Roman"/>
                <a:cs typeface="Times New Roman"/>
              </a:rPr>
              <a:t>from</a:t>
            </a:r>
            <a:r>
              <a:rPr lang="en-US" sz="1600" spc="-20" dirty="0">
                <a:latin typeface="Times New Roman"/>
                <a:cs typeface="Times New Roman"/>
              </a:rPr>
              <a:t> </a:t>
            </a:r>
            <a:r>
              <a:rPr lang="en-US" sz="1600" spc="-10" dirty="0" err="1">
                <a:latin typeface="Times New Roman"/>
                <a:cs typeface="Times New Roman"/>
              </a:rPr>
              <a:t>global_name</a:t>
            </a:r>
            <a:r>
              <a:rPr lang="en-US" sz="1600" spc="-10" dirty="0">
                <a:latin typeface="Times New Roman"/>
                <a:cs typeface="Times New Roman"/>
              </a:rPr>
              <a:t>;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25"/>
              </a:spcBef>
              <a:buFont typeface="Symbol"/>
              <a:buChar char=""/>
              <a:tabLst>
                <a:tab pos="372110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800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8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28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sz="28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4556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 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566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en-US" b="1" dirty="0">
                <a:latin typeface="Times New Roman"/>
                <a:cs typeface="Times New Roman"/>
              </a:rPr>
              <a:t>Type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-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II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Driver</a:t>
            </a:r>
            <a:r>
              <a:rPr lang="en-US" b="1" spc="-10" dirty="0">
                <a:latin typeface="Times New Roman"/>
                <a:cs typeface="Times New Roman"/>
              </a:rPr>
              <a:t> Functionality: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30"/>
              </a:spcBef>
            </a:pP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converts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Java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calls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into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native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calls.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lang="en-US" b="1" spc="-10" dirty="0">
                <a:latin typeface="Times New Roman"/>
                <a:cs typeface="Times New Roman"/>
              </a:rPr>
              <a:t>Advantages:</a:t>
            </a:r>
            <a:endParaRPr lang="en-US" dirty="0">
              <a:latin typeface="Times New Roman"/>
              <a:cs typeface="Times New Roman"/>
            </a:endParaRPr>
          </a:p>
          <a:p>
            <a:pPr marL="177800" indent="-165100">
              <a:spcBef>
                <a:spcPts val="120"/>
              </a:spcBef>
              <a:buAutoNum type="arabicParenR"/>
              <a:tabLst>
                <a:tab pos="177800" algn="l"/>
              </a:tabLst>
            </a:pP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little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bit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fast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compared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type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-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1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</a:t>
            </a:r>
            <a:endParaRPr lang="en-US" dirty="0">
              <a:latin typeface="Times New Roman"/>
              <a:cs typeface="Times New Roman"/>
            </a:endParaRPr>
          </a:p>
          <a:p>
            <a:pPr marL="176530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dirty="0">
                <a:latin typeface="Times New Roman"/>
                <a:cs typeface="Times New Roman"/>
              </a:rPr>
              <a:t>DSN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required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80"/>
              </a:spcBef>
            </a:pPr>
            <a:r>
              <a:rPr lang="en-US" b="1" spc="-10" dirty="0">
                <a:latin typeface="Times New Roman"/>
                <a:cs typeface="Times New Roman"/>
              </a:rPr>
              <a:t>Disadvantages:</a:t>
            </a:r>
            <a:endParaRPr lang="en-US" dirty="0">
              <a:latin typeface="Times New Roman"/>
              <a:cs typeface="Times New Roman"/>
            </a:endParaRPr>
          </a:p>
          <a:p>
            <a:pPr marL="176530" lvl="1" indent="-163830">
              <a:spcBef>
                <a:spcPts val="120"/>
              </a:spcBef>
              <a:buAutoNum type="arabicParenR"/>
              <a:tabLst>
                <a:tab pos="176530" algn="l"/>
              </a:tabLst>
            </a:pPr>
            <a:r>
              <a:rPr lang="en-US" dirty="0">
                <a:latin typeface="Times New Roman"/>
                <a:cs typeface="Times New Roman"/>
              </a:rPr>
              <a:t>Separate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driver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required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every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database.</a:t>
            </a:r>
            <a:endParaRPr lang="en-US" dirty="0">
              <a:latin typeface="Times New Roman"/>
              <a:cs typeface="Times New Roman"/>
            </a:endParaRPr>
          </a:p>
          <a:p>
            <a:pPr marL="176530" lvl="1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dirty="0">
                <a:latin typeface="Times New Roman"/>
                <a:cs typeface="Times New Roman"/>
              </a:rPr>
              <a:t>All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databases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are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having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type-</a:t>
            </a:r>
            <a:r>
              <a:rPr lang="en-US" dirty="0">
                <a:latin typeface="Times New Roman"/>
                <a:cs typeface="Times New Roman"/>
              </a:rPr>
              <a:t>2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drivers.</a:t>
            </a:r>
            <a:endParaRPr lang="en-US" dirty="0">
              <a:latin typeface="Times New Roman"/>
              <a:cs typeface="Times New Roman"/>
            </a:endParaRPr>
          </a:p>
          <a:p>
            <a:pPr marL="176530" lvl="1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dirty="0">
                <a:latin typeface="Times New Roman"/>
                <a:cs typeface="Times New Roman"/>
              </a:rPr>
              <a:t>Database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software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needs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installed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system.</a:t>
            </a:r>
            <a:endParaRPr lang="en-US" dirty="0">
              <a:latin typeface="Times New Roman"/>
              <a:cs typeface="Times New Roman"/>
            </a:endParaRPr>
          </a:p>
          <a:p>
            <a:pPr marL="177800" lvl="1" indent="-165100">
              <a:spcBef>
                <a:spcPts val="155"/>
              </a:spcBef>
              <a:buAutoNum type="arabicParenR"/>
              <a:tabLst>
                <a:tab pos="177800" algn="l"/>
              </a:tabLst>
            </a:pP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also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suitable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applets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70"/>
              </a:spcBef>
            </a:pPr>
            <a:r>
              <a:rPr lang="en-US" b="1" dirty="0">
                <a:latin typeface="Times New Roman"/>
                <a:cs typeface="Times New Roman"/>
              </a:rPr>
              <a:t>Steps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to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develop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database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application:</a:t>
            </a:r>
            <a:endParaRPr lang="en-US" dirty="0">
              <a:latin typeface="Times New Roman"/>
              <a:cs typeface="Times New Roman"/>
            </a:endParaRPr>
          </a:p>
          <a:p>
            <a:pPr marL="177800" lvl="2" indent="-165100">
              <a:spcBef>
                <a:spcPts val="120"/>
              </a:spcBef>
              <a:buAutoNum type="arabicParenR"/>
              <a:tabLst>
                <a:tab pos="177800" algn="l"/>
              </a:tabLst>
            </a:pPr>
            <a:r>
              <a:rPr lang="en-US" dirty="0">
                <a:latin typeface="Times New Roman"/>
                <a:cs typeface="Times New Roman"/>
              </a:rPr>
              <a:t>Loading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specific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JDBC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driver.</a:t>
            </a:r>
            <a:endParaRPr lang="en-US" dirty="0">
              <a:latin typeface="Times New Roman"/>
              <a:cs typeface="Times New Roman"/>
            </a:endParaRPr>
          </a:p>
          <a:p>
            <a:pPr marL="176530" lvl="2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dirty="0">
                <a:latin typeface="Times New Roman"/>
                <a:cs typeface="Times New Roman"/>
              </a:rPr>
              <a:t>Establishing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connection.</a:t>
            </a:r>
            <a:endParaRPr lang="en-US" dirty="0">
              <a:latin typeface="Times New Roman"/>
              <a:cs typeface="Times New Roman"/>
            </a:endParaRPr>
          </a:p>
          <a:p>
            <a:pPr marL="176530" lvl="2" indent="-163830">
              <a:spcBef>
                <a:spcPts val="140"/>
              </a:spcBef>
              <a:buAutoNum type="arabicParenR"/>
              <a:tabLst>
                <a:tab pos="176530" algn="l"/>
              </a:tabLst>
            </a:pPr>
            <a:r>
              <a:rPr lang="en-US" dirty="0">
                <a:latin typeface="Times New Roman"/>
                <a:cs typeface="Times New Roman"/>
              </a:rPr>
              <a:t>Performing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task.</a:t>
            </a:r>
            <a:endParaRPr lang="en-US" dirty="0">
              <a:latin typeface="Times New Roman"/>
              <a:cs typeface="Times New Roman"/>
            </a:endParaRPr>
          </a:p>
          <a:p>
            <a:pPr marL="176530" lvl="2" indent="-163830">
              <a:spcBef>
                <a:spcPts val="160"/>
              </a:spcBef>
              <a:buAutoNum type="arabicParenR"/>
              <a:tabLst>
                <a:tab pos="176530" algn="l"/>
              </a:tabLst>
            </a:pPr>
            <a:r>
              <a:rPr lang="en-US" dirty="0">
                <a:latin typeface="Times New Roman"/>
                <a:cs typeface="Times New Roman"/>
              </a:rPr>
              <a:t>Closing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connection.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65"/>
              </a:spcBef>
            </a:pPr>
            <a:r>
              <a:rPr lang="en-US" b="1" dirty="0">
                <a:latin typeface="Times New Roman"/>
                <a:cs typeface="Times New Roman"/>
              </a:rPr>
              <a:t>JDBC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20" dirty="0">
                <a:latin typeface="Times New Roman"/>
                <a:cs typeface="Times New Roman"/>
              </a:rPr>
              <a:t>API: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>
              <a:lnSpc>
                <a:spcPts val="1580"/>
              </a:lnSpc>
              <a:spcBef>
                <a:spcPts val="55"/>
              </a:spcBef>
            </a:pPr>
            <a:r>
              <a:rPr lang="en-US" dirty="0">
                <a:latin typeface="Times New Roman"/>
                <a:cs typeface="Times New Roman"/>
              </a:rPr>
              <a:t>JDBC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API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Java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API, that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access any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kind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tabular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data</a:t>
            </a:r>
            <a:r>
              <a:rPr lang="en-US" spc="-10" dirty="0">
                <a:latin typeface="Times New Roman"/>
                <a:cs typeface="Times New Roman"/>
              </a:rPr>
              <a:t> especially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stored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in </a:t>
            </a:r>
            <a:r>
              <a:rPr lang="en-US" spc="-10" dirty="0">
                <a:latin typeface="Times New Roman"/>
                <a:cs typeface="Times New Roman"/>
              </a:rPr>
              <a:t>RDBMS.</a:t>
            </a:r>
            <a:endParaRPr lang="en-US" dirty="0">
              <a:latin typeface="Times New Roman"/>
              <a:cs typeface="Times New Roman"/>
            </a:endParaRPr>
          </a:p>
          <a:p>
            <a:pPr marL="176530" indent="-163830">
              <a:spcBef>
                <a:spcPts val="110"/>
              </a:spcBef>
              <a:buAutoNum type="arabicParenR"/>
              <a:tabLst>
                <a:tab pos="176530" algn="l"/>
                <a:tab pos="2201545" algn="l"/>
              </a:tabLst>
            </a:pPr>
            <a:r>
              <a:rPr lang="en-US" b="1" dirty="0" err="1">
                <a:latin typeface="Times New Roman"/>
                <a:cs typeface="Times New Roman"/>
              </a:rPr>
              <a:t>java.sql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package</a:t>
            </a:r>
            <a:r>
              <a:rPr lang="en-US" b="1" dirty="0">
                <a:latin typeface="Times New Roman"/>
                <a:cs typeface="Times New Roman"/>
              </a:rPr>
              <a:t>	2)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 err="1">
                <a:latin typeface="Times New Roman"/>
                <a:cs typeface="Times New Roman"/>
              </a:rPr>
              <a:t>javax.sql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package</a:t>
            </a:r>
            <a:endParaRPr lang="en-US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25"/>
              </a:spcBef>
              <a:buFont typeface="Symbol"/>
              <a:buChar char=""/>
              <a:tabLst>
                <a:tab pos="372110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3200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32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32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sz="32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037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 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42290" y="2362847"/>
            <a:ext cx="8601710" cy="475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535940" indent="-163830">
              <a:spcBef>
                <a:spcPts val="155"/>
              </a:spcBef>
              <a:buAutoNum type="arabicParenR"/>
              <a:tabLst>
                <a:tab pos="535940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pPr marL="12700">
              <a:spcBef>
                <a:spcPts val="229"/>
              </a:spcBef>
            </a:pPr>
            <a:r>
              <a:rPr lang="en-US" sz="1600" b="1" spc="-10" dirty="0">
                <a:latin typeface="Times New Roman"/>
                <a:cs typeface="Times New Roman"/>
              </a:rPr>
              <a:t>Interfaces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3" indent="-163830">
              <a:spcBef>
                <a:spcPts val="13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>
                <a:latin typeface="Times New Roman"/>
                <a:cs typeface="Times New Roman"/>
              </a:rPr>
              <a:t>Driver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3" indent="-163830">
              <a:spcBef>
                <a:spcPts val="140"/>
              </a:spcBef>
              <a:buAutoNum type="arabicParenR"/>
              <a:tabLst>
                <a:tab pos="176530" algn="l"/>
              </a:tabLst>
            </a:pPr>
            <a:r>
              <a:rPr lang="en-US" sz="1600" spc="-10" dirty="0">
                <a:latin typeface="Times New Roman"/>
                <a:cs typeface="Times New Roman"/>
              </a:rPr>
              <a:t>Connection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3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>
                <a:latin typeface="Times New Roman"/>
                <a:cs typeface="Times New Roman"/>
              </a:rPr>
              <a:t>Statement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3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 err="1">
                <a:latin typeface="Times New Roman"/>
                <a:cs typeface="Times New Roman"/>
              </a:rPr>
              <a:t>PreparedStatement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3" indent="-163830">
              <a:spcBef>
                <a:spcPts val="15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 err="1">
                <a:latin typeface="Times New Roman"/>
                <a:cs typeface="Times New Roman"/>
              </a:rPr>
              <a:t>CallableStatement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3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 err="1">
                <a:latin typeface="Times New Roman"/>
                <a:cs typeface="Times New Roman"/>
              </a:rPr>
              <a:t>ResultSet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3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 err="1">
                <a:latin typeface="Times New Roman"/>
                <a:cs typeface="Times New Roman"/>
              </a:rPr>
              <a:t>ResultSetMetaData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3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 err="1">
                <a:latin typeface="Times New Roman"/>
                <a:cs typeface="Times New Roman"/>
              </a:rPr>
              <a:t>DatabaseMetaData</a:t>
            </a:r>
            <a:endParaRPr lang="en-US" sz="1600" dirty="0">
              <a:latin typeface="Times New Roman"/>
              <a:cs typeface="Times New Roman"/>
            </a:endParaRPr>
          </a:p>
          <a:p>
            <a:pPr marL="176530" lvl="3" indent="-163830">
              <a:spcBef>
                <a:spcPts val="155"/>
              </a:spcBef>
              <a:buAutoNum type="arabicParenR"/>
              <a:tabLst>
                <a:tab pos="176530" algn="l"/>
              </a:tabLst>
            </a:pPr>
            <a:r>
              <a:rPr lang="en-US" sz="1600" spc="-20" dirty="0">
                <a:latin typeface="Times New Roman"/>
                <a:cs typeface="Times New Roman"/>
              </a:rPr>
              <a:t>Blob</a:t>
            </a:r>
            <a:endParaRPr lang="en-US" sz="1600" dirty="0">
              <a:latin typeface="Times New Roman"/>
              <a:cs typeface="Times New Roman"/>
            </a:endParaRPr>
          </a:p>
          <a:p>
            <a:pPr marL="253365" lvl="3" indent="-240665">
              <a:spcBef>
                <a:spcPts val="145"/>
              </a:spcBef>
              <a:buAutoNum type="arabicParenR"/>
              <a:tabLst>
                <a:tab pos="253365" algn="l"/>
              </a:tabLst>
            </a:pPr>
            <a:r>
              <a:rPr lang="en-US" sz="1600" spc="-20" dirty="0" err="1">
                <a:latin typeface="Times New Roman"/>
                <a:cs typeface="Times New Roman"/>
              </a:rPr>
              <a:t>Clob</a:t>
            </a:r>
            <a:endParaRPr lang="en-US" sz="16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25"/>
              </a:spcBef>
              <a:buFont typeface="Symbol"/>
              <a:buChar char=""/>
              <a:tabLst>
                <a:tab pos="37211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3600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36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36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1320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2"/>
          <p:cNvGrpSpPr/>
          <p:nvPr/>
        </p:nvGrpSpPr>
        <p:grpSpPr>
          <a:xfrm>
            <a:off x="0" y="0"/>
            <a:ext cx="9144000" cy="6857998"/>
            <a:chOff x="0" y="0"/>
            <a:chExt cx="9144000" cy="6857998"/>
          </a:xfrm>
        </p:grpSpPr>
        <p:pic>
          <p:nvPicPr>
            <p:cNvPr id="62" name="Google Shape;62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0" y="0"/>
              <a:ext cx="9144000" cy="68579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" name="Google Shape;64;p2"/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 extrusionOk="0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5" name="Google Shape;65;p2"/>
          <p:cNvSpPr txBox="1"/>
          <p:nvPr/>
        </p:nvSpPr>
        <p:spPr>
          <a:xfrm>
            <a:off x="317635" y="3760977"/>
            <a:ext cx="8191098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3600" dirty="0">
                <a:solidFill>
                  <a:schemeClr val="bg1"/>
                </a:solidFill>
              </a:rPr>
              <a:t>Foundation of Enterprise Programming:</a:t>
            </a:r>
            <a:endParaRPr sz="35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3273044" y="2824988"/>
            <a:ext cx="2096770" cy="559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3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latin typeface="Calibri"/>
                <a:ea typeface="Calibri"/>
                <a:cs typeface="Calibri"/>
                <a:sym typeface="Calibri"/>
              </a:rPr>
              <a:t>CHAPTER-1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 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444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marR="5080">
              <a:lnSpc>
                <a:spcPts val="1380"/>
              </a:lnSpc>
              <a:spcBef>
                <a:spcPts val="195"/>
              </a:spcBef>
            </a:pPr>
            <a:r>
              <a:rPr lang="en-US" b="1" dirty="0">
                <a:latin typeface="Times New Roman"/>
                <a:cs typeface="Times New Roman"/>
              </a:rPr>
              <a:t>Program</a:t>
            </a:r>
            <a:r>
              <a:rPr lang="en-US" b="1" spc="-4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to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establish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the</a:t>
            </a:r>
            <a:r>
              <a:rPr lang="en-US" b="1" spc="-3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connection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between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Java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application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and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Oracle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Database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by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using Type-</a:t>
            </a:r>
            <a:r>
              <a:rPr lang="en-US" b="1" dirty="0">
                <a:latin typeface="Times New Roman"/>
                <a:cs typeface="Times New Roman"/>
              </a:rPr>
              <a:t>2</a:t>
            </a:r>
            <a:r>
              <a:rPr lang="en-US" b="1" spc="3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Driver: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ts val="1290"/>
              </a:lnSpc>
            </a:pPr>
            <a:r>
              <a:rPr lang="en-US" dirty="0">
                <a:latin typeface="Times New Roman"/>
                <a:cs typeface="Times New Roman"/>
              </a:rPr>
              <a:t>import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imes New Roman"/>
                <a:cs typeface="Times New Roman"/>
              </a:rPr>
              <a:t>java.sql</a:t>
            </a:r>
            <a:r>
              <a:rPr lang="en-US" spc="-10" dirty="0">
                <a:latin typeface="Times New Roman"/>
                <a:cs typeface="Times New Roman"/>
              </a:rPr>
              <a:t>.*;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lang="en-US" dirty="0">
                <a:latin typeface="Times New Roman"/>
                <a:cs typeface="Times New Roman"/>
              </a:rPr>
              <a:t>class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imes New Roman"/>
                <a:cs typeface="Times New Roman"/>
              </a:rPr>
              <a:t>ConnectionDemo</a:t>
            </a: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lang="en-US" spc="-50" dirty="0">
                <a:latin typeface="Times New Roman"/>
                <a:cs typeface="Times New Roman"/>
              </a:rPr>
              <a:t>{</a:t>
            </a:r>
            <a:endParaRPr lang="en-US" dirty="0">
              <a:latin typeface="Times New Roman"/>
              <a:cs typeface="Times New Roman"/>
            </a:endParaRPr>
          </a:p>
          <a:p>
            <a:pPr marL="372110">
              <a:lnSpc>
                <a:spcPts val="1380"/>
              </a:lnSpc>
            </a:pPr>
            <a:r>
              <a:rPr lang="en-US" dirty="0">
                <a:latin typeface="Times New Roman"/>
                <a:cs typeface="Times New Roman"/>
              </a:rPr>
              <a:t>public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static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void</a:t>
            </a:r>
            <a:r>
              <a:rPr lang="en-US" spc="-10" dirty="0">
                <a:latin typeface="Times New Roman"/>
                <a:cs typeface="Times New Roman"/>
              </a:rPr>
              <a:t> main(String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 err="1">
                <a:latin typeface="Times New Roman"/>
                <a:cs typeface="Times New Roman"/>
              </a:rPr>
              <a:t>args</a:t>
            </a:r>
            <a:r>
              <a:rPr lang="en-US" spc="-10" dirty="0">
                <a:latin typeface="Times New Roman"/>
                <a:cs typeface="Times New Roman"/>
              </a:rPr>
              <a:t>[])</a:t>
            </a:r>
            <a:endParaRPr lang="en-US" dirty="0">
              <a:latin typeface="Times New Roman"/>
              <a:cs typeface="Times New Roman"/>
            </a:endParaRPr>
          </a:p>
          <a:p>
            <a:pPr marL="372110">
              <a:lnSpc>
                <a:spcPts val="1380"/>
              </a:lnSpc>
            </a:pPr>
            <a:r>
              <a:rPr lang="en-US" spc="-50" dirty="0">
                <a:latin typeface="Times New Roman"/>
                <a:cs typeface="Times New Roman"/>
              </a:rPr>
              <a:t>{</a:t>
            </a:r>
            <a:endParaRPr lang="en-US" dirty="0">
              <a:latin typeface="Times New Roman"/>
              <a:cs typeface="Times New Roman"/>
            </a:endParaRPr>
          </a:p>
          <a:p>
            <a:pPr marL="372110">
              <a:lnSpc>
                <a:spcPts val="1380"/>
              </a:lnSpc>
            </a:pPr>
            <a:r>
              <a:rPr lang="en-US" spc="-25" dirty="0">
                <a:latin typeface="Times New Roman"/>
                <a:cs typeface="Times New Roman"/>
              </a:rPr>
              <a:t>try</a:t>
            </a:r>
            <a:endParaRPr lang="en-US" dirty="0">
              <a:latin typeface="Times New Roman"/>
              <a:cs typeface="Times New Roman"/>
            </a:endParaRPr>
          </a:p>
          <a:p>
            <a:pPr marL="829310">
              <a:lnSpc>
                <a:spcPts val="1410"/>
              </a:lnSpc>
            </a:pPr>
            <a:r>
              <a:rPr lang="en-US" spc="-50" dirty="0">
                <a:latin typeface="Times New Roman"/>
                <a:cs typeface="Times New Roman"/>
              </a:rPr>
              <a:t>{</a:t>
            </a:r>
            <a:endParaRPr lang="en-US" dirty="0">
              <a:latin typeface="Times New Roman"/>
              <a:cs typeface="Times New Roman"/>
            </a:endParaRPr>
          </a:p>
          <a:p>
            <a:pPr marL="919480">
              <a:lnSpc>
                <a:spcPts val="1410"/>
              </a:lnSpc>
              <a:spcBef>
                <a:spcPts val="100"/>
              </a:spcBef>
            </a:pPr>
            <a:r>
              <a:rPr lang="en-US" dirty="0">
                <a:latin typeface="Times New Roman"/>
                <a:cs typeface="Times New Roman"/>
              </a:rPr>
              <a:t>Class </a:t>
            </a:r>
            <a:r>
              <a:rPr lang="en-US" spc="-10" dirty="0">
                <a:latin typeface="Times New Roman"/>
                <a:cs typeface="Times New Roman"/>
              </a:rPr>
              <a:t>c=</a:t>
            </a:r>
            <a:r>
              <a:rPr lang="en-US" spc="-10" dirty="0" err="1">
                <a:latin typeface="Times New Roman"/>
                <a:cs typeface="Times New Roman"/>
              </a:rPr>
              <a:t>Class.forName</a:t>
            </a:r>
            <a:r>
              <a:rPr lang="en-US" spc="-10" dirty="0">
                <a:latin typeface="Times New Roman"/>
                <a:cs typeface="Times New Roman"/>
              </a:rPr>
              <a:t>("</a:t>
            </a:r>
            <a:r>
              <a:rPr lang="en-US" spc="-10" dirty="0" err="1">
                <a:latin typeface="Times New Roman"/>
                <a:cs typeface="Times New Roman"/>
              </a:rPr>
              <a:t>oracle.jdbc.driver.OracleDriver</a:t>
            </a:r>
            <a:r>
              <a:rPr lang="en-US" spc="-10" dirty="0">
                <a:latin typeface="Times New Roman"/>
                <a:cs typeface="Times New Roman"/>
              </a:rPr>
              <a:t>");</a:t>
            </a:r>
            <a:endParaRPr lang="en-US" dirty="0">
              <a:latin typeface="Times New Roman"/>
              <a:cs typeface="Times New Roman"/>
            </a:endParaRPr>
          </a:p>
          <a:p>
            <a:pPr marL="919480" marR="790575" indent="-817244">
              <a:lnSpc>
                <a:spcPts val="1380"/>
              </a:lnSpc>
              <a:spcBef>
                <a:spcPts val="65"/>
              </a:spcBef>
            </a:pPr>
            <a:r>
              <a:rPr lang="en-US" dirty="0">
                <a:latin typeface="Times New Roman"/>
                <a:cs typeface="Times New Roman"/>
              </a:rPr>
              <a:t>Connection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con=</a:t>
            </a:r>
            <a:r>
              <a:rPr lang="en-US" spc="-10" dirty="0" err="1">
                <a:latin typeface="Times New Roman"/>
                <a:cs typeface="Times New Roman"/>
              </a:rPr>
              <a:t>DriverManager.getConnection</a:t>
            </a:r>
            <a:r>
              <a:rPr lang="en-US" spc="-10" dirty="0">
                <a:latin typeface="Times New Roman"/>
                <a:cs typeface="Times New Roman"/>
              </a:rPr>
              <a:t>(</a:t>
            </a:r>
            <a:r>
              <a:rPr lang="en-US" spc="4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"jdbc:oracle:oci8:@</a:t>
            </a:r>
            <a:r>
              <a:rPr lang="en-US" spc="-10" dirty="0" err="1">
                <a:latin typeface="Times New Roman"/>
                <a:cs typeface="Times New Roman"/>
              </a:rPr>
              <a:t>xe</a:t>
            </a:r>
            <a:r>
              <a:rPr lang="en-US" spc="-10" dirty="0">
                <a:latin typeface="Times New Roman"/>
                <a:cs typeface="Times New Roman"/>
              </a:rPr>
              <a:t>","</a:t>
            </a:r>
            <a:r>
              <a:rPr lang="en-US" spc="-10" dirty="0" err="1">
                <a:latin typeface="Times New Roman"/>
                <a:cs typeface="Times New Roman"/>
              </a:rPr>
              <a:t>system","manager</a:t>
            </a:r>
            <a:r>
              <a:rPr lang="en-US" spc="-10" dirty="0">
                <a:latin typeface="Times New Roman"/>
                <a:cs typeface="Times New Roman"/>
              </a:rPr>
              <a:t>"); </a:t>
            </a:r>
            <a:r>
              <a:rPr lang="en-US" spc="-10" dirty="0" err="1">
                <a:latin typeface="Times New Roman"/>
                <a:cs typeface="Times New Roman"/>
              </a:rPr>
              <a:t>System.out.println</a:t>
            </a:r>
            <a:r>
              <a:rPr lang="en-US" spc="-10" dirty="0">
                <a:latin typeface="Times New Roman"/>
                <a:cs typeface="Times New Roman"/>
              </a:rPr>
              <a:t>("Connection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Established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Successfully: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"+con);</a:t>
            </a:r>
            <a:endParaRPr lang="en-US" dirty="0">
              <a:latin typeface="Times New Roman"/>
              <a:cs typeface="Times New Roman"/>
            </a:endParaRPr>
          </a:p>
          <a:p>
            <a:pPr marL="919480">
              <a:lnSpc>
                <a:spcPts val="1315"/>
              </a:lnSpc>
            </a:pPr>
            <a:r>
              <a:rPr lang="en-US" spc="-50" dirty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462280">
              <a:lnSpc>
                <a:spcPts val="1380"/>
              </a:lnSpc>
            </a:pPr>
            <a:r>
              <a:rPr lang="en-US" spc="-10" dirty="0">
                <a:latin typeface="Times New Roman"/>
                <a:cs typeface="Times New Roman"/>
              </a:rPr>
              <a:t>catch(Exception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e)</a:t>
            </a:r>
            <a:endParaRPr lang="en-US" dirty="0">
              <a:latin typeface="Times New Roman"/>
              <a:cs typeface="Times New Roman"/>
            </a:endParaRPr>
          </a:p>
          <a:p>
            <a:pPr marL="919480">
              <a:lnSpc>
                <a:spcPts val="1380"/>
              </a:lnSpc>
            </a:pPr>
            <a:r>
              <a:rPr lang="en-US" spc="-50" dirty="0">
                <a:latin typeface="Times New Roman"/>
                <a:cs typeface="Times New Roman"/>
              </a:rPr>
              <a:t>{</a:t>
            </a:r>
            <a:endParaRPr lang="en-US" dirty="0">
              <a:latin typeface="Times New Roman"/>
              <a:cs typeface="Times New Roman"/>
            </a:endParaRPr>
          </a:p>
          <a:p>
            <a:pPr marL="919480">
              <a:lnSpc>
                <a:spcPts val="1380"/>
              </a:lnSpc>
            </a:pPr>
            <a:r>
              <a:rPr lang="en-US" spc="-10" dirty="0" err="1">
                <a:latin typeface="Times New Roman"/>
                <a:cs typeface="Times New Roman"/>
              </a:rPr>
              <a:t>System.err.println</a:t>
            </a:r>
            <a:r>
              <a:rPr lang="en-US" spc="-10" dirty="0">
                <a:latin typeface="Times New Roman"/>
                <a:cs typeface="Times New Roman"/>
              </a:rPr>
              <a:t>(e);</a:t>
            </a:r>
            <a:endParaRPr lang="en-US" dirty="0">
              <a:latin typeface="Times New Roman"/>
              <a:cs typeface="Times New Roman"/>
            </a:endParaRPr>
          </a:p>
          <a:p>
            <a:pPr marL="919480">
              <a:lnSpc>
                <a:spcPts val="1380"/>
              </a:lnSpc>
            </a:pPr>
            <a:r>
              <a:rPr lang="en-US" spc="-50" dirty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462280">
              <a:lnSpc>
                <a:spcPts val="1370"/>
              </a:lnSpc>
            </a:pPr>
            <a:r>
              <a:rPr lang="en-US" spc="-50" dirty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102235">
              <a:lnSpc>
                <a:spcPts val="1639"/>
              </a:lnSpc>
            </a:pPr>
            <a:r>
              <a:rPr lang="en-US" spc="-50" dirty="0">
                <a:latin typeface="Times New Roman"/>
                <a:cs typeface="Times New Roman"/>
              </a:rPr>
              <a:t>}</a:t>
            </a:r>
            <a:endParaRPr lang="en-US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25"/>
              </a:spcBef>
              <a:buFont typeface="Symbol"/>
              <a:buChar char=""/>
              <a:tabLst>
                <a:tab pos="37211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8803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 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471638" y="2391723"/>
            <a:ext cx="8404350" cy="4392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en-US" b="1" dirty="0"/>
              <a:t>Type-III: Network Protocol Driver (Middleware Driver</a:t>
            </a:r>
            <a:r>
              <a:rPr lang="en-US" b="1" dirty="0" smtClean="0"/>
              <a:t>)</a:t>
            </a:r>
          </a:p>
          <a:p>
            <a:endParaRPr lang="en-US" b="1" dirty="0"/>
          </a:p>
          <a:p>
            <a:endParaRPr lang="en-US" b="1" dirty="0"/>
          </a:p>
          <a:p>
            <a:pPr lvl="3"/>
            <a:r>
              <a:rPr lang="en-US" b="1" dirty="0" smtClean="0"/>
              <a:t>Working</a:t>
            </a:r>
            <a:r>
              <a:rPr lang="en-US" dirty="0" smtClean="0"/>
              <a:t>: JDBC calls are sent over the network to a </a:t>
            </a:r>
            <a:r>
              <a:rPr lang="en-US" b="1" dirty="0" smtClean="0"/>
              <a:t>middleware server</a:t>
            </a:r>
            <a:r>
              <a:rPr lang="en-US" dirty="0" smtClean="0"/>
              <a:t>, which then communicates with the database.</a:t>
            </a:r>
          </a:p>
          <a:p>
            <a:pPr lvl="3"/>
            <a:endParaRPr lang="en-US" dirty="0" smtClean="0"/>
          </a:p>
          <a:p>
            <a:pPr lvl="3"/>
            <a:r>
              <a:rPr lang="en-US" b="1" dirty="0" smtClean="0"/>
              <a:t>Fully Java-based</a:t>
            </a:r>
            <a:endParaRPr lang="en-US" dirty="0" smtClean="0"/>
          </a:p>
          <a:p>
            <a:pPr lvl="3"/>
            <a:r>
              <a:rPr lang="en-US" b="1" dirty="0" smtClean="0"/>
              <a:t>Advantages: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No need for native libraries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Suitable for internet applications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Supports many databases via the same driver</a:t>
            </a:r>
          </a:p>
          <a:p>
            <a:pPr lvl="3"/>
            <a:endParaRPr lang="en-US" dirty="0" smtClean="0"/>
          </a:p>
          <a:p>
            <a:pPr lvl="3"/>
            <a:r>
              <a:rPr lang="en-US" b="1" dirty="0" smtClean="0"/>
              <a:t>Disadvantages: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Requires a separate middleware component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Complex setup</a:t>
            </a:r>
          </a:p>
          <a:p>
            <a:pPr marL="372110" indent="-359410">
              <a:spcBef>
                <a:spcPts val="225"/>
              </a:spcBef>
              <a:buFont typeface="Symbol"/>
              <a:buChar char=""/>
              <a:tabLst>
                <a:tab pos="37211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72240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 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4033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02235"/>
            <a:r>
              <a:rPr lang="en-US" b="1" dirty="0">
                <a:latin typeface="Times New Roman"/>
                <a:cs typeface="Times New Roman"/>
              </a:rPr>
              <a:t>Type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-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IV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Driver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(JDBC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100%</a:t>
            </a:r>
            <a:r>
              <a:rPr lang="en-US" b="1" spc="-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Pure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Java</a:t>
            </a:r>
            <a:r>
              <a:rPr lang="en-US" b="1" spc="-10" dirty="0">
                <a:latin typeface="Times New Roman"/>
                <a:cs typeface="Times New Roman"/>
              </a:rPr>
              <a:t> Driver):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360045">
              <a:spcBef>
                <a:spcPts val="204"/>
              </a:spcBef>
              <a:buFont typeface="Symbol"/>
              <a:buChar char=""/>
              <a:tabLst>
                <a:tab pos="462280" algn="l"/>
              </a:tabLst>
            </a:pP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also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called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JDBC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Native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Protocol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Driver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(or)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Thin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</a:t>
            </a:r>
            <a:endParaRPr lang="en-US" dirty="0">
              <a:latin typeface="Times New Roman"/>
              <a:cs typeface="Times New Roman"/>
            </a:endParaRPr>
          </a:p>
          <a:p>
            <a:pPr marL="102235">
              <a:spcBef>
                <a:spcPts val="180"/>
              </a:spcBef>
            </a:pPr>
            <a:r>
              <a:rPr lang="en-US" b="1" dirty="0">
                <a:latin typeface="Times New Roman"/>
                <a:cs typeface="Times New Roman"/>
              </a:rPr>
              <a:t>Type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-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IV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Driver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Class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Name</a:t>
            </a:r>
            <a:r>
              <a:rPr lang="en-US" b="1" spc="-2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for</a:t>
            </a:r>
            <a:r>
              <a:rPr lang="en-US" b="1" spc="-2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Oracle</a:t>
            </a:r>
            <a:r>
              <a:rPr lang="en-US" b="1" spc="-10" dirty="0">
                <a:latin typeface="Times New Roman"/>
                <a:cs typeface="Times New Roman"/>
              </a:rPr>
              <a:t> Database: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360045">
              <a:spcBef>
                <a:spcPts val="204"/>
              </a:spcBef>
              <a:buFont typeface="Symbol"/>
              <a:buChar char=""/>
              <a:tabLst>
                <a:tab pos="462280" algn="l"/>
              </a:tabLst>
            </a:pPr>
            <a:r>
              <a:rPr lang="en-US" spc="-10" dirty="0" err="1">
                <a:latin typeface="Times New Roman"/>
                <a:cs typeface="Times New Roman"/>
              </a:rPr>
              <a:t>oracle.jdbc.driver.OracleDriver</a:t>
            </a:r>
            <a:endParaRPr lang="en-US" dirty="0">
              <a:latin typeface="Times New Roman"/>
              <a:cs typeface="Times New Roman"/>
            </a:endParaRPr>
          </a:p>
          <a:p>
            <a:pPr marL="102235">
              <a:spcBef>
                <a:spcPts val="170"/>
              </a:spcBef>
            </a:pPr>
            <a:r>
              <a:rPr lang="en-US" b="1" dirty="0">
                <a:latin typeface="Times New Roman"/>
                <a:cs typeface="Times New Roman"/>
              </a:rPr>
              <a:t>URL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to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access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spc="-10" dirty="0">
                <a:latin typeface="Times New Roman"/>
                <a:cs typeface="Times New Roman"/>
              </a:rPr>
              <a:t>driver: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360045">
              <a:spcBef>
                <a:spcPts val="215"/>
              </a:spcBef>
              <a:buFont typeface="Symbol"/>
              <a:buChar char=""/>
              <a:tabLst>
                <a:tab pos="462280" algn="l"/>
              </a:tabLst>
            </a:pPr>
            <a:r>
              <a:rPr lang="en-US" spc="-10" dirty="0" err="1">
                <a:latin typeface="Times New Roman"/>
                <a:cs typeface="Times New Roman"/>
              </a:rPr>
              <a:t>jdbc:oracle:thin</a:t>
            </a:r>
            <a:r>
              <a:rPr lang="en-US" spc="-10" dirty="0">
                <a:latin typeface="Times New Roman"/>
                <a:cs typeface="Times New Roman"/>
              </a:rPr>
              <a:t>:@</a:t>
            </a:r>
            <a:r>
              <a:rPr lang="en-US" spc="-10" dirty="0" err="1">
                <a:latin typeface="Times New Roman"/>
                <a:cs typeface="Times New Roman"/>
              </a:rPr>
              <a:t>domain-name:port-no:service-</a:t>
            </a:r>
            <a:r>
              <a:rPr lang="en-US" spc="-25" dirty="0" err="1">
                <a:latin typeface="Times New Roman"/>
                <a:cs typeface="Times New Roman"/>
              </a:rPr>
              <a:t>id</a:t>
            </a:r>
            <a:endParaRPr lang="en-US" dirty="0">
              <a:latin typeface="Times New Roman"/>
              <a:cs typeface="Times New Roman"/>
            </a:endParaRPr>
          </a:p>
          <a:p>
            <a:pPr>
              <a:spcBef>
                <a:spcPts val="370"/>
              </a:spcBef>
              <a:buFont typeface="Symbol"/>
              <a:buChar char=""/>
            </a:pPr>
            <a:endParaRPr lang="en-US" dirty="0">
              <a:latin typeface="Times New Roman"/>
              <a:cs typeface="Times New Roman"/>
            </a:endParaRPr>
          </a:p>
          <a:p>
            <a:pPr marL="102235">
              <a:spcBef>
                <a:spcPts val="5"/>
              </a:spcBef>
            </a:pPr>
            <a:r>
              <a:rPr lang="en-US" b="1" dirty="0">
                <a:latin typeface="Times New Roman"/>
                <a:cs typeface="Times New Roman"/>
              </a:rPr>
              <a:t>Type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-</a:t>
            </a:r>
            <a:r>
              <a:rPr lang="en-US" b="1" spc="-1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IV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Driver</a:t>
            </a:r>
            <a:r>
              <a:rPr lang="en-US" b="1" spc="-10" dirty="0">
                <a:latin typeface="Times New Roman"/>
                <a:cs typeface="Times New Roman"/>
              </a:rPr>
              <a:t> Functionality: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360045">
              <a:spcBef>
                <a:spcPts val="215"/>
              </a:spcBef>
              <a:buFont typeface="Symbol"/>
              <a:buChar char=""/>
              <a:tabLst>
                <a:tab pos="462280" algn="l"/>
              </a:tabLst>
            </a:pP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passes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java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instructions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directly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database</a:t>
            </a:r>
            <a:r>
              <a:rPr lang="en-US" spc="-10" dirty="0" smtClean="0">
                <a:latin typeface="Times New Roman"/>
                <a:cs typeface="Times New Roman"/>
              </a:rPr>
              <a:t>.</a:t>
            </a:r>
          </a:p>
          <a:p>
            <a:pPr marL="462280" indent="-360045">
              <a:spcBef>
                <a:spcPts val="215"/>
              </a:spcBef>
              <a:buFont typeface="Symbol"/>
              <a:buChar char=""/>
              <a:tabLst>
                <a:tab pos="462280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102235">
              <a:spcBef>
                <a:spcPts val="165"/>
              </a:spcBef>
            </a:pPr>
            <a:r>
              <a:rPr lang="en-US" b="1" spc="-10" dirty="0">
                <a:latin typeface="Times New Roman"/>
                <a:cs typeface="Times New Roman"/>
              </a:rPr>
              <a:t>Advantages:</a:t>
            </a:r>
            <a:endParaRPr lang="en-US" dirty="0">
              <a:latin typeface="Times New Roman"/>
              <a:cs typeface="Times New Roman"/>
            </a:endParaRPr>
          </a:p>
          <a:p>
            <a:pPr marL="267335" indent="-165100">
              <a:spcBef>
                <a:spcPts val="120"/>
              </a:spcBef>
              <a:buAutoNum type="arabicParenR"/>
              <a:tabLst>
                <a:tab pos="267335" algn="l"/>
              </a:tabLst>
            </a:pP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highest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performance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driver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compared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all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other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drivers.</a:t>
            </a:r>
            <a:endParaRPr lang="en-US" dirty="0">
              <a:latin typeface="Times New Roman"/>
              <a:cs typeface="Times New Roman"/>
            </a:endParaRPr>
          </a:p>
          <a:p>
            <a:pPr marL="266065" indent="-163830">
              <a:spcBef>
                <a:spcPts val="145"/>
              </a:spcBef>
              <a:buAutoNum type="arabicParenR"/>
              <a:tabLst>
                <a:tab pos="266065" algn="l"/>
              </a:tabLst>
            </a:pPr>
            <a:r>
              <a:rPr lang="en-US" dirty="0">
                <a:latin typeface="Times New Roman"/>
                <a:cs typeface="Times New Roman"/>
              </a:rPr>
              <a:t>DSN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</a:t>
            </a:r>
            <a:r>
              <a:rPr lang="en-US" spc="-10" dirty="0">
                <a:latin typeface="Times New Roman"/>
                <a:cs typeface="Times New Roman"/>
              </a:rPr>
              <a:t> required.</a:t>
            </a:r>
            <a:endParaRPr lang="en-US" dirty="0">
              <a:latin typeface="Times New Roman"/>
              <a:cs typeface="Times New Roman"/>
            </a:endParaRPr>
          </a:p>
          <a:p>
            <a:pPr marL="266065" indent="-163830">
              <a:spcBef>
                <a:spcPts val="155"/>
              </a:spcBef>
              <a:buAutoNum type="arabicParenR"/>
              <a:tabLst>
                <a:tab pos="266065" algn="l"/>
              </a:tabLst>
            </a:pPr>
            <a:r>
              <a:rPr lang="en-US" dirty="0">
                <a:latin typeface="Times New Roman"/>
                <a:cs typeface="Times New Roman"/>
              </a:rPr>
              <a:t>Database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not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needed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same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system.</a:t>
            </a:r>
            <a:endParaRPr lang="en-US" dirty="0">
              <a:latin typeface="Times New Roman"/>
              <a:cs typeface="Times New Roman"/>
            </a:endParaRPr>
          </a:p>
          <a:p>
            <a:pPr marL="267335" indent="-165100">
              <a:spcBef>
                <a:spcPts val="145"/>
              </a:spcBef>
              <a:buAutoNum type="arabicParenR"/>
              <a:tabLst>
                <a:tab pos="267335" algn="l"/>
              </a:tabLst>
            </a:pP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is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suitable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applets.</a:t>
            </a:r>
            <a:endParaRPr lang="en-US" dirty="0">
              <a:latin typeface="Times New Roman"/>
              <a:cs typeface="Times New Roman"/>
            </a:endParaRPr>
          </a:p>
          <a:p>
            <a:pPr marL="102235">
              <a:spcBef>
                <a:spcPts val="170"/>
              </a:spcBef>
            </a:pPr>
            <a:r>
              <a:rPr lang="en-US" b="1" spc="-10" dirty="0">
                <a:latin typeface="Times New Roman"/>
                <a:cs typeface="Times New Roman"/>
              </a:rPr>
              <a:t>Disadvantages:</a:t>
            </a:r>
            <a:endParaRPr lang="en-US" dirty="0">
              <a:latin typeface="Times New Roman"/>
              <a:cs typeface="Times New Roman"/>
            </a:endParaRPr>
          </a:p>
          <a:p>
            <a:pPr marL="266065" lvl="1" indent="-163830">
              <a:spcBef>
                <a:spcPts val="120"/>
              </a:spcBef>
              <a:buAutoNum type="arabicParenR"/>
              <a:tabLst>
                <a:tab pos="266065" algn="l"/>
              </a:tabLst>
            </a:pPr>
            <a:r>
              <a:rPr lang="en-US" dirty="0">
                <a:latin typeface="Times New Roman"/>
                <a:cs typeface="Times New Roman"/>
              </a:rPr>
              <a:t>Separate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driver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required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every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database.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9160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>
                <a:latin typeface="Times New Roman"/>
                <a:cs typeface="Times New Roman"/>
              </a:rPr>
              <a:t> JDBC Architecture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5760" y="2413338"/>
            <a:ext cx="64922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Java Application</a:t>
            </a:r>
          </a:p>
          <a:p>
            <a:r>
              <a:rPr lang="en-US" dirty="0"/>
              <a:t>      ↓</a:t>
            </a:r>
          </a:p>
          <a:p>
            <a:r>
              <a:rPr lang="en-US" dirty="0"/>
              <a:t>JDBC API (Interfaces)</a:t>
            </a:r>
          </a:p>
          <a:p>
            <a:r>
              <a:rPr lang="en-US" dirty="0"/>
              <a:t>      ↓</a:t>
            </a:r>
          </a:p>
          <a:p>
            <a:r>
              <a:rPr lang="en-US" dirty="0"/>
              <a:t>JDBC Driver Manager</a:t>
            </a:r>
          </a:p>
          <a:p>
            <a:r>
              <a:rPr lang="en-US" dirty="0"/>
              <a:t>      ↓</a:t>
            </a:r>
          </a:p>
          <a:p>
            <a:r>
              <a:rPr lang="en-US" dirty="0"/>
              <a:t>JDBC Driver (Vendor-specific)</a:t>
            </a:r>
          </a:p>
          <a:p>
            <a:r>
              <a:rPr lang="en-US" dirty="0"/>
              <a:t>      ↓</a:t>
            </a:r>
          </a:p>
          <a:p>
            <a:r>
              <a:rPr lang="en-US" dirty="0"/>
              <a:t>Database (e.g., MySQL, Oracle)</a:t>
            </a:r>
          </a:p>
        </p:txBody>
      </p:sp>
    </p:spTree>
    <p:extLst>
      <p:ext uri="{BB962C8B-B14F-4D97-AF65-F5344CB8AC3E}">
        <p14:creationId xmlns:p14="http://schemas.microsoft.com/office/powerpoint/2010/main" val="3109863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SQL: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48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72110" indent="-359410">
              <a:spcBef>
                <a:spcPts val="20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SQL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stands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Structured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Query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Language.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  <a:spcBef>
                <a:spcPts val="1165"/>
              </a:spcBef>
            </a:pP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lang="en-US" sz="20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</a:t>
            </a:r>
            <a:r>
              <a:rPr lang="en-US" sz="20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contains</a:t>
            </a:r>
            <a:r>
              <a:rPr lang="en-US"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two</a:t>
            </a:r>
            <a:r>
              <a:rPr lang="en-US" sz="2000" b="1" u="sng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parts</a:t>
            </a:r>
            <a:r>
              <a:rPr lang="en-US" sz="2000" b="1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ts val="1405"/>
              </a:lnSpc>
              <a:spcBef>
                <a:spcPts val="116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r>
              <a:rPr lang="en-US" sz="2000" dirty="0" smtClean="0">
                <a:latin typeface="Times New Roman"/>
                <a:cs typeface="Times New Roman"/>
              </a:rPr>
              <a:t>Database</a:t>
            </a:r>
            <a:r>
              <a:rPr lang="en-US" sz="2000" spc="-50" dirty="0" smtClean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Application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(Example: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10" dirty="0" err="1">
                <a:latin typeface="Times New Roman"/>
                <a:cs typeface="Times New Roman"/>
              </a:rPr>
              <a:t>SQLPlus</a:t>
            </a:r>
            <a:r>
              <a:rPr lang="en-US" sz="2000" spc="-10" dirty="0" smtClean="0">
                <a:latin typeface="Times New Roman"/>
                <a:cs typeface="Times New Roman"/>
              </a:rPr>
              <a:t>)</a:t>
            </a: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2000" spc="-1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r>
              <a:rPr lang="en-US" sz="2000" dirty="0" smtClean="0">
                <a:latin typeface="Times New Roman"/>
                <a:cs typeface="Times New Roman"/>
              </a:rPr>
              <a:t>Database</a:t>
            </a:r>
            <a:r>
              <a:rPr lang="en-US" sz="2000" spc="-40" dirty="0" smtClean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(Example: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Oracle</a:t>
            </a:r>
            <a:r>
              <a:rPr lang="en-US" sz="2000" spc="-10" dirty="0" smtClean="0">
                <a:latin typeface="Times New Roman"/>
                <a:cs typeface="Times New Roman"/>
              </a:rPr>
              <a:t>)</a:t>
            </a: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spc="-10" dirty="0">
              <a:latin typeface="Times New Roman"/>
              <a:cs typeface="Times New Roman"/>
            </a:endParaRPr>
          </a:p>
          <a:p>
            <a:pPr marL="12700">
              <a:spcBef>
                <a:spcPts val="220"/>
              </a:spcBef>
            </a:pPr>
            <a:r>
              <a:rPr lang="en-US" sz="2000" b="1" dirty="0">
                <a:latin typeface="Times New Roman"/>
                <a:cs typeface="Times New Roman"/>
              </a:rPr>
              <a:t>List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of </a:t>
            </a:r>
            <a:r>
              <a:rPr lang="en-US" sz="2000" b="1" spc="-10" dirty="0">
                <a:latin typeface="Times New Roman"/>
                <a:cs typeface="Times New Roman"/>
              </a:rPr>
              <a:t>databases:</a:t>
            </a:r>
            <a:endParaRPr lang="en-US" sz="2000" dirty="0">
              <a:latin typeface="Times New Roman"/>
              <a:cs typeface="Times New Roman"/>
            </a:endParaRPr>
          </a:p>
          <a:p>
            <a:pPr marL="176530" indent="-163830">
              <a:spcBef>
                <a:spcPts val="120"/>
              </a:spcBef>
              <a:buAutoNum type="arabicParenR"/>
              <a:tabLst>
                <a:tab pos="176530" algn="l"/>
              </a:tabLst>
            </a:pP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Oracle: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 Corporation, banking, ERP systems.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ACID-compliant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Originally MySQL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RDBMS, Web apps, widely used with PHP</a:t>
            </a:r>
          </a:p>
          <a:p>
            <a:pPr marL="176530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MS-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Microsoft, RDBMS, Windows-based enterprise apps, Tightly integrated with .NET</a:t>
            </a:r>
          </a:p>
          <a:p>
            <a:pPr marL="176530" indent="-163830">
              <a:spcBef>
                <a:spcPts val="155"/>
              </a:spcBef>
              <a:buAutoNum type="arabicParenR"/>
              <a:tabLst>
                <a:tab pos="176530" algn="l"/>
              </a:tabLst>
            </a:pP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MS-Access: </a:t>
            </a:r>
            <a:r>
              <a:rPr lang="en-US" sz="1600" dirty="0"/>
              <a:t>Microsoft, RDBMS, Small-scale or personal database apps, GUI-based, easy for beginners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6530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16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DB2: </a:t>
            </a:r>
            <a:r>
              <a:rPr lang="en-US" sz="1600" dirty="0"/>
              <a:t>IBM, Enterprise applications, finance, High-performance, supports SQL and </a:t>
            </a:r>
            <a:r>
              <a:rPr lang="en-US" sz="1600" dirty="0" err="1"/>
              <a:t>NoSQL</a:t>
            </a:r>
            <a:r>
              <a:rPr lang="en-US" sz="1600" dirty="0"/>
              <a:t>, ACID-compliant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r>
              <a:rPr lang="en-US" sz="2000" b="1" dirty="0" smtClean="0">
                <a:latin typeface="Calibri"/>
                <a:ea typeface="Calibri"/>
                <a:cs typeface="Calibri"/>
              </a:rPr>
              <a:t>.</a:t>
            </a: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803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SQL: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287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76530" indent="-163830">
              <a:spcBef>
                <a:spcPts val="145"/>
              </a:spcBef>
              <a:buAutoNum type="arabicParenR"/>
              <a:tabLst>
                <a:tab pos="176530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Derby: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Apache Software Foundation, Lightweight, Java-based RDBMS, Embedded databases in Java applications</a:t>
            </a:r>
          </a:p>
          <a:p>
            <a:pPr marL="176530" indent="-163830">
              <a:spcBef>
                <a:spcPts val="140"/>
              </a:spcBef>
              <a:buAutoNum type="arabicParenR"/>
              <a:tabLst>
                <a:tab pos="176530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Sybase: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Financial, telecommunication</a:t>
            </a:r>
          </a:p>
          <a:p>
            <a:pPr marL="176530" indent="-163830">
              <a:spcBef>
                <a:spcPts val="155"/>
              </a:spcBef>
              <a:buAutoNum type="arabicParenR"/>
              <a:tabLst>
                <a:tab pos="176530" algn="l"/>
              </a:tabLst>
            </a:pPr>
            <a:r>
              <a:rPr lang="en-US" sz="2000" spc="-20" dirty="0" smtClean="0">
                <a:latin typeface="Times New Roman"/>
                <a:cs typeface="Times New Roman"/>
              </a:rPr>
              <a:t>Dbase: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File-based (.dbf), simple structure, used in 1980s and early 1990s</a:t>
            </a:r>
          </a:p>
          <a:p>
            <a:pPr marL="253365" indent="-240665">
              <a:spcBef>
                <a:spcPts val="145"/>
              </a:spcBef>
              <a:buAutoNum type="arabicParenR"/>
              <a:tabLst>
                <a:tab pos="253365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Visual</a:t>
            </a:r>
            <a:r>
              <a:rPr lang="en-US" sz="2000" spc="-15" dirty="0" smtClean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FoxPro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..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etc.,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145"/>
              </a:spcBef>
            </a:pPr>
            <a:r>
              <a:rPr lang="en-US" sz="2000" dirty="0">
                <a:latin typeface="Times New Roman"/>
                <a:cs typeface="Times New Roman"/>
              </a:rPr>
              <a:t>Application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called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client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and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Database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called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server.</a:t>
            </a:r>
            <a:endParaRPr lang="en-US" sz="20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spc="-1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469900" indent="-457200">
              <a:lnSpc>
                <a:spcPts val="1405"/>
              </a:lnSpc>
              <a:buAutoNum type="arabicParenR"/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456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4743518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u="sng" spc="-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 with MySQL</a:t>
            </a:r>
            <a:r>
              <a:rPr lang="en-US" sz="3200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4792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69900" indent="-457200">
              <a:lnSpc>
                <a:spcPts val="1405"/>
              </a:lnSpc>
              <a:buAutoNum type="arabicPeriod"/>
            </a:pP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MySQL:</a:t>
            </a:r>
          </a:p>
          <a:p>
            <a:pPr marL="469900" indent="-457200">
              <a:lnSpc>
                <a:spcPts val="1405"/>
              </a:lnSpc>
              <a:buAutoNum type="arabicPeriod"/>
            </a:pP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4" indent="-342900">
              <a:buFont typeface="Arial" panose="020B0604020202020204" pitchFamily="34" charset="0"/>
              <a:buChar char="•"/>
            </a:pP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zip or installer.</a:t>
            </a:r>
          </a:p>
          <a:p>
            <a:pPr marL="355600" lvl="4" indent="-342900">
              <a:buFont typeface="Arial" panose="020B0604020202020204" pitchFamily="34" charset="0"/>
              <a:buChar char="•"/>
            </a:pP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</a:t>
            </a:r>
            <a:r>
              <a:rPr lang="en-US" sz="1600" spc="-1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</a:t>
            </a:r>
          </a:p>
          <a:p>
            <a:pPr marL="469900" indent="-457200">
              <a:lnSpc>
                <a:spcPts val="1405"/>
              </a:lnSpc>
              <a:buFont typeface="Arial"/>
              <a:buAutoNum type="arabicParenR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405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 Setup MySQL Database</a:t>
            </a:r>
          </a:p>
          <a:p>
            <a:pPr marL="12700">
              <a:lnSpc>
                <a:spcPts val="1405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405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create Database and tables.</a:t>
            </a:r>
          </a:p>
          <a:p>
            <a:pPr marL="12700">
              <a:lnSpc>
                <a:spcPts val="1405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405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JDBC + MySQL Program (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Java)</a:t>
            </a:r>
          </a:p>
          <a:p>
            <a:pPr marL="12700">
              <a:lnSpc>
                <a:spcPts val="1405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MySQL Connector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</a:p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jdbc:mysql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localhost:3306/college</a:t>
            </a:r>
          </a:p>
          <a:p>
            <a:pPr marL="1270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4. Sample.</a:t>
            </a:r>
          </a:p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query using statement.</a:t>
            </a:r>
          </a:p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INSERT using Prepared Statement.</a:t>
            </a:r>
          </a:p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UPDATE and DELETE</a:t>
            </a:r>
          </a:p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SQL Exception</a:t>
            </a:r>
          </a:p>
          <a:p>
            <a:pPr marL="12700"/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405"/>
              </a:lnSpc>
            </a:pP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1659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4743518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u="sng" spc="-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 with ORACLE: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423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469900" indent="-457200">
              <a:lnSpc>
                <a:spcPts val="1405"/>
              </a:lnSpc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Oracle Database</a:t>
            </a: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69900" indent="-457200">
              <a:lnSpc>
                <a:spcPts val="1405"/>
              </a:lnSpc>
              <a:buAutoNum type="arabicPeriod"/>
            </a:pP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lvl="4" indent="-342900">
              <a:buFont typeface="Arial" panose="020B0604020202020204" pitchFamily="34" charset="0"/>
              <a:buChar char="•"/>
            </a:pP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Oracle 18c/21c XE</a:t>
            </a:r>
            <a:r>
              <a:rPr lang="en-US" sz="16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5600" lvl="4" indent="-342900">
              <a:buFont typeface="Arial" panose="020B0604020202020204" pitchFamily="34" charset="0"/>
              <a:buChar char="•"/>
            </a:pP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</a:p>
          <a:p>
            <a:pPr marL="355600" lvl="4" indent="-342900"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405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and Add Oracle JDBC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</a:p>
          <a:p>
            <a:pPr marL="12700">
              <a:lnSpc>
                <a:spcPts val="1405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ojdbc8.jar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2700">
              <a:lnSpc>
                <a:spcPts val="1405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405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JDBC + Oracle Program (Java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2700">
              <a:lnSpc>
                <a:spcPts val="1405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ts val="1405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Load Oracle Driver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Class.forName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oracle.jdbc.driver.OracleDriver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</a:p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String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jdbc:oracle:thin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:@localhost:1521:xe</a:t>
            </a:r>
          </a:p>
          <a:p>
            <a:pPr marL="12700"/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Oracle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if:</a:t>
            </a:r>
          </a:p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You're working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high-security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mission-critical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systems</a:t>
            </a:r>
          </a:p>
          <a:p>
            <a:pPr marL="12700">
              <a:lnSpc>
                <a:spcPts val="1405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12700">
              <a:lnSpc>
                <a:spcPts val="1405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You need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features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support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spcBef>
                <a:spcPts val="1165"/>
              </a:spcBef>
            </a:pPr>
            <a:endParaRPr lang="en-US" sz="16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286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4743518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u="sng" spc="-2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Maven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670856"/>
            <a:ext cx="8601710" cy="3951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is mainly used to build and manage Java projects, especially large-scale ones. It simplifies packaging, testing, and deploying Java applications. With Maven, developers can manage complex projects more easily using predefined lifecycles and project structures.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 primarily revolves around using Maven as a build automation tool for Java projects,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management, compilation, testing, and deployment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69900" indent="-4572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It achieves this through a Project Object Model (POM) file, which defines project configuration and dependencies, and a standardized directory structure.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AutoNum type="arabicPeriod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integrates with source control systems and provides a lifecycle for managing the build process. </a:t>
            </a:r>
            <a:endParaRPr lang="en-US" sz="16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382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8" y="1699386"/>
            <a:ext cx="699583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/>
              <a:t>Key Aspects of Maven Integration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670856"/>
            <a:ext cx="8601710" cy="296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Dependency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excels at managing project dependencies, automatically downloading necessary JAR files from repositories like the central repository, ensuring consistent builds across different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environments.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Build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Lifecycle: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defines a standard build lifecycle with phases like compile, test, package, and deploy. Executing a phase triggers all preceding phases in the sequence. 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 POM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 Object Model): 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pom.xml file is the heart of a Maven project, outlining project metadata, dependencies, plugins, and build configurations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662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204216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dirty="0"/>
              <a:t>XML:</a:t>
            </a:r>
            <a:endParaRPr dirty="0"/>
          </a:p>
        </p:txBody>
      </p:sp>
      <p:sp>
        <p:nvSpPr>
          <p:cNvPr id="76" name="Google Shape;76;p3"/>
          <p:cNvSpPr txBox="1"/>
          <p:nvPr/>
        </p:nvSpPr>
        <p:spPr>
          <a:xfrm>
            <a:off x="404262" y="2433768"/>
            <a:ext cx="8565730" cy="7330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algn="just"/>
            <a:r>
              <a:rPr lang="en-US" sz="1800" dirty="0"/>
              <a:t>XML stands for </a:t>
            </a:r>
            <a:r>
              <a:rPr lang="en-US" sz="1800" dirty="0" err="1"/>
              <a:t>eXtensible</a:t>
            </a:r>
            <a:r>
              <a:rPr lang="en-US" sz="1800" dirty="0"/>
              <a:t> Markup Language</a:t>
            </a:r>
            <a:r>
              <a:rPr lang="en-US" sz="1800" dirty="0" smtClean="0"/>
              <a:t>.</a:t>
            </a:r>
          </a:p>
          <a:p>
            <a:pPr marL="12700" marR="5080" algn="just"/>
            <a:endParaRPr lang="en-US" sz="1800" dirty="0" smtClean="0"/>
          </a:p>
          <a:p>
            <a:pPr marL="12700" marR="5080" algn="just"/>
            <a:r>
              <a:rPr lang="en-US" sz="1800" dirty="0" smtClean="0"/>
              <a:t> </a:t>
            </a:r>
            <a:r>
              <a:rPr lang="en-US" sz="1800" dirty="0"/>
              <a:t>In XML we use tag or marks. </a:t>
            </a:r>
            <a:endParaRPr lang="en-US" sz="1800" dirty="0" smtClean="0"/>
          </a:p>
          <a:p>
            <a:pPr marL="12700" marR="5080" algn="just"/>
            <a:endParaRPr lang="en-US" sz="1800" dirty="0" smtClean="0"/>
          </a:p>
          <a:p>
            <a:pPr marL="12700" marR="5080" algn="just"/>
            <a:r>
              <a:rPr lang="en-US" sz="1800" dirty="0" smtClean="0"/>
              <a:t>In </a:t>
            </a:r>
            <a:r>
              <a:rPr lang="en-US" sz="1800" dirty="0"/>
              <a:t>XML you can use your own tags. Tags are not limited and not predefined. </a:t>
            </a:r>
            <a:endParaRPr lang="en-US" sz="1800" dirty="0" smtClean="0"/>
          </a:p>
          <a:p>
            <a:pPr marL="12700" marR="5080" algn="just"/>
            <a:endParaRPr lang="en-US" sz="1800" dirty="0" smtClean="0"/>
          </a:p>
          <a:p>
            <a:pPr marL="12700" marR="5080" algn="just"/>
            <a:r>
              <a:rPr lang="en-US" sz="1800" dirty="0" smtClean="0"/>
              <a:t>We </a:t>
            </a:r>
            <a:r>
              <a:rPr lang="en-US" sz="1800" dirty="0"/>
              <a:t>are informing to browse that we are using HTML </a:t>
            </a:r>
            <a:r>
              <a:rPr lang="en-US" sz="1800" dirty="0" smtClean="0"/>
              <a:t>by</a:t>
            </a:r>
          </a:p>
          <a:p>
            <a:pPr marL="12700" marR="5080" algn="just"/>
            <a:endParaRPr lang="en-US" sz="1800" dirty="0" smtClean="0"/>
          </a:p>
          <a:p>
            <a:pPr marL="100965">
              <a:spcBef>
                <a:spcPts val="5"/>
              </a:spcBef>
            </a:pPr>
            <a:r>
              <a:rPr lang="en-US" sz="1800" b="1" dirty="0">
                <a:latin typeface="Times New Roman"/>
                <a:cs typeface="Times New Roman"/>
              </a:rPr>
              <a:t>&lt;!DOCTYPE</a:t>
            </a:r>
            <a:r>
              <a:rPr lang="en-US" sz="1800" b="1" spc="-35" dirty="0">
                <a:latin typeface="Times New Roman"/>
                <a:cs typeface="Times New Roman"/>
              </a:rPr>
              <a:t> </a:t>
            </a:r>
            <a:r>
              <a:rPr lang="en-US" sz="1800" b="1" spc="-20" dirty="0">
                <a:latin typeface="Times New Roman"/>
                <a:cs typeface="Times New Roman"/>
              </a:rPr>
              <a:t>html&gt;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spcBef>
                <a:spcPts val="320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00965"/>
            <a:r>
              <a:rPr lang="en-US" sz="1800" dirty="0">
                <a:latin typeface="Times New Roman"/>
                <a:cs typeface="Times New Roman"/>
              </a:rPr>
              <a:t>We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informing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browse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that</a:t>
            </a:r>
            <a:r>
              <a:rPr lang="en-US" sz="1800" spc="-1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we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are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using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XML</a:t>
            </a:r>
            <a:r>
              <a:rPr lang="en-US" sz="1800" b="1" spc="-15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by</a:t>
            </a:r>
            <a:endParaRPr lang="en-US" sz="1800" dirty="0">
              <a:latin typeface="Times New Roman"/>
              <a:cs typeface="Times New Roman"/>
            </a:endParaRPr>
          </a:p>
          <a:p>
            <a:pPr marL="100965">
              <a:spcBef>
                <a:spcPts val="170"/>
              </a:spcBef>
            </a:pPr>
            <a:r>
              <a:rPr lang="en-US" sz="1800" b="1" dirty="0">
                <a:latin typeface="Times New Roman"/>
                <a:cs typeface="Times New Roman"/>
              </a:rPr>
              <a:t>&lt;?xml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version=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“1.0”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dirty="0">
                <a:latin typeface="Times New Roman"/>
                <a:cs typeface="Times New Roman"/>
              </a:rPr>
              <a:t>encoding=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b="1" spc="-10" dirty="0">
                <a:latin typeface="Times New Roman"/>
                <a:cs typeface="Times New Roman"/>
              </a:rPr>
              <a:t>“UTF-</a:t>
            </a:r>
            <a:r>
              <a:rPr lang="en-US" sz="1800" b="1" spc="-20" dirty="0">
                <a:latin typeface="Times New Roman"/>
                <a:cs typeface="Times New Roman"/>
              </a:rPr>
              <a:t>8”?&gt;</a:t>
            </a:r>
            <a:endParaRPr lang="en-US" sz="1800" dirty="0">
              <a:latin typeface="Times New Roman"/>
              <a:cs typeface="Times New Roman"/>
            </a:endParaRPr>
          </a:p>
          <a:p>
            <a:pPr>
              <a:spcBef>
                <a:spcPts val="33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100965"/>
            <a:r>
              <a:rPr lang="en-US" sz="1800" b="1" dirty="0">
                <a:latin typeface="Times New Roman"/>
                <a:cs typeface="Times New Roman"/>
              </a:rPr>
              <a:t>XML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was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designed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store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transport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data.</a:t>
            </a:r>
            <a:endParaRPr lang="en-US" sz="1800" dirty="0">
              <a:latin typeface="Times New Roman"/>
              <a:cs typeface="Times New Roman"/>
            </a:endParaRPr>
          </a:p>
          <a:p>
            <a:pPr marL="100965">
              <a:spcBef>
                <a:spcPts val="145"/>
              </a:spcBef>
            </a:pPr>
            <a:r>
              <a:rPr lang="en-US" sz="1800" b="1" dirty="0">
                <a:latin typeface="Times New Roman"/>
                <a:cs typeface="Times New Roman"/>
              </a:rPr>
              <a:t>XML</a:t>
            </a:r>
            <a:r>
              <a:rPr lang="en-US" sz="1800" b="1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was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designed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to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be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both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human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machine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readable.</a:t>
            </a:r>
            <a:endParaRPr lang="en-US" sz="1800" dirty="0">
              <a:latin typeface="Times New Roman"/>
              <a:cs typeface="Times New Roman"/>
            </a:endParaRPr>
          </a:p>
          <a:p>
            <a:pPr marL="12700" marR="5080" algn="just"/>
            <a:endParaRPr lang="en-US" sz="1800" dirty="0" smtClean="0"/>
          </a:p>
          <a:p>
            <a:pPr marL="12700" marR="5080" algn="just"/>
            <a:endParaRPr lang="en-US" sz="1800" dirty="0" smtClean="0"/>
          </a:p>
          <a:p>
            <a:pPr marL="12700" marR="5080" algn="just"/>
            <a:endParaRPr lang="en-US" sz="1800" dirty="0" smtClean="0"/>
          </a:p>
          <a:p>
            <a:pPr marL="12700" marR="5080" algn="just"/>
            <a:endParaRPr lang="en-US" sz="1800" dirty="0" smtClean="0">
              <a:latin typeface="Calibri"/>
              <a:cs typeface="Calibri"/>
            </a:endParaRPr>
          </a:p>
          <a:p>
            <a:pPr marL="12700" marR="5080" algn="just"/>
            <a:endParaRPr lang="en-US" sz="1800" dirty="0">
              <a:latin typeface="Calibri"/>
              <a:cs typeface="Calibri"/>
            </a:endParaRPr>
          </a:p>
          <a:p>
            <a:pPr marL="12700" marR="5080" algn="just"/>
            <a:endParaRPr lang="en-US" sz="1800" dirty="0" smtClean="0">
              <a:latin typeface="Calibri"/>
              <a:cs typeface="Calibri"/>
            </a:endParaRPr>
          </a:p>
          <a:p>
            <a:pPr marL="12700" marR="5080" algn="just"/>
            <a:endParaRPr lang="en-US" sz="1800" dirty="0">
              <a:latin typeface="Calibri"/>
              <a:cs typeface="Calibri"/>
            </a:endParaRPr>
          </a:p>
          <a:p>
            <a:pPr marL="12700" marR="5080" algn="just"/>
            <a:endParaRPr lang="en-US" sz="1800" dirty="0" smtClean="0">
              <a:latin typeface="Calibri"/>
              <a:cs typeface="Calibri"/>
            </a:endParaRPr>
          </a:p>
          <a:p>
            <a:pPr marL="12700" marR="5080" algn="just"/>
            <a:endParaRPr lang="en-US" sz="1800" dirty="0">
              <a:latin typeface="Calibri"/>
              <a:cs typeface="Calibri"/>
            </a:endParaRPr>
          </a:p>
          <a:p>
            <a:pPr marL="12700" marR="5080" algn="just"/>
            <a:endParaRPr lang="en-US" sz="1800" dirty="0">
              <a:latin typeface="Calibri"/>
              <a:cs typeface="Calibri"/>
            </a:endParaRPr>
          </a:p>
          <a:p>
            <a:pPr marL="12700" marR="5080" algn="just"/>
            <a:endParaRPr lang="en-US" sz="1800" dirty="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8" y="1699386"/>
            <a:ext cx="699583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/>
              <a:t>Key Aspects of Maven Integration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670856"/>
            <a:ext cx="8601710" cy="3705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en-US" sz="1600" b="1" dirty="0" smtClean="0"/>
              <a:t>4. Integration </a:t>
            </a:r>
            <a:r>
              <a:rPr lang="en-US" sz="1600" b="1" dirty="0"/>
              <a:t>with IDEs:</a:t>
            </a:r>
            <a:endParaRPr lang="en-US" sz="1600" dirty="0"/>
          </a:p>
          <a:p>
            <a:r>
              <a:rPr lang="en-US" sz="1600" dirty="0"/>
              <a:t>Maven seamlessly integrates with popular IDEs like </a:t>
            </a:r>
            <a:r>
              <a:rPr lang="en-US" sz="1600" dirty="0" err="1"/>
              <a:t>IntelliJ</a:t>
            </a:r>
            <a:r>
              <a:rPr lang="en-US" sz="1600" dirty="0"/>
              <a:t> IDEA, Eclipse, and Visual Studio Code, providing features like project creation, dependency management, and build execution within the </a:t>
            </a:r>
            <a:r>
              <a:rPr lang="en-US" sz="1600" dirty="0" smtClean="0"/>
              <a:t>IDE.</a:t>
            </a:r>
          </a:p>
          <a:p>
            <a:endParaRPr lang="en-US" sz="1600" dirty="0"/>
          </a:p>
          <a:p>
            <a:r>
              <a:rPr lang="en-US" sz="1600" b="1" dirty="0" smtClean="0"/>
              <a:t>5. Source </a:t>
            </a:r>
            <a:r>
              <a:rPr lang="en-US" sz="1600" b="1" dirty="0"/>
              <a:t>Control Integration:</a:t>
            </a:r>
            <a:endParaRPr lang="en-US" sz="1600" dirty="0"/>
          </a:p>
          <a:p>
            <a:r>
              <a:rPr lang="en-US" sz="1600" dirty="0"/>
              <a:t>Maven can be easily integrated with source control systems like </a:t>
            </a:r>
            <a:r>
              <a:rPr lang="en-US" sz="1600" dirty="0" err="1"/>
              <a:t>Git</a:t>
            </a:r>
            <a:r>
              <a:rPr lang="en-US" sz="1600" dirty="0"/>
              <a:t> and Subversion, enabling version control and collaborative </a:t>
            </a:r>
            <a:r>
              <a:rPr lang="en-US" sz="1600" dirty="0" smtClean="0"/>
              <a:t>development</a:t>
            </a:r>
          </a:p>
          <a:p>
            <a:endParaRPr lang="en-US" sz="1600" dirty="0"/>
          </a:p>
          <a:p>
            <a:r>
              <a:rPr lang="en-US" sz="1600" dirty="0" smtClean="0"/>
              <a:t>6.</a:t>
            </a:r>
            <a:r>
              <a:rPr lang="en-US" sz="1600" b="1" dirty="0"/>
              <a:t> Continuous Integration:</a:t>
            </a:r>
            <a:endParaRPr lang="en-US" sz="1600" dirty="0"/>
          </a:p>
          <a:p>
            <a:r>
              <a:rPr lang="en-US" sz="1600" dirty="0"/>
              <a:t>Maven integrates with CI/CD tools like Jenkins, facilitating automated builds, testing, and deployments in a continuous integration pipeline. </a:t>
            </a:r>
          </a:p>
          <a:p>
            <a:endParaRPr lang="en-US" sz="1600" dirty="0"/>
          </a:p>
          <a:p>
            <a:endParaRPr lang="en-US" sz="1600" dirty="0"/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659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8" y="1699386"/>
            <a:ext cx="699583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/>
              <a:t>Maven Lifecycle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670856"/>
            <a:ext cx="8601710" cy="272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if project is correct 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–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Compile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source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unit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tests</a:t>
            </a: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Package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 code into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JAR</a:t>
            </a: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package into local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repository</a:t>
            </a: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 package with remote repo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9288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8" y="1699386"/>
            <a:ext cx="699583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/>
              <a:t>Maven Integration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670856"/>
            <a:ext cx="8601710" cy="345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my-app/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├── main/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│   └── java/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│   └── test/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├── target/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└──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/>
              <a:t>/</a:t>
            </a:r>
            <a:r>
              <a:rPr lang="en-US" sz="1600" dirty="0" err="1"/>
              <a:t>src</a:t>
            </a:r>
            <a:r>
              <a:rPr lang="en-US" sz="1600" dirty="0"/>
              <a:t>/main/java – Application code</a:t>
            </a:r>
          </a:p>
          <a:p>
            <a:r>
              <a:rPr lang="en-US" sz="1600" dirty="0" smtClean="0"/>
              <a:t>/</a:t>
            </a:r>
            <a:r>
              <a:rPr lang="en-US" sz="1600" dirty="0" err="1"/>
              <a:t>src</a:t>
            </a:r>
            <a:r>
              <a:rPr lang="en-US" sz="1600" dirty="0"/>
              <a:t>/test/java – Test code</a:t>
            </a:r>
          </a:p>
          <a:p>
            <a:r>
              <a:rPr lang="en-US" sz="1600" dirty="0" smtClean="0"/>
              <a:t>/</a:t>
            </a:r>
            <a:r>
              <a:rPr lang="en-US" sz="1600" dirty="0"/>
              <a:t>target – Compiled files</a:t>
            </a:r>
          </a:p>
          <a:p>
            <a:r>
              <a:rPr lang="en-US" sz="1600" dirty="0" smtClean="0"/>
              <a:t>pom.xml </a:t>
            </a:r>
            <a:r>
              <a:rPr lang="en-US" sz="1600" dirty="0"/>
              <a:t>– Configuration</a:t>
            </a: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0480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8" y="1699386"/>
            <a:ext cx="699583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smtClean="0"/>
              <a:t>Installation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670856"/>
            <a:ext cx="8601710" cy="1981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the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ZIP</a:t>
            </a:r>
          </a:p>
          <a:p>
            <a:pPr marL="342900" indent="-342900">
              <a:buFont typeface="+mj-lt"/>
              <a:buAutoNum type="arabicPeriod"/>
            </a:pP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Environment Variables</a:t>
            </a:r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3647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8" y="1699386"/>
            <a:ext cx="6995830" cy="54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>
              <a:spcBef>
                <a:spcPts val="305"/>
              </a:spcBef>
            </a:pPr>
            <a:r>
              <a:rPr lang="en-US" sz="3200" dirty="0" err="1" smtClean="0"/>
              <a:t>Mavan</a:t>
            </a:r>
            <a:r>
              <a:rPr lang="en-US" sz="3200" dirty="0" smtClean="0"/>
              <a:t> integration with IDEs</a:t>
            </a:r>
            <a:endParaRPr lang="en-US" sz="3200" dirty="0">
              <a:latin typeface="Times New Roman"/>
              <a:cs typeface="Times New Roman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670856"/>
            <a:ext cx="8601710" cy="3582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IDEA</a:t>
            </a: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Import Maven Project</a:t>
            </a: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Project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Select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existing project with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pom.xml</a:t>
            </a:r>
          </a:p>
          <a:p>
            <a:pPr lvl="0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Maven Integration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IntelliJ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pom.xml and auto-configures project</a:t>
            </a:r>
          </a:p>
          <a:p>
            <a:pPr lvl="0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Maven Project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prompted</a:t>
            </a:r>
          </a:p>
          <a:p>
            <a:r>
              <a:rPr lang="en-US" sz="1600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622947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D28508E-72D7-A618-1181-3739D6AC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5687" y="3702762"/>
            <a:ext cx="8664575" cy="1477328"/>
          </a:xfrm>
        </p:spPr>
        <p:txBody>
          <a:bodyPr/>
          <a:lstStyle/>
          <a:p>
            <a:r>
              <a:rPr lang="en-US" sz="9600"/>
              <a:t> Thank you!</a:t>
            </a:r>
          </a:p>
        </p:txBody>
      </p:sp>
    </p:spTree>
    <p:extLst>
      <p:ext uri="{BB962C8B-B14F-4D97-AF65-F5344CB8AC3E}">
        <p14:creationId xmlns:p14="http://schemas.microsoft.com/office/powerpoint/2010/main" val="2338664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/>
          <p:nvPr/>
        </p:nvSpPr>
        <p:spPr>
          <a:xfrm>
            <a:off x="0" y="6361176"/>
            <a:ext cx="9144000" cy="497205"/>
          </a:xfrm>
          <a:custGeom>
            <a:avLst/>
            <a:gdLst/>
            <a:ahLst/>
            <a:cxnLst/>
            <a:rect l="l" t="t" r="r" b="b"/>
            <a:pathLst>
              <a:path w="9144000" h="497204" extrusionOk="0">
                <a:moveTo>
                  <a:pt x="0" y="496824"/>
                </a:moveTo>
                <a:lnTo>
                  <a:pt x="9144000" y="496824"/>
                </a:lnTo>
                <a:lnTo>
                  <a:pt x="9144000" y="0"/>
                </a:lnTo>
                <a:lnTo>
                  <a:pt x="0" y="0"/>
                </a:lnTo>
                <a:lnTo>
                  <a:pt x="0" y="496824"/>
                </a:lnTo>
                <a:close/>
              </a:path>
            </a:pathLst>
          </a:custGeom>
          <a:solidFill>
            <a:srgbClr val="1F487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266" name="Google Shape;266;p34"/>
          <p:cNvGrpSpPr/>
          <p:nvPr/>
        </p:nvGrpSpPr>
        <p:grpSpPr>
          <a:xfrm>
            <a:off x="0" y="362711"/>
            <a:ext cx="9144000" cy="5642230"/>
            <a:chOff x="0" y="362711"/>
            <a:chExt cx="9144000" cy="5642230"/>
          </a:xfrm>
        </p:grpSpPr>
        <p:sp>
          <p:nvSpPr>
            <p:cNvPr id="267" name="Google Shape;267;p34"/>
            <p:cNvSpPr/>
            <p:nvPr/>
          </p:nvSpPr>
          <p:spPr>
            <a:xfrm>
              <a:off x="0" y="3214116"/>
              <a:ext cx="9144000" cy="2790825"/>
            </a:xfrm>
            <a:custGeom>
              <a:avLst/>
              <a:gdLst/>
              <a:ahLst/>
              <a:cxnLst/>
              <a:rect l="l" t="t" r="r" b="b"/>
              <a:pathLst>
                <a:path w="9144000" h="2790825" extrusionOk="0">
                  <a:moveTo>
                    <a:pt x="0" y="2790444"/>
                  </a:moveTo>
                  <a:lnTo>
                    <a:pt x="9144000" y="279044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2790444"/>
                  </a:lnTo>
                  <a:close/>
                </a:path>
              </a:pathLst>
            </a:custGeom>
            <a:solidFill>
              <a:srgbClr val="1F487C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268" name="Google Shape;268;p3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19200" y="362711"/>
              <a:ext cx="6705600" cy="285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9" name="Google Shape;269;p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433827" y="4000500"/>
              <a:ext cx="4276344" cy="571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0" name="Google Shape;270;p3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038855" y="4946903"/>
              <a:ext cx="3066288" cy="26060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1" name="Google Shape;271;p34"/>
          <p:cNvSpPr txBox="1"/>
          <p:nvPr/>
        </p:nvSpPr>
        <p:spPr>
          <a:xfrm>
            <a:off x="3343147" y="6019596"/>
            <a:ext cx="2460625" cy="29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rgbClr val="1F487C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www.paruluniversity.ac.in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dirty="0"/>
              <a:t>XML</a:t>
            </a:r>
            <a:endParaRPr dirty="0"/>
          </a:p>
        </p:txBody>
      </p:sp>
      <p:sp>
        <p:nvSpPr>
          <p:cNvPr id="82" name="Google Shape;82;p4"/>
          <p:cNvSpPr txBox="1"/>
          <p:nvPr/>
        </p:nvSpPr>
        <p:spPr>
          <a:xfrm>
            <a:off x="390550" y="2350135"/>
            <a:ext cx="8443595" cy="315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25" rIns="0" bIns="0" anchor="t" anchorCtr="0">
            <a:spAutoFit/>
          </a:bodyPr>
          <a:lstStyle/>
          <a:p>
            <a:pPr marL="100965"/>
            <a:r>
              <a:rPr lang="en-US" sz="2000" b="1" dirty="0">
                <a:latin typeface="Times New Roman"/>
                <a:cs typeface="Times New Roman"/>
              </a:rPr>
              <a:t>Rule</a:t>
            </a:r>
            <a:r>
              <a:rPr lang="en-US" sz="2000" b="1" spc="-15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for</a:t>
            </a:r>
            <a:r>
              <a:rPr lang="en-US" sz="2000" b="1" spc="-15" dirty="0">
                <a:latin typeface="Times New Roman"/>
                <a:cs typeface="Times New Roman"/>
              </a:rPr>
              <a:t> </a:t>
            </a:r>
            <a:r>
              <a:rPr lang="en-US" sz="2000" b="1" spc="-25" dirty="0">
                <a:latin typeface="Times New Roman"/>
                <a:cs typeface="Times New Roman"/>
              </a:rPr>
              <a:t>XML</a:t>
            </a:r>
            <a:endParaRPr lang="en-US" sz="2000" dirty="0">
              <a:latin typeface="Times New Roman"/>
              <a:cs typeface="Times New Roman"/>
            </a:endParaRPr>
          </a:p>
          <a:p>
            <a:pPr marL="329565" indent="-228600">
              <a:spcBef>
                <a:spcPts val="130"/>
              </a:spcBef>
              <a:buAutoNum type="arabicPeriod"/>
              <a:tabLst>
                <a:tab pos="3295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There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only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root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Tag.</a:t>
            </a:r>
            <a:endParaRPr lang="en-US" sz="2000" dirty="0">
              <a:latin typeface="Times New Roman"/>
              <a:cs typeface="Times New Roman"/>
            </a:endParaRPr>
          </a:p>
          <a:p>
            <a:pPr marL="329565" indent="-228600">
              <a:spcBef>
                <a:spcPts val="145"/>
              </a:spcBef>
              <a:buAutoNum type="arabicPeriod"/>
              <a:tabLst>
                <a:tab pos="3295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XML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case</a:t>
            </a:r>
            <a:r>
              <a:rPr lang="en-US" sz="2000" spc="-10" dirty="0">
                <a:latin typeface="Times New Roman"/>
                <a:cs typeface="Times New Roman"/>
              </a:rPr>
              <a:t> sensitive.</a:t>
            </a:r>
            <a:endParaRPr lang="en-US" sz="2000" dirty="0">
              <a:latin typeface="Times New Roman"/>
              <a:cs typeface="Times New Roman"/>
            </a:endParaRPr>
          </a:p>
          <a:p>
            <a:pPr marL="329565" indent="-228600">
              <a:spcBef>
                <a:spcPts val="145"/>
              </a:spcBef>
              <a:buAutoNum type="arabicPeriod"/>
              <a:tabLst>
                <a:tab pos="3295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Every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opening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tag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needs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closing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20" dirty="0">
                <a:latin typeface="Times New Roman"/>
                <a:cs typeface="Times New Roman"/>
              </a:rPr>
              <a:t>tag.</a:t>
            </a:r>
            <a:endParaRPr lang="en-US" sz="2000" dirty="0">
              <a:latin typeface="Times New Roman"/>
              <a:cs typeface="Times New Roman"/>
            </a:endParaRPr>
          </a:p>
          <a:p>
            <a:pPr marL="329565" indent="-228600">
              <a:spcBef>
                <a:spcPts val="145"/>
              </a:spcBef>
              <a:buAutoNum type="arabicPeriod"/>
              <a:tabLst>
                <a:tab pos="3295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Every</a:t>
            </a:r>
            <a:r>
              <a:rPr lang="en-US" sz="2000" spc="-5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attribute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value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inside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double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quote</a:t>
            </a:r>
            <a:r>
              <a:rPr lang="en-US" sz="2000" spc="-10" dirty="0" smtClean="0">
                <a:latin typeface="Times New Roman"/>
                <a:cs typeface="Times New Roman"/>
              </a:rPr>
              <a:t>.</a:t>
            </a:r>
          </a:p>
          <a:p>
            <a:pPr marL="329565" indent="-228600">
              <a:spcBef>
                <a:spcPts val="145"/>
              </a:spcBef>
              <a:buAutoNum type="arabicPeriod"/>
              <a:tabLst>
                <a:tab pos="32956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100965">
              <a:lnSpc>
                <a:spcPts val="1405"/>
              </a:lnSpc>
              <a:spcBef>
                <a:spcPts val="1165"/>
              </a:spcBef>
            </a:pPr>
            <a:r>
              <a:rPr lang="en-US" sz="2000" b="1" dirty="0">
                <a:latin typeface="Times New Roman"/>
                <a:cs typeface="Times New Roman"/>
              </a:rPr>
              <a:t>Two</a:t>
            </a:r>
            <a:r>
              <a:rPr lang="en-US" sz="2000" b="1" spc="-1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Types</a:t>
            </a:r>
            <a:r>
              <a:rPr lang="en-US" sz="2000" b="1" spc="-10" dirty="0">
                <a:latin typeface="Times New Roman"/>
                <a:cs typeface="Times New Roman"/>
              </a:rPr>
              <a:t> </a:t>
            </a:r>
            <a:r>
              <a:rPr lang="en-US" sz="2000" b="1" dirty="0">
                <a:latin typeface="Times New Roman"/>
                <a:cs typeface="Times New Roman"/>
              </a:rPr>
              <a:t>of</a:t>
            </a:r>
            <a:r>
              <a:rPr lang="en-US" sz="2000" b="1" spc="-5" dirty="0">
                <a:latin typeface="Times New Roman"/>
                <a:cs typeface="Times New Roman"/>
              </a:rPr>
              <a:t> </a:t>
            </a:r>
            <a:r>
              <a:rPr lang="en-US" sz="2000" b="1" spc="-25" dirty="0" smtClean="0">
                <a:latin typeface="Times New Roman"/>
                <a:cs typeface="Times New Roman"/>
              </a:rPr>
              <a:t>XML</a:t>
            </a:r>
          </a:p>
          <a:p>
            <a:pPr marL="100965">
              <a:lnSpc>
                <a:spcPts val="1405"/>
              </a:lnSpc>
              <a:spcBef>
                <a:spcPts val="1165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329565" indent="-228600">
              <a:lnSpc>
                <a:spcPts val="1405"/>
              </a:lnSpc>
              <a:buAutoNum type="arabicPeriod"/>
              <a:tabLst>
                <a:tab pos="3295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Structure</a:t>
            </a:r>
            <a:r>
              <a:rPr lang="en-US" sz="2000" spc="-4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(DTD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-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Document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Type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Definition).</a:t>
            </a:r>
            <a:endParaRPr lang="en-US" sz="2000" dirty="0">
              <a:latin typeface="Times New Roman"/>
              <a:cs typeface="Times New Roman"/>
            </a:endParaRPr>
          </a:p>
          <a:p>
            <a:pPr marL="329565" indent="-228600">
              <a:spcBef>
                <a:spcPts val="140"/>
              </a:spcBef>
              <a:buAutoNum type="arabicPeriod"/>
              <a:tabLst>
                <a:tab pos="329565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Content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(XSD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–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XML</a:t>
            </a:r>
            <a:r>
              <a:rPr lang="en-US" sz="2000" spc="-4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Schema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Definition).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dirty="0"/>
              <a:t>XML</a:t>
            </a:r>
            <a:endParaRPr dirty="0"/>
          </a:p>
        </p:txBody>
      </p:sp>
      <p:sp>
        <p:nvSpPr>
          <p:cNvPr id="82" name="Google Shape;82;p4"/>
          <p:cNvSpPr txBox="1"/>
          <p:nvPr/>
        </p:nvSpPr>
        <p:spPr>
          <a:xfrm>
            <a:off x="390550" y="2350135"/>
            <a:ext cx="8443595" cy="2541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25" rIns="0" bIns="0" anchor="t" anchorCtr="0">
            <a:spAutoFit/>
          </a:bodyPr>
          <a:lstStyle/>
          <a:p>
            <a:pPr marL="100965"/>
            <a:r>
              <a:rPr lang="en-US" sz="2000" b="1" dirty="0"/>
              <a:t>Web Services (SOAP</a:t>
            </a:r>
            <a:r>
              <a:rPr lang="en-US" sz="2000" b="1" dirty="0" smtClean="0"/>
              <a:t>) simple object access protocol: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XML is the base format for </a:t>
            </a:r>
            <a:r>
              <a:rPr lang="en-US" sz="2000" b="1" dirty="0"/>
              <a:t>SOAP web services</a:t>
            </a:r>
            <a:r>
              <a:rPr lang="en-US" sz="2000" dirty="0"/>
              <a:t>, allowing different applications (written in different languages) to communicate</a:t>
            </a:r>
            <a:r>
              <a:rPr lang="en-US" sz="2000" dirty="0" smtClean="0"/>
              <a:t>.</a:t>
            </a:r>
          </a:p>
          <a:p>
            <a:pPr marL="100965"/>
            <a:r>
              <a:rPr lang="en-US" sz="2000" dirty="0" smtClean="0"/>
              <a:t>ACID</a:t>
            </a:r>
          </a:p>
          <a:p>
            <a:pPr marL="100965"/>
            <a:endParaRPr lang="en-US" sz="2000" dirty="0">
              <a:latin typeface="Times New Roman"/>
              <a:cs typeface="Times New Roman"/>
            </a:endParaRPr>
          </a:p>
          <a:p>
            <a:pPr marL="100965"/>
            <a:r>
              <a:rPr lang="en-US" sz="2000" b="1" dirty="0"/>
              <a:t>Data Interchange: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Used in systems like banking, healthcare, etc., where reliable, platform-independent data transfer is needed.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9552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dirty="0"/>
              <a:t>XML</a:t>
            </a:r>
            <a:endParaRPr dirty="0"/>
          </a:p>
        </p:txBody>
      </p:sp>
      <p:sp>
        <p:nvSpPr>
          <p:cNvPr id="82" name="Google Shape;82;p4"/>
          <p:cNvSpPr txBox="1"/>
          <p:nvPr/>
        </p:nvSpPr>
        <p:spPr>
          <a:xfrm>
            <a:off x="390550" y="2350135"/>
            <a:ext cx="8443595" cy="2746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8725" rIns="0" bIns="0" anchor="t" anchorCtr="0">
            <a:spAutoFit/>
          </a:bodyPr>
          <a:lstStyle/>
          <a:p>
            <a:pPr marL="12700">
              <a:lnSpc>
                <a:spcPts val="1400"/>
              </a:lnSpc>
              <a:spcBef>
                <a:spcPts val="1165"/>
              </a:spcBef>
            </a:pPr>
            <a:r>
              <a:rPr lang="en-US" sz="2000" b="1" spc="-25" dirty="0" smtClean="0">
                <a:latin typeface="Times New Roman"/>
                <a:cs typeface="Times New Roman"/>
              </a:rPr>
              <a:t>Ex</a:t>
            </a:r>
            <a:r>
              <a:rPr lang="en-US" sz="2000" b="1" spc="-25" dirty="0">
                <a:latin typeface="Times New Roman"/>
                <a:cs typeface="Times New Roman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370"/>
              </a:lnSpc>
            </a:pPr>
            <a:r>
              <a:rPr lang="en-US" sz="2000" dirty="0">
                <a:latin typeface="Times New Roman"/>
                <a:cs typeface="Times New Roman"/>
              </a:rPr>
              <a:t>&lt;?xml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version="1.0"?&gt;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lang="en-US"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&lt;result&gt;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lang="en-US"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&lt;student1</a:t>
            </a:r>
            <a:r>
              <a:rPr lang="en-US"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lang="en-US"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id="</a:t>
            </a:r>
            <a:r>
              <a:rPr lang="en-US"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1</a:t>
            </a:r>
            <a:r>
              <a:rPr lang="en-US"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"&gt;</a:t>
            </a:r>
            <a:endParaRPr lang="en-US" sz="2000" dirty="0">
              <a:latin typeface="Times New Roman"/>
              <a:cs typeface="Times New Roman"/>
            </a:endParaRPr>
          </a:p>
          <a:p>
            <a:pPr marL="829310">
              <a:lnSpc>
                <a:spcPts val="1380"/>
              </a:lnSpc>
            </a:pPr>
            <a:r>
              <a:rPr lang="en-US" sz="2000" spc="-10" dirty="0">
                <a:latin typeface="Times New Roman"/>
                <a:cs typeface="Times New Roman"/>
              </a:rPr>
              <a:t>&lt;name&gt;</a:t>
            </a:r>
            <a:r>
              <a:rPr lang="en-US" sz="2000" spc="-10" dirty="0" err="1">
                <a:latin typeface="Times New Roman"/>
                <a:cs typeface="Times New Roman"/>
              </a:rPr>
              <a:t>Rohit</a:t>
            </a:r>
            <a:r>
              <a:rPr lang="en-US" sz="2000" spc="-10" dirty="0">
                <a:latin typeface="Times New Roman"/>
                <a:cs typeface="Times New Roman"/>
              </a:rPr>
              <a:t>&lt;/name&gt;</a:t>
            </a:r>
            <a:endParaRPr lang="en-US" sz="2000" dirty="0">
              <a:latin typeface="Times New Roman"/>
              <a:cs typeface="Times New Roman"/>
            </a:endParaRPr>
          </a:p>
          <a:p>
            <a:pPr marL="829310">
              <a:lnSpc>
                <a:spcPts val="1380"/>
              </a:lnSpc>
            </a:pPr>
            <a:r>
              <a:rPr lang="en-US" sz="2000" spc="-10" dirty="0">
                <a:latin typeface="Times New Roman"/>
                <a:cs typeface="Times New Roman"/>
              </a:rPr>
              <a:t>&lt;</a:t>
            </a:r>
            <a:r>
              <a:rPr lang="en-US" sz="2000" spc="-10" dirty="0" err="1">
                <a:latin typeface="Times New Roman"/>
                <a:cs typeface="Times New Roman"/>
              </a:rPr>
              <a:t>maths</a:t>
            </a:r>
            <a:r>
              <a:rPr lang="en-US" sz="2000" spc="-10" dirty="0">
                <a:latin typeface="Times New Roman"/>
                <a:cs typeface="Times New Roman"/>
              </a:rPr>
              <a:t>&gt;75&lt;/</a:t>
            </a:r>
            <a:r>
              <a:rPr lang="en-US" sz="2000" spc="-10" dirty="0" err="1">
                <a:latin typeface="Times New Roman"/>
                <a:cs typeface="Times New Roman"/>
              </a:rPr>
              <a:t>maths</a:t>
            </a:r>
            <a:r>
              <a:rPr lang="en-US" sz="2000" spc="-10" dirty="0">
                <a:latin typeface="Times New Roman"/>
                <a:cs typeface="Times New Roman"/>
              </a:rPr>
              <a:t>&gt;</a:t>
            </a:r>
            <a:endParaRPr lang="en-US" sz="2000" dirty="0">
              <a:latin typeface="Times New Roman"/>
              <a:cs typeface="Times New Roman"/>
            </a:endParaRPr>
          </a:p>
          <a:p>
            <a:pPr marL="829310">
              <a:lnSpc>
                <a:spcPts val="1380"/>
              </a:lnSpc>
            </a:pPr>
            <a:r>
              <a:rPr lang="en-US" sz="2000" spc="-10" dirty="0">
                <a:latin typeface="Times New Roman"/>
                <a:cs typeface="Times New Roman"/>
              </a:rPr>
              <a:t>&lt;physics&gt;56&lt;/physics&gt;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lang="en-US" sz="2000" spc="-10" dirty="0">
                <a:latin typeface="Times New Roman"/>
                <a:cs typeface="Times New Roman"/>
              </a:rPr>
              <a:t>&lt;/student1&gt;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lang="en-US"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&lt;student2</a:t>
            </a:r>
            <a:r>
              <a:rPr lang="en-US" sz="2000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lang="en-US"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id="</a:t>
            </a:r>
            <a:r>
              <a:rPr lang="en-US"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2</a:t>
            </a:r>
            <a:r>
              <a:rPr lang="en-US" sz="20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3"/>
              </a:rPr>
              <a:t>"&gt;</a:t>
            </a:r>
            <a:endParaRPr lang="en-US" sz="2000" dirty="0">
              <a:latin typeface="Times New Roman"/>
              <a:cs typeface="Times New Roman"/>
            </a:endParaRPr>
          </a:p>
          <a:p>
            <a:pPr marL="829310">
              <a:lnSpc>
                <a:spcPts val="1380"/>
              </a:lnSpc>
            </a:pPr>
            <a:r>
              <a:rPr lang="en-US" sz="2000" spc="-10" dirty="0">
                <a:latin typeface="Times New Roman"/>
                <a:cs typeface="Times New Roman"/>
              </a:rPr>
              <a:t>&lt;name&gt;Ravi&lt;/name&gt;</a:t>
            </a:r>
            <a:endParaRPr lang="en-US" sz="2000" dirty="0">
              <a:latin typeface="Times New Roman"/>
              <a:cs typeface="Times New Roman"/>
            </a:endParaRPr>
          </a:p>
          <a:p>
            <a:pPr marL="829310">
              <a:lnSpc>
                <a:spcPts val="1380"/>
              </a:lnSpc>
            </a:pPr>
            <a:r>
              <a:rPr lang="en-US" sz="2000" spc="-10" dirty="0">
                <a:latin typeface="Times New Roman"/>
                <a:cs typeface="Times New Roman"/>
              </a:rPr>
              <a:t>&lt;</a:t>
            </a:r>
            <a:r>
              <a:rPr lang="en-US" sz="2000" spc="-10" dirty="0" err="1">
                <a:latin typeface="Times New Roman"/>
                <a:cs typeface="Times New Roman"/>
              </a:rPr>
              <a:t>maths</a:t>
            </a:r>
            <a:r>
              <a:rPr lang="en-US" sz="2000" spc="-10" dirty="0">
                <a:latin typeface="Times New Roman"/>
                <a:cs typeface="Times New Roman"/>
              </a:rPr>
              <a:t>&gt;72&lt;/</a:t>
            </a:r>
            <a:r>
              <a:rPr lang="en-US" sz="2000" spc="-10" dirty="0" err="1">
                <a:latin typeface="Times New Roman"/>
                <a:cs typeface="Times New Roman"/>
              </a:rPr>
              <a:t>maths</a:t>
            </a:r>
            <a:r>
              <a:rPr lang="en-US" sz="2000" spc="-10" dirty="0">
                <a:latin typeface="Times New Roman"/>
                <a:cs typeface="Times New Roman"/>
              </a:rPr>
              <a:t>&gt;</a:t>
            </a:r>
            <a:endParaRPr lang="en-US" sz="2000" dirty="0">
              <a:latin typeface="Times New Roman"/>
              <a:cs typeface="Times New Roman"/>
            </a:endParaRPr>
          </a:p>
          <a:p>
            <a:pPr marL="829310">
              <a:lnSpc>
                <a:spcPts val="1380"/>
              </a:lnSpc>
            </a:pPr>
            <a:r>
              <a:rPr lang="en-US" sz="2000" spc="-10" dirty="0">
                <a:latin typeface="Times New Roman"/>
                <a:cs typeface="Times New Roman"/>
              </a:rPr>
              <a:t>&lt;physics&gt;58&lt;/physics&gt;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380"/>
              </a:lnSpc>
            </a:pPr>
            <a:r>
              <a:rPr lang="en-US" sz="2000" spc="-10" dirty="0">
                <a:latin typeface="Times New Roman"/>
                <a:cs typeface="Times New Roman"/>
              </a:rPr>
              <a:t>&lt;/student2&gt;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ts val="1410"/>
              </a:lnSpc>
            </a:pPr>
            <a:r>
              <a:rPr lang="en-US" sz="2000" spc="-10" dirty="0">
                <a:latin typeface="Times New Roman"/>
                <a:cs typeface="Times New Roman"/>
              </a:rPr>
              <a:t>&lt;/result&gt;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36745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3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</a:t>
            </a:r>
            <a:endParaRPr dirty="0"/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3140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JDBC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stands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“Java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 err="1">
                <a:latin typeface="Times New Roman"/>
                <a:cs typeface="Times New Roman"/>
              </a:rPr>
              <a:t>DataBase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Connectivity”.</a:t>
            </a:r>
            <a:endParaRPr lang="en-US" sz="20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229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JDBC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10" dirty="0">
                <a:latin typeface="Times New Roman"/>
                <a:cs typeface="Times New Roman"/>
              </a:rPr>
              <a:t> specification </a:t>
            </a:r>
            <a:r>
              <a:rPr lang="en-US" sz="2000" dirty="0">
                <a:latin typeface="Times New Roman"/>
                <a:cs typeface="Times New Roman"/>
              </a:rPr>
              <a:t>for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developing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database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applications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Java</a:t>
            </a:r>
            <a:r>
              <a:rPr lang="en-US" sz="2000" spc="-1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programming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language.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1165"/>
              </a:spcBef>
            </a:pPr>
            <a:r>
              <a:rPr lang="en-US" sz="20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Database</a:t>
            </a:r>
            <a:r>
              <a:rPr lang="en-US" sz="20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US"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Application:</a:t>
            </a:r>
            <a:endParaRPr lang="en-US" sz="20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An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application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that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communicates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database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known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as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database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application.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spcBef>
                <a:spcPts val="1155"/>
              </a:spcBef>
            </a:pPr>
            <a:r>
              <a:rPr lang="en-US" sz="20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Application:</a:t>
            </a:r>
            <a:endParaRPr lang="en-US" sz="2000" dirty="0">
              <a:latin typeface="Times New Roman"/>
              <a:cs typeface="Times New Roman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2000" dirty="0">
                <a:latin typeface="Times New Roman"/>
                <a:cs typeface="Times New Roman"/>
              </a:rPr>
              <a:t>An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application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is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a</a:t>
            </a:r>
            <a:r>
              <a:rPr lang="en-US" sz="2000" spc="-3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program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which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we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interact</a:t>
            </a:r>
            <a:r>
              <a:rPr lang="en-US" sz="2000" spc="-1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with</a:t>
            </a:r>
            <a:r>
              <a:rPr lang="en-US" sz="2000" spc="-20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on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the</a:t>
            </a:r>
            <a:r>
              <a:rPr lang="en-US" sz="2000" spc="-25" dirty="0">
                <a:latin typeface="Times New Roman"/>
                <a:cs typeface="Times New Roman"/>
              </a:rPr>
              <a:t> </a:t>
            </a:r>
            <a:r>
              <a:rPr lang="en-US" sz="2000" spc="-10" dirty="0">
                <a:latin typeface="Times New Roman"/>
                <a:cs typeface="Times New Roman"/>
              </a:rPr>
              <a:t>desktop.</a:t>
            </a:r>
            <a:endParaRPr lang="en-US" sz="2000" dirty="0">
              <a:latin typeface="Times New Roman"/>
              <a:cs typeface="Times New Roman"/>
            </a:endParaRPr>
          </a:p>
          <a:p>
            <a:pPr marL="12700" marR="0" lvl="0" algn="l" rtl="0">
              <a:lnSpc>
                <a:spcPct val="107954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320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</a:t>
            </a:r>
            <a:endParaRPr dirty="0"/>
          </a:p>
        </p:txBody>
      </p:sp>
      <p:sp>
        <p:nvSpPr>
          <p:cNvPr id="88" name="Google Shape;88;p5"/>
          <p:cNvSpPr txBox="1"/>
          <p:nvPr/>
        </p:nvSpPr>
        <p:spPr>
          <a:xfrm>
            <a:off x="274278" y="2391723"/>
            <a:ext cx="8601710" cy="666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1600" dirty="0" smtClean="0"/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r>
              <a:rPr lang="en-US" sz="1600" dirty="0" smtClean="0"/>
              <a:t>JDBC </a:t>
            </a:r>
            <a:r>
              <a:rPr lang="en-US" sz="1600" dirty="0"/>
              <a:t>is an API provided by Java that allows Java applications to connect to relational databases like MySQL, Oracle, SQL Server, etc</a:t>
            </a:r>
            <a:r>
              <a:rPr lang="en-US" sz="1600" dirty="0" smtClean="0"/>
              <a:t>.</a:t>
            </a: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lvl="2"/>
            <a:r>
              <a:rPr lang="en-US" sz="1600" dirty="0" smtClean="0"/>
              <a:t>     It </a:t>
            </a:r>
            <a:r>
              <a:rPr lang="en-US" sz="1600" dirty="0"/>
              <a:t>helps Java developers</a:t>
            </a:r>
            <a:r>
              <a:rPr lang="en-US" sz="1600" dirty="0" smtClean="0"/>
              <a:t>:</a:t>
            </a:r>
          </a:p>
          <a:p>
            <a:pPr lvl="2"/>
            <a:endParaRPr lang="en-US" sz="1600" dirty="0" smtClean="0"/>
          </a:p>
          <a:p>
            <a:pPr lvl="2"/>
            <a:r>
              <a:rPr lang="en-US" sz="1600" dirty="0"/>
              <a:t> </a:t>
            </a:r>
            <a:r>
              <a:rPr lang="en-US" sz="1600" dirty="0" smtClean="0"/>
              <a:t>         Connect </a:t>
            </a:r>
            <a:r>
              <a:rPr lang="en-US" sz="1600" dirty="0"/>
              <a:t>to a </a:t>
            </a:r>
            <a:r>
              <a:rPr lang="en-US" sz="1600" dirty="0" smtClean="0"/>
              <a:t>database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          SQL queries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          Retrieve </a:t>
            </a:r>
            <a:r>
              <a:rPr lang="en-US" sz="1600" dirty="0"/>
              <a:t>and process </a:t>
            </a:r>
            <a:r>
              <a:rPr lang="en-US" sz="1600" dirty="0" smtClean="0"/>
              <a:t>results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 smtClean="0"/>
              <a:t>          Think </a:t>
            </a:r>
            <a:r>
              <a:rPr lang="en-US" sz="1600" dirty="0"/>
              <a:t>of JDBC as a bridge between your Java code and </a:t>
            </a:r>
            <a:r>
              <a:rPr lang="en-US" sz="1600" dirty="0" smtClean="0"/>
              <a:t>a database</a:t>
            </a:r>
            <a:r>
              <a:rPr lang="en-US" sz="1600" dirty="0"/>
              <a:t>.</a:t>
            </a:r>
          </a:p>
          <a:p>
            <a:pPr marL="12700">
              <a:spcBef>
                <a:spcPts val="10"/>
              </a:spcBef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7748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8739" y="1699386"/>
            <a:ext cx="3625850" cy="50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/>
            <a:r>
              <a:rPr lang="en-US" sz="3200" u="sng" spc="-10" dirty="0" smtClean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JDBC Components</a:t>
            </a:r>
            <a:endParaRPr dirty="0"/>
          </a:p>
        </p:txBody>
      </p:sp>
      <p:sp>
        <p:nvSpPr>
          <p:cNvPr id="88" name="Google Shape;88;p5"/>
          <p:cNvSpPr txBox="1"/>
          <p:nvPr/>
        </p:nvSpPr>
        <p:spPr>
          <a:xfrm>
            <a:off x="760395" y="2321517"/>
            <a:ext cx="8154093" cy="555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1600" dirty="0" smtClean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DriverManager</a:t>
            </a:r>
            <a:r>
              <a:rPr lang="en-US" sz="1600" dirty="0"/>
              <a:t>: Manages a list of database drivers</a:t>
            </a:r>
            <a:r>
              <a:rPr lang="en-US" sz="1600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Driver</a:t>
            </a:r>
            <a:r>
              <a:rPr lang="en-US" sz="1600" dirty="0"/>
              <a:t>: Interface that handles communication with the database</a:t>
            </a:r>
            <a:r>
              <a:rPr lang="en-US" sz="1600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Connection</a:t>
            </a:r>
            <a:r>
              <a:rPr lang="en-US" sz="1600" dirty="0"/>
              <a:t>: Interface for opening and managing a connection to the database</a:t>
            </a:r>
            <a:r>
              <a:rPr lang="en-US" sz="1600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Statement / </a:t>
            </a:r>
            <a:r>
              <a:rPr lang="en-US" sz="1600" b="1" dirty="0" err="1"/>
              <a:t>PreparedStatement</a:t>
            </a:r>
            <a:r>
              <a:rPr lang="en-US" sz="1600" dirty="0"/>
              <a:t>: Used to execute SQL queries</a:t>
            </a:r>
            <a:r>
              <a:rPr lang="en-US" sz="1600" dirty="0" smtClean="0"/>
              <a:t>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ResultSet</a:t>
            </a:r>
            <a:r>
              <a:rPr lang="en-US" sz="1600" dirty="0"/>
              <a:t>: Holds the result returned by an SQL query.</a:t>
            </a: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 smtClean="0">
              <a:latin typeface="Calibri"/>
              <a:ea typeface="Calibri"/>
              <a:cs typeface="Calibri"/>
            </a:endParaRPr>
          </a:p>
          <a:p>
            <a:pPr marL="372110" indent="-359410">
              <a:spcBef>
                <a:spcPts val="10"/>
              </a:spcBef>
              <a:buFont typeface="Symbol"/>
              <a:buChar char=""/>
              <a:tabLst>
                <a:tab pos="372110" algn="l"/>
              </a:tabLst>
            </a:pPr>
            <a:endParaRPr lang="en-US" sz="20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198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</TotalTime>
  <Words>1890</Words>
  <Application>Microsoft Office PowerPoint</Application>
  <PresentationFormat>On-screen Show (4:3)</PresentationFormat>
  <Paragraphs>467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Symbol</vt:lpstr>
      <vt:lpstr>Times New Roman</vt:lpstr>
      <vt:lpstr>Office Theme</vt:lpstr>
      <vt:lpstr>Enterprise Programming</vt:lpstr>
      <vt:lpstr>PowerPoint Presentation</vt:lpstr>
      <vt:lpstr>XML:</vt:lpstr>
      <vt:lpstr>XML</vt:lpstr>
      <vt:lpstr>XML</vt:lpstr>
      <vt:lpstr>XML</vt:lpstr>
      <vt:lpstr>JDBC</vt:lpstr>
      <vt:lpstr>JDBC</vt:lpstr>
      <vt:lpstr>JDBC Components</vt:lpstr>
      <vt:lpstr>JDBC workflow</vt:lpstr>
      <vt:lpstr>JDBC</vt:lpstr>
      <vt:lpstr>JDBC</vt:lpstr>
      <vt:lpstr>JDBC</vt:lpstr>
      <vt:lpstr>JDBC </vt:lpstr>
      <vt:lpstr>  </vt:lpstr>
      <vt:lpstr>  </vt:lpstr>
      <vt:lpstr>  </vt:lpstr>
      <vt:lpstr>  </vt:lpstr>
      <vt:lpstr>  </vt:lpstr>
      <vt:lpstr>  </vt:lpstr>
      <vt:lpstr>  </vt:lpstr>
      <vt:lpstr> </vt:lpstr>
      <vt:lpstr> JDBC Architecture</vt:lpstr>
      <vt:lpstr>SQL:</vt:lpstr>
      <vt:lpstr>SQL:</vt:lpstr>
      <vt:lpstr>JDBC with MySQL:</vt:lpstr>
      <vt:lpstr>JDBC with ORACLE:</vt:lpstr>
      <vt:lpstr>Maven</vt:lpstr>
      <vt:lpstr>Key Aspects of Maven Integration</vt:lpstr>
      <vt:lpstr>Key Aspects of Maven Integration</vt:lpstr>
      <vt:lpstr>Maven Lifecycle</vt:lpstr>
      <vt:lpstr>Maven Integration</vt:lpstr>
      <vt:lpstr>Installation</vt:lpstr>
      <vt:lpstr>Mavan integration with IDEs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Application Security</dc:title>
  <dc:creator>parul</dc:creator>
  <cp:lastModifiedBy>Microsoft account</cp:lastModifiedBy>
  <cp:revision>44</cp:revision>
  <dcterms:created xsi:type="dcterms:W3CDTF">2024-06-05T05:22:19Z</dcterms:created>
  <dcterms:modified xsi:type="dcterms:W3CDTF">2025-06-28T07:19:52Z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2023-08-07T00:00:00Z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2024-06-05T00:00:00Z</vt:filetime>
  </property>
</Properties>
</file>