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23"/>
  </p:notesMasterIdLst>
  <p:sldIdLst>
    <p:sldId id="258" r:id="rId4"/>
    <p:sldId id="259" r:id="rId5"/>
    <p:sldId id="260" r:id="rId6"/>
    <p:sldId id="261" r:id="rId7"/>
    <p:sldId id="262" r:id="rId8"/>
    <p:sldId id="263" r:id="rId9"/>
    <p:sldId id="264" r:id="rId10"/>
    <p:sldId id="286" r:id="rId11"/>
    <p:sldId id="267" r:id="rId12"/>
    <p:sldId id="268" r:id="rId13"/>
    <p:sldId id="287" r:id="rId14"/>
    <p:sldId id="270" r:id="rId15"/>
    <p:sldId id="269" r:id="rId16"/>
    <p:sldId id="271" r:id="rId17"/>
    <p:sldId id="282" r:id="rId18"/>
    <p:sldId id="283" r:id="rId19"/>
    <p:sldId id="284" r:id="rId20"/>
    <p:sldId id="285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4E24-5090-410A-9651-98C01CEC775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518BD-7227-4DBE-AB59-66C69D9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89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11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518BD-7227-4DBE-AB59-66C69D925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3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932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87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15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2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87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509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86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53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510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4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02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500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8189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7056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17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87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54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34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28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61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5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5377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05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2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65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9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9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0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96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80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0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0311211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722740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C:\Users\parul\Desktop\te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524000" y="1473200"/>
            <a:ext cx="9144000" cy="116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5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 of compilation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6234" y="2854325"/>
            <a:ext cx="8119533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Kanniappan, </a:t>
            </a:r>
            <a:r>
              <a:rPr lang="en-US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2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  <a:endParaRPr sz="2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C:\Users\parul\Desktop\Registered Logos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8500" y="500063"/>
            <a:ext cx="317500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1890185" y="2692401"/>
            <a:ext cx="8411633" cy="93663"/>
            <a:chOff x="1428728" y="2571744"/>
            <a:chExt cx="6309404" cy="94298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1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1979606" y="-59349"/>
            <a:ext cx="177484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 smtClean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Example</a:t>
            </a:r>
            <a:endParaRPr lang="en-US" sz="3500" b="1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000" y="141559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   → </a:t>
            </a:r>
            <a:r>
              <a:rPr lang="en-US" dirty="0" err="1"/>
              <a:t>aB</a:t>
            </a:r>
            <a:endParaRPr lang="en-US" dirty="0"/>
          </a:p>
          <a:p>
            <a:endParaRPr lang="en-US" dirty="0"/>
          </a:p>
          <a:p>
            <a:r>
              <a:rPr lang="en-US" dirty="0"/>
              <a:t>→  </a:t>
            </a:r>
            <a:r>
              <a:rPr lang="en-US" dirty="0" err="1"/>
              <a:t>aaBB</a:t>
            </a:r>
            <a:r>
              <a:rPr lang="en-US" dirty="0"/>
              <a:t>                    (Using B → </a:t>
            </a:r>
            <a:r>
              <a:rPr lang="en-US" dirty="0" err="1"/>
              <a:t>aBB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aaBaBB</a:t>
            </a:r>
            <a:r>
              <a:rPr lang="en-US" dirty="0"/>
              <a:t>                 (Using B → </a:t>
            </a:r>
            <a:r>
              <a:rPr lang="en-US" dirty="0" err="1"/>
              <a:t>aBB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aaBaBbS</a:t>
            </a:r>
            <a:r>
              <a:rPr lang="en-US" dirty="0"/>
              <a:t>               (Using B → </a:t>
            </a:r>
            <a:r>
              <a:rPr lang="en-US" dirty="0" err="1"/>
              <a:t>bS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aaBaBbbA</a:t>
            </a:r>
            <a:r>
              <a:rPr lang="en-US" dirty="0"/>
              <a:t>             (Using S → </a:t>
            </a:r>
            <a:r>
              <a:rPr lang="en-US" dirty="0" err="1"/>
              <a:t>bA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aaBaBbba</a:t>
            </a:r>
            <a:r>
              <a:rPr lang="en-US" dirty="0"/>
              <a:t>              (Using A → a)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aaBabbba</a:t>
            </a:r>
            <a:r>
              <a:rPr lang="en-US" dirty="0"/>
              <a:t>              (Using B → b)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aaaBBabbba</a:t>
            </a:r>
            <a:r>
              <a:rPr lang="en-US" dirty="0"/>
              <a:t>          (Using B → </a:t>
            </a:r>
            <a:r>
              <a:rPr lang="en-US" dirty="0" err="1"/>
              <a:t>aBB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aaaBbabbba</a:t>
            </a:r>
            <a:r>
              <a:rPr lang="en-US" dirty="0"/>
              <a:t>          (Using B → b)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aaabbabbba</a:t>
            </a:r>
            <a:r>
              <a:rPr lang="en-US" dirty="0"/>
              <a:t>           (Using B → b)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075" y="2205407"/>
            <a:ext cx="6556376" cy="460414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8645524" y="736810"/>
            <a:ext cx="2771775" cy="678783"/>
            <a:chOff x="4157663" y="751342"/>
            <a:chExt cx="2771775" cy="678783"/>
          </a:xfrm>
        </p:grpSpPr>
        <p:sp>
          <p:nvSpPr>
            <p:cNvPr id="10" name="Rectangle 9"/>
            <p:cNvSpPr/>
            <p:nvPr/>
          </p:nvSpPr>
          <p:spPr>
            <a:xfrm>
              <a:off x="4497045" y="866837"/>
              <a:ext cx="2093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Result : </a:t>
              </a:r>
              <a:r>
                <a:rPr lang="en-US" dirty="0" err="1" smtClean="0"/>
                <a:t>aaabbabbba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57663" y="751342"/>
              <a:ext cx="2771775" cy="678783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44" y="616042"/>
            <a:ext cx="2377255" cy="15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9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155678" y="-59349"/>
            <a:ext cx="188064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>
              <a:buClr>
                <a:srgbClr val="FFFFFF"/>
              </a:buClr>
              <a:buSzPts val="3500"/>
            </a:pPr>
            <a:r>
              <a:rPr lang="en-US" sz="3500" b="1" kern="0" dirty="0" smtClean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Example</a:t>
            </a:r>
            <a:endParaRPr lang="en-US" sz="3500" b="1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352251"/>
            <a:ext cx="5443977" cy="43341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700" y="1352251"/>
            <a:ext cx="6311300" cy="433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55369" y="-93829"/>
            <a:ext cx="64812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Chomsky hierarchy of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6262" y="1057186"/>
            <a:ext cx="10800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/>
              <a:t>The Chomsky hierarchy is used in the Theory of Computation (</a:t>
            </a:r>
            <a:r>
              <a:rPr lang="en-US" sz="2000" dirty="0" err="1"/>
              <a:t>ToC</a:t>
            </a:r>
            <a:r>
              <a:rPr lang="en-US" sz="2000" dirty="0"/>
              <a:t>) primarily to </a:t>
            </a:r>
            <a:r>
              <a:rPr lang="en-US" sz="2000" dirty="0">
                <a:solidFill>
                  <a:srgbClr val="FF0000"/>
                </a:solidFill>
              </a:rPr>
              <a:t>categorize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languages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grammars</a:t>
            </a:r>
            <a:r>
              <a:rPr lang="en-US" sz="2000" dirty="0"/>
              <a:t> by their </a:t>
            </a:r>
            <a:r>
              <a:rPr lang="en-US" sz="2000" dirty="0">
                <a:solidFill>
                  <a:srgbClr val="FF0000"/>
                </a:solidFill>
              </a:rPr>
              <a:t>generative power</a:t>
            </a:r>
            <a:r>
              <a:rPr lang="en-US" sz="2000" dirty="0"/>
              <a:t> and structural complexity, and to align each category with a corresponding computational model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457200" indent="-457200" algn="just">
              <a:buAutoNum type="arabicPeriod"/>
            </a:pPr>
            <a:r>
              <a:rPr lang="en-US" sz="2000" b="1" dirty="0" smtClean="0"/>
              <a:t>Structured </a:t>
            </a:r>
            <a:r>
              <a:rPr lang="en-US" sz="2000" b="1" dirty="0"/>
              <a:t>Classification of </a:t>
            </a:r>
            <a:r>
              <a:rPr lang="en-US" sz="2000" b="1" dirty="0" smtClean="0"/>
              <a:t>Languages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/>
              <a:t>2. </a:t>
            </a:r>
            <a:r>
              <a:rPr lang="en-US" sz="2000" b="1" dirty="0" smtClean="0"/>
              <a:t>  Mapping </a:t>
            </a:r>
            <a:r>
              <a:rPr lang="en-US" sz="2000" b="1" dirty="0"/>
              <a:t>to Computational Models</a:t>
            </a:r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/>
              <a:t>3. </a:t>
            </a:r>
            <a:r>
              <a:rPr lang="en-US" sz="2000" b="1" dirty="0" smtClean="0"/>
              <a:t>  Understanding </a:t>
            </a:r>
            <a:r>
              <a:rPr lang="en-US" sz="2000" b="1" dirty="0"/>
              <a:t>Computational Power &amp; Limits</a:t>
            </a:r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r>
              <a:rPr lang="en-US" sz="2000" b="1" dirty="0"/>
              <a:t>4. </a:t>
            </a:r>
            <a:r>
              <a:rPr lang="en-US" sz="2000" b="1" dirty="0" smtClean="0"/>
              <a:t>  Practical </a:t>
            </a:r>
            <a:r>
              <a:rPr lang="en-US" sz="2000" b="1" dirty="0"/>
              <a:t>&amp; Theoretical Utility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b="1" dirty="0"/>
          </a:p>
          <a:p>
            <a:pPr algn="just"/>
            <a:endParaRPr lang="en-US" sz="2000" b="1" dirty="0" smtClean="0"/>
          </a:p>
          <a:p>
            <a:pPr algn="just"/>
            <a:endParaRPr lang="en-US" sz="2000" b="1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  <p:pic>
        <p:nvPicPr>
          <p:cNvPr id="13" name="Google Shape;315;p15" descr="C:\Users\PSDESK\Desktop\lEcMDOUwiq-714px-chomsky-hierarchysv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6624" y="2160528"/>
            <a:ext cx="3076575" cy="311785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4054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825460" y="324433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Overview of compilation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855369" y="-59349"/>
            <a:ext cx="64812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Chomsky hierarchy of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3112" y="1050489"/>
            <a:ext cx="10440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FF0000"/>
                </a:solidFill>
              </a:rPr>
              <a:t>Structured </a:t>
            </a:r>
            <a:r>
              <a:rPr lang="en-US" sz="2000" b="1" dirty="0">
                <a:solidFill>
                  <a:srgbClr val="FF0000"/>
                </a:solidFill>
              </a:rPr>
              <a:t>Classification of </a:t>
            </a:r>
            <a:r>
              <a:rPr lang="en-US" sz="2000" b="1" dirty="0" smtClean="0">
                <a:solidFill>
                  <a:srgbClr val="FF0000"/>
                </a:solidFill>
              </a:rPr>
              <a:t>Languages</a:t>
            </a:r>
          </a:p>
          <a:p>
            <a:pPr marL="457200" indent="-457200">
              <a:buAutoNum type="arabicPeriod"/>
            </a:pP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 smtClean="0"/>
              <a:t>The </a:t>
            </a:r>
            <a:r>
              <a:rPr lang="en-US" sz="2000" dirty="0"/>
              <a:t>hierarchy divides formal languages into four types (Type 0 to Type 3), with each type having specific restrictions on grammar rules and varying expressive power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	Regular (Type 3) — simplest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	Context Free (Type 2) — supports nesting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	Context Sensitive (Type 1) — allows context-dependent productions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	Recursively Enumerable (Type 0) — most general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112" y="4039480"/>
            <a:ext cx="101737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2. Mapping to Computational </a:t>
            </a:r>
            <a:r>
              <a:rPr lang="en-US" sz="2000" dirty="0" smtClean="0">
                <a:solidFill>
                  <a:srgbClr val="FF0000"/>
                </a:solidFill>
              </a:rPr>
              <a:t>Models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/>
              <a:t>Each language type exactly corresponds to a class of automata: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	Type 3 → Finite Automata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	Type 2 → Pushdown Automata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	Type 1 → Linear-Bounded Automata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	Type 0 → General Turing Machines </a:t>
            </a:r>
          </a:p>
        </p:txBody>
      </p:sp>
    </p:spTree>
    <p:extLst>
      <p:ext uri="{BB962C8B-B14F-4D97-AF65-F5344CB8AC3E}">
        <p14:creationId xmlns:p14="http://schemas.microsoft.com/office/powerpoint/2010/main" val="16763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55369" y="-59349"/>
            <a:ext cx="64812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Chomsky hierarchy of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262" y="779027"/>
            <a:ext cx="10440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3. Understanding Computational Power &amp; </a:t>
            </a:r>
            <a:r>
              <a:rPr lang="en-US" sz="2000" b="1" dirty="0" smtClean="0">
                <a:solidFill>
                  <a:srgbClr val="FF0000"/>
                </a:solidFill>
              </a:rPr>
              <a:t>Limits</a:t>
            </a:r>
          </a:p>
          <a:p>
            <a:endParaRPr lang="en-US" sz="2000" b="1" dirty="0"/>
          </a:p>
          <a:p>
            <a:pPr algn="just"/>
            <a:r>
              <a:rPr lang="en-US" sz="2000" dirty="0"/>
              <a:t>By showing strict inclusion:</a:t>
            </a:r>
          </a:p>
          <a:p>
            <a:pPr algn="just"/>
            <a:r>
              <a:rPr lang="en-US" sz="2000" dirty="0"/>
              <a:t>Regular ⊂ Context Free ⊂ Context Sensitive ⊂ Recursively </a:t>
            </a:r>
            <a:r>
              <a:rPr lang="en-US" sz="2000" dirty="0" smtClean="0"/>
              <a:t>Enumerable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we understand that each higher level can express strictly more complex languages than those below . This illustrates both what can and what cannot be computed in each class, and guides us in choosing the simplest language class sufficient for a given problem.</a:t>
            </a:r>
          </a:p>
        </p:txBody>
      </p:sp>
      <p:sp>
        <p:nvSpPr>
          <p:cNvPr id="8" name="Rectangle 7"/>
          <p:cNvSpPr/>
          <p:nvPr/>
        </p:nvSpPr>
        <p:spPr>
          <a:xfrm>
            <a:off x="876000" y="4008001"/>
            <a:ext cx="10440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4. Practical &amp; Theoretical </a:t>
            </a:r>
            <a:r>
              <a:rPr lang="en-US" sz="2000" b="1" dirty="0" smtClean="0">
                <a:solidFill>
                  <a:srgbClr val="FF0000"/>
                </a:solidFill>
              </a:rPr>
              <a:t>Utility</a:t>
            </a:r>
          </a:p>
          <a:p>
            <a:endParaRPr lang="en-US" sz="2000" b="1" dirty="0"/>
          </a:p>
          <a:p>
            <a:pPr algn="just"/>
            <a:r>
              <a:rPr lang="en-US" sz="2000" dirty="0"/>
              <a:t>•	Compiler design &amp; parsing: Most programming languages are context-free, so </a:t>
            </a:r>
            <a:r>
              <a:rPr lang="en-US" sz="2000" dirty="0" err="1"/>
              <a:t>ToC</a:t>
            </a:r>
            <a:r>
              <a:rPr lang="en-US" sz="2000" dirty="0"/>
              <a:t> teaches tools like </a:t>
            </a:r>
            <a:r>
              <a:rPr lang="en-US" sz="2000" dirty="0" err="1"/>
              <a:t>CFGs</a:t>
            </a:r>
            <a:r>
              <a:rPr lang="en-US" sz="2000" dirty="0"/>
              <a:t> and PDAs essential to syntax </a:t>
            </a:r>
            <a:r>
              <a:rPr lang="en-US" sz="2000" dirty="0" smtClean="0"/>
              <a:t>analysis.</a:t>
            </a:r>
            <a:endParaRPr lang="en-US" sz="2000" dirty="0"/>
          </a:p>
          <a:p>
            <a:pPr algn="just"/>
            <a:r>
              <a:rPr lang="en-US" sz="2000" dirty="0"/>
              <a:t>•	Pattern matching &amp; </a:t>
            </a:r>
            <a:r>
              <a:rPr lang="en-US" sz="2000" dirty="0" err="1"/>
              <a:t>lexing</a:t>
            </a:r>
            <a:r>
              <a:rPr lang="en-US" sz="2000" dirty="0"/>
              <a:t>: Regular languages and FSAs underlie regex engines and lexical analyzers.</a:t>
            </a:r>
          </a:p>
          <a:p>
            <a:pPr algn="just"/>
            <a:r>
              <a:rPr lang="en-US" sz="2000" dirty="0"/>
              <a:t>•	Decidability insights: When exploring Type 0 languages, students encounter undecidable problems and limits of computation—an essential theoretical milestone.</a:t>
            </a:r>
          </a:p>
        </p:txBody>
      </p:sp>
    </p:spTree>
    <p:extLst>
      <p:ext uri="{BB962C8B-B14F-4D97-AF65-F5344CB8AC3E}">
        <p14:creationId xmlns:p14="http://schemas.microsoft.com/office/powerpoint/2010/main" val="41167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910403" y="-59349"/>
            <a:ext cx="39132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Regular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9020" y="1287141"/>
            <a:ext cx="111339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Regular Languages</a:t>
            </a: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Regular languages are the </a:t>
            </a:r>
            <a:r>
              <a:rPr lang="en-US" sz="2000" b="1" dirty="0"/>
              <a:t>simplest</a:t>
            </a:r>
            <a:r>
              <a:rPr lang="en-US" sz="2000" dirty="0"/>
              <a:t> and most basic type of languages. They can be recognized </a:t>
            </a:r>
            <a:r>
              <a:rPr lang="en-US" sz="2000" dirty="0">
                <a:solidFill>
                  <a:srgbClr val="FF0000"/>
                </a:solidFill>
              </a:rPr>
              <a:t>using </a:t>
            </a:r>
            <a:r>
              <a:rPr lang="en-US" sz="2000" b="1" dirty="0">
                <a:solidFill>
                  <a:srgbClr val="FF0000"/>
                </a:solidFill>
              </a:rPr>
              <a:t>finite automata</a:t>
            </a:r>
            <a:r>
              <a:rPr lang="en-US" sz="2000" dirty="0"/>
              <a:t>, which are machines with </a:t>
            </a:r>
            <a:r>
              <a:rPr lang="en-US" sz="2000" dirty="0">
                <a:solidFill>
                  <a:srgbClr val="FF0000"/>
                </a:solidFill>
              </a:rPr>
              <a:t>no memory</a:t>
            </a:r>
            <a:r>
              <a:rPr lang="en-US" sz="2000" dirty="0"/>
              <a:t>. These machines process input strings one symbol at a time and change states accordingly. </a:t>
            </a:r>
            <a:r>
              <a:rPr lang="en-US" sz="2000" dirty="0">
                <a:solidFill>
                  <a:srgbClr val="FF0000"/>
                </a:solidFill>
              </a:rPr>
              <a:t>Regular languages include patterns </a:t>
            </a:r>
            <a:r>
              <a:rPr lang="en-US" sz="2000" dirty="0"/>
              <a:t>that can be described using </a:t>
            </a:r>
            <a:r>
              <a:rPr lang="en-US" sz="2000" b="1" dirty="0"/>
              <a:t>regular expressions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</a:t>
            </a:r>
            <a:r>
              <a:rPr lang="en-US" sz="2000" dirty="0"/>
              <a:t>For example, a language that accepts strings with </a:t>
            </a:r>
            <a:r>
              <a:rPr lang="en-US" sz="2000" dirty="0">
                <a:solidFill>
                  <a:srgbClr val="FF0000"/>
                </a:solidFill>
              </a:rPr>
              <a:t>only </a:t>
            </a:r>
            <a:r>
              <a:rPr lang="en-US" sz="2000" dirty="0" err="1">
                <a:solidFill>
                  <a:srgbClr val="FF0000"/>
                </a:solidFill>
              </a:rPr>
              <a:t>0s</a:t>
            </a:r>
            <a:r>
              <a:rPr lang="en-US" sz="2000" dirty="0">
                <a:solidFill>
                  <a:srgbClr val="FF0000"/>
                </a:solidFill>
              </a:rPr>
              <a:t> and 1s, or strings </a:t>
            </a:r>
            <a:r>
              <a:rPr lang="en-US" sz="2000" dirty="0"/>
              <a:t>that contain an even number of </a:t>
            </a:r>
            <a:r>
              <a:rPr lang="en-US" sz="2000" dirty="0" err="1"/>
              <a:t>0s</a:t>
            </a:r>
            <a:r>
              <a:rPr lang="en-US" sz="2000" dirty="0"/>
              <a:t>, can be classified as regular.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Regular languages are very useful in real life. They are commonly used in </a:t>
            </a:r>
            <a:r>
              <a:rPr lang="en-US" sz="2000" b="1" dirty="0"/>
              <a:t>search engines</a:t>
            </a:r>
            <a:r>
              <a:rPr lang="en-US" sz="2000" dirty="0"/>
              <a:t>, </a:t>
            </a:r>
            <a:r>
              <a:rPr lang="en-US" sz="2000" b="1" dirty="0"/>
              <a:t>text editors</a:t>
            </a:r>
            <a:r>
              <a:rPr lang="en-US" sz="2000" dirty="0"/>
              <a:t>, and </a:t>
            </a:r>
            <a:r>
              <a:rPr lang="en-US" sz="2000" b="1" dirty="0"/>
              <a:t>lexical analyzers</a:t>
            </a:r>
            <a:r>
              <a:rPr lang="en-US" sz="2000" dirty="0"/>
              <a:t> in compilers. However, they have limitations. They </a:t>
            </a:r>
            <a:r>
              <a:rPr lang="en-US" sz="2000" b="1" dirty="0"/>
              <a:t>cannot count</a:t>
            </a:r>
            <a:r>
              <a:rPr lang="en-US" sz="2000" dirty="0"/>
              <a:t> or match pairs like parentheses, which means they can't handle nested structures.</a:t>
            </a:r>
          </a:p>
        </p:txBody>
      </p:sp>
    </p:spTree>
    <p:extLst>
      <p:ext uri="{BB962C8B-B14F-4D97-AF65-F5344CB8AC3E}">
        <p14:creationId xmlns:p14="http://schemas.microsoft.com/office/powerpoint/2010/main" val="285069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825460" y="324433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Overview of compilation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8023" y="-59349"/>
            <a:ext cx="535595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2. Context-Free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756" y="1395495"/>
            <a:ext cx="9996488" cy="434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Context-Free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CFLs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are more powerful than regular languages. They are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recognized using pushdown automata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are like finite automata but with an additional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stack for memory.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stack helps in keeping track of things like opening and closing brackets or matching function calls in a program.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rules for context-free grammars allow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more flexibility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example, a language that contains strings like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a^n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b^n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(equal number of a’s followed by b’s) is context-free but not regular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Context-free languages are heavily used in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syntax analysis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programming languages during compilation, where matching patterns and nested structures are very common.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207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825460" y="324433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Overview of compilation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5250" y="-59349"/>
            <a:ext cx="618150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3. Context-Sensitive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31094" y="1582341"/>
            <a:ext cx="992981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Context-Sensitive </a:t>
            </a:r>
            <a:r>
              <a:rPr lang="en-US" sz="2000" dirty="0"/>
              <a:t>Languages (</a:t>
            </a:r>
            <a:r>
              <a:rPr lang="en-US" sz="2000" dirty="0" err="1"/>
              <a:t>CSLs</a:t>
            </a:r>
            <a:r>
              <a:rPr lang="en-US" sz="2000" dirty="0"/>
              <a:t>) are even more powerful than context-free languages. These languages can be </a:t>
            </a:r>
            <a:r>
              <a:rPr lang="en-US" sz="2000" b="1" dirty="0">
                <a:solidFill>
                  <a:srgbClr val="FF0000"/>
                </a:solidFill>
              </a:rPr>
              <a:t>recognized by a linear bounded automaton</a:t>
            </a:r>
            <a:r>
              <a:rPr lang="en-US" sz="2000" dirty="0"/>
              <a:t>, which is like a Turing machine but with limited memory (bounded to the length of the input). Unlike regular and context-free languages, context-sensitive languages allow rules that </a:t>
            </a:r>
            <a:r>
              <a:rPr lang="en-US" sz="2000" b="1" dirty="0">
                <a:solidFill>
                  <a:srgbClr val="FF0000"/>
                </a:solidFill>
              </a:rPr>
              <a:t>depend on the surrounding symbols, meaning the production rules depend on context.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A typical example of a context-sensitive language is the set of strings like </a:t>
            </a:r>
            <a:r>
              <a:rPr lang="en-US" sz="2000" dirty="0" err="1"/>
              <a:t>a^n</a:t>
            </a:r>
            <a:r>
              <a:rPr lang="en-US" sz="2000" dirty="0"/>
              <a:t> </a:t>
            </a:r>
            <a:r>
              <a:rPr lang="en-US" sz="2000" dirty="0" err="1"/>
              <a:t>b^n</a:t>
            </a:r>
            <a:r>
              <a:rPr lang="en-US" sz="2000" dirty="0"/>
              <a:t> </a:t>
            </a:r>
            <a:r>
              <a:rPr lang="en-US" sz="2000" dirty="0" err="1"/>
              <a:t>c^n</a:t>
            </a:r>
            <a:r>
              <a:rPr lang="en-US" sz="2000" dirty="0"/>
              <a:t>, where the number of a’s, b’s, and c’s must all be equal. This is more complex than what a stack can handle. </a:t>
            </a:r>
            <a:r>
              <a:rPr lang="en-US" sz="2000" b="1" dirty="0" err="1">
                <a:solidFill>
                  <a:srgbClr val="FF0000"/>
                </a:solidFill>
              </a:rPr>
              <a:t>CSLs</a:t>
            </a:r>
            <a:r>
              <a:rPr lang="en-US" sz="2000" b="1" dirty="0">
                <a:solidFill>
                  <a:srgbClr val="FF0000"/>
                </a:solidFill>
              </a:rPr>
              <a:t> are useful in type checking in compilers</a:t>
            </a:r>
            <a:r>
              <a:rPr lang="en-US" sz="2000" dirty="0"/>
              <a:t>, where a variable’s type depends on the context in which it is used.</a:t>
            </a:r>
          </a:p>
        </p:txBody>
      </p:sp>
    </p:spTree>
    <p:extLst>
      <p:ext uri="{BB962C8B-B14F-4D97-AF65-F5344CB8AC3E}">
        <p14:creationId xmlns:p14="http://schemas.microsoft.com/office/powerpoint/2010/main" val="30180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825460" y="324433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Overview of compilation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5577" y="-59349"/>
            <a:ext cx="75408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4. Recursively Enumerable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975" y="1385549"/>
            <a:ext cx="11068050" cy="326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Recursively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Enumerable Languages (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are 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powerful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Chomsky hierarchy. They can be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recognized by a Turing machine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is a theoretical model of computation that has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unlimited memory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can perform any algorithm. These languages include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problems that can be solved by any computer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given unlimited time and memory.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Turing machines may not always halt or give an answer, especially for problems that are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undecidable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(i.e., no algorithm can guarantee a solution). An example of this is 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halting problem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asks whether a given program will stop or run forever.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languages are important in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theoretical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 and artificial intelligence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we deal with highly complex problems that may or may not have solutions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0972" y="4814100"/>
            <a:ext cx="11267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is a Turing Machine</a:t>
            </a:r>
            <a:r>
              <a:rPr lang="en-US" dirty="0" smtClean="0"/>
              <a:t>?</a:t>
            </a:r>
          </a:p>
          <a:p>
            <a:r>
              <a:rPr lang="en-US" dirty="0" smtClean="0"/>
              <a:t>A </a:t>
            </a:r>
            <a:r>
              <a:rPr lang="en-US" dirty="0"/>
              <a:t>Turing Machine is a theoretical model of a computer created by Alan Turing in 1936. It is used in Theory of Computation to define what can be computed. Despite its simplicity, it can simulate any modern computer algorithm.</a:t>
            </a:r>
          </a:p>
        </p:txBody>
      </p:sp>
    </p:spTree>
    <p:extLst>
      <p:ext uri="{BB962C8B-B14F-4D97-AF65-F5344CB8AC3E}">
        <p14:creationId xmlns:p14="http://schemas.microsoft.com/office/powerpoint/2010/main" val="155464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57277" y="-59349"/>
            <a:ext cx="9845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 smtClean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End</a:t>
            </a:r>
            <a:endParaRPr lang="en-US" sz="3500" b="1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10607" y="3158609"/>
            <a:ext cx="21707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Thanks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7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500" y="2571751"/>
            <a:ext cx="7241117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0" y="3714751"/>
            <a:ext cx="12192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43000" y="3756026"/>
            <a:ext cx="99060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r>
              <a:rPr lang="en-US" sz="3500" b="1" kern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TOC </a:t>
            </a:r>
            <a:endParaRPr sz="3500" b="1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286000" y="3071814"/>
            <a:ext cx="7620000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5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CHAPTER-1</a:t>
            </a:r>
            <a:endParaRPr sz="3500" b="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8000" y="5229008"/>
            <a:ext cx="111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Alphabet, languages and grammars, productions and derivation, Chomsky hierarchy of languages</a:t>
            </a:r>
          </a:p>
        </p:txBody>
      </p:sp>
    </p:spTree>
    <p:extLst>
      <p:ext uri="{BB962C8B-B14F-4D97-AF65-F5344CB8AC3E}">
        <p14:creationId xmlns:p14="http://schemas.microsoft.com/office/powerpoint/2010/main" val="3417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117892" y="-26894"/>
            <a:ext cx="7956217" cy="655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Alphabet, </a:t>
            </a:r>
            <a:r>
              <a:rPr lang="en-US" sz="3600" b="1" dirty="0" smtClean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Languages and </a:t>
            </a:r>
            <a:r>
              <a:rPr lang="en-US" sz="36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endParaRPr lang="en-US" sz="28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17587" y="1011793"/>
            <a:ext cx="10820400" cy="566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(denoted by Σ) is a finite, non-empty set of symbols.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 are used to construct strings. 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Σ = {a, b}, then valid strings over Σ include: a, ab,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bba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ε (the empty string), etc.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Example</a:t>
            </a:r>
            <a:endParaRPr lang="en-US" dirty="0"/>
          </a:p>
          <a:p>
            <a:pPr marL="1085850" lvl="1" indent="-342900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∑ = {</a:t>
            </a:r>
            <a:r>
              <a:rPr lang="en-US" sz="16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a.b.c</a:t>
            </a:r>
            <a:r>
              <a:rPr lang="en-US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………z}</a:t>
            </a:r>
            <a:endParaRPr lang="en-US" dirty="0"/>
          </a:p>
          <a:p>
            <a:pPr marL="1085850" lvl="1" indent="-342900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∑ = {0,1}</a:t>
            </a:r>
            <a:endParaRPr lang="en-US" dirty="0"/>
          </a:p>
          <a:p>
            <a:pPr marL="1085850" lvl="1" indent="-342900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∑ = {1}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set of all possible strings over Σ is denoted Σ*.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" marR="0" lvl="0" indent="-857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alphabet forms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building block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defining languages, grammars, and computational models.</a:t>
            </a:r>
          </a:p>
        </p:txBody>
      </p:sp>
    </p:spTree>
    <p:extLst>
      <p:ext uri="{BB962C8B-B14F-4D97-AF65-F5344CB8AC3E}">
        <p14:creationId xmlns:p14="http://schemas.microsoft.com/office/powerpoint/2010/main" val="2228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5114000" y="-59349"/>
            <a:ext cx="196400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 smtClean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Grammar</a:t>
            </a:r>
            <a:endParaRPr lang="en-US" sz="3500" b="1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6000" y="1047408"/>
            <a:ext cx="10440000" cy="4800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defined formally as a 4-tuple: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(V, Σ, P, 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finite set of variables (non-terminal symbols),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finite set of terminal symbols, disjoint from V,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finite set of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(or production rules),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special start symbol, with S </a:t>
            </a:r>
            <a:r>
              <a:rPr lang="en-US" sz="2000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∈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P is a rule of the form: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 → β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where α and β are strings composed of symbols from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2000" b="1" dirty="0"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Σ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α must contain at least one non-terminal (from V). This ensures that productions can actually be used to generate terminal strings.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57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825460" y="324433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Overview of compilation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600" y="989184"/>
            <a:ext cx="10440000" cy="33261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purpose of a grammar is to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strings that belong to a particular language.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Derivations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 from the start symbol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apply production rules to eventually produce a string composed only of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terminal symbols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(i.e., a string in the language).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structure and form of productions define 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grammar, such as: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(Type 3)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Context-Free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(Type 2)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Context-Sensitive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(Type 1)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Unrestricted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(Type 0)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4000" y="40757"/>
            <a:ext cx="196400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 smtClean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Grammar</a:t>
            </a:r>
            <a:endParaRPr lang="en-US" sz="3500" b="1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40500" y="4028588"/>
            <a:ext cx="10440000" cy="26027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Grammar </a:t>
            </a:r>
            <a:r>
              <a:rPr lang="en-US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(V, Σ, P, 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({S}, {a, b}, P, S)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 → </a:t>
            </a:r>
            <a:r>
              <a:rPr lang="en-US" sz="2000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aSb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 → ε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grammar generates all strings of the form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aⁿbⁿ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≥ 0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e.g., "", "ab", "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aabb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etc.).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57" y="2652267"/>
            <a:ext cx="4610743" cy="1247949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8737600" y="4688492"/>
            <a:ext cx="173797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(n=1)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aabb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(n=2)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aaabbb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(n=3)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9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047202" y="-59349"/>
            <a:ext cx="40975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 What is a Language?</a:t>
            </a:r>
          </a:p>
        </p:txBody>
      </p:sp>
      <p:sp>
        <p:nvSpPr>
          <p:cNvPr id="8" name="Rectangle 7"/>
          <p:cNvSpPr/>
          <p:nvPr/>
        </p:nvSpPr>
        <p:spPr>
          <a:xfrm>
            <a:off x="444500" y="753696"/>
            <a:ext cx="10440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 is any set of strings formed from an alphabet 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terms, if Σ is an alphabet, then Σ* (called the Kleene star) is the set of all possible strings (including the empty string ε) that can be formed using symbols from 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L is then any subset of Σ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65315" y="2030968"/>
            <a:ext cx="630191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 = {a, b}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Then examples of languages over Σ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L₁ = {a, ab,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finite language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3 strings.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L₂ = {w ∈ Σ* | w ends with b}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infinite language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all strings ending in 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L₃ = {aⁿbⁿ | n ≥ 0} = {ε, ab,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aabb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aaabbb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...}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classic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language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L₄ = 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empty language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(contains no strings).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L₅ = Σ*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set of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strings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 the alphabet {a, b}.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3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825460" y="324433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Overview of compilation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51686" y="-59349"/>
            <a:ext cx="528862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Productions and Derivation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76000" y="960692"/>
            <a:ext cx="1044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production rule (or just "production") describes how a symbol or string can be replaced. </a:t>
            </a:r>
          </a:p>
        </p:txBody>
      </p:sp>
      <p:sp>
        <p:nvSpPr>
          <p:cNvPr id="8" name="Rectangle 7"/>
          <p:cNvSpPr/>
          <p:nvPr/>
        </p:nvSpPr>
        <p:spPr>
          <a:xfrm>
            <a:off x="876000" y="1532213"/>
            <a:ext cx="913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production is a rule used to replace a part of a string (specifically, a non-terminal) with another string of terminals and/or non-terminals.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0540" y="252210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Consider the following grammar-</a:t>
            </a:r>
          </a:p>
          <a:p>
            <a:endParaRPr lang="en-US" dirty="0"/>
          </a:p>
          <a:p>
            <a:r>
              <a:rPr lang="en-US" dirty="0"/>
              <a:t>S → </a:t>
            </a:r>
            <a:r>
              <a:rPr lang="en-US" dirty="0" err="1"/>
              <a:t>aB</a:t>
            </a:r>
            <a:r>
              <a:rPr lang="en-US" dirty="0"/>
              <a:t> / </a:t>
            </a:r>
            <a:r>
              <a:rPr lang="en-US" dirty="0" err="1"/>
              <a:t>bA</a:t>
            </a:r>
            <a:endParaRPr lang="en-US" dirty="0"/>
          </a:p>
          <a:p>
            <a:endParaRPr lang="en-US" dirty="0"/>
          </a:p>
          <a:p>
            <a:r>
              <a:rPr lang="en-US" dirty="0"/>
              <a:t>S → </a:t>
            </a:r>
            <a:r>
              <a:rPr lang="en-US" dirty="0" err="1"/>
              <a:t>aS</a:t>
            </a:r>
            <a:r>
              <a:rPr lang="en-US" dirty="0"/>
              <a:t> / </a:t>
            </a:r>
            <a:r>
              <a:rPr lang="en-US" dirty="0" err="1"/>
              <a:t>bAA</a:t>
            </a:r>
            <a:r>
              <a:rPr lang="en-US" dirty="0"/>
              <a:t> / a</a:t>
            </a:r>
          </a:p>
          <a:p>
            <a:endParaRPr lang="en-US" dirty="0"/>
          </a:p>
          <a:p>
            <a:r>
              <a:rPr lang="en-US" dirty="0"/>
              <a:t>B → </a:t>
            </a:r>
            <a:r>
              <a:rPr lang="en-US" dirty="0" err="1"/>
              <a:t>bS</a:t>
            </a:r>
            <a:r>
              <a:rPr lang="en-US" dirty="0"/>
              <a:t> / </a:t>
            </a:r>
            <a:r>
              <a:rPr lang="en-US" dirty="0" err="1"/>
              <a:t>aBB</a:t>
            </a:r>
            <a:r>
              <a:rPr lang="en-US" dirty="0"/>
              <a:t> / b</a:t>
            </a:r>
          </a:p>
          <a:p>
            <a:endParaRPr lang="en-US" dirty="0"/>
          </a:p>
          <a:p>
            <a:r>
              <a:rPr lang="en-US" dirty="0"/>
              <a:t>(Unambiguous Grammar)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63803" y="536799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us consider a string w = </a:t>
            </a:r>
            <a:r>
              <a:rPr lang="en-US" dirty="0" err="1"/>
              <a:t>aaabbabbba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Now, let us derive the string w using leftmost derivation.</a:t>
            </a:r>
          </a:p>
        </p:txBody>
      </p:sp>
    </p:spTree>
    <p:extLst>
      <p:ext uri="{BB962C8B-B14F-4D97-AF65-F5344CB8AC3E}">
        <p14:creationId xmlns:p14="http://schemas.microsoft.com/office/powerpoint/2010/main" val="171318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2857277" y="-59349"/>
            <a:ext cx="9845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 smtClean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End</a:t>
            </a:r>
            <a:endParaRPr lang="en-US" sz="3500" b="1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99512" y="660493"/>
            <a:ext cx="31384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S → </a:t>
            </a:r>
            <a:r>
              <a:rPr lang="en-US" dirty="0" err="1">
                <a:solidFill>
                  <a:srgbClr val="141414"/>
                </a:solidFill>
                <a:latin typeface="Verdana" panose="020B0604030504040204" pitchFamily="34" charset="0"/>
              </a:rPr>
              <a:t>aAB</a:t>
            </a: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        (Rule: 1)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A → </a:t>
            </a:r>
            <a:r>
              <a:rPr lang="en-US" dirty="0" err="1">
                <a:solidFill>
                  <a:srgbClr val="141414"/>
                </a:solidFill>
                <a:latin typeface="Verdana" panose="020B0604030504040204" pitchFamily="34" charset="0"/>
              </a:rPr>
              <a:t>Bba</a:t>
            </a: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         (Rule: 2)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B → </a:t>
            </a:r>
            <a:r>
              <a:rPr lang="en-US" dirty="0" err="1">
                <a:solidFill>
                  <a:srgbClr val="141414"/>
                </a:solidFill>
                <a:latin typeface="Verdana" panose="020B0604030504040204" pitchFamily="34" charset="0"/>
              </a:rPr>
              <a:t>bB</a:t>
            </a: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           (Rule: 3)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B → c              (Rule: 4)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0550" y="660493"/>
            <a:ext cx="79390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Compute the string w = ‘</a:t>
            </a:r>
            <a:r>
              <a:rPr lang="en-US" dirty="0" err="1">
                <a:solidFill>
                  <a:srgbClr val="141414"/>
                </a:solidFill>
                <a:latin typeface="Verdana" panose="020B0604030504040204" pitchFamily="34" charset="0"/>
              </a:rPr>
              <a:t>acbabc</a:t>
            </a: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’ with left most derivation.</a:t>
            </a:r>
          </a:p>
          <a:p>
            <a:pPr algn="just"/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        S ⇒ </a:t>
            </a:r>
            <a:r>
              <a:rPr lang="en-US" dirty="0" err="1">
                <a:solidFill>
                  <a:srgbClr val="141414"/>
                </a:solidFill>
                <a:latin typeface="Verdana" panose="020B0604030504040204" pitchFamily="34" charset="0"/>
              </a:rPr>
              <a:t>aAB</a:t>
            </a: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                        (Rule: 1)</a:t>
            </a:r>
            <a:b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⇒ </a:t>
            </a:r>
            <a:r>
              <a:rPr lang="en-US" dirty="0" err="1">
                <a:solidFill>
                  <a:srgbClr val="141414"/>
                </a:solidFill>
                <a:latin typeface="Verdana" panose="020B0604030504040204" pitchFamily="34" charset="0"/>
              </a:rPr>
              <a:t>aBbaB</a:t>
            </a: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         (Rule: 2)</a:t>
            </a:r>
            <a:b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⇒ </a:t>
            </a:r>
            <a:r>
              <a:rPr lang="en-US" dirty="0" err="1">
                <a:solidFill>
                  <a:srgbClr val="141414"/>
                </a:solidFill>
                <a:latin typeface="Verdana" panose="020B0604030504040204" pitchFamily="34" charset="0"/>
              </a:rPr>
              <a:t>acbaB</a:t>
            </a: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          (Rule: 4)</a:t>
            </a:r>
            <a:b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⇒ </a:t>
            </a:r>
            <a:r>
              <a:rPr lang="en-US" dirty="0" err="1">
                <a:solidFill>
                  <a:srgbClr val="141414"/>
                </a:solidFill>
                <a:latin typeface="Verdana" panose="020B0604030504040204" pitchFamily="34" charset="0"/>
              </a:rPr>
              <a:t>acbabB</a:t>
            </a: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        (Rule: 3)</a:t>
            </a:r>
            <a:b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⇒ </a:t>
            </a:r>
            <a:r>
              <a:rPr lang="en-US" dirty="0" err="1">
                <a:solidFill>
                  <a:srgbClr val="141414"/>
                </a:solidFill>
                <a:latin typeface="Verdana" panose="020B0604030504040204" pitchFamily="34" charset="0"/>
              </a:rPr>
              <a:t>acbabc</a:t>
            </a:r>
            <a:r>
              <a:rPr lang="en-US" dirty="0">
                <a:solidFill>
                  <a:srgbClr val="141414"/>
                </a:solidFill>
                <a:latin typeface="Verdana" panose="020B0604030504040204" pitchFamily="34" charset="0"/>
              </a:rPr>
              <a:t>         (Rule: 4)</a:t>
            </a:r>
            <a:endParaRPr lang="en-US" b="0" i="0" dirty="0">
              <a:solidFill>
                <a:srgbClr val="1414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2629132"/>
            <a:ext cx="5058238" cy="366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4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4825460" y="324433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b="1" kern="0" dirty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Overview of compilation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606" y="-59349"/>
            <a:ext cx="177484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FFFFFF"/>
              </a:buClr>
              <a:buSzPts val="3500"/>
            </a:pPr>
            <a:r>
              <a:rPr lang="en-US" sz="3500" b="1" kern="0" dirty="0" smtClean="0">
                <a:solidFill>
                  <a:srgbClr val="FFFFFF"/>
                </a:solidFill>
                <a:ea typeface="Calibri"/>
                <a:cs typeface="Calibri"/>
                <a:sym typeface="Calibri"/>
              </a:rPr>
              <a:t>Example</a:t>
            </a:r>
            <a:endParaRPr lang="en-US" sz="3500" b="1" kern="0" dirty="0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476" y="93601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   → </a:t>
            </a:r>
            <a:r>
              <a:rPr lang="en-US" dirty="0" err="1"/>
              <a:t>aB</a:t>
            </a:r>
            <a:endParaRPr lang="en-US" dirty="0"/>
          </a:p>
          <a:p>
            <a:endParaRPr lang="en-US" dirty="0"/>
          </a:p>
          <a:p>
            <a:r>
              <a:rPr lang="en-US" dirty="0"/>
              <a:t>→  </a:t>
            </a:r>
            <a:r>
              <a:rPr lang="en-US" dirty="0" err="1"/>
              <a:t>aaBB</a:t>
            </a:r>
            <a:r>
              <a:rPr lang="en-US" dirty="0"/>
              <a:t>                   (Using B → </a:t>
            </a:r>
            <a:r>
              <a:rPr lang="en-US" dirty="0" err="1"/>
              <a:t>aBB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aaaBBB</a:t>
            </a:r>
            <a:r>
              <a:rPr lang="en-US" dirty="0"/>
              <a:t>                (Using B → </a:t>
            </a:r>
            <a:r>
              <a:rPr lang="en-US" dirty="0" err="1"/>
              <a:t>aBB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aaabBB</a:t>
            </a:r>
            <a:r>
              <a:rPr lang="en-US" dirty="0"/>
              <a:t>                (Using B → b)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aaabbB</a:t>
            </a:r>
            <a:r>
              <a:rPr lang="en-US" dirty="0"/>
              <a:t>                (Using B → b)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aaabbaBB</a:t>
            </a:r>
            <a:r>
              <a:rPr lang="en-US" dirty="0"/>
              <a:t>            (Using B → </a:t>
            </a:r>
            <a:r>
              <a:rPr lang="en-US" dirty="0" err="1"/>
              <a:t>aBB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aaabbabB</a:t>
            </a:r>
            <a:r>
              <a:rPr lang="en-US" dirty="0"/>
              <a:t>            (Using B → b)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aaabbabbS</a:t>
            </a:r>
            <a:r>
              <a:rPr lang="en-US" dirty="0"/>
              <a:t>          (Using B → </a:t>
            </a:r>
            <a:r>
              <a:rPr lang="en-US" dirty="0" err="1"/>
              <a:t>bS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aaabbabbbA</a:t>
            </a:r>
            <a:r>
              <a:rPr lang="en-US" dirty="0"/>
              <a:t>        (Using S → </a:t>
            </a:r>
            <a:r>
              <a:rPr lang="en-US" dirty="0" err="1"/>
              <a:t>bA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→ </a:t>
            </a:r>
            <a:r>
              <a:rPr lang="en-US" dirty="0" err="1"/>
              <a:t>aaabbabbba</a:t>
            </a:r>
            <a:r>
              <a:rPr lang="en-US" dirty="0"/>
              <a:t>         (Using A → a)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779" y="666045"/>
            <a:ext cx="2605205" cy="171706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57663" y="751342"/>
            <a:ext cx="2771775" cy="678783"/>
            <a:chOff x="4157663" y="751342"/>
            <a:chExt cx="2771775" cy="678783"/>
          </a:xfrm>
        </p:grpSpPr>
        <p:sp>
          <p:nvSpPr>
            <p:cNvPr id="9" name="Rectangle 8"/>
            <p:cNvSpPr/>
            <p:nvPr/>
          </p:nvSpPr>
          <p:spPr>
            <a:xfrm>
              <a:off x="4497045" y="866837"/>
              <a:ext cx="20930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Result : </a:t>
              </a:r>
              <a:r>
                <a:rPr lang="en-US" dirty="0" err="1" smtClean="0"/>
                <a:t>aaabbabbba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57663" y="751342"/>
              <a:ext cx="2771775" cy="678783"/>
            </a:xfrm>
            <a:prstGeom prst="rect">
              <a:avLst/>
            </a:prstGeom>
            <a:noFill/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60" y="2310603"/>
            <a:ext cx="5588264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6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1602</Words>
  <Application>Microsoft Office PowerPoint</Application>
  <PresentationFormat>Widescreen</PresentationFormat>
  <Paragraphs>203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Arial Unicode MS</vt:lpstr>
      <vt:lpstr>Calibri</vt:lpstr>
      <vt:lpstr>Cambria Math</vt:lpstr>
      <vt:lpstr>Courier New</vt:lpstr>
      <vt:lpstr>Noto Sans Symbols</vt:lpstr>
      <vt:lpstr>Times New Roman</vt:lpstr>
      <vt:lpstr>Verdana</vt:lpstr>
      <vt:lpstr>Wingdings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54</cp:revision>
  <dcterms:created xsi:type="dcterms:W3CDTF">2025-05-12T16:13:09Z</dcterms:created>
  <dcterms:modified xsi:type="dcterms:W3CDTF">2025-06-16T08:09:24Z</dcterms:modified>
</cp:coreProperties>
</file>