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53"/>
  </p:notesMasterIdLst>
  <p:sldIdLst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4" r:id="rId20"/>
    <p:sldId id="273" r:id="rId21"/>
    <p:sldId id="279" r:id="rId22"/>
    <p:sldId id="323" r:id="rId23"/>
    <p:sldId id="324" r:id="rId24"/>
    <p:sldId id="276" r:id="rId25"/>
    <p:sldId id="280" r:id="rId26"/>
    <p:sldId id="284" r:id="rId27"/>
    <p:sldId id="285" r:id="rId28"/>
    <p:sldId id="281" r:id="rId29"/>
    <p:sldId id="282" r:id="rId30"/>
    <p:sldId id="283" r:id="rId31"/>
    <p:sldId id="286" r:id="rId32"/>
    <p:sldId id="287" r:id="rId33"/>
    <p:sldId id="288" r:id="rId34"/>
    <p:sldId id="289" r:id="rId35"/>
    <p:sldId id="290" r:id="rId36"/>
    <p:sldId id="309" r:id="rId37"/>
    <p:sldId id="310" r:id="rId38"/>
    <p:sldId id="311" r:id="rId39"/>
    <p:sldId id="325" r:id="rId40"/>
    <p:sldId id="327" r:id="rId41"/>
    <p:sldId id="329" r:id="rId42"/>
    <p:sldId id="328" r:id="rId43"/>
    <p:sldId id="330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74E24-5090-410A-9651-98C01CEC775E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518BD-7227-4DBE-AB59-66C69D9256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78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894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1116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4344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932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5873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715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22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9874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7509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8689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36536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5100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54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80257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95000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81899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70569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1217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87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0542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1348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6281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3614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652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785377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3050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6723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4658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993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720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94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102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962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80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6040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40311211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endParaRPr kern="0"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kern="0"/>
              <a:pPr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3722740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90CBB-0BCA-425F-BFF0-367661D7266D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7/9/2025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FD3C0-C9B9-4ED3-9710-28A2641526D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5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524000" y="1473200"/>
            <a:ext cx="9144000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500" b="1"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Overview of compilation</a:t>
            </a:r>
            <a:endParaRPr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6234" y="2854325"/>
            <a:ext cx="8119533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b="1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Kanniappan, 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kern="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sz="2200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00" y="500063"/>
            <a:ext cx="317500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890185" y="2692401"/>
            <a:ext cx="8411633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Font typeface="Arial"/>
                <a:buNone/>
              </a:pPr>
              <a:endParaRPr ker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012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Graphical Representation of a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41167" y="995199"/>
            <a:ext cx="10800000" cy="368306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27000">
              <a:lnSpc>
                <a:spcPct val="20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represented by digraphs called 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/>
          </a:p>
          <a:p>
            <a:pPr lvl="0" indent="-12700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vertices represent the states.</a:t>
            </a:r>
            <a:endParaRPr lang="en-US" sz="2000" dirty="0"/>
          </a:p>
          <a:p>
            <a:pPr lvl="0" indent="-12700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arcs labeled with an input alphabet show the transitions.</a:t>
            </a:r>
            <a:endParaRPr lang="en-US" sz="2000" dirty="0"/>
          </a:p>
          <a:p>
            <a:pPr lvl="0" indent="-12700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initial state is denoted by an empty single incoming arc.</a:t>
            </a:r>
            <a:endParaRPr lang="en-US" sz="2000" dirty="0"/>
          </a:p>
          <a:p>
            <a:pPr lvl="0" indent="-12700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final state is indicated by double circles.</a:t>
            </a:r>
            <a:endParaRPr lang="en-US" sz="2000" dirty="0"/>
          </a:p>
          <a:p>
            <a:pPr lvl="0"/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29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33750" y="4467641"/>
            <a:ext cx="5381625" cy="1638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27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4" y="17556"/>
            <a:ext cx="8217889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Equivalence of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Regular Expression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96000" y="1997839"/>
            <a:ext cx="10800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If a language is accepted by </a:t>
            </a:r>
            <a:r>
              <a:rPr lang="en-US" sz="2000" dirty="0" err="1"/>
              <a:t>DFA</a:t>
            </a:r>
            <a:r>
              <a:rPr lang="en-US" sz="2000" dirty="0"/>
              <a:t> then L is denoted by a Regular expression.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Regular expression and Finite Automata , both have the same   computational power.  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For each and every regular expression we can design </a:t>
            </a:r>
            <a:r>
              <a:rPr lang="en-US" sz="2000" dirty="0" err="1"/>
              <a:t>DFA</a:t>
            </a:r>
            <a:r>
              <a:rPr lang="en-US" sz="2000" dirty="0"/>
              <a:t> such that </a:t>
            </a:r>
            <a:r>
              <a:rPr lang="en-US" sz="2000" dirty="0">
                <a:solidFill>
                  <a:srgbClr val="FF0000"/>
                </a:solidFill>
              </a:rPr>
              <a:t>L(R)=L(F).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L(R)= Language accepted by regular expression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                       L(F)= Language accepted by finite automata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424236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Acceptability </a:t>
            </a:r>
            <a:r>
              <a:rPr lang="en-US" sz="3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by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NDFA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96000" y="889844"/>
            <a:ext cx="10800000" cy="578619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is accepted by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starting at the initial state ends in an accepting state (any of the final states) after reading the string wholly</a:t>
            </a: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>
              <a:lnSpc>
                <a:spcPct val="150000"/>
              </a:lnSpc>
              <a:buClr>
                <a:schemeClr val="dk1"/>
              </a:buClr>
              <a:buSzPts val="1800"/>
            </a:pPr>
            <a:endParaRPr lang="en-US" sz="2000" dirty="0"/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string S is accepted by a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(Q, ∑, δ,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0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F),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iff</a:t>
            </a:r>
            <a:endParaRPr lang="en-US" sz="2000" dirty="0"/>
          </a:p>
          <a:p>
            <a:pPr marL="285750" lvl="0" indent="-285750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δ*(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S) ∈ F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language 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accepted by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{S | S ∈ ∑* and δ*(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S) ∈ F}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string S′ is not accepted by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(Q, ∑, δ,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F),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δ*(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S′) ∉ F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language L′ not accepted by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NDFA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(Complement of accepted language L) is</a:t>
            </a:r>
            <a:endParaRPr lang="en-US" sz="2000" dirty="0"/>
          </a:p>
          <a:p>
            <a:pPr marL="285750" lvl="0" indent="-285750">
              <a:buClr>
                <a:schemeClr val="dk1"/>
              </a:buClr>
              <a:buSzPts val="1800"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{S | S ∈ ∑* and δ*(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S) ∉ F}</a:t>
            </a: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lvl="0" indent="-171450">
              <a:buClr>
                <a:schemeClr val="dk1"/>
              </a:buClr>
              <a:buSzPts val="1800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19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Construction of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048000" y="889844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dk1"/>
              </a:buClr>
              <a:buSzPts val="1800"/>
            </a:pPr>
            <a:r>
              <a:rPr lang="en-US" sz="2400" b="1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Rules for construction of </a:t>
            </a:r>
            <a:r>
              <a:rPr lang="en-US" sz="2400" b="1" dirty="0" err="1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DFA</a:t>
            </a:r>
            <a:endParaRPr lang="en-US" sz="2400" b="1" dirty="0">
              <a:solidFill>
                <a:schemeClr val="dk1"/>
              </a:solidFill>
              <a:latin typeface="+mj-lt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96000" y="1928590"/>
            <a:ext cx="10800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Step 1:- Recognize language.</a:t>
            </a:r>
            <a:endParaRPr lang="en-US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Step 2:- Find Minimum string using language. </a:t>
            </a:r>
            <a:endParaRPr lang="en-US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Step 3:- Create a </a:t>
            </a:r>
            <a:r>
              <a:rPr lang="en-US" sz="2000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DFA</a:t>
            </a: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which accepts or satisfy minimum string.</a:t>
            </a:r>
            <a:endParaRPr lang="en-US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Step 4:- Satisfy each input symbol at every state</a:t>
            </a:r>
            <a:r>
              <a:rPr lang="en-US" sz="2000" dirty="0" smtClean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.</a:t>
            </a: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+mj-lt"/>
              <a:cs typeface="Calibri"/>
              <a:sym typeface="Calibri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sz="2000" dirty="0">
              <a:latin typeface="+mj-lt"/>
            </a:endParaRPr>
          </a:p>
          <a:p>
            <a:pPr lvl="0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0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NOTE:- Designed </a:t>
            </a:r>
            <a:r>
              <a:rPr lang="en-US" sz="2000" b="1" i="1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DFA</a:t>
            </a:r>
            <a:r>
              <a:rPr lang="en-US" sz="2000" b="1" i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will be minimal </a:t>
            </a:r>
            <a:r>
              <a:rPr lang="en-US" sz="2000" b="1" i="1" dirty="0" err="1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DFA</a:t>
            </a:r>
            <a:endParaRPr lang="en-US" sz="2000" dirty="0">
              <a:latin typeface="+mj-lt"/>
            </a:endParaRPr>
          </a:p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+mj-lt"/>
                <a:ea typeface="Calibri"/>
                <a:cs typeface="Calibri"/>
                <a:sym typeface="Calibri"/>
              </a:rPr>
              <a:t>   </a:t>
            </a:r>
            <a:endParaRPr 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5820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Construction of </a:t>
            </a:r>
            <a:r>
              <a:rPr lang="en-US" sz="35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(Example) </a:t>
            </a:r>
          </a:p>
        </p:txBody>
      </p:sp>
      <p:sp>
        <p:nvSpPr>
          <p:cNvPr id="6" name="Rectangle 5"/>
          <p:cNvSpPr/>
          <p:nvPr/>
        </p:nvSpPr>
        <p:spPr>
          <a:xfrm>
            <a:off x="1839120" y="1281469"/>
            <a:ext cx="7624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Construct </a:t>
            </a:r>
            <a:r>
              <a:rPr lang="en-US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lang="en-US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which starts with “a”, given input symbol {a , b}</a:t>
            </a:r>
            <a:endParaRPr lang="en-US" dirty="0"/>
          </a:p>
        </p:txBody>
      </p:sp>
      <p:sp>
        <p:nvSpPr>
          <p:cNvPr id="8" name="Google Shape;342;p17"/>
          <p:cNvSpPr txBox="1"/>
          <p:nvPr/>
        </p:nvSpPr>
        <p:spPr>
          <a:xfrm>
            <a:off x="1839120" y="1845397"/>
            <a:ext cx="8069262" cy="563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must Start with “a” but necessarily not with “b” i.e. If string will start from “b” then input symbol “b” will move to dead state or trap state. 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L={</a:t>
            </a: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a,ab,abb,aab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….}</a:t>
            </a:r>
            <a:endParaRPr dirty="0"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Minimal string = a</a:t>
            </a:r>
            <a:endParaRPr dirty="0"/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Google Shape;3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67894" y="5157787"/>
            <a:ext cx="5256212" cy="11509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6076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Finite Automata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4607740" y="823863"/>
            <a:ext cx="2976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 = {a, aa, b, bb, </a:t>
            </a:r>
            <a:r>
              <a:rPr lang="en-US" dirty="0" err="1"/>
              <a:t>abc</a:t>
            </a:r>
            <a:r>
              <a:rPr lang="en-US" dirty="0"/>
              <a:t>, ab, ccc}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12" y="1555614"/>
            <a:ext cx="6097969" cy="363128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7660" y="1509735"/>
            <a:ext cx="5029902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20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Finite Automata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1952624" y="1212129"/>
            <a:ext cx="86058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 smtClean="0">
                <a:solidFill>
                  <a:schemeClr val="dk1"/>
                </a:solidFill>
                <a:sym typeface="Arial"/>
              </a:rPr>
              <a:t>Construct </a:t>
            </a:r>
            <a:r>
              <a:rPr lang="en-US" dirty="0" err="1" smtClean="0">
                <a:solidFill>
                  <a:schemeClr val="dk1"/>
                </a:solidFill>
                <a:sym typeface="Arial"/>
              </a:rPr>
              <a:t>DFA</a:t>
            </a:r>
            <a:r>
              <a:rPr lang="en-US" dirty="0" smtClean="0">
                <a:solidFill>
                  <a:schemeClr val="dk1"/>
                </a:solidFill>
                <a:sym typeface="Arial"/>
              </a:rPr>
              <a:t> which starts with “a”, given input symbol {a , b} (Continued)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952624" y="1971586"/>
            <a:ext cx="77057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we will satisfy all state with every input and then we will get</a:t>
            </a:r>
            <a:endParaRPr lang="en-US" dirty="0"/>
          </a:p>
          <a:p>
            <a:pPr lvl="0"/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35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19425" y="2947987"/>
            <a:ext cx="5167312" cy="2924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3209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Finite Automata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60294" y="87231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err="1"/>
              <a:t>DFA</a:t>
            </a:r>
            <a:r>
              <a:rPr lang="en-US" b="1" dirty="0"/>
              <a:t> Example</a:t>
            </a:r>
          </a:p>
          <a:p>
            <a:r>
              <a:rPr lang="en-US" b="1" dirty="0"/>
              <a:t>Language:</a:t>
            </a:r>
          </a:p>
          <a:p>
            <a:r>
              <a:rPr lang="en-US" dirty="0"/>
              <a:t>L = { w | w ends with </a:t>
            </a:r>
            <a:r>
              <a:rPr lang="en-US" b="1" dirty="0"/>
              <a:t>"ab"</a:t>
            </a:r>
            <a:r>
              <a:rPr lang="en-US" dirty="0"/>
              <a:t> } over </a:t>
            </a:r>
            <a:r>
              <a:rPr lang="el-GR" dirty="0"/>
              <a:t>Σ = {</a:t>
            </a:r>
            <a:r>
              <a:rPr lang="en-US" dirty="0"/>
              <a:t>a, b}</a:t>
            </a:r>
          </a:p>
          <a:p>
            <a:r>
              <a:rPr lang="en-US" b="1" dirty="0" err="1"/>
              <a:t>DFA</a:t>
            </a:r>
            <a:r>
              <a:rPr lang="en-US" b="1" dirty="0"/>
              <a:t> Definition (5-tuple):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 = {</a:t>
            </a:r>
            <a:r>
              <a:rPr lang="en-US" dirty="0" err="1"/>
              <a:t>q0</a:t>
            </a:r>
            <a:r>
              <a:rPr lang="en-US" dirty="0"/>
              <a:t>, </a:t>
            </a:r>
            <a:r>
              <a:rPr lang="en-US" dirty="0" err="1"/>
              <a:t>q1</a:t>
            </a:r>
            <a:r>
              <a:rPr lang="en-US" dirty="0"/>
              <a:t>, </a:t>
            </a:r>
            <a:r>
              <a:rPr lang="en-US" dirty="0" err="1"/>
              <a:t>q2</a:t>
            </a:r>
            <a:r>
              <a:rPr lang="en-US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Σ</a:t>
            </a:r>
            <a:r>
              <a:rPr lang="el-GR" dirty="0"/>
              <a:t> = {</a:t>
            </a:r>
            <a:r>
              <a:rPr lang="en-US" dirty="0"/>
              <a:t>a, b}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δ</a:t>
            </a:r>
            <a:r>
              <a:rPr lang="el-GR" dirty="0"/>
              <a:t> = </a:t>
            </a:r>
            <a:r>
              <a:rPr lang="en-US" dirty="0"/>
              <a:t>transition function (see below)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q0</a:t>
            </a:r>
            <a:r>
              <a:rPr lang="en-US" dirty="0"/>
              <a:t> = start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 = {</a:t>
            </a:r>
            <a:r>
              <a:rPr lang="en-US" dirty="0" err="1"/>
              <a:t>q2</a:t>
            </a:r>
            <a:r>
              <a:rPr lang="en-US" dirty="0"/>
              <a:t>} (final state)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533623"/>
              </p:ext>
            </p:extLst>
          </p:nvPr>
        </p:nvGraphicFramePr>
        <p:xfrm>
          <a:off x="254000" y="4151221"/>
          <a:ext cx="5527431" cy="2560320"/>
        </p:xfrm>
        <a:graphic>
          <a:graphicData uri="http://schemas.openxmlformats.org/drawingml/2006/table">
            <a:tbl>
              <a:tblPr/>
              <a:tblGrid>
                <a:gridCol w="1842477"/>
                <a:gridCol w="1842477"/>
                <a:gridCol w="1842477"/>
              </a:tblGrid>
              <a:tr h="311678"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1678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q0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155075" y="3588615"/>
            <a:ext cx="22116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Transition Table (</a:t>
            </a:r>
            <a:r>
              <a:rPr lang="el-GR" b="1" dirty="0"/>
              <a:t>δ):</a:t>
            </a:r>
            <a:endParaRPr lang="en-US" b="1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5405718" y="134296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aaab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7524" y="1017054"/>
            <a:ext cx="1800476" cy="22958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846647" y="4151221"/>
            <a:ext cx="21321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Transition Sequence: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060076" y="4692717"/>
            <a:ext cx="33105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Start at </a:t>
            </a:r>
            <a:r>
              <a:rPr lang="en-US" dirty="0" err="1"/>
              <a:t>q0</a:t>
            </a:r>
            <a:endParaRPr lang="en-US" dirty="0"/>
          </a:p>
          <a:p>
            <a:r>
              <a:rPr lang="en-US" dirty="0"/>
              <a:t>Read 'a' → </a:t>
            </a:r>
            <a:r>
              <a:rPr lang="en-US" dirty="0" err="1"/>
              <a:t>q1</a:t>
            </a:r>
            <a:endParaRPr lang="en-US" dirty="0"/>
          </a:p>
          <a:p>
            <a:r>
              <a:rPr lang="en-US" dirty="0"/>
              <a:t>Read 'a' → </a:t>
            </a:r>
            <a:r>
              <a:rPr lang="en-US" dirty="0" err="1"/>
              <a:t>q1</a:t>
            </a:r>
            <a:endParaRPr lang="en-US" dirty="0"/>
          </a:p>
          <a:p>
            <a:r>
              <a:rPr lang="en-US" dirty="0"/>
              <a:t>Read 'a' → </a:t>
            </a:r>
            <a:r>
              <a:rPr lang="en-US" dirty="0" err="1"/>
              <a:t>q1</a:t>
            </a:r>
            <a:endParaRPr lang="en-US" dirty="0"/>
          </a:p>
          <a:p>
            <a:r>
              <a:rPr lang="en-US" dirty="0"/>
              <a:t>Read 'b' → </a:t>
            </a:r>
            <a:r>
              <a:rPr lang="en-US" dirty="0" err="1"/>
              <a:t>q2</a:t>
            </a:r>
            <a:r>
              <a:rPr lang="en-US" dirty="0"/>
              <a:t> (final state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6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NFA</a:t>
            </a: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Example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8715375" y="1588183"/>
            <a:ext cx="283564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q0</a:t>
            </a:r>
            <a:r>
              <a:rPr lang="en-US" dirty="0"/>
              <a:t> --(b)--&gt; </a:t>
            </a:r>
            <a:r>
              <a:rPr lang="en-US" dirty="0" err="1"/>
              <a:t>q0</a:t>
            </a:r>
            <a:endParaRPr lang="en-US" dirty="0"/>
          </a:p>
          <a:p>
            <a:r>
              <a:rPr lang="en-US" dirty="0" err="1"/>
              <a:t>q0</a:t>
            </a:r>
            <a:r>
              <a:rPr lang="en-US" dirty="0"/>
              <a:t> --(a)--&gt; </a:t>
            </a:r>
            <a:r>
              <a:rPr lang="en-US" dirty="0" err="1"/>
              <a:t>q0</a:t>
            </a:r>
            <a:r>
              <a:rPr lang="en-US" dirty="0"/>
              <a:t>, </a:t>
            </a:r>
            <a:r>
              <a:rPr lang="en-US" dirty="0" err="1"/>
              <a:t>q1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q0</a:t>
            </a:r>
            <a:r>
              <a:rPr lang="en-US" dirty="0"/>
              <a:t>:</a:t>
            </a:r>
          </a:p>
          <a:p>
            <a:r>
              <a:rPr lang="en-US" dirty="0"/>
              <a:t>    --(a)--&gt; </a:t>
            </a:r>
            <a:r>
              <a:rPr lang="en-US" dirty="0" err="1"/>
              <a:t>q0</a:t>
            </a:r>
            <a:r>
              <a:rPr lang="en-US" dirty="0"/>
              <a:t>, </a:t>
            </a:r>
            <a:r>
              <a:rPr lang="en-US" dirty="0" err="1"/>
              <a:t>q1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q1</a:t>
            </a:r>
            <a:r>
              <a:rPr lang="en-US" dirty="0"/>
              <a:t>:</a:t>
            </a:r>
          </a:p>
          <a:p>
            <a:r>
              <a:rPr lang="en-US" dirty="0"/>
              <a:t>    --(b)--&gt; </a:t>
            </a:r>
            <a:r>
              <a:rPr lang="en-US" dirty="0" err="1"/>
              <a:t>q2</a:t>
            </a:r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258" y="4346318"/>
            <a:ext cx="3705742" cy="2333951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827660"/>
              </p:ext>
            </p:extLst>
          </p:nvPr>
        </p:nvGraphicFramePr>
        <p:xfrm>
          <a:off x="779931" y="4346318"/>
          <a:ext cx="5186082" cy="2194560"/>
        </p:xfrm>
        <a:graphic>
          <a:graphicData uri="http://schemas.openxmlformats.org/drawingml/2006/table">
            <a:tbl>
              <a:tblPr/>
              <a:tblGrid>
                <a:gridCol w="1728694"/>
                <a:gridCol w="1728694"/>
                <a:gridCol w="1728694"/>
              </a:tblGrid>
              <a:tr h="154998">
                <a:tc>
                  <a:txBody>
                    <a:bodyPr/>
                    <a:lstStyle/>
                    <a:p>
                      <a:r>
                        <a:rPr lang="en-US" dirty="0"/>
                        <a:t>Current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Next State(s)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98"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{q0, q1}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98">
                <a:tc>
                  <a:txBody>
                    <a:bodyPr/>
                    <a:lstStyle/>
                    <a:p>
                      <a:r>
                        <a:rPr lang="en-US"/>
                        <a:t>q0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{q0}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98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{q2}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98">
                <a:tc>
                  <a:txBody>
                    <a:bodyPr/>
                    <a:lstStyle/>
                    <a:p>
                      <a:r>
                        <a:rPr lang="en-US"/>
                        <a:t>q1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4998">
                <a:tc>
                  <a:txBody>
                    <a:bodyPr/>
                    <a:lstStyle/>
                    <a:p>
                      <a:r>
                        <a:rPr lang="en-US"/>
                        <a:t>q2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a,b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q2</a:t>
                      </a:r>
                      <a:r>
                        <a:rPr lang="en-US" dirty="0"/>
                        <a:t>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2" name="Rectangle 11"/>
          <p:cNvSpPr/>
          <p:nvPr/>
        </p:nvSpPr>
        <p:spPr>
          <a:xfrm>
            <a:off x="1033931" y="183468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Language:</a:t>
            </a:r>
          </a:p>
          <a:p>
            <a:r>
              <a:rPr lang="en-US" dirty="0"/>
              <a:t>L = { w | w contains </a:t>
            </a:r>
            <a:r>
              <a:rPr lang="en-US" b="1" dirty="0"/>
              <a:t>"ab"</a:t>
            </a:r>
            <a:r>
              <a:rPr lang="en-US" dirty="0"/>
              <a:t> as a substring } over </a:t>
            </a:r>
            <a:r>
              <a:rPr lang="el-GR" dirty="0"/>
              <a:t>Σ = {</a:t>
            </a:r>
            <a:r>
              <a:rPr lang="en-US" dirty="0"/>
              <a:t>a, b}</a:t>
            </a:r>
          </a:p>
          <a:p>
            <a:r>
              <a:rPr lang="en-US" b="1" dirty="0" err="1"/>
              <a:t>NFA</a:t>
            </a:r>
            <a:r>
              <a:rPr lang="en-US" b="1" dirty="0"/>
              <a:t> Definition: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 = {</a:t>
            </a:r>
            <a:r>
              <a:rPr lang="en-US" dirty="0" err="1"/>
              <a:t>q0</a:t>
            </a:r>
            <a:r>
              <a:rPr lang="en-US" dirty="0"/>
              <a:t>, </a:t>
            </a:r>
            <a:r>
              <a:rPr lang="en-US" dirty="0" err="1"/>
              <a:t>q1</a:t>
            </a:r>
            <a:r>
              <a:rPr lang="en-US" dirty="0"/>
              <a:t>, </a:t>
            </a:r>
            <a:r>
              <a:rPr lang="en-US" dirty="0" err="1"/>
              <a:t>q2</a:t>
            </a:r>
            <a:r>
              <a:rPr lang="en-US" dirty="0"/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Σ</a:t>
            </a:r>
            <a:r>
              <a:rPr lang="el-GR" dirty="0"/>
              <a:t> = {</a:t>
            </a:r>
            <a:r>
              <a:rPr lang="en-US" dirty="0"/>
              <a:t>a, b}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/>
              <a:t>δ</a:t>
            </a:r>
            <a:r>
              <a:rPr lang="el-GR" dirty="0"/>
              <a:t> = </a:t>
            </a:r>
            <a:r>
              <a:rPr lang="en-US" dirty="0"/>
              <a:t>transition function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q0</a:t>
            </a:r>
            <a:r>
              <a:rPr lang="en-US" dirty="0"/>
              <a:t> = start state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</a:t>
            </a:r>
            <a:r>
              <a:rPr lang="en-US" dirty="0"/>
              <a:t> = {</a:t>
            </a:r>
            <a:r>
              <a:rPr lang="en-US" dirty="0" err="1"/>
              <a:t>q2</a:t>
            </a:r>
            <a:r>
              <a:rPr lang="en-US" dirty="0" smtClean="0"/>
              <a:t>} (Final State)</a:t>
            </a:r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868836" y="3122624"/>
            <a:ext cx="4522189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Input: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baab</a:t>
            </a:r>
            <a:endParaRPr kumimoji="0" lang="en-US" altLang="en-US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0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NFA_1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17126"/>
            <a:ext cx="5048955" cy="303889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1871" y="942325"/>
            <a:ext cx="1080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Draw a </a:t>
            </a:r>
            <a:r>
              <a:rPr lang="en-US" b="1" dirty="0">
                <a:solidFill>
                  <a:srgbClr val="FF0000"/>
                </a:solidFill>
              </a:rPr>
              <a:t>deterministic and non-deterministic finite automate </a:t>
            </a:r>
            <a:r>
              <a:rPr lang="en-US" dirty="0"/>
              <a:t>which accept 00 and 11 at the end of a string containing 0, 1 in it, e.g., 01010100 but not 000111010.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71" y="1912336"/>
            <a:ext cx="5515745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7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0" y="2571751"/>
            <a:ext cx="724111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3714751"/>
            <a:ext cx="12192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kern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43000" y="3756026"/>
            <a:ext cx="9906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b="1" kern="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Overview of </a:t>
            </a:r>
            <a:r>
              <a:rPr lang="en-US" sz="3500" b="1" kern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Automata</a:t>
            </a:r>
            <a:endParaRPr sz="3500" b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86000" y="3071814"/>
            <a:ext cx="7620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3500" b="1" kern="0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CHAPTER-2</a:t>
            </a:r>
            <a:endParaRPr sz="3500" b="1" kern="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79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NFA_2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254000" y="1039017"/>
            <a:ext cx="41707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L= {10, 010, 000010, 11, 101011……..}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00" y="1797985"/>
            <a:ext cx="4334480" cy="13425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83023" y="361932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Transition function </a:t>
            </a:r>
            <a:r>
              <a:rPr lang="el-GR" u="sng" dirty="0">
                <a:solidFill>
                  <a:srgbClr val="000000"/>
                </a:solidFill>
                <a:latin typeface="arial" panose="020B0604020202020204" pitchFamily="34" charset="0"/>
              </a:rPr>
              <a:t>δ </a:t>
            </a:r>
            <a:r>
              <a:rPr lang="en-US" u="sng" dirty="0">
                <a:solidFill>
                  <a:srgbClr val="000000"/>
                </a:solidFill>
                <a:latin typeface="arial" panose="020B0604020202020204" pitchFamily="34" charset="0"/>
              </a:rPr>
              <a:t>is defined as</a:t>
            </a:r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0)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q0</a:t>
            </a:r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1)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q0,q1</a:t>
            </a:r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0)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q2</a:t>
            </a:r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1) = 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q2</a:t>
            </a:r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0) =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ϕ</a:t>
            </a:r>
            <a:endParaRPr lang="el-GR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δ (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q2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, 1) = </a:t>
            </a:r>
            <a:r>
              <a:rPr lang="el-GR" dirty="0">
                <a:solidFill>
                  <a:srgbClr val="000000"/>
                </a:solidFill>
                <a:latin typeface="arial" panose="020B0604020202020204" pitchFamily="34" charset="0"/>
              </a:rPr>
              <a:t>ϕ</a:t>
            </a:r>
            <a:endParaRPr lang="el-GR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285129" y="3219933"/>
            <a:ext cx="77903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Transition Table for the above Non-Deterministic Finite Automata is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08096"/>
              </p:ext>
            </p:extLst>
          </p:nvPr>
        </p:nvGraphicFramePr>
        <p:xfrm>
          <a:off x="4536331" y="4068040"/>
          <a:ext cx="7401669" cy="1463040"/>
        </p:xfrm>
        <a:graphic>
          <a:graphicData uri="http://schemas.openxmlformats.org/drawingml/2006/table">
            <a:tbl>
              <a:tblPr/>
              <a:tblGrid>
                <a:gridCol w="2467223"/>
                <a:gridCol w="2467223"/>
                <a:gridCol w="246722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q0,q1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7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NFA_3</a:t>
            </a:r>
            <a:endParaRPr dirty="0"/>
          </a:p>
        </p:txBody>
      </p:sp>
      <p:pic>
        <p:nvPicPr>
          <p:cNvPr id="1026" name="Picture 2" descr="NFA examples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" y="2141251"/>
            <a:ext cx="375285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92487" y="79230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language generated by this example will include all strings </a:t>
            </a:r>
            <a:r>
              <a:rPr lang="en-US" altLang="en-US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end with 01.</a:t>
            </a:r>
            <a:endParaRPr lang="en-US" alt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54000" y="1605277"/>
            <a:ext cx="45897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L= {01, 0101, 0000101, 101, 101001……..}</a:t>
            </a:r>
            <a:endParaRPr lang="en-US" altLang="en-US" sz="1600" dirty="0"/>
          </a:p>
        </p:txBody>
      </p:sp>
      <p:sp>
        <p:nvSpPr>
          <p:cNvPr id="9" name="Rectangle 8"/>
          <p:cNvSpPr/>
          <p:nvPr/>
        </p:nvSpPr>
        <p:spPr>
          <a:xfrm>
            <a:off x="600636" y="403640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Transition function </a:t>
            </a:r>
            <a:r>
              <a:rPr lang="el-GR" dirty="0"/>
              <a:t>δ </a:t>
            </a:r>
            <a:r>
              <a:rPr lang="en-US" dirty="0"/>
              <a:t>is defined as</a:t>
            </a:r>
          </a:p>
          <a:p>
            <a:endParaRPr lang="en-US" dirty="0"/>
          </a:p>
          <a:p>
            <a:r>
              <a:rPr lang="el-GR" dirty="0"/>
              <a:t>δ (</a:t>
            </a:r>
            <a:r>
              <a:rPr lang="en-US" dirty="0" err="1"/>
              <a:t>q0</a:t>
            </a:r>
            <a:r>
              <a:rPr lang="en-US" dirty="0"/>
              <a:t>, 0) = </a:t>
            </a:r>
            <a:r>
              <a:rPr lang="en-US" dirty="0" err="1"/>
              <a:t>q0,q1</a:t>
            </a:r>
            <a:endParaRPr lang="en-US" dirty="0"/>
          </a:p>
          <a:p>
            <a:r>
              <a:rPr lang="el-GR" dirty="0"/>
              <a:t>δ (</a:t>
            </a:r>
            <a:r>
              <a:rPr lang="en-US" dirty="0" err="1"/>
              <a:t>q0</a:t>
            </a:r>
            <a:r>
              <a:rPr lang="en-US" dirty="0"/>
              <a:t>, 1) = </a:t>
            </a:r>
            <a:r>
              <a:rPr lang="en-US" dirty="0" err="1"/>
              <a:t>q0</a:t>
            </a:r>
            <a:endParaRPr lang="en-US" dirty="0"/>
          </a:p>
          <a:p>
            <a:r>
              <a:rPr lang="el-GR" dirty="0"/>
              <a:t>δ (</a:t>
            </a:r>
            <a:r>
              <a:rPr lang="en-US" dirty="0" err="1"/>
              <a:t>q1</a:t>
            </a:r>
            <a:r>
              <a:rPr lang="en-US" dirty="0"/>
              <a:t>, 0) = fi</a:t>
            </a:r>
          </a:p>
          <a:p>
            <a:r>
              <a:rPr lang="el-GR" dirty="0"/>
              <a:t>δ (</a:t>
            </a:r>
            <a:r>
              <a:rPr lang="en-US" dirty="0" err="1"/>
              <a:t>q1</a:t>
            </a:r>
            <a:r>
              <a:rPr lang="en-US" dirty="0"/>
              <a:t>, 1) = </a:t>
            </a:r>
            <a:r>
              <a:rPr lang="en-US" dirty="0" err="1"/>
              <a:t>q2</a:t>
            </a:r>
            <a:endParaRPr lang="en-US" dirty="0"/>
          </a:p>
          <a:p>
            <a:r>
              <a:rPr lang="el-GR" dirty="0"/>
              <a:t>δ (</a:t>
            </a:r>
            <a:r>
              <a:rPr lang="en-US" dirty="0" err="1"/>
              <a:t>q2</a:t>
            </a:r>
            <a:r>
              <a:rPr lang="en-US" dirty="0"/>
              <a:t>, 0) = </a:t>
            </a:r>
            <a:r>
              <a:rPr lang="el-GR" dirty="0"/>
              <a:t>ϕ</a:t>
            </a:r>
          </a:p>
          <a:p>
            <a:r>
              <a:rPr lang="el-GR" dirty="0"/>
              <a:t>δ (</a:t>
            </a:r>
            <a:r>
              <a:rPr lang="en-US" dirty="0" err="1"/>
              <a:t>q2</a:t>
            </a:r>
            <a:r>
              <a:rPr lang="en-US" dirty="0"/>
              <a:t>, 1) = </a:t>
            </a:r>
            <a:r>
              <a:rPr lang="el-GR" dirty="0"/>
              <a:t>ϕ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843718" y="3276708"/>
            <a:ext cx="7077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Transition Table for the above Non-Deterministic Finite Automata is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45223"/>
              </p:ext>
            </p:extLst>
          </p:nvPr>
        </p:nvGraphicFramePr>
        <p:xfrm>
          <a:off x="4006850" y="4644347"/>
          <a:ext cx="7401669" cy="1463040"/>
        </p:xfrm>
        <a:graphic>
          <a:graphicData uri="http://schemas.openxmlformats.org/drawingml/2006/table">
            <a:tbl>
              <a:tblPr/>
              <a:tblGrid>
                <a:gridCol w="2467223"/>
                <a:gridCol w="2467223"/>
                <a:gridCol w="2467223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States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q0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q0,q1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q0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q1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q2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–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077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Finite Automata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145" y="1164478"/>
            <a:ext cx="7700052" cy="307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8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Machine 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358589" y="1107613"/>
            <a:ext cx="10800000" cy="13388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Moore Machine </a:t>
            </a:r>
            <a:r>
              <a:rPr lang="en-US" b="1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Moore Machine is a type of </a:t>
            </a:r>
            <a:r>
              <a:rPr lang="en-US" b="1" dirty="0">
                <a:solidFill>
                  <a:srgbClr val="FF0000"/>
                </a:solidFill>
              </a:rPr>
              <a:t>Finite State Machine </a:t>
            </a:r>
            <a:r>
              <a:rPr lang="en-US" dirty="0"/>
              <a:t>(FSM) used in Theory of Computation. It is a model of computation that takes input symbols and </a:t>
            </a:r>
            <a:r>
              <a:rPr lang="en-US" b="1" dirty="0">
                <a:solidFill>
                  <a:srgbClr val="FF0000"/>
                </a:solidFill>
              </a:rPr>
              <a:t>gives output based on the current state only</a:t>
            </a:r>
            <a:r>
              <a:rPr lang="en-US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560294" y="3005008"/>
            <a:ext cx="10800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Key Points: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has a </a:t>
            </a:r>
            <a:r>
              <a:rPr lang="en-US" b="1" dirty="0"/>
              <a:t>finite number of states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</a:t>
            </a:r>
            <a:r>
              <a:rPr lang="en-US" b="1" dirty="0"/>
              <a:t>output depends only on the current state</a:t>
            </a:r>
            <a:r>
              <a:rPr lang="en-US" dirty="0"/>
              <a:t>, </a:t>
            </a:r>
            <a:r>
              <a:rPr lang="en-US" b="1" dirty="0"/>
              <a:t>not on the input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Each state has a </a:t>
            </a:r>
            <a:r>
              <a:rPr lang="en-US" b="1" dirty="0"/>
              <a:t>fixed output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When the machine changes from one state to another, it </a:t>
            </a:r>
            <a:r>
              <a:rPr lang="en-US" b="1" dirty="0"/>
              <a:t>outputs the value assigned to the new state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00" y="5321492"/>
            <a:ext cx="1080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Components of Moore </a:t>
            </a:r>
            <a:r>
              <a:rPr lang="en-US" b="1" dirty="0" smtClean="0"/>
              <a:t>Machine</a:t>
            </a:r>
          </a:p>
          <a:p>
            <a:r>
              <a:rPr lang="en-US" dirty="0" smtClean="0"/>
              <a:t>A </a:t>
            </a:r>
            <a:r>
              <a:rPr lang="en-US" dirty="0"/>
              <a:t>Moore machine is defined by six things</a:t>
            </a:r>
            <a:r>
              <a:rPr lang="en-US" dirty="0" smtClean="0"/>
              <a:t>:</a:t>
            </a:r>
          </a:p>
          <a:p>
            <a:r>
              <a:rPr lang="en-US" dirty="0"/>
              <a:t>	</a:t>
            </a:r>
            <a:r>
              <a:rPr lang="en-US" u="sng" dirty="0" smtClean="0"/>
              <a:t>M</a:t>
            </a:r>
            <a:r>
              <a:rPr lang="en-US" dirty="0"/>
              <a:t>=(</a:t>
            </a:r>
            <a:r>
              <a:rPr lang="en-US" dirty="0" err="1"/>
              <a:t>Q,Σ,Δ,δ,λ,q</a:t>
            </a:r>
            <a:r>
              <a:rPr lang="en-US" dirty="0"/>
              <a:t> 0​ )</a:t>
            </a:r>
          </a:p>
        </p:txBody>
      </p:sp>
    </p:spTree>
    <p:extLst>
      <p:ext uri="{BB962C8B-B14F-4D97-AF65-F5344CB8AC3E}">
        <p14:creationId xmlns:p14="http://schemas.microsoft.com/office/powerpoint/2010/main" val="134796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Machine 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817024" y="1707392"/>
            <a:ext cx="10800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1. Circuit Design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•	Sequential Circuits: Moore machines are commonly used in the design of synchronous sequential circuits such as counters, registers, or control units.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•	FSM-based Controllers: In embedded systems, Moore machines are used in designing controllers where the output must remain stable and depend only on the state</a:t>
            </a:r>
            <a:r>
              <a:rPr lang="en-US" sz="2000" dirty="0" smtClean="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2. Lexical Analyzers (Compilers)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•	In compiler design, lexical analyzers (scanners) can be implemented using finite state machines, where a Moore machine can be used when the output (token type) depends only on the final state after reading an input stream</a:t>
            </a:r>
          </a:p>
        </p:txBody>
      </p:sp>
    </p:spTree>
    <p:extLst>
      <p:ext uri="{BB962C8B-B14F-4D97-AF65-F5344CB8AC3E}">
        <p14:creationId xmlns:p14="http://schemas.microsoft.com/office/powerpoint/2010/main" val="264802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Machine 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817024" y="1687354"/>
            <a:ext cx="10800000" cy="39241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Protocol Design (Network Systems)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Communication Protocols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Moore machines model states of a protocol, especially where output actions (like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ACK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NACK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/>
              <a:t>Negative </a:t>
            </a:r>
            <a:r>
              <a:rPr lang="en-US" dirty="0" smtClean="0"/>
              <a:t>Acknowledgement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depend on the current state.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Example: TCP state transitions (CLOSED, LISTEN,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SYN_SENT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etc</a:t>
            </a:r>
            <a:r>
              <a:rPr lang="en-US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.)</a:t>
            </a:r>
          </a:p>
          <a:p>
            <a:pPr lvl="0" algn="just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Software Modeling and Simulation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UML State Diagrams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In software engineering, UML state machines can be based on Moore machine principles, where actions (outputs) are tied to states.</a:t>
            </a:r>
          </a:p>
          <a:p>
            <a:pPr marL="342900" lvl="0" indent="-342900" algn="just">
              <a:lnSpc>
                <a:spcPct val="15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Model Checking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Used in tools like SPIN or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NuSMV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to verify state-based properties.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1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</a:t>
            </a:r>
            <a:r>
              <a:rPr lang="en-US" sz="3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 Example _1  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1392000" y="649381"/>
            <a:ext cx="99822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b="1" dirty="0" smtClean="0">
                <a:solidFill>
                  <a:srgbClr val="FF0000"/>
                </a:solidFill>
              </a:rPr>
              <a:t>:                                                                                 </a:t>
            </a:r>
            <a:r>
              <a:rPr lang="pt-BR" dirty="0">
                <a:solidFill>
                  <a:srgbClr val="FF0000"/>
                </a:solidFill>
              </a:rPr>
              <a:t>6 tuples </a:t>
            </a:r>
            <a:r>
              <a:rPr lang="pt-BR" dirty="0"/>
              <a:t>(Q, q0, ∑, δ, O, λ</a:t>
            </a:r>
            <a:r>
              <a:rPr lang="pt-BR" dirty="0" smtClean="0"/>
              <a:t>)</a:t>
            </a:r>
          </a:p>
          <a:p>
            <a:pPr fontAlgn="base">
              <a:lnSpc>
                <a:spcPct val="150000"/>
              </a:lnSpc>
            </a:pPr>
            <a:r>
              <a:rPr lang="pt-BR" dirty="0"/>
              <a:t> </a:t>
            </a:r>
            <a:r>
              <a:rPr lang="en-US" dirty="0"/>
              <a:t>Q: a finite set of </a:t>
            </a:r>
            <a:r>
              <a:rPr lang="en-US" dirty="0" smtClean="0"/>
              <a:t>states  </a:t>
            </a:r>
          </a:p>
          <a:p>
            <a:pPr fontAlgn="base">
              <a:lnSpc>
                <a:spcPct val="150000"/>
              </a:lnSpc>
            </a:pPr>
            <a:r>
              <a:rPr lang="en-US" dirty="0" err="1" smtClean="0"/>
              <a:t>q0</a:t>
            </a:r>
            <a:r>
              <a:rPr lang="en-US" dirty="0" smtClean="0"/>
              <a:t>: initial state of machine  </a:t>
            </a:r>
          </a:p>
          <a:p>
            <a:pPr fontAlgn="base">
              <a:lnSpc>
                <a:spcPct val="150000"/>
              </a:lnSpc>
            </a:pPr>
            <a:r>
              <a:rPr lang="en-US" dirty="0" smtClean="0"/>
              <a:t>∑</a:t>
            </a:r>
            <a:r>
              <a:rPr lang="en-US" dirty="0"/>
              <a:t>: a finite set of input symbols  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O: output alphabet  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δ: transition function where Q × ∑ → Q  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λ: output function where Q → O  </a:t>
            </a:r>
          </a:p>
          <a:p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92000" y="3592731"/>
            <a:ext cx="1080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if the input “101001” is given to the above Moore machine, the output will be “</a:t>
            </a:r>
            <a:r>
              <a:rPr 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abbbbab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29033" y="4239062"/>
            <a:ext cx="18325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/>
              <a:t>a=1, b=0</a:t>
            </a:r>
            <a:endParaRPr lang="en-US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447" y="4007096"/>
            <a:ext cx="7523812" cy="246094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02776" y="5997363"/>
            <a:ext cx="4626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there </a:t>
            </a:r>
            <a:r>
              <a:rPr lang="en-US" b="1" dirty="0"/>
              <a:t>is no final state in a Moore Machine.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7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Machine</a:t>
            </a:r>
            <a:endParaRPr dirty="0"/>
          </a:p>
        </p:txBody>
      </p:sp>
      <p:sp>
        <p:nvSpPr>
          <p:cNvPr id="7" name="Rectangle 6"/>
          <p:cNvSpPr/>
          <p:nvPr/>
        </p:nvSpPr>
        <p:spPr>
          <a:xfrm>
            <a:off x="696000" y="1034988"/>
            <a:ext cx="8435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Moore Machine to print “a” whenever the sequence “01” is encountered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6000" y="1823265"/>
            <a:ext cx="10800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Construct an Automata Moore Machine that prints “a” whenever the sequence “01” is encountered in any input binary string.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818" y="3165540"/>
            <a:ext cx="7835307" cy="312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86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Moore Machine</a:t>
            </a:r>
            <a:endParaRPr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1228418"/>
            <a:ext cx="749722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9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Mealy Machine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96000" y="915324"/>
            <a:ext cx="10800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A </a:t>
            </a:r>
            <a:r>
              <a:rPr lang="en-US" sz="2000" b="1" dirty="0"/>
              <a:t>Mealy machine</a:t>
            </a:r>
            <a:r>
              <a:rPr lang="en-US" sz="2000" dirty="0"/>
              <a:t> is a type of </a:t>
            </a:r>
            <a:r>
              <a:rPr lang="en-US" sz="2000" b="1" dirty="0">
                <a:solidFill>
                  <a:srgbClr val="FF0000"/>
                </a:solidFill>
              </a:rPr>
              <a:t>finite-state transducer</a:t>
            </a:r>
            <a:r>
              <a:rPr lang="en-US" sz="2000" dirty="0"/>
              <a:t>. It is similar to a finite automaton but with an important difference: it produces output values based on transitions, not just on states. The output in a Mealy machine is </a:t>
            </a:r>
            <a:r>
              <a:rPr lang="en-US" sz="2000" dirty="0">
                <a:solidFill>
                  <a:srgbClr val="FF0000"/>
                </a:solidFill>
              </a:rPr>
              <a:t>determined by both the current state and the current input symbol.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000" y="2603259"/>
            <a:ext cx="6096000" cy="383181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Formal Definition</a:t>
            </a:r>
          </a:p>
          <a:p>
            <a:pPr>
              <a:lnSpc>
                <a:spcPct val="150000"/>
              </a:lnSpc>
            </a:pPr>
            <a:r>
              <a:rPr lang="en-US" dirty="0"/>
              <a:t>A Mealy machine is a 6-tuple:</a:t>
            </a:r>
          </a:p>
          <a:p>
            <a:pPr>
              <a:lnSpc>
                <a:spcPct val="150000"/>
              </a:lnSpc>
            </a:pPr>
            <a:r>
              <a:rPr lang="en-US" b="1" dirty="0"/>
              <a:t>M = (Q, </a:t>
            </a:r>
            <a:r>
              <a:rPr lang="el-GR" b="1" dirty="0"/>
              <a:t>Σ, Δ, δ, λ, </a:t>
            </a:r>
            <a:r>
              <a:rPr lang="en-US" b="1" dirty="0"/>
              <a:t>q₀)</a:t>
            </a:r>
            <a:r>
              <a:rPr lang="en-US" dirty="0"/>
              <a:t> where: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</a:t>
            </a:r>
            <a:r>
              <a:rPr lang="en-US" dirty="0"/>
              <a:t> is a finite set of states.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/>
              <a:t>Σ</a:t>
            </a:r>
            <a:r>
              <a:rPr lang="el-GR" dirty="0"/>
              <a:t> </a:t>
            </a:r>
            <a:r>
              <a:rPr lang="en-US" dirty="0"/>
              <a:t>is the input alphabet.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/>
              <a:t>Δ</a:t>
            </a:r>
            <a:r>
              <a:rPr lang="el-GR" dirty="0"/>
              <a:t> </a:t>
            </a:r>
            <a:r>
              <a:rPr lang="en-US" dirty="0"/>
              <a:t>is the output alphabet.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/>
              <a:t>δ</a:t>
            </a:r>
            <a:r>
              <a:rPr lang="el-GR" dirty="0"/>
              <a:t>: </a:t>
            </a:r>
            <a:r>
              <a:rPr lang="en-US" dirty="0"/>
              <a:t>Q × </a:t>
            </a:r>
            <a:r>
              <a:rPr lang="el-GR" dirty="0"/>
              <a:t>Σ → </a:t>
            </a:r>
            <a:r>
              <a:rPr lang="en-US" dirty="0"/>
              <a:t>Q is the transition function.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l-GR" b="1" dirty="0"/>
              <a:t>λ</a:t>
            </a:r>
            <a:r>
              <a:rPr lang="el-GR" dirty="0"/>
              <a:t>: </a:t>
            </a:r>
            <a:r>
              <a:rPr lang="en-US" dirty="0"/>
              <a:t>Q × </a:t>
            </a:r>
            <a:r>
              <a:rPr lang="el-GR" dirty="0"/>
              <a:t>Σ → Δ </a:t>
            </a:r>
            <a:r>
              <a:rPr lang="en-US" dirty="0"/>
              <a:t>is the output function.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q₀ ∈ Q</a:t>
            </a:r>
            <a:r>
              <a:rPr lang="en-US" dirty="0"/>
              <a:t> is the initial state.</a:t>
            </a:r>
          </a:p>
        </p:txBody>
      </p:sp>
    </p:spTree>
    <p:extLst>
      <p:ext uri="{BB962C8B-B14F-4D97-AF65-F5344CB8AC3E}">
        <p14:creationId xmlns:p14="http://schemas.microsoft.com/office/powerpoint/2010/main" val="176529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1047450" y="1694258"/>
            <a:ext cx="10440000" cy="51763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Regular Expressions And Languages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Deterministic Finite Automata -(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Equivalence With Regular  Expressions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Moore Machines And Mealy Machines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Conversion From Mealy To Moore And Vice Versa,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Nondeterministic Finite Automata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NFA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And Equivalence With </a:t>
            </a:r>
            <a:r>
              <a:rPr lang="en-US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DFA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Regular Grammars And Equivalence With Finite  Automata,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Properties Of Regular Languages,</a:t>
            </a:r>
          </a:p>
          <a:p>
            <a:pPr marL="548640" marR="91440" indent="-45720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Pumping Lemma For Regular Languages, Minimization Of Finite Automata.</a:t>
            </a:r>
          </a:p>
          <a:p>
            <a:pPr marL="91440" marR="91440" algn="just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03;p2"/>
          <p:cNvSpPr/>
          <p:nvPr/>
        </p:nvSpPr>
        <p:spPr>
          <a:xfrm>
            <a:off x="876000" y="-25307"/>
            <a:ext cx="9906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rgbClr val="FFFFFF"/>
              </a:buClr>
              <a:buSzPts val="3500"/>
              <a:buFont typeface="Arial"/>
              <a:buNone/>
            </a:pPr>
            <a:r>
              <a:rPr lang="en-US" sz="3500" b="1" kern="0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Chapter-2 _ Syllabus</a:t>
            </a:r>
            <a:endParaRPr sz="3500" b="1" kern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4098" y="1109483"/>
            <a:ext cx="71038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Regular languages and finite automata:</a:t>
            </a:r>
          </a:p>
        </p:txBody>
      </p:sp>
    </p:spTree>
    <p:extLst>
      <p:ext uri="{BB962C8B-B14F-4D97-AF65-F5344CB8AC3E}">
        <p14:creationId xmlns:p14="http://schemas.microsoft.com/office/powerpoint/2010/main" val="421777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Mealy Machine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43951" y="910272"/>
            <a:ext cx="10800000" cy="28069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Working Principle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In a Mealy machine: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Output </a:t>
            </a:r>
            <a:r>
              <a:rPr lang="en-US" sz="2000" dirty="0"/>
              <a:t>is associated with </a:t>
            </a:r>
            <a:r>
              <a:rPr lang="en-US" sz="2000" b="1" dirty="0"/>
              <a:t>transitions</a:t>
            </a:r>
            <a:r>
              <a:rPr lang="en-US" sz="2000" dirty="0"/>
              <a:t> (state-input pairs).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For every transition (q, a), the output λ(q, a) is produced.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The output is generated </a:t>
            </a:r>
            <a:r>
              <a:rPr lang="en-US" sz="2000" i="1" dirty="0"/>
              <a:t>immediately</a:t>
            </a:r>
            <a:r>
              <a:rPr lang="en-US" sz="2000" dirty="0"/>
              <a:t> on reading an input symbol.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This is in contrast with a </a:t>
            </a:r>
            <a:r>
              <a:rPr lang="en-US" sz="2000" b="1" dirty="0"/>
              <a:t>Moore machine</a:t>
            </a:r>
            <a:r>
              <a:rPr lang="en-US" sz="2000" dirty="0"/>
              <a:t>, where the output is associated with </a:t>
            </a:r>
            <a:r>
              <a:rPr lang="en-US" sz="2000" b="1" dirty="0"/>
              <a:t>states</a:t>
            </a:r>
            <a:r>
              <a:rPr lang="en-US" sz="2000" dirty="0"/>
              <a:t>, not transitions.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000" y="4011488"/>
            <a:ext cx="10800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/>
              <a:t>Example</a:t>
            </a:r>
          </a:p>
          <a:p>
            <a:r>
              <a:rPr lang="en-US" sz="2000" dirty="0"/>
              <a:t>Suppose a Mealy machine detects whether the number of 1s seen so far in a binary string is </a:t>
            </a:r>
            <a:r>
              <a:rPr lang="en-US" sz="2000" b="1" dirty="0"/>
              <a:t>even or </a:t>
            </a:r>
            <a:r>
              <a:rPr lang="en-US" sz="2000" b="1" dirty="0" smtClean="0"/>
              <a:t>odd</a:t>
            </a:r>
            <a:endParaRPr lang="en-US" sz="2000" dirty="0"/>
          </a:p>
          <a:p>
            <a:endParaRPr lang="en-US" sz="20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the number of 1s is even, it outputs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odd, it outputs 1.</a:t>
            </a:r>
          </a:p>
        </p:txBody>
      </p:sp>
    </p:spTree>
    <p:extLst>
      <p:ext uri="{BB962C8B-B14F-4D97-AF65-F5344CB8AC3E}">
        <p14:creationId xmlns:p14="http://schemas.microsoft.com/office/powerpoint/2010/main" val="142694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Mealy Machine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882463" y="965084"/>
            <a:ext cx="10800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Applications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Digital circuit design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Text 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Protocol design (e.g., in networking)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Control systems where outputs need immediate reaction to inputs</a:t>
            </a:r>
          </a:p>
        </p:txBody>
      </p:sp>
      <p:sp>
        <p:nvSpPr>
          <p:cNvPr id="7" name="Rectangle 6"/>
          <p:cNvSpPr/>
          <p:nvPr/>
        </p:nvSpPr>
        <p:spPr>
          <a:xfrm>
            <a:off x="882463" y="3299284"/>
            <a:ext cx="189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panose="020B0604020202020204" pitchFamily="34" charset="0"/>
              </a:rPr>
              <a:t>Input: 10111001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24" y="3832991"/>
            <a:ext cx="5563376" cy="266737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75259" y="3186660"/>
            <a:ext cx="71167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The requirement is that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whenever the “01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” appears in the string, the output must end with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 “a”.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299" y="4739683"/>
            <a:ext cx="6423445" cy="17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2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Mealy Machine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671" y="2705526"/>
            <a:ext cx="3724795" cy="241968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92541" y="1056973"/>
            <a:ext cx="10800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Mealy Machine that takes all the strings of a’s and b’s as input and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counts the number of a’s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in the input string in terms of 1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541" y="2962737"/>
            <a:ext cx="3829584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35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dirty="0" smtClean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Mealy Machine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543951" y="883139"/>
            <a:ext cx="10800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Mealy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automata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machine, to count the occurrences of the sequence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“</a:t>
            </a:r>
            <a:r>
              <a:rPr 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abb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</a:rPr>
              <a:t>”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any input string , is given below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2802534"/>
            <a:ext cx="5944430" cy="26102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56" y="2042660"/>
            <a:ext cx="3905795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66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Comparison Table</a:t>
            </a:r>
            <a:endParaRPr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161482"/>
              </p:ext>
            </p:extLst>
          </p:nvPr>
        </p:nvGraphicFramePr>
        <p:xfrm>
          <a:off x="403411" y="1698799"/>
          <a:ext cx="10694895" cy="4008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8979"/>
                <a:gridCol w="2138979"/>
                <a:gridCol w="2138979"/>
                <a:gridCol w="2138979"/>
                <a:gridCol w="2138979"/>
              </a:tblGrid>
              <a:tr h="42806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Feature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DFA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NFA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Moore Machine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Mealy Machine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Determinism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Yes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Yes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Yes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ε-transitions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❌ No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Yes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Multiple transitions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❌ No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✅ Yes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Output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None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❌ None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✅ On state entry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On transitions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Output depends on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—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—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Current state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State + input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Output on start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❌ No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✅ Yes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❌ No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280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Use case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Pattern matching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Regex engines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Compilers, FSM circuits</a:t>
                      </a:r>
                      <a:endParaRPr lang="en-US" sz="180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Real-time response systems</a:t>
                      </a:r>
                      <a:endParaRPr lang="en-US" sz="1800" dirty="0">
                        <a:effectLst/>
                        <a:latin typeface="Cambria" panose="02040503050406030204" pitchFamily="18" charset="0"/>
                        <a:ea typeface="MS Mincho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73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696000" y="1071300"/>
            <a:ext cx="10800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The Pumping Lemma provides a property that all regular languages must satisfy. It is </a:t>
            </a:r>
            <a:r>
              <a:rPr lang="en-US" sz="2000" b="1" dirty="0" smtClean="0">
                <a:solidFill>
                  <a:srgbClr val="FF0000"/>
                </a:solidFill>
              </a:rPr>
              <a:t>primarily used to prove that certain languages are not regular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897706" y="1882153"/>
            <a:ext cx="103293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egular </a:t>
            </a:r>
            <a:r>
              <a:rPr lang="en-US" sz="2000" dirty="0"/>
              <a:t>language is a formal language that can be described by a regular expression or recognized by a finite automaton (FA)</a:t>
            </a:r>
          </a:p>
        </p:txBody>
      </p:sp>
      <p:sp>
        <p:nvSpPr>
          <p:cNvPr id="9" name="Rectangle 8"/>
          <p:cNvSpPr/>
          <p:nvPr/>
        </p:nvSpPr>
        <p:spPr>
          <a:xfrm>
            <a:off x="696000" y="2690336"/>
            <a:ext cx="10800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Operators in Regular Expression</a:t>
            </a:r>
          </a:p>
          <a:p>
            <a:r>
              <a:rPr lang="en-US" sz="2000" dirty="0"/>
              <a:t>There are two binary operations on regular expressions (+ and ·) and one unary operator (*)</a:t>
            </a:r>
          </a:p>
          <a:p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881" y="3591130"/>
            <a:ext cx="5274494" cy="20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4613329"/>
              </p:ext>
            </p:extLst>
          </p:nvPr>
        </p:nvGraphicFramePr>
        <p:xfrm>
          <a:off x="838200" y="947894"/>
          <a:ext cx="10754034" cy="56553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339"/>
                <a:gridCol w="1792339"/>
                <a:gridCol w="1792339"/>
                <a:gridCol w="1792339"/>
                <a:gridCol w="1792339"/>
                <a:gridCol w="1792339"/>
              </a:tblGrid>
              <a:tr h="703408"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Feature / Model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Pumping Lemma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DFA (Deterministic FA)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NFA (Nondeterministic FA)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Mealy Machine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ctr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Moore Machine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9376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Type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Theorem (Proof Tool)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Model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Model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Model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Machine Model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3408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Purpose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Prove that a language is not regular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 regular languages deterministically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 regular languages non-deterministically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string during transition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string in states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9376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Input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string or language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string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string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string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 string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3408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Logical contradiction (proof)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 or Reject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Accept or Reject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Sequence of output symbols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Sequence of output symbols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9376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Depends 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applicable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state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Final state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Current state &amp; input symbol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Only current state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469376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Memory/States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Not applicable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Finite number of states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Finite number of states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Finite states + output function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Finite states + output mapping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3408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Used For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Language proof technique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Language recognition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Language recognition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Real-time systems, control systems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Sequence generators, counters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235343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Output Timing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 end of input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At end of input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During transition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On entering state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  <a:tr h="703408"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Transition Type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-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Exactly one transition per symbol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May have multiple/ε-transitions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Deterministic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91440" marR="91440" algn="l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Deterministic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246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660493"/>
            <a:ext cx="10800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Pumping Lemma is </a:t>
            </a:r>
            <a:r>
              <a:rPr lang="en-US" sz="2000" b="1" dirty="0" smtClean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 smtClean="0"/>
              <a:t>. Thus, if a language is regular, it always satisfies pumping lemma.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If there exists at least one string made from pumping which is not in L, then L is surely not regular. The opposite of this may not always be true</a:t>
            </a:r>
            <a:r>
              <a:rPr lang="en-US" sz="2000" dirty="0"/>
              <a:t>. </a:t>
            </a:r>
            <a:r>
              <a:rPr lang="en-US" sz="3200" dirty="0"/>
              <a:t>w = xyz </a:t>
            </a:r>
            <a:endParaRPr lang="en-US" sz="2000" dirty="0"/>
          </a:p>
          <a:p>
            <a:pPr algn="just"/>
            <a:r>
              <a:rPr lang="en-US" sz="2000" dirty="0" smtClean="0"/>
              <a:t>				</a:t>
            </a:r>
            <a:endParaRPr lang="en-US" sz="2000" dirty="0"/>
          </a:p>
          <a:p>
            <a:pPr algn="just"/>
            <a:r>
              <a:rPr lang="en-US" sz="2000" dirty="0"/>
              <a:t>Such </a:t>
            </a:r>
            <a:r>
              <a:rPr lang="en-US" sz="2000" dirty="0" smtClean="0"/>
              <a:t>that </a:t>
            </a:r>
            <a:endParaRPr lang="en-US" sz="2000" dirty="0"/>
          </a:p>
          <a:p>
            <a:pPr algn="just"/>
            <a:endParaRPr lang="en-US" sz="2000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sz="2000" dirty="0"/>
              <a:t>|y| ≥ 1</a:t>
            </a:r>
          </a:p>
          <a:p>
            <a:pPr lvl="1" algn="just"/>
            <a:r>
              <a:rPr lang="en-US" sz="2000" dirty="0" smtClean="0"/>
              <a:t>	(</a:t>
            </a:r>
            <a:r>
              <a:rPr lang="en-US" sz="2000" dirty="0"/>
              <a:t>y is not empty — it contributes something to the string)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lvl="1" algn="just"/>
            <a:r>
              <a:rPr lang="en-US" sz="2000" dirty="0" smtClean="0"/>
              <a:t>2.    |</a:t>
            </a:r>
            <a:r>
              <a:rPr lang="en-US" sz="2000" dirty="0" err="1" smtClean="0"/>
              <a:t>xy</a:t>
            </a:r>
            <a:r>
              <a:rPr lang="en-US" sz="2000" dirty="0"/>
              <a:t>| ≤ p</a:t>
            </a:r>
          </a:p>
          <a:p>
            <a:pPr lvl="1" algn="just"/>
            <a:r>
              <a:rPr lang="en-US" sz="2000" dirty="0" smtClean="0"/>
              <a:t>	(</a:t>
            </a:r>
            <a:r>
              <a:rPr lang="en-US" sz="2000" dirty="0"/>
              <a:t>The repetition part occurs within the first p characters)</a:t>
            </a:r>
          </a:p>
          <a:p>
            <a:pPr algn="just"/>
            <a:endParaRPr lang="en-US" sz="2000" dirty="0"/>
          </a:p>
          <a:p>
            <a:pPr lvl="1" algn="just"/>
            <a:r>
              <a:rPr lang="en-US" sz="2000" dirty="0" smtClean="0"/>
              <a:t>3.	For </a:t>
            </a:r>
            <a:r>
              <a:rPr lang="en-US" sz="2000" dirty="0"/>
              <a:t>all </a:t>
            </a:r>
            <a:r>
              <a:rPr lang="en-US" sz="2000" dirty="0" err="1"/>
              <a:t>i</a:t>
            </a:r>
            <a:r>
              <a:rPr lang="en-US" sz="2000" dirty="0"/>
              <a:t> ≥ 0, the string </a:t>
            </a:r>
            <a:r>
              <a:rPr lang="en-US" sz="2000" dirty="0" err="1"/>
              <a:t>xyiz</a:t>
            </a:r>
            <a:r>
              <a:rPr lang="en-US" sz="2000" dirty="0"/>
              <a:t> ∈ L</a:t>
            </a:r>
          </a:p>
          <a:p>
            <a:pPr algn="just"/>
            <a:r>
              <a:rPr lang="en-US" sz="2000" dirty="0"/>
              <a:t>(i.e., you can “pump” y — repeat it any number of times — and the string stays in the language</a:t>
            </a:r>
            <a:r>
              <a:rPr lang="en-US" sz="2000" dirty="0" smtClean="0"/>
              <a:t>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regular language is a </a:t>
            </a:r>
            <a:r>
              <a:rPr lang="en-US" sz="2000" b="1" dirty="0" smtClean="0">
                <a:solidFill>
                  <a:srgbClr val="FF0000"/>
                </a:solidFill>
              </a:rPr>
              <a:t>set of strings </a:t>
            </a:r>
            <a:r>
              <a:rPr lang="en-US" sz="2000" dirty="0" smtClean="0"/>
              <a:t>that can be recognized by a finite automaton or described by a regular expression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185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r>
              <a:rPr lang="nn-NO" sz="3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Ex:1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558190" y="603486"/>
            <a:ext cx="10800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/>
              <a:t>Using Pumping Lemma, prove that the language A = { </a:t>
            </a:r>
            <a:r>
              <a:rPr lang="en-US" sz="2000" u="sng" dirty="0" err="1"/>
              <a:t>yy</a:t>
            </a:r>
            <a:r>
              <a:rPr lang="en-US" sz="2000" u="sng" dirty="0"/>
              <a:t> | y ∈ {0,1}* } is not </a:t>
            </a:r>
            <a:r>
              <a:rPr lang="en-US" sz="2000" u="sng" dirty="0" smtClean="0"/>
              <a:t>Regular</a:t>
            </a:r>
          </a:p>
          <a:p>
            <a:endParaRPr lang="en-US" sz="2000" u="sng" dirty="0"/>
          </a:p>
          <a:p>
            <a:endParaRPr lang="en-US" sz="2000" u="sn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75" y="994470"/>
            <a:ext cx="9131532" cy="586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47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A straightforward, short description of the given example to prove that the language A = { </a:t>
            </a:r>
            <a:r>
              <a:rPr lang="en-US" sz="2000" dirty="0" err="1"/>
              <a:t>yy</a:t>
            </a:r>
            <a:r>
              <a:rPr lang="en-US" sz="2000" dirty="0"/>
              <a:t> | y ∈ {0,1}* } is not Regular is given below, by using different “p” and “</a:t>
            </a:r>
            <a:r>
              <a:rPr lang="en-US" sz="2000" dirty="0" err="1"/>
              <a:t>i</a:t>
            </a:r>
            <a:r>
              <a:rPr lang="en-US" sz="2000" dirty="0"/>
              <a:t>” values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want to prove A = {</a:t>
            </a:r>
            <a:r>
              <a:rPr lang="en-US" sz="2000" dirty="0" err="1"/>
              <a:t>yy</a:t>
            </a:r>
            <a:r>
              <a:rPr lang="en-US" sz="2000" dirty="0"/>
              <a:t> | y ∈ {0,1}*} is not regular.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Assume it is regular and choose a string S = 0101 from 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pumping length be p = 2, so |</a:t>
            </a:r>
            <a:r>
              <a:rPr lang="en-US" sz="2000" dirty="0" err="1"/>
              <a:t>xy</a:t>
            </a:r>
            <a:r>
              <a:rPr lang="en-US" sz="2000" dirty="0"/>
              <a:t>| ≤ 2 and |y| &gt; 0.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Split: x = 0, y = 1, z = 01 → S = xyz = 0101.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Pump y: </a:t>
            </a:r>
            <a:r>
              <a:rPr lang="en-US" sz="2000" dirty="0" err="1"/>
              <a:t>xy²z</a:t>
            </a:r>
            <a:r>
              <a:rPr lang="en-US" sz="2000" dirty="0"/>
              <a:t> = 01101, which is not in the form </a:t>
            </a:r>
            <a:r>
              <a:rPr lang="en-US" sz="2000" dirty="0" err="1"/>
              <a:t>yy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So, pumping fails → A is not regular.</a:t>
            </a:r>
          </a:p>
        </p:txBody>
      </p:sp>
    </p:spTree>
    <p:extLst>
      <p:ext uri="{BB962C8B-B14F-4D97-AF65-F5344CB8AC3E}">
        <p14:creationId xmlns:p14="http://schemas.microsoft.com/office/powerpoint/2010/main" val="323314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433387" y="1366485"/>
            <a:ext cx="10440000" cy="2400657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 is a </a:t>
            </a:r>
            <a:r>
              <a:rPr lang="en-US" sz="20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sequence of characters that defines a pattern for matching strin</a:t>
            </a:r>
            <a:r>
              <a:rPr lang="en-US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gs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within a formal language</a:t>
            </a:r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which is constructed over alphabet ∑ using the operators * , . , + is called as regular expression.</a:t>
            </a:r>
            <a:endParaRPr lang="en-US" sz="2000" dirty="0"/>
          </a:p>
          <a:p>
            <a:pPr marL="342900" lvl="0" indent="-342900" algn="just">
              <a:lnSpc>
                <a:spcPct val="150000"/>
              </a:lnSpc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every regular language we can construct an equivalent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sz="2000" dirty="0"/>
          </a:p>
        </p:txBody>
      </p:sp>
      <p:sp>
        <p:nvSpPr>
          <p:cNvPr id="7" name="Google Shape;192;p4"/>
          <p:cNvSpPr txBox="1"/>
          <p:nvPr/>
        </p:nvSpPr>
        <p:spPr>
          <a:xfrm>
            <a:off x="433387" y="3701609"/>
            <a:ext cx="8737600" cy="1908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Operator</a:t>
            </a:r>
            <a:endParaRPr dirty="0"/>
          </a:p>
          <a:p>
            <a:pPr marL="10858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operators * , . , + are called regular 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operators</a:t>
            </a:r>
          </a:p>
          <a:p>
            <a:pPr marL="742950"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endParaRPr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* is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kleen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closure operator</a:t>
            </a:r>
            <a:endParaRPr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. is concatenation operator</a:t>
            </a:r>
            <a:endParaRPr dirty="0"/>
          </a:p>
          <a:p>
            <a:pPr marL="120015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+mj-lt"/>
              <a:buAutoNum type="arabicPeriod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+ is union operator</a:t>
            </a:r>
            <a:endParaRPr dirty="0"/>
          </a:p>
        </p:txBody>
      </p:sp>
      <p:sp>
        <p:nvSpPr>
          <p:cNvPr id="8" name="Google Shape;193;p4"/>
          <p:cNvSpPr txBox="1"/>
          <p:nvPr/>
        </p:nvSpPr>
        <p:spPr>
          <a:xfrm>
            <a:off x="540963" y="5508275"/>
            <a:ext cx="8737600" cy="101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 precedence</a:t>
            </a:r>
            <a:endParaRPr dirty="0"/>
          </a:p>
          <a:p>
            <a:pPr marL="342900" marR="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8585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Kleen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closure &gt; Concatenation &gt; Union</a:t>
            </a:r>
            <a:endParaRPr dirty="0"/>
          </a:p>
        </p:txBody>
      </p:sp>
      <p:sp>
        <p:nvSpPr>
          <p:cNvPr id="10" name="Google Shape;103;p2"/>
          <p:cNvSpPr/>
          <p:nvPr/>
        </p:nvSpPr>
        <p:spPr>
          <a:xfrm>
            <a:off x="3090713" y="-25307"/>
            <a:ext cx="6010575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n-U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What is Regular Expression?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882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</a:t>
            </a:r>
            <a:r>
              <a:rPr lang="nn-NO" sz="3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lemma Ex:2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1265000" y="571593"/>
            <a:ext cx="10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/>
              <a:t>Pumping Lemma prove that the language A = { </a:t>
            </a:r>
            <a:r>
              <a:rPr lang="en-US" sz="2000" u="sng" dirty="0" err="1"/>
              <a:t>a</a:t>
            </a:r>
            <a:r>
              <a:rPr lang="en-US" sz="2000" u="sng" baseline="30000" dirty="0" err="1"/>
              <a:t>n</a:t>
            </a:r>
            <a:r>
              <a:rPr lang="en-US" sz="2000" u="sng" dirty="0" err="1"/>
              <a:t>b</a:t>
            </a:r>
            <a:r>
              <a:rPr lang="en-US" sz="2000" u="sng" baseline="30000" dirty="0" err="1"/>
              <a:t>n</a:t>
            </a:r>
            <a:r>
              <a:rPr lang="en-US" sz="2000" u="sng" dirty="0"/>
              <a:t> | n ≥ 0 } is not Regular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000" y="891320"/>
            <a:ext cx="8866612" cy="59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89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419198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straightforward, short description of the given example to prove that the language A = { </a:t>
            </a:r>
            <a:r>
              <a:rPr lang="en-US" sz="2000" dirty="0" err="1"/>
              <a:t>anbn</a:t>
            </a:r>
            <a:r>
              <a:rPr lang="en-US" sz="2000" dirty="0"/>
              <a:t> | n ≥ 0 } is not Regular is given below, by using different “p” and “</a:t>
            </a:r>
            <a:r>
              <a:rPr lang="en-US" sz="2000" dirty="0" err="1"/>
              <a:t>i</a:t>
            </a:r>
            <a:r>
              <a:rPr lang="en-US" sz="2000" dirty="0"/>
              <a:t>” values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We want to prove that A = { aⁿbⁿ | n ≥ 0 } is not regular.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Assume A is regular and let the pumping length be p = 3.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Choose a string S = </a:t>
            </a:r>
            <a:r>
              <a:rPr lang="en-US" sz="2000" dirty="0" err="1"/>
              <a:t>aaabbb</a:t>
            </a:r>
            <a:r>
              <a:rPr lang="en-US" sz="2000" dirty="0"/>
              <a:t> from A (n = 3).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Split S into x = aa, y = a, z = </a:t>
            </a:r>
            <a:r>
              <a:rPr lang="en-US" sz="2000" dirty="0" err="1"/>
              <a:t>bbb</a:t>
            </a:r>
            <a:r>
              <a:rPr lang="en-US" sz="2000" dirty="0"/>
              <a:t>, where |</a:t>
            </a:r>
            <a:r>
              <a:rPr lang="en-US" sz="2000" dirty="0" err="1"/>
              <a:t>xy</a:t>
            </a:r>
            <a:r>
              <a:rPr lang="en-US" sz="2000" dirty="0"/>
              <a:t>| ≤ p and |y| &gt; 0.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 y: </a:t>
            </a:r>
            <a:r>
              <a:rPr lang="en-US" sz="2000" dirty="0" err="1"/>
              <a:t>xy²z</a:t>
            </a:r>
            <a:r>
              <a:rPr lang="en-US" sz="2000" dirty="0"/>
              <a:t> = </a:t>
            </a:r>
            <a:r>
              <a:rPr lang="en-US" sz="2000" dirty="0" err="1"/>
              <a:t>aaaabbb</a:t>
            </a:r>
            <a:r>
              <a:rPr lang="en-US" sz="2000" dirty="0"/>
              <a:t>, which has 4 a’s and 3 b’s → not in 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So, the string after pumping is not in the language → A is not </a:t>
            </a:r>
            <a:r>
              <a:rPr lang="en-US" sz="2000" dirty="0" err="1"/>
              <a:t>regula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8949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r>
              <a:rPr lang="nn-NO" sz="35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Ex:3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660493"/>
            <a:ext cx="10800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u="sng" dirty="0"/>
              <a:t>Using Pumping Lemma prove that the language A = { </a:t>
            </a:r>
            <a:r>
              <a:rPr lang="en-US" sz="2000" u="sng" dirty="0" err="1"/>
              <a:t>a</a:t>
            </a:r>
            <a:r>
              <a:rPr lang="en-US" sz="2000" u="sng" baseline="30000" dirty="0" err="1"/>
              <a:t>n</a:t>
            </a:r>
            <a:r>
              <a:rPr lang="en-US" sz="2000" u="sng" dirty="0" err="1"/>
              <a:t>b</a:t>
            </a:r>
            <a:r>
              <a:rPr lang="en-US" sz="2000" u="sng" baseline="30000" dirty="0" err="1"/>
              <a:t>2n</a:t>
            </a:r>
            <a:r>
              <a:rPr lang="en-US" sz="2000" u="sng" dirty="0"/>
              <a:t> | n ≥ 0 } is not Regular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5" y="1341954"/>
            <a:ext cx="7320616" cy="449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984" y="616043"/>
            <a:ext cx="6781288" cy="34938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5446" y="4109852"/>
            <a:ext cx="1074868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Lato"/>
              </a:rPr>
              <a:t>A simple, short description of the given example to prove that the language A = {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a</a:t>
            </a:r>
            <a:r>
              <a:rPr lang="en-US" baseline="30000" dirty="0" err="1">
                <a:solidFill>
                  <a:srgbClr val="000000"/>
                </a:solidFill>
                <a:latin typeface="Lato"/>
              </a:rPr>
              <a:t>n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b</a:t>
            </a:r>
            <a:r>
              <a:rPr lang="en-US" baseline="30000" dirty="0" err="1">
                <a:solidFill>
                  <a:srgbClr val="000000"/>
                </a:solidFill>
                <a:latin typeface="Lato"/>
              </a:rPr>
              <a:t>2n</a:t>
            </a:r>
            <a:r>
              <a:rPr lang="en-US" dirty="0">
                <a:solidFill>
                  <a:srgbClr val="000000"/>
                </a:solidFill>
                <a:latin typeface="Lato"/>
              </a:rPr>
              <a:t> | n ≥ 0 } is not Regular is given below, by using different “p” and “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i</a:t>
            </a:r>
            <a:r>
              <a:rPr lang="en-US" dirty="0">
                <a:solidFill>
                  <a:srgbClr val="000000"/>
                </a:solidFill>
                <a:latin typeface="Lato"/>
              </a:rPr>
              <a:t>” </a:t>
            </a:r>
            <a:r>
              <a:rPr lang="en-US" dirty="0" smtClean="0">
                <a:solidFill>
                  <a:srgbClr val="000000"/>
                </a:solidFill>
                <a:latin typeface="Lato"/>
              </a:rPr>
              <a:t>values</a:t>
            </a:r>
          </a:p>
          <a:p>
            <a:pPr algn="just"/>
            <a:endParaRPr lang="en-US" dirty="0">
              <a:solidFill>
                <a:srgbClr val="000000"/>
              </a:solidFill>
              <a:latin typeface="Lato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We want to prove that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A = { aⁿ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b²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ⁿ | n ≥ 0 }</a:t>
            </a:r>
            <a:r>
              <a:rPr lang="en-US" dirty="0">
                <a:solidFill>
                  <a:srgbClr val="000000"/>
                </a:solidFill>
                <a:latin typeface="Lato"/>
              </a:rPr>
              <a:t> is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not regular</a:t>
            </a:r>
            <a:r>
              <a:rPr lang="en-US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Assume A is regular and let the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pumping length be p = 3</a:t>
            </a:r>
            <a:r>
              <a:rPr lang="en-US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Choose a string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S = 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aaabbbbbb</a:t>
            </a:r>
            <a:r>
              <a:rPr lang="en-US" dirty="0">
                <a:solidFill>
                  <a:srgbClr val="000000"/>
                </a:solidFill>
                <a:latin typeface="Lato"/>
              </a:rPr>
              <a:t> from A (n = 3 → 3 a’s and 6 b’s).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Split S into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x = aa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y = a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z = 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bbbbbb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 where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|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xy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| ≤ p</a:t>
            </a:r>
            <a:r>
              <a:rPr lang="en-US" dirty="0">
                <a:solidFill>
                  <a:srgbClr val="000000"/>
                </a:solidFill>
                <a:latin typeface="Lato"/>
              </a:rPr>
              <a:t> and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|y| &gt; 0</a:t>
            </a:r>
            <a:r>
              <a:rPr lang="en-US" dirty="0">
                <a:solidFill>
                  <a:srgbClr val="000000"/>
                </a:solidFill>
                <a:latin typeface="Lato"/>
              </a:rPr>
              <a:t>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Pump y: 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xy²z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 = </a:t>
            </a:r>
            <a:r>
              <a:rPr lang="en-US" b="1" dirty="0" err="1">
                <a:solidFill>
                  <a:srgbClr val="000000"/>
                </a:solidFill>
                <a:latin typeface="Lato"/>
              </a:rPr>
              <a:t>aaaabbbbbb</a:t>
            </a:r>
            <a:r>
              <a:rPr lang="en-US" dirty="0">
                <a:solidFill>
                  <a:srgbClr val="000000"/>
                </a:solidFill>
                <a:latin typeface="Lato"/>
              </a:rPr>
              <a:t>, which has 4 a’s and 6 b’s → not in A (should be </a:t>
            </a:r>
            <a:r>
              <a:rPr lang="en-US" dirty="0" err="1">
                <a:solidFill>
                  <a:srgbClr val="000000"/>
                </a:solidFill>
                <a:latin typeface="Lato"/>
              </a:rPr>
              <a:t>a⁴b</a:t>
            </a:r>
            <a:r>
              <a:rPr lang="en-US" dirty="0">
                <a:solidFill>
                  <a:srgbClr val="000000"/>
                </a:solidFill>
                <a:latin typeface="Lato"/>
              </a:rPr>
              <a:t>⁸).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Lato"/>
              </a:rPr>
              <a:t>So, the string after pumping is not in the language → </a:t>
            </a:r>
            <a:r>
              <a:rPr lang="en-US" b="1" dirty="0">
                <a:solidFill>
                  <a:srgbClr val="000000"/>
                </a:solidFill>
                <a:latin typeface="Lato"/>
              </a:rPr>
              <a:t>A is not regular</a:t>
            </a:r>
            <a:endParaRPr lang="en-US" b="0" i="0" dirty="0">
              <a:solidFill>
                <a:srgbClr val="000000"/>
              </a:solidFill>
              <a:effectLst/>
              <a:latin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42448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1723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50679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37534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73045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24706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nn-NO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pumping lemma </a:t>
            </a:r>
            <a:endParaRPr lang="nn-NO" sz="3600" dirty="0"/>
          </a:p>
        </p:txBody>
      </p:sp>
      <p:sp>
        <p:nvSpPr>
          <p:cNvPr id="6" name="Rectangle 5"/>
          <p:cNvSpPr/>
          <p:nvPr/>
        </p:nvSpPr>
        <p:spPr>
          <a:xfrm>
            <a:off x="696000" y="1022900"/>
            <a:ext cx="10800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Pumping Lemma is </a:t>
            </a:r>
            <a:r>
              <a:rPr lang="en-US" sz="2000" b="1" dirty="0">
                <a:solidFill>
                  <a:srgbClr val="FF0000"/>
                </a:solidFill>
              </a:rPr>
              <a:t>used as a proof for irregularity of a language</a:t>
            </a:r>
            <a:r>
              <a:rPr lang="en-US" sz="2000" dirty="0"/>
              <a:t>. Thus, if a language is regular, it always satisfies pumping lemma. </a:t>
            </a:r>
            <a:endParaRPr lang="en-US" sz="20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there exists at least one string made from pumping which is not in L, then L is surely not regular. The opposite of this may not always be </a:t>
            </a:r>
            <a:r>
              <a:rPr lang="en-US" sz="2000" dirty="0" smtClean="0"/>
              <a:t>true.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regular language is a </a:t>
            </a:r>
            <a:r>
              <a:rPr lang="en-US" sz="2000" b="1" dirty="0">
                <a:solidFill>
                  <a:srgbClr val="FF0000"/>
                </a:solidFill>
              </a:rPr>
              <a:t>set of strings </a:t>
            </a:r>
            <a:r>
              <a:rPr lang="en-US" sz="2000" dirty="0"/>
              <a:t>that can be recognized by a finite automaton or described by a 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40318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344637" y="17556"/>
            <a:ext cx="5502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lt1"/>
              </a:buClr>
              <a:buSzPts val="3000"/>
            </a:pPr>
            <a:r>
              <a:rPr lang="en-US" sz="36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Types of Regular Expression</a:t>
            </a:r>
            <a:endParaRPr lang="en-US" sz="3600" b="1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32467" y="1508326"/>
            <a:ext cx="972706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chemeClr val="dk1"/>
              </a:buClr>
              <a:buSzPts val="1900"/>
            </a:pP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Regular expression is classified in to </a:t>
            </a:r>
            <a:r>
              <a:rPr lang="en-US" sz="19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</a:t>
            </a:r>
            <a:r>
              <a:rPr lang="en-US" sz="19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</a:t>
            </a:r>
            <a:endParaRPr lang="en-US" dirty="0"/>
          </a:p>
          <a:p>
            <a:pPr marL="342900" lvl="0" indent="-222250" algn="just">
              <a:buClr>
                <a:schemeClr val="dk1"/>
              </a:buClr>
              <a:buSzPts val="1900"/>
            </a:pPr>
            <a:endParaRPr lang="en-US" sz="19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457200" algn="just">
              <a:lnSpc>
                <a:spcPct val="200000"/>
              </a:lnSpc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Restricted Regular Expression(* , . , +) or standard 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R.E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lang="en-US" dirty="0"/>
          </a:p>
          <a:p>
            <a:pPr marL="914400" lvl="1" indent="-457200" algn="just">
              <a:lnSpc>
                <a:spcPct val="200000"/>
              </a:lnSpc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 Restricted Regular Expression (* , . , + , ∩) </a:t>
            </a:r>
            <a:endParaRPr lang="en-US" dirty="0"/>
          </a:p>
          <a:p>
            <a:pPr marL="914400" lvl="1" indent="-457200" algn="just">
              <a:lnSpc>
                <a:spcPct val="200000"/>
              </a:lnSpc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Unrestricted (* , . , + , ∩ , ~)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25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Rectangle 4"/>
          <p:cNvSpPr/>
          <p:nvPr/>
        </p:nvSpPr>
        <p:spPr>
          <a:xfrm>
            <a:off x="3340509" y="109908"/>
            <a:ext cx="3772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n-US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Some identities of Regular Expression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29652" y="1509756"/>
            <a:ext cx="10800000" cy="622734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>
              <a:buClr>
                <a:schemeClr val="dk1"/>
              </a:buClr>
              <a:buSzPts val="2000"/>
            </a:pPr>
            <a:r>
              <a:rPr lang="pt-BR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is any regular expression then following identities </a:t>
            </a:r>
            <a:r>
              <a:rPr lang="pt-BR" sz="20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follows</a:t>
            </a:r>
          </a:p>
          <a:p>
            <a:pPr lvl="0" algn="just">
              <a:buClr>
                <a:schemeClr val="dk1"/>
              </a:buClr>
              <a:buSzPts val="2000"/>
            </a:pP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an regular expression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an regular expression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= ф then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€  and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ф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r = € then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€  and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€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 r = 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</a:t>
            </a:r>
            <a:r>
              <a:rPr lang="pt-BR" sz="2000" baseline="300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</a:p>
          <a:p>
            <a:pPr lvl="1" algn="just">
              <a:buClr>
                <a:schemeClr val="dk1"/>
              </a:buClr>
              <a:buSzPts val="2000"/>
            </a:pPr>
            <a:endParaRPr lang="pt-BR" dirty="0"/>
          </a:p>
          <a:p>
            <a:pPr marL="800100" lvl="1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r1 and r2 are two R.E. then (r1+r2)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also a R.E.</a:t>
            </a:r>
            <a:endParaRPr lang="pt-BR" dirty="0"/>
          </a:p>
          <a:p>
            <a:pPr marL="1200150" lvl="2" indent="-241300" algn="just">
              <a:buClr>
                <a:schemeClr val="dk1"/>
              </a:buClr>
              <a:buSzPts val="1600"/>
            </a:pPr>
            <a:endParaRPr lang="pt-BR" sz="16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lvl="2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(r1+r2)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(r1* + r2*)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pt-BR" dirty="0"/>
          </a:p>
          <a:p>
            <a:pPr marL="1200150" lvl="2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(r1+r2)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(r1 + r2*)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pt-BR" dirty="0"/>
          </a:p>
          <a:p>
            <a:pPr marL="1200150" lvl="2" indent="-342900" algn="just"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(r1+r2)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(r1* + r2)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 (r1* . r2*)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r>
              <a:rPr lang="pt-BR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(r2* . r1*)</a:t>
            </a:r>
            <a:r>
              <a:rPr lang="pt-BR" sz="2000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lang="pt-BR" dirty="0"/>
          </a:p>
          <a:p>
            <a:pPr marL="1200150" lvl="2" indent="-215900" algn="just">
              <a:buClr>
                <a:schemeClr val="dk1"/>
              </a:buClr>
              <a:buSzPts val="2000"/>
            </a:pPr>
            <a:endParaRPr lang="pt-BR" sz="20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lvl="2" indent="-215900" algn="just">
              <a:buClr>
                <a:schemeClr val="dk1"/>
              </a:buClr>
              <a:buSzPts val="2000"/>
            </a:pPr>
            <a:endParaRPr lang="pt-BR" sz="2000" b="1" baseline="30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00150" lvl="2" indent="-215900" algn="just">
              <a:buClr>
                <a:schemeClr val="dk1"/>
              </a:buClr>
              <a:buSzPts val="20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215900" algn="just">
              <a:buClr>
                <a:schemeClr val="dk1"/>
              </a:buClr>
              <a:buSzPts val="20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lvl="1" indent="-215900" algn="just">
              <a:buClr>
                <a:schemeClr val="dk1"/>
              </a:buClr>
              <a:buSzPts val="2000"/>
            </a:pPr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493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014413" y="-26894"/>
            <a:ext cx="9144000" cy="5802312"/>
            <a:chOff x="0" y="1228725"/>
            <a:chExt cx="9144000" cy="5802312"/>
          </a:xfrm>
        </p:grpSpPr>
        <p:pic>
          <p:nvPicPr>
            <p:cNvPr id="23" name="Google Shape;219;p7" descr="C:\Users\parul\Desktop\Untitled-1.png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857375" y="2657475"/>
              <a:ext cx="5430837" cy="2803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" name="Google Shape;220;p7"/>
            <p:cNvSpPr txBox="1"/>
            <p:nvPr/>
          </p:nvSpPr>
          <p:spPr>
            <a:xfrm>
              <a:off x="0" y="1228725"/>
              <a:ext cx="9144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000"/>
                <a:buFont typeface="Calibri"/>
                <a:buNone/>
                <a:tabLst/>
                <a:defRPr/>
              </a:pPr>
              <a:r>
                <a:rPr kumimoji="0" lang="en-US" sz="3000" b="0" i="0" u="none" strike="noStrike" kern="0" cap="none" spc="0" normalizeH="0" baseline="0" noProof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Regular Expression for some regular languages</a:t>
              </a:r>
              <a:endParaRPr kumimoji="0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221;p7"/>
            <p:cNvSpPr txBox="1"/>
            <p:nvPr/>
          </p:nvSpPr>
          <p:spPr>
            <a:xfrm>
              <a:off x="190500" y="1273175"/>
              <a:ext cx="8763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22;p7"/>
            <p:cNvSpPr txBox="1"/>
            <p:nvPr/>
          </p:nvSpPr>
          <p:spPr>
            <a:xfrm>
              <a:off x="249237" y="2025650"/>
              <a:ext cx="8645525" cy="8334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342900" marR="0" lvl="0" indent="-22225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  <a:tabLst/>
                <a:defRPr/>
              </a:pPr>
              <a:endParaRPr kumimoji="0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9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aphicFrame>
          <p:nvGraphicFramePr>
            <p:cNvPr id="27" name="Google Shape;223;p7"/>
            <p:cNvGraphicFramePr/>
            <p:nvPr>
              <p:extLst>
                <p:ext uri="{D42A27DB-BD31-4B8C-83A1-F6EECF244321}">
                  <p14:modId xmlns:p14="http://schemas.microsoft.com/office/powerpoint/2010/main" val="2523149394"/>
                </p:ext>
              </p:extLst>
            </p:nvPr>
          </p:nvGraphicFramePr>
          <p:xfrm>
            <a:off x="1016000" y="4059237"/>
            <a:ext cx="6096000" cy="29718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3048000"/>
                  <a:gridCol w="3048000"/>
                </a:tblGrid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1" i="0" u="none" strike="noStrike" cap="none" dirty="0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Regular Expression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4F81BD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FFFFFF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1" i="0" u="none" strike="noStrike" cap="none">
                            <a:solidFill>
                              <a:srgbClr val="FFFFFF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Regular Languages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4F81BD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ф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{}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381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€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{€}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a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{a}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ab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{ab}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(a+b)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</a:t>
                        </a:r>
                        <a:r>
                          <a:rPr lang="en-US" sz="1800" b="0" i="0" u="none" strike="noStrike" cap="none" dirty="0" err="1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a,b</a:t>
                        </a: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(a+b+c)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{a , b , c}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E9EDF4"/>
                      </a:solidFill>
                    </a:tcPr>
                  </a:tc>
                </a:tr>
                <a:tr h="371475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r = w1+w2+w3…+wn</a:t>
                        </a:r>
                        <a:endParaRPr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tx1"/>
                            </a:solidFill>
                            <a:latin typeface="Arial"/>
                          </a:defRPr>
                        </a:lvl9pPr>
                      </a:lstStyle>
                      <a:p>
                        <a:pPr marL="0" marR="0" lvl="0" indent="0" algn="ct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1800"/>
                          <a:buFont typeface="Calibri"/>
                          <a:buNone/>
                        </a:pP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L = {</a:t>
                        </a:r>
                        <a:r>
                          <a:rPr lang="en-US" sz="1800" b="0" i="0" u="none" strike="noStrike" cap="none" dirty="0" err="1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w1,w2,w3</a:t>
                        </a: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,…</a:t>
                        </a:r>
                        <a:r>
                          <a:rPr lang="en-US" sz="1800" b="0" i="0" u="none" strike="noStrike" cap="none" dirty="0" err="1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wn</a:t>
                        </a:r>
                        <a:r>
                          <a:rPr lang="en-US" sz="1800" b="0" i="0" u="none" strike="noStrike" cap="none" dirty="0">
                            <a:solidFill>
                              <a:srgbClr val="000000"/>
                            </a:solidFill>
                            <a:latin typeface="Calibri"/>
                            <a:ea typeface="Calibri"/>
                            <a:cs typeface="Calibri"/>
                            <a:sym typeface="Calibri"/>
                          </a:rPr>
                          <a:t>}</a:t>
                        </a:r>
                        <a:endParaRPr dirty="0"/>
                      </a:p>
                    </a:txBody>
                    <a:tcPr marL="91450" marR="91450" marT="45725" marB="45725">
                      <a:lnL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12700" cap="flat" cmpd="sng">
                        <a:solidFill>
                          <a:srgbClr val="FFFFFF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0D8E8"/>
                      </a:solidFill>
                    </a:tcPr>
                  </a:tc>
                </a:tr>
              </a:tbl>
            </a:graphicData>
          </a:graphic>
        </p:graphicFrame>
        <p:sp>
          <p:nvSpPr>
            <p:cNvPr id="28" name="Google Shape;224;p7"/>
            <p:cNvSpPr txBox="1"/>
            <p:nvPr/>
          </p:nvSpPr>
          <p:spPr>
            <a:xfrm>
              <a:off x="249237" y="2513672"/>
              <a:ext cx="8737600" cy="10156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  <a:tabLst/>
                <a:defRPr/>
              </a:pPr>
              <a:endPara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  <a:p>
              <a:pPr marL="342900" marR="0" lvl="0" indent="-34290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•"/>
                <a:tabLst/>
                <a:defRPr/>
              </a:pP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If r is any regular expression then L(r) is regular language generated </a:t>
              </a:r>
              <a:r>
                <a:rPr kumimoji="0" lang="en-US" sz="2000" b="1" i="0" u="none" strike="noStrike" kern="0" cap="none" spc="0" normalizeH="0" baseline="0" noProof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byregular</a:t>
              </a:r>
              <a:r>
                <a:rPr kumimoji="0" 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rPr>
                <a:t> expression r.</a:t>
              </a:r>
              <a:endParaRPr kumimoji="0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649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Clr>
                <a:schemeClr val="lt1"/>
              </a:buClr>
              <a:buSzPts val="3500"/>
            </a:pPr>
            <a:r>
              <a:rPr lang="en-US" sz="35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Deterministic </a:t>
            </a:r>
            <a:r>
              <a:rPr lang="en-US" sz="3500" b="1" i="0" u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Finite Automata</a:t>
            </a:r>
            <a:endParaRPr dirty="0"/>
          </a:p>
        </p:txBody>
      </p:sp>
      <p:sp>
        <p:nvSpPr>
          <p:cNvPr id="6" name="Rectangle 5"/>
          <p:cNvSpPr/>
          <p:nvPr/>
        </p:nvSpPr>
        <p:spPr>
          <a:xfrm>
            <a:off x="804863" y="135168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buClr>
                <a:schemeClr val="lt1"/>
              </a:buClr>
              <a:buSzPts val="3000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Definition (</a:t>
            </a:r>
            <a:r>
              <a:rPr lang="en-US" b="1" dirty="0" err="1"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96000" y="1881506"/>
            <a:ext cx="10800000" cy="216982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just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finite state automata which is used to accept or reject a sequence of   string </a:t>
            </a:r>
            <a:endParaRPr lang="en-US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2000"/>
            </a:pPr>
            <a:endParaRPr lang="en-US" dirty="0"/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for each input symbol, there must be only one state. Hence, it is called 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Automaton</a:t>
            </a: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lvl="0" algn="just">
              <a:lnSpc>
                <a:spcPct val="150000"/>
              </a:lnSpc>
              <a:buClr>
                <a:schemeClr val="dk1"/>
              </a:buClr>
              <a:buSzPts val="2000"/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it has a finite number of states, the machine is called 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Finite Machine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or 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Deterministic Finite Automaton.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-26894"/>
            <a:ext cx="12192000" cy="642937"/>
            <a:chOff x="0" y="0"/>
            <a:chExt cx="12192000" cy="642937"/>
          </a:xfrm>
        </p:grpSpPr>
        <p:sp>
          <p:nvSpPr>
            <p:cNvPr id="3" name="Google Shape;112;p3"/>
            <p:cNvSpPr/>
            <p:nvPr/>
          </p:nvSpPr>
          <p:spPr>
            <a:xfrm>
              <a:off x="0" y="0"/>
              <a:ext cx="12192000" cy="642937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algn="ctr"/>
              <a:endParaRPr>
                <a:solidFill>
                  <a:prstClr val="black"/>
                </a:solidFill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Google Shape;113;p3"/>
            <p:cNvSpPr/>
            <p:nvPr/>
          </p:nvSpPr>
          <p:spPr>
            <a:xfrm>
              <a:off x="254000" y="44450"/>
              <a:ext cx="11684000" cy="554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endParaRPr lang="en-US" sz="3200" b="1" dirty="0">
                <a:solidFill>
                  <a:prstClr val="white"/>
                </a:solidFill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Google Shape;253;p10"/>
          <p:cNvSpPr txBox="1"/>
          <p:nvPr/>
        </p:nvSpPr>
        <p:spPr>
          <a:xfrm>
            <a:off x="1285875" y="17556"/>
            <a:ext cx="74295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lang="en-US" sz="3500" b="1" i="0" u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Formal Definition of </a:t>
            </a:r>
            <a:r>
              <a:rPr lang="en-US" sz="3500" b="1" i="0" u="none" dirty="0" err="1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endParaRPr dirty="0"/>
          </a:p>
        </p:txBody>
      </p:sp>
      <p:sp>
        <p:nvSpPr>
          <p:cNvPr id="8" name="Rectangle 7"/>
          <p:cNvSpPr/>
          <p:nvPr/>
        </p:nvSpPr>
        <p:spPr>
          <a:xfrm>
            <a:off x="696000" y="2008098"/>
            <a:ext cx="10800000" cy="373435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-127000"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represented by a 5-tuple (Q, ∑, δ,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F) where −</a:t>
            </a:r>
            <a:endParaRPr lang="en-US" sz="2000" dirty="0"/>
          </a:p>
          <a:p>
            <a:pPr lvl="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Q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finite set of states.</a:t>
            </a:r>
            <a:endParaRPr lang="en-US" sz="2000" dirty="0"/>
          </a:p>
          <a:p>
            <a:pPr lvl="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∑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finite set of symbols called the alphabet.</a:t>
            </a:r>
            <a:endParaRPr lang="en-US" sz="2000" dirty="0"/>
          </a:p>
          <a:p>
            <a:pPr lvl="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δ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the transition function where δ: Q × ∑ → Q {only one state}</a:t>
            </a:r>
            <a:endParaRPr lang="en-US" sz="2000" dirty="0"/>
          </a:p>
          <a:p>
            <a:pPr lvl="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lang="en-US" sz="20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000" b="1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the initial state from where any input is processed (</a:t>
            </a:r>
            <a:r>
              <a:rPr lang="en-US" sz="2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</a:t>
            </a:r>
            <a:r>
              <a:rPr lang="en-US" sz="20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∈ Q).</a:t>
            </a:r>
            <a:endParaRPr lang="en-US" sz="2000" dirty="0"/>
          </a:p>
          <a:p>
            <a:pPr lvl="0">
              <a:lnSpc>
                <a:spcPct val="200000"/>
              </a:lnSpc>
              <a:spcBef>
                <a:spcPts val="400"/>
              </a:spcBef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F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is a set of final state/states of Q (F ⊆ Q).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6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ni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3181</Words>
  <Application>Microsoft Office PowerPoint</Application>
  <PresentationFormat>Widescreen</PresentationFormat>
  <Paragraphs>519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49</vt:i4>
      </vt:variant>
    </vt:vector>
  </HeadingPairs>
  <TitlesOfParts>
    <vt:vector size="63" baseType="lpstr">
      <vt:lpstr>arial</vt:lpstr>
      <vt:lpstr>arial</vt:lpstr>
      <vt:lpstr>Arial Unicode MS</vt:lpstr>
      <vt:lpstr>Calibri</vt:lpstr>
      <vt:lpstr>Cambria</vt:lpstr>
      <vt:lpstr>Lato</vt:lpstr>
      <vt:lpstr>MS Mincho</vt:lpstr>
      <vt:lpstr>Noto Sans Symbols</vt:lpstr>
      <vt:lpstr>Symbol</vt:lpstr>
      <vt:lpstr>Times New Roman</vt:lpstr>
      <vt:lpstr>Wingdings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107</cp:revision>
  <dcterms:created xsi:type="dcterms:W3CDTF">2025-05-12T16:13:09Z</dcterms:created>
  <dcterms:modified xsi:type="dcterms:W3CDTF">2025-07-09T09:10:43Z</dcterms:modified>
</cp:coreProperties>
</file>