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5" r:id="rId1"/>
  </p:sldMasterIdLst>
  <p:notesMasterIdLst>
    <p:notesMasterId r:id="rId73"/>
  </p:notesMasterIdLst>
  <p:sldIdLst>
    <p:sldId id="279" r:id="rId2"/>
    <p:sldId id="257" r:id="rId3"/>
    <p:sldId id="258" r:id="rId4"/>
    <p:sldId id="259" r:id="rId5"/>
    <p:sldId id="280" r:id="rId6"/>
    <p:sldId id="260" r:id="rId7"/>
    <p:sldId id="261" r:id="rId8"/>
    <p:sldId id="281" r:id="rId9"/>
    <p:sldId id="282" r:id="rId10"/>
    <p:sldId id="295" r:id="rId11"/>
    <p:sldId id="283" r:id="rId12"/>
    <p:sldId id="284" r:id="rId13"/>
    <p:sldId id="285" r:id="rId14"/>
    <p:sldId id="288" r:id="rId15"/>
    <p:sldId id="286" r:id="rId16"/>
    <p:sldId id="287" r:id="rId17"/>
    <p:sldId id="292" r:id="rId18"/>
    <p:sldId id="296" r:id="rId19"/>
    <p:sldId id="289" r:id="rId20"/>
    <p:sldId id="290" r:id="rId21"/>
    <p:sldId id="291" r:id="rId22"/>
    <p:sldId id="266" r:id="rId23"/>
    <p:sldId id="293" r:id="rId24"/>
    <p:sldId id="267" r:id="rId25"/>
    <p:sldId id="268" r:id="rId26"/>
    <p:sldId id="269" r:id="rId27"/>
    <p:sldId id="297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94" r:id="rId36"/>
    <p:sldId id="302" r:id="rId37"/>
    <p:sldId id="298" r:id="rId38"/>
    <p:sldId id="300" r:id="rId39"/>
    <p:sldId id="301" r:id="rId40"/>
    <p:sldId id="303" r:id="rId41"/>
    <p:sldId id="304" r:id="rId42"/>
    <p:sldId id="306" r:id="rId43"/>
    <p:sldId id="305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6" r:id="rId53"/>
    <p:sldId id="315" r:id="rId54"/>
    <p:sldId id="317" r:id="rId55"/>
    <p:sldId id="322" r:id="rId56"/>
    <p:sldId id="320" r:id="rId57"/>
    <p:sldId id="321" r:id="rId58"/>
    <p:sldId id="323" r:id="rId59"/>
    <p:sldId id="324" r:id="rId60"/>
    <p:sldId id="325" r:id="rId61"/>
    <p:sldId id="326" r:id="rId62"/>
    <p:sldId id="327" r:id="rId63"/>
    <p:sldId id="328" r:id="rId64"/>
    <p:sldId id="329" r:id="rId65"/>
    <p:sldId id="330" r:id="rId66"/>
    <p:sldId id="331" r:id="rId67"/>
    <p:sldId id="332" r:id="rId68"/>
    <p:sldId id="333" r:id="rId69"/>
    <p:sldId id="334" r:id="rId70"/>
    <p:sldId id="335" r:id="rId71"/>
    <p:sldId id="336" r:id="rId7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39" autoAdjust="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1419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FD9FF-E34F-4AFD-A2E2-DFE4A4AB65EE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DA37F-31AE-4835-B032-5449DECA5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63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3294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id="{D3882745-CD90-436A-BF45-2406E9A5F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>
            <a:extLst>
              <a:ext uri="{FF2B5EF4-FFF2-40B4-BE49-F238E27FC236}">
                <a16:creationId xmlns:a16="http://schemas.microsoft.com/office/drawing/2014/main" id="{758A87A8-9713-B36A-69A9-53E5823199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:notes">
            <a:extLst>
              <a:ext uri="{FF2B5EF4-FFF2-40B4-BE49-F238E27FC236}">
                <a16:creationId xmlns:a16="http://schemas.microsoft.com/office/drawing/2014/main" id="{DCA6BCFA-0C47-E019-2151-020CB9DCF6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3188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id="{0FE4E075-C1D5-C9AD-5FBC-925579D5F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>
            <a:extLst>
              <a:ext uri="{FF2B5EF4-FFF2-40B4-BE49-F238E27FC236}">
                <a16:creationId xmlns:a16="http://schemas.microsoft.com/office/drawing/2014/main" id="{0B64E76A-51CB-C651-4DB3-719DB7E2E7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:notes">
            <a:extLst>
              <a:ext uri="{FF2B5EF4-FFF2-40B4-BE49-F238E27FC236}">
                <a16:creationId xmlns:a16="http://schemas.microsoft.com/office/drawing/2014/main" id="{9FF00AB8-B2F7-E4FE-4AC2-C4EA7BD70B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9235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id="{8F36B699-D85A-AACB-71FA-BEBE8FEF6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>
            <a:extLst>
              <a:ext uri="{FF2B5EF4-FFF2-40B4-BE49-F238E27FC236}">
                <a16:creationId xmlns:a16="http://schemas.microsoft.com/office/drawing/2014/main" id="{B88EF2FC-146C-FFAE-2F4D-003BDCF5DA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:notes">
            <a:extLst>
              <a:ext uri="{FF2B5EF4-FFF2-40B4-BE49-F238E27FC236}">
                <a16:creationId xmlns:a16="http://schemas.microsoft.com/office/drawing/2014/main" id="{95DBAF0C-F5FF-A49F-FCDD-8942837E00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7039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id="{B178530B-DFFB-7C74-804B-82985BE0D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>
            <a:extLst>
              <a:ext uri="{FF2B5EF4-FFF2-40B4-BE49-F238E27FC236}">
                <a16:creationId xmlns:a16="http://schemas.microsoft.com/office/drawing/2014/main" id="{446E9BFB-9C48-EFB6-A1D8-BCD0C97A78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:notes">
            <a:extLst>
              <a:ext uri="{FF2B5EF4-FFF2-40B4-BE49-F238E27FC236}">
                <a16:creationId xmlns:a16="http://schemas.microsoft.com/office/drawing/2014/main" id="{4E1C0228-8B6E-B460-E9D2-31C4AD5212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5616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id="{C95A99F7-C449-DB88-7588-56CA931D4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>
            <a:extLst>
              <a:ext uri="{FF2B5EF4-FFF2-40B4-BE49-F238E27FC236}">
                <a16:creationId xmlns:a16="http://schemas.microsoft.com/office/drawing/2014/main" id="{4AB0BE2E-4681-3DAA-0956-D26508E25E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:notes">
            <a:extLst>
              <a:ext uri="{FF2B5EF4-FFF2-40B4-BE49-F238E27FC236}">
                <a16:creationId xmlns:a16="http://schemas.microsoft.com/office/drawing/2014/main" id="{D77ED7A5-CD90-7AEF-314C-9D1D36607E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6550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id="{CBB4573B-2B00-3915-EB90-54D2149EB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>
            <a:extLst>
              <a:ext uri="{FF2B5EF4-FFF2-40B4-BE49-F238E27FC236}">
                <a16:creationId xmlns:a16="http://schemas.microsoft.com/office/drawing/2014/main" id="{51C3F400-4862-AE7D-0E6D-165B294375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:notes">
            <a:extLst>
              <a:ext uri="{FF2B5EF4-FFF2-40B4-BE49-F238E27FC236}">
                <a16:creationId xmlns:a16="http://schemas.microsoft.com/office/drawing/2014/main" id="{6A38523E-FC70-EEE4-D0EA-BBA182291B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2669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Usually not implemented directly. Servlets use classes like GenericServlet.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Explain how service() automatically routes based on HTTP method.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id="{C37F2E8F-AFCD-74E3-0831-E8E638749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>
            <a:extLst>
              <a:ext uri="{FF2B5EF4-FFF2-40B4-BE49-F238E27FC236}">
                <a16:creationId xmlns:a16="http://schemas.microsoft.com/office/drawing/2014/main" id="{74DFCB74-053C-5C3E-120C-F8E8BBA92E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:notes">
            <a:extLst>
              <a:ext uri="{FF2B5EF4-FFF2-40B4-BE49-F238E27FC236}">
                <a16:creationId xmlns:a16="http://schemas.microsoft.com/office/drawing/2014/main" id="{1B3A98BB-9421-577A-3660-381FD1C990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3841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id="{94C19933-B5A5-6B75-0570-666B3DF0F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>
            <a:extLst>
              <a:ext uri="{FF2B5EF4-FFF2-40B4-BE49-F238E27FC236}">
                <a16:creationId xmlns:a16="http://schemas.microsoft.com/office/drawing/2014/main" id="{4BE1CA51-ED67-0A44-79B4-949C2B0FDA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:notes">
            <a:extLst>
              <a:ext uri="{FF2B5EF4-FFF2-40B4-BE49-F238E27FC236}">
                <a16:creationId xmlns:a16="http://schemas.microsoft.com/office/drawing/2014/main" id="{C94E3F2D-82E5-933D-D557-6A506113D3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2275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obj">
  <p:cSld name="Title Slide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6"/>
          <p:cNvSpPr txBox="1">
            <a:spLocks noGrp="1"/>
          </p:cNvSpPr>
          <p:nvPr>
            <p:ph type="ctrTitle"/>
          </p:nvPr>
        </p:nvSpPr>
        <p:spPr>
          <a:xfrm>
            <a:off x="1715896" y="1632966"/>
            <a:ext cx="5712206" cy="55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5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" name="Google Shape;16;p36"/>
          <p:cNvSpPr txBox="1">
            <a:spLocks noGrp="1"/>
          </p:cNvSpPr>
          <p:nvPr>
            <p:ph type="subTitle" idx="1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" name="Google Shape;17;p36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18" name="Google Shape;18;p36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19" name="Google Shape;19;p36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58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7"/>
          <p:cNvSpPr txBox="1">
            <a:spLocks noGrp="1"/>
          </p:cNvSpPr>
          <p:nvPr>
            <p:ph type="title"/>
          </p:nvPr>
        </p:nvSpPr>
        <p:spPr>
          <a:xfrm>
            <a:off x="78739" y="1699386"/>
            <a:ext cx="8986520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37"/>
          <p:cNvSpPr txBox="1">
            <a:spLocks noGrp="1"/>
          </p:cNvSpPr>
          <p:nvPr>
            <p:ph type="body" idx="1"/>
          </p:nvPr>
        </p:nvSpPr>
        <p:spPr>
          <a:xfrm>
            <a:off x="301625" y="2368295"/>
            <a:ext cx="8664575" cy="4271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37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24" name="Google Shape;24;p37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25" name="Google Shape;25;p37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87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7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7755" y="3072383"/>
            <a:ext cx="5430012" cy="2802636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39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35" name="Google Shape;35;p39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36" name="Google Shape;36;p39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02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0"/>
          <p:cNvSpPr txBox="1">
            <a:spLocks noGrp="1"/>
          </p:cNvSpPr>
          <p:nvPr>
            <p:ph type="title"/>
          </p:nvPr>
        </p:nvSpPr>
        <p:spPr>
          <a:xfrm>
            <a:off x="78739" y="1699386"/>
            <a:ext cx="8986520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" name="Google Shape;39;p40"/>
          <p:cNvSpPr txBox="1">
            <a:spLocks noGrp="1"/>
          </p:cNvSpPr>
          <p:nvPr>
            <p:ph type="body" idx="1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40"/>
          <p:cNvSpPr txBox="1">
            <a:spLocks noGrp="1"/>
          </p:cNvSpPr>
          <p:nvPr>
            <p:ph type="body" idx="2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41;p40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42" name="Google Shape;42;p40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3" name="Google Shape;43;p40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98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0"/>
            <a:ext cx="9144000" cy="6857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3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857755" y="3072383"/>
            <a:ext cx="5430012" cy="280263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35"/>
          <p:cNvSpPr/>
          <p:nvPr/>
        </p:nvSpPr>
        <p:spPr>
          <a:xfrm>
            <a:off x="0" y="1642872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 extrusionOk="0">
                <a:moveTo>
                  <a:pt x="9144000" y="0"/>
                </a:moveTo>
                <a:lnTo>
                  <a:pt x="0" y="0"/>
                </a:lnTo>
                <a:lnTo>
                  <a:pt x="0" y="643127"/>
                </a:lnTo>
                <a:lnTo>
                  <a:pt x="9144000" y="643127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" name="Google Shape;9;p35"/>
          <p:cNvSpPr txBox="1">
            <a:spLocks noGrp="1"/>
          </p:cNvSpPr>
          <p:nvPr>
            <p:ph type="title"/>
          </p:nvPr>
        </p:nvSpPr>
        <p:spPr>
          <a:xfrm>
            <a:off x="78739" y="1699386"/>
            <a:ext cx="8986520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35"/>
          <p:cNvSpPr txBox="1">
            <a:spLocks noGrp="1"/>
          </p:cNvSpPr>
          <p:nvPr>
            <p:ph type="body" idx="1"/>
          </p:nvPr>
        </p:nvSpPr>
        <p:spPr>
          <a:xfrm>
            <a:off x="301625" y="2368295"/>
            <a:ext cx="8664575" cy="4271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35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 lang="en-US"/>
          </a:p>
        </p:txBody>
      </p:sp>
      <p:sp>
        <p:nvSpPr>
          <p:cNvPr id="12" name="Google Shape;12;p35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13" name="Google Shape;13;p35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5183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2"/>
          <p:cNvGrpSpPr/>
          <p:nvPr/>
        </p:nvGrpSpPr>
        <p:grpSpPr>
          <a:xfrm>
            <a:off x="0" y="0"/>
            <a:ext cx="9144000" cy="6857998"/>
            <a:chOff x="0" y="0"/>
            <a:chExt cx="9144000" cy="6857998"/>
          </a:xfrm>
        </p:grpSpPr>
        <p:pic>
          <p:nvPicPr>
            <p:cNvPr id="62" name="Google Shape;62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9144000" cy="68579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Google Shape;63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857755" y="2572511"/>
              <a:ext cx="5430012" cy="28026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2"/>
            <p:cNvSpPr/>
            <p:nvPr/>
          </p:nvSpPr>
          <p:spPr>
            <a:xfrm>
              <a:off x="0" y="3715511"/>
              <a:ext cx="9144000" cy="713740"/>
            </a:xfrm>
            <a:custGeom>
              <a:avLst/>
              <a:gdLst/>
              <a:ahLst/>
              <a:cxnLst/>
              <a:rect l="l" t="t" r="r" b="b"/>
              <a:pathLst>
                <a:path w="9144000" h="713739" extrusionOk="0">
                  <a:moveTo>
                    <a:pt x="9144000" y="0"/>
                  </a:moveTo>
                  <a:lnTo>
                    <a:pt x="0" y="0"/>
                  </a:lnTo>
                  <a:lnTo>
                    <a:pt x="0" y="713232"/>
                  </a:lnTo>
                  <a:lnTo>
                    <a:pt x="9144000" y="71323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1F487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65" name="Google Shape;65;p2"/>
          <p:cNvSpPr txBox="1"/>
          <p:nvPr/>
        </p:nvSpPr>
        <p:spPr>
          <a:xfrm>
            <a:off x="317635" y="3760977"/>
            <a:ext cx="8191098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algn="ctr"/>
            <a:r>
              <a:rPr lang="en-US" sz="3600" dirty="0">
                <a:solidFill>
                  <a:schemeClr val="bg1"/>
                </a:solidFill>
              </a:rPr>
              <a:t>Web Basics and Java Servlets</a:t>
            </a:r>
            <a:endParaRPr sz="35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id="{C48F210D-3D6B-22DA-8BB5-412598D08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2">
            <a:extLst>
              <a:ext uri="{FF2B5EF4-FFF2-40B4-BE49-F238E27FC236}">
                <a16:creationId xmlns:a16="http://schemas.microsoft.com/office/drawing/2014/main" id="{DBF3F152-5874-8FCA-07DE-3C1CC5C0B669}"/>
              </a:ext>
            </a:extLst>
          </p:cNvPr>
          <p:cNvGrpSpPr/>
          <p:nvPr/>
        </p:nvGrpSpPr>
        <p:grpSpPr>
          <a:xfrm>
            <a:off x="0" y="0"/>
            <a:ext cx="9144000" cy="6857998"/>
            <a:chOff x="0" y="0"/>
            <a:chExt cx="9144000" cy="6857998"/>
          </a:xfrm>
        </p:grpSpPr>
        <p:pic>
          <p:nvPicPr>
            <p:cNvPr id="62" name="Google Shape;62;p2">
              <a:extLst>
                <a:ext uri="{FF2B5EF4-FFF2-40B4-BE49-F238E27FC236}">
                  <a16:creationId xmlns:a16="http://schemas.microsoft.com/office/drawing/2014/main" id="{DBD0EA73-A40E-642E-F357-DCE1575052B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9144000" cy="68579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Google Shape;63;p2">
              <a:extLst>
                <a:ext uri="{FF2B5EF4-FFF2-40B4-BE49-F238E27FC236}">
                  <a16:creationId xmlns:a16="http://schemas.microsoft.com/office/drawing/2014/main" id="{CE1DB93B-DB53-4C6A-CDB0-27211EBA7948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857755" y="2572511"/>
              <a:ext cx="5430012" cy="28026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2">
              <a:extLst>
                <a:ext uri="{FF2B5EF4-FFF2-40B4-BE49-F238E27FC236}">
                  <a16:creationId xmlns:a16="http://schemas.microsoft.com/office/drawing/2014/main" id="{44BB9567-4136-CB54-F788-F49996D0AD85}"/>
                </a:ext>
              </a:extLst>
            </p:cNvPr>
            <p:cNvSpPr/>
            <p:nvPr/>
          </p:nvSpPr>
          <p:spPr>
            <a:xfrm>
              <a:off x="0" y="3715511"/>
              <a:ext cx="9144000" cy="713740"/>
            </a:xfrm>
            <a:custGeom>
              <a:avLst/>
              <a:gdLst/>
              <a:ahLst/>
              <a:cxnLst/>
              <a:rect l="l" t="t" r="r" b="b"/>
              <a:pathLst>
                <a:path w="9144000" h="713739" extrusionOk="0">
                  <a:moveTo>
                    <a:pt x="9144000" y="0"/>
                  </a:moveTo>
                  <a:lnTo>
                    <a:pt x="0" y="0"/>
                  </a:lnTo>
                  <a:lnTo>
                    <a:pt x="0" y="713232"/>
                  </a:lnTo>
                  <a:lnTo>
                    <a:pt x="9144000" y="71323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1F487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65" name="Google Shape;65;p2">
            <a:extLst>
              <a:ext uri="{FF2B5EF4-FFF2-40B4-BE49-F238E27FC236}">
                <a16:creationId xmlns:a16="http://schemas.microsoft.com/office/drawing/2014/main" id="{BCAB3158-FFF7-5CED-4C01-E3251B2E367B}"/>
              </a:ext>
            </a:extLst>
          </p:cNvPr>
          <p:cNvSpPr txBox="1"/>
          <p:nvPr/>
        </p:nvSpPr>
        <p:spPr>
          <a:xfrm>
            <a:off x="317635" y="3760977"/>
            <a:ext cx="8191098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algn="ctr"/>
            <a:r>
              <a:rPr lang="en-US" sz="3600" dirty="0">
                <a:solidFill>
                  <a:schemeClr val="bg1"/>
                </a:solidFill>
              </a:rPr>
              <a:t>Web Servers and Servlet Containers</a:t>
            </a:r>
            <a:endParaRPr sz="35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0374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Servlet Container?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sz="2800" dirty="0"/>
              <a:t>A servlet container (or web container) runs Java servlets.</a:t>
            </a:r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sz="2800" dirty="0"/>
              <a:t>It handles dynamic web content generated by Java code.</a:t>
            </a:r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sz="2800" dirty="0"/>
              <a:t>Manages servlet lifecycle: loading, instantiation, request handling.</a:t>
            </a:r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sz="2800" dirty="0"/>
              <a:t>Provides runtime environment for servlet execution.</a:t>
            </a:r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sz="2800" dirty="0"/>
              <a:t>Examples: Apache Tomcat, Jetty, </a:t>
            </a:r>
            <a:r>
              <a:rPr sz="2800" dirty="0" err="1"/>
              <a:t>WildFly</a:t>
            </a:r>
            <a:r>
              <a:rPr sz="2800" dirty="0"/>
              <a:t>, </a:t>
            </a:r>
            <a:r>
              <a:rPr sz="2800" dirty="0" err="1"/>
              <a:t>GlassFish</a:t>
            </a:r>
            <a:r>
              <a:rPr sz="2800"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Comparison: Web Server vs Servlet Container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4F60D75-49B0-667D-996A-A866FAB405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672897"/>
              </p:ext>
            </p:extLst>
          </p:nvPr>
        </p:nvGraphicFramePr>
        <p:xfrm>
          <a:off x="218209" y="2309999"/>
          <a:ext cx="8678601" cy="45480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213264">
                  <a:extLst>
                    <a:ext uri="{9D8B030D-6E8A-4147-A177-3AD203B41FA5}">
                      <a16:colId xmlns:a16="http://schemas.microsoft.com/office/drawing/2014/main" val="3143677688"/>
                    </a:ext>
                  </a:extLst>
                </a:gridCol>
                <a:gridCol w="3572469">
                  <a:extLst>
                    <a:ext uri="{9D8B030D-6E8A-4147-A177-3AD203B41FA5}">
                      <a16:colId xmlns:a16="http://schemas.microsoft.com/office/drawing/2014/main" val="3775248661"/>
                    </a:ext>
                  </a:extLst>
                </a:gridCol>
                <a:gridCol w="2892868">
                  <a:extLst>
                    <a:ext uri="{9D8B030D-6E8A-4147-A177-3AD203B41FA5}">
                      <a16:colId xmlns:a16="http://schemas.microsoft.com/office/drawing/2014/main" val="367560459"/>
                    </a:ext>
                  </a:extLst>
                </a:gridCol>
              </a:tblGrid>
              <a:tr h="4844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Feature</a:t>
                      </a:r>
                    </a:p>
                  </a:txBody>
                  <a:tcPr marL="80821" marR="80821" marT="40410" marB="4041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Web Server</a:t>
                      </a:r>
                    </a:p>
                  </a:txBody>
                  <a:tcPr marL="80821" marR="80821" marT="40410" marB="4041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Servlet Container (Web Container)</a:t>
                      </a:r>
                    </a:p>
                  </a:txBody>
                  <a:tcPr marL="80821" marR="80821" marT="40410" marB="40410" anchor="ctr"/>
                </a:tc>
                <a:extLst>
                  <a:ext uri="{0D108BD9-81ED-4DB2-BD59-A6C34878D82A}">
                    <a16:rowId xmlns:a16="http://schemas.microsoft.com/office/drawing/2014/main" val="2716797599"/>
                  </a:ext>
                </a:extLst>
              </a:tr>
              <a:tr h="4844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Primary Role</a:t>
                      </a:r>
                      <a:endParaRPr lang="en-US" sz="1600" dirty="0"/>
                    </a:p>
                  </a:txBody>
                  <a:tcPr marL="80821" marR="80821" marT="40410" marB="4041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Serve static content</a:t>
                      </a:r>
                    </a:p>
                  </a:txBody>
                  <a:tcPr marL="80821" marR="80821" marT="40410" marB="4041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Process dynamic content (Java Servlets, JSP)</a:t>
                      </a:r>
                    </a:p>
                  </a:txBody>
                  <a:tcPr marL="80821" marR="80821" marT="40410" marB="40410" anchor="ctr"/>
                </a:tc>
                <a:extLst>
                  <a:ext uri="{0D108BD9-81ED-4DB2-BD59-A6C34878D82A}">
                    <a16:rowId xmlns:a16="http://schemas.microsoft.com/office/drawing/2014/main" val="1882384843"/>
                  </a:ext>
                </a:extLst>
              </a:tr>
              <a:tr h="4844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Content Type</a:t>
                      </a:r>
                      <a:endParaRPr lang="en-US" sz="1600"/>
                    </a:p>
                  </a:txBody>
                  <a:tcPr marL="80821" marR="80821" marT="40410" marB="4041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HTML, CSS, JS, images</a:t>
                      </a:r>
                    </a:p>
                  </a:txBody>
                  <a:tcPr marL="80821" marR="80821" marT="40410" marB="4041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Servlet-generated HTML, JSON, XML, etc.</a:t>
                      </a:r>
                    </a:p>
                  </a:txBody>
                  <a:tcPr marL="80821" marR="80821" marT="40410" marB="40410" anchor="ctr"/>
                </a:tc>
                <a:extLst>
                  <a:ext uri="{0D108BD9-81ED-4DB2-BD59-A6C34878D82A}">
                    <a16:rowId xmlns:a16="http://schemas.microsoft.com/office/drawing/2014/main" val="2672997790"/>
                  </a:ext>
                </a:extLst>
              </a:tr>
              <a:tr h="4844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Technology Support</a:t>
                      </a:r>
                      <a:endParaRPr lang="en-US" sz="1600"/>
                    </a:p>
                  </a:txBody>
                  <a:tcPr marL="80821" marR="80821" marT="40410" marB="4041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No Java support</a:t>
                      </a:r>
                    </a:p>
                  </a:txBody>
                  <a:tcPr marL="80821" marR="80821" marT="40410" marB="4041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Full Java Servlet and JSP support</a:t>
                      </a:r>
                    </a:p>
                  </a:txBody>
                  <a:tcPr marL="80821" marR="80821" marT="40410" marB="40410" anchor="ctr"/>
                </a:tc>
                <a:extLst>
                  <a:ext uri="{0D108BD9-81ED-4DB2-BD59-A6C34878D82A}">
                    <a16:rowId xmlns:a16="http://schemas.microsoft.com/office/drawing/2014/main" val="1325572705"/>
                  </a:ext>
                </a:extLst>
              </a:tr>
              <a:tr h="4844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Examples</a:t>
                      </a:r>
                      <a:endParaRPr lang="en-US" sz="1600"/>
                    </a:p>
                  </a:txBody>
                  <a:tcPr marL="80821" marR="80821" marT="40410" marB="4041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Apache HTTPD, Nginx, IIS</a:t>
                      </a:r>
                    </a:p>
                  </a:txBody>
                  <a:tcPr marL="80821" marR="80821" marT="40410" marB="4041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Tomcat, Jetty, WildFly, GlassFish</a:t>
                      </a:r>
                    </a:p>
                  </a:txBody>
                  <a:tcPr marL="80821" marR="80821" marT="40410" marB="40410" anchor="ctr"/>
                </a:tc>
                <a:extLst>
                  <a:ext uri="{0D108BD9-81ED-4DB2-BD59-A6C34878D82A}">
                    <a16:rowId xmlns:a16="http://schemas.microsoft.com/office/drawing/2014/main" val="2722673637"/>
                  </a:ext>
                </a:extLst>
              </a:tr>
              <a:tr h="4844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Communication</a:t>
                      </a:r>
                      <a:endParaRPr lang="en-US" sz="1600"/>
                    </a:p>
                  </a:txBody>
                  <a:tcPr marL="80821" marR="80821" marT="40410" marB="4041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Uses HTTP protocol</a:t>
                      </a:r>
                    </a:p>
                  </a:txBody>
                  <a:tcPr marL="80821" marR="80821" marT="40410" marB="4041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600"/>
                        <a:t>Supports Servlet API, manages sessions</a:t>
                      </a:r>
                    </a:p>
                  </a:txBody>
                  <a:tcPr marL="80821" marR="80821" marT="40410" marB="40410" anchor="ctr"/>
                </a:tc>
                <a:extLst>
                  <a:ext uri="{0D108BD9-81ED-4DB2-BD59-A6C34878D82A}">
                    <a16:rowId xmlns:a16="http://schemas.microsoft.com/office/drawing/2014/main" val="730138850"/>
                  </a:ext>
                </a:extLst>
              </a:tr>
              <a:tr h="4844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Performance</a:t>
                      </a:r>
                      <a:endParaRPr lang="en-US" sz="1600"/>
                    </a:p>
                  </a:txBody>
                  <a:tcPr marL="80821" marR="80821" marT="40410" marB="4041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Optimized for static file delivery</a:t>
                      </a:r>
                    </a:p>
                  </a:txBody>
                  <a:tcPr marL="80821" marR="80821" marT="40410" marB="4041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Optimized for concurrent Java execution</a:t>
                      </a:r>
                    </a:p>
                  </a:txBody>
                  <a:tcPr marL="80821" marR="80821" marT="40410" marB="40410" anchor="ctr"/>
                </a:tc>
                <a:extLst>
                  <a:ext uri="{0D108BD9-81ED-4DB2-BD59-A6C34878D82A}">
                    <a16:rowId xmlns:a16="http://schemas.microsoft.com/office/drawing/2014/main" val="657927795"/>
                  </a:ext>
                </a:extLst>
              </a:tr>
              <a:tr h="4844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Usage</a:t>
                      </a:r>
                      <a:endParaRPr lang="en-US" sz="1600"/>
                    </a:p>
                  </a:txBody>
                  <a:tcPr marL="80821" marR="80821" marT="40410" marB="4041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Front-end or static asset handler</a:t>
                      </a:r>
                    </a:p>
                  </a:txBody>
                  <a:tcPr marL="80821" marR="80821" marT="40410" marB="4041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Backend application logic handler</a:t>
                      </a:r>
                    </a:p>
                  </a:txBody>
                  <a:tcPr marL="80821" marR="80821" marT="40410" marB="40410" anchor="ctr"/>
                </a:tc>
                <a:extLst>
                  <a:ext uri="{0D108BD9-81ED-4DB2-BD59-A6C34878D82A}">
                    <a16:rowId xmlns:a16="http://schemas.microsoft.com/office/drawing/2014/main" val="22639589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Web Server and Servlet Container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301625" y="2368295"/>
            <a:ext cx="8664575" cy="2954655"/>
          </a:xfrm>
        </p:spPr>
        <p:txBody>
          <a:bodyPr/>
          <a:lstStyle/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sz="3200" dirty="0"/>
              <a:t>Web server handles static content and forwards dynamic requests.</a:t>
            </a:r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sz="3200" dirty="0"/>
              <a:t>Servlet container processes business logic and generates dynamic content.</a:t>
            </a:r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sz="3200" dirty="0"/>
              <a:t>Integration is done using reverse proxy or </a:t>
            </a:r>
            <a:r>
              <a:rPr lang="en-US" sz="3200" dirty="0"/>
              <a:t>AJP (Apache </a:t>
            </a:r>
            <a:r>
              <a:rPr lang="en-US" sz="3200" dirty="0" err="1"/>
              <a:t>JServ</a:t>
            </a:r>
            <a:r>
              <a:rPr lang="en-US" sz="3200" dirty="0"/>
              <a:t> Protocol)</a:t>
            </a:r>
            <a:r>
              <a:rPr sz="3200" dirty="0"/>
              <a:t>.</a:t>
            </a:r>
            <a:endParaRPr lang="en-US" sz="3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id="{D6B5FD6B-AADC-96B5-7A45-0E05B4439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2">
            <a:extLst>
              <a:ext uri="{FF2B5EF4-FFF2-40B4-BE49-F238E27FC236}">
                <a16:creationId xmlns:a16="http://schemas.microsoft.com/office/drawing/2014/main" id="{730E8DDD-0861-3FC9-D0A4-8AF01D376ECD}"/>
              </a:ext>
            </a:extLst>
          </p:cNvPr>
          <p:cNvGrpSpPr/>
          <p:nvPr/>
        </p:nvGrpSpPr>
        <p:grpSpPr>
          <a:xfrm>
            <a:off x="0" y="0"/>
            <a:ext cx="9144000" cy="6857998"/>
            <a:chOff x="0" y="0"/>
            <a:chExt cx="9144000" cy="6857998"/>
          </a:xfrm>
        </p:grpSpPr>
        <p:pic>
          <p:nvPicPr>
            <p:cNvPr id="62" name="Google Shape;62;p2">
              <a:extLst>
                <a:ext uri="{FF2B5EF4-FFF2-40B4-BE49-F238E27FC236}">
                  <a16:creationId xmlns:a16="http://schemas.microsoft.com/office/drawing/2014/main" id="{945BAE9B-D3D0-01DB-BCCB-4FEE7BADFCF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9144000" cy="68579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Google Shape;63;p2">
              <a:extLst>
                <a:ext uri="{FF2B5EF4-FFF2-40B4-BE49-F238E27FC236}">
                  <a16:creationId xmlns:a16="http://schemas.microsoft.com/office/drawing/2014/main" id="{9DDCC010-7C7A-2DD2-0A81-FA539EF9FCBE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857755" y="2572511"/>
              <a:ext cx="5430012" cy="28026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2">
              <a:extLst>
                <a:ext uri="{FF2B5EF4-FFF2-40B4-BE49-F238E27FC236}">
                  <a16:creationId xmlns:a16="http://schemas.microsoft.com/office/drawing/2014/main" id="{3E122D18-7104-5684-521D-3AD4DE141152}"/>
                </a:ext>
              </a:extLst>
            </p:cNvPr>
            <p:cNvSpPr/>
            <p:nvPr/>
          </p:nvSpPr>
          <p:spPr>
            <a:xfrm>
              <a:off x="0" y="3715511"/>
              <a:ext cx="9144000" cy="713740"/>
            </a:xfrm>
            <a:custGeom>
              <a:avLst/>
              <a:gdLst/>
              <a:ahLst/>
              <a:cxnLst/>
              <a:rect l="l" t="t" r="r" b="b"/>
              <a:pathLst>
                <a:path w="9144000" h="713739" extrusionOk="0">
                  <a:moveTo>
                    <a:pt x="9144000" y="0"/>
                  </a:moveTo>
                  <a:lnTo>
                    <a:pt x="0" y="0"/>
                  </a:lnTo>
                  <a:lnTo>
                    <a:pt x="0" y="713232"/>
                  </a:lnTo>
                  <a:lnTo>
                    <a:pt x="9144000" y="71323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1F487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65" name="Google Shape;65;p2">
            <a:extLst>
              <a:ext uri="{FF2B5EF4-FFF2-40B4-BE49-F238E27FC236}">
                <a16:creationId xmlns:a16="http://schemas.microsoft.com/office/drawing/2014/main" id="{707E3667-0DF5-3CB8-78D9-50E5F6F82158}"/>
              </a:ext>
            </a:extLst>
          </p:cNvPr>
          <p:cNvSpPr txBox="1"/>
          <p:nvPr/>
        </p:nvSpPr>
        <p:spPr>
          <a:xfrm>
            <a:off x="317635" y="3760977"/>
            <a:ext cx="8191098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algn="ctr"/>
            <a:r>
              <a:rPr lang="en-US" sz="3600" dirty="0">
                <a:solidFill>
                  <a:schemeClr val="bg1"/>
                </a:solidFill>
              </a:rPr>
              <a:t>Static and Dynamic Content</a:t>
            </a:r>
            <a:endParaRPr lang="en-US" sz="35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9000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Static Content?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301625" y="2368295"/>
            <a:ext cx="8664575" cy="4431983"/>
          </a:xfrm>
        </p:spPr>
        <p:txBody>
          <a:bodyPr/>
          <a:lstStyle/>
          <a:p>
            <a:pPr marL="571500" indent="-342900">
              <a:buSzPct val="80000"/>
              <a:buFont typeface="Arial" panose="020B0604020202020204" pitchFamily="34" charset="0"/>
              <a:buChar char="•"/>
            </a:pPr>
            <a:r>
              <a:rPr sz="3200" dirty="0"/>
              <a:t>Delivered to users exactly as stored on the server.</a:t>
            </a:r>
          </a:p>
          <a:p>
            <a:pPr marL="571500" indent="-342900">
              <a:buSzPct val="80000"/>
              <a:buFont typeface="Arial" panose="020B0604020202020204" pitchFamily="34" charset="0"/>
              <a:buChar char="•"/>
            </a:pPr>
            <a:r>
              <a:rPr sz="3200" dirty="0"/>
              <a:t>Content does not change unless manually updated.</a:t>
            </a:r>
          </a:p>
          <a:p>
            <a:pPr marL="571500" indent="-342900">
              <a:buSzPct val="80000"/>
              <a:buFont typeface="Arial" panose="020B0604020202020204" pitchFamily="34" charset="0"/>
              <a:buChar char="•"/>
            </a:pPr>
            <a:r>
              <a:rPr sz="3200" b="1" dirty="0"/>
              <a:t>Common technologies:</a:t>
            </a:r>
            <a:r>
              <a:rPr sz="3200" dirty="0"/>
              <a:t> HTML, CSS, JavaScript.</a:t>
            </a:r>
          </a:p>
          <a:p>
            <a:pPr marL="571500" indent="-342900">
              <a:buSzPct val="80000"/>
              <a:buFont typeface="Arial" panose="020B0604020202020204" pitchFamily="34" charset="0"/>
              <a:buChar char="•"/>
            </a:pPr>
            <a:r>
              <a:rPr sz="3200" dirty="0"/>
              <a:t>Highly cacheable and fast to load.</a:t>
            </a:r>
          </a:p>
          <a:p>
            <a:pPr marL="571500" indent="-342900">
              <a:buSzPct val="80000"/>
              <a:buFont typeface="Arial" panose="020B0604020202020204" pitchFamily="34" charset="0"/>
              <a:buChar char="•"/>
            </a:pPr>
            <a:r>
              <a:rPr sz="3200" b="1" dirty="0"/>
              <a:t>Examples:</a:t>
            </a:r>
            <a:r>
              <a:rPr sz="3200" dirty="0"/>
              <a:t> Company homepage, documentation, brochure websites</a:t>
            </a:r>
            <a:r>
              <a:rPr lang="en-US" sz="3200" dirty="0"/>
              <a:t>, blogs, documentation, landing pages.</a:t>
            </a:r>
            <a:endParaRPr sz="3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Dynamic Content?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301625" y="2368295"/>
            <a:ext cx="8664575" cy="4431983"/>
          </a:xfrm>
        </p:spPr>
        <p:txBody>
          <a:bodyPr/>
          <a:lstStyle/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sz="3200" dirty="0"/>
              <a:t>Generated on the fly based on user input or session data.</a:t>
            </a:r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sz="3200" dirty="0"/>
              <a:t>Involves server-side scripting.</a:t>
            </a:r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sz="3200" dirty="0"/>
              <a:t>Can display different content for each user.</a:t>
            </a:r>
            <a:endParaRPr lang="en-US" sz="3200" dirty="0"/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lang="en-US" sz="3200" b="1" dirty="0"/>
              <a:t>Technologies:</a:t>
            </a:r>
            <a:r>
              <a:rPr lang="en-US" sz="3200" dirty="0"/>
              <a:t> Java Servlets, JSP, PHP, ASP.NET, Python Flask/Django.</a:t>
            </a:r>
            <a:endParaRPr sz="3200" dirty="0"/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sz="3200" dirty="0"/>
              <a:t>Requires database or application logic.</a:t>
            </a:r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sz="3200" b="1" dirty="0"/>
              <a:t>Examples:</a:t>
            </a:r>
            <a:r>
              <a:rPr sz="3200" dirty="0"/>
              <a:t> User profiles, shopping carts, dashboards.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Comparison: Static vs Dynamic Content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70281F7-5D06-0102-C470-E911CE218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278698"/>
              </p:ext>
            </p:extLst>
          </p:nvPr>
        </p:nvGraphicFramePr>
        <p:xfrm>
          <a:off x="394853" y="2296391"/>
          <a:ext cx="8354291" cy="4317793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954822">
                  <a:extLst>
                    <a:ext uri="{9D8B030D-6E8A-4147-A177-3AD203B41FA5}">
                      <a16:colId xmlns:a16="http://schemas.microsoft.com/office/drawing/2014/main" val="1631765742"/>
                    </a:ext>
                  </a:extLst>
                </a:gridCol>
                <a:gridCol w="3178289">
                  <a:extLst>
                    <a:ext uri="{9D8B030D-6E8A-4147-A177-3AD203B41FA5}">
                      <a16:colId xmlns:a16="http://schemas.microsoft.com/office/drawing/2014/main" val="3503573243"/>
                    </a:ext>
                  </a:extLst>
                </a:gridCol>
                <a:gridCol w="3221180">
                  <a:extLst>
                    <a:ext uri="{9D8B030D-6E8A-4147-A177-3AD203B41FA5}">
                      <a16:colId xmlns:a16="http://schemas.microsoft.com/office/drawing/2014/main" val="1381934153"/>
                    </a:ext>
                  </a:extLst>
                </a:gridCol>
              </a:tblGrid>
              <a:tr h="2939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Feature</a:t>
                      </a:r>
                    </a:p>
                  </a:txBody>
                  <a:tcPr marL="74053" marR="74053" marT="37026" marB="3702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Static Content</a:t>
                      </a:r>
                    </a:p>
                  </a:txBody>
                  <a:tcPr marL="74053" marR="74053" marT="37026" marB="3702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Dynamic Content</a:t>
                      </a:r>
                    </a:p>
                  </a:txBody>
                  <a:tcPr marL="74053" marR="74053" marT="37026" marB="37026" anchor="ctr"/>
                </a:tc>
                <a:extLst>
                  <a:ext uri="{0D108BD9-81ED-4DB2-BD59-A6C34878D82A}">
                    <a16:rowId xmlns:a16="http://schemas.microsoft.com/office/drawing/2014/main" val="901840404"/>
                  </a:ext>
                </a:extLst>
              </a:tr>
              <a:tr h="41341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dirty="0"/>
                        <a:t>Definition</a:t>
                      </a:r>
                      <a:endParaRPr lang="en-US" sz="1200" dirty="0"/>
                    </a:p>
                  </a:txBody>
                  <a:tcPr marL="74053" marR="74053" marT="37026" marB="3702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50" dirty="0"/>
                        <a:t>Pre-written files served as-is</a:t>
                      </a:r>
                    </a:p>
                  </a:txBody>
                  <a:tcPr marL="74053" marR="74053" marT="37026" marB="3702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50" dirty="0"/>
                        <a:t>Content generated at runtime based on logic or input</a:t>
                      </a:r>
                    </a:p>
                  </a:txBody>
                  <a:tcPr marL="74053" marR="74053" marT="37026" marB="37026" anchor="ctr"/>
                </a:tc>
                <a:extLst>
                  <a:ext uri="{0D108BD9-81ED-4DB2-BD59-A6C34878D82A}">
                    <a16:rowId xmlns:a16="http://schemas.microsoft.com/office/drawing/2014/main" val="3348853910"/>
                  </a:ext>
                </a:extLst>
              </a:tr>
              <a:tr h="41341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dirty="0"/>
                        <a:t>Technologies Used</a:t>
                      </a:r>
                      <a:endParaRPr lang="en-US" sz="1200" dirty="0"/>
                    </a:p>
                  </a:txBody>
                  <a:tcPr marL="74053" marR="74053" marT="37026" marB="3702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50"/>
                        <a:t>HTML, CSS, JavaScript, Images</a:t>
                      </a:r>
                    </a:p>
                  </a:txBody>
                  <a:tcPr marL="74053" marR="74053" marT="37026" marB="3702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50" dirty="0"/>
                        <a:t>Java Servlets, JSP, PHP, ASP.NET, Python (Flask/Django)</a:t>
                      </a:r>
                    </a:p>
                  </a:txBody>
                  <a:tcPr marL="74053" marR="74053" marT="37026" marB="37026" anchor="ctr"/>
                </a:tc>
                <a:extLst>
                  <a:ext uri="{0D108BD9-81ED-4DB2-BD59-A6C34878D82A}">
                    <a16:rowId xmlns:a16="http://schemas.microsoft.com/office/drawing/2014/main" val="448723893"/>
                  </a:ext>
                </a:extLst>
              </a:tr>
              <a:tr h="25017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dirty="0"/>
                        <a:t>User Specific?</a:t>
                      </a:r>
                      <a:endParaRPr lang="en-US" sz="1200" dirty="0"/>
                    </a:p>
                  </a:txBody>
                  <a:tcPr marL="74053" marR="74053" marT="37026" marB="3702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50"/>
                        <a:t>Same for all users</a:t>
                      </a:r>
                    </a:p>
                  </a:txBody>
                  <a:tcPr marL="74053" marR="74053" marT="37026" marB="3702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50" dirty="0"/>
                        <a:t>Can vary for each user/session</a:t>
                      </a:r>
                    </a:p>
                  </a:txBody>
                  <a:tcPr marL="74053" marR="74053" marT="37026" marB="37026" anchor="ctr"/>
                </a:tc>
                <a:extLst>
                  <a:ext uri="{0D108BD9-81ED-4DB2-BD59-A6C34878D82A}">
                    <a16:rowId xmlns:a16="http://schemas.microsoft.com/office/drawing/2014/main" val="1230468519"/>
                  </a:ext>
                </a:extLst>
              </a:tr>
              <a:tr h="40860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dirty="0"/>
                        <a:t>Speed</a:t>
                      </a:r>
                      <a:endParaRPr lang="en-US" sz="1200" dirty="0"/>
                    </a:p>
                  </a:txBody>
                  <a:tcPr marL="74053" marR="74053" marT="37026" marB="3702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50"/>
                        <a:t>Very fast, minimal processing</a:t>
                      </a:r>
                    </a:p>
                  </a:txBody>
                  <a:tcPr marL="74053" marR="74053" marT="37026" marB="3702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50" dirty="0"/>
                        <a:t>Slower due to server-side computation</a:t>
                      </a:r>
                    </a:p>
                  </a:txBody>
                  <a:tcPr marL="74053" marR="74053" marT="37026" marB="37026" anchor="ctr"/>
                </a:tc>
                <a:extLst>
                  <a:ext uri="{0D108BD9-81ED-4DB2-BD59-A6C34878D82A}">
                    <a16:rowId xmlns:a16="http://schemas.microsoft.com/office/drawing/2014/main" val="3521450799"/>
                  </a:ext>
                </a:extLst>
              </a:tr>
              <a:tr h="40860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dirty="0"/>
                        <a:t>Database Interaction</a:t>
                      </a:r>
                      <a:endParaRPr lang="en-US" sz="1200" dirty="0"/>
                    </a:p>
                  </a:txBody>
                  <a:tcPr marL="74053" marR="74053" marT="37026" marB="3702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50"/>
                        <a:t>No</a:t>
                      </a:r>
                    </a:p>
                  </a:txBody>
                  <a:tcPr marL="74053" marR="74053" marT="37026" marB="3702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50" dirty="0"/>
                        <a:t>Frequently interacts with a database</a:t>
                      </a:r>
                    </a:p>
                  </a:txBody>
                  <a:tcPr marL="74053" marR="74053" marT="37026" marB="37026" anchor="ctr"/>
                </a:tc>
                <a:extLst>
                  <a:ext uri="{0D108BD9-81ED-4DB2-BD59-A6C34878D82A}">
                    <a16:rowId xmlns:a16="http://schemas.microsoft.com/office/drawing/2014/main" val="3619252138"/>
                  </a:ext>
                </a:extLst>
              </a:tr>
              <a:tr h="41341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dirty="0"/>
                        <a:t>Server Requirements</a:t>
                      </a:r>
                      <a:endParaRPr lang="en-US" sz="1200" dirty="0"/>
                    </a:p>
                  </a:txBody>
                  <a:tcPr marL="74053" marR="74053" marT="37026" marB="3702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50"/>
                        <a:t>Basic web server (e.g., Apache HTTP Server)</a:t>
                      </a:r>
                    </a:p>
                  </a:txBody>
                  <a:tcPr marL="74053" marR="74053" marT="37026" marB="3702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50" dirty="0"/>
                        <a:t>Requires application server/web container</a:t>
                      </a:r>
                    </a:p>
                  </a:txBody>
                  <a:tcPr marL="74053" marR="74053" marT="37026" marB="37026" anchor="ctr"/>
                </a:tc>
                <a:extLst>
                  <a:ext uri="{0D108BD9-81ED-4DB2-BD59-A6C34878D82A}">
                    <a16:rowId xmlns:a16="http://schemas.microsoft.com/office/drawing/2014/main" val="2883193275"/>
                  </a:ext>
                </a:extLst>
              </a:tr>
              <a:tr h="41341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dirty="0"/>
                        <a:t>Ease of Development</a:t>
                      </a:r>
                      <a:endParaRPr lang="en-US" sz="1200" dirty="0"/>
                    </a:p>
                  </a:txBody>
                  <a:tcPr marL="74053" marR="74053" marT="37026" marB="3702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50"/>
                        <a:t>Easier to create and host</a:t>
                      </a:r>
                    </a:p>
                  </a:txBody>
                  <a:tcPr marL="74053" marR="74053" marT="37026" marB="3702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50" dirty="0"/>
                        <a:t>Requires programming and backend integration</a:t>
                      </a:r>
                    </a:p>
                  </a:txBody>
                  <a:tcPr marL="74053" marR="74053" marT="37026" marB="37026" anchor="ctr"/>
                </a:tc>
                <a:extLst>
                  <a:ext uri="{0D108BD9-81ED-4DB2-BD59-A6C34878D82A}">
                    <a16:rowId xmlns:a16="http://schemas.microsoft.com/office/drawing/2014/main" val="155286798"/>
                  </a:ext>
                </a:extLst>
              </a:tr>
              <a:tr h="41341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dirty="0"/>
                        <a:t>Use Cases</a:t>
                      </a:r>
                      <a:endParaRPr lang="en-US" sz="1200" dirty="0"/>
                    </a:p>
                  </a:txBody>
                  <a:tcPr marL="74053" marR="74053" marT="37026" marB="3702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50"/>
                        <a:t>Brochures, documentation, portfolios</a:t>
                      </a:r>
                    </a:p>
                  </a:txBody>
                  <a:tcPr marL="74053" marR="74053" marT="37026" marB="3702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50" dirty="0"/>
                        <a:t>E-commerce sites, dashboards, social platforms</a:t>
                      </a:r>
                    </a:p>
                  </a:txBody>
                  <a:tcPr marL="74053" marR="74053" marT="37026" marB="37026" anchor="ctr"/>
                </a:tc>
                <a:extLst>
                  <a:ext uri="{0D108BD9-81ED-4DB2-BD59-A6C34878D82A}">
                    <a16:rowId xmlns:a16="http://schemas.microsoft.com/office/drawing/2014/main" val="3459206161"/>
                  </a:ext>
                </a:extLst>
              </a:tr>
              <a:tr h="41341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dirty="0"/>
                        <a:t>Caching</a:t>
                      </a:r>
                      <a:endParaRPr lang="en-US" sz="1200" dirty="0"/>
                    </a:p>
                  </a:txBody>
                  <a:tcPr marL="74053" marR="74053" marT="37026" marB="3702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50"/>
                        <a:t>Easily cacheable in browsers/CDNs</a:t>
                      </a:r>
                    </a:p>
                  </a:txBody>
                  <a:tcPr marL="74053" marR="74053" marT="37026" marB="3702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50" dirty="0"/>
                        <a:t>More difficult to cache due to changing content</a:t>
                      </a:r>
                    </a:p>
                  </a:txBody>
                  <a:tcPr marL="74053" marR="74053" marT="37026" marB="37026" anchor="ctr"/>
                </a:tc>
                <a:extLst>
                  <a:ext uri="{0D108BD9-81ED-4DB2-BD59-A6C34878D82A}">
                    <a16:rowId xmlns:a16="http://schemas.microsoft.com/office/drawing/2014/main" val="3552848768"/>
                  </a:ext>
                </a:extLst>
              </a:tr>
              <a:tr h="41341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dirty="0"/>
                        <a:t>Security Concerns</a:t>
                      </a:r>
                      <a:endParaRPr lang="en-US" sz="1200" dirty="0"/>
                    </a:p>
                  </a:txBody>
                  <a:tcPr marL="74053" marR="74053" marT="37026" marB="3702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50"/>
                        <a:t>Minimal (content only)</a:t>
                      </a:r>
                    </a:p>
                  </a:txBody>
                  <a:tcPr marL="74053" marR="74053" marT="37026" marB="3702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50" dirty="0"/>
                        <a:t>Higher (e.g., SQL Injection, XSS, authentication)</a:t>
                      </a:r>
                    </a:p>
                  </a:txBody>
                  <a:tcPr marL="74053" marR="74053" marT="37026" marB="37026" anchor="ctr"/>
                </a:tc>
                <a:extLst>
                  <a:ext uri="{0D108BD9-81ED-4DB2-BD59-A6C34878D82A}">
                    <a16:rowId xmlns:a16="http://schemas.microsoft.com/office/drawing/2014/main" val="16791522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id="{A8508751-1911-8ECC-76B2-9254A1DB5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2">
            <a:extLst>
              <a:ext uri="{FF2B5EF4-FFF2-40B4-BE49-F238E27FC236}">
                <a16:creationId xmlns:a16="http://schemas.microsoft.com/office/drawing/2014/main" id="{98873809-8503-5857-7A24-ED79BA082130}"/>
              </a:ext>
            </a:extLst>
          </p:cNvPr>
          <p:cNvGrpSpPr/>
          <p:nvPr/>
        </p:nvGrpSpPr>
        <p:grpSpPr>
          <a:xfrm>
            <a:off x="0" y="0"/>
            <a:ext cx="9144000" cy="6857998"/>
            <a:chOff x="0" y="0"/>
            <a:chExt cx="9144000" cy="6857998"/>
          </a:xfrm>
        </p:grpSpPr>
        <p:pic>
          <p:nvPicPr>
            <p:cNvPr id="62" name="Google Shape;62;p2">
              <a:extLst>
                <a:ext uri="{FF2B5EF4-FFF2-40B4-BE49-F238E27FC236}">
                  <a16:creationId xmlns:a16="http://schemas.microsoft.com/office/drawing/2014/main" id="{6BAA8369-21D9-F065-825D-85434F0B2398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9144000" cy="68579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Google Shape;63;p2">
              <a:extLst>
                <a:ext uri="{FF2B5EF4-FFF2-40B4-BE49-F238E27FC236}">
                  <a16:creationId xmlns:a16="http://schemas.microsoft.com/office/drawing/2014/main" id="{7235D309-D702-81CC-2F0C-649C10104CF0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857755" y="2572511"/>
              <a:ext cx="5430012" cy="28026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2">
              <a:extLst>
                <a:ext uri="{FF2B5EF4-FFF2-40B4-BE49-F238E27FC236}">
                  <a16:creationId xmlns:a16="http://schemas.microsoft.com/office/drawing/2014/main" id="{F8A697C4-FD61-0236-1903-8397AAE5C001}"/>
                </a:ext>
              </a:extLst>
            </p:cNvPr>
            <p:cNvSpPr/>
            <p:nvPr/>
          </p:nvSpPr>
          <p:spPr>
            <a:xfrm>
              <a:off x="0" y="3715511"/>
              <a:ext cx="9144000" cy="713740"/>
            </a:xfrm>
            <a:custGeom>
              <a:avLst/>
              <a:gdLst/>
              <a:ahLst/>
              <a:cxnLst/>
              <a:rect l="l" t="t" r="r" b="b"/>
              <a:pathLst>
                <a:path w="9144000" h="713739" extrusionOk="0">
                  <a:moveTo>
                    <a:pt x="9144000" y="0"/>
                  </a:moveTo>
                  <a:lnTo>
                    <a:pt x="0" y="0"/>
                  </a:lnTo>
                  <a:lnTo>
                    <a:pt x="0" y="713232"/>
                  </a:lnTo>
                  <a:lnTo>
                    <a:pt x="9144000" y="71323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1F487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65" name="Google Shape;65;p2">
            <a:extLst>
              <a:ext uri="{FF2B5EF4-FFF2-40B4-BE49-F238E27FC236}">
                <a16:creationId xmlns:a16="http://schemas.microsoft.com/office/drawing/2014/main" id="{93D6ADD6-FBBF-CC07-F122-46E8F3E8B34D}"/>
              </a:ext>
            </a:extLst>
          </p:cNvPr>
          <p:cNvSpPr txBox="1"/>
          <p:nvPr/>
        </p:nvSpPr>
        <p:spPr>
          <a:xfrm>
            <a:off x="317635" y="3760977"/>
            <a:ext cx="8191098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algn="ctr"/>
            <a:r>
              <a:rPr lang="en-US" sz="3600" dirty="0">
                <a:solidFill>
                  <a:schemeClr val="bg1"/>
                </a:solidFill>
              </a:rPr>
              <a:t>Servlets</a:t>
            </a:r>
            <a:endParaRPr sz="35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8726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are Servlets?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301625" y="2368295"/>
            <a:ext cx="8664575" cy="2954655"/>
          </a:xfrm>
        </p:spPr>
        <p:txBody>
          <a:bodyPr/>
          <a:lstStyle/>
          <a:p>
            <a:pPr marL="800100" indent="-571500">
              <a:buSzPct val="80000"/>
              <a:buFont typeface="Arial" panose="020B0604020202020204" pitchFamily="34" charset="0"/>
              <a:buChar char="•"/>
            </a:pPr>
            <a:r>
              <a:rPr sz="3200" dirty="0"/>
              <a:t>Server-side Java programs that handle client requests.</a:t>
            </a:r>
          </a:p>
          <a:p>
            <a:pPr marL="800100" indent="-571500">
              <a:buSzPct val="80000"/>
              <a:buFont typeface="Arial" panose="020B0604020202020204" pitchFamily="34" charset="0"/>
              <a:buChar char="•"/>
            </a:pPr>
            <a:r>
              <a:rPr sz="3200" dirty="0"/>
              <a:t>Generate dynamic web content (e.g., HTML, JSON).</a:t>
            </a:r>
          </a:p>
          <a:p>
            <a:pPr marL="800100" indent="-571500">
              <a:buSzPct val="80000"/>
              <a:buFont typeface="Arial" panose="020B0604020202020204" pitchFamily="34" charset="0"/>
              <a:buChar char="•"/>
            </a:pPr>
            <a:r>
              <a:rPr sz="3200" dirty="0"/>
              <a:t>Core part of Java EE (Jakarta EE).</a:t>
            </a:r>
          </a:p>
          <a:p>
            <a:pPr marL="800100" indent="-571500">
              <a:buSzPct val="80000"/>
              <a:buFont typeface="Arial" panose="020B0604020202020204" pitchFamily="34" charset="0"/>
              <a:buChar char="•"/>
            </a:pPr>
            <a:r>
              <a:rPr sz="3200" dirty="0"/>
              <a:t>Work within a web container (e.g., Tomcat).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Client-Server Architecture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8142D-D403-0E33-B3B8-5FCA59B9C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576944"/>
            <a:ext cx="3491345" cy="352667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 descr="A computer and a cloud&#10;&#10;AI-generated content may be incorrect.">
            <a:extLst>
              <a:ext uri="{FF2B5EF4-FFF2-40B4-BE49-F238E27FC236}">
                <a16:creationId xmlns:a16="http://schemas.microsoft.com/office/drawing/2014/main" id="{4C16BB90-0072-13E1-ADEC-2F90BF733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1892" y="2899065"/>
            <a:ext cx="4849089" cy="2909454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93AA449-D6D5-11FB-90D4-321C3E6445A0}"/>
              </a:ext>
            </a:extLst>
          </p:cNvPr>
          <p:cNvSpPr txBox="1">
            <a:spLocks/>
          </p:cNvSpPr>
          <p:nvPr/>
        </p:nvSpPr>
        <p:spPr>
          <a:xfrm>
            <a:off x="4952307" y="2552697"/>
            <a:ext cx="3491345" cy="4154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lang="en-US" sz="2800" b="1" dirty="0"/>
              <a:t>Clients</a:t>
            </a:r>
            <a:r>
              <a:rPr lang="en-US" sz="2800" dirty="0"/>
              <a:t> (e.g., browsers) request resources.</a:t>
            </a:r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lang="en-US" sz="2800" b="1" dirty="0"/>
              <a:t>Servers</a:t>
            </a:r>
            <a:r>
              <a:rPr lang="en-US" sz="2800" dirty="0"/>
              <a:t> (e.g., web servers) respond with data.</a:t>
            </a:r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lang="en-US" sz="2800" dirty="0"/>
              <a:t>Based on the </a:t>
            </a:r>
            <a:r>
              <a:rPr lang="en-US" sz="2800" b="1" dirty="0"/>
              <a:t>Request-Response model</a:t>
            </a:r>
            <a:r>
              <a:rPr lang="en-US" sz="2800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 of Servlets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685800" indent="-457200">
              <a:buSzPct val="80000"/>
              <a:buFont typeface="Arial" panose="020B0604020202020204" pitchFamily="34" charset="0"/>
              <a:buChar char="•"/>
            </a:pPr>
            <a:r>
              <a:rPr sz="3200" b="1" dirty="0"/>
              <a:t>Platform-independent:</a:t>
            </a:r>
            <a:r>
              <a:rPr sz="3200" dirty="0"/>
              <a:t> Runs anywhere Java is supported.</a:t>
            </a:r>
          </a:p>
          <a:p>
            <a:pPr marL="685800" indent="-457200">
              <a:buSzPct val="80000"/>
              <a:buFont typeface="Arial" panose="020B0604020202020204" pitchFamily="34" charset="0"/>
              <a:buChar char="•"/>
            </a:pPr>
            <a:r>
              <a:rPr sz="3200" b="1" dirty="0"/>
              <a:t>Efficient:</a:t>
            </a:r>
            <a:r>
              <a:rPr sz="3200" dirty="0"/>
              <a:t> Single instance handles multiple requests.</a:t>
            </a:r>
          </a:p>
          <a:p>
            <a:pPr marL="685800" indent="-457200">
              <a:buSzPct val="80000"/>
              <a:buFont typeface="Arial" panose="020B0604020202020204" pitchFamily="34" charset="0"/>
              <a:buChar char="•"/>
            </a:pPr>
            <a:r>
              <a:rPr sz="3200" b="1" dirty="0"/>
              <a:t>Scalable:</a:t>
            </a:r>
            <a:r>
              <a:rPr sz="3200" dirty="0"/>
              <a:t> Supports concurrent client interactions.</a:t>
            </a:r>
          </a:p>
          <a:p>
            <a:pPr marL="685800" indent="-457200">
              <a:buSzPct val="80000"/>
              <a:buFont typeface="Arial" panose="020B0604020202020204" pitchFamily="34" charset="0"/>
              <a:buChar char="•"/>
            </a:pPr>
            <a:r>
              <a:rPr sz="3200" b="1" dirty="0"/>
              <a:t>Extensible:</a:t>
            </a:r>
            <a:r>
              <a:rPr sz="3200" dirty="0"/>
              <a:t> Integrates with JDBC, JSP, and EJB.</a:t>
            </a:r>
          </a:p>
          <a:p>
            <a:pPr marL="685800" indent="-457200">
              <a:buSzPct val="80000"/>
              <a:buFont typeface="Arial" panose="020B0604020202020204" pitchFamily="34" charset="0"/>
              <a:buChar char="•"/>
            </a:pPr>
            <a:r>
              <a:rPr sz="3200" b="1" dirty="0"/>
              <a:t>Secure:</a:t>
            </a:r>
            <a:r>
              <a:rPr sz="3200" dirty="0"/>
              <a:t> Can use HTTPS and Java's security features.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Servlets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301625" y="2368295"/>
            <a:ext cx="8664575" cy="4431983"/>
          </a:xfrm>
        </p:spPr>
        <p:txBody>
          <a:bodyPr/>
          <a:lstStyle/>
          <a:p>
            <a:pPr marL="971550" indent="-742950">
              <a:buSzPct val="80000"/>
              <a:buFont typeface="+mj-lt"/>
              <a:buAutoNum type="arabicPeriod"/>
            </a:pPr>
            <a:r>
              <a:rPr sz="3600" dirty="0"/>
              <a:t>Client sends HTTP request (e.g., form submission).</a:t>
            </a:r>
          </a:p>
          <a:p>
            <a:pPr marL="971550" indent="-742950">
              <a:buSzPct val="80000"/>
              <a:buFont typeface="+mj-lt"/>
              <a:buAutoNum type="arabicPeriod"/>
            </a:pPr>
            <a:r>
              <a:rPr sz="3600" dirty="0"/>
              <a:t>Web container forwards request to servlet.</a:t>
            </a:r>
          </a:p>
          <a:p>
            <a:pPr marL="971550" indent="-742950">
              <a:buSzPct val="80000"/>
              <a:buFont typeface="+mj-lt"/>
              <a:buAutoNum type="arabicPeriod"/>
            </a:pPr>
            <a:r>
              <a:rPr sz="3600" dirty="0"/>
              <a:t>Servlet processes request and generates response.</a:t>
            </a:r>
          </a:p>
          <a:p>
            <a:pPr marL="971550" indent="-742950">
              <a:buSzPct val="80000"/>
              <a:buFont typeface="+mj-lt"/>
              <a:buAutoNum type="arabicPeriod"/>
            </a:pPr>
            <a:r>
              <a:rPr sz="3600" dirty="0"/>
              <a:t>Response (HTML/JSON) sent back to client.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Servlet Lifecycle Phases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92ADF-B0E9-6D35-CB1D-FEC708DA5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625" y="2368295"/>
            <a:ext cx="8664575" cy="2462213"/>
          </a:xfrm>
        </p:spPr>
        <p:txBody>
          <a:bodyPr/>
          <a:lstStyle/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Lifecycle phases: Load → Instantiate → </a:t>
            </a: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→ service() → destroy()</a:t>
            </a:r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Managed by the Servlet Container (e.g., Tomcat).</a:t>
            </a:r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Ensures resource allocation, request handling, and cleanup.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B41B38-6718-72C7-25F2-FD5E6C90E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FDC1F-C319-A87A-A7D1-91CFB6250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Servlet Lifecycle Phases</a:t>
            </a:r>
          </a:p>
        </p:txBody>
      </p:sp>
      <p:pic>
        <p:nvPicPr>
          <p:cNvPr id="7" name="Picture 6" descr="A diagram of a Servlet life cycle">
            <a:extLst>
              <a:ext uri="{FF2B5EF4-FFF2-40B4-BE49-F238E27FC236}">
                <a16:creationId xmlns:a16="http://schemas.microsoft.com/office/drawing/2014/main" id="{09B60EC0-9C29-C563-5FBB-1A7334EA9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34" y="2397193"/>
            <a:ext cx="8318732" cy="415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148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init()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301625" y="2368295"/>
            <a:ext cx="8664575" cy="2954655"/>
          </a:xfrm>
        </p:spPr>
        <p:txBody>
          <a:bodyPr/>
          <a:lstStyle/>
          <a:p>
            <a:pPr marL="514350" indent="-285750">
              <a:buSzPct val="80000"/>
              <a:buFont typeface="Arial" panose="020B0604020202020204" pitchFamily="34" charset="0"/>
              <a:buChar char="•"/>
              <a:defRPr sz="1800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Called once after loading, 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servlet is instantiated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514350" indent="-285750">
              <a:buSzPct val="80000"/>
              <a:buFont typeface="Arial" panose="020B0604020202020204" pitchFamily="34" charset="0"/>
              <a:buChar char="•"/>
              <a:defRPr sz="1800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 to initialize DB connections, resources.</a:t>
            </a:r>
          </a:p>
          <a:p>
            <a:pPr marL="514350" indent="-285750">
              <a:buSzPct val="80000"/>
              <a:buFont typeface="Arial" panose="020B0604020202020204" pitchFamily="34" charset="0"/>
              <a:buChar char="•"/>
              <a:defRPr sz="1800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Accepts </a:t>
            </a: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ServletConfig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514350" indent="-285750">
              <a:buSzPct val="80000"/>
              <a:buFont typeface="Arial" panose="020B0604020202020204" pitchFamily="34" charset="0"/>
              <a:buChar char="•"/>
              <a:defRPr sz="1800"/>
            </a:pPr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Syntax: </a:t>
            </a:r>
            <a:r>
              <a:rPr lang="en-US" sz="3200" dirty="0"/>
              <a:t>public void </a:t>
            </a:r>
            <a:r>
              <a:rPr lang="en-US" sz="3200" dirty="0" err="1"/>
              <a:t>init</a:t>
            </a:r>
            <a:r>
              <a:rPr lang="en-US" sz="3200" dirty="0"/>
              <a:t>(</a:t>
            </a:r>
            <a:r>
              <a:rPr lang="en-US" sz="3200" dirty="0" err="1"/>
              <a:t>ServletConfig</a:t>
            </a:r>
            <a:r>
              <a:rPr lang="en-US" sz="3200" dirty="0"/>
              <a:t> config) throws </a:t>
            </a:r>
            <a:r>
              <a:rPr lang="en-US" sz="3200" dirty="0" err="1"/>
              <a:t>ServletException</a:t>
            </a:r>
            <a:r>
              <a:rPr lang="en-US" sz="3200" dirty="0"/>
              <a:t>{}</a:t>
            </a:r>
            <a:endParaRPr lang="en-US"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service()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301625" y="2368295"/>
            <a:ext cx="8664575" cy="3939540"/>
          </a:xfr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Called for every request.</a:t>
            </a:r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Dispatches to </a:t>
            </a:r>
            <a:r>
              <a:rPr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doGet</a:t>
            </a:r>
            <a:r>
              <a:rPr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doPost</a:t>
            </a:r>
            <a:r>
              <a:rPr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(), etc.</a:t>
            </a:r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Uses </a:t>
            </a:r>
            <a:r>
              <a:rPr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ServletRequest</a:t>
            </a:r>
            <a:r>
              <a:rPr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ServletResponse</a:t>
            </a:r>
            <a:r>
              <a:rPr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 is called directly by server when an HTTP request is received; default service() method calls </a:t>
            </a: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doGet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and related methods.</a:t>
            </a:r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Syntax: </a:t>
            </a:r>
            <a:r>
              <a:rPr lang="fr-FR" sz="3200" dirty="0"/>
              <a:t>public </a:t>
            </a:r>
            <a:r>
              <a:rPr lang="fr-FR" sz="3200" dirty="0" err="1"/>
              <a:t>void</a:t>
            </a:r>
            <a:r>
              <a:rPr lang="fr-FR" sz="3200" dirty="0"/>
              <a:t> service(</a:t>
            </a:r>
            <a:r>
              <a:rPr lang="fr-FR" sz="3200" dirty="0" err="1"/>
              <a:t>ServletRequest</a:t>
            </a:r>
            <a:r>
              <a:rPr lang="fr-FR" sz="3200" dirty="0"/>
              <a:t> </a:t>
            </a:r>
            <a:r>
              <a:rPr lang="fr-FR" sz="3200" dirty="0" err="1"/>
              <a:t>req</a:t>
            </a:r>
            <a:r>
              <a:rPr lang="fr-FR" sz="3200" dirty="0"/>
              <a:t>, </a:t>
            </a:r>
            <a:r>
              <a:rPr lang="fr-FR" sz="3200" dirty="0" err="1"/>
              <a:t>ServletResponse</a:t>
            </a:r>
            <a:r>
              <a:rPr lang="fr-FR" sz="3200" dirty="0"/>
              <a:t> </a:t>
            </a:r>
            <a:r>
              <a:rPr lang="fr-FR" sz="3200" dirty="0" err="1"/>
              <a:t>res</a:t>
            </a:r>
            <a:r>
              <a:rPr lang="fr-FR" sz="3200" dirty="0"/>
              <a:t>)</a:t>
            </a:r>
            <a:endParaRPr lang="en-US"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destroy()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301625" y="2368295"/>
            <a:ext cx="8664575" cy="2462213"/>
          </a:xfr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Called once when servlet is being removed/unloaded.</a:t>
            </a:r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 to release resources (e.g., DB connections).</a:t>
            </a:r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Syntax: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public void destroy()</a:t>
            </a:r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endParaRPr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id="{3CA44094-FD73-4DA9-B8F4-A3598F58A1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2">
            <a:extLst>
              <a:ext uri="{FF2B5EF4-FFF2-40B4-BE49-F238E27FC236}">
                <a16:creationId xmlns:a16="http://schemas.microsoft.com/office/drawing/2014/main" id="{9D951DAC-327C-C14C-A61F-F531302B263D}"/>
              </a:ext>
            </a:extLst>
          </p:cNvPr>
          <p:cNvGrpSpPr/>
          <p:nvPr/>
        </p:nvGrpSpPr>
        <p:grpSpPr>
          <a:xfrm>
            <a:off x="0" y="0"/>
            <a:ext cx="9144000" cy="6857998"/>
            <a:chOff x="0" y="0"/>
            <a:chExt cx="9144000" cy="6857998"/>
          </a:xfrm>
        </p:grpSpPr>
        <p:pic>
          <p:nvPicPr>
            <p:cNvPr id="62" name="Google Shape;62;p2">
              <a:extLst>
                <a:ext uri="{FF2B5EF4-FFF2-40B4-BE49-F238E27FC236}">
                  <a16:creationId xmlns:a16="http://schemas.microsoft.com/office/drawing/2014/main" id="{8B2EB56A-314B-3130-207E-0C01BE07EAA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9144000" cy="68579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Google Shape;63;p2">
              <a:extLst>
                <a:ext uri="{FF2B5EF4-FFF2-40B4-BE49-F238E27FC236}">
                  <a16:creationId xmlns:a16="http://schemas.microsoft.com/office/drawing/2014/main" id="{9B0377B0-A28B-1018-9ED8-3BCB5779B493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857755" y="2572511"/>
              <a:ext cx="5430012" cy="28026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2">
              <a:extLst>
                <a:ext uri="{FF2B5EF4-FFF2-40B4-BE49-F238E27FC236}">
                  <a16:creationId xmlns:a16="http://schemas.microsoft.com/office/drawing/2014/main" id="{1849D761-F73B-1133-B40B-8A922824A411}"/>
                </a:ext>
              </a:extLst>
            </p:cNvPr>
            <p:cNvSpPr/>
            <p:nvPr/>
          </p:nvSpPr>
          <p:spPr>
            <a:xfrm>
              <a:off x="0" y="3715511"/>
              <a:ext cx="9144000" cy="713740"/>
            </a:xfrm>
            <a:custGeom>
              <a:avLst/>
              <a:gdLst/>
              <a:ahLst/>
              <a:cxnLst/>
              <a:rect l="l" t="t" r="r" b="b"/>
              <a:pathLst>
                <a:path w="9144000" h="713739" extrusionOk="0">
                  <a:moveTo>
                    <a:pt x="9144000" y="0"/>
                  </a:moveTo>
                  <a:lnTo>
                    <a:pt x="0" y="0"/>
                  </a:lnTo>
                  <a:lnTo>
                    <a:pt x="0" y="713232"/>
                  </a:lnTo>
                  <a:lnTo>
                    <a:pt x="9144000" y="71323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1F487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65" name="Google Shape;65;p2">
            <a:extLst>
              <a:ext uri="{FF2B5EF4-FFF2-40B4-BE49-F238E27FC236}">
                <a16:creationId xmlns:a16="http://schemas.microsoft.com/office/drawing/2014/main" id="{BD7F52F3-D90C-EA2B-2498-2C2DBDB5D6A4}"/>
              </a:ext>
            </a:extLst>
          </p:cNvPr>
          <p:cNvSpPr txBox="1"/>
          <p:nvPr/>
        </p:nvSpPr>
        <p:spPr>
          <a:xfrm>
            <a:off x="317635" y="3760977"/>
            <a:ext cx="8191098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algn="ctr"/>
            <a:r>
              <a:rPr lang="en-US" sz="3600" dirty="0">
                <a:solidFill>
                  <a:schemeClr val="bg1"/>
                </a:solidFill>
              </a:rPr>
              <a:t>Servlet APIs and HTTP Servlets</a:t>
            </a:r>
            <a:endParaRPr sz="35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8869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javax.servlet.Servlet</a:t>
            </a:r>
            <a:r>
              <a:rPr dirty="0"/>
              <a:t>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301625" y="2368295"/>
            <a:ext cx="8664575" cy="4708981"/>
          </a:xfrm>
        </p:spPr>
        <p:txBody>
          <a:bodyPr/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Root interface for all servlets.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Defines five key methods: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lang="en-US" alt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en-US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ServletConfig</a:t>
            </a:r>
            <a:r>
              <a:rPr lang="en-US" alt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config):</a:t>
            </a: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Called once during initialization.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service(</a:t>
            </a:r>
            <a:r>
              <a:rPr lang="en-US" altLang="en-US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ServletRequest</a:t>
            </a:r>
            <a:r>
              <a:rPr lang="en-US" alt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req, </a:t>
            </a:r>
            <a:r>
              <a:rPr lang="en-US" altLang="en-US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ServletResponse</a:t>
            </a:r>
            <a:r>
              <a:rPr lang="en-US" alt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res):</a:t>
            </a: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Handles client requests.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destroy():</a:t>
            </a: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Called once before servlet is destroyed.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getServletConfig</a:t>
            </a:r>
            <a:r>
              <a:rPr lang="en-US" alt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():</a:t>
            </a: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Returns servlet config object.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getServletInfo</a:t>
            </a:r>
            <a:r>
              <a:rPr lang="en-US" alt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():</a:t>
            </a: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Returns servlet metadata.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Rarely implemented directly.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Forms the foundation of servlet design.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 sz="1800"/>
            </a:pP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javax.servlet.GenericServlet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301625" y="2368295"/>
            <a:ext cx="8664575" cy="3139321"/>
          </a:xfrm>
        </p:spPr>
        <p:txBody>
          <a:bodyPr/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sz="1800"/>
            </a:pP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Implements the Servlet interface.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sz="1800"/>
            </a:pP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Abstract class that simplifies servlet development.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sz="1800"/>
            </a:pP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Handles </a:t>
            </a:r>
            <a:r>
              <a:rPr lang="en-US" altLang="en-US" sz="2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(), destroy(), </a:t>
            </a:r>
            <a:r>
              <a:rPr lang="en-US" altLang="en-US" sz="2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getServletConfig</a:t>
            </a: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(), and </a:t>
            </a:r>
            <a:r>
              <a:rPr lang="en-US" altLang="en-US" sz="2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getServletInfo</a:t>
            </a: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sz="1800"/>
            </a:pP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Developers only need to override service() method.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sz="1800"/>
            </a:pPr>
            <a:r>
              <a:rPr lang="en-US" sz="2400" dirty="0"/>
              <a:t>Best for protocol-independent servlets which displays static content.</a:t>
            </a:r>
            <a:endParaRPr lang="en-US" altLang="en-US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sz="1800"/>
            </a:pPr>
            <a:r>
              <a:rPr lang="en-US" sz="2400" dirty="0"/>
              <a:t>Not commonly used for web applications which are HTTP-based.</a:t>
            </a:r>
          </a:p>
          <a:p>
            <a:pPr>
              <a:defRPr sz="1800"/>
            </a:pPr>
            <a:endParaRPr lang="en-US" dirty="0"/>
          </a:p>
          <a:p>
            <a:pPr>
              <a:defRPr sz="1800"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HTTP Protocol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301625" y="2368295"/>
            <a:ext cx="8664575" cy="3877985"/>
          </a:xfrm>
        </p:spPr>
        <p:txBody>
          <a:bodyPr/>
          <a:lstStyle/>
          <a:p>
            <a:pPr marL="800100" indent="-571500">
              <a:buSzPct val="80000"/>
              <a:buFont typeface="Arial" panose="020B0604020202020204" pitchFamily="34" charset="0"/>
              <a:buChar char="•"/>
              <a:defRPr sz="1800"/>
            </a:pPr>
            <a:r>
              <a:rPr sz="3600" dirty="0"/>
              <a:t>Stands for Hypertext Transfer Protocol.</a:t>
            </a:r>
            <a:endParaRPr lang="en-US" sz="3600" dirty="0"/>
          </a:p>
          <a:p>
            <a:pPr marL="800100" indent="-571500">
              <a:buSzPct val="80000"/>
              <a:buFont typeface="Arial" panose="020B0604020202020204" pitchFamily="34" charset="0"/>
              <a:buChar char="•"/>
              <a:defRPr sz="1800"/>
            </a:pPr>
            <a:r>
              <a:rPr lang="en-US" sz="3600" dirty="0"/>
              <a:t>It acts as a set of rules that govern how web browsers and servers communicate</a:t>
            </a:r>
          </a:p>
          <a:p>
            <a:pPr marL="800100" indent="-571500">
              <a:buSzPct val="80000"/>
              <a:buFont typeface="Arial" panose="020B0604020202020204" pitchFamily="34" charset="0"/>
              <a:buChar char="•"/>
              <a:defRPr sz="1800"/>
            </a:pPr>
            <a:r>
              <a:rPr lang="en-US" sz="3600" dirty="0"/>
              <a:t>It enables the display of web pages and other online content</a:t>
            </a:r>
            <a:endParaRPr sz="3600" dirty="0"/>
          </a:p>
          <a:p>
            <a:pPr marL="800100" indent="-571500">
              <a:buSzPct val="80000"/>
              <a:buFont typeface="Arial" panose="020B0604020202020204" pitchFamily="34" charset="0"/>
              <a:buChar char="•"/>
              <a:defRPr sz="1800"/>
            </a:pPr>
            <a:r>
              <a:rPr lang="en-US" sz="3600" dirty="0"/>
              <a:t>It is s</a:t>
            </a:r>
            <a:r>
              <a:rPr sz="3600" dirty="0"/>
              <a:t>tateless communication protocol.</a:t>
            </a:r>
          </a:p>
          <a:p>
            <a:pPr marL="800100" indent="-571500">
              <a:buSzPct val="80000"/>
              <a:buFont typeface="Arial" panose="020B0604020202020204" pitchFamily="34" charset="0"/>
              <a:buChar char="•"/>
              <a:defRPr sz="1800"/>
            </a:pPr>
            <a:r>
              <a:rPr sz="3600" dirty="0"/>
              <a:t>Used for web communication.</a:t>
            </a:r>
            <a:endParaRPr lang="en-US" sz="36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ServletRequest</a:t>
            </a:r>
            <a:r>
              <a:rPr dirty="0"/>
              <a:t>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301625" y="2368295"/>
            <a:ext cx="8664575" cy="4708981"/>
          </a:xfrm>
        </p:spPr>
        <p:txBody>
          <a:bodyPr/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sz="1800"/>
            </a:pPr>
            <a:r>
              <a:rPr sz="2400" dirty="0"/>
              <a:t>Represents incoming request.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sz="1800"/>
            </a:pPr>
            <a:r>
              <a:rPr sz="2400" dirty="0"/>
              <a:t>Methods: </a:t>
            </a:r>
            <a:r>
              <a:rPr sz="2400" dirty="0" err="1"/>
              <a:t>getParameter</a:t>
            </a:r>
            <a:r>
              <a:rPr sz="2400" dirty="0"/>
              <a:t>(), </a:t>
            </a:r>
            <a:r>
              <a:rPr sz="2400" dirty="0" err="1"/>
              <a:t>getHeader</a:t>
            </a:r>
            <a:r>
              <a:rPr sz="2400" dirty="0"/>
              <a:t>(), </a:t>
            </a:r>
            <a:r>
              <a:rPr sz="2400" dirty="0" err="1"/>
              <a:t>getInputStream</a:t>
            </a:r>
            <a:r>
              <a:rPr sz="2400" dirty="0"/>
              <a:t>().</a:t>
            </a:r>
            <a:endParaRPr lang="en-US" sz="2400" dirty="0"/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sz="1800"/>
            </a:pPr>
            <a:r>
              <a:rPr lang="en-US" altLang="en-US" sz="2400" dirty="0"/>
              <a:t>Represents the client request.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sz="1800"/>
            </a:pPr>
            <a:r>
              <a:rPr lang="en-US" altLang="en-US" sz="2400" dirty="0"/>
              <a:t>Provides methods to:</a:t>
            </a:r>
          </a:p>
          <a:p>
            <a:pPr marL="800100" lvl="2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sz="1800"/>
            </a:pPr>
            <a:r>
              <a:rPr lang="en-US" altLang="en-US" sz="2400" b="1" dirty="0">
                <a:solidFill>
                  <a:schemeClr val="dk1"/>
                </a:solidFill>
              </a:rPr>
              <a:t>Read parameters:</a:t>
            </a:r>
            <a:r>
              <a:rPr lang="en-US" altLang="en-US" sz="2400" dirty="0">
                <a:solidFill>
                  <a:schemeClr val="dk1"/>
                </a:solidFill>
              </a:rPr>
              <a:t> </a:t>
            </a:r>
            <a:r>
              <a:rPr lang="en-US" altLang="en-US" sz="2400" dirty="0" err="1">
                <a:solidFill>
                  <a:schemeClr val="dk1"/>
                </a:solidFill>
              </a:rPr>
              <a:t>getParameter</a:t>
            </a:r>
            <a:r>
              <a:rPr lang="en-US" altLang="en-US" sz="2400" dirty="0">
                <a:solidFill>
                  <a:schemeClr val="dk1"/>
                </a:solidFill>
              </a:rPr>
              <a:t>(), </a:t>
            </a:r>
            <a:r>
              <a:rPr lang="en-US" altLang="en-US" sz="2400" dirty="0" err="1">
                <a:solidFill>
                  <a:schemeClr val="dk1"/>
                </a:solidFill>
              </a:rPr>
              <a:t>getParameterValues</a:t>
            </a:r>
            <a:r>
              <a:rPr lang="en-US" altLang="en-US" sz="2400" dirty="0">
                <a:solidFill>
                  <a:schemeClr val="dk1"/>
                </a:solidFill>
              </a:rPr>
              <a:t>()</a:t>
            </a:r>
          </a:p>
          <a:p>
            <a:pPr marL="1257300" lvl="3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sz="1800"/>
            </a:pPr>
            <a:r>
              <a:rPr lang="en-US" altLang="en-US" sz="2400" dirty="0" err="1">
                <a:solidFill>
                  <a:schemeClr val="dk1"/>
                </a:solidFill>
              </a:rPr>
              <a:t>getParameter</a:t>
            </a:r>
            <a:r>
              <a:rPr lang="en-US" altLang="en-US" sz="2400" dirty="0">
                <a:solidFill>
                  <a:schemeClr val="dk1"/>
                </a:solidFill>
              </a:rPr>
              <a:t>() returns a single value.</a:t>
            </a:r>
          </a:p>
          <a:p>
            <a:pPr marL="1257300" lvl="3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sz="1800"/>
            </a:pPr>
            <a:r>
              <a:rPr lang="en-US" altLang="en-US" sz="2400" dirty="0" err="1">
                <a:solidFill>
                  <a:schemeClr val="dk1"/>
                </a:solidFill>
              </a:rPr>
              <a:t>getParameterValues</a:t>
            </a:r>
            <a:r>
              <a:rPr lang="en-US" altLang="en-US" sz="2400" dirty="0">
                <a:solidFill>
                  <a:schemeClr val="dk1"/>
                </a:solidFill>
              </a:rPr>
              <a:t>() returns an array of values.</a:t>
            </a:r>
          </a:p>
          <a:p>
            <a:pPr marL="800100" lvl="2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sz="1800"/>
            </a:pPr>
            <a:r>
              <a:rPr lang="en-US" altLang="en-US" sz="2400" b="1" dirty="0">
                <a:solidFill>
                  <a:schemeClr val="dk1"/>
                </a:solidFill>
              </a:rPr>
              <a:t>Access headers:</a:t>
            </a:r>
            <a:r>
              <a:rPr lang="en-US" altLang="en-US" sz="2400" dirty="0">
                <a:solidFill>
                  <a:schemeClr val="dk1"/>
                </a:solidFill>
              </a:rPr>
              <a:t> </a:t>
            </a:r>
            <a:r>
              <a:rPr lang="en-US" altLang="en-US" sz="2400" dirty="0" err="1">
                <a:solidFill>
                  <a:schemeClr val="dk1"/>
                </a:solidFill>
              </a:rPr>
              <a:t>getHeader</a:t>
            </a:r>
            <a:r>
              <a:rPr lang="en-US" altLang="en-US" sz="2400" dirty="0">
                <a:solidFill>
                  <a:schemeClr val="dk1"/>
                </a:solidFill>
              </a:rPr>
              <a:t>()</a:t>
            </a:r>
          </a:p>
          <a:p>
            <a:pPr marL="800100" lvl="2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sz="1800"/>
            </a:pPr>
            <a:r>
              <a:rPr lang="en-US" altLang="en-US" sz="2400" b="1" dirty="0">
                <a:solidFill>
                  <a:schemeClr val="dk1"/>
                </a:solidFill>
              </a:rPr>
              <a:t>Get input stream:</a:t>
            </a:r>
            <a:r>
              <a:rPr lang="en-US" altLang="en-US" sz="2400" dirty="0">
                <a:solidFill>
                  <a:schemeClr val="dk1"/>
                </a:solidFill>
              </a:rPr>
              <a:t> </a:t>
            </a:r>
            <a:r>
              <a:rPr lang="en-US" altLang="en-US" sz="2400" dirty="0" err="1">
                <a:solidFill>
                  <a:schemeClr val="dk1"/>
                </a:solidFill>
              </a:rPr>
              <a:t>getInputStream</a:t>
            </a:r>
            <a:r>
              <a:rPr lang="en-US" altLang="en-US" sz="2400" dirty="0">
                <a:solidFill>
                  <a:schemeClr val="dk1"/>
                </a:solidFill>
              </a:rPr>
              <a:t>()</a:t>
            </a:r>
          </a:p>
          <a:p>
            <a:pPr marL="800100" lvl="2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sz="1800"/>
            </a:pPr>
            <a:r>
              <a:rPr lang="en-US" altLang="en-US" sz="2400" dirty="0">
                <a:solidFill>
                  <a:schemeClr val="dk1"/>
                </a:solidFill>
              </a:rPr>
              <a:t>Work with attributes: </a:t>
            </a:r>
            <a:r>
              <a:rPr lang="en-US" altLang="en-US" sz="2400" dirty="0" err="1">
                <a:solidFill>
                  <a:schemeClr val="dk1"/>
                </a:solidFill>
              </a:rPr>
              <a:t>getAttribute</a:t>
            </a:r>
            <a:r>
              <a:rPr lang="en-US" altLang="en-US" sz="2400" dirty="0">
                <a:solidFill>
                  <a:schemeClr val="dk1"/>
                </a:solidFill>
              </a:rPr>
              <a:t>(), </a:t>
            </a:r>
            <a:r>
              <a:rPr lang="en-US" altLang="en-US" sz="2400" dirty="0" err="1">
                <a:solidFill>
                  <a:schemeClr val="dk1"/>
                </a:solidFill>
              </a:rPr>
              <a:t>setAttribute</a:t>
            </a:r>
            <a:r>
              <a:rPr lang="en-US" altLang="en-US" sz="2400" dirty="0">
                <a:solidFill>
                  <a:schemeClr val="dk1"/>
                </a:solidFill>
              </a:rPr>
              <a:t>()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sz="1800"/>
            </a:pPr>
            <a:r>
              <a:rPr lang="en-US" altLang="en-US" sz="2400" dirty="0"/>
              <a:t>Used for all types of requests (not HTTP-specific).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sz="1800"/>
            </a:pPr>
            <a:r>
              <a:rPr lang="en-US" altLang="en-US" sz="2400" dirty="0"/>
              <a:t>Typically cast to </a:t>
            </a:r>
            <a:r>
              <a:rPr lang="en-US" altLang="en-US" sz="2400" b="1" dirty="0" err="1"/>
              <a:t>HttpServletRequest</a:t>
            </a:r>
            <a:r>
              <a:rPr lang="en-US" altLang="en-US" sz="2400" dirty="0"/>
              <a:t> in HTTP servlets.</a:t>
            </a:r>
            <a:endParaRPr lang="en-US" sz="2400" dirty="0"/>
          </a:p>
          <a:p>
            <a:pPr>
              <a:defRPr sz="1800"/>
            </a:pPr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ServletResponse</a:t>
            </a:r>
            <a:r>
              <a:rPr dirty="0"/>
              <a:t>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301625" y="2368295"/>
            <a:ext cx="8664575" cy="3754874"/>
          </a:xfr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/>
              <a:t>Represents the server's response to the client.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/>
              <a:t>Methods include: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/>
              <a:t>Set content type: </a:t>
            </a:r>
            <a:r>
              <a:rPr lang="en-US" altLang="en-US" sz="2800" dirty="0" err="1"/>
              <a:t>setContentType</a:t>
            </a:r>
            <a:r>
              <a:rPr lang="en-US" altLang="en-US" sz="2800" dirty="0"/>
              <a:t>()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/>
              <a:t>Write response: </a:t>
            </a:r>
            <a:r>
              <a:rPr lang="en-US" altLang="en-US" sz="2800" dirty="0" err="1"/>
              <a:t>getWriter</a:t>
            </a:r>
            <a:r>
              <a:rPr lang="en-US" altLang="en-US" sz="2800" dirty="0"/>
              <a:t>(), </a:t>
            </a:r>
            <a:r>
              <a:rPr lang="en-US" altLang="en-US" sz="2800" dirty="0" err="1"/>
              <a:t>getOutputStream</a:t>
            </a:r>
            <a:r>
              <a:rPr lang="en-US" altLang="en-US" sz="2800" dirty="0"/>
              <a:t>()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/>
              <a:t>Set buffer size and flush output.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/>
              <a:t>Like </a:t>
            </a:r>
            <a:r>
              <a:rPr lang="en-US" altLang="en-US" sz="2800" dirty="0" err="1"/>
              <a:t>ServletRequest</a:t>
            </a:r>
            <a:r>
              <a:rPr lang="en-US" altLang="en-US" sz="2800" dirty="0"/>
              <a:t>, not HTTP-specific.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/>
              <a:t>Typically cast to </a:t>
            </a:r>
            <a:r>
              <a:rPr lang="en-US" altLang="en-US" sz="2800" dirty="0" err="1"/>
              <a:t>HttpServletResponse</a:t>
            </a:r>
            <a:r>
              <a:rPr lang="en-US" altLang="en-US" sz="2800" dirty="0"/>
              <a:t>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sz="24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javax.servlet.http.HttpServlet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301625" y="2368295"/>
            <a:ext cx="8664575" cy="4308872"/>
          </a:xfr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/>
              <a:t>Abstract class extending </a:t>
            </a:r>
            <a:r>
              <a:rPr lang="en-US" altLang="en-US" sz="2800" dirty="0" err="1"/>
              <a:t>GenericServlet</a:t>
            </a:r>
            <a:r>
              <a:rPr lang="en-US" altLang="en-US" sz="2800" dirty="0"/>
              <a:t>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/>
              <a:t>Designed for handling HTTP-specific requests.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/>
              <a:t>Methods: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 err="1"/>
              <a:t>doGet</a:t>
            </a:r>
            <a:r>
              <a:rPr lang="en-US" altLang="en-US" sz="2800" dirty="0"/>
              <a:t>(): Handle HTTP GET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 err="1"/>
              <a:t>doPost</a:t>
            </a:r>
            <a:r>
              <a:rPr lang="en-US" altLang="en-US" sz="2800" dirty="0"/>
              <a:t>(): Handle HTTP POST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 err="1"/>
              <a:t>doPut</a:t>
            </a:r>
            <a:r>
              <a:rPr lang="en-US" altLang="en-US" sz="2800" dirty="0"/>
              <a:t>(), </a:t>
            </a:r>
            <a:r>
              <a:rPr lang="en-US" altLang="en-US" sz="2800" dirty="0" err="1"/>
              <a:t>doDelete</a:t>
            </a:r>
            <a:r>
              <a:rPr lang="en-US" altLang="en-US" sz="2800" dirty="0"/>
              <a:t>(), etc.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/>
              <a:t>Overrides service() to route requests to appropriate </a:t>
            </a:r>
            <a:r>
              <a:rPr lang="en-US" altLang="en-US" sz="2800" dirty="0" err="1"/>
              <a:t>doXXX</a:t>
            </a:r>
            <a:r>
              <a:rPr lang="en-US" altLang="en-US" sz="2800" dirty="0"/>
              <a:t>() methods.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/>
              <a:t>Most commonly used servlet class.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/>
              <a:t>Developers usually extend this class in real applications.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HttpServletRequest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301625" y="2368295"/>
            <a:ext cx="8664575" cy="3447098"/>
          </a:xfr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/>
              <a:t>Extends </a:t>
            </a:r>
            <a:r>
              <a:rPr lang="en-US" altLang="en-US" sz="2800" dirty="0" err="1"/>
              <a:t>ServletRequest</a:t>
            </a:r>
            <a:r>
              <a:rPr lang="en-US" altLang="en-US" sz="2800" dirty="0"/>
              <a:t> with HTTP-specific features.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/>
              <a:t>Useful methods: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 err="1"/>
              <a:t>getMethod</a:t>
            </a:r>
            <a:r>
              <a:rPr lang="en-US" altLang="en-US" sz="2800" dirty="0"/>
              <a:t>(): GET, POST, etc.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 err="1"/>
              <a:t>getRequestURI</a:t>
            </a:r>
            <a:r>
              <a:rPr lang="en-US" altLang="en-US" sz="2800" dirty="0"/>
              <a:t>(), </a:t>
            </a:r>
            <a:r>
              <a:rPr lang="en-US" altLang="en-US" sz="2800" dirty="0" err="1"/>
              <a:t>getContextPath</a:t>
            </a:r>
            <a:r>
              <a:rPr lang="en-US" altLang="en-US" sz="2800" dirty="0"/>
              <a:t>()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 err="1"/>
              <a:t>getSession</a:t>
            </a:r>
            <a:r>
              <a:rPr lang="en-US" altLang="en-US" sz="2800" dirty="0"/>
              <a:t>(), </a:t>
            </a:r>
            <a:r>
              <a:rPr lang="en-US" altLang="en-US" sz="2800" dirty="0" err="1"/>
              <a:t>getCookies</a:t>
            </a:r>
            <a:r>
              <a:rPr lang="en-US" altLang="en-US" sz="2800" dirty="0"/>
              <a:t>(), </a:t>
            </a:r>
            <a:r>
              <a:rPr lang="en-US" altLang="en-US" sz="2800" dirty="0" err="1"/>
              <a:t>getHeader</a:t>
            </a:r>
            <a:r>
              <a:rPr lang="en-US" altLang="en-US" sz="2800" dirty="0"/>
              <a:t>()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/>
              <a:t>Essential for understanding what the client is requesting.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/>
              <a:t>Frequently used to retrieve session or request path.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sz="28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HttpServletResponse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301625" y="2368295"/>
            <a:ext cx="8664575" cy="4308872"/>
          </a:xfr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/>
              <a:t>Extends </a:t>
            </a:r>
            <a:r>
              <a:rPr lang="en-US" altLang="en-US" sz="2800" dirty="0" err="1"/>
              <a:t>ServletResponse</a:t>
            </a:r>
            <a:r>
              <a:rPr lang="en-US" altLang="en-US" sz="2800" dirty="0"/>
              <a:t> for HTTP responses.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/>
              <a:t>Key methods: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 err="1"/>
              <a:t>sendRedirect</a:t>
            </a:r>
            <a:r>
              <a:rPr lang="en-US" altLang="en-US" sz="2800" dirty="0"/>
              <a:t>(String location)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 err="1"/>
              <a:t>addCookie</a:t>
            </a:r>
            <a:r>
              <a:rPr lang="en-US" altLang="en-US" sz="2800" dirty="0"/>
              <a:t>(Cookie cookie)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 err="1"/>
              <a:t>setHeader</a:t>
            </a:r>
            <a:r>
              <a:rPr lang="en-US" altLang="en-US" sz="2800" dirty="0"/>
              <a:t>(), </a:t>
            </a:r>
            <a:r>
              <a:rPr lang="en-US" altLang="en-US" sz="2800" dirty="0" err="1"/>
              <a:t>setStatus</a:t>
            </a:r>
            <a:r>
              <a:rPr lang="en-US" altLang="en-US" sz="2800" dirty="0"/>
              <a:t>()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b="1" dirty="0"/>
              <a:t>Output content: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getWriter</a:t>
            </a:r>
            <a:r>
              <a:rPr lang="en-US" altLang="en-US" sz="2800" dirty="0"/>
              <a:t>()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/>
              <a:t>Manages status codes, headers, cookies, and redirections.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/>
              <a:t>Common for error handling and session management.</a:t>
            </a:r>
            <a:endParaRPr lang="en-US" sz="2800" dirty="0"/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sz="28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83C0CA-BD29-9C9E-CF65-ABD57A4F7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EF969-E2E8-960D-1052-2DE4051B5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 Demo Code</a:t>
            </a:r>
            <a:endParaRPr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18E1E23-A056-7A35-C785-6208CADA9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625" y="2368295"/>
            <a:ext cx="8664575" cy="4431983"/>
          </a:xfrm>
        </p:spPr>
        <p:txBody>
          <a:bodyPr/>
          <a:lstStyle/>
          <a:p>
            <a:pPr marL="0" indent="0"/>
            <a:r>
              <a:rPr lang="en-US" sz="2400" dirty="0"/>
              <a:t>public class </a:t>
            </a:r>
            <a:r>
              <a:rPr lang="en-US" sz="2400" dirty="0" err="1"/>
              <a:t>MyServlet</a:t>
            </a:r>
            <a:r>
              <a:rPr lang="en-US" sz="2400" dirty="0"/>
              <a:t> extends </a:t>
            </a:r>
            <a:r>
              <a:rPr lang="en-US" sz="2400" dirty="0" err="1"/>
              <a:t>HttpServlet</a:t>
            </a:r>
            <a:r>
              <a:rPr lang="en-US" sz="2400" dirty="0"/>
              <a:t> {</a:t>
            </a:r>
          </a:p>
          <a:p>
            <a:pPr marL="0" indent="0"/>
            <a:r>
              <a:rPr lang="en-US" sz="2400" dirty="0"/>
              <a:t>    public void </a:t>
            </a:r>
            <a:r>
              <a:rPr lang="en-US" sz="2400" dirty="0" err="1"/>
              <a:t>init</a:t>
            </a:r>
            <a:r>
              <a:rPr lang="en-US" sz="2400" dirty="0"/>
              <a:t>() {</a:t>
            </a:r>
          </a:p>
          <a:p>
            <a:pPr marL="0" indent="0"/>
            <a:r>
              <a:rPr lang="en-US" sz="2400" dirty="0"/>
              <a:t>        </a:t>
            </a:r>
            <a:r>
              <a:rPr lang="en-US" sz="2400" dirty="0" err="1"/>
              <a:t>System.out.println</a:t>
            </a:r>
            <a:r>
              <a:rPr lang="en-US" sz="2400" dirty="0"/>
              <a:t>("Servlet Initialized");</a:t>
            </a:r>
          </a:p>
          <a:p>
            <a:pPr marL="0" indent="0"/>
            <a:r>
              <a:rPr lang="en-US" sz="2400" dirty="0"/>
              <a:t>    }</a:t>
            </a:r>
          </a:p>
          <a:p>
            <a:pPr marL="0" indent="0"/>
            <a:r>
              <a:rPr lang="en-US" sz="2400" dirty="0"/>
              <a:t>    public void service(</a:t>
            </a:r>
            <a:r>
              <a:rPr lang="en-US" sz="2400" dirty="0" err="1"/>
              <a:t>HttpServletRequest</a:t>
            </a:r>
            <a:r>
              <a:rPr lang="en-US" sz="2400" dirty="0"/>
              <a:t> req, </a:t>
            </a:r>
            <a:r>
              <a:rPr lang="en-US" sz="2400" dirty="0" err="1"/>
              <a:t>HttpServletResponse</a:t>
            </a:r>
            <a:r>
              <a:rPr lang="en-US" sz="2400" dirty="0"/>
              <a:t> res) {</a:t>
            </a:r>
          </a:p>
          <a:p>
            <a:pPr marL="0" indent="0"/>
            <a:r>
              <a:rPr lang="en-US" sz="2400" dirty="0"/>
              <a:t>        </a:t>
            </a:r>
            <a:r>
              <a:rPr lang="en-US" sz="2400" dirty="0" err="1"/>
              <a:t>System.out.println</a:t>
            </a:r>
            <a:r>
              <a:rPr lang="en-US" sz="2400" dirty="0"/>
              <a:t>("Request Received");</a:t>
            </a:r>
          </a:p>
          <a:p>
            <a:pPr marL="0" indent="0"/>
            <a:r>
              <a:rPr lang="en-US" sz="2400" dirty="0"/>
              <a:t>    }</a:t>
            </a:r>
          </a:p>
          <a:p>
            <a:pPr marL="0" indent="0"/>
            <a:r>
              <a:rPr lang="en-US" sz="2400" dirty="0"/>
              <a:t>    public void destroy() {</a:t>
            </a:r>
          </a:p>
          <a:p>
            <a:pPr marL="0" indent="0"/>
            <a:r>
              <a:rPr lang="en-US" sz="2400" dirty="0"/>
              <a:t>        </a:t>
            </a:r>
            <a:r>
              <a:rPr lang="en-US" sz="2400" dirty="0" err="1"/>
              <a:t>System.out.println</a:t>
            </a:r>
            <a:r>
              <a:rPr lang="en-US" sz="2400" dirty="0"/>
              <a:t>("Servlet Destroyed");</a:t>
            </a:r>
          </a:p>
          <a:p>
            <a:pPr marL="0" indent="0"/>
            <a:r>
              <a:rPr lang="en-US" sz="2400" dirty="0"/>
              <a:t>    }</a:t>
            </a:r>
          </a:p>
          <a:p>
            <a:pPr marL="0" indent="0"/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62560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id="{C8ECB414-31CF-686B-C78F-A9F43EB35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2">
            <a:extLst>
              <a:ext uri="{FF2B5EF4-FFF2-40B4-BE49-F238E27FC236}">
                <a16:creationId xmlns:a16="http://schemas.microsoft.com/office/drawing/2014/main" id="{F171ACD6-DB01-40E8-6E4F-98E567D5F5C4}"/>
              </a:ext>
            </a:extLst>
          </p:cNvPr>
          <p:cNvGrpSpPr/>
          <p:nvPr/>
        </p:nvGrpSpPr>
        <p:grpSpPr>
          <a:xfrm>
            <a:off x="0" y="0"/>
            <a:ext cx="9144000" cy="6857998"/>
            <a:chOff x="0" y="0"/>
            <a:chExt cx="9144000" cy="6857998"/>
          </a:xfrm>
        </p:grpSpPr>
        <p:pic>
          <p:nvPicPr>
            <p:cNvPr id="62" name="Google Shape;62;p2">
              <a:extLst>
                <a:ext uri="{FF2B5EF4-FFF2-40B4-BE49-F238E27FC236}">
                  <a16:creationId xmlns:a16="http://schemas.microsoft.com/office/drawing/2014/main" id="{1EC7FDAB-4A58-4463-D803-A8D9E4F6524B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9144000" cy="68579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Google Shape;63;p2">
              <a:extLst>
                <a:ext uri="{FF2B5EF4-FFF2-40B4-BE49-F238E27FC236}">
                  <a16:creationId xmlns:a16="http://schemas.microsoft.com/office/drawing/2014/main" id="{3CD056AB-F781-D047-4725-E1908380BBA2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857755" y="2572511"/>
              <a:ext cx="5430012" cy="28026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2">
              <a:extLst>
                <a:ext uri="{FF2B5EF4-FFF2-40B4-BE49-F238E27FC236}">
                  <a16:creationId xmlns:a16="http://schemas.microsoft.com/office/drawing/2014/main" id="{DDC92A40-40B6-676C-58EC-8CC25958A242}"/>
                </a:ext>
              </a:extLst>
            </p:cNvPr>
            <p:cNvSpPr/>
            <p:nvPr/>
          </p:nvSpPr>
          <p:spPr>
            <a:xfrm>
              <a:off x="0" y="3715511"/>
              <a:ext cx="9144000" cy="713740"/>
            </a:xfrm>
            <a:custGeom>
              <a:avLst/>
              <a:gdLst/>
              <a:ahLst/>
              <a:cxnLst/>
              <a:rect l="l" t="t" r="r" b="b"/>
              <a:pathLst>
                <a:path w="9144000" h="713739" extrusionOk="0">
                  <a:moveTo>
                    <a:pt x="9144000" y="0"/>
                  </a:moveTo>
                  <a:lnTo>
                    <a:pt x="0" y="0"/>
                  </a:lnTo>
                  <a:lnTo>
                    <a:pt x="0" y="713232"/>
                  </a:lnTo>
                  <a:lnTo>
                    <a:pt x="9144000" y="71323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1F487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65" name="Google Shape;65;p2">
            <a:extLst>
              <a:ext uri="{FF2B5EF4-FFF2-40B4-BE49-F238E27FC236}">
                <a16:creationId xmlns:a16="http://schemas.microsoft.com/office/drawing/2014/main" id="{8F0B3A73-166D-F3BF-30C7-E1C1A5FE5735}"/>
              </a:ext>
            </a:extLst>
          </p:cNvPr>
          <p:cNvSpPr txBox="1"/>
          <p:nvPr/>
        </p:nvSpPr>
        <p:spPr>
          <a:xfrm>
            <a:off x="317635" y="3760977"/>
            <a:ext cx="8191098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algn="ctr"/>
            <a:r>
              <a:rPr lang="en-US" sz="3600" dirty="0">
                <a:solidFill>
                  <a:schemeClr val="bg1"/>
                </a:solidFill>
              </a:rPr>
              <a:t>Handling HTTP Methods</a:t>
            </a:r>
            <a:endParaRPr sz="35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01140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HTTP Methods in Servlets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301625" y="2368295"/>
            <a:ext cx="8664575" cy="2862322"/>
          </a:xfrm>
        </p:spPr>
        <p:txBody>
          <a:bodyPr/>
          <a:lstStyle/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sz="2400" dirty="0"/>
              <a:t>Web clients use HTTP methods to interact with servers.</a:t>
            </a:r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sz="2400" dirty="0"/>
              <a:t>Java Servlets handle these methods via </a:t>
            </a:r>
            <a:r>
              <a:rPr sz="2400" dirty="0" err="1"/>
              <a:t>HttpServlet</a:t>
            </a:r>
            <a:r>
              <a:rPr sz="2400" dirty="0"/>
              <a:t>.</a:t>
            </a:r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sz="2400" dirty="0"/>
              <a:t>Common methods:</a:t>
            </a:r>
            <a:endParaRPr lang="en-US" sz="2400" dirty="0"/>
          </a:p>
          <a:p>
            <a:pPr marL="971550" lvl="1" indent="-285750">
              <a:buSzPct val="80000"/>
              <a:buFont typeface="Arial" panose="020B0604020202020204" pitchFamily="34" charset="0"/>
              <a:buChar char="•"/>
            </a:pPr>
            <a:r>
              <a:rPr lang="en-US" sz="2400" b="1" dirty="0"/>
              <a:t>GET </a:t>
            </a:r>
            <a:r>
              <a:rPr lang="en-US" sz="2400" dirty="0"/>
              <a:t>Retrieve data (Handled by </a:t>
            </a:r>
            <a:r>
              <a:rPr lang="en-US" sz="2400" dirty="0" err="1"/>
              <a:t>doGet</a:t>
            </a:r>
            <a:r>
              <a:rPr lang="en-US" sz="2400" dirty="0"/>
              <a:t>())</a:t>
            </a:r>
          </a:p>
          <a:p>
            <a:pPr marL="971550" lvl="1" indent="-285750">
              <a:buSzPct val="80000"/>
              <a:buFont typeface="Arial" panose="020B0604020202020204" pitchFamily="34" charset="0"/>
              <a:buChar char="•"/>
            </a:pPr>
            <a:r>
              <a:rPr lang="en-US" sz="2400" b="1" dirty="0"/>
              <a:t>POST </a:t>
            </a:r>
            <a:r>
              <a:rPr lang="en-US" sz="2400" dirty="0"/>
              <a:t>Submit data (Handled by </a:t>
            </a:r>
            <a:r>
              <a:rPr lang="en-US" sz="2400" dirty="0" err="1"/>
              <a:t>doPost</a:t>
            </a:r>
            <a:r>
              <a:rPr lang="en-US" sz="2400" dirty="0"/>
              <a:t>())</a:t>
            </a:r>
          </a:p>
          <a:p>
            <a:pPr marL="971550" lvl="1" indent="-285750">
              <a:buSzPct val="80000"/>
              <a:buFont typeface="Arial" panose="020B0604020202020204" pitchFamily="34" charset="0"/>
              <a:buChar char="•"/>
            </a:pPr>
            <a:r>
              <a:rPr lang="en-US" sz="2400" b="1" dirty="0"/>
              <a:t>PUT</a:t>
            </a:r>
            <a:r>
              <a:rPr lang="en-US" sz="2400" dirty="0"/>
              <a:t> Update resource (Handled by </a:t>
            </a:r>
            <a:r>
              <a:rPr lang="en-US" sz="2400" dirty="0" err="1"/>
              <a:t>doPut</a:t>
            </a:r>
            <a:r>
              <a:rPr lang="en-US" sz="2400" dirty="0"/>
              <a:t>())</a:t>
            </a:r>
          </a:p>
          <a:p>
            <a:pPr marL="971550" lvl="1" indent="-285750">
              <a:buSzPct val="80000"/>
              <a:buFont typeface="Arial" panose="020B0604020202020204" pitchFamily="34" charset="0"/>
              <a:buChar char="•"/>
            </a:pPr>
            <a:r>
              <a:rPr lang="en-US" sz="2400" b="1" dirty="0"/>
              <a:t>DELETE </a:t>
            </a:r>
            <a:r>
              <a:rPr lang="en-US" sz="2400" dirty="0"/>
              <a:t>Remove resource (Handled by </a:t>
            </a:r>
            <a:r>
              <a:rPr lang="en-US" sz="2400" dirty="0" err="1"/>
              <a:t>doDelete</a:t>
            </a:r>
            <a:r>
              <a:rPr lang="en-US" sz="2400" dirty="0"/>
              <a:t>())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doGet()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301625" y="2368295"/>
            <a:ext cx="8664575" cy="4739759"/>
          </a:xfrm>
        </p:spPr>
        <p:txBody>
          <a:bodyPr/>
          <a:lstStyle/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sz="2800" dirty="0"/>
              <a:t>Handles data retrieval requests.</a:t>
            </a:r>
            <a:endParaRPr lang="en-US" sz="2800" dirty="0"/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lang="en-US" sz="2800" dirty="0"/>
              <a:t>Idempotent(can be called multiple times with same result) and safe.</a:t>
            </a:r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lang="en-US" sz="2800" dirty="0"/>
              <a:t>Limited URL length (usually ~2048 characters).</a:t>
            </a:r>
            <a:endParaRPr sz="2800" dirty="0"/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sz="2800" b="1" dirty="0"/>
              <a:t>Example:</a:t>
            </a:r>
            <a:r>
              <a:rPr sz="2800" dirty="0"/>
              <a:t> </a:t>
            </a:r>
            <a:endParaRPr lang="en-US" sz="2800" dirty="0"/>
          </a:p>
          <a:p>
            <a:pPr marL="971550" lvl="1" indent="-285750">
              <a:buSzPct val="80000"/>
              <a:buFont typeface="Arial" panose="020B0604020202020204" pitchFamily="34" charset="0"/>
              <a:buChar char="•"/>
            </a:pPr>
            <a:r>
              <a:rPr sz="2800" dirty="0"/>
              <a:t>Displaying a webpage</a:t>
            </a:r>
            <a:r>
              <a:rPr lang="en-US" sz="2800" dirty="0"/>
              <a:t>. </a:t>
            </a:r>
          </a:p>
          <a:p>
            <a:pPr marL="971550" lvl="1" indent="-285750">
              <a:buSzPct val="80000"/>
              <a:buFont typeface="Arial" panose="020B0604020202020204" pitchFamily="34" charset="0"/>
              <a:buChar char="•"/>
            </a:pPr>
            <a:r>
              <a:rPr lang="en-US" sz="2800" dirty="0"/>
              <a:t>Query string data</a:t>
            </a:r>
          </a:p>
          <a:p>
            <a:pPr marL="971550" lvl="1" indent="-285750">
              <a:buSzPct val="80000"/>
              <a:buFont typeface="Arial" panose="020B0604020202020204" pitchFamily="34" charset="0"/>
              <a:buChar char="•"/>
            </a:pPr>
            <a:r>
              <a:rPr lang="en-US" sz="2800" dirty="0"/>
              <a:t>Bookmarkable pages</a:t>
            </a:r>
          </a:p>
          <a:p>
            <a:pPr marL="971550" lvl="1" indent="-285750">
              <a:buSzPct val="80000"/>
              <a:buFont typeface="Arial" panose="020B0604020202020204" pitchFamily="34" charset="0"/>
              <a:buChar char="•"/>
            </a:pPr>
            <a:r>
              <a:rPr lang="en-US" sz="2800" dirty="0"/>
              <a:t>Read-only operations</a:t>
            </a:r>
          </a:p>
          <a:p>
            <a:pPr marL="971550" lvl="1" indent="-285750">
              <a:buSzPct val="80000"/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doPost()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301625" y="2368295"/>
            <a:ext cx="8664575" cy="3447098"/>
          </a:xfr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sz="2800" dirty="0"/>
              <a:t>Handles form submission and data updates.</a:t>
            </a:r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sz="2800" dirty="0"/>
              <a:t>Data is sent in request body, not visible in URL.</a:t>
            </a:r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sz="2800" dirty="0"/>
              <a:t>Not idempotent, used for sensitive actions like login.</a:t>
            </a:r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sz="2800" dirty="0"/>
              <a:t>Better for sending large amounts of data.</a:t>
            </a:r>
            <a:endParaRPr lang="en-US" sz="2800" dirty="0"/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lang="en-US" sz="2800" b="1" dirty="0"/>
              <a:t>Examples:</a:t>
            </a:r>
          </a:p>
          <a:p>
            <a:pPr marL="971550" lvl="1" indent="-285750">
              <a:buSzPct val="80000"/>
              <a:buFont typeface="Arial" panose="020B0604020202020204" pitchFamily="34" charset="0"/>
              <a:buChar char="•"/>
            </a:pPr>
            <a:r>
              <a:rPr lang="en-US" sz="2800" dirty="0"/>
              <a:t>Submitting forms</a:t>
            </a:r>
          </a:p>
          <a:p>
            <a:pPr marL="971550" lvl="1" indent="-285750">
              <a:buSzPct val="80000"/>
              <a:buFont typeface="Arial" panose="020B0604020202020204" pitchFamily="34" charset="0"/>
              <a:buChar char="•"/>
            </a:pPr>
            <a:r>
              <a:rPr lang="en-US" sz="2800" dirty="0"/>
              <a:t>Login, registration, database updates</a:t>
            </a:r>
            <a:endParaRPr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HTTP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301625" y="2368295"/>
            <a:ext cx="8664575" cy="3554819"/>
          </a:xfrm>
        </p:spPr>
        <p:txBody>
          <a:bodyPr/>
          <a:lstStyle/>
          <a:p>
            <a:pPr marL="514350" indent="-285750">
              <a:buSzPct val="80000"/>
              <a:buFont typeface="Arial" panose="020B0604020202020204" pitchFamily="34" charset="0"/>
              <a:buChar char="•"/>
              <a:defRPr sz="1800"/>
            </a:pPr>
            <a:r>
              <a:rPr lang="en-US" altLang="en-US" sz="2100" b="1" dirty="0"/>
              <a:t>GET:</a:t>
            </a:r>
            <a:r>
              <a:rPr lang="en-US" altLang="en-US" sz="2100" dirty="0"/>
              <a:t> Retrieves data from a specified resource. It's used for reading information and should not have any other side effects on the server. </a:t>
            </a:r>
          </a:p>
          <a:p>
            <a:pPr marL="514350" lvl="0" indent="-285750" fontAlgn="base">
              <a:buSzPct val="80000"/>
              <a:buFont typeface="Arial" panose="020B0604020202020204" pitchFamily="34" charset="0"/>
              <a:buChar char="•"/>
              <a:defRPr sz="1800"/>
            </a:pPr>
            <a:r>
              <a:rPr lang="en-US" altLang="en-US" sz="2100" b="1" dirty="0"/>
              <a:t>POST: </a:t>
            </a:r>
            <a:r>
              <a:rPr lang="en-US" altLang="en-US" sz="2100" dirty="0"/>
              <a:t>Sends data to the server to create or update a resource. Often used for submitting forms or uploading data, and can have side effects on the server. </a:t>
            </a:r>
          </a:p>
          <a:p>
            <a:pPr marL="514350" lvl="0" indent="-285750" fontAlgn="base">
              <a:buSzPct val="80000"/>
              <a:buFont typeface="Arial" panose="020B0604020202020204" pitchFamily="34" charset="0"/>
              <a:buChar char="•"/>
              <a:defRPr sz="1800"/>
            </a:pPr>
            <a:r>
              <a:rPr lang="en-US" altLang="en-US" sz="2100" b="1" dirty="0"/>
              <a:t>PUT:</a:t>
            </a:r>
            <a:r>
              <a:rPr lang="en-US" altLang="en-US" sz="2100" dirty="0"/>
              <a:t> Replaces the entire resource at a specified URL with the data provided in the request. If the resource doesn't exist, it may be created. </a:t>
            </a:r>
          </a:p>
          <a:p>
            <a:pPr marL="514350" lvl="0" indent="-285750" fontAlgn="base">
              <a:buSzPct val="80000"/>
              <a:buFont typeface="Arial" panose="020B0604020202020204" pitchFamily="34" charset="0"/>
              <a:buChar char="•"/>
              <a:defRPr sz="1800"/>
            </a:pPr>
            <a:r>
              <a:rPr lang="en-US" altLang="en-US" sz="2100" b="1" dirty="0"/>
              <a:t>PATCH:</a:t>
            </a:r>
            <a:r>
              <a:rPr lang="en-US" altLang="en-US" sz="2100" dirty="0"/>
              <a:t> Partially modifies a resource at a specified URL. It's used when you want to update only specific parts of a resource, rather than replacing the entire thing. </a:t>
            </a:r>
          </a:p>
          <a:p>
            <a:pPr marL="514350" lvl="0" indent="-285750" fontAlgn="base">
              <a:buSzPct val="80000"/>
              <a:buFont typeface="Arial" panose="020B0604020202020204" pitchFamily="34" charset="0"/>
              <a:buChar char="•"/>
              <a:defRPr sz="1800"/>
            </a:pPr>
            <a:r>
              <a:rPr lang="en-US" altLang="en-US" sz="2100" b="1" dirty="0"/>
              <a:t>DELETE:</a:t>
            </a:r>
            <a:r>
              <a:rPr lang="en-US" altLang="en-US" sz="2100" dirty="0"/>
              <a:t> Deletes the resource at the specified URL. 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49545B-5C0A-2F2A-88F9-3BAE3F91C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3FD5D-1E4A-DEE3-5FAB-0FAE61515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9" y="1699386"/>
            <a:ext cx="8986520" cy="461665"/>
          </a:xfrm>
        </p:spPr>
        <p:txBody>
          <a:bodyPr/>
          <a:lstStyle/>
          <a:p>
            <a:r>
              <a:rPr lang="en-US" dirty="0" err="1"/>
              <a:t>doGet</a:t>
            </a:r>
            <a:r>
              <a:rPr lang="en-US" dirty="0"/>
              <a:t>() VS </a:t>
            </a:r>
            <a:r>
              <a:rPr dirty="0" err="1"/>
              <a:t>doPost</a:t>
            </a:r>
            <a:r>
              <a:rPr dirty="0"/>
              <a:t>() Method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0410C55-899F-D169-E39F-1FF5CF33E5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767377"/>
              </p:ext>
            </p:extLst>
          </p:nvPr>
        </p:nvGraphicFramePr>
        <p:xfrm>
          <a:off x="301625" y="2410691"/>
          <a:ext cx="8664576" cy="393815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483139">
                  <a:extLst>
                    <a:ext uri="{9D8B030D-6E8A-4147-A177-3AD203B41FA5}">
                      <a16:colId xmlns:a16="http://schemas.microsoft.com/office/drawing/2014/main" val="3546871324"/>
                    </a:ext>
                  </a:extLst>
                </a:gridCol>
                <a:gridCol w="2919845">
                  <a:extLst>
                    <a:ext uri="{9D8B030D-6E8A-4147-A177-3AD203B41FA5}">
                      <a16:colId xmlns:a16="http://schemas.microsoft.com/office/drawing/2014/main" val="1135612069"/>
                    </a:ext>
                  </a:extLst>
                </a:gridCol>
                <a:gridCol w="3261592">
                  <a:extLst>
                    <a:ext uri="{9D8B030D-6E8A-4147-A177-3AD203B41FA5}">
                      <a16:colId xmlns:a16="http://schemas.microsoft.com/office/drawing/2014/main" val="1213832327"/>
                    </a:ext>
                  </a:extLst>
                </a:gridCol>
              </a:tblGrid>
              <a:tr h="56259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 err="1"/>
                        <a:t>doGet</a:t>
                      </a:r>
                      <a:r>
                        <a:rPr lang="en-US" sz="16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 err="1"/>
                        <a:t>doPost</a:t>
                      </a:r>
                      <a:r>
                        <a:rPr lang="en-US" sz="1600" dirty="0"/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3251753"/>
                  </a:ext>
                </a:extLst>
              </a:tr>
              <a:tr h="56259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Data Visibility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URL (Query String)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Request Body (Hidden)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6396069"/>
                  </a:ext>
                </a:extLst>
              </a:tr>
              <a:tr h="56259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Length Limit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Yes (~2048 characters)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No (depends on server)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9374387"/>
                  </a:ext>
                </a:extLst>
              </a:tr>
              <a:tr h="56259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Caching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Often cached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Not cached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396846"/>
                  </a:ext>
                </a:extLst>
              </a:tr>
              <a:tr h="56259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Use 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Read/display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Submit/modify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0005832"/>
                  </a:ext>
                </a:extLst>
              </a:tr>
              <a:tr h="56259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Bookmarkable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4295615"/>
                  </a:ext>
                </a:extLst>
              </a:tr>
              <a:tr h="56259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Idempotent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9934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5368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id="{462589D2-7504-6A44-4E4B-D9C4CA63A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2">
            <a:extLst>
              <a:ext uri="{FF2B5EF4-FFF2-40B4-BE49-F238E27FC236}">
                <a16:creationId xmlns:a16="http://schemas.microsoft.com/office/drawing/2014/main" id="{90D75F69-B12E-637E-979A-C22C5B5F76E0}"/>
              </a:ext>
            </a:extLst>
          </p:cNvPr>
          <p:cNvGrpSpPr/>
          <p:nvPr/>
        </p:nvGrpSpPr>
        <p:grpSpPr>
          <a:xfrm>
            <a:off x="0" y="0"/>
            <a:ext cx="9144000" cy="6857998"/>
            <a:chOff x="0" y="0"/>
            <a:chExt cx="9144000" cy="6857998"/>
          </a:xfrm>
        </p:grpSpPr>
        <p:pic>
          <p:nvPicPr>
            <p:cNvPr id="62" name="Google Shape;62;p2">
              <a:extLst>
                <a:ext uri="{FF2B5EF4-FFF2-40B4-BE49-F238E27FC236}">
                  <a16:creationId xmlns:a16="http://schemas.microsoft.com/office/drawing/2014/main" id="{8B79F6D9-52C6-210A-2722-728A0C7B64BD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9144000" cy="68579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Google Shape;63;p2">
              <a:extLst>
                <a:ext uri="{FF2B5EF4-FFF2-40B4-BE49-F238E27FC236}">
                  <a16:creationId xmlns:a16="http://schemas.microsoft.com/office/drawing/2014/main" id="{57092596-B3D0-81A4-3178-633386B3FDE5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857755" y="2572511"/>
              <a:ext cx="5430012" cy="28026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2">
              <a:extLst>
                <a:ext uri="{FF2B5EF4-FFF2-40B4-BE49-F238E27FC236}">
                  <a16:creationId xmlns:a16="http://schemas.microsoft.com/office/drawing/2014/main" id="{34DBDC6E-6A4E-B727-4CCE-267BAF3E2301}"/>
                </a:ext>
              </a:extLst>
            </p:cNvPr>
            <p:cNvSpPr/>
            <p:nvPr/>
          </p:nvSpPr>
          <p:spPr>
            <a:xfrm>
              <a:off x="0" y="3715511"/>
              <a:ext cx="9144000" cy="713740"/>
            </a:xfrm>
            <a:custGeom>
              <a:avLst/>
              <a:gdLst/>
              <a:ahLst/>
              <a:cxnLst/>
              <a:rect l="l" t="t" r="r" b="b"/>
              <a:pathLst>
                <a:path w="9144000" h="713739" extrusionOk="0">
                  <a:moveTo>
                    <a:pt x="9144000" y="0"/>
                  </a:moveTo>
                  <a:lnTo>
                    <a:pt x="0" y="0"/>
                  </a:lnTo>
                  <a:lnTo>
                    <a:pt x="0" y="713232"/>
                  </a:lnTo>
                  <a:lnTo>
                    <a:pt x="9144000" y="71323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1F487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65" name="Google Shape;65;p2">
            <a:extLst>
              <a:ext uri="{FF2B5EF4-FFF2-40B4-BE49-F238E27FC236}">
                <a16:creationId xmlns:a16="http://schemas.microsoft.com/office/drawing/2014/main" id="{2CBE97F6-50D5-65FB-97C5-E40EE18E7BDB}"/>
              </a:ext>
            </a:extLst>
          </p:cNvPr>
          <p:cNvSpPr txBox="1"/>
          <p:nvPr/>
        </p:nvSpPr>
        <p:spPr>
          <a:xfrm>
            <a:off x="317635" y="3760977"/>
            <a:ext cx="8191098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algn="ctr"/>
            <a:r>
              <a:rPr lang="en-US" sz="35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Servlet Configuration</a:t>
            </a:r>
            <a:endParaRPr sz="35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85310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9756C-FAD6-ADD3-3600-B27FFEF67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522C5-B255-B6A2-AD62-36C77A3C7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9" y="1699386"/>
            <a:ext cx="8986520" cy="461665"/>
          </a:xfrm>
        </p:spPr>
        <p:txBody>
          <a:bodyPr/>
          <a:lstStyle/>
          <a:p>
            <a:r>
              <a:rPr lang="en-US" dirty="0"/>
              <a:t>What is a Deployment Descriptor?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B357F-0FCA-6416-A289-3BCA1855F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625" y="2368295"/>
            <a:ext cx="8664575" cy="4431983"/>
          </a:xfr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lang="en-US" sz="2400" dirty="0"/>
              <a:t>Servlet configuration defines servlet behavior and interaction with the container.</a:t>
            </a:r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lang="en-US" sz="2400" dirty="0"/>
              <a:t>This is also called as Deployment Descriptor.</a:t>
            </a:r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lang="en-US" sz="2400" b="1" dirty="0"/>
              <a:t>Two methods:</a:t>
            </a:r>
            <a:r>
              <a:rPr lang="en-US" sz="2400" dirty="0"/>
              <a:t> </a:t>
            </a:r>
          </a:p>
          <a:p>
            <a:pPr marL="971550" lvl="1" indent="-285750">
              <a:buSzPct val="80000"/>
              <a:buFont typeface="Arial" panose="020B0604020202020204" pitchFamily="34" charset="0"/>
              <a:buChar char="•"/>
            </a:pPr>
            <a:r>
              <a:rPr lang="en-US" sz="2400" dirty="0"/>
              <a:t>XML-based (web.xml)</a:t>
            </a:r>
          </a:p>
          <a:p>
            <a:pPr marL="971550" lvl="1" indent="-285750">
              <a:buSzPct val="80000"/>
              <a:buFont typeface="Arial" panose="020B0604020202020204" pitchFamily="34" charset="0"/>
              <a:buChar char="•"/>
            </a:pPr>
            <a:r>
              <a:rPr lang="en-US" sz="2400" dirty="0"/>
              <a:t>Annotations (@WebServlet).</a:t>
            </a:r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lang="en-US" sz="2400" b="1" dirty="0"/>
              <a:t>Defines:</a:t>
            </a:r>
          </a:p>
          <a:p>
            <a:pPr marL="971550" lvl="1" indent="-285750">
              <a:buSzPct val="80000"/>
              <a:buFont typeface="Arial" panose="020B0604020202020204" pitchFamily="34" charset="0"/>
              <a:buChar char="•"/>
            </a:pPr>
            <a:r>
              <a:rPr lang="en-US" sz="2400" dirty="0"/>
              <a:t>  Servlet classes and mappings</a:t>
            </a:r>
          </a:p>
          <a:p>
            <a:pPr marL="971550" lvl="1" indent="-285750">
              <a:buSzPct val="80000"/>
              <a:buFont typeface="Arial" panose="020B0604020202020204" pitchFamily="34" charset="0"/>
              <a:buChar char="•"/>
            </a:pPr>
            <a:r>
              <a:rPr lang="en-US" sz="2400" dirty="0"/>
              <a:t>  Initialization parameters</a:t>
            </a:r>
          </a:p>
          <a:p>
            <a:pPr marL="971550" lvl="1" indent="-285750">
              <a:buSzPct val="80000"/>
              <a:buFont typeface="Arial" panose="020B0604020202020204" pitchFamily="34" charset="0"/>
              <a:buChar char="•"/>
            </a:pPr>
            <a:r>
              <a:rPr lang="en-US" sz="2400" dirty="0"/>
              <a:t>  Session config</a:t>
            </a:r>
          </a:p>
          <a:p>
            <a:pPr marL="971550" lvl="1" indent="-285750">
              <a:buSzPct val="80000"/>
              <a:buFont typeface="Arial" panose="020B0604020202020204" pitchFamily="34" charset="0"/>
              <a:buChar char="•"/>
            </a:pPr>
            <a:r>
              <a:rPr lang="en-US" sz="2400" dirty="0"/>
              <a:t>  Security constraints</a:t>
            </a:r>
          </a:p>
          <a:p>
            <a:pPr marL="971550" lvl="1" indent="-285750">
              <a:buSzPct val="80000"/>
              <a:buFont typeface="Arial" panose="020B0604020202020204" pitchFamily="34" charset="0"/>
              <a:buChar char="•"/>
            </a:pPr>
            <a:r>
              <a:rPr lang="en-US" sz="2400" dirty="0"/>
              <a:t>  Welcome/error pages</a:t>
            </a:r>
          </a:p>
        </p:txBody>
      </p:sp>
    </p:spTree>
    <p:extLst>
      <p:ext uri="{BB962C8B-B14F-4D97-AF65-F5344CB8AC3E}">
        <p14:creationId xmlns:p14="http://schemas.microsoft.com/office/powerpoint/2010/main" val="11648469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05956A-7F58-BEC4-100C-529E46226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20F8A-6332-707F-0E21-78E37F51B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9" y="1699386"/>
            <a:ext cx="8986520" cy="461665"/>
          </a:xfrm>
        </p:spPr>
        <p:txBody>
          <a:bodyPr/>
          <a:lstStyle/>
          <a:p>
            <a:r>
              <a:rPr lang="en-US" dirty="0"/>
              <a:t>Web.XML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E7F27-227C-59A3-B438-BEAC47B9E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625" y="2368295"/>
            <a:ext cx="8664575" cy="4739759"/>
          </a:xfr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lang="en-US" sz="2800" dirty="0"/>
              <a:t>An XML-based config file for Java web apps</a:t>
            </a:r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lang="en-US" sz="2800" dirty="0"/>
              <a:t>Named web.xml, inside WEB-INF/</a:t>
            </a:r>
          </a:p>
          <a:p>
            <a:r>
              <a:rPr lang="en-US" sz="2800" b="1" dirty="0"/>
              <a:t>Example:</a:t>
            </a:r>
          </a:p>
          <a:p>
            <a:r>
              <a:rPr lang="en-US" sz="2800" dirty="0"/>
              <a:t>&lt;servlet&gt;</a:t>
            </a:r>
          </a:p>
          <a:p>
            <a:r>
              <a:rPr lang="en-US" sz="2800" dirty="0"/>
              <a:t>  &lt;servlet-name&gt;</a:t>
            </a:r>
            <a:r>
              <a:rPr lang="en-US" sz="2800" dirty="0" err="1"/>
              <a:t>LoginServlet</a:t>
            </a:r>
            <a:r>
              <a:rPr lang="en-US" sz="2800" dirty="0"/>
              <a:t>&lt;/servlet-name&gt;</a:t>
            </a:r>
          </a:p>
          <a:p>
            <a:r>
              <a:rPr lang="en-US" sz="2800" dirty="0"/>
              <a:t>  &lt;servlet-class&gt;</a:t>
            </a:r>
            <a:r>
              <a:rPr lang="en-US" sz="2800" dirty="0" err="1"/>
              <a:t>com.example.LoginServlet</a:t>
            </a:r>
            <a:r>
              <a:rPr lang="en-US" sz="2800" dirty="0"/>
              <a:t>&lt;/servlet-class&gt;</a:t>
            </a:r>
          </a:p>
          <a:p>
            <a:r>
              <a:rPr lang="en-US" sz="2800" dirty="0"/>
              <a:t>&lt;/servlet&gt;</a:t>
            </a:r>
          </a:p>
          <a:p>
            <a:r>
              <a:rPr lang="en-US" sz="2800" dirty="0"/>
              <a:t>&lt;servlet-mapping&gt;</a:t>
            </a:r>
          </a:p>
          <a:p>
            <a:r>
              <a:rPr lang="en-US" sz="2800" dirty="0"/>
              <a:t>  &lt;</a:t>
            </a:r>
            <a:r>
              <a:rPr lang="en-US" sz="2800" dirty="0" err="1"/>
              <a:t>url</a:t>
            </a:r>
            <a:r>
              <a:rPr lang="en-US" sz="2800" dirty="0"/>
              <a:t>-pattern&gt;/login&lt;/</a:t>
            </a:r>
            <a:r>
              <a:rPr lang="en-US" sz="2800" dirty="0" err="1"/>
              <a:t>url</a:t>
            </a:r>
            <a:r>
              <a:rPr lang="en-US" sz="2800" dirty="0"/>
              <a:t>-pattern&gt;</a:t>
            </a:r>
          </a:p>
          <a:p>
            <a:r>
              <a:rPr lang="en-US" sz="2800" dirty="0"/>
              <a:t>&lt;/servlet-mapping&gt;</a:t>
            </a:r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671759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1B1AEA-E45C-2AA7-FE51-326AD3BE67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0186A-4B73-B2FD-A899-4C5C57CDD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9" y="1699386"/>
            <a:ext cx="8986520" cy="461665"/>
          </a:xfrm>
        </p:spPr>
        <p:txBody>
          <a:bodyPr/>
          <a:lstStyle/>
          <a:p>
            <a:r>
              <a:rPr lang="en-US" dirty="0"/>
              <a:t>Location and Format of web.xml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F9976-4170-102C-2536-F7AD11054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625" y="2368295"/>
            <a:ext cx="8664575" cy="3447098"/>
          </a:xfr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lang="en-US" sz="2800" dirty="0"/>
              <a:t>An XML-based config file for Java web apps</a:t>
            </a:r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lang="en-US" sz="2800" b="1" dirty="0"/>
              <a:t>Path:</a:t>
            </a:r>
            <a:r>
              <a:rPr lang="en-US" sz="2800" dirty="0"/>
              <a:t> </a:t>
            </a:r>
            <a:r>
              <a:rPr lang="en-US" sz="2800" dirty="0" err="1"/>
              <a:t>WebContent</a:t>
            </a:r>
            <a:r>
              <a:rPr lang="en-US" sz="2800" dirty="0"/>
              <a:t>/WEB-INF/web.xml</a:t>
            </a:r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lang="en-US" sz="2800" dirty="0"/>
              <a:t>Must follow Servlet API schema (e.g., 3.1)</a:t>
            </a:r>
          </a:p>
          <a:p>
            <a:pPr marL="228600" indent="0">
              <a:buSzPct val="80000"/>
            </a:pPr>
            <a:r>
              <a:rPr lang="en-US" sz="2800" b="1" dirty="0"/>
              <a:t>Root element:</a:t>
            </a:r>
          </a:p>
          <a:p>
            <a:r>
              <a:rPr lang="en-US" sz="2800" dirty="0"/>
              <a:t>&lt;web-app </a:t>
            </a:r>
            <a:r>
              <a:rPr lang="en-US" sz="2800" dirty="0" err="1"/>
              <a:t>xmlns</a:t>
            </a:r>
            <a:r>
              <a:rPr lang="en-US" sz="2800" dirty="0"/>
              <a:t>="http://xmlns.jcp.org/xml/ns/</a:t>
            </a:r>
            <a:r>
              <a:rPr lang="en-US" sz="2800" dirty="0" err="1"/>
              <a:t>javaee</a:t>
            </a:r>
            <a:r>
              <a:rPr lang="en-US" sz="2800" dirty="0"/>
              <a:t>" version="3.1"&gt;</a:t>
            </a:r>
          </a:p>
          <a:p>
            <a:r>
              <a:rPr lang="en-US" sz="2800" dirty="0"/>
              <a:t>&lt;/web-app&gt;</a:t>
            </a:r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641491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2C57F-6069-65E9-14D8-450E4724B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F38BD-2E18-A1CB-B702-08AF98B42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9" y="1699386"/>
            <a:ext cx="8986520" cy="461665"/>
          </a:xfrm>
        </p:spPr>
        <p:txBody>
          <a:bodyPr/>
          <a:lstStyle/>
          <a:p>
            <a:r>
              <a:rPr lang="en-US" dirty="0"/>
              <a:t>Defining a Servlet in web.xml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D6ECB-7ADA-27AC-735A-1910B068E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625" y="2368295"/>
            <a:ext cx="8664575" cy="3016210"/>
          </a:xfr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2800" dirty="0"/>
              <a:t>&lt;servlet&gt;</a:t>
            </a:r>
          </a:p>
          <a:p>
            <a:r>
              <a:rPr lang="en-US" sz="2800" dirty="0"/>
              <a:t>  &lt;servlet-name&gt;</a:t>
            </a:r>
            <a:r>
              <a:rPr lang="en-US" sz="2800" dirty="0" err="1"/>
              <a:t>LoginServlet</a:t>
            </a:r>
            <a:r>
              <a:rPr lang="en-US" sz="2800" dirty="0"/>
              <a:t>&lt;/servlet-name&gt;</a:t>
            </a:r>
          </a:p>
          <a:p>
            <a:r>
              <a:rPr lang="en-US" sz="2800" dirty="0"/>
              <a:t>  &lt;servlet-class&gt;</a:t>
            </a:r>
            <a:r>
              <a:rPr lang="en-US" sz="2800" dirty="0" err="1"/>
              <a:t>com.example.LoginServlet</a:t>
            </a:r>
            <a:r>
              <a:rPr lang="en-US" sz="2800" dirty="0"/>
              <a:t>&lt;/servlet-class&gt;</a:t>
            </a:r>
          </a:p>
          <a:p>
            <a:r>
              <a:rPr lang="en-US" sz="2800" dirty="0"/>
              <a:t>&lt;/servlet&gt;</a:t>
            </a:r>
          </a:p>
          <a:p>
            <a:endParaRPr lang="en-US" sz="2800" dirty="0"/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lang="en-US" sz="2800" b="1" dirty="0"/>
              <a:t>servlet-name:</a:t>
            </a:r>
            <a:r>
              <a:rPr lang="en-US" sz="2800" dirty="0"/>
              <a:t> Logical name</a:t>
            </a:r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lang="en-US" sz="2800" b="1" dirty="0"/>
              <a:t>servlet-class:</a:t>
            </a:r>
            <a:r>
              <a:rPr lang="en-US" sz="2800" dirty="0"/>
              <a:t> Fully qualified class name</a:t>
            </a:r>
          </a:p>
        </p:txBody>
      </p:sp>
    </p:spTree>
    <p:extLst>
      <p:ext uri="{BB962C8B-B14F-4D97-AF65-F5344CB8AC3E}">
        <p14:creationId xmlns:p14="http://schemas.microsoft.com/office/powerpoint/2010/main" val="37664661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1BF432-359E-2466-C98C-361855762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7AEB5-07EB-6B58-D6EA-5ACF607B3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9" y="1699386"/>
            <a:ext cx="8986520" cy="461665"/>
          </a:xfrm>
        </p:spPr>
        <p:txBody>
          <a:bodyPr/>
          <a:lstStyle/>
          <a:p>
            <a:r>
              <a:rPr lang="en-US" dirty="0"/>
              <a:t>Mapping the Servlet in web.xml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55C3C-F1C8-A2B4-EE4F-59B5E2B09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625" y="2368295"/>
            <a:ext cx="8664575" cy="3447098"/>
          </a:xfr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28600" indent="0">
              <a:buSzPct val="80000"/>
            </a:pPr>
            <a:r>
              <a:rPr lang="en-US" sz="2800" dirty="0"/>
              <a:t>&lt;servlet-mapping&gt;</a:t>
            </a:r>
          </a:p>
          <a:p>
            <a:pPr marL="228600" indent="0"/>
            <a:r>
              <a:rPr lang="en-US" sz="2800" dirty="0"/>
              <a:t>  &lt;servlet-name&gt;</a:t>
            </a:r>
            <a:r>
              <a:rPr lang="en-US" sz="2800" dirty="0" err="1"/>
              <a:t>LoginServlet</a:t>
            </a:r>
            <a:r>
              <a:rPr lang="en-US" sz="2800" dirty="0"/>
              <a:t>&lt;/servlet-name&gt;</a:t>
            </a:r>
          </a:p>
          <a:p>
            <a:pPr marL="228600" indent="0"/>
            <a:r>
              <a:rPr lang="en-US" sz="2800" dirty="0"/>
              <a:t>  &lt;</a:t>
            </a:r>
            <a:r>
              <a:rPr lang="en-US" sz="2800" dirty="0" err="1"/>
              <a:t>url</a:t>
            </a:r>
            <a:r>
              <a:rPr lang="en-US" sz="2800" dirty="0"/>
              <a:t>-pattern&gt;/login&lt;/</a:t>
            </a:r>
            <a:r>
              <a:rPr lang="en-US" sz="2800" dirty="0" err="1"/>
              <a:t>url</a:t>
            </a:r>
            <a:r>
              <a:rPr lang="en-US" sz="2800" dirty="0"/>
              <a:t>-pattern&gt;</a:t>
            </a:r>
          </a:p>
          <a:p>
            <a:pPr marL="228600" indent="0"/>
            <a:r>
              <a:rPr lang="en-US" sz="2800" dirty="0"/>
              <a:t>&lt;/servlet-mapping&gt;</a:t>
            </a:r>
          </a:p>
          <a:p>
            <a:pPr marL="228600" indent="0"/>
            <a:endParaRPr lang="en-US" sz="2800" dirty="0"/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lang="en-US" sz="2800" dirty="0"/>
              <a:t>Maps URLs to servlets</a:t>
            </a:r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lang="en-US" sz="2800" dirty="0"/>
              <a:t>One servlet can have multiple mappings</a:t>
            </a:r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568365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28DCE-4B11-F686-EA7F-007495EB0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6409F-5980-23C5-2AA1-913CE7618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9" y="1699386"/>
            <a:ext cx="8986520" cy="461665"/>
          </a:xfrm>
        </p:spPr>
        <p:txBody>
          <a:bodyPr/>
          <a:lstStyle/>
          <a:p>
            <a:r>
              <a:rPr lang="en-US" dirty="0"/>
              <a:t>Welcome File List &amp; Error Handling in web.xml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5E5DF-9B9B-B435-6C9D-A8BF93AAF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625" y="2368295"/>
            <a:ext cx="8664575" cy="3447098"/>
          </a:xfr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2800" dirty="0"/>
              <a:t>&lt;welcome-file-list&gt;</a:t>
            </a:r>
          </a:p>
          <a:p>
            <a:r>
              <a:rPr lang="en-US" sz="2800" dirty="0"/>
              <a:t>  &lt;welcome-file&gt;</a:t>
            </a:r>
            <a:r>
              <a:rPr lang="en-US" sz="2800" dirty="0" err="1"/>
              <a:t>index.jsp</a:t>
            </a:r>
            <a:r>
              <a:rPr lang="en-US" sz="2800" dirty="0"/>
              <a:t>&lt;/welcome-file&gt;</a:t>
            </a:r>
          </a:p>
          <a:p>
            <a:r>
              <a:rPr lang="en-US" sz="2800" dirty="0"/>
              <a:t>&lt;/welcome-file-list&gt;</a:t>
            </a:r>
          </a:p>
          <a:p>
            <a:pPr marL="228600" indent="0"/>
            <a:endParaRPr lang="en-US" sz="2800" dirty="0"/>
          </a:p>
          <a:p>
            <a:r>
              <a:rPr lang="en-US" sz="2800" dirty="0"/>
              <a:t>&lt;error-page&gt;</a:t>
            </a:r>
          </a:p>
          <a:p>
            <a:r>
              <a:rPr lang="en-US" sz="2800" dirty="0"/>
              <a:t>  &lt;error-code&gt;404&lt;/error-code&gt;</a:t>
            </a:r>
          </a:p>
          <a:p>
            <a:r>
              <a:rPr lang="en-US" sz="2800" dirty="0"/>
              <a:t>  &lt;location&gt;/</a:t>
            </a:r>
            <a:r>
              <a:rPr lang="en-US" sz="2800" dirty="0" err="1"/>
              <a:t>notfound.jsp</a:t>
            </a:r>
            <a:r>
              <a:rPr lang="en-US" sz="2800" dirty="0"/>
              <a:t>&lt;/location&gt;</a:t>
            </a:r>
          </a:p>
          <a:p>
            <a:r>
              <a:rPr lang="en-US" sz="2800" dirty="0"/>
              <a:t>&lt;/error-page&gt;</a:t>
            </a:r>
          </a:p>
        </p:txBody>
      </p:sp>
    </p:spTree>
    <p:extLst>
      <p:ext uri="{BB962C8B-B14F-4D97-AF65-F5344CB8AC3E}">
        <p14:creationId xmlns:p14="http://schemas.microsoft.com/office/powerpoint/2010/main" val="36752726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D8441-CE34-4161-1E86-6F8CAE9AB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7A50-F19B-65A0-1A42-F0E4335CD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9" y="1699386"/>
            <a:ext cx="8986520" cy="461665"/>
          </a:xfrm>
        </p:spPr>
        <p:txBody>
          <a:bodyPr/>
          <a:lstStyle/>
          <a:p>
            <a:r>
              <a:rPr lang="en-US" dirty="0"/>
              <a:t>Welcome File List &amp; Error Handling in web.xml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3542B-0E1C-296C-CD97-F38273F17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625" y="2368295"/>
            <a:ext cx="8664575" cy="3447098"/>
          </a:xfr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2800" dirty="0"/>
              <a:t>&lt;welcome-file-list&gt;</a:t>
            </a:r>
          </a:p>
          <a:p>
            <a:r>
              <a:rPr lang="en-US" sz="2800" dirty="0"/>
              <a:t>  &lt;welcome-file&gt;</a:t>
            </a:r>
            <a:r>
              <a:rPr lang="en-US" sz="2800" dirty="0" err="1"/>
              <a:t>index.jsp</a:t>
            </a:r>
            <a:r>
              <a:rPr lang="en-US" sz="2800" dirty="0"/>
              <a:t>&lt;/welcome-file&gt;</a:t>
            </a:r>
          </a:p>
          <a:p>
            <a:r>
              <a:rPr lang="en-US" sz="2800" dirty="0"/>
              <a:t>&lt;/welcome-file-list&gt;</a:t>
            </a:r>
          </a:p>
          <a:p>
            <a:pPr marL="228600" indent="0"/>
            <a:endParaRPr lang="en-US" sz="2800" dirty="0"/>
          </a:p>
          <a:p>
            <a:r>
              <a:rPr lang="en-US" sz="2800" dirty="0"/>
              <a:t>&lt;error-page&gt;</a:t>
            </a:r>
          </a:p>
          <a:p>
            <a:r>
              <a:rPr lang="en-US" sz="2800" dirty="0"/>
              <a:t>  &lt;error-code&gt;404&lt;/error-code&gt;</a:t>
            </a:r>
          </a:p>
          <a:p>
            <a:r>
              <a:rPr lang="en-US" sz="2800" dirty="0"/>
              <a:t>  &lt;location&gt;/</a:t>
            </a:r>
            <a:r>
              <a:rPr lang="en-US" sz="2800" dirty="0" err="1"/>
              <a:t>notfound.jsp</a:t>
            </a:r>
            <a:r>
              <a:rPr lang="en-US" sz="2800" dirty="0"/>
              <a:t>&lt;/location&gt;</a:t>
            </a:r>
          </a:p>
          <a:p>
            <a:r>
              <a:rPr lang="en-US" sz="2800" dirty="0"/>
              <a:t>&lt;/error-page&gt;</a:t>
            </a:r>
          </a:p>
        </p:txBody>
      </p:sp>
    </p:spTree>
    <p:extLst>
      <p:ext uri="{BB962C8B-B14F-4D97-AF65-F5344CB8AC3E}">
        <p14:creationId xmlns:p14="http://schemas.microsoft.com/office/powerpoint/2010/main" val="6062962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5CDD38-F677-3C09-0EE2-12B881512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5CFFA-F00F-1A7C-0767-0F49DB776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9" y="1699386"/>
            <a:ext cx="8986520" cy="461665"/>
          </a:xfrm>
        </p:spPr>
        <p:txBody>
          <a:bodyPr/>
          <a:lstStyle/>
          <a:p>
            <a:r>
              <a:rPr lang="en-US" dirty="0"/>
              <a:t>Configuration Using Annotations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DCC79-AFD7-E040-ACC7-9D6C3705D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625" y="2368295"/>
            <a:ext cx="8664575" cy="2585323"/>
          </a:xfr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lang="en-US" sz="2800" dirty="0"/>
              <a:t>Introduced in Servlet 3.0.</a:t>
            </a:r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b="1" dirty="0"/>
              <a:t>Example:</a:t>
            </a:r>
          </a:p>
          <a:p>
            <a:r>
              <a:rPr lang="en-US" sz="2800" dirty="0"/>
              <a:t>@WebServlet(name="LoginServlet", </a:t>
            </a:r>
            <a:r>
              <a:rPr lang="en-US" sz="2800" dirty="0" err="1"/>
              <a:t>urlPatterns</a:t>
            </a:r>
            <a:r>
              <a:rPr lang="en-US" sz="2800" dirty="0"/>
              <a:t>={"/login"})</a:t>
            </a:r>
          </a:p>
          <a:p>
            <a:r>
              <a:rPr lang="en-US" sz="2800" dirty="0"/>
              <a:t>public class </a:t>
            </a:r>
            <a:r>
              <a:rPr lang="en-US" sz="2800" dirty="0" err="1"/>
              <a:t>LoginServlet</a:t>
            </a:r>
            <a:r>
              <a:rPr lang="en-US" sz="2800" dirty="0"/>
              <a:t> extends </a:t>
            </a:r>
            <a:r>
              <a:rPr lang="en-US" sz="2800" dirty="0" err="1"/>
              <a:t>HttpServlet</a:t>
            </a:r>
            <a:r>
              <a:rPr lang="en-US" sz="2800" dirty="0"/>
              <a:t> {...}</a:t>
            </a:r>
          </a:p>
        </p:txBody>
      </p:sp>
    </p:spTree>
    <p:extLst>
      <p:ext uri="{BB962C8B-B14F-4D97-AF65-F5344CB8AC3E}">
        <p14:creationId xmlns:p14="http://schemas.microsoft.com/office/powerpoint/2010/main" val="2689858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07DD58-DBA2-1844-940F-A17AB9A5B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2528E-AF27-36ED-6EAB-5BA6D5417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HTTP Status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468F3-7110-1FD8-4619-032555FAA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625" y="2368295"/>
            <a:ext cx="8664575" cy="4001095"/>
          </a:xfrm>
        </p:spPr>
        <p:txBody>
          <a:bodyPr/>
          <a:lstStyle/>
          <a:p>
            <a:r>
              <a:rPr lang="en-US" sz="2000" b="1" dirty="0"/>
              <a:t>1xx – Informational Responses:</a:t>
            </a:r>
            <a:endParaRPr lang="en-US" sz="2000" dirty="0"/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lang="en-US" sz="2000" b="1" dirty="0"/>
              <a:t>100 Continue</a:t>
            </a:r>
            <a:r>
              <a:rPr lang="en-US" sz="2000" dirty="0"/>
              <a:t> – Initial part of request received, continue with rest.</a:t>
            </a:r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lang="en-US" sz="2000" b="1" dirty="0"/>
              <a:t>101 Switching Protocols</a:t>
            </a:r>
            <a:r>
              <a:rPr lang="en-US" sz="2000" dirty="0"/>
              <a:t> – Server agrees to switch protocols.</a:t>
            </a:r>
          </a:p>
          <a:p>
            <a:endParaRPr lang="en-US" sz="2000" b="1" dirty="0"/>
          </a:p>
          <a:p>
            <a:r>
              <a:rPr lang="en-US" sz="2000" b="1" dirty="0"/>
              <a:t>2xx – Success:</a:t>
            </a:r>
            <a:endParaRPr lang="en-US" sz="2000" dirty="0"/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lang="en-US" sz="2000" b="1" dirty="0"/>
              <a:t>200 OK</a:t>
            </a:r>
            <a:r>
              <a:rPr lang="en-US" sz="2000" dirty="0"/>
              <a:t> – Standard response for successful requests.</a:t>
            </a:r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lang="en-US" sz="2000" b="1" dirty="0"/>
              <a:t>201 Created</a:t>
            </a:r>
            <a:r>
              <a:rPr lang="en-US" sz="2000" dirty="0"/>
              <a:t> – Resource successfully created (e.g., after POST).</a:t>
            </a:r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lang="en-US" sz="2000" b="1" dirty="0"/>
              <a:t>204 No Content</a:t>
            </a:r>
            <a:r>
              <a:rPr lang="en-US" sz="2000" dirty="0"/>
              <a:t> – Successful but no content to return.</a:t>
            </a:r>
          </a:p>
          <a:p>
            <a:endParaRPr lang="en-US" sz="2000" b="1" dirty="0"/>
          </a:p>
          <a:p>
            <a:r>
              <a:rPr lang="en-US" sz="2000" b="1" dirty="0"/>
              <a:t>3xx – Redirection:</a:t>
            </a:r>
            <a:endParaRPr lang="en-US" sz="2000" dirty="0"/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lang="en-US" sz="2000" b="1" dirty="0"/>
              <a:t>301 Moved Permanently</a:t>
            </a:r>
            <a:r>
              <a:rPr lang="en-US" sz="2000" dirty="0"/>
              <a:t> – Resource permanently moved to a new URL.</a:t>
            </a:r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lang="en-US" sz="2000" b="1" dirty="0"/>
              <a:t>302 Found</a:t>
            </a:r>
            <a:r>
              <a:rPr lang="en-US" sz="2000" dirty="0"/>
              <a:t> – Temporarily moved; use new URL for this request only.</a:t>
            </a:r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lang="en-US" sz="2000" b="1" dirty="0"/>
              <a:t>304 Not Modified</a:t>
            </a:r>
            <a:r>
              <a:rPr lang="en-US" sz="2000" dirty="0"/>
              <a:t> – Client can use cached version.</a:t>
            </a:r>
          </a:p>
        </p:txBody>
      </p:sp>
    </p:spTree>
    <p:extLst>
      <p:ext uri="{BB962C8B-B14F-4D97-AF65-F5344CB8AC3E}">
        <p14:creationId xmlns:p14="http://schemas.microsoft.com/office/powerpoint/2010/main" val="13502484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F17A25-27B6-B478-81E5-AB74D7FD1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8CE7F-57A8-EFBD-D4CB-D3A52CAB5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9" y="1699386"/>
            <a:ext cx="8986520" cy="461665"/>
          </a:xfrm>
        </p:spPr>
        <p:txBody>
          <a:bodyPr/>
          <a:lstStyle/>
          <a:p>
            <a:r>
              <a:rPr lang="en-US" dirty="0"/>
              <a:t>Comparison</a:t>
            </a:r>
            <a:endParaRPr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E1E4889-2553-CE02-A6AC-2A8D26DC7A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703167"/>
              </p:ext>
            </p:extLst>
          </p:nvPr>
        </p:nvGraphicFramePr>
        <p:xfrm>
          <a:off x="78739" y="2535381"/>
          <a:ext cx="8986519" cy="4220981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532295">
                  <a:extLst>
                    <a:ext uri="{9D8B030D-6E8A-4147-A177-3AD203B41FA5}">
                      <a16:colId xmlns:a16="http://schemas.microsoft.com/office/drawing/2014/main" val="1685664721"/>
                    </a:ext>
                  </a:extLst>
                </a:gridCol>
                <a:gridCol w="3458718">
                  <a:extLst>
                    <a:ext uri="{9D8B030D-6E8A-4147-A177-3AD203B41FA5}">
                      <a16:colId xmlns:a16="http://schemas.microsoft.com/office/drawing/2014/main" val="4225975546"/>
                    </a:ext>
                  </a:extLst>
                </a:gridCol>
                <a:gridCol w="2995506">
                  <a:extLst>
                    <a:ext uri="{9D8B030D-6E8A-4147-A177-3AD203B41FA5}">
                      <a16:colId xmlns:a16="http://schemas.microsoft.com/office/drawing/2014/main" val="3686119870"/>
                    </a:ext>
                  </a:extLst>
                </a:gridCol>
              </a:tblGrid>
              <a:tr h="4002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web.xml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Annotations (@WebServlet)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8538337"/>
                  </a:ext>
                </a:extLst>
              </a:tr>
              <a:tr h="68034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Configuration Location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0"/>
                        <a:t>External XML file (separate from code)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0"/>
                        <a:t>Inline in servlet Java 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2546603"/>
                  </a:ext>
                </a:extLst>
              </a:tr>
              <a:tr h="4002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Servlet API Requirement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0"/>
                        <a:t>Works with all versions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0"/>
                        <a:t>Requires Servlet 3.0+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3820158"/>
                  </a:ext>
                </a:extLst>
              </a:tr>
              <a:tr h="4002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Readability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0"/>
                        <a:t>Centralized config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0"/>
                        <a:t>Scattered if many servlets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819087"/>
                  </a:ext>
                </a:extLst>
              </a:tr>
              <a:tr h="4002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Flexibility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0"/>
                        <a:t>Better for large-scale config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0"/>
                        <a:t>Better for quick/small apps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0511923"/>
                  </a:ext>
                </a:extLst>
              </a:tr>
              <a:tr h="68034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Dynamic Configuration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0"/>
                        <a:t>Can be modified without recompilation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0"/>
                        <a:t>Requires recompilation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1039552"/>
                  </a:ext>
                </a:extLst>
              </a:tr>
              <a:tr h="4002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Init Params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0"/>
                        <a:t>&lt;init-param&gt; tag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0"/>
                        <a:t>@WebInitParam annotation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9971045"/>
                  </a:ext>
                </a:extLst>
              </a:tr>
              <a:tr h="68034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URL Mapping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0"/>
                        <a:t>&lt;url-pattern&gt; in &lt;servlet-mapping&gt;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0" dirty="0" err="1"/>
                        <a:t>urlPatterns</a:t>
                      </a:r>
                      <a:r>
                        <a:rPr lang="en-US" sz="1600" b="0" dirty="0"/>
                        <a:t> attribute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0753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07841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34C3A8-4291-CB31-4DCE-BFDC9963E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0ACF3-8036-FADC-5CCA-9B89F19C4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9" y="1699386"/>
            <a:ext cx="8986520" cy="461665"/>
          </a:xfrm>
        </p:spPr>
        <p:txBody>
          <a:bodyPr/>
          <a:lstStyle/>
          <a:p>
            <a:r>
              <a:rPr lang="en-US" dirty="0" err="1"/>
              <a:t>ServletContext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C06D0-446C-6810-1B78-3F8144984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625" y="2368295"/>
            <a:ext cx="8664575" cy="2585323"/>
          </a:xfr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lang="en-US" sz="2800" dirty="0" err="1"/>
              <a:t>ServletContext</a:t>
            </a:r>
            <a:r>
              <a:rPr lang="en-US" sz="2800" dirty="0"/>
              <a:t> provides application-wide context shared by all servlets.</a:t>
            </a:r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lang="en-US" sz="2800" b="1" dirty="0"/>
              <a:t>Used for:</a:t>
            </a:r>
          </a:p>
          <a:p>
            <a:pPr marL="971550" lvl="1" indent="-285750">
              <a:buSzPct val="80000"/>
              <a:buFont typeface="Arial" panose="020B0604020202020204" pitchFamily="34" charset="0"/>
              <a:buChar char="•"/>
            </a:pPr>
            <a:r>
              <a:rPr lang="en-US" sz="2800" dirty="0"/>
              <a:t>Init parameters</a:t>
            </a:r>
          </a:p>
          <a:p>
            <a:pPr marL="971550" lvl="1" indent="-285750">
              <a:buSzPct val="80000"/>
              <a:buFont typeface="Arial" panose="020B0604020202020204" pitchFamily="34" charset="0"/>
              <a:buChar char="•"/>
            </a:pPr>
            <a:r>
              <a:rPr lang="en-US" sz="2800" dirty="0"/>
              <a:t>Logging</a:t>
            </a:r>
          </a:p>
          <a:p>
            <a:pPr marL="971550" lvl="1" indent="-285750">
              <a:buSzPct val="80000"/>
              <a:buFont typeface="Arial" panose="020B0604020202020204" pitchFamily="34" charset="0"/>
              <a:buChar char="•"/>
            </a:pPr>
            <a:r>
              <a:rPr lang="en-US" sz="2800" dirty="0"/>
              <a:t>Inter-servlet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7363752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id="{A81B147A-7A08-6E2D-B50D-6DD79A08EB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2">
            <a:extLst>
              <a:ext uri="{FF2B5EF4-FFF2-40B4-BE49-F238E27FC236}">
                <a16:creationId xmlns:a16="http://schemas.microsoft.com/office/drawing/2014/main" id="{BDCA36C2-3140-FED1-FF23-05C3659CA515}"/>
              </a:ext>
            </a:extLst>
          </p:cNvPr>
          <p:cNvGrpSpPr/>
          <p:nvPr/>
        </p:nvGrpSpPr>
        <p:grpSpPr>
          <a:xfrm>
            <a:off x="0" y="0"/>
            <a:ext cx="9144000" cy="6857998"/>
            <a:chOff x="0" y="0"/>
            <a:chExt cx="9144000" cy="6857998"/>
          </a:xfrm>
        </p:grpSpPr>
        <p:pic>
          <p:nvPicPr>
            <p:cNvPr id="62" name="Google Shape;62;p2">
              <a:extLst>
                <a:ext uri="{FF2B5EF4-FFF2-40B4-BE49-F238E27FC236}">
                  <a16:creationId xmlns:a16="http://schemas.microsoft.com/office/drawing/2014/main" id="{1B563E00-56E4-40EA-D97B-D16DB08624F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9144000" cy="68579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Google Shape;63;p2">
              <a:extLst>
                <a:ext uri="{FF2B5EF4-FFF2-40B4-BE49-F238E27FC236}">
                  <a16:creationId xmlns:a16="http://schemas.microsoft.com/office/drawing/2014/main" id="{1C5342CE-40AB-F500-FFE0-7B7DD6A9D4E2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857755" y="2572511"/>
              <a:ext cx="5430012" cy="28026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2">
              <a:extLst>
                <a:ext uri="{FF2B5EF4-FFF2-40B4-BE49-F238E27FC236}">
                  <a16:creationId xmlns:a16="http://schemas.microsoft.com/office/drawing/2014/main" id="{D9228BDB-2DE5-1BA4-1E30-0187853A564D}"/>
                </a:ext>
              </a:extLst>
            </p:cNvPr>
            <p:cNvSpPr/>
            <p:nvPr/>
          </p:nvSpPr>
          <p:spPr>
            <a:xfrm>
              <a:off x="0" y="3715511"/>
              <a:ext cx="9144000" cy="713740"/>
            </a:xfrm>
            <a:custGeom>
              <a:avLst/>
              <a:gdLst/>
              <a:ahLst/>
              <a:cxnLst/>
              <a:rect l="l" t="t" r="r" b="b"/>
              <a:pathLst>
                <a:path w="9144000" h="713739" extrusionOk="0">
                  <a:moveTo>
                    <a:pt x="9144000" y="0"/>
                  </a:moveTo>
                  <a:lnTo>
                    <a:pt x="0" y="0"/>
                  </a:lnTo>
                  <a:lnTo>
                    <a:pt x="0" y="713232"/>
                  </a:lnTo>
                  <a:lnTo>
                    <a:pt x="9144000" y="71323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1F487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65" name="Google Shape;65;p2">
            <a:extLst>
              <a:ext uri="{FF2B5EF4-FFF2-40B4-BE49-F238E27FC236}">
                <a16:creationId xmlns:a16="http://schemas.microsoft.com/office/drawing/2014/main" id="{9CF4A92B-509B-52C6-0DC8-72ACFDE02CB5}"/>
              </a:ext>
            </a:extLst>
          </p:cNvPr>
          <p:cNvSpPr txBox="1"/>
          <p:nvPr/>
        </p:nvSpPr>
        <p:spPr>
          <a:xfrm>
            <a:off x="317635" y="3760977"/>
            <a:ext cx="8191098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algn="ctr"/>
            <a:r>
              <a:rPr lang="en-US" sz="35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Session</a:t>
            </a:r>
            <a:endParaRPr sz="35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79547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43B0B-3922-1F09-F8C3-9AC859652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D7CA3-22DC-270A-5C12-0C1CFC1D4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9" y="1699386"/>
            <a:ext cx="8986520" cy="461665"/>
          </a:xfrm>
        </p:spPr>
        <p:txBody>
          <a:bodyPr/>
          <a:lstStyle/>
          <a:p>
            <a:r>
              <a:rPr lang="en-US" dirty="0"/>
              <a:t>What is a Session in Servlets?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FE4DA-A217-F025-1323-CE2D56BEC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625" y="2368295"/>
            <a:ext cx="8664575" cy="3877985"/>
          </a:xfr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lang="en-US" sz="2800" dirty="0"/>
              <a:t>A session tracks user requests over time</a:t>
            </a:r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lang="en-US" sz="2800" dirty="0"/>
              <a:t>HTTP is stateless; session adds state</a:t>
            </a:r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lang="en-US" sz="2800" dirty="0"/>
              <a:t>Each session has a unique ID (cookie-based)</a:t>
            </a:r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lang="en-US" sz="2800" dirty="0"/>
              <a:t>Used to maintain user state (login, preferences, cart, etc.)</a:t>
            </a:r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lang="en-US" sz="2800" dirty="0"/>
              <a:t>Essential for multi-step workflows like checkout, form wizards</a:t>
            </a:r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lang="en-US" sz="2800" dirty="0"/>
              <a:t>Improves user experience by preserving context</a:t>
            </a:r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lang="en-US" sz="2800" dirty="0"/>
              <a:t>Ensures personalized and secure interactions</a:t>
            </a:r>
          </a:p>
        </p:txBody>
      </p:sp>
    </p:spTree>
    <p:extLst>
      <p:ext uri="{BB962C8B-B14F-4D97-AF65-F5344CB8AC3E}">
        <p14:creationId xmlns:p14="http://schemas.microsoft.com/office/powerpoint/2010/main" val="18419764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30FB2-F2FD-AC0F-1BA5-F315B9AC1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65402-42E8-268D-E7D5-B67479D1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9" y="1699386"/>
            <a:ext cx="8986520" cy="461665"/>
          </a:xfrm>
        </p:spPr>
        <p:txBody>
          <a:bodyPr/>
          <a:lstStyle/>
          <a:p>
            <a:r>
              <a:rPr lang="en-US" dirty="0"/>
              <a:t>Creating and Accessing a Session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AE322-A8BA-D339-0F8C-856A280E7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625" y="2368295"/>
            <a:ext cx="8664575" cy="3323987"/>
          </a:xfr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lang="en-US" sz="3600" dirty="0"/>
              <a:t>Creates a session if not exists</a:t>
            </a:r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lang="en-US" sz="3600" dirty="0"/>
              <a:t>Use </a:t>
            </a:r>
            <a:r>
              <a:rPr lang="en-US" sz="3600" dirty="0" err="1"/>
              <a:t>getSession</a:t>
            </a:r>
            <a:r>
              <a:rPr lang="en-US" sz="3600" dirty="0"/>
              <a:t>(false) to avoid creation</a:t>
            </a:r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lang="en-US" sz="3600" dirty="0" err="1"/>
              <a:t>session.getId</a:t>
            </a:r>
            <a:r>
              <a:rPr lang="en-US" sz="3600" dirty="0"/>
              <a:t>() returns session ID</a:t>
            </a:r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lang="en-US" sz="3600" b="1" dirty="0"/>
              <a:t>Syntax:</a:t>
            </a:r>
          </a:p>
          <a:p>
            <a:pPr marL="228600" indent="0">
              <a:buSzPct val="80000"/>
            </a:pPr>
            <a:r>
              <a:rPr lang="en-US" sz="3600" dirty="0" err="1"/>
              <a:t>HttpSession</a:t>
            </a:r>
            <a:r>
              <a:rPr lang="en-US" sz="3600" dirty="0"/>
              <a:t> session = </a:t>
            </a:r>
            <a:r>
              <a:rPr lang="en-US" sz="3600" dirty="0" err="1"/>
              <a:t>request.getSession</a:t>
            </a:r>
            <a:r>
              <a:rPr lang="en-US" sz="36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5360558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D1C00-9AF0-48D0-111A-D9DA65BE1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9FA14-CC7B-F0DE-8261-957153DAD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9" y="1699386"/>
            <a:ext cx="8986520" cy="461665"/>
          </a:xfrm>
        </p:spPr>
        <p:txBody>
          <a:bodyPr/>
          <a:lstStyle/>
          <a:p>
            <a:r>
              <a:rPr lang="en-US" dirty="0"/>
              <a:t>Session Lifecycle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D21E2-4577-AF4F-6C51-2238A2081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625" y="2368295"/>
            <a:ext cx="8664575" cy="3323987"/>
          </a:xfr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lang="en-US" sz="3600" dirty="0"/>
              <a:t>Created via </a:t>
            </a:r>
            <a:r>
              <a:rPr lang="en-US" sz="3600" dirty="0" err="1"/>
              <a:t>getSession</a:t>
            </a:r>
            <a:r>
              <a:rPr lang="en-US" sz="3600" dirty="0"/>
              <a:t>()</a:t>
            </a:r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lang="en-US" sz="3600" dirty="0"/>
              <a:t>Accessed using </a:t>
            </a:r>
            <a:r>
              <a:rPr lang="en-US" sz="3600" dirty="0" err="1"/>
              <a:t>request.getSession</a:t>
            </a:r>
            <a:r>
              <a:rPr lang="en-US" sz="3600" dirty="0"/>
              <a:t>()</a:t>
            </a:r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lang="en-US" sz="3600" dirty="0"/>
              <a:t>Invalidated:</a:t>
            </a:r>
          </a:p>
          <a:p>
            <a:pPr marL="971550" lvl="1" indent="-285750">
              <a:buSzPct val="80000"/>
              <a:buFont typeface="Arial" panose="020B0604020202020204" pitchFamily="34" charset="0"/>
              <a:buChar char="•"/>
            </a:pPr>
            <a:r>
              <a:rPr lang="en-US" sz="3600" dirty="0"/>
              <a:t>Automatically (timeout)</a:t>
            </a:r>
          </a:p>
          <a:p>
            <a:pPr marL="971550" lvl="1" indent="-285750">
              <a:buSzPct val="80000"/>
              <a:buFont typeface="Arial" panose="020B0604020202020204" pitchFamily="34" charset="0"/>
              <a:buChar char="•"/>
            </a:pPr>
            <a:r>
              <a:rPr lang="en-US" sz="3600" dirty="0"/>
              <a:t>Manually (</a:t>
            </a:r>
            <a:r>
              <a:rPr lang="en-US" sz="3600" dirty="0" err="1"/>
              <a:t>session.invalidate</a:t>
            </a:r>
            <a:r>
              <a:rPr lang="en-US" sz="3600" dirty="0"/>
              <a:t>())</a:t>
            </a:r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51247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329F7E-5AAB-2225-18E1-E11B29F5AE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774ED-CEF1-0DE5-3F23-9A5722238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9" y="1699386"/>
            <a:ext cx="8986520" cy="461665"/>
          </a:xfrm>
        </p:spPr>
        <p:txBody>
          <a:bodyPr/>
          <a:lstStyle/>
          <a:p>
            <a:r>
              <a:rPr lang="en-US" dirty="0"/>
              <a:t>Session Tracking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B7F3-8109-E053-D555-8EAA53C98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625" y="2368295"/>
            <a:ext cx="8664575" cy="4431983"/>
          </a:xfr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lang="en-US" sz="3600" dirty="0"/>
              <a:t>Used to maintain user state in stateless HTTP.</a:t>
            </a:r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lang="en-US" sz="3600" b="1" dirty="0"/>
              <a:t>Techniques:</a:t>
            </a:r>
          </a:p>
          <a:p>
            <a:pPr marL="971550" lvl="1" indent="-285750">
              <a:buSzPct val="80000"/>
              <a:buFont typeface="Arial" panose="020B0604020202020204" pitchFamily="34" charset="0"/>
              <a:buChar char="•"/>
            </a:pPr>
            <a:r>
              <a:rPr lang="en-US" sz="3600" dirty="0"/>
              <a:t>Cookies</a:t>
            </a:r>
          </a:p>
          <a:p>
            <a:pPr marL="971550" lvl="1" indent="-285750">
              <a:buSzPct val="80000"/>
              <a:buFont typeface="Arial" panose="020B0604020202020204" pitchFamily="34" charset="0"/>
              <a:buChar char="•"/>
            </a:pPr>
            <a:r>
              <a:rPr lang="en-US" sz="3600" dirty="0"/>
              <a:t>URL Rewriting</a:t>
            </a:r>
          </a:p>
          <a:p>
            <a:pPr marL="971550" lvl="1" indent="-285750">
              <a:buSzPct val="80000"/>
              <a:buFont typeface="Arial" panose="020B0604020202020204" pitchFamily="34" charset="0"/>
              <a:buChar char="•"/>
            </a:pPr>
            <a:r>
              <a:rPr lang="en-US" sz="3600" dirty="0"/>
              <a:t>Hidden Fields</a:t>
            </a:r>
          </a:p>
          <a:p>
            <a:pPr marL="971550" lvl="1" indent="-285750">
              <a:buSzPct val="80000"/>
              <a:buFont typeface="Arial" panose="020B0604020202020204" pitchFamily="34" charset="0"/>
              <a:buChar char="•"/>
            </a:pPr>
            <a:r>
              <a:rPr lang="en-US" sz="3600" dirty="0" err="1"/>
              <a:t>HttpSession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816675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E9249-742C-3EE1-1ED4-91E42EB97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091AA-33B4-5742-D076-8E68FA8AF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9" y="1699386"/>
            <a:ext cx="8986520" cy="461665"/>
          </a:xfrm>
        </p:spPr>
        <p:txBody>
          <a:bodyPr/>
          <a:lstStyle/>
          <a:p>
            <a:r>
              <a:rPr lang="en-US" dirty="0"/>
              <a:t>Session Tracking Techniques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BED09-4024-1311-FB9B-1AFC04CA6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625" y="2368295"/>
            <a:ext cx="8664575" cy="4431983"/>
          </a:xfr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lang="en-US" sz="3600" dirty="0"/>
              <a:t>Used to maintain user state in stateless HTTP.</a:t>
            </a:r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lang="en-US" sz="3600" b="1" dirty="0"/>
              <a:t>Techniques:</a:t>
            </a:r>
          </a:p>
          <a:p>
            <a:pPr marL="971550" lvl="1" indent="-285750">
              <a:buSzPct val="80000"/>
              <a:buFont typeface="Arial" panose="020B0604020202020204" pitchFamily="34" charset="0"/>
              <a:buChar char="•"/>
            </a:pPr>
            <a:r>
              <a:rPr lang="en-US" sz="3600" dirty="0"/>
              <a:t>Cookies</a:t>
            </a:r>
          </a:p>
          <a:p>
            <a:pPr marL="971550" lvl="1" indent="-285750">
              <a:buSzPct val="80000"/>
              <a:buFont typeface="Arial" panose="020B0604020202020204" pitchFamily="34" charset="0"/>
              <a:buChar char="•"/>
            </a:pPr>
            <a:r>
              <a:rPr lang="en-US" sz="3600" dirty="0"/>
              <a:t>URL Rewriting</a:t>
            </a:r>
          </a:p>
          <a:p>
            <a:pPr marL="971550" lvl="1" indent="-285750">
              <a:buSzPct val="80000"/>
              <a:buFont typeface="Arial" panose="020B0604020202020204" pitchFamily="34" charset="0"/>
              <a:buChar char="•"/>
            </a:pPr>
            <a:r>
              <a:rPr lang="en-US" sz="3600" dirty="0"/>
              <a:t>Hidden Fields</a:t>
            </a:r>
          </a:p>
          <a:p>
            <a:pPr marL="971550" lvl="1" indent="-285750">
              <a:buSzPct val="80000"/>
              <a:buFont typeface="Arial" panose="020B0604020202020204" pitchFamily="34" charset="0"/>
              <a:buChar char="•"/>
            </a:pPr>
            <a:r>
              <a:rPr lang="en-US" sz="3600" dirty="0" err="1"/>
              <a:t>HttpSession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135504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38A00-1470-D1BA-193C-47ECFC180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F08C1-176D-2F13-D5D9-A7EDBCA61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9" y="1699386"/>
            <a:ext cx="8986520" cy="461665"/>
          </a:xfrm>
        </p:spPr>
        <p:txBody>
          <a:bodyPr/>
          <a:lstStyle/>
          <a:p>
            <a:r>
              <a:rPr lang="en-US" dirty="0"/>
              <a:t>Cookies – Client-side Session Tracking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BFBEA-2669-C630-CC98-9C9BD76B1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625" y="2368295"/>
            <a:ext cx="8664575" cy="3447098"/>
          </a:xfr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lang="en-US" sz="2800" dirty="0"/>
              <a:t>Small text files stored on the user's browser</a:t>
            </a:r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lang="en-US" sz="2800" dirty="0"/>
              <a:t>Automatically sent with every HTTP request to the server</a:t>
            </a:r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lang="en-US" sz="2800" dirty="0"/>
              <a:t>Can be persistent or session-only</a:t>
            </a:r>
          </a:p>
          <a:p>
            <a:pPr marL="228600" indent="0">
              <a:buSzPct val="80000"/>
            </a:pPr>
            <a:endParaRPr lang="en-US" sz="2800" dirty="0"/>
          </a:p>
          <a:p>
            <a:pPr marL="228600" indent="0">
              <a:buSzPct val="80000"/>
            </a:pPr>
            <a:r>
              <a:rPr lang="en-US" sz="2800" b="1" dirty="0"/>
              <a:t>Syntax:</a:t>
            </a:r>
          </a:p>
          <a:p>
            <a:r>
              <a:rPr lang="en-US" sz="2800" dirty="0"/>
              <a:t>Cookie </a:t>
            </a:r>
            <a:r>
              <a:rPr lang="en-US" sz="2800" dirty="0" err="1"/>
              <a:t>userCookie</a:t>
            </a:r>
            <a:r>
              <a:rPr lang="en-US" sz="2800" dirty="0"/>
              <a:t> = new Cookie("</a:t>
            </a:r>
            <a:r>
              <a:rPr lang="en-US" sz="2800" dirty="0" err="1"/>
              <a:t>userId</a:t>
            </a:r>
            <a:r>
              <a:rPr lang="en-US" sz="2800" dirty="0"/>
              <a:t>", "abc123");</a:t>
            </a:r>
          </a:p>
          <a:p>
            <a:r>
              <a:rPr lang="en-US" sz="2800" dirty="0" err="1"/>
              <a:t>response.addCookie</a:t>
            </a:r>
            <a:r>
              <a:rPr lang="en-US" sz="2800" dirty="0"/>
              <a:t>(</a:t>
            </a:r>
            <a:r>
              <a:rPr lang="en-US" sz="2800" dirty="0" err="1"/>
              <a:t>userCookie</a:t>
            </a:r>
            <a:r>
              <a:rPr lang="en-US" sz="28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1393039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7D3B8-37D6-B7E2-18A4-C55B590D7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90201-0CA2-26EC-328A-9D762DFDF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 of Cookies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65C90-DA1E-27EF-9B91-2BDBF3C40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625" y="2368295"/>
            <a:ext cx="8664575" cy="1569660"/>
          </a:xfr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lang="en-US" sz="2800" dirty="0"/>
              <a:t>Users can disable cookies</a:t>
            </a:r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lang="en-US" sz="2800" dirty="0"/>
              <a:t>Limited storage (usually 4KB per cookie)</a:t>
            </a:r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lang="en-US" sz="2800" dirty="0"/>
              <a:t>Privacy concerns as data is stored on client-side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208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HTTP Status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301625" y="2368295"/>
            <a:ext cx="8664575" cy="3385542"/>
          </a:xfrm>
        </p:spPr>
        <p:txBody>
          <a:bodyPr/>
          <a:lstStyle/>
          <a:p>
            <a:r>
              <a:rPr lang="en-US" sz="2200" b="1" dirty="0"/>
              <a:t>4xx – Client Errors:</a:t>
            </a:r>
            <a:endParaRPr lang="en-US" sz="2200" dirty="0"/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lang="en-US" sz="2200" b="1" dirty="0"/>
              <a:t>400 Bad Request</a:t>
            </a:r>
            <a:r>
              <a:rPr lang="en-US" sz="2200" dirty="0"/>
              <a:t> – Malformed syntax or invalid request.</a:t>
            </a:r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lang="en-US" sz="2200" b="1" dirty="0"/>
              <a:t>401 Unauthorized</a:t>
            </a:r>
            <a:r>
              <a:rPr lang="en-US" sz="2200" dirty="0"/>
              <a:t> – Authentication required.</a:t>
            </a:r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lang="en-US" sz="2200" b="1" dirty="0"/>
              <a:t>403 Forbidden</a:t>
            </a:r>
            <a:r>
              <a:rPr lang="en-US" sz="2200" dirty="0"/>
              <a:t> – Request is understood but refused.</a:t>
            </a:r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lang="en-US" sz="2200" b="1" dirty="0"/>
              <a:t>404 Not Found</a:t>
            </a:r>
            <a:r>
              <a:rPr lang="en-US" sz="2200" dirty="0"/>
              <a:t> – Requested resource doesn't exist.</a:t>
            </a:r>
          </a:p>
          <a:p>
            <a:endParaRPr lang="en-US" sz="2200" b="1" dirty="0"/>
          </a:p>
          <a:p>
            <a:r>
              <a:rPr lang="en-US" sz="2200" b="1" dirty="0"/>
              <a:t>5xx – Server Errors:</a:t>
            </a:r>
            <a:endParaRPr lang="en-US" sz="2200" dirty="0"/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lang="en-US" sz="2200" b="1" dirty="0"/>
              <a:t>500 Internal Server Error</a:t>
            </a:r>
            <a:r>
              <a:rPr lang="en-US" sz="2200" dirty="0"/>
              <a:t> – Generic server-side error.</a:t>
            </a:r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lang="en-US" sz="2200" b="1" dirty="0"/>
              <a:t>502 Bad Gateway</a:t>
            </a:r>
            <a:r>
              <a:rPr lang="en-US" sz="2200" dirty="0"/>
              <a:t> – Invalid response from upstream server.</a:t>
            </a:r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lang="en-US" sz="2200" b="1" dirty="0"/>
              <a:t>503 Service Unavailable</a:t>
            </a:r>
            <a:r>
              <a:rPr lang="en-US" sz="2200" dirty="0"/>
              <a:t> – Server is temporarily down or overloaded.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82F46A-CD24-E95B-B3E0-F7D6FEE7B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DB6A3-0167-1DBE-D818-CE8DFE22C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9" y="1699386"/>
            <a:ext cx="8986520" cy="461665"/>
          </a:xfrm>
        </p:spPr>
        <p:txBody>
          <a:bodyPr/>
          <a:lstStyle/>
          <a:p>
            <a:r>
              <a:rPr lang="en-US" dirty="0"/>
              <a:t>URL Rewriting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0C207-8E91-8954-34A3-3D730C64D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625" y="2368295"/>
            <a:ext cx="8664575" cy="3293209"/>
          </a:xfr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lang="en-US" sz="2800" dirty="0"/>
              <a:t>Session information is appended in the URL</a:t>
            </a:r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lang="en-US" sz="2800" dirty="0"/>
              <a:t>Useful when cookies are disabled</a:t>
            </a:r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lang="en-US" sz="2800" dirty="0"/>
              <a:t>Visible to the user; not very secure</a:t>
            </a:r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28600" indent="0">
              <a:buSzPct val="80000"/>
            </a:pPr>
            <a:r>
              <a:rPr lang="en-US" sz="2800" b="1" dirty="0"/>
              <a:t>Syntax:</a:t>
            </a:r>
            <a:endParaRPr lang="en-US" sz="2800" dirty="0"/>
          </a:p>
          <a:p>
            <a:pPr marL="228600" indent="0">
              <a:buSzPct val="80000"/>
            </a:pPr>
            <a:r>
              <a:rPr lang="en-US" sz="2800" dirty="0" err="1"/>
              <a:t>response.encodeURL</a:t>
            </a:r>
            <a:r>
              <a:rPr lang="en-US" sz="2800" dirty="0"/>
              <a:t>("</a:t>
            </a:r>
            <a:r>
              <a:rPr lang="en-US" sz="2800" dirty="0" err="1"/>
              <a:t>home.jsp?sessionId</a:t>
            </a:r>
            <a:r>
              <a:rPr lang="en-US" sz="2800" dirty="0"/>
              <a:t>=abc123");</a:t>
            </a:r>
          </a:p>
          <a:p>
            <a:pPr marL="228600" indent="0">
              <a:buSzPct val="80000"/>
            </a:pPr>
            <a:endParaRPr lang="en-US" sz="28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7435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781A54-3AE3-5A43-14E5-9AAAE201A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D86C8-3CC0-109F-CC66-13F83D8AD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9" y="1699386"/>
            <a:ext cx="8986520" cy="461665"/>
          </a:xfrm>
        </p:spPr>
        <p:txBody>
          <a:bodyPr/>
          <a:lstStyle/>
          <a:p>
            <a:r>
              <a:rPr lang="en-US" dirty="0"/>
              <a:t>Hidden Form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E4970-FFB9-1B74-1DD2-38DA61221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625" y="2368295"/>
            <a:ext cx="8664575" cy="2862322"/>
          </a:xfr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lang="en-US" sz="2800" dirty="0"/>
              <a:t>Hidden &lt;input&gt; fields used to store session data</a:t>
            </a:r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lang="en-US" sz="2800" dirty="0"/>
              <a:t>Sent with every form submission</a:t>
            </a:r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lang="en-US" sz="2800" dirty="0"/>
              <a:t>Useful for multi-page forms</a:t>
            </a:r>
          </a:p>
          <a:p>
            <a:pPr marL="228600" indent="0">
              <a:buSzPct val="80000"/>
            </a:pPr>
            <a:endParaRPr lang="en-US" sz="2800" b="1" dirty="0"/>
          </a:p>
          <a:p>
            <a:pPr marL="228600" indent="0">
              <a:buSzPct val="80000"/>
            </a:pPr>
            <a:r>
              <a:rPr lang="en-US" sz="2800" b="1" dirty="0"/>
              <a:t>Syntax:</a:t>
            </a:r>
            <a:endParaRPr lang="en-US" sz="2800" dirty="0"/>
          </a:p>
          <a:p>
            <a:r>
              <a:rPr lang="en-US" sz="2800" dirty="0"/>
              <a:t>&lt;input type='hidden' name='</a:t>
            </a:r>
            <a:r>
              <a:rPr lang="en-US" sz="2800" dirty="0" err="1"/>
              <a:t>userId</a:t>
            </a:r>
            <a:r>
              <a:rPr lang="en-US" sz="2800" dirty="0"/>
              <a:t>' value='abc123'&gt;</a:t>
            </a:r>
            <a:endParaRPr lang="en-US" sz="28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8035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986D59-4A8D-F4B1-6903-E542604AD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A53E8-3C90-72BF-C548-EB3FA00C3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9" y="1699386"/>
            <a:ext cx="8986520" cy="461665"/>
          </a:xfrm>
        </p:spPr>
        <p:txBody>
          <a:bodyPr/>
          <a:lstStyle/>
          <a:p>
            <a:r>
              <a:rPr lang="en-US" dirty="0" err="1"/>
              <a:t>HttpSession</a:t>
            </a:r>
            <a:r>
              <a:rPr lang="en-US" dirty="0"/>
              <a:t> – Server-side Session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626E9-2307-396B-3649-C012AEF54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625" y="2368295"/>
            <a:ext cx="8664575" cy="3293209"/>
          </a:xfr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lang="en-US" sz="2800" dirty="0"/>
              <a:t>Most secure and scalable approach</a:t>
            </a:r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lang="en-US" sz="2800" dirty="0"/>
              <a:t>Managed by the servlet container</a:t>
            </a:r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lang="en-US" sz="2800" dirty="0"/>
              <a:t>Accessed using </a:t>
            </a:r>
            <a:r>
              <a:rPr lang="en-US" sz="2800" dirty="0" err="1"/>
              <a:t>request.getSession</a:t>
            </a:r>
            <a:r>
              <a:rPr lang="en-US" sz="2800" dirty="0"/>
              <a:t>()</a:t>
            </a:r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lang="en-US" sz="2800" dirty="0"/>
              <a:t>Automatically uses cookies or URL rewriting</a:t>
            </a:r>
          </a:p>
          <a:p>
            <a:pPr marL="228600" indent="0">
              <a:buSzPct val="80000"/>
            </a:pPr>
            <a:endParaRPr lang="en-US" sz="2800" b="1" dirty="0"/>
          </a:p>
          <a:p>
            <a:pPr marL="228600" indent="0">
              <a:buSzPct val="80000"/>
            </a:pPr>
            <a:r>
              <a:rPr lang="en-US" sz="2800" b="1" dirty="0"/>
              <a:t>Syntax:</a:t>
            </a:r>
            <a:endParaRPr lang="en-US" sz="2800" dirty="0"/>
          </a:p>
          <a:p>
            <a:r>
              <a:rPr lang="en-US" sz="2800" dirty="0"/>
              <a:t>&lt;input type='hidden' name='</a:t>
            </a:r>
            <a:r>
              <a:rPr lang="en-US" sz="2800" dirty="0" err="1"/>
              <a:t>userId</a:t>
            </a:r>
            <a:r>
              <a:rPr lang="en-US" sz="2800" dirty="0"/>
              <a:t>' value='abc123'&gt;</a:t>
            </a:r>
            <a:endParaRPr lang="en-US" sz="28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9395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42865-F472-7197-A1C8-6BB8CB177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E035D-B452-37F2-F4C2-838C9B66E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9" y="1699386"/>
            <a:ext cx="8986520" cy="461665"/>
          </a:xfrm>
        </p:spPr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HttpSession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5C4BC-C66B-75DF-7734-F839BB48A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625" y="2368295"/>
            <a:ext cx="8664575" cy="4062651"/>
          </a:xfr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lang="en-US" sz="2400" dirty="0"/>
              <a:t>Stores any Object type</a:t>
            </a:r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lang="en-US" sz="2400" dirty="0"/>
              <a:t>Works like a key-value map</a:t>
            </a:r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lang="en-US" sz="2400" b="1" dirty="0"/>
              <a:t>Create/Retrieve:</a:t>
            </a:r>
            <a:r>
              <a:rPr lang="en-US" sz="2400" dirty="0"/>
              <a:t> </a:t>
            </a:r>
          </a:p>
          <a:p>
            <a:pPr marL="685800" lvl="1" indent="0">
              <a:buSzPct val="80000"/>
            </a:pPr>
            <a:r>
              <a:rPr lang="en-US" sz="2400" dirty="0" err="1"/>
              <a:t>HttpSession</a:t>
            </a:r>
            <a:r>
              <a:rPr lang="en-US" sz="2400" dirty="0"/>
              <a:t> session = </a:t>
            </a:r>
            <a:r>
              <a:rPr lang="en-US" sz="2400" dirty="0" err="1"/>
              <a:t>request.getSession</a:t>
            </a:r>
            <a:r>
              <a:rPr lang="en-US" sz="2400" dirty="0"/>
              <a:t>();</a:t>
            </a:r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lang="en-US" sz="2400" b="1" dirty="0"/>
              <a:t>Store data:</a:t>
            </a:r>
            <a:r>
              <a:rPr lang="en-US" sz="2400" dirty="0"/>
              <a:t> </a:t>
            </a:r>
          </a:p>
          <a:p>
            <a:pPr marL="685800" lvl="1" indent="0">
              <a:buSzPct val="80000"/>
            </a:pPr>
            <a:r>
              <a:rPr lang="en-US" sz="2400" dirty="0" err="1"/>
              <a:t>session.setAttribute</a:t>
            </a:r>
            <a:r>
              <a:rPr lang="en-US" sz="2400" dirty="0"/>
              <a:t>("username", "john"); Managed by the servlet container</a:t>
            </a:r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lang="en-US" sz="2400" b="1" dirty="0"/>
              <a:t>Retrieve data:</a:t>
            </a:r>
          </a:p>
          <a:p>
            <a:pPr marL="685800" lvl="1" indent="0">
              <a:buSzPct val="80000"/>
            </a:pPr>
            <a:r>
              <a:rPr lang="en-US" sz="2400" dirty="0"/>
              <a:t>String user = (String) </a:t>
            </a:r>
            <a:r>
              <a:rPr lang="en-US" sz="2400" dirty="0" err="1"/>
              <a:t>session.getAttribute</a:t>
            </a:r>
            <a:r>
              <a:rPr lang="en-US" sz="2400" dirty="0"/>
              <a:t>("username");</a:t>
            </a:r>
          </a:p>
          <a:p>
            <a:pPr marL="571500" indent="-342900">
              <a:buSzPct val="80000"/>
              <a:buFont typeface="Arial" panose="020B0604020202020204" pitchFamily="34" charset="0"/>
              <a:buChar char="•"/>
            </a:pPr>
            <a:r>
              <a:rPr lang="en-US" sz="2400" b="1" dirty="0"/>
              <a:t>Invalidate session: </a:t>
            </a:r>
          </a:p>
          <a:p>
            <a:pPr marL="685800" lvl="1" indent="0">
              <a:buSzPct val="80000"/>
            </a:pPr>
            <a:r>
              <a:rPr lang="en-US" sz="2400" dirty="0" err="1"/>
              <a:t>session.invalidate</a:t>
            </a:r>
            <a:r>
              <a:rPr lang="en-US" sz="24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27425463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id="{DEE7D3EE-B569-D4EE-FE6A-653D1FE10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2">
            <a:extLst>
              <a:ext uri="{FF2B5EF4-FFF2-40B4-BE49-F238E27FC236}">
                <a16:creationId xmlns:a16="http://schemas.microsoft.com/office/drawing/2014/main" id="{1A9E5D85-6BBA-86E4-1109-066AC69FDF0F}"/>
              </a:ext>
            </a:extLst>
          </p:cNvPr>
          <p:cNvGrpSpPr/>
          <p:nvPr/>
        </p:nvGrpSpPr>
        <p:grpSpPr>
          <a:xfrm>
            <a:off x="0" y="0"/>
            <a:ext cx="9144000" cy="6857998"/>
            <a:chOff x="0" y="0"/>
            <a:chExt cx="9144000" cy="6857998"/>
          </a:xfrm>
        </p:grpSpPr>
        <p:pic>
          <p:nvPicPr>
            <p:cNvPr id="62" name="Google Shape;62;p2">
              <a:extLst>
                <a:ext uri="{FF2B5EF4-FFF2-40B4-BE49-F238E27FC236}">
                  <a16:creationId xmlns:a16="http://schemas.microsoft.com/office/drawing/2014/main" id="{76DEEA3A-9DDC-500D-3328-74CACDF3B64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9144000" cy="68579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Google Shape;63;p2">
              <a:extLst>
                <a:ext uri="{FF2B5EF4-FFF2-40B4-BE49-F238E27FC236}">
                  <a16:creationId xmlns:a16="http://schemas.microsoft.com/office/drawing/2014/main" id="{A7122189-7FCA-401B-BB49-3E7DAA0AE5A0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857755" y="2572511"/>
              <a:ext cx="5430012" cy="28026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2">
              <a:extLst>
                <a:ext uri="{FF2B5EF4-FFF2-40B4-BE49-F238E27FC236}">
                  <a16:creationId xmlns:a16="http://schemas.microsoft.com/office/drawing/2014/main" id="{329DFCDF-C492-40FF-1E66-FCA6B6B3BB81}"/>
                </a:ext>
              </a:extLst>
            </p:cNvPr>
            <p:cNvSpPr/>
            <p:nvPr/>
          </p:nvSpPr>
          <p:spPr>
            <a:xfrm>
              <a:off x="0" y="3715511"/>
              <a:ext cx="9144000" cy="713740"/>
            </a:xfrm>
            <a:custGeom>
              <a:avLst/>
              <a:gdLst/>
              <a:ahLst/>
              <a:cxnLst/>
              <a:rect l="l" t="t" r="r" b="b"/>
              <a:pathLst>
                <a:path w="9144000" h="713739" extrusionOk="0">
                  <a:moveTo>
                    <a:pt x="9144000" y="0"/>
                  </a:moveTo>
                  <a:lnTo>
                    <a:pt x="0" y="0"/>
                  </a:lnTo>
                  <a:lnTo>
                    <a:pt x="0" y="713232"/>
                  </a:lnTo>
                  <a:lnTo>
                    <a:pt x="9144000" y="71323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1F487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65" name="Google Shape;65;p2">
            <a:extLst>
              <a:ext uri="{FF2B5EF4-FFF2-40B4-BE49-F238E27FC236}">
                <a16:creationId xmlns:a16="http://schemas.microsoft.com/office/drawing/2014/main" id="{BB65CF66-EFDC-6044-4463-97E4454AC6AB}"/>
              </a:ext>
            </a:extLst>
          </p:cNvPr>
          <p:cNvSpPr txBox="1"/>
          <p:nvPr/>
        </p:nvSpPr>
        <p:spPr>
          <a:xfrm>
            <a:off x="317635" y="3760977"/>
            <a:ext cx="8191098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algn="ctr"/>
            <a:r>
              <a:rPr lang="en-US" sz="35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CRUD Operations</a:t>
            </a:r>
            <a:endParaRPr sz="35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104927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035324-CE68-5247-524E-EAE2D9D55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CCAF0-E91A-13BA-E4D0-A796E2B18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9" y="1699386"/>
            <a:ext cx="8986520" cy="461665"/>
          </a:xfrm>
        </p:spPr>
        <p:txBody>
          <a:bodyPr/>
          <a:lstStyle/>
          <a:p>
            <a:r>
              <a:rPr lang="en-US" dirty="0"/>
              <a:t>Overview of CRUD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DFBB2-8299-7FA5-2ACE-4A4FEE5A5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625" y="2368295"/>
            <a:ext cx="8664575" cy="1969770"/>
          </a:xfr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lang="en-US" sz="3200" dirty="0"/>
              <a:t>CRUD stands for </a:t>
            </a:r>
            <a:r>
              <a:rPr lang="en-US" sz="3200" b="1" dirty="0"/>
              <a:t>Create</a:t>
            </a:r>
            <a:r>
              <a:rPr lang="en-US" sz="3200" dirty="0"/>
              <a:t>, </a:t>
            </a:r>
            <a:r>
              <a:rPr lang="en-US" sz="3200" b="1" dirty="0"/>
              <a:t>Read</a:t>
            </a:r>
            <a:r>
              <a:rPr lang="en-US" sz="3200" dirty="0"/>
              <a:t>, </a:t>
            </a:r>
            <a:r>
              <a:rPr lang="en-US" sz="3200" b="1" dirty="0"/>
              <a:t>Update</a:t>
            </a:r>
            <a:r>
              <a:rPr lang="en-US" sz="3200" dirty="0"/>
              <a:t>, </a:t>
            </a:r>
            <a:r>
              <a:rPr lang="en-US" sz="3200" b="1" dirty="0"/>
              <a:t>Delete</a:t>
            </a:r>
            <a:r>
              <a:rPr lang="en-US" sz="3200" dirty="0"/>
              <a:t>.</a:t>
            </a:r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lang="en-US" sz="3200" dirty="0"/>
              <a:t>Used to interact with database records.</a:t>
            </a:r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lang="en-US" sz="3200" dirty="0"/>
              <a:t>Servlets handle HTTP requests and JDBC manages DB operations.</a:t>
            </a:r>
          </a:p>
        </p:txBody>
      </p:sp>
    </p:spTree>
    <p:extLst>
      <p:ext uri="{BB962C8B-B14F-4D97-AF65-F5344CB8AC3E}">
        <p14:creationId xmlns:p14="http://schemas.microsoft.com/office/powerpoint/2010/main" val="265354233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F874C8-0831-3AA1-A715-D25ECB65E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F0F2-6766-B77F-4C71-A37B8EBE2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9" y="1699386"/>
            <a:ext cx="8986520" cy="461665"/>
          </a:xfrm>
        </p:spPr>
        <p:txBody>
          <a:bodyPr/>
          <a:lstStyle/>
          <a:p>
            <a:r>
              <a:rPr lang="en-US" dirty="0"/>
              <a:t>Database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D0991-53B4-1067-2050-BF0F6AE51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625" y="2368295"/>
            <a:ext cx="8664575" cy="2462213"/>
          </a:xfr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742950" indent="-514350">
              <a:buSzPct val="80000"/>
              <a:buFont typeface="+mj-lt"/>
              <a:buAutoNum type="arabicPeriod"/>
            </a:pPr>
            <a:r>
              <a:rPr lang="en-US" sz="3200" dirty="0"/>
              <a:t>Create a MySQL database and table.</a:t>
            </a:r>
          </a:p>
          <a:p>
            <a:pPr marL="742950" indent="-514350">
              <a:buSzPct val="80000"/>
              <a:buFont typeface="+mj-lt"/>
              <a:buAutoNum type="arabicPeriod"/>
            </a:pPr>
            <a:r>
              <a:rPr lang="en-US" sz="3200" dirty="0"/>
              <a:t>Load JDBC driver in servlet.</a:t>
            </a:r>
          </a:p>
          <a:p>
            <a:pPr marL="742950" indent="-514350">
              <a:buSzPct val="80000"/>
              <a:buFont typeface="+mj-lt"/>
              <a:buAutoNum type="arabicPeriod"/>
            </a:pPr>
            <a:r>
              <a:rPr lang="en-US" sz="3200" dirty="0"/>
              <a:t>Use </a:t>
            </a:r>
            <a:r>
              <a:rPr lang="en-US" sz="3200" dirty="0" err="1"/>
              <a:t>PreparedStatement</a:t>
            </a:r>
            <a:r>
              <a:rPr lang="en-US" sz="3200" dirty="0"/>
              <a:t> to prevent SQL injection.</a:t>
            </a:r>
          </a:p>
          <a:p>
            <a:pPr marL="742950" indent="-514350">
              <a:buSzPct val="80000"/>
              <a:buFont typeface="+mj-lt"/>
              <a:buAutoNum type="arabicPeriod"/>
            </a:pPr>
            <a:r>
              <a:rPr lang="en-US" sz="3200" dirty="0"/>
              <a:t>Close connections properly.</a:t>
            </a:r>
          </a:p>
        </p:txBody>
      </p:sp>
    </p:spTree>
    <p:extLst>
      <p:ext uri="{BB962C8B-B14F-4D97-AF65-F5344CB8AC3E}">
        <p14:creationId xmlns:p14="http://schemas.microsoft.com/office/powerpoint/2010/main" val="343534900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E6BE98-F136-B1B4-B4E7-B0B92579B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FDB86-897E-9CD5-C293-1AE3012E2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9" y="1699386"/>
            <a:ext cx="8986520" cy="461665"/>
          </a:xfrm>
        </p:spPr>
        <p:txBody>
          <a:bodyPr/>
          <a:lstStyle/>
          <a:p>
            <a:r>
              <a:rPr lang="en-US" dirty="0"/>
              <a:t>Create Operation (INSERT)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48AC1-90CD-9346-0454-0B7CEF44E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625" y="2368295"/>
            <a:ext cx="8664575" cy="3877985"/>
          </a:xfr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742950" indent="-514350">
              <a:buSzPct val="80000"/>
              <a:buFont typeface="+mj-lt"/>
              <a:buAutoNum type="arabicPeriod"/>
            </a:pPr>
            <a:r>
              <a:rPr lang="en-US" sz="2800" dirty="0"/>
              <a:t>Get form parameters using </a:t>
            </a:r>
            <a:r>
              <a:rPr lang="en-US" sz="2800" dirty="0" err="1"/>
              <a:t>request.getParameter</a:t>
            </a:r>
            <a:r>
              <a:rPr lang="en-US" sz="2800" dirty="0"/>
              <a:t>().</a:t>
            </a:r>
          </a:p>
          <a:p>
            <a:pPr marL="742950" indent="-514350">
              <a:buSzPct val="80000"/>
              <a:buFont typeface="+mj-lt"/>
              <a:buAutoNum type="arabicPeriod"/>
            </a:pPr>
            <a:r>
              <a:rPr lang="en-US" sz="2800" dirty="0"/>
              <a:t>Connect to DB.</a:t>
            </a:r>
          </a:p>
          <a:p>
            <a:pPr marL="742950" indent="-514350">
              <a:buSzPct val="80000"/>
              <a:buFont typeface="+mj-lt"/>
              <a:buAutoNum type="arabicPeriod"/>
            </a:pPr>
            <a:r>
              <a:rPr lang="en-US" sz="2800" dirty="0"/>
              <a:t>Execute INSERT SQL.</a:t>
            </a:r>
          </a:p>
          <a:p>
            <a:pPr marL="228600" indent="0">
              <a:buSzPct val="80000"/>
            </a:pPr>
            <a:endParaRPr lang="en-US" sz="2800" dirty="0"/>
          </a:p>
          <a:p>
            <a:pPr marL="228600" indent="0">
              <a:buSzPct val="80000"/>
            </a:pPr>
            <a:r>
              <a:rPr lang="en-US" sz="2800" b="1" dirty="0"/>
              <a:t>Example:</a:t>
            </a:r>
          </a:p>
          <a:p>
            <a:pPr marL="228600" indent="0">
              <a:buSzPct val="80000"/>
            </a:pPr>
            <a:r>
              <a:rPr lang="en-US" sz="2800" dirty="0" err="1"/>
              <a:t>PreparedStatement</a:t>
            </a:r>
            <a:r>
              <a:rPr lang="en-US" sz="2800" dirty="0"/>
              <a:t> </a:t>
            </a:r>
            <a:r>
              <a:rPr lang="en-US" sz="2800" dirty="0" err="1"/>
              <a:t>ps</a:t>
            </a:r>
            <a:r>
              <a:rPr lang="en-US" sz="2800" dirty="0"/>
              <a:t> = </a:t>
            </a:r>
            <a:r>
              <a:rPr lang="en-US" sz="2800" dirty="0" err="1"/>
              <a:t>conn.prepareStatement</a:t>
            </a:r>
            <a:r>
              <a:rPr lang="en-US" sz="2800" dirty="0"/>
              <a:t>("INSERT INTO users(name) VALUES(?)");</a:t>
            </a:r>
          </a:p>
          <a:p>
            <a:pPr marL="228600" indent="0">
              <a:buSzPct val="80000"/>
            </a:pPr>
            <a:r>
              <a:rPr lang="en-US" sz="2800" dirty="0" err="1"/>
              <a:t>ps.setString</a:t>
            </a:r>
            <a:r>
              <a:rPr lang="en-US" sz="2800" dirty="0"/>
              <a:t>(1, name);</a:t>
            </a:r>
          </a:p>
          <a:p>
            <a:pPr marL="228600" indent="0">
              <a:buSzPct val="80000"/>
            </a:pPr>
            <a:r>
              <a:rPr lang="en-US" sz="2800" dirty="0" err="1"/>
              <a:t>ps.executeUpdate</a:t>
            </a:r>
            <a:r>
              <a:rPr lang="en-US" sz="28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78274781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CF8C1-3930-7769-6AFF-82A7C6357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A885C-97B5-22FA-09A3-19CE3C6EB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9" y="1699386"/>
            <a:ext cx="8986520" cy="461665"/>
          </a:xfrm>
        </p:spPr>
        <p:txBody>
          <a:bodyPr/>
          <a:lstStyle/>
          <a:p>
            <a:r>
              <a:rPr lang="en-US" dirty="0"/>
              <a:t>Read Operation (SELECT)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C866F-6113-622B-1F22-8289F905F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625" y="2368295"/>
            <a:ext cx="8664575" cy="3877985"/>
          </a:xfr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742950" indent="-514350">
              <a:buSzPct val="80000"/>
              <a:buFont typeface="+mj-lt"/>
              <a:buAutoNum type="arabicPeriod"/>
            </a:pPr>
            <a:r>
              <a:rPr lang="en-US" sz="2800" dirty="0"/>
              <a:t>Connect to DB.</a:t>
            </a:r>
          </a:p>
          <a:p>
            <a:pPr marL="742950" indent="-514350">
              <a:buSzPct val="80000"/>
              <a:buFont typeface="+mj-lt"/>
              <a:buAutoNum type="arabicPeriod"/>
            </a:pPr>
            <a:r>
              <a:rPr lang="en-US" sz="2800" dirty="0"/>
              <a:t>Use Statement or </a:t>
            </a:r>
            <a:r>
              <a:rPr lang="en-US" sz="2800" dirty="0" err="1"/>
              <a:t>PreparedStatement</a:t>
            </a:r>
            <a:r>
              <a:rPr lang="en-US" sz="2800" dirty="0"/>
              <a:t>.</a:t>
            </a:r>
          </a:p>
          <a:p>
            <a:pPr marL="742950" indent="-514350">
              <a:buSzPct val="80000"/>
              <a:buFont typeface="+mj-lt"/>
              <a:buAutoNum type="arabicPeriod"/>
            </a:pPr>
            <a:r>
              <a:rPr lang="en-US" sz="2800" dirty="0"/>
              <a:t>Execute SELECT query.</a:t>
            </a:r>
          </a:p>
          <a:p>
            <a:pPr marL="742950" indent="-514350">
              <a:buSzPct val="80000"/>
              <a:buFont typeface="+mj-lt"/>
              <a:buAutoNum type="arabicPeriod"/>
            </a:pPr>
            <a:r>
              <a:rPr lang="en-US" sz="2800" dirty="0"/>
              <a:t>Use </a:t>
            </a:r>
            <a:r>
              <a:rPr lang="en-US" sz="2800" dirty="0" err="1"/>
              <a:t>ResultSet</a:t>
            </a:r>
            <a:r>
              <a:rPr lang="en-US" sz="2800" dirty="0"/>
              <a:t> to loop through results.</a:t>
            </a:r>
          </a:p>
          <a:p>
            <a:pPr marL="228600" indent="0">
              <a:buSzPct val="80000"/>
            </a:pPr>
            <a:endParaRPr lang="en-US" sz="2800" b="1" dirty="0"/>
          </a:p>
          <a:p>
            <a:pPr marL="228600" indent="0">
              <a:buSzPct val="80000"/>
            </a:pPr>
            <a:r>
              <a:rPr lang="en-US" sz="2800" b="1" dirty="0"/>
              <a:t>Example:</a:t>
            </a:r>
          </a:p>
          <a:p>
            <a:r>
              <a:rPr lang="en-US" sz="2800" dirty="0" err="1"/>
              <a:t>ResultSet</a:t>
            </a:r>
            <a:r>
              <a:rPr lang="en-US" sz="2800" dirty="0"/>
              <a:t> </a:t>
            </a:r>
            <a:r>
              <a:rPr lang="en-US" sz="2800" dirty="0" err="1"/>
              <a:t>rs</a:t>
            </a:r>
            <a:r>
              <a:rPr lang="en-US" sz="2800" dirty="0"/>
              <a:t> = </a:t>
            </a:r>
            <a:r>
              <a:rPr lang="en-US" sz="2800" dirty="0" err="1"/>
              <a:t>stmt.executeQuery</a:t>
            </a:r>
            <a:r>
              <a:rPr lang="en-US" sz="2800" dirty="0"/>
              <a:t>("SELECT * FROM users");</a:t>
            </a:r>
          </a:p>
          <a:p>
            <a:r>
              <a:rPr lang="en-US" sz="2800" dirty="0"/>
              <a:t>while(</a:t>
            </a:r>
            <a:r>
              <a:rPr lang="en-US" sz="2800" dirty="0" err="1"/>
              <a:t>rs.next</a:t>
            </a:r>
            <a:r>
              <a:rPr lang="en-US" sz="2800" dirty="0"/>
              <a:t>()){...};</a:t>
            </a:r>
          </a:p>
        </p:txBody>
      </p:sp>
    </p:spTree>
    <p:extLst>
      <p:ext uri="{BB962C8B-B14F-4D97-AF65-F5344CB8AC3E}">
        <p14:creationId xmlns:p14="http://schemas.microsoft.com/office/powerpoint/2010/main" val="132722931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A670F6-691E-4114-23E9-24763F0B7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1027E-09A1-75DC-69E3-C96A734F0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9" y="1699386"/>
            <a:ext cx="8986520" cy="461665"/>
          </a:xfrm>
        </p:spPr>
        <p:txBody>
          <a:bodyPr/>
          <a:lstStyle/>
          <a:p>
            <a:r>
              <a:rPr lang="en-US" dirty="0"/>
              <a:t>Update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B10E4-38ED-025F-8AAE-203C4D31C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625" y="2368295"/>
            <a:ext cx="8664575" cy="3877985"/>
          </a:xfr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742950" indent="-514350">
              <a:buSzPct val="80000"/>
              <a:buFont typeface="+mj-lt"/>
              <a:buAutoNum type="arabicPeriod"/>
            </a:pPr>
            <a:r>
              <a:rPr lang="en-US" sz="2800" dirty="0"/>
              <a:t>Fetch record ID and updated values from form.</a:t>
            </a:r>
          </a:p>
          <a:p>
            <a:pPr marL="742950" indent="-514350">
              <a:buSzPct val="80000"/>
              <a:buFont typeface="+mj-lt"/>
              <a:buAutoNum type="arabicPeriod"/>
            </a:pPr>
            <a:r>
              <a:rPr lang="en-US" sz="2800" dirty="0"/>
              <a:t>Use UPDATE query.</a:t>
            </a:r>
          </a:p>
          <a:p>
            <a:pPr marL="228600" indent="0">
              <a:buSzPct val="80000"/>
            </a:pPr>
            <a:endParaRPr lang="en-US" sz="2800" b="1" dirty="0"/>
          </a:p>
          <a:p>
            <a:pPr marL="228600" indent="0">
              <a:buSzPct val="80000"/>
            </a:pPr>
            <a:r>
              <a:rPr lang="en-US" sz="2800" b="1" dirty="0"/>
              <a:t>Example:</a:t>
            </a:r>
          </a:p>
          <a:p>
            <a:r>
              <a:rPr lang="en-US" sz="2800" dirty="0" err="1"/>
              <a:t>PreparedStatement</a:t>
            </a:r>
            <a:r>
              <a:rPr lang="en-US" sz="2800" dirty="0"/>
              <a:t> </a:t>
            </a:r>
            <a:r>
              <a:rPr lang="en-US" sz="2800" dirty="0" err="1"/>
              <a:t>ps</a:t>
            </a:r>
            <a:r>
              <a:rPr lang="en-US" sz="2800" dirty="0"/>
              <a:t> = </a:t>
            </a:r>
            <a:r>
              <a:rPr lang="en-US" sz="2800" dirty="0" err="1"/>
              <a:t>conn.prepareStatement</a:t>
            </a:r>
            <a:r>
              <a:rPr lang="en-US" sz="2800" dirty="0"/>
              <a:t>("UPDATE users SET name=? WHERE id=?");</a:t>
            </a:r>
          </a:p>
          <a:p>
            <a:r>
              <a:rPr lang="en-US" sz="2800" dirty="0" err="1"/>
              <a:t>ps.setString</a:t>
            </a:r>
            <a:r>
              <a:rPr lang="en-US" sz="2800" dirty="0"/>
              <a:t>(1, name);</a:t>
            </a:r>
          </a:p>
          <a:p>
            <a:r>
              <a:rPr lang="en-US" sz="2800" dirty="0" err="1"/>
              <a:t>ps.setInt</a:t>
            </a:r>
            <a:r>
              <a:rPr lang="en-US" sz="2800" dirty="0"/>
              <a:t>(2, id);</a:t>
            </a:r>
          </a:p>
        </p:txBody>
      </p:sp>
    </p:spTree>
    <p:extLst>
      <p:ext uri="{BB962C8B-B14F-4D97-AF65-F5344CB8AC3E}">
        <p14:creationId xmlns:p14="http://schemas.microsoft.com/office/powerpoint/2010/main" val="1825410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9" y="1699386"/>
            <a:ext cx="8986520" cy="461665"/>
          </a:xfrm>
        </p:spPr>
        <p:txBody>
          <a:bodyPr/>
          <a:lstStyle/>
          <a:p>
            <a:r>
              <a:rPr dirty="0"/>
              <a:t>HTTP Headers</a:t>
            </a:r>
            <a:r>
              <a:rPr lang="en-US" dirty="0"/>
              <a:t> – Request Header</a:t>
            </a:r>
            <a:endParaRPr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5836CC8-7090-89B6-696A-9E310C386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745765"/>
              </p:ext>
            </p:extLst>
          </p:nvPr>
        </p:nvGraphicFramePr>
        <p:xfrm>
          <a:off x="176645" y="2452254"/>
          <a:ext cx="8789554" cy="408362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130137">
                  <a:extLst>
                    <a:ext uri="{9D8B030D-6E8A-4147-A177-3AD203B41FA5}">
                      <a16:colId xmlns:a16="http://schemas.microsoft.com/office/drawing/2014/main" val="669041851"/>
                    </a:ext>
                  </a:extLst>
                </a:gridCol>
                <a:gridCol w="6659417">
                  <a:extLst>
                    <a:ext uri="{9D8B030D-6E8A-4147-A177-3AD203B41FA5}">
                      <a16:colId xmlns:a16="http://schemas.microsoft.com/office/drawing/2014/main" val="2763245123"/>
                    </a:ext>
                  </a:extLst>
                </a:gridCol>
              </a:tblGrid>
              <a:tr h="3460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b="1" dirty="0"/>
                        <a:t>Header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b="1" dirty="0"/>
                        <a:t>Purpose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0176839"/>
                  </a:ext>
                </a:extLst>
              </a:tr>
              <a:tr h="58831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/>
                        <a:t>Host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/>
                        <a:t>Specifies the domain name (e.g., www.example.com)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6646000"/>
                  </a:ext>
                </a:extLst>
              </a:tr>
              <a:tr h="3460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/>
                        <a:t>User-Agent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/>
                        <a:t>Information about the client (browser, OS, etc.)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888211"/>
                  </a:ext>
                </a:extLst>
              </a:tr>
              <a:tr h="58831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/>
                        <a:t>Accept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/>
                        <a:t>Media types the client can process (e.g., text/html, application/json)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7321872"/>
                  </a:ext>
                </a:extLst>
              </a:tr>
              <a:tr h="3460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/>
                        <a:t>Accept-Language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/>
                        <a:t>Preferred language (e.g., en-US)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1646459"/>
                  </a:ext>
                </a:extLst>
              </a:tr>
              <a:tr h="58831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/>
                        <a:t>Content-Type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/>
                        <a:t>Type of the body being sent (e.g., application/x-www-form-urlencoded)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2802693"/>
                  </a:ext>
                </a:extLst>
              </a:tr>
              <a:tr h="3460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/>
                        <a:t>Authorization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/>
                        <a:t>Credentials for authentication (e.g., Bearer &lt;token&gt;)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8526175"/>
                  </a:ext>
                </a:extLst>
              </a:tr>
              <a:tr h="3460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/>
                        <a:t>Cookie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/>
                        <a:t>Sends stored cookies to the server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7622139"/>
                  </a:ext>
                </a:extLst>
              </a:tr>
              <a:tr h="58831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 err="1"/>
                        <a:t>Referer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dirty="0"/>
                        <a:t>Indicates the previous web page (helps with analytics, CSRF protection)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730406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4D8CEB-5128-2407-CEC6-633709960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1A9CB-E933-AC80-B0B7-DABBB8410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9" y="1699386"/>
            <a:ext cx="8986520" cy="461665"/>
          </a:xfrm>
        </p:spPr>
        <p:txBody>
          <a:bodyPr/>
          <a:lstStyle/>
          <a:p>
            <a:r>
              <a:rPr lang="en-US" dirty="0"/>
              <a:t>Delete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5376C-42EA-6489-244A-2B83DB5CF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625" y="2368295"/>
            <a:ext cx="8664575" cy="3447098"/>
          </a:xfr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742950" indent="-514350">
              <a:buSzPct val="80000"/>
              <a:buFont typeface="+mj-lt"/>
              <a:buAutoNum type="arabicPeriod"/>
            </a:pPr>
            <a:r>
              <a:rPr lang="en-US" sz="2800" dirty="0"/>
              <a:t>Retrieve record ID.</a:t>
            </a:r>
          </a:p>
          <a:p>
            <a:pPr marL="742950" indent="-514350">
              <a:buSzPct val="80000"/>
              <a:buFont typeface="+mj-lt"/>
              <a:buAutoNum type="arabicPeriod"/>
            </a:pPr>
            <a:r>
              <a:rPr lang="en-US" sz="2800" dirty="0"/>
              <a:t>Use DELETE query.</a:t>
            </a:r>
          </a:p>
          <a:p>
            <a:pPr marL="228600" indent="0">
              <a:buSzPct val="80000"/>
            </a:pPr>
            <a:endParaRPr lang="en-US" sz="2800" b="1" dirty="0"/>
          </a:p>
          <a:p>
            <a:pPr marL="228600" indent="0">
              <a:buSzPct val="80000"/>
            </a:pPr>
            <a:r>
              <a:rPr lang="en-US" sz="2800" b="1" dirty="0"/>
              <a:t>Example:</a:t>
            </a:r>
          </a:p>
          <a:p>
            <a:r>
              <a:rPr lang="en-US" sz="2800" dirty="0" err="1"/>
              <a:t>PreparedStatement</a:t>
            </a:r>
            <a:r>
              <a:rPr lang="en-US" sz="2800" dirty="0"/>
              <a:t> </a:t>
            </a:r>
            <a:r>
              <a:rPr lang="en-US" sz="2800" dirty="0" err="1"/>
              <a:t>ps</a:t>
            </a:r>
            <a:r>
              <a:rPr lang="en-US" sz="2800" dirty="0"/>
              <a:t> = </a:t>
            </a:r>
            <a:r>
              <a:rPr lang="en-US" sz="2800" dirty="0" err="1"/>
              <a:t>conn.prepareStatement</a:t>
            </a:r>
            <a:r>
              <a:rPr lang="en-US" sz="2800" dirty="0"/>
              <a:t>("DELETE FROM users WHERE id=?");</a:t>
            </a:r>
          </a:p>
          <a:p>
            <a:r>
              <a:rPr lang="en-US" sz="2800" dirty="0" err="1"/>
              <a:t>ps.setInt</a:t>
            </a:r>
            <a:r>
              <a:rPr lang="en-US" sz="2800" dirty="0"/>
              <a:t>(1, id);</a:t>
            </a:r>
          </a:p>
          <a:p>
            <a:r>
              <a:rPr lang="en-US" sz="2800" dirty="0" err="1"/>
              <a:t>ps.executeUpdate</a:t>
            </a:r>
            <a:r>
              <a:rPr lang="en-US" sz="28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36905182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F5F0D4-99AB-3117-A256-C4152BCB3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81C04-7843-D7D9-1440-F98735FCF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9" y="1699386"/>
            <a:ext cx="8986520" cy="461665"/>
          </a:xfrm>
        </p:spPr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DC125-5635-38F2-1E6C-6482A1C3B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625" y="2368295"/>
            <a:ext cx="8664575" cy="2893100"/>
          </a:xfr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lang="en-US" sz="3200" dirty="0"/>
              <a:t>Use try-with-resources for DB operations.</a:t>
            </a:r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lang="en-US" sz="3200" dirty="0"/>
              <a:t>Validate user inputs.</a:t>
            </a:r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lang="en-US" sz="3200" dirty="0"/>
              <a:t>Use MVC pattern.</a:t>
            </a:r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lang="en-US" sz="3200" dirty="0"/>
              <a:t>Use connection pooling.</a:t>
            </a:r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lang="en-US" sz="3200" dirty="0"/>
              <a:t>Separate DB logic into DAO classes.</a:t>
            </a:r>
          </a:p>
          <a:p>
            <a:pPr marL="742950" indent="-514350">
              <a:buSzPct val="80000"/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52167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E83B2-AE65-599C-91A2-01CA29B8D5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17295-5AE2-7AAE-1DD4-9D2AB6283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9" y="1699386"/>
            <a:ext cx="8986520" cy="461665"/>
          </a:xfrm>
        </p:spPr>
        <p:txBody>
          <a:bodyPr/>
          <a:lstStyle/>
          <a:p>
            <a:r>
              <a:rPr dirty="0"/>
              <a:t>HTTP Headers</a:t>
            </a:r>
            <a:r>
              <a:rPr lang="en-US" dirty="0"/>
              <a:t> – Response Headers</a:t>
            </a:r>
            <a:endParaRPr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99E45C4-9707-6139-5C0F-416C969E3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021126"/>
              </p:ext>
            </p:extLst>
          </p:nvPr>
        </p:nvGraphicFramePr>
        <p:xfrm>
          <a:off x="155864" y="2431473"/>
          <a:ext cx="8810336" cy="402128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795154">
                  <a:extLst>
                    <a:ext uri="{9D8B030D-6E8A-4147-A177-3AD203B41FA5}">
                      <a16:colId xmlns:a16="http://schemas.microsoft.com/office/drawing/2014/main" val="252680396"/>
                    </a:ext>
                  </a:extLst>
                </a:gridCol>
                <a:gridCol w="6015182">
                  <a:extLst>
                    <a:ext uri="{9D8B030D-6E8A-4147-A177-3AD203B41FA5}">
                      <a16:colId xmlns:a16="http://schemas.microsoft.com/office/drawing/2014/main" val="262572140"/>
                    </a:ext>
                  </a:extLst>
                </a:gridCol>
              </a:tblGrid>
              <a:tr h="3723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Header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Purpose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8531850"/>
                  </a:ext>
                </a:extLst>
              </a:tr>
              <a:tr h="6329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Content-Type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Type of content being returned (e.g., text/html, application/json)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7472036"/>
                  </a:ext>
                </a:extLst>
              </a:tr>
              <a:tr h="3723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Content-Length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Size of the response body in bytes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8187135"/>
                  </a:ext>
                </a:extLst>
              </a:tr>
              <a:tr h="3723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Set-Cookie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Instructs client to store cookies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2622085"/>
                  </a:ext>
                </a:extLst>
              </a:tr>
              <a:tr h="6329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Cache-Control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Controls caching behavior (e.g., no-cache, max-age=3600)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8274403"/>
                  </a:ext>
                </a:extLst>
              </a:tr>
              <a:tr h="6329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Location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Redirects to a different URL (used with 3xx status codes)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3055988"/>
                  </a:ext>
                </a:extLst>
              </a:tr>
              <a:tr h="3723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Access-Control-Allow-Origin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Enables CORS, specifies which origins are allowed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9627871"/>
                  </a:ext>
                </a:extLst>
              </a:tr>
              <a:tr h="6329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Server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Name/version of the server software (e.g., Apache, Nginx, Tomcat)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5469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7777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Web Server?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301625" y="2368295"/>
            <a:ext cx="8664575" cy="4271009"/>
          </a:xfrm>
        </p:spPr>
        <p:txBody>
          <a:bodyPr>
            <a:normAutofit/>
          </a:bodyPr>
          <a:lstStyle/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sz="2800" dirty="0"/>
              <a:t>A web server handles HTTP requests and serves static content.</a:t>
            </a:r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sz="2800" dirty="0"/>
              <a:t>Responsible for delivering HTML, CSS, JavaScript, images, etc.</a:t>
            </a:r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sz="2800" dirty="0"/>
              <a:t>Common tasks include load balancing, SSL/TLS encryption, and logging.</a:t>
            </a:r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sz="2800" dirty="0"/>
              <a:t>Does not process dynamic Java-based content.</a:t>
            </a:r>
          </a:p>
          <a:p>
            <a:pPr marL="514350" indent="-285750">
              <a:buSzPct val="80000"/>
              <a:buFont typeface="Arial" panose="020B0604020202020204" pitchFamily="34" charset="0"/>
              <a:buChar char="•"/>
            </a:pPr>
            <a:r>
              <a:rPr sz="2800" dirty="0"/>
              <a:t>Examples: Apach</a:t>
            </a:r>
            <a:r>
              <a:rPr lang="en-US" sz="2800" dirty="0"/>
              <a:t>e HTTP Server, Nginx, </a:t>
            </a:r>
            <a:r>
              <a:rPr lang="en-US" sz="2800" dirty="0" err="1"/>
              <a:t>Gunicorn</a:t>
            </a:r>
            <a:r>
              <a:rPr lang="en-US" sz="2800" dirty="0"/>
              <a:t>.</a:t>
            </a:r>
            <a:endParaRPr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ul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ul" id="{230A005D-2D75-4B01-BA7E-0C19EA5C6C71}" vid="{84BB1C22-1F1B-45BD-9714-280915A457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</TotalTime>
  <Words>3363</Words>
  <Application>Microsoft Office PowerPoint</Application>
  <PresentationFormat>On-screen Show (4:3)</PresentationFormat>
  <Paragraphs>571</Paragraphs>
  <Slides>71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5" baseType="lpstr">
      <vt:lpstr>Aptos</vt:lpstr>
      <vt:lpstr>Arial</vt:lpstr>
      <vt:lpstr>Calibri</vt:lpstr>
      <vt:lpstr>Parul</vt:lpstr>
      <vt:lpstr>PowerPoint Presentation</vt:lpstr>
      <vt:lpstr>Client-Server Architecture</vt:lpstr>
      <vt:lpstr>HTTP Protocol Basics</vt:lpstr>
      <vt:lpstr>HTTP Methods</vt:lpstr>
      <vt:lpstr>HTTP Status Codes</vt:lpstr>
      <vt:lpstr>HTTP Status Codes</vt:lpstr>
      <vt:lpstr>HTTP Headers – Request Header</vt:lpstr>
      <vt:lpstr>HTTP Headers – Response Headers</vt:lpstr>
      <vt:lpstr>What is a Web Server?</vt:lpstr>
      <vt:lpstr>PowerPoint Presentation</vt:lpstr>
      <vt:lpstr>What is a Servlet Container?</vt:lpstr>
      <vt:lpstr>Comparison: Web Server vs Servlet Container</vt:lpstr>
      <vt:lpstr>Web Server and Servlet Container Together</vt:lpstr>
      <vt:lpstr>PowerPoint Presentation</vt:lpstr>
      <vt:lpstr>What is Static Content?</vt:lpstr>
      <vt:lpstr>What is Dynamic Content?</vt:lpstr>
      <vt:lpstr>Comparison: Static vs Dynamic Content</vt:lpstr>
      <vt:lpstr>PowerPoint Presentation</vt:lpstr>
      <vt:lpstr>What are Servlets?</vt:lpstr>
      <vt:lpstr>Key Features of Servlets</vt:lpstr>
      <vt:lpstr>How Servlets Work</vt:lpstr>
      <vt:lpstr>Servlet Lifecycle Phases</vt:lpstr>
      <vt:lpstr>Servlet Lifecycle Phases</vt:lpstr>
      <vt:lpstr>init() Method</vt:lpstr>
      <vt:lpstr>service() Method</vt:lpstr>
      <vt:lpstr>destroy() Method</vt:lpstr>
      <vt:lpstr>PowerPoint Presentation</vt:lpstr>
      <vt:lpstr>javax.servlet.Servlet Interface</vt:lpstr>
      <vt:lpstr>javax.servlet.GenericServlet</vt:lpstr>
      <vt:lpstr>ServletRequest Interface</vt:lpstr>
      <vt:lpstr>ServletResponse Interface</vt:lpstr>
      <vt:lpstr>javax.servlet.http.HttpServlet</vt:lpstr>
      <vt:lpstr>HttpServletRequest</vt:lpstr>
      <vt:lpstr>HttpServletResponse</vt:lpstr>
      <vt:lpstr>Servlet Demo Code</vt:lpstr>
      <vt:lpstr>PowerPoint Presentation</vt:lpstr>
      <vt:lpstr>Introduction to HTTP Methods in Servlets</vt:lpstr>
      <vt:lpstr>doGet() Method</vt:lpstr>
      <vt:lpstr>doPost() Method</vt:lpstr>
      <vt:lpstr>doGet() VS doPost() Method</vt:lpstr>
      <vt:lpstr>PowerPoint Presentation</vt:lpstr>
      <vt:lpstr>What is a Deployment Descriptor?</vt:lpstr>
      <vt:lpstr>Web.XML</vt:lpstr>
      <vt:lpstr>Location and Format of web.xml</vt:lpstr>
      <vt:lpstr>Defining a Servlet in web.xml</vt:lpstr>
      <vt:lpstr>Mapping the Servlet in web.xml</vt:lpstr>
      <vt:lpstr>Welcome File List &amp; Error Handling in web.xml</vt:lpstr>
      <vt:lpstr>Welcome File List &amp; Error Handling in web.xml</vt:lpstr>
      <vt:lpstr>Configuration Using Annotations</vt:lpstr>
      <vt:lpstr>Comparison</vt:lpstr>
      <vt:lpstr>ServletContext</vt:lpstr>
      <vt:lpstr>PowerPoint Presentation</vt:lpstr>
      <vt:lpstr>What is a Session in Servlets?</vt:lpstr>
      <vt:lpstr>Creating and Accessing a Session</vt:lpstr>
      <vt:lpstr>Session Lifecycle</vt:lpstr>
      <vt:lpstr>Session Tracking</vt:lpstr>
      <vt:lpstr>Session Tracking Techniques</vt:lpstr>
      <vt:lpstr>Cookies – Client-side Session Tracking</vt:lpstr>
      <vt:lpstr>Drawbacks of Cookies</vt:lpstr>
      <vt:lpstr>URL Rewriting</vt:lpstr>
      <vt:lpstr>Hidden Form Fields</vt:lpstr>
      <vt:lpstr>HttpSession – Server-side Session Management</vt:lpstr>
      <vt:lpstr>Working with HttpSession</vt:lpstr>
      <vt:lpstr>PowerPoint Presentation</vt:lpstr>
      <vt:lpstr>Overview of CRUD</vt:lpstr>
      <vt:lpstr>Database Setup</vt:lpstr>
      <vt:lpstr>Create Operation (INSERT)</vt:lpstr>
      <vt:lpstr>Read Operation (SELECT)</vt:lpstr>
      <vt:lpstr>Update Operation</vt:lpstr>
      <vt:lpstr>Delete Operation</vt:lpstr>
      <vt:lpstr>Best Practices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abc</cp:lastModifiedBy>
  <cp:revision>8</cp:revision>
  <dcterms:created xsi:type="dcterms:W3CDTF">2013-01-27T09:14:16Z</dcterms:created>
  <dcterms:modified xsi:type="dcterms:W3CDTF">2025-07-22T12:12:48Z</dcterms:modified>
  <cp:category/>
</cp:coreProperties>
</file>