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 id="2147483648" r:id="rId3"/>
  </p:sldMasterIdLst>
  <p:notesMasterIdLst>
    <p:notesMasterId r:id="rId26"/>
  </p:notesMasterIdLst>
  <p:handoutMasterIdLst>
    <p:handoutMasterId r:id="rId27"/>
  </p:handoutMasterIdLst>
  <p:sldIdLst>
    <p:sldId id="256" r:id="rId4"/>
    <p:sldId id="259" r:id="rId5"/>
    <p:sldId id="303" r:id="rId6"/>
    <p:sldId id="304" r:id="rId7"/>
    <p:sldId id="305" r:id="rId8"/>
    <p:sldId id="307" r:id="rId9"/>
    <p:sldId id="308" r:id="rId10"/>
    <p:sldId id="264" r:id="rId11"/>
    <p:sldId id="265" r:id="rId12"/>
    <p:sldId id="266" r:id="rId13"/>
    <p:sldId id="310" r:id="rId14"/>
    <p:sldId id="312" r:id="rId15"/>
    <p:sldId id="314" r:id="rId16"/>
    <p:sldId id="270" r:id="rId17"/>
    <p:sldId id="271" r:id="rId18"/>
    <p:sldId id="272" r:id="rId19"/>
    <p:sldId id="273" r:id="rId20"/>
    <p:sldId id="281" r:id="rId21"/>
    <p:sldId id="274" r:id="rId22"/>
    <p:sldId id="278" r:id="rId23"/>
    <p:sldId id="279" r:id="rId24"/>
    <p:sldId id="280"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orient="horz" pos="960" userDrawn="1">
          <p15:clr>
            <a:srgbClr val="A4A3A4"/>
          </p15:clr>
        </p15:guide>
        <p15:guide id="3" orient="horz" pos="3888" userDrawn="1">
          <p15:clr>
            <a:srgbClr val="A4A3A4"/>
          </p15:clr>
        </p15:guide>
        <p15:guide id="4" pos="456" userDrawn="1">
          <p15:clr>
            <a:srgbClr val="A4A3A4"/>
          </p15:clr>
        </p15:guide>
        <p15:guide id="5" pos="729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2F"/>
    <a:srgbClr val="B2B7BB"/>
    <a:srgbClr val="AB192D"/>
    <a:srgbClr val="D9CD95"/>
    <a:srgbClr val="46A0DC"/>
    <a:srgbClr val="B7A079"/>
    <a:srgbClr val="2C6A8C"/>
    <a:srgbClr val="000000"/>
    <a:srgbClr val="FFFFFF"/>
    <a:srgbClr val="6D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5507B-7769-2945-8470-3EEE727F4ADA}" v="425" dt="2024-04-23T03:25:23.626"/>
    <p1510:client id="{7F64AFA2-C206-5E70-35CE-0F05BF82A544}" v="93" dt="2024-04-22T14:54:01.947"/>
    <p1510:client id="{F4E08A79-9B0B-93F7-EEFC-EFB217BFB549}" v="5" dt="2024-04-23T02:28:08.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4"/>
  </p:normalViewPr>
  <p:slideViewPr>
    <p:cSldViewPr snapToGrid="0">
      <p:cViewPr varScale="1">
        <p:scale>
          <a:sx n="101" d="100"/>
          <a:sy n="101" d="100"/>
        </p:scale>
        <p:origin x="1000" y="192"/>
      </p:cViewPr>
      <p:guideLst>
        <p:guide orient="horz" pos="720"/>
        <p:guide orient="horz" pos="960"/>
        <p:guide orient="horz" pos="3888"/>
        <p:guide pos="456"/>
        <p:guide pos="72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0449CD-19C8-44C0-A36B-1667EDB1312B}" type="datetimeFigureOut">
              <a:rPr lang="en-US" smtClean="0"/>
              <a:t>9/5/24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7A2D6-6A74-4789-8A27-67CDFFE8E463}" type="slidenum">
              <a:rPr lang="en-US" smtClean="0"/>
              <a:t>‹#›</a:t>
            </a:fld>
            <a:endParaRPr lang="en-US"/>
          </a:p>
        </p:txBody>
      </p:sp>
    </p:spTree>
    <p:extLst>
      <p:ext uri="{BB962C8B-B14F-4D97-AF65-F5344CB8AC3E}">
        <p14:creationId xmlns:p14="http://schemas.microsoft.com/office/powerpoint/2010/main" val="2909079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C511E-AA3B-43E3-B946-406AB5E4C4BB}" type="datetimeFigureOut">
              <a:rPr lang="en-US" smtClean="0"/>
              <a:pPr/>
              <a:t>9/5/24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4A049-8685-4352-9DC2-828F08FD542B}" type="slidenum">
              <a:rPr lang="en-US" smtClean="0"/>
              <a:pPr/>
              <a:t>‹#›</a:t>
            </a:fld>
            <a:endParaRPr lang="en-US"/>
          </a:p>
        </p:txBody>
      </p:sp>
    </p:spTree>
    <p:extLst>
      <p:ext uri="{BB962C8B-B14F-4D97-AF65-F5344CB8AC3E}">
        <p14:creationId xmlns:p14="http://schemas.microsoft.com/office/powerpoint/2010/main" val="54425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a:t>
            </a:fld>
            <a:endParaRPr lang="en-US"/>
          </a:p>
        </p:txBody>
      </p:sp>
      <p:sp>
        <p:nvSpPr>
          <p:cNvPr id="595970" name="Rectangle 2"/>
          <p:cNvSpPr>
            <a:spLocks noGrp="1" noRot="1" noChangeAspect="1" noChangeArrowheads="1" noTextEdit="1"/>
          </p:cNvSpPr>
          <p:nvPr>
            <p:ph type="sldImg"/>
          </p:nvPr>
        </p:nvSpPr>
        <p:spPr>
          <a:xfrm>
            <a:off x="381000" y="685800"/>
            <a:ext cx="6096000" cy="3429000"/>
          </a:xfrm>
          <a:ln/>
        </p:spPr>
      </p:sp>
      <p:sp>
        <p:nvSpPr>
          <p:cNvPr id="595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3826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rgbClr val="E2EEFF"/>
                </a:solidFill>
                <a:effectLst/>
                <a:highlight>
                  <a:srgbClr val="3A3F50"/>
                </a:highlight>
                <a:latin typeface="Google Sans"/>
              </a:rPr>
              <a:t>Critical-to-quality</a:t>
            </a:r>
            <a:r>
              <a:rPr lang="en-IN" b="0" i="0" u="none" strike="noStrike" dirty="0">
                <a:solidFill>
                  <a:srgbClr val="E8E8E8"/>
                </a:solidFill>
                <a:effectLst/>
                <a:highlight>
                  <a:srgbClr val="1F1F1F"/>
                </a:highlight>
                <a:latin typeface="Google Sans"/>
              </a:rPr>
              <a:t>, or CTQ, is a six sigma term used to describe aspects of a business that are necessary to ensure customer needs are met. Six sigma is a system used to increase efficiency in a business.</a:t>
            </a:r>
            <a:endParaRPr lang="en-US" dirty="0"/>
          </a:p>
        </p:txBody>
      </p:sp>
      <p:sp>
        <p:nvSpPr>
          <p:cNvPr id="4" name="Slide Number Placeholder 3"/>
          <p:cNvSpPr>
            <a:spLocks noGrp="1"/>
          </p:cNvSpPr>
          <p:nvPr>
            <p:ph type="sldNum" sz="quarter" idx="5"/>
          </p:nvPr>
        </p:nvSpPr>
        <p:spPr/>
        <p:txBody>
          <a:bodyPr/>
          <a:lstStyle/>
          <a:p>
            <a:fld id="{78E4A049-8685-4352-9DC2-828F08FD542B}" type="slidenum">
              <a:rPr lang="en-US" smtClean="0"/>
              <a:pPr/>
              <a:t>6</a:t>
            </a:fld>
            <a:endParaRPr lang="en-US"/>
          </a:p>
        </p:txBody>
      </p:sp>
    </p:spTree>
    <p:extLst>
      <p:ext uri="{BB962C8B-B14F-4D97-AF65-F5344CB8AC3E}">
        <p14:creationId xmlns:p14="http://schemas.microsoft.com/office/powerpoint/2010/main" val="112823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C360A6-BECC-4403-9AC9-ACCBC6C273BB}"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greyWatermark-20.png"/>
          <p:cNvPicPr>
            <a:picLocks noChangeAspect="1"/>
          </p:cNvPicPr>
          <p:nvPr userDrawn="1"/>
        </p:nvPicPr>
        <p:blipFill>
          <a:blip r:embed="rId2" cstate="print"/>
          <a:stretch>
            <a:fillRect/>
          </a:stretch>
        </p:blipFill>
        <p:spPr>
          <a:xfrm>
            <a:off x="7949092" y="2703302"/>
            <a:ext cx="4242908" cy="4154698"/>
          </a:xfrm>
          <a:prstGeom prst="rect">
            <a:avLst/>
          </a:prstGeom>
        </p:spPr>
      </p:pic>
      <p:sp>
        <p:nvSpPr>
          <p:cNvPr id="2" name="Title 1"/>
          <p:cNvSpPr>
            <a:spLocks noGrp="1"/>
          </p:cNvSpPr>
          <p:nvPr>
            <p:ph type="ctrTitle" hasCustomPrompt="1"/>
          </p:nvPr>
        </p:nvSpPr>
        <p:spPr>
          <a:xfrm>
            <a:off x="609600" y="2537925"/>
            <a:ext cx="9144000" cy="1524001"/>
          </a:xfrm>
        </p:spPr>
        <p:txBody>
          <a:bodyPr>
            <a:noAutofit/>
          </a:bodyPr>
          <a:lstStyle>
            <a:lvl1pPr>
              <a:defRPr sz="4000" b="1"/>
            </a:lvl1pPr>
          </a:lstStyle>
          <a:p>
            <a:r>
              <a:rPr lang="en-US"/>
              <a:t>Click to edit</a:t>
            </a:r>
            <a:br>
              <a:rPr lang="en-US"/>
            </a:br>
            <a:r>
              <a:rPr lang="en-US"/>
              <a:t>Master title style</a:t>
            </a:r>
          </a:p>
        </p:txBody>
      </p:sp>
      <p:sp>
        <p:nvSpPr>
          <p:cNvPr id="3"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3"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 y="990601"/>
            <a:ext cx="3383438" cy="10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hf hdr="0" dt="0"/>
  <p:extLst>
    <p:ext uri="{DCECCB84-F9BA-43D5-87BE-67443E8EF086}">
      <p15:sldGuideLst xmlns:p15="http://schemas.microsoft.com/office/powerpoint/2012/main">
        <p15:guide id="1" pos="4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Picture Placeholder 5"/>
          <p:cNvSpPr>
            <a:spLocks noGrp="1"/>
          </p:cNvSpPr>
          <p:nvPr>
            <p:ph type="pic" sz="quarter" idx="12"/>
          </p:nvPr>
        </p:nvSpPr>
        <p:spPr>
          <a:xfrm>
            <a:off x="609600" y="1524000"/>
            <a:ext cx="7823200" cy="4648200"/>
          </a:xfrm>
        </p:spPr>
        <p:txBody>
          <a:bodyPr/>
          <a:lstStyle/>
          <a:p>
            <a:r>
              <a:rPr lang="en-US"/>
              <a:t>Click icon to add picture</a:t>
            </a:r>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49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66131" y="1066834"/>
            <a:ext cx="4459738" cy="4428034"/>
          </a:xfrm>
          <a:prstGeom prst="rect">
            <a:avLst/>
          </a:prstGeom>
        </p:spPr>
      </p:pic>
    </p:spTree>
    <p:extLst>
      <p:ext uri="{BB962C8B-B14F-4D97-AF65-F5344CB8AC3E}">
        <p14:creationId xmlns:p14="http://schemas.microsoft.com/office/powerpoint/2010/main" val="943259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a:t>Click to edit Master title style</a:t>
            </a:r>
          </a:p>
        </p:txBody>
      </p:sp>
      <p:sp>
        <p:nvSpPr>
          <p:cNvPr id="11"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2"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380606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2">
    <p:bg>
      <p:bgPr>
        <a:solidFill>
          <a:schemeClr val="accent1"/>
        </a:solid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a:t>Click to edit Master title style</a:t>
            </a:r>
          </a:p>
        </p:txBody>
      </p:sp>
      <p:sp>
        <p:nvSpPr>
          <p:cNvPr id="13"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4"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301715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BFEBEB0A-9E3D-4B14-9782-E2AE3DA60D96}" type="slidenum">
              <a:rPr lang="en-US" smtClean="0"/>
              <a:pPr/>
              <a:t>‹#›</a:t>
            </a:fld>
            <a:endParaRPr lang="en-US"/>
          </a:p>
        </p:txBody>
      </p:sp>
      <p:sp>
        <p:nvSpPr>
          <p:cNvPr id="8"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1"/>
                </a:solidFill>
              </a:defRPr>
            </a:lvl1pPr>
          </a:lstStyle>
          <a:p>
            <a:endParaRPr lang="en-US"/>
          </a:p>
        </p:txBody>
      </p:sp>
      <p:sp>
        <p:nvSpPr>
          <p:cNvPr id="7"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a:t>Click to edit Master title style</a:t>
            </a:r>
          </a:p>
        </p:txBody>
      </p:sp>
      <p:sp>
        <p:nvSpPr>
          <p:cNvPr id="9"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11"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162321331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US"/>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a:p>
        </p:txBody>
      </p:sp>
    </p:spTree>
    <p:extLst>
      <p:ext uri="{BB962C8B-B14F-4D97-AF65-F5344CB8AC3E}">
        <p14:creationId xmlns:p14="http://schemas.microsoft.com/office/powerpoint/2010/main" val="3973370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
        <p:nvSpPr>
          <p:cNvPr id="6"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245494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99202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
        <p:nvSpPr>
          <p:cNvPr id="4"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280741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795" y="6391657"/>
            <a:ext cx="612396" cy="365125"/>
          </a:xfrm>
        </p:spPr>
        <p:txBody>
          <a:bodyPr/>
          <a:lstStyle>
            <a:lvl1pPr>
              <a:defRPr>
                <a:solidFill>
                  <a:schemeClr val="tx1"/>
                </a:solidFill>
              </a:defRPr>
            </a:lvl1pPr>
          </a:lstStyle>
          <a:p>
            <a:fld id="{BFEBEB0A-9E3D-4B14-9782-E2AE3DA60D96}" type="slidenum">
              <a:rPr lang="en-US" smtClean="0"/>
              <a:pPr/>
              <a:t>‹#›</a:t>
            </a:fld>
            <a:endParaRPr lang="en-US"/>
          </a:p>
        </p:txBody>
      </p:sp>
      <p:sp>
        <p:nvSpPr>
          <p:cNvPr id="3" name="Rectangle 19"/>
          <p:cNvSpPr>
            <a:spLocks noGrp="1"/>
          </p:cNvSpPr>
          <p:nvPr>
            <p:ph type="ftr" sz="quarter" idx="11"/>
          </p:nvPr>
        </p:nvSpPr>
        <p:spPr>
          <a:xfrm>
            <a:off x="609600" y="6400800"/>
            <a:ext cx="6807200" cy="304800"/>
          </a:xfrm>
        </p:spPr>
        <p:txBody>
          <a:bodyPr/>
          <a:lstStyle>
            <a:lvl1pPr>
              <a:defRPr>
                <a:solidFill>
                  <a:schemeClr val="tx1"/>
                </a:solidFill>
              </a:defRPr>
            </a:lvl1pPr>
            <a:extLst/>
          </a:lstStyle>
          <a:p>
            <a:endParaRPr lang="en-US"/>
          </a:p>
        </p:txBody>
      </p:sp>
    </p:spTree>
    <p:extLst>
      <p:ext uri="{BB962C8B-B14F-4D97-AF65-F5344CB8AC3E}">
        <p14:creationId xmlns:p14="http://schemas.microsoft.com/office/powerpoint/2010/main" val="29610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
        <p:nvSpPr>
          <p:cNvPr id="7" name="Title 1"/>
          <p:cNvSpPr>
            <a:spLocks noGrp="1"/>
          </p:cNvSpPr>
          <p:nvPr>
            <p:ph type="ctrTitle" hasCustomPrompt="1"/>
          </p:nvPr>
        </p:nvSpPr>
        <p:spPr>
          <a:xfrm>
            <a:off x="609600" y="2537925"/>
            <a:ext cx="9144000" cy="1524001"/>
          </a:xfrm>
        </p:spPr>
        <p:txBody>
          <a:bodyPr>
            <a:noAutofit/>
          </a:bodyPr>
          <a:lstStyle>
            <a:lvl1pPr>
              <a:defRPr sz="4000" b="1">
                <a:solidFill>
                  <a:schemeClr val="bg1"/>
                </a:solidFill>
              </a:defRPr>
            </a:lvl1pPr>
          </a:lstStyle>
          <a:p>
            <a:r>
              <a:rPr lang="en-US"/>
              <a:t>Click to edit</a:t>
            </a:r>
            <a:br>
              <a:rPr lang="en-US"/>
            </a:br>
            <a:r>
              <a:rPr lang="en-US"/>
              <a:t>Master title style</a:t>
            </a:r>
          </a:p>
        </p:txBody>
      </p:sp>
      <p:sp>
        <p:nvSpPr>
          <p:cNvPr id="10"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163066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a:t>Click to edit Master title style</a:t>
            </a:r>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4286045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a:p>
        </p:txBody>
      </p:sp>
      <p:sp>
        <p:nvSpPr>
          <p:cNvPr id="4" name="Footer Placeholder 3"/>
          <p:cNvSpPr>
            <a:spLocks noGrp="1"/>
          </p:cNvSpPr>
          <p:nvPr>
            <p:ph type="ftr" sz="quarter" idx="11"/>
          </p:nvPr>
        </p:nvSpPr>
        <p:spPr/>
        <p:txBody>
          <a:bodyPr/>
          <a:lstStyle/>
          <a:p>
            <a:endParaRPr lang="en-US"/>
          </a:p>
        </p:txBody>
      </p:sp>
      <p:sp>
        <p:nvSpPr>
          <p:cNvPr id="6" name="Picture Placeholder 5"/>
          <p:cNvSpPr>
            <a:spLocks noGrp="1"/>
          </p:cNvSpPr>
          <p:nvPr>
            <p:ph type="pic" sz="quarter" idx="12"/>
          </p:nvPr>
        </p:nvSpPr>
        <p:spPr>
          <a:xfrm>
            <a:off x="609600" y="1524000"/>
            <a:ext cx="7823200" cy="4648200"/>
          </a:xfrm>
        </p:spPr>
        <p:txBody>
          <a:bodyPr/>
          <a:lstStyle/>
          <a:p>
            <a:endParaRPr lang="en-US"/>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7920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66131" y="1066834"/>
            <a:ext cx="4459738" cy="4428034"/>
          </a:xfrm>
          <a:prstGeom prst="rect">
            <a:avLst/>
          </a:prstGeom>
        </p:spPr>
      </p:pic>
    </p:spTree>
    <p:extLst>
      <p:ext uri="{BB962C8B-B14F-4D97-AF65-F5344CB8AC3E}">
        <p14:creationId xmlns:p14="http://schemas.microsoft.com/office/powerpoint/2010/main" val="150418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8th Dec 2015</a:t>
            </a:r>
          </a:p>
        </p:txBody>
      </p:sp>
      <p:sp>
        <p:nvSpPr>
          <p:cNvPr id="5" name="Footer Placeholder 4"/>
          <p:cNvSpPr>
            <a:spLocks noGrp="1"/>
          </p:cNvSpPr>
          <p:nvPr>
            <p:ph type="ftr" sz="quarter" idx="11"/>
          </p:nvPr>
        </p:nvSpPr>
        <p:spPr>
          <a:xfrm>
            <a:off x="1016000" y="6365160"/>
            <a:ext cx="3860800" cy="365125"/>
          </a:xfrm>
        </p:spPr>
        <p:txBody>
          <a:bodyPr/>
          <a:lstStyle/>
          <a:p>
            <a:r>
              <a:rPr lang="en-US"/>
              <a:t>LSSGB Project_Mahit Ohri</a:t>
            </a:r>
          </a:p>
        </p:txBody>
      </p:sp>
      <p:sp>
        <p:nvSpPr>
          <p:cNvPr id="6" name="Slide Number Placeholder 5"/>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8th Dec 2015</a:t>
            </a:r>
          </a:p>
        </p:txBody>
      </p:sp>
      <p:sp>
        <p:nvSpPr>
          <p:cNvPr id="5" name="Footer Placeholder 4"/>
          <p:cNvSpPr>
            <a:spLocks noGrp="1"/>
          </p:cNvSpPr>
          <p:nvPr>
            <p:ph type="ftr" sz="quarter" idx="11"/>
          </p:nvPr>
        </p:nvSpPr>
        <p:spPr/>
        <p:txBody>
          <a:bodyPr/>
          <a:lstStyle/>
          <a:p>
            <a:r>
              <a:rPr lang="en-US"/>
              <a:t>LSSGB Project_Mahit Ohri</a:t>
            </a:r>
          </a:p>
        </p:txBody>
      </p:sp>
      <p:sp>
        <p:nvSpPr>
          <p:cNvPr id="6" name="Slide Number Placeholder 5"/>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8th Dec 2015</a:t>
            </a:r>
          </a:p>
        </p:txBody>
      </p:sp>
      <p:sp>
        <p:nvSpPr>
          <p:cNvPr id="5" name="Footer Placeholder 4"/>
          <p:cNvSpPr>
            <a:spLocks noGrp="1"/>
          </p:cNvSpPr>
          <p:nvPr>
            <p:ph type="ftr" sz="quarter" idx="11"/>
          </p:nvPr>
        </p:nvSpPr>
        <p:spPr/>
        <p:txBody>
          <a:bodyPr/>
          <a:lstStyle/>
          <a:p>
            <a:r>
              <a:rPr lang="en-US"/>
              <a:t>LSSGB Project_Mahit Ohri</a:t>
            </a:r>
          </a:p>
        </p:txBody>
      </p:sp>
      <p:sp>
        <p:nvSpPr>
          <p:cNvPr id="6" name="Slide Number Placeholder 5"/>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8th Dec 2015</a:t>
            </a:r>
          </a:p>
        </p:txBody>
      </p:sp>
      <p:sp>
        <p:nvSpPr>
          <p:cNvPr id="6" name="Footer Placeholder 5"/>
          <p:cNvSpPr>
            <a:spLocks noGrp="1"/>
          </p:cNvSpPr>
          <p:nvPr>
            <p:ph type="ftr" sz="quarter" idx="11"/>
          </p:nvPr>
        </p:nvSpPr>
        <p:spPr/>
        <p:txBody>
          <a:bodyPr/>
          <a:lstStyle/>
          <a:p>
            <a:r>
              <a:rPr lang="en-US"/>
              <a:t>LSSGB Project_Mahit Ohri</a:t>
            </a:r>
          </a:p>
        </p:txBody>
      </p:sp>
      <p:sp>
        <p:nvSpPr>
          <p:cNvPr id="7" name="Slide Number Placeholder 6"/>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8th Dec 2015</a:t>
            </a:r>
          </a:p>
        </p:txBody>
      </p:sp>
      <p:sp>
        <p:nvSpPr>
          <p:cNvPr id="8" name="Footer Placeholder 7"/>
          <p:cNvSpPr>
            <a:spLocks noGrp="1"/>
          </p:cNvSpPr>
          <p:nvPr>
            <p:ph type="ftr" sz="quarter" idx="11"/>
          </p:nvPr>
        </p:nvSpPr>
        <p:spPr/>
        <p:txBody>
          <a:bodyPr/>
          <a:lstStyle/>
          <a:p>
            <a:r>
              <a:rPr lang="en-US"/>
              <a:t>LSSGB Project_Mahit Ohri</a:t>
            </a:r>
          </a:p>
        </p:txBody>
      </p:sp>
      <p:sp>
        <p:nvSpPr>
          <p:cNvPr id="9" name="Slide Number Placeholder 8"/>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8th Dec 2015</a:t>
            </a:r>
          </a:p>
        </p:txBody>
      </p:sp>
      <p:sp>
        <p:nvSpPr>
          <p:cNvPr id="4" name="Footer Placeholder 3"/>
          <p:cNvSpPr>
            <a:spLocks noGrp="1"/>
          </p:cNvSpPr>
          <p:nvPr>
            <p:ph type="ftr" sz="quarter" idx="11"/>
          </p:nvPr>
        </p:nvSpPr>
        <p:spPr/>
        <p:txBody>
          <a:bodyPr/>
          <a:lstStyle/>
          <a:p>
            <a:r>
              <a:rPr lang="en-US"/>
              <a:t>LSSGB Project_Mahit Ohri</a:t>
            </a:r>
          </a:p>
        </p:txBody>
      </p:sp>
      <p:sp>
        <p:nvSpPr>
          <p:cNvPr id="5" name="Slide Number Placeholder 4"/>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8th Dec 2015</a:t>
            </a:r>
          </a:p>
        </p:txBody>
      </p:sp>
      <p:sp>
        <p:nvSpPr>
          <p:cNvPr id="3" name="Footer Placeholder 2"/>
          <p:cNvSpPr>
            <a:spLocks noGrp="1"/>
          </p:cNvSpPr>
          <p:nvPr>
            <p:ph type="ftr" sz="quarter" idx="11"/>
          </p:nvPr>
        </p:nvSpPr>
        <p:spPr/>
        <p:txBody>
          <a:bodyPr/>
          <a:lstStyle/>
          <a:p>
            <a:r>
              <a:rPr lang="en-US"/>
              <a:t>LSSGB Project_Mahit Ohri</a:t>
            </a:r>
          </a:p>
        </p:txBody>
      </p:sp>
      <p:sp>
        <p:nvSpPr>
          <p:cNvPr id="4" name="Slide Number Placeholder 3"/>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25475" y="1447800"/>
            <a:ext cx="9144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p>
        </p:txBody>
      </p:sp>
      <p:sp>
        <p:nvSpPr>
          <p:cNvPr id="3" name="Text Placeholder 2"/>
          <p:cNvSpPr>
            <a:spLocks noGrp="1"/>
          </p:cNvSpPr>
          <p:nvPr>
            <p:ph type="body" idx="1"/>
          </p:nvPr>
        </p:nvSpPr>
        <p:spPr>
          <a:xfrm>
            <a:off x="625475" y="31242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9" name="Footer Placeholder 2"/>
          <p:cNvSpPr>
            <a:spLocks noGrp="1"/>
          </p:cNvSpPr>
          <p:nvPr>
            <p:ph type="ftr" sz="quarter" idx="3"/>
          </p:nvPr>
        </p:nvSpPr>
        <p:spPr>
          <a:xfrm>
            <a:off x="625475" y="6400800"/>
            <a:ext cx="6807200" cy="304800"/>
          </a:xfrm>
          <a:prstGeom prst="rect">
            <a:avLst/>
          </a:prstGeom>
        </p:spPr>
        <p:txBody>
          <a:bodyPr/>
          <a:lstStyle>
            <a:lvl1pPr>
              <a:defRPr sz="1600" b="0">
                <a:solidFill>
                  <a:schemeClr val="tx2"/>
                </a:solidFill>
              </a:defRPr>
            </a:lvl1pPr>
          </a:lstStyle>
          <a:p>
            <a:endParaRPr lang="en-US"/>
          </a:p>
        </p:txBody>
      </p:sp>
      <p:pic>
        <p:nvPicPr>
          <p:cNvPr id="8" name="Picture 7" descr="greyWatermark-20.png"/>
          <p:cNvPicPr>
            <a:picLocks noChangeAspect="1"/>
          </p:cNvPicPr>
          <p:nvPr userDrawn="1"/>
        </p:nvPicPr>
        <p:blipFill>
          <a:blip r:embed="rId2" cstate="print"/>
          <a:stretch>
            <a:fillRect/>
          </a:stretch>
        </p:blipFill>
        <p:spPr>
          <a:xfrm>
            <a:off x="7949092" y="2703302"/>
            <a:ext cx="4242908" cy="4154698"/>
          </a:xfrm>
          <a:prstGeom prst="rect">
            <a:avLst/>
          </a:prstGeom>
        </p:spPr>
      </p:pic>
    </p:spTree>
  </p:cSld>
  <p:clrMapOvr>
    <a:masterClrMapping/>
  </p:clrMapOvr>
  <p:hf hdr="0" dt="0"/>
  <p:extLst>
    <p:ext uri="{DCECCB84-F9BA-43D5-87BE-67443E8EF086}">
      <p15:sldGuideLst xmlns:p15="http://schemas.microsoft.com/office/powerpoint/2012/main">
        <p15:guide id="1" pos="45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8th Dec 2015</a:t>
            </a:r>
          </a:p>
        </p:txBody>
      </p:sp>
      <p:sp>
        <p:nvSpPr>
          <p:cNvPr id="6" name="Footer Placeholder 5"/>
          <p:cNvSpPr>
            <a:spLocks noGrp="1"/>
          </p:cNvSpPr>
          <p:nvPr>
            <p:ph type="ftr" sz="quarter" idx="11"/>
          </p:nvPr>
        </p:nvSpPr>
        <p:spPr/>
        <p:txBody>
          <a:bodyPr/>
          <a:lstStyle/>
          <a:p>
            <a:r>
              <a:rPr lang="en-US"/>
              <a:t>LSSGB Project_Mahit Ohri</a:t>
            </a:r>
          </a:p>
        </p:txBody>
      </p:sp>
      <p:sp>
        <p:nvSpPr>
          <p:cNvPr id="7" name="Slide Number Placeholder 6"/>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8th Dec 2015</a:t>
            </a:r>
          </a:p>
        </p:txBody>
      </p:sp>
      <p:sp>
        <p:nvSpPr>
          <p:cNvPr id="6" name="Footer Placeholder 5"/>
          <p:cNvSpPr>
            <a:spLocks noGrp="1"/>
          </p:cNvSpPr>
          <p:nvPr>
            <p:ph type="ftr" sz="quarter" idx="11"/>
          </p:nvPr>
        </p:nvSpPr>
        <p:spPr/>
        <p:txBody>
          <a:bodyPr/>
          <a:lstStyle/>
          <a:p>
            <a:r>
              <a:rPr lang="en-US"/>
              <a:t>LSSGB Project_Mahit Ohri</a:t>
            </a:r>
          </a:p>
        </p:txBody>
      </p:sp>
      <p:sp>
        <p:nvSpPr>
          <p:cNvPr id="7" name="Slide Number Placeholder 6"/>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8th Dec 2015</a:t>
            </a:r>
          </a:p>
        </p:txBody>
      </p:sp>
      <p:sp>
        <p:nvSpPr>
          <p:cNvPr id="5" name="Footer Placeholder 4"/>
          <p:cNvSpPr>
            <a:spLocks noGrp="1"/>
          </p:cNvSpPr>
          <p:nvPr>
            <p:ph type="ftr" sz="quarter" idx="11"/>
          </p:nvPr>
        </p:nvSpPr>
        <p:spPr/>
        <p:txBody>
          <a:bodyPr/>
          <a:lstStyle/>
          <a:p>
            <a:r>
              <a:rPr lang="en-US"/>
              <a:t>LSSGB Project_Mahit Ohri</a:t>
            </a:r>
          </a:p>
        </p:txBody>
      </p:sp>
      <p:sp>
        <p:nvSpPr>
          <p:cNvPr id="6" name="Slide Number Placeholder 5"/>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8th Dec 2015</a:t>
            </a:r>
          </a:p>
        </p:txBody>
      </p:sp>
      <p:sp>
        <p:nvSpPr>
          <p:cNvPr id="5" name="Footer Placeholder 4"/>
          <p:cNvSpPr>
            <a:spLocks noGrp="1"/>
          </p:cNvSpPr>
          <p:nvPr>
            <p:ph type="ftr" sz="quarter" idx="11"/>
          </p:nvPr>
        </p:nvSpPr>
        <p:spPr/>
        <p:txBody>
          <a:bodyPr/>
          <a:lstStyle/>
          <a:p>
            <a:r>
              <a:rPr lang="en-US"/>
              <a:t>LSSGB Project_Mahit Ohri</a:t>
            </a:r>
          </a:p>
        </p:txBody>
      </p:sp>
      <p:sp>
        <p:nvSpPr>
          <p:cNvPr id="6" name="Slide Number Placeholder 5"/>
          <p:cNvSpPr>
            <a:spLocks noGrp="1"/>
          </p:cNvSpPr>
          <p:nvPr>
            <p:ph type="sldNum" sz="quarter" idx="12"/>
          </p:nvPr>
        </p:nvSpPr>
        <p:spPr/>
        <p:txBody>
          <a:bodyPr/>
          <a:lstStyle/>
          <a:p>
            <a:fld id="{ACDA932E-15EE-4B42-86E5-5058D82693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US"/>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a:p>
        </p:txBody>
      </p:sp>
    </p:spTree>
    <p:extLst>
      <p:ext uri="{BB962C8B-B14F-4D97-AF65-F5344CB8AC3E}">
        <p14:creationId xmlns:p14="http://schemas.microsoft.com/office/powerpoint/2010/main" val="411570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
        <p:nvSpPr>
          <p:cNvPr id="6" name="Rectangle 19"/>
          <p:cNvSpPr>
            <a:spLocks noGrp="1"/>
          </p:cNvSpPr>
          <p:nvPr>
            <p:ph type="ftr" sz="quarter" idx="11"/>
          </p:nvPr>
        </p:nvSpPr>
        <p:spPr>
          <a:xfrm>
            <a:off x="609600" y="6400800"/>
            <a:ext cx="6807200" cy="304800"/>
          </a:xfr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609600" y="6400800"/>
            <a:ext cx="6807200" cy="304800"/>
          </a:xfr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
        <p:nvSpPr>
          <p:cNvPr id="4" name="Rectangle 19"/>
          <p:cNvSpPr>
            <a:spLocks noGrp="1"/>
          </p:cNvSpPr>
          <p:nvPr>
            <p:ph type="ftr" sz="quarter" idx="11"/>
          </p:nvPr>
        </p:nvSpPr>
        <p:spPr>
          <a:xfrm>
            <a:off x="609600" y="6400800"/>
            <a:ext cx="6807200" cy="304800"/>
          </a:xfr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 y="6391657"/>
            <a:ext cx="612396" cy="365125"/>
          </a:xfrm>
        </p:spPr>
        <p:txBody>
          <a:bodyPr/>
          <a:lstStyle/>
          <a:p>
            <a:fld id="{BFEBEB0A-9E3D-4B14-9782-E2AE3DA60D96}" type="slidenum">
              <a:rPr lang="en-US" smtClean="0"/>
              <a:pPr/>
              <a:t>‹#›</a:t>
            </a:fld>
            <a:endParaRPr lang="en-US"/>
          </a:p>
        </p:txBody>
      </p:sp>
      <p:sp>
        <p:nvSpPr>
          <p:cNvPr id="3" name="Rectangle 19"/>
          <p:cNvSpPr>
            <a:spLocks noGrp="1"/>
          </p:cNvSpPr>
          <p:nvPr>
            <p:ph type="ftr" sz="quarter" idx="11"/>
          </p:nvPr>
        </p:nvSpPr>
        <p:spPr>
          <a:xfrm>
            <a:off x="609600" y="6400800"/>
            <a:ext cx="6807200" cy="30480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a:t>Click to edit Master title style</a:t>
            </a:r>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293533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51367"/>
            <a:ext cx="10972800" cy="800100"/>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 y="6387664"/>
            <a:ext cx="609600" cy="394136"/>
          </a:xfrm>
          <a:prstGeom prst="rect">
            <a:avLst/>
          </a:prstGeom>
        </p:spPr>
        <p:txBody>
          <a:bodyPr vert="horz" lIns="91440" tIns="45720" rIns="91440" bIns="45720" rtlCol="0" anchor="ctr"/>
          <a:lstStyle>
            <a:lvl1pPr algn="l">
              <a:defRPr sz="1200">
                <a:solidFill>
                  <a:schemeClr val="tx1">
                    <a:lumMod val="85000"/>
                    <a:lumOff val="15000"/>
                  </a:schemeClr>
                </a:solidFill>
                <a:latin typeface="+mj-lt"/>
              </a:defRPr>
            </a:lvl1pPr>
          </a:lstStyle>
          <a:p>
            <a:fld id="{BFEBEB0A-9E3D-4B14-9782-E2AE3DA60D96}" type="slidenum">
              <a:rPr lang="en-US" smtClean="0"/>
              <a:pPr/>
              <a:t>‹#›</a:t>
            </a:fld>
            <a:endParaRPr lang="en-US"/>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userDrawn="1"/>
        </p:nvSpPr>
        <p:spPr>
          <a:xfrm>
            <a:off x="7315200" y="6400800"/>
            <a:ext cx="4470400" cy="369332"/>
          </a:xfrm>
          <a:prstGeom prst="rect">
            <a:avLst/>
          </a:prstGeom>
          <a:noFill/>
          <a:ln>
            <a:noFill/>
          </a:ln>
        </p:spPr>
        <p:txBody>
          <a:bodyPr wrap="square" rtlCol="0">
            <a:spAutoFit/>
          </a:bodyPr>
          <a:lstStyle/>
          <a:p>
            <a:pPr algn="r"/>
            <a:r>
              <a:rPr lang="en-US" sz="1800">
                <a:solidFill>
                  <a:schemeClr val="bg2"/>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82" r:id="rId2"/>
    <p:sldLayoutId id="2147483663" r:id="rId3"/>
    <p:sldLayoutId id="2147483695" r:id="rId4"/>
    <p:sldLayoutId id="2147483664" r:id="rId5"/>
    <p:sldLayoutId id="2147483665" r:id="rId6"/>
    <p:sldLayoutId id="2147483666" r:id="rId7"/>
    <p:sldLayoutId id="2147483667" r:id="rId8"/>
    <p:sldLayoutId id="2147483683" r:id="rId9"/>
    <p:sldLayoutId id="2147483696" r:id="rId10"/>
    <p:sldLayoutId id="2147483708" r:id="rId11"/>
  </p:sldLayoutIdLst>
  <p:hf hdr="0" dt="0"/>
  <p:txStyles>
    <p:title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42900"/>
            <a:ext cx="10972800" cy="800100"/>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 y="6391657"/>
            <a:ext cx="609600" cy="313944"/>
          </a:xfrm>
          <a:prstGeom prst="rect">
            <a:avLst/>
          </a:prstGeom>
        </p:spPr>
        <p:txBody>
          <a:bodyPr vert="horz" lIns="91440" tIns="45720" rIns="91440" bIns="45720" rtlCol="0" anchor="ctr"/>
          <a:lstStyle>
            <a:lvl1pPr algn="l">
              <a:defRPr sz="1200">
                <a:solidFill>
                  <a:schemeClr val="tx1"/>
                </a:solidFill>
                <a:latin typeface="+mj-lt"/>
              </a:defRPr>
            </a:lvl1pPr>
          </a:lstStyle>
          <a:p>
            <a:fld id="{BFEBEB0A-9E3D-4B14-9782-E2AE3DA60D96}" type="slidenum">
              <a:rPr lang="en-US" smtClean="0"/>
              <a:pPr/>
              <a:t>‹#›</a:t>
            </a:fld>
            <a:endParaRPr lang="en-US"/>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userDrawn="1"/>
        </p:nvSpPr>
        <p:spPr>
          <a:xfrm>
            <a:off x="7315200" y="6400800"/>
            <a:ext cx="4470400" cy="369332"/>
          </a:xfrm>
          <a:prstGeom prst="rect">
            <a:avLst/>
          </a:prstGeom>
          <a:noFill/>
          <a:ln>
            <a:noFill/>
          </a:ln>
        </p:spPr>
        <p:txBody>
          <a:bodyPr wrap="square" rtlCol="0">
            <a:spAutoFit/>
          </a:bodyPr>
          <a:lstStyle/>
          <a:p>
            <a:pPr algn="r"/>
            <a:r>
              <a:rPr lang="en-US" sz="1800">
                <a:solidFill>
                  <a:schemeClr val="tx1"/>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1"/>
                </a:solidFill>
              </a:defRPr>
            </a:lvl1pPr>
          </a:lstStyle>
          <a:p>
            <a:endParaRPr lang="en-US"/>
          </a:p>
        </p:txBody>
      </p:sp>
    </p:spTree>
    <p:extLst>
      <p:ext uri="{BB962C8B-B14F-4D97-AF65-F5344CB8AC3E}">
        <p14:creationId xmlns:p14="http://schemas.microsoft.com/office/powerpoint/2010/main" val="343689432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9" r:id="rId11"/>
  </p:sldLayoutIdLst>
  <p:hf hdr="0" dt="0"/>
  <p:txStyles>
    <p:titleStyle>
      <a:lvl1pPr algn="l" defTabSz="91440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8th Dec 2015</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LSSGB Project_Mahit Ohri</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A932E-15EE-4B42-86E5-5058D82693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Lean Six Sigma Project – Improve On-Time Deliveries </a:t>
            </a:r>
            <a:br>
              <a:rPr lang="en-US"/>
            </a:br>
            <a:endParaRPr lang="en-US"/>
          </a:p>
        </p:txBody>
      </p:sp>
      <p:sp>
        <p:nvSpPr>
          <p:cNvPr id="3" name="Subtitle 2"/>
          <p:cNvSpPr>
            <a:spLocks noGrp="1"/>
          </p:cNvSpPr>
          <p:nvPr>
            <p:ph type="subTitle" idx="1"/>
          </p:nvPr>
        </p:nvSpPr>
        <p:spPr/>
        <p:txBody>
          <a:bodyPr/>
          <a:lstStyle/>
          <a:p>
            <a:r>
              <a:rPr lang="en-US" dirty="0"/>
              <a:t>Submitted by - The Best Group (Jayesh, Richmond and </a:t>
            </a:r>
            <a:r>
              <a:rPr lang="en-US" dirty="0" err="1"/>
              <a:t>Haito</a:t>
            </a:r>
            <a:r>
              <a:rPr lang="en-US" dirty="0"/>
              <a:t>)</a:t>
            </a:r>
          </a:p>
          <a:p>
            <a:endParaRPr lang="en-US" dirty="0"/>
          </a:p>
        </p:txBody>
      </p:sp>
    </p:spTree>
    <p:extLst>
      <p:ext uri="{BB962C8B-B14F-4D97-AF65-F5344CB8AC3E}">
        <p14:creationId xmlns:p14="http://schemas.microsoft.com/office/powerpoint/2010/main" val="428309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981200" y="2209800"/>
          <a:ext cx="8305801" cy="2259330"/>
        </p:xfrm>
        <a:graphic>
          <a:graphicData uri="http://schemas.openxmlformats.org/drawingml/2006/table">
            <a:tbl>
              <a:tblPr firstRow="1" bandRow="1">
                <a:tableStyleId>{5C22544A-7EE6-4342-B048-85BDC9FD1C3A}</a:tableStyleId>
              </a:tblPr>
              <a:tblGrid>
                <a:gridCol w="890541">
                  <a:extLst>
                    <a:ext uri="{9D8B030D-6E8A-4147-A177-3AD203B41FA5}">
                      <a16:colId xmlns:a16="http://schemas.microsoft.com/office/drawing/2014/main" val="20000"/>
                    </a:ext>
                  </a:extLst>
                </a:gridCol>
                <a:gridCol w="636100">
                  <a:extLst>
                    <a:ext uri="{9D8B030D-6E8A-4147-A177-3AD203B41FA5}">
                      <a16:colId xmlns:a16="http://schemas.microsoft.com/office/drawing/2014/main" val="20001"/>
                    </a:ext>
                  </a:extLst>
                </a:gridCol>
                <a:gridCol w="987959">
                  <a:extLst>
                    <a:ext uri="{9D8B030D-6E8A-4147-A177-3AD203B41FA5}">
                      <a16:colId xmlns:a16="http://schemas.microsoft.com/office/drawing/2014/main" val="20002"/>
                    </a:ext>
                  </a:extLst>
                </a:gridCol>
                <a:gridCol w="2124676">
                  <a:extLst>
                    <a:ext uri="{9D8B030D-6E8A-4147-A177-3AD203B41FA5}">
                      <a16:colId xmlns:a16="http://schemas.microsoft.com/office/drawing/2014/main" val="20003"/>
                    </a:ext>
                  </a:extLst>
                </a:gridCol>
                <a:gridCol w="2294924">
                  <a:extLst>
                    <a:ext uri="{9D8B030D-6E8A-4147-A177-3AD203B41FA5}">
                      <a16:colId xmlns:a16="http://schemas.microsoft.com/office/drawing/2014/main" val="20004"/>
                    </a:ext>
                  </a:extLst>
                </a:gridCol>
                <a:gridCol w="1371601">
                  <a:extLst>
                    <a:ext uri="{9D8B030D-6E8A-4147-A177-3AD203B41FA5}">
                      <a16:colId xmlns:a16="http://schemas.microsoft.com/office/drawing/2014/main" val="20005"/>
                    </a:ext>
                  </a:extLst>
                </a:gridCol>
              </a:tblGrid>
              <a:tr h="457200">
                <a:tc>
                  <a:txBody>
                    <a:bodyPr/>
                    <a:lstStyle/>
                    <a:p>
                      <a:pPr algn="ctr"/>
                      <a:r>
                        <a:rPr lang="en-US" sz="1200">
                          <a:solidFill>
                            <a:schemeClr val="tx1"/>
                          </a:solidFill>
                          <a:latin typeface="Arial" pitchFamily="34" charset="0"/>
                          <a:cs typeface="Arial" pitchFamily="34" charset="0"/>
                        </a:rPr>
                        <a:t>Measure/ 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a:solidFill>
                            <a:schemeClr val="tx1"/>
                          </a:solidFill>
                          <a:latin typeface="Arial" pitchFamily="34" charset="0"/>
                          <a:cs typeface="Arial" pitchFamily="34" charset="0"/>
                        </a:rPr>
                        <a:t>X or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a:solidFill>
                            <a:schemeClr val="tx1"/>
                          </a:solidFill>
                          <a:latin typeface="Arial" pitchFamily="34" charset="0"/>
                          <a:cs typeface="Arial" pitchFamily="34" charset="0"/>
                        </a:rPr>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Operational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a:solidFill>
                            <a:schemeClr val="tx1"/>
                          </a:solidFill>
                          <a:latin typeface="Arial" pitchFamily="34" charset="0"/>
                          <a:cs typeface="Arial" pitchFamily="34" charset="0"/>
                        </a:rPr>
                        <a:t>How</a:t>
                      </a:r>
                      <a:r>
                        <a:rPr lang="en-US" sz="1200" baseline="0">
                          <a:solidFill>
                            <a:schemeClr val="tx1"/>
                          </a:solidFill>
                          <a:latin typeface="Arial" pitchFamily="34" charset="0"/>
                          <a:cs typeface="Arial" pitchFamily="34" charset="0"/>
                        </a:rPr>
                        <a:t> to measure</a:t>
                      </a:r>
                      <a:endParaRPr lang="en-US" sz="120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a:solidFill>
                            <a:schemeClr val="tx1"/>
                          </a:solidFill>
                          <a:latin typeface="Arial" pitchFamily="34" charset="0"/>
                          <a:cs typeface="Arial" pitchFamily="34" charset="0"/>
                        </a:rPr>
                        <a:t>Data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1025">
                <a:tc>
                  <a:txBody>
                    <a:bodyPr/>
                    <a:lstStyle/>
                    <a:p>
                      <a:r>
                        <a:rPr lang="en-US" sz="1200">
                          <a:solidFill>
                            <a:schemeClr val="tx1"/>
                          </a:solidFill>
                          <a:latin typeface="Arial" pitchFamily="34" charset="0"/>
                          <a:cs typeface="Arial" pitchFamily="34" charset="0"/>
                        </a:rPr>
                        <a:t>Total deliveries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Discrete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Arial" pitchFamily="34" charset="0"/>
                          <a:cs typeface="Arial" pitchFamily="34" charset="0"/>
                        </a:rPr>
                        <a:t>Number of Total deliveries</a:t>
                      </a:r>
                      <a:r>
                        <a:rPr lang="en-US" sz="1200" baseline="0">
                          <a:solidFill>
                            <a:schemeClr val="tx1"/>
                          </a:solidFill>
                          <a:latin typeface="Arial" pitchFamily="34" charset="0"/>
                          <a:cs typeface="Arial" pitchFamily="34" charset="0"/>
                        </a:rPr>
                        <a:t> per day</a:t>
                      </a:r>
                      <a:endParaRPr lang="en-US" sz="120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Daily delivery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81025">
                <a:tc>
                  <a:txBody>
                    <a:bodyPr/>
                    <a:lstStyle/>
                    <a:p>
                      <a:r>
                        <a:rPr lang="en-US" sz="1200">
                          <a:solidFill>
                            <a:schemeClr val="tx1"/>
                          </a:solidFill>
                          <a:latin typeface="Arial" pitchFamily="34" charset="0"/>
                          <a:cs typeface="Arial" pitchFamily="34" charset="0"/>
                        </a:rPr>
                        <a:t>On-time deliveries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Discrete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Arial" pitchFamily="34" charset="0"/>
                          <a:cs typeface="Arial" pitchFamily="34" charset="0"/>
                        </a:rPr>
                        <a:t>Number of On-time deliveries</a:t>
                      </a:r>
                      <a:r>
                        <a:rPr lang="en-US" sz="1200" baseline="0">
                          <a:solidFill>
                            <a:schemeClr val="tx1"/>
                          </a:solidFill>
                          <a:latin typeface="Arial" pitchFamily="34" charset="0"/>
                          <a:cs typeface="Arial" pitchFamily="34" charset="0"/>
                        </a:rPr>
                        <a:t> per day</a:t>
                      </a:r>
                      <a:endParaRPr lang="en-US" sz="1200">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Daily delivery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81025">
                <a:tc>
                  <a:txBody>
                    <a:bodyPr/>
                    <a:lstStyle/>
                    <a:p>
                      <a:r>
                        <a:rPr lang="en-US" sz="1200">
                          <a:solidFill>
                            <a:schemeClr val="tx1"/>
                          </a:solidFill>
                          <a:latin typeface="Arial" pitchFamily="34" charset="0"/>
                          <a:cs typeface="Arial" pitchFamily="34" charset="0"/>
                        </a:rPr>
                        <a:t>OTD%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Arial" pitchFamily="34" charset="0"/>
                          <a:cs typeface="Arial" pitchFamily="34" charset="0"/>
                        </a:rPr>
                        <a:t>Calculated % of on-time deliveries per day by total deliveries per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(Number of on-time deliveries per day / Total number of deliveries per day) x 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solidFill>
                          <a:latin typeface="Arial" pitchFamily="34" charset="0"/>
                          <a:cs typeface="Arial" pitchFamily="34" charset="0"/>
                        </a:rPr>
                        <a:t>Daily delivery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9" name="Rectangle 8"/>
          <p:cNvSpPr/>
          <p:nvPr/>
        </p:nvSpPr>
        <p:spPr>
          <a:xfrm>
            <a:off x="1828800" y="1164603"/>
            <a:ext cx="86106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Data collection purpose:</a:t>
            </a:r>
          </a:p>
          <a:p>
            <a:r>
              <a:rPr lang="en-US" sz="1400">
                <a:solidFill>
                  <a:schemeClr val="tx1"/>
                </a:solidFill>
                <a:latin typeface="Arial" pitchFamily="34" charset="0"/>
                <a:cs typeface="Arial" pitchFamily="34" charset="0"/>
              </a:rPr>
              <a:t>   To measure and baseline the Project </a:t>
            </a:r>
            <a:r>
              <a:rPr lang="en-US" sz="1400" err="1">
                <a:solidFill>
                  <a:schemeClr val="tx1"/>
                </a:solidFill>
                <a:latin typeface="Arial" pitchFamily="34" charset="0"/>
                <a:cs typeface="Arial" pitchFamily="34" charset="0"/>
              </a:rPr>
              <a:t>Xs</a:t>
            </a:r>
            <a:r>
              <a:rPr lang="en-US" sz="1400">
                <a:solidFill>
                  <a:schemeClr val="tx1"/>
                </a:solidFill>
                <a:latin typeface="Arial" pitchFamily="34" charset="0"/>
                <a:cs typeface="Arial" pitchFamily="34" charset="0"/>
              </a:rPr>
              <a:t> and Ys</a:t>
            </a:r>
          </a:p>
        </p:txBody>
      </p:sp>
      <p:sp>
        <p:nvSpPr>
          <p:cNvPr id="10" name="Rectangle 9"/>
          <p:cNvSpPr/>
          <p:nvPr/>
        </p:nvSpPr>
        <p:spPr>
          <a:xfrm>
            <a:off x="1828800" y="1676400"/>
            <a:ext cx="86106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What to measure:</a:t>
            </a:r>
          </a:p>
        </p:txBody>
      </p:sp>
      <p:sp>
        <p:nvSpPr>
          <p:cNvPr id="11" name="Rectangle 10"/>
          <p:cNvSpPr/>
          <p:nvPr/>
        </p:nvSpPr>
        <p:spPr>
          <a:xfrm>
            <a:off x="1828800" y="4800600"/>
            <a:ext cx="86106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Sampling Plan:</a:t>
            </a:r>
          </a:p>
          <a:p>
            <a:r>
              <a:rPr lang="en-US" sz="1400">
                <a:solidFill>
                  <a:schemeClr val="tx1"/>
                </a:solidFill>
                <a:latin typeface="Arial" pitchFamily="34" charset="0"/>
                <a:cs typeface="Arial" pitchFamily="34" charset="0"/>
              </a:rPr>
              <a:t>   All deliveries from Jan 2024 to Dec 2024</a:t>
            </a:r>
          </a:p>
        </p:txBody>
      </p:sp>
      <p:sp>
        <p:nvSpPr>
          <p:cNvPr id="2" name="Title 1">
            <a:extLst>
              <a:ext uri="{FF2B5EF4-FFF2-40B4-BE49-F238E27FC236}">
                <a16:creationId xmlns:a16="http://schemas.microsoft.com/office/drawing/2014/main" id="{E82553DF-1E5A-BB67-1720-9EE09B74841C}"/>
              </a:ext>
            </a:extLst>
          </p:cNvPr>
          <p:cNvSpPr>
            <a:spLocks noGrp="1"/>
          </p:cNvSpPr>
          <p:nvPr>
            <p:ph type="title"/>
          </p:nvPr>
        </p:nvSpPr>
        <p:spPr/>
        <p:txBody>
          <a:bodyPr/>
          <a:lstStyle/>
          <a:p>
            <a:r>
              <a:rPr lang="en-US" sz="3200" b="1">
                <a:solidFill>
                  <a:schemeClr val="tx1"/>
                </a:solidFill>
                <a:latin typeface="Arial" pitchFamily="34" charset="0"/>
                <a:cs typeface="Arial" pitchFamily="34" charset="0"/>
              </a:rPr>
              <a:t>Data collection plan</a:t>
            </a:r>
            <a:br>
              <a:rPr lang="en-US" sz="3200" b="1">
                <a:solidFill>
                  <a:schemeClr val="tx1"/>
                </a:solidFill>
                <a:latin typeface="Arial" pitchFamily="34" charset="0"/>
                <a:cs typeface="Arial" pitchFamily="34" charset="0"/>
              </a:rPr>
            </a:br>
            <a:endParaRPr lang="en-US"/>
          </a:p>
        </p:txBody>
      </p:sp>
      <p:sp>
        <p:nvSpPr>
          <p:cNvPr id="12" name="Slide Number Placeholder 11"/>
          <p:cNvSpPr>
            <a:spLocks noGrp="1"/>
          </p:cNvSpPr>
          <p:nvPr>
            <p:ph type="sldNum" sz="quarter" idx="12"/>
          </p:nvPr>
        </p:nvSpPr>
        <p:spPr/>
        <p:txBody>
          <a:bodyPr/>
          <a:lstStyle/>
          <a:p>
            <a:endParaRPr lang="en-US"/>
          </a:p>
        </p:txBody>
      </p:sp>
      <p:sp>
        <p:nvSpPr>
          <p:cNvPr id="13" name="Footer Placeholder 12"/>
          <p:cNvSpPr>
            <a:spLocks noGrp="1"/>
          </p:cNvSpPr>
          <p:nvPr>
            <p:ph type="ftr"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20428275"/>
              </p:ext>
            </p:extLst>
          </p:nvPr>
        </p:nvGraphicFramePr>
        <p:xfrm>
          <a:off x="1828800" y="1524000"/>
          <a:ext cx="7848600" cy="94488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304800">
                <a:tc>
                  <a:txBody>
                    <a:bodyPr/>
                    <a:lstStyle/>
                    <a:p>
                      <a:pPr algn="ctr"/>
                      <a:r>
                        <a:rPr lang="en-US" sz="1400">
                          <a:solidFill>
                            <a:schemeClr val="bg1"/>
                          </a:solidFill>
                          <a:latin typeface="Arial" pitchFamily="34" charset="0"/>
                          <a:cs typeface="Arial" pitchFamily="34" charset="0"/>
                        </a:rPr>
                        <a:t>Period of data collection</a:t>
                      </a:r>
                    </a:p>
                  </a:txBody>
                  <a:tcPr>
                    <a:solidFill>
                      <a:schemeClr val="accent4"/>
                    </a:solidFill>
                  </a:tcPr>
                </a:tc>
                <a:tc>
                  <a:txBody>
                    <a:bodyPr/>
                    <a:lstStyle/>
                    <a:p>
                      <a:pPr algn="ctr"/>
                      <a:r>
                        <a:rPr lang="en-US" sz="1400">
                          <a:solidFill>
                            <a:schemeClr val="bg1"/>
                          </a:solidFill>
                          <a:latin typeface="Arial" pitchFamily="34" charset="0"/>
                          <a:cs typeface="Arial" pitchFamily="34" charset="0"/>
                        </a:rPr>
                        <a:t>Total Deliveries</a:t>
                      </a:r>
                    </a:p>
                  </a:txBody>
                  <a:tcPr>
                    <a:solidFill>
                      <a:schemeClr val="accent4"/>
                    </a:solidFill>
                  </a:tcPr>
                </a:tc>
                <a:tc>
                  <a:txBody>
                    <a:bodyPr/>
                    <a:lstStyle/>
                    <a:p>
                      <a:pPr algn="ctr"/>
                      <a:r>
                        <a:rPr lang="en-US" sz="1400">
                          <a:solidFill>
                            <a:schemeClr val="bg1"/>
                          </a:solidFill>
                          <a:latin typeface="Arial" pitchFamily="34" charset="0"/>
                          <a:cs typeface="Arial" pitchFamily="34" charset="0"/>
                        </a:rPr>
                        <a:t>On-time Deliveries</a:t>
                      </a:r>
                    </a:p>
                  </a:txBody>
                  <a:tcPr>
                    <a:solidFill>
                      <a:schemeClr val="accent4"/>
                    </a:solidFill>
                  </a:tcPr>
                </a:tc>
                <a:tc>
                  <a:txBody>
                    <a:bodyPr/>
                    <a:lstStyle/>
                    <a:p>
                      <a:pPr algn="ctr"/>
                      <a:r>
                        <a:rPr lang="en-US" sz="1400">
                          <a:solidFill>
                            <a:schemeClr val="bg1"/>
                          </a:solidFill>
                          <a:latin typeface="Arial" pitchFamily="34" charset="0"/>
                          <a:cs typeface="Arial" pitchFamily="34" charset="0"/>
                        </a:rPr>
                        <a:t>OTD%</a:t>
                      </a:r>
                    </a:p>
                  </a:txBody>
                  <a:tcPr>
                    <a:solidFill>
                      <a:schemeClr val="accent4"/>
                    </a:solidFill>
                  </a:tcPr>
                </a:tc>
                <a:tc>
                  <a:txBody>
                    <a:bodyPr/>
                    <a:lstStyle/>
                    <a:p>
                      <a:pPr algn="ctr"/>
                      <a:r>
                        <a:rPr lang="en-US" sz="1400">
                          <a:solidFill>
                            <a:schemeClr val="bg1"/>
                          </a:solidFill>
                          <a:latin typeface="Arial" pitchFamily="34" charset="0"/>
                          <a:cs typeface="Arial" pitchFamily="34" charset="0"/>
                        </a:rPr>
                        <a:t>Late deliveries (defects)</a:t>
                      </a:r>
                    </a:p>
                  </a:txBody>
                  <a:tcPr>
                    <a:solidFill>
                      <a:schemeClr val="accent4"/>
                    </a:solidFill>
                  </a:tcPr>
                </a:tc>
                <a:extLst>
                  <a:ext uri="{0D108BD9-81ED-4DB2-BD59-A6C34878D82A}">
                    <a16:rowId xmlns:a16="http://schemas.microsoft.com/office/drawing/2014/main" val="10000"/>
                  </a:ext>
                </a:extLst>
              </a:tr>
              <a:tr h="182880">
                <a:tc>
                  <a:txBody>
                    <a:bodyPr/>
                    <a:lstStyle/>
                    <a:p>
                      <a:pPr algn="ctr" fontAlgn="t"/>
                      <a:r>
                        <a:rPr lang="en-US" sz="1400" b="0" i="0" u="none" strike="noStrike" dirty="0">
                          <a:solidFill>
                            <a:srgbClr val="000000"/>
                          </a:solidFill>
                          <a:latin typeface="Arial"/>
                        </a:rPr>
                        <a:t>Jan 2023 – </a:t>
                      </a:r>
                    </a:p>
                    <a:p>
                      <a:pPr algn="ctr" fontAlgn="t"/>
                      <a:r>
                        <a:rPr lang="en-US" sz="1400" b="0" i="0" u="none" strike="noStrike" dirty="0">
                          <a:solidFill>
                            <a:srgbClr val="000000"/>
                          </a:solidFill>
                          <a:latin typeface="Arial"/>
                        </a:rPr>
                        <a:t>Dec 2023</a:t>
                      </a:r>
                    </a:p>
                  </a:txBody>
                  <a:tcPr marL="0" marR="0" marT="0" marB="0" anchor="ctr"/>
                </a:tc>
                <a:tc>
                  <a:txBody>
                    <a:bodyPr/>
                    <a:lstStyle/>
                    <a:p>
                      <a:pPr algn="ctr" fontAlgn="t"/>
                      <a:r>
                        <a:rPr lang="en-US" sz="1400" b="0" i="0" u="none" strike="noStrike">
                          <a:solidFill>
                            <a:srgbClr val="000000"/>
                          </a:solidFill>
                          <a:latin typeface="Arial"/>
                        </a:rPr>
                        <a:t>4630</a:t>
                      </a:r>
                    </a:p>
                  </a:txBody>
                  <a:tcPr marL="0" marR="0" marT="0" marB="0" anchor="ctr"/>
                </a:tc>
                <a:tc>
                  <a:txBody>
                    <a:bodyPr/>
                    <a:lstStyle/>
                    <a:p>
                      <a:pPr algn="ctr" fontAlgn="t"/>
                      <a:r>
                        <a:rPr lang="en-US" sz="1400" b="0" i="0" u="none" strike="noStrike">
                          <a:solidFill>
                            <a:srgbClr val="000000"/>
                          </a:solidFill>
                          <a:latin typeface="Arial"/>
                        </a:rPr>
                        <a:t>4071</a:t>
                      </a:r>
                    </a:p>
                  </a:txBody>
                  <a:tcPr marL="0" marR="0" marT="0" marB="0" anchor="ctr"/>
                </a:tc>
                <a:tc>
                  <a:txBody>
                    <a:bodyPr/>
                    <a:lstStyle/>
                    <a:p>
                      <a:pPr algn="ctr"/>
                      <a:r>
                        <a:rPr lang="en-US" sz="1400">
                          <a:latin typeface="Arial" pitchFamily="34" charset="0"/>
                          <a:cs typeface="Arial" pitchFamily="34" charset="0"/>
                        </a:rPr>
                        <a:t>87.9%</a:t>
                      </a:r>
                    </a:p>
                  </a:txBody>
                  <a:tcPr anchor="ctr"/>
                </a:tc>
                <a:tc>
                  <a:txBody>
                    <a:bodyPr/>
                    <a:lstStyle/>
                    <a:p>
                      <a:pPr algn="ctr"/>
                      <a:r>
                        <a:rPr lang="en-US" sz="1400" dirty="0">
                          <a:latin typeface="Arial" pitchFamily="34" charset="0"/>
                          <a:cs typeface="Arial" pitchFamily="34" charset="0"/>
                        </a:rPr>
                        <a:t>559</a:t>
                      </a:r>
                    </a:p>
                  </a:txBody>
                  <a:tcPr anchor="ct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59313400"/>
              </p:ext>
            </p:extLst>
          </p:nvPr>
        </p:nvGraphicFramePr>
        <p:xfrm>
          <a:off x="1752601" y="3572552"/>
          <a:ext cx="8686799" cy="1532849"/>
        </p:xfrm>
        <a:graphic>
          <a:graphicData uri="http://schemas.openxmlformats.org/drawingml/2006/table">
            <a:tbl>
              <a:tblPr firstRow="1" bandRow="1">
                <a:tableStyleId>{5C22544A-7EE6-4342-B048-85BDC9FD1C3A}</a:tableStyleId>
              </a:tblPr>
              <a:tblGrid>
                <a:gridCol w="789709">
                  <a:extLst>
                    <a:ext uri="{9D8B030D-6E8A-4147-A177-3AD203B41FA5}">
                      <a16:colId xmlns:a16="http://schemas.microsoft.com/office/drawing/2014/main" val="20000"/>
                    </a:ext>
                  </a:extLst>
                </a:gridCol>
                <a:gridCol w="789709">
                  <a:extLst>
                    <a:ext uri="{9D8B030D-6E8A-4147-A177-3AD203B41FA5}">
                      <a16:colId xmlns:a16="http://schemas.microsoft.com/office/drawing/2014/main" val="20001"/>
                    </a:ext>
                  </a:extLst>
                </a:gridCol>
                <a:gridCol w="789709">
                  <a:extLst>
                    <a:ext uri="{9D8B030D-6E8A-4147-A177-3AD203B41FA5}">
                      <a16:colId xmlns:a16="http://schemas.microsoft.com/office/drawing/2014/main" val="20002"/>
                    </a:ext>
                  </a:extLst>
                </a:gridCol>
                <a:gridCol w="789709">
                  <a:extLst>
                    <a:ext uri="{9D8B030D-6E8A-4147-A177-3AD203B41FA5}">
                      <a16:colId xmlns:a16="http://schemas.microsoft.com/office/drawing/2014/main" val="20003"/>
                    </a:ext>
                  </a:extLst>
                </a:gridCol>
                <a:gridCol w="789709">
                  <a:extLst>
                    <a:ext uri="{9D8B030D-6E8A-4147-A177-3AD203B41FA5}">
                      <a16:colId xmlns:a16="http://schemas.microsoft.com/office/drawing/2014/main" val="20004"/>
                    </a:ext>
                  </a:extLst>
                </a:gridCol>
                <a:gridCol w="789709">
                  <a:extLst>
                    <a:ext uri="{9D8B030D-6E8A-4147-A177-3AD203B41FA5}">
                      <a16:colId xmlns:a16="http://schemas.microsoft.com/office/drawing/2014/main" val="20005"/>
                    </a:ext>
                  </a:extLst>
                </a:gridCol>
                <a:gridCol w="789709">
                  <a:extLst>
                    <a:ext uri="{9D8B030D-6E8A-4147-A177-3AD203B41FA5}">
                      <a16:colId xmlns:a16="http://schemas.microsoft.com/office/drawing/2014/main" val="20006"/>
                    </a:ext>
                  </a:extLst>
                </a:gridCol>
                <a:gridCol w="789709">
                  <a:extLst>
                    <a:ext uri="{9D8B030D-6E8A-4147-A177-3AD203B41FA5}">
                      <a16:colId xmlns:a16="http://schemas.microsoft.com/office/drawing/2014/main" val="20007"/>
                    </a:ext>
                  </a:extLst>
                </a:gridCol>
                <a:gridCol w="789709">
                  <a:extLst>
                    <a:ext uri="{9D8B030D-6E8A-4147-A177-3AD203B41FA5}">
                      <a16:colId xmlns:a16="http://schemas.microsoft.com/office/drawing/2014/main" val="20008"/>
                    </a:ext>
                  </a:extLst>
                </a:gridCol>
                <a:gridCol w="789709">
                  <a:extLst>
                    <a:ext uri="{9D8B030D-6E8A-4147-A177-3AD203B41FA5}">
                      <a16:colId xmlns:a16="http://schemas.microsoft.com/office/drawing/2014/main" val="20009"/>
                    </a:ext>
                  </a:extLst>
                </a:gridCol>
                <a:gridCol w="789709">
                  <a:extLst>
                    <a:ext uri="{9D8B030D-6E8A-4147-A177-3AD203B41FA5}">
                      <a16:colId xmlns:a16="http://schemas.microsoft.com/office/drawing/2014/main" val="20010"/>
                    </a:ext>
                  </a:extLst>
                </a:gridCol>
              </a:tblGrid>
              <a:tr h="1106129">
                <a:tc>
                  <a:txBody>
                    <a:bodyPr/>
                    <a:lstStyle/>
                    <a:p>
                      <a:pPr algn="ctr" fontAlgn="t"/>
                      <a:r>
                        <a:rPr lang="en-US" sz="1400" b="1" i="0" u="none" strike="noStrike">
                          <a:solidFill>
                            <a:schemeClr val="bg1"/>
                          </a:solidFill>
                          <a:latin typeface="Arial"/>
                        </a:rPr>
                        <a:t>Process</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Defects</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Units</a:t>
                      </a:r>
                    </a:p>
                  </a:txBody>
                  <a:tcPr marL="0" marR="0" marT="0" marB="0" anchor="ctr">
                    <a:solidFill>
                      <a:schemeClr val="accent4"/>
                    </a:solidFill>
                  </a:tcPr>
                </a:tc>
                <a:tc>
                  <a:txBody>
                    <a:bodyPr/>
                    <a:lstStyle/>
                    <a:p>
                      <a:pPr algn="ctr" fontAlgn="t"/>
                      <a:r>
                        <a:rPr lang="en-US" sz="1400" b="1" i="0" u="none" strike="noStrike" err="1">
                          <a:solidFill>
                            <a:schemeClr val="bg1"/>
                          </a:solidFill>
                          <a:latin typeface="Arial"/>
                        </a:rPr>
                        <a:t>Opportu-nities</a:t>
                      </a:r>
                      <a:r>
                        <a:rPr lang="en-US" sz="1400" b="1" i="0" u="none" strike="noStrike">
                          <a:solidFill>
                            <a:schemeClr val="bg1"/>
                          </a:solidFill>
                          <a:latin typeface="Arial"/>
                        </a:rPr>
                        <a:t> </a:t>
                      </a:r>
                      <a:br>
                        <a:rPr lang="en-US" sz="1400" b="1" i="0" u="none" strike="noStrike">
                          <a:solidFill>
                            <a:schemeClr val="bg1"/>
                          </a:solidFill>
                          <a:latin typeface="Arial"/>
                        </a:rPr>
                      </a:br>
                      <a:r>
                        <a:rPr lang="en-US" sz="1400" b="1" i="0" u="none" strike="noStrike">
                          <a:solidFill>
                            <a:schemeClr val="bg1"/>
                          </a:solidFill>
                          <a:latin typeface="Arial"/>
                        </a:rPr>
                        <a:t>per unit</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Total</a:t>
                      </a:r>
                      <a:br>
                        <a:rPr lang="en-US" sz="1400" b="1" i="0" u="none" strike="noStrike">
                          <a:solidFill>
                            <a:schemeClr val="bg1"/>
                          </a:solidFill>
                          <a:latin typeface="Arial"/>
                        </a:rPr>
                      </a:br>
                      <a:r>
                        <a:rPr lang="en-US" sz="1400" b="1" i="0" u="none" strike="noStrike" err="1">
                          <a:solidFill>
                            <a:schemeClr val="bg1"/>
                          </a:solidFill>
                          <a:latin typeface="Arial"/>
                        </a:rPr>
                        <a:t>Opportu-nities</a:t>
                      </a:r>
                      <a:endParaRPr lang="en-US" sz="1400" b="1" i="0" u="none" strike="noStrike">
                        <a:solidFill>
                          <a:schemeClr val="bg1"/>
                        </a:solidFill>
                        <a:latin typeface="Arial"/>
                      </a:endParaRP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DPU</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DPO</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DPMO</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Sigma </a:t>
                      </a:r>
                    </a:p>
                    <a:p>
                      <a:pPr algn="ctr" fontAlgn="t"/>
                      <a:r>
                        <a:rPr lang="en-US" sz="1400" b="1" i="0" u="none" strike="noStrike">
                          <a:solidFill>
                            <a:schemeClr val="bg1"/>
                          </a:solidFill>
                          <a:latin typeface="Arial"/>
                        </a:rPr>
                        <a:t>LT</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Process</a:t>
                      </a:r>
                    </a:p>
                    <a:p>
                      <a:pPr algn="ctr" fontAlgn="t"/>
                      <a:r>
                        <a:rPr lang="en-US" sz="1400" b="1" i="0" u="none" strike="noStrike">
                          <a:solidFill>
                            <a:schemeClr val="bg1"/>
                          </a:solidFill>
                          <a:latin typeface="Arial"/>
                        </a:rPr>
                        <a:t>Shift</a:t>
                      </a:r>
                    </a:p>
                  </a:txBody>
                  <a:tcPr marL="0" marR="0" marT="0" marB="0" anchor="ctr">
                    <a:solidFill>
                      <a:schemeClr val="accent4"/>
                    </a:solidFill>
                  </a:tcPr>
                </a:tc>
                <a:tc>
                  <a:txBody>
                    <a:bodyPr/>
                    <a:lstStyle/>
                    <a:p>
                      <a:pPr algn="ctr" fontAlgn="t"/>
                      <a:r>
                        <a:rPr lang="en-US" sz="1400" b="1" i="0" u="none" strike="noStrike">
                          <a:solidFill>
                            <a:schemeClr val="bg1"/>
                          </a:solidFill>
                          <a:latin typeface="Arial"/>
                        </a:rPr>
                        <a:t>Sigma ST</a:t>
                      </a:r>
                    </a:p>
                  </a:txBody>
                  <a:tcPr marL="0" marR="0" marT="0" marB="0" anchor="ctr">
                    <a:solidFill>
                      <a:schemeClr val="accent4"/>
                    </a:solidFill>
                  </a:tcPr>
                </a:tc>
                <a:extLst>
                  <a:ext uri="{0D108BD9-81ED-4DB2-BD59-A6C34878D82A}">
                    <a16:rowId xmlns:a16="http://schemas.microsoft.com/office/drawing/2014/main" val="10000"/>
                  </a:ext>
                </a:extLst>
              </a:tr>
              <a:tr h="265471">
                <a:tc>
                  <a:txBody>
                    <a:bodyPr/>
                    <a:lstStyle/>
                    <a:p>
                      <a:pPr algn="ctr" fontAlgn="t"/>
                      <a:r>
                        <a:rPr lang="en-US" sz="1400" b="0" i="0" u="none" strike="noStrike">
                          <a:solidFill>
                            <a:srgbClr val="000000"/>
                          </a:solidFill>
                          <a:latin typeface="Arial"/>
                        </a:rPr>
                        <a:t>On-time Deliveries</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559</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4630</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1</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4630</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0.12073</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0.12073</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120734</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1.17</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1.5</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2.67</a:t>
                      </a:r>
                    </a:p>
                  </a:txBody>
                  <a:tcPr marL="0" marR="0" marT="0" marB="0" anchor="c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2" name="Rectangle 11"/>
          <p:cNvSpPr/>
          <p:nvPr/>
        </p:nvSpPr>
        <p:spPr>
          <a:xfrm>
            <a:off x="1824487" y="1105619"/>
            <a:ext cx="86106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Base Data:</a:t>
            </a:r>
          </a:p>
        </p:txBody>
      </p:sp>
      <p:sp>
        <p:nvSpPr>
          <p:cNvPr id="13" name="Rectangle 12"/>
          <p:cNvSpPr/>
          <p:nvPr/>
        </p:nvSpPr>
        <p:spPr>
          <a:xfrm>
            <a:off x="1752600" y="3048000"/>
            <a:ext cx="86106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Baseline DPMO &amp; Sigma Level:</a:t>
            </a:r>
          </a:p>
        </p:txBody>
      </p:sp>
      <p:sp>
        <p:nvSpPr>
          <p:cNvPr id="14" name="Oval 13"/>
          <p:cNvSpPr/>
          <p:nvPr/>
        </p:nvSpPr>
        <p:spPr>
          <a:xfrm>
            <a:off x="7315200" y="45720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a:xfrm>
            <a:off x="9677400" y="45720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388EFC46-FE43-21A4-EEA8-0D2B18B96EB8}"/>
              </a:ext>
            </a:extLst>
          </p:cNvPr>
          <p:cNvSpPr>
            <a:spLocks noGrp="1"/>
          </p:cNvSpPr>
          <p:nvPr>
            <p:ph type="title"/>
          </p:nvPr>
        </p:nvSpPr>
        <p:spPr/>
        <p:txBody>
          <a:bodyPr/>
          <a:lstStyle/>
          <a:p>
            <a:r>
              <a:rPr lang="en-US" sz="3200" b="1">
                <a:solidFill>
                  <a:schemeClr val="tx1"/>
                </a:solidFill>
                <a:latin typeface="Arial" pitchFamily="34" charset="0"/>
                <a:cs typeface="Arial" pitchFamily="34" charset="0"/>
              </a:rPr>
              <a:t>Baseline Performance</a:t>
            </a:r>
            <a:br>
              <a:rPr lang="en-US" sz="3200" b="1">
                <a:solidFill>
                  <a:schemeClr val="tx1"/>
                </a:solidFill>
                <a:latin typeface="Arial" pitchFamily="34" charset="0"/>
                <a:cs typeface="Arial" pitchFamily="34" charset="0"/>
              </a:rPr>
            </a:br>
            <a:endParaRPr lang="en-US"/>
          </a:p>
        </p:txBody>
      </p:sp>
    </p:spTree>
    <p:extLst>
      <p:ext uri="{BB962C8B-B14F-4D97-AF65-F5344CB8AC3E}">
        <p14:creationId xmlns:p14="http://schemas.microsoft.com/office/powerpoint/2010/main" val="75682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4"/>
          <p:cNvPicPr>
            <a:picLocks noChangeAspect="1" noChangeArrowheads="1"/>
          </p:cNvPicPr>
          <p:nvPr/>
        </p:nvPicPr>
        <p:blipFill>
          <a:blip r:embed="rId3" cstate="print"/>
          <a:srcRect/>
          <a:stretch>
            <a:fillRect/>
          </a:stretch>
        </p:blipFill>
        <p:spPr bwMode="auto">
          <a:xfrm>
            <a:off x="3795822" y="1526951"/>
            <a:ext cx="5080591" cy="3387061"/>
          </a:xfrm>
          <a:prstGeom prst="rect">
            <a:avLst/>
          </a:prstGeom>
          <a:noFill/>
          <a:ln w="9525">
            <a:noFill/>
            <a:miter lim="800000"/>
            <a:headEnd/>
            <a:tailEnd/>
          </a:ln>
          <a:effectLst/>
        </p:spPr>
      </p:pic>
      <p:sp>
        <p:nvSpPr>
          <p:cNvPr id="10" name="Oval 9"/>
          <p:cNvSpPr/>
          <p:nvPr/>
        </p:nvSpPr>
        <p:spPr>
          <a:xfrm>
            <a:off x="6477000" y="4267200"/>
            <a:ext cx="609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Oval 10"/>
          <p:cNvSpPr/>
          <p:nvPr/>
        </p:nvSpPr>
        <p:spPr>
          <a:xfrm rot="19819473">
            <a:off x="5320064" y="1575719"/>
            <a:ext cx="1828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3352800" y="4953000"/>
            <a:ext cx="6172200" cy="9906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Arial" pitchFamily="34" charset="0"/>
                <a:cs typeface="Arial" pitchFamily="34" charset="0"/>
              </a:rPr>
              <a:t>83% of the late deliveries are caused by 3 causes:</a:t>
            </a:r>
          </a:p>
          <a:p>
            <a:r>
              <a:rPr lang="en-US" sz="1400">
                <a:solidFill>
                  <a:schemeClr val="tx1"/>
                </a:solidFill>
                <a:latin typeface="Arial" pitchFamily="34" charset="0"/>
                <a:cs typeface="Arial" pitchFamily="34" charset="0"/>
              </a:rPr>
              <a:t>▪ Schedule Variation</a:t>
            </a:r>
          </a:p>
          <a:p>
            <a:r>
              <a:rPr lang="en-US" sz="1400">
                <a:solidFill>
                  <a:schemeClr val="tx1"/>
                </a:solidFill>
                <a:latin typeface="Arial" pitchFamily="34" charset="0"/>
                <a:cs typeface="Arial" pitchFamily="34" charset="0"/>
              </a:rPr>
              <a:t>▪ Irregular Replenishment</a:t>
            </a:r>
          </a:p>
          <a:p>
            <a:r>
              <a:rPr lang="en-US" sz="1400">
                <a:solidFill>
                  <a:schemeClr val="tx1"/>
                </a:solidFill>
                <a:latin typeface="Arial" pitchFamily="34" charset="0"/>
                <a:cs typeface="Arial" pitchFamily="34" charset="0"/>
              </a:rPr>
              <a:t>▪ Misplaced Trucks </a:t>
            </a:r>
          </a:p>
        </p:txBody>
      </p:sp>
      <p:sp>
        <p:nvSpPr>
          <p:cNvPr id="2" name="Title 1">
            <a:extLst>
              <a:ext uri="{FF2B5EF4-FFF2-40B4-BE49-F238E27FC236}">
                <a16:creationId xmlns:a16="http://schemas.microsoft.com/office/drawing/2014/main" id="{73D4DAE3-1138-2DD1-E97D-1CC0DA9D07F8}"/>
              </a:ext>
            </a:extLst>
          </p:cNvPr>
          <p:cNvSpPr>
            <a:spLocks noGrp="1"/>
          </p:cNvSpPr>
          <p:nvPr>
            <p:ph type="title"/>
          </p:nvPr>
        </p:nvSpPr>
        <p:spPr/>
        <p:txBody>
          <a:bodyPr/>
          <a:lstStyle/>
          <a:p>
            <a:pPr marL="0" marR="0" lvl="0" indent="0" defTabSz="914400" rtl="0" eaLnBrk="1" fontAlgn="auto" latinLnBrk="0" hangingPunct="1">
              <a:lnSpc>
                <a:spcPct val="100000"/>
              </a:lnSpc>
              <a:spcBef>
                <a:spcPts val="0"/>
              </a:spcBef>
              <a:spcAft>
                <a:spcPts val="0"/>
              </a:spcAft>
              <a:tabLst/>
              <a:defRPr/>
            </a:pPr>
            <a:r>
              <a:rPr kumimoji="0" lang="en-US" sz="1800" b="1" i="0" u="none" strike="noStrike" kern="1200" cap="none" spc="0" normalizeH="0" baseline="0" noProof="0">
                <a:ln>
                  <a:noFill/>
                </a:ln>
                <a:solidFill>
                  <a:prstClr val="black"/>
                </a:solidFill>
                <a:effectLst/>
                <a:uLnTx/>
                <a:uFillTx/>
                <a:latin typeface="Arial" pitchFamily="34" charset="0"/>
                <a:ea typeface="+mn-ea"/>
                <a:cs typeface="Arial" pitchFamily="34" charset="0"/>
              </a:rPr>
              <a:t>Pareto Analysis (vital few causes)</a:t>
            </a:r>
            <a:br>
              <a:rPr kumimoji="0" lang="en-US" sz="1800" b="1" i="0" u="none" strike="noStrike" kern="1200" cap="none" spc="0" normalizeH="0" baseline="0" noProof="0">
                <a:ln>
                  <a:noFill/>
                </a:ln>
                <a:solidFill>
                  <a:prstClr val="black"/>
                </a:solidFill>
                <a:effectLst/>
                <a:uLnTx/>
                <a:uFillTx/>
                <a:latin typeface="Arial" pitchFamily="34" charset="0"/>
                <a:ea typeface="+mn-ea"/>
                <a:cs typeface="Arial" pitchFamily="34" charset="0"/>
              </a:rPr>
            </a:br>
            <a:endParaRPr lang="en-US"/>
          </a:p>
        </p:txBody>
      </p:sp>
    </p:spTree>
    <p:extLst>
      <p:ext uri="{BB962C8B-B14F-4D97-AF65-F5344CB8AC3E}">
        <p14:creationId xmlns:p14="http://schemas.microsoft.com/office/powerpoint/2010/main" val="369961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5000" y="3200400"/>
            <a:ext cx="990600" cy="609600"/>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Arial" pitchFamily="34" charset="0"/>
                <a:cs typeface="Arial" pitchFamily="34" charset="0"/>
              </a:rPr>
              <a:t>Low OTD%</a:t>
            </a:r>
          </a:p>
        </p:txBody>
      </p:sp>
      <p:cxnSp>
        <p:nvCxnSpPr>
          <p:cNvPr id="8" name="Straight Connector 7"/>
          <p:cNvCxnSpPr>
            <a:stCxn id="6" idx="1"/>
          </p:cNvCxnSpPr>
          <p:nvPr/>
        </p:nvCxnSpPr>
        <p:spPr>
          <a:xfrm flipH="1">
            <a:off x="1752600" y="3505200"/>
            <a:ext cx="7772400" cy="0"/>
          </a:xfrm>
          <a:prstGeom prst="line">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76968" y="1143000"/>
            <a:ext cx="1676400" cy="23622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57768" y="762000"/>
            <a:ext cx="2057400" cy="3810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itchFamily="34" charset="0"/>
                <a:cs typeface="Arial" pitchFamily="34" charset="0"/>
              </a:rPr>
              <a:t>High Demand Variability</a:t>
            </a:r>
          </a:p>
        </p:txBody>
      </p:sp>
      <p:cxnSp>
        <p:nvCxnSpPr>
          <p:cNvPr id="13" name="Straight Arrow Connector 12"/>
          <p:cNvCxnSpPr/>
          <p:nvPr/>
        </p:nvCxnSpPr>
        <p:spPr>
          <a:xfrm flipV="1">
            <a:off x="7696200" y="3505200"/>
            <a:ext cx="1447800" cy="24384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77000" y="5943600"/>
            <a:ext cx="2057400" cy="3810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itchFamily="34" charset="0"/>
                <a:cs typeface="Arial" pitchFamily="34" charset="0"/>
              </a:rPr>
              <a:t>High Supply Variability</a:t>
            </a:r>
          </a:p>
        </p:txBody>
      </p:sp>
      <p:cxnSp>
        <p:nvCxnSpPr>
          <p:cNvPr id="15" name="Straight Arrow Connector 14"/>
          <p:cNvCxnSpPr/>
          <p:nvPr/>
        </p:nvCxnSpPr>
        <p:spPr>
          <a:xfrm>
            <a:off x="4114800" y="1143000"/>
            <a:ext cx="1676400" cy="23622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57600" y="762000"/>
            <a:ext cx="1524000" cy="3810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solidFill>
                  <a:schemeClr val="tx1"/>
                </a:solidFill>
                <a:latin typeface="Arial" pitchFamily="34" charset="0"/>
                <a:cs typeface="Arial" pitchFamily="34" charset="0"/>
              </a:rPr>
              <a:t>Leadtime</a:t>
            </a:r>
            <a:endParaRPr lang="en-US" sz="1200" b="1">
              <a:solidFill>
                <a:schemeClr val="tx1"/>
              </a:solidFill>
              <a:latin typeface="Arial" pitchFamily="34" charset="0"/>
              <a:cs typeface="Arial" pitchFamily="34" charset="0"/>
            </a:endParaRPr>
          </a:p>
        </p:txBody>
      </p:sp>
      <p:cxnSp>
        <p:nvCxnSpPr>
          <p:cNvPr id="17" name="Straight Arrow Connector 16"/>
          <p:cNvCxnSpPr/>
          <p:nvPr/>
        </p:nvCxnSpPr>
        <p:spPr>
          <a:xfrm flipV="1">
            <a:off x="3679116" y="3505200"/>
            <a:ext cx="1752600" cy="24384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48000" y="5943600"/>
            <a:ext cx="1828800" cy="3810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Arial" pitchFamily="34" charset="0"/>
                <a:cs typeface="Arial" pitchFamily="34" charset="0"/>
              </a:rPr>
              <a:t>Resource Constraints</a:t>
            </a:r>
          </a:p>
        </p:txBody>
      </p:sp>
      <p:cxnSp>
        <p:nvCxnSpPr>
          <p:cNvPr id="20" name="Straight Arrow Connector 19"/>
          <p:cNvCxnSpPr/>
          <p:nvPr/>
        </p:nvCxnSpPr>
        <p:spPr>
          <a:xfrm>
            <a:off x="6315635" y="2209800"/>
            <a:ext cx="203588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334000" y="1981200"/>
            <a:ext cx="12954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solidFill>
                  <a:schemeClr val="tx1"/>
                </a:solidFill>
                <a:latin typeface="Arial" pitchFamily="34" charset="0"/>
                <a:cs typeface="Arial" pitchFamily="34" charset="0"/>
              </a:rPr>
              <a:t>schedule</a:t>
            </a:r>
          </a:p>
          <a:p>
            <a:pPr algn="ctr"/>
            <a:r>
              <a:rPr lang="en-US" sz="1100" u="sng">
                <a:solidFill>
                  <a:schemeClr val="tx1"/>
                </a:solidFill>
                <a:latin typeface="Arial" pitchFamily="34" charset="0"/>
                <a:cs typeface="Arial" pitchFamily="34" charset="0"/>
              </a:rPr>
              <a:t>variation/</a:t>
            </a:r>
          </a:p>
          <a:p>
            <a:pPr algn="ctr"/>
            <a:r>
              <a:rPr lang="en-US" sz="1100" u="sng">
                <a:solidFill>
                  <a:schemeClr val="tx1"/>
                </a:solidFill>
                <a:latin typeface="Arial" pitchFamily="34" charset="0"/>
                <a:cs typeface="Arial" pitchFamily="34" charset="0"/>
              </a:rPr>
              <a:t>rush orders</a:t>
            </a:r>
          </a:p>
        </p:txBody>
      </p:sp>
      <p:cxnSp>
        <p:nvCxnSpPr>
          <p:cNvPr id="27" name="Straight Arrow Connector 26"/>
          <p:cNvCxnSpPr/>
          <p:nvPr/>
        </p:nvCxnSpPr>
        <p:spPr>
          <a:xfrm>
            <a:off x="7500768" y="1752600"/>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81800" y="137160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Low forecast</a:t>
            </a:r>
          </a:p>
          <a:p>
            <a:pPr algn="ctr"/>
            <a:r>
              <a:rPr lang="en-US" sz="1000">
                <a:solidFill>
                  <a:schemeClr val="tx1"/>
                </a:solidFill>
                <a:latin typeface="Arial" pitchFamily="34" charset="0"/>
                <a:cs typeface="Arial" pitchFamily="34" charset="0"/>
              </a:rPr>
              <a:t>accuracy</a:t>
            </a:r>
          </a:p>
        </p:txBody>
      </p:sp>
      <p:cxnSp>
        <p:nvCxnSpPr>
          <p:cNvPr id="30" name="Straight Arrow Connector 29"/>
          <p:cNvCxnSpPr/>
          <p:nvPr/>
        </p:nvCxnSpPr>
        <p:spPr>
          <a:xfrm flipV="1">
            <a:off x="7881768" y="2209800"/>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248400" y="2658035"/>
            <a:ext cx="12954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Seasonality</a:t>
            </a:r>
          </a:p>
          <a:p>
            <a:pPr algn="ctr"/>
            <a:r>
              <a:rPr lang="en-US" sz="1000">
                <a:solidFill>
                  <a:schemeClr val="tx1"/>
                </a:solidFill>
                <a:latin typeface="Arial" pitchFamily="34" charset="0"/>
                <a:cs typeface="Arial" pitchFamily="34" charset="0"/>
              </a:rPr>
              <a:t>not factored </a:t>
            </a:r>
          </a:p>
        </p:txBody>
      </p:sp>
      <p:cxnSp>
        <p:nvCxnSpPr>
          <p:cNvPr id="37" name="Straight Arrow Connector 36"/>
          <p:cNvCxnSpPr/>
          <p:nvPr/>
        </p:nvCxnSpPr>
        <p:spPr>
          <a:xfrm flipV="1">
            <a:off x="6947645" y="2209800"/>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467600" y="2667000"/>
            <a:ext cx="10668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Market  trends</a:t>
            </a:r>
          </a:p>
          <a:p>
            <a:pPr algn="ctr"/>
            <a:r>
              <a:rPr lang="en-US" sz="1000">
                <a:solidFill>
                  <a:schemeClr val="tx1"/>
                </a:solidFill>
                <a:latin typeface="Arial" pitchFamily="34" charset="0"/>
                <a:cs typeface="Arial" pitchFamily="34" charset="0"/>
              </a:rPr>
              <a:t>not factored </a:t>
            </a:r>
          </a:p>
        </p:txBody>
      </p:sp>
      <p:sp>
        <p:nvSpPr>
          <p:cNvPr id="48" name="Rectangle 47"/>
          <p:cNvSpPr/>
          <p:nvPr/>
        </p:nvSpPr>
        <p:spPr>
          <a:xfrm>
            <a:off x="4850804" y="4657165"/>
            <a:ext cx="1491726"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solidFill>
                  <a:schemeClr val="tx1"/>
                </a:solidFill>
                <a:latin typeface="Arial" pitchFamily="34" charset="0"/>
                <a:cs typeface="Arial" pitchFamily="34" charset="0"/>
              </a:rPr>
              <a:t>W/H Capacity lags market  demand</a:t>
            </a:r>
          </a:p>
        </p:txBody>
      </p:sp>
      <p:cxnSp>
        <p:nvCxnSpPr>
          <p:cNvPr id="55" name="Straight Arrow Connector 54"/>
          <p:cNvCxnSpPr/>
          <p:nvPr/>
        </p:nvCxnSpPr>
        <p:spPr>
          <a:xfrm flipH="1" flipV="1">
            <a:off x="4605168" y="4964652"/>
            <a:ext cx="260874"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71768" y="5486400"/>
            <a:ext cx="1284642"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Ill-timed capacity investment</a:t>
            </a:r>
          </a:p>
        </p:txBody>
      </p:sp>
      <p:cxnSp>
        <p:nvCxnSpPr>
          <p:cNvPr id="59" name="Straight Arrow Connector 58"/>
          <p:cNvCxnSpPr/>
          <p:nvPr/>
        </p:nvCxnSpPr>
        <p:spPr>
          <a:xfrm>
            <a:off x="2409825" y="1828800"/>
            <a:ext cx="2199042"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5093748" y="515022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Arial" pitchFamily="34" charset="0"/>
                <a:cs typeface="Arial" pitchFamily="34" charset="0"/>
              </a:rPr>
              <a:t>Inefficient </a:t>
            </a:r>
          </a:p>
          <a:p>
            <a:pPr algn="ctr"/>
            <a:r>
              <a:rPr lang="en-US" sz="900">
                <a:solidFill>
                  <a:schemeClr val="tx1"/>
                </a:solidFill>
                <a:latin typeface="Arial" pitchFamily="34" charset="0"/>
                <a:cs typeface="Arial" pitchFamily="34" charset="0"/>
              </a:rPr>
              <a:t>cash-to-cash management</a:t>
            </a:r>
          </a:p>
        </p:txBody>
      </p:sp>
      <p:cxnSp>
        <p:nvCxnSpPr>
          <p:cNvPr id="61" name="Straight Arrow Connector 60"/>
          <p:cNvCxnSpPr/>
          <p:nvPr/>
        </p:nvCxnSpPr>
        <p:spPr>
          <a:xfrm flipH="1">
            <a:off x="4757568" y="5269452"/>
            <a:ext cx="457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5018442" y="5095536"/>
            <a:ext cx="1229958" cy="4787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Rectangle 66"/>
          <p:cNvSpPr/>
          <p:nvPr/>
        </p:nvSpPr>
        <p:spPr>
          <a:xfrm>
            <a:off x="1600200" y="175260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solidFill>
                  <a:schemeClr val="tx1"/>
                </a:solidFill>
                <a:latin typeface="Arial" pitchFamily="34" charset="0"/>
                <a:cs typeface="Arial" pitchFamily="34" charset="0"/>
              </a:rPr>
              <a:t>Dispatch</a:t>
            </a:r>
          </a:p>
          <a:p>
            <a:pPr algn="ctr"/>
            <a:r>
              <a:rPr lang="en-US" sz="1100" u="sng">
                <a:solidFill>
                  <a:schemeClr val="tx1"/>
                </a:solidFill>
                <a:latin typeface="Arial" pitchFamily="34" charset="0"/>
                <a:cs typeface="Arial" pitchFamily="34" charset="0"/>
              </a:rPr>
              <a:t>Time</a:t>
            </a:r>
          </a:p>
        </p:txBody>
      </p:sp>
      <p:cxnSp>
        <p:nvCxnSpPr>
          <p:cNvPr id="69" name="Straight Arrow Connector 68"/>
          <p:cNvCxnSpPr/>
          <p:nvPr/>
        </p:nvCxnSpPr>
        <p:spPr>
          <a:xfrm>
            <a:off x="3657600" y="1371600"/>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895600" y="1123950"/>
            <a:ext cx="10668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SOP vague</a:t>
            </a:r>
          </a:p>
        </p:txBody>
      </p:sp>
      <p:cxnSp>
        <p:nvCxnSpPr>
          <p:cNvPr id="73" name="Straight Arrow Connector 72"/>
          <p:cNvCxnSpPr/>
          <p:nvPr/>
        </p:nvCxnSpPr>
        <p:spPr>
          <a:xfrm>
            <a:off x="2928768" y="1371600"/>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2438400" y="198120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Low </a:t>
            </a:r>
          </a:p>
          <a:p>
            <a:pPr algn="ctr"/>
            <a:r>
              <a:rPr lang="en-US" sz="1000">
                <a:solidFill>
                  <a:schemeClr val="tx1"/>
                </a:solidFill>
                <a:latin typeface="Arial" pitchFamily="34" charset="0"/>
                <a:cs typeface="Arial" pitchFamily="34" charset="0"/>
              </a:rPr>
              <a:t>efficiency</a:t>
            </a:r>
          </a:p>
        </p:txBody>
      </p:sp>
      <p:cxnSp>
        <p:nvCxnSpPr>
          <p:cNvPr id="75" name="Straight Arrow Connector 74"/>
          <p:cNvCxnSpPr/>
          <p:nvPr/>
        </p:nvCxnSpPr>
        <p:spPr>
          <a:xfrm flipV="1">
            <a:off x="3124200" y="1828800"/>
            <a:ext cx="457200" cy="304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2165874" y="1099074"/>
            <a:ext cx="10668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Too long</a:t>
            </a:r>
          </a:p>
        </p:txBody>
      </p:sp>
      <p:cxnSp>
        <p:nvCxnSpPr>
          <p:cNvPr id="80" name="Straight Arrow Connector 79"/>
          <p:cNvCxnSpPr/>
          <p:nvPr/>
        </p:nvCxnSpPr>
        <p:spPr>
          <a:xfrm>
            <a:off x="2939526" y="2819400"/>
            <a:ext cx="2362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1632474" y="2623074"/>
            <a:ext cx="15240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solidFill>
                  <a:schemeClr val="tx1"/>
                </a:solidFill>
                <a:latin typeface="Arial" pitchFamily="34" charset="0"/>
                <a:cs typeface="Arial" pitchFamily="34" charset="0"/>
              </a:rPr>
              <a:t>Unloading Time/</a:t>
            </a:r>
          </a:p>
          <a:p>
            <a:pPr algn="ctr"/>
            <a:r>
              <a:rPr lang="en-US" sz="1100" u="sng">
                <a:solidFill>
                  <a:schemeClr val="tx1"/>
                </a:solidFill>
                <a:latin typeface="Arial" pitchFamily="34" charset="0"/>
                <a:cs typeface="Arial" pitchFamily="34" charset="0"/>
              </a:rPr>
              <a:t>Truck turnaround </a:t>
            </a:r>
          </a:p>
        </p:txBody>
      </p:sp>
      <p:cxnSp>
        <p:nvCxnSpPr>
          <p:cNvPr id="83" name="Straight Arrow Connector 82"/>
          <p:cNvCxnSpPr/>
          <p:nvPr/>
        </p:nvCxnSpPr>
        <p:spPr>
          <a:xfrm>
            <a:off x="4419600" y="2438400"/>
            <a:ext cx="381000" cy="381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276600" y="3004968"/>
            <a:ext cx="10668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No SOP</a:t>
            </a:r>
          </a:p>
        </p:txBody>
      </p:sp>
      <p:sp>
        <p:nvSpPr>
          <p:cNvPr id="86" name="Rectangle 85"/>
          <p:cNvSpPr/>
          <p:nvPr/>
        </p:nvSpPr>
        <p:spPr>
          <a:xfrm>
            <a:off x="3276600" y="2438400"/>
            <a:ext cx="1219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Arial" pitchFamily="34" charset="0"/>
                <a:cs typeface="Arial" pitchFamily="34" charset="0"/>
              </a:rPr>
              <a:t>Improperly</a:t>
            </a:r>
          </a:p>
          <a:p>
            <a:pPr algn="ctr"/>
            <a:r>
              <a:rPr lang="en-US" sz="900">
                <a:solidFill>
                  <a:schemeClr val="tx1"/>
                </a:solidFill>
                <a:latin typeface="Arial" pitchFamily="34" charset="0"/>
                <a:cs typeface="Arial" pitchFamily="34" charset="0"/>
              </a:rPr>
              <a:t>Trained operators</a:t>
            </a:r>
          </a:p>
        </p:txBody>
      </p:sp>
      <p:cxnSp>
        <p:nvCxnSpPr>
          <p:cNvPr id="87" name="Straight Arrow Connector 86"/>
          <p:cNvCxnSpPr/>
          <p:nvPr/>
        </p:nvCxnSpPr>
        <p:spPr>
          <a:xfrm flipV="1">
            <a:off x="4114800" y="2819400"/>
            <a:ext cx="533400" cy="381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810000" y="2133600"/>
            <a:ext cx="10668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Too long</a:t>
            </a:r>
          </a:p>
        </p:txBody>
      </p:sp>
      <p:sp>
        <p:nvSpPr>
          <p:cNvPr id="93" name="Oval 92"/>
          <p:cNvSpPr/>
          <p:nvPr/>
        </p:nvSpPr>
        <p:spPr>
          <a:xfrm>
            <a:off x="3048000" y="1143000"/>
            <a:ext cx="772758"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4" name="Oval 93"/>
          <p:cNvSpPr/>
          <p:nvPr/>
        </p:nvSpPr>
        <p:spPr>
          <a:xfrm>
            <a:off x="3429000" y="2971800"/>
            <a:ext cx="772758"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95" name="Straight Arrow Connector 94"/>
          <p:cNvCxnSpPr/>
          <p:nvPr/>
        </p:nvCxnSpPr>
        <p:spPr>
          <a:xfrm>
            <a:off x="2840916" y="4343400"/>
            <a:ext cx="1981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1926516" y="419100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solidFill>
                  <a:schemeClr val="tx1"/>
                </a:solidFill>
                <a:latin typeface="Arial" pitchFamily="34" charset="0"/>
                <a:cs typeface="Arial" pitchFamily="34" charset="0"/>
              </a:rPr>
              <a:t>Misplaced</a:t>
            </a:r>
          </a:p>
          <a:p>
            <a:pPr algn="ctr"/>
            <a:r>
              <a:rPr lang="en-US" sz="1100" u="sng">
                <a:solidFill>
                  <a:schemeClr val="tx1"/>
                </a:solidFill>
                <a:latin typeface="Arial" pitchFamily="34" charset="0"/>
                <a:cs typeface="Arial" pitchFamily="34" charset="0"/>
              </a:rPr>
              <a:t>trucks</a:t>
            </a:r>
          </a:p>
        </p:txBody>
      </p:sp>
      <p:cxnSp>
        <p:nvCxnSpPr>
          <p:cNvPr id="97" name="Straight Arrow Connector 96"/>
          <p:cNvCxnSpPr/>
          <p:nvPr/>
        </p:nvCxnSpPr>
        <p:spPr>
          <a:xfrm>
            <a:off x="4168590" y="3886200"/>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2840916" y="4800600"/>
            <a:ext cx="10668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Location not</a:t>
            </a:r>
          </a:p>
          <a:p>
            <a:pPr algn="ctr"/>
            <a:r>
              <a:rPr lang="en-US" sz="1000">
                <a:solidFill>
                  <a:schemeClr val="tx1"/>
                </a:solidFill>
                <a:latin typeface="Arial" pitchFamily="34" charset="0"/>
                <a:cs typeface="Arial" pitchFamily="34" charset="0"/>
              </a:rPr>
              <a:t>recorded</a:t>
            </a:r>
          </a:p>
        </p:txBody>
      </p:sp>
      <p:cxnSp>
        <p:nvCxnSpPr>
          <p:cNvPr id="99" name="Straight Arrow Connector 98"/>
          <p:cNvCxnSpPr/>
          <p:nvPr/>
        </p:nvCxnSpPr>
        <p:spPr>
          <a:xfrm flipV="1">
            <a:off x="3711390" y="4343400"/>
            <a:ext cx="3810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993316" y="3581400"/>
            <a:ext cx="18288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Incorrect Location </a:t>
            </a:r>
          </a:p>
          <a:p>
            <a:pPr algn="ctr"/>
            <a:r>
              <a:rPr lang="en-US" sz="1000">
                <a:solidFill>
                  <a:schemeClr val="tx1"/>
                </a:solidFill>
                <a:latin typeface="Arial" pitchFamily="34" charset="0"/>
                <a:cs typeface="Arial" pitchFamily="34" charset="0"/>
              </a:rPr>
              <a:t>recorded</a:t>
            </a:r>
          </a:p>
        </p:txBody>
      </p:sp>
      <p:cxnSp>
        <p:nvCxnSpPr>
          <p:cNvPr id="103" name="Straight Arrow Connector 102"/>
          <p:cNvCxnSpPr/>
          <p:nvPr/>
        </p:nvCxnSpPr>
        <p:spPr>
          <a:xfrm>
            <a:off x="2514600" y="5257800"/>
            <a:ext cx="16764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1752600" y="495300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solidFill>
                  <a:schemeClr val="tx1"/>
                </a:solidFill>
                <a:latin typeface="Arial" pitchFamily="34" charset="0"/>
                <a:cs typeface="Arial" pitchFamily="34" charset="0"/>
              </a:rPr>
              <a:t>Driver</a:t>
            </a:r>
          </a:p>
          <a:p>
            <a:pPr algn="ctr"/>
            <a:r>
              <a:rPr lang="en-US" sz="1100" u="sng">
                <a:solidFill>
                  <a:schemeClr val="tx1"/>
                </a:solidFill>
                <a:latin typeface="Arial" pitchFamily="34" charset="0"/>
                <a:cs typeface="Arial" pitchFamily="34" charset="0"/>
              </a:rPr>
              <a:t>Count</a:t>
            </a:r>
          </a:p>
        </p:txBody>
      </p:sp>
      <p:sp>
        <p:nvSpPr>
          <p:cNvPr id="108" name="Rectangle 107"/>
          <p:cNvSpPr/>
          <p:nvPr/>
        </p:nvSpPr>
        <p:spPr>
          <a:xfrm>
            <a:off x="2133600" y="579120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Shortage</a:t>
            </a:r>
          </a:p>
        </p:txBody>
      </p:sp>
      <p:cxnSp>
        <p:nvCxnSpPr>
          <p:cNvPr id="109" name="Straight Arrow Connector 108"/>
          <p:cNvCxnSpPr/>
          <p:nvPr/>
        </p:nvCxnSpPr>
        <p:spPr>
          <a:xfrm flipV="1">
            <a:off x="2895600" y="5257800"/>
            <a:ext cx="631116"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2884842" y="5562600"/>
            <a:ext cx="381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2046642" y="541020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Arial" pitchFamily="34" charset="0"/>
                <a:cs typeface="Arial" pitchFamily="34" charset="0"/>
              </a:rPr>
              <a:t>High driver</a:t>
            </a:r>
          </a:p>
          <a:p>
            <a:pPr algn="ctr"/>
            <a:r>
              <a:rPr lang="en-US" sz="900">
                <a:solidFill>
                  <a:schemeClr val="tx1"/>
                </a:solidFill>
                <a:latin typeface="Arial" pitchFamily="34" charset="0"/>
                <a:cs typeface="Arial" pitchFamily="34" charset="0"/>
              </a:rPr>
              <a:t>attrition</a:t>
            </a:r>
          </a:p>
        </p:txBody>
      </p:sp>
      <p:sp>
        <p:nvSpPr>
          <p:cNvPr id="130" name="Oval 129"/>
          <p:cNvSpPr/>
          <p:nvPr/>
        </p:nvSpPr>
        <p:spPr>
          <a:xfrm>
            <a:off x="2144358" y="5387790"/>
            <a:ext cx="772758"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4" name="Straight Arrow Connector 133"/>
          <p:cNvCxnSpPr/>
          <p:nvPr/>
        </p:nvCxnSpPr>
        <p:spPr>
          <a:xfrm>
            <a:off x="3907716" y="4081632"/>
            <a:ext cx="381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3069516" y="3929232"/>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Arial" pitchFamily="34" charset="0"/>
                <a:cs typeface="Arial" pitchFamily="34" charset="0"/>
              </a:rPr>
              <a:t>Manual</a:t>
            </a:r>
          </a:p>
          <a:p>
            <a:pPr algn="ctr"/>
            <a:r>
              <a:rPr lang="en-US" sz="900">
                <a:solidFill>
                  <a:schemeClr val="tx1"/>
                </a:solidFill>
                <a:latin typeface="Arial" pitchFamily="34" charset="0"/>
                <a:cs typeface="Arial" pitchFamily="34" charset="0"/>
              </a:rPr>
              <a:t>process</a:t>
            </a:r>
          </a:p>
        </p:txBody>
      </p:sp>
      <p:sp>
        <p:nvSpPr>
          <p:cNvPr id="136" name="Oval 135"/>
          <p:cNvSpPr/>
          <p:nvPr/>
        </p:nvSpPr>
        <p:spPr>
          <a:xfrm>
            <a:off x="3167232" y="3906822"/>
            <a:ext cx="772758"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7" name="Straight Arrow Connector 136"/>
          <p:cNvCxnSpPr/>
          <p:nvPr/>
        </p:nvCxnSpPr>
        <p:spPr>
          <a:xfrm>
            <a:off x="3505200" y="4594410"/>
            <a:ext cx="381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2667000" y="4442010"/>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Arial" pitchFamily="34" charset="0"/>
                <a:cs typeface="Arial" pitchFamily="34" charset="0"/>
              </a:rPr>
              <a:t>Manual</a:t>
            </a:r>
          </a:p>
          <a:p>
            <a:pPr algn="ctr"/>
            <a:r>
              <a:rPr lang="en-US" sz="900">
                <a:solidFill>
                  <a:schemeClr val="tx1"/>
                </a:solidFill>
                <a:latin typeface="Arial" pitchFamily="34" charset="0"/>
                <a:cs typeface="Arial" pitchFamily="34" charset="0"/>
              </a:rPr>
              <a:t>process</a:t>
            </a:r>
          </a:p>
        </p:txBody>
      </p:sp>
      <p:sp>
        <p:nvSpPr>
          <p:cNvPr id="139" name="Oval 138"/>
          <p:cNvSpPr/>
          <p:nvPr/>
        </p:nvSpPr>
        <p:spPr>
          <a:xfrm>
            <a:off x="2764716" y="4419600"/>
            <a:ext cx="772758"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2" name="Straight Arrow Connector 141"/>
          <p:cNvCxnSpPr/>
          <p:nvPr/>
        </p:nvCxnSpPr>
        <p:spPr>
          <a:xfrm flipH="1">
            <a:off x="4408842" y="4964652"/>
            <a:ext cx="762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V="1">
            <a:off x="6934200" y="4408842"/>
            <a:ext cx="1676400" cy="1075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791200" y="4114800"/>
            <a:ext cx="1219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a:solidFill>
                  <a:schemeClr val="tx1"/>
                </a:solidFill>
                <a:latin typeface="Arial" pitchFamily="34" charset="0"/>
                <a:cs typeface="Arial" pitchFamily="34" charset="0"/>
              </a:rPr>
              <a:t>Irregular</a:t>
            </a:r>
          </a:p>
          <a:p>
            <a:pPr algn="ctr"/>
            <a:r>
              <a:rPr lang="en-US" sz="1100" u="sng">
                <a:solidFill>
                  <a:schemeClr val="tx1"/>
                </a:solidFill>
                <a:latin typeface="Arial" pitchFamily="34" charset="0"/>
                <a:cs typeface="Arial" pitchFamily="34" charset="0"/>
              </a:rPr>
              <a:t>Replenishment</a:t>
            </a:r>
          </a:p>
        </p:txBody>
      </p:sp>
      <p:cxnSp>
        <p:nvCxnSpPr>
          <p:cNvPr id="147" name="Straight Arrow Connector 146"/>
          <p:cNvCxnSpPr/>
          <p:nvPr/>
        </p:nvCxnSpPr>
        <p:spPr>
          <a:xfrm>
            <a:off x="8120232" y="3951642"/>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239000" y="4866042"/>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Low forecast</a:t>
            </a:r>
          </a:p>
          <a:p>
            <a:pPr algn="ctr"/>
            <a:r>
              <a:rPr lang="en-US" sz="1000">
                <a:solidFill>
                  <a:schemeClr val="tx1"/>
                </a:solidFill>
                <a:latin typeface="Arial" pitchFamily="34" charset="0"/>
                <a:cs typeface="Arial" pitchFamily="34" charset="0"/>
              </a:rPr>
              <a:t>accuracy</a:t>
            </a:r>
          </a:p>
        </p:txBody>
      </p:sp>
      <p:cxnSp>
        <p:nvCxnSpPr>
          <p:cNvPr id="149" name="Straight Arrow Connector 148"/>
          <p:cNvCxnSpPr/>
          <p:nvPr/>
        </p:nvCxnSpPr>
        <p:spPr>
          <a:xfrm flipV="1">
            <a:off x="7967832" y="4408842"/>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6324600" y="4866042"/>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Truck/driver</a:t>
            </a:r>
          </a:p>
          <a:p>
            <a:pPr algn="ctr"/>
            <a:r>
              <a:rPr lang="en-US" sz="1000">
                <a:solidFill>
                  <a:schemeClr val="tx1"/>
                </a:solidFill>
                <a:latin typeface="Arial" pitchFamily="34" charset="0"/>
                <a:cs typeface="Arial" pitchFamily="34" charset="0"/>
              </a:rPr>
              <a:t>shortage</a:t>
            </a:r>
          </a:p>
        </p:txBody>
      </p:sp>
      <p:cxnSp>
        <p:nvCxnSpPr>
          <p:cNvPr id="153" name="Straight Arrow Connector 152"/>
          <p:cNvCxnSpPr/>
          <p:nvPr/>
        </p:nvCxnSpPr>
        <p:spPr>
          <a:xfrm flipV="1">
            <a:off x="6858000" y="4408842"/>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7434432" y="3570642"/>
            <a:ext cx="1176168"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W/H stock levels inaccurate</a:t>
            </a:r>
          </a:p>
        </p:txBody>
      </p:sp>
      <p:cxnSp>
        <p:nvCxnSpPr>
          <p:cNvPr id="155" name="Straight Arrow Connector 154"/>
          <p:cNvCxnSpPr/>
          <p:nvPr/>
        </p:nvCxnSpPr>
        <p:spPr>
          <a:xfrm>
            <a:off x="7772400" y="4126452"/>
            <a:ext cx="4572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6" name="Oval 155"/>
          <p:cNvSpPr/>
          <p:nvPr/>
        </p:nvSpPr>
        <p:spPr>
          <a:xfrm>
            <a:off x="6934200" y="3940884"/>
            <a:ext cx="958326"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7" name="Rectangle 156"/>
          <p:cNvSpPr/>
          <p:nvPr/>
        </p:nvSpPr>
        <p:spPr>
          <a:xfrm>
            <a:off x="6934200" y="3951642"/>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Arial" pitchFamily="34" charset="0"/>
                <a:cs typeface="Arial" pitchFamily="34" charset="0"/>
              </a:rPr>
              <a:t>Manual stock</a:t>
            </a:r>
          </a:p>
          <a:p>
            <a:pPr algn="ctr"/>
            <a:r>
              <a:rPr lang="en-US" sz="900">
                <a:solidFill>
                  <a:schemeClr val="tx1"/>
                </a:solidFill>
                <a:latin typeface="Arial" pitchFamily="34" charset="0"/>
                <a:cs typeface="Arial" pitchFamily="34" charset="0"/>
              </a:rPr>
              <a:t>Update in DB</a:t>
            </a:r>
          </a:p>
        </p:txBody>
      </p:sp>
      <p:cxnSp>
        <p:nvCxnSpPr>
          <p:cNvPr id="162" name="Straight Arrow Connector 161"/>
          <p:cNvCxnSpPr/>
          <p:nvPr/>
        </p:nvCxnSpPr>
        <p:spPr>
          <a:xfrm>
            <a:off x="4213410" y="2613210"/>
            <a:ext cx="381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645484" y="1514136"/>
            <a:ext cx="381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1945340" y="1343806"/>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latin typeface="Arial" pitchFamily="34" charset="0"/>
                <a:cs typeface="Arial" pitchFamily="34" charset="0"/>
              </a:rPr>
              <a:t>Manual</a:t>
            </a:r>
          </a:p>
          <a:p>
            <a:pPr algn="ctr"/>
            <a:r>
              <a:rPr lang="en-US" sz="900">
                <a:solidFill>
                  <a:schemeClr val="tx1"/>
                </a:solidFill>
                <a:latin typeface="Arial" pitchFamily="34" charset="0"/>
                <a:cs typeface="Arial" pitchFamily="34" charset="0"/>
              </a:rPr>
              <a:t>process</a:t>
            </a:r>
          </a:p>
        </p:txBody>
      </p:sp>
      <p:sp>
        <p:nvSpPr>
          <p:cNvPr id="100" name="Oval 99"/>
          <p:cNvSpPr/>
          <p:nvPr/>
        </p:nvSpPr>
        <p:spPr>
          <a:xfrm>
            <a:off x="6799730" y="1341119"/>
            <a:ext cx="914400"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Oval 100"/>
          <p:cNvSpPr/>
          <p:nvPr/>
        </p:nvSpPr>
        <p:spPr>
          <a:xfrm>
            <a:off x="7525870" y="2658035"/>
            <a:ext cx="914400"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Oval 105"/>
          <p:cNvSpPr/>
          <p:nvPr/>
        </p:nvSpPr>
        <p:spPr>
          <a:xfrm>
            <a:off x="6423210" y="2658035"/>
            <a:ext cx="968190" cy="40251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0" name="Straight Arrow Connector 109"/>
          <p:cNvCxnSpPr/>
          <p:nvPr/>
        </p:nvCxnSpPr>
        <p:spPr>
          <a:xfrm>
            <a:off x="6705600" y="1752600"/>
            <a:ext cx="304800"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5876365" y="1438835"/>
            <a:ext cx="9906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Arial" pitchFamily="34" charset="0"/>
                <a:cs typeface="Arial" pitchFamily="34" charset="0"/>
              </a:rPr>
              <a:t>Promotional</a:t>
            </a:r>
          </a:p>
          <a:p>
            <a:pPr algn="ctr"/>
            <a:r>
              <a:rPr lang="en-US" sz="1000">
                <a:solidFill>
                  <a:schemeClr val="tx1"/>
                </a:solidFill>
                <a:latin typeface="Arial" pitchFamily="34" charset="0"/>
                <a:cs typeface="Arial" pitchFamily="34" charset="0"/>
              </a:rPr>
              <a:t>offers</a:t>
            </a:r>
          </a:p>
        </p:txBody>
      </p:sp>
      <p:sp>
        <p:nvSpPr>
          <p:cNvPr id="2" name="Title 1">
            <a:extLst>
              <a:ext uri="{FF2B5EF4-FFF2-40B4-BE49-F238E27FC236}">
                <a16:creationId xmlns:a16="http://schemas.microsoft.com/office/drawing/2014/main" id="{E2FFD9FE-8A8E-9181-23D4-81A91252CA70}"/>
              </a:ext>
            </a:extLst>
          </p:cNvPr>
          <p:cNvSpPr>
            <a:spLocks noGrp="1"/>
          </p:cNvSpPr>
          <p:nvPr>
            <p:ph type="title"/>
          </p:nvPr>
        </p:nvSpPr>
        <p:spPr/>
        <p:txBody>
          <a:bodyPr/>
          <a:lstStyle/>
          <a:p>
            <a:pPr marL="0" marR="0" lvl="0" indent="0" defTabSz="914400" rtl="0" eaLnBrk="1" fontAlgn="auto" latinLnBrk="0" hangingPunct="1">
              <a:lnSpc>
                <a:spcPct val="100000"/>
              </a:lnSpc>
              <a:spcBef>
                <a:spcPts val="0"/>
              </a:spcBef>
              <a:spcAft>
                <a:spcPts val="0"/>
              </a:spcAft>
              <a:tabLst/>
              <a:defRPr/>
            </a:pPr>
            <a:r>
              <a:rPr kumimoji="0" lang="en-US" sz="1800" b="1" i="0" u="none" strike="noStrike" kern="1200" cap="none" spc="0" normalizeH="0" baseline="0" noProof="0">
                <a:ln>
                  <a:noFill/>
                </a:ln>
                <a:solidFill>
                  <a:prstClr val="black"/>
                </a:solidFill>
                <a:effectLst/>
                <a:uLnTx/>
                <a:uFillTx/>
                <a:latin typeface="Arial"/>
                <a:ea typeface="+mn-ea"/>
                <a:cs typeface="Arial"/>
              </a:rPr>
              <a:t>Root-cause analysis (Cause &amp; Effect)</a:t>
            </a:r>
            <a:br>
              <a:rPr kumimoji="0" lang="en-US" sz="1800" b="1" i="0" u="none" strike="noStrike" kern="1200" cap="none" spc="0" normalizeH="0" baseline="0" noProof="0">
                <a:ln>
                  <a:noFill/>
                </a:ln>
                <a:solidFill>
                  <a:prstClr val="black"/>
                </a:solidFill>
                <a:effectLst/>
                <a:uLnTx/>
                <a:uFillTx/>
                <a:latin typeface="Arial"/>
                <a:ea typeface="+mn-ea"/>
                <a:cs typeface="Arial"/>
              </a:rPr>
            </a:br>
            <a:endParaRPr lang="en-US"/>
          </a:p>
        </p:txBody>
      </p:sp>
    </p:spTree>
    <p:extLst>
      <p:ext uri="{BB962C8B-B14F-4D97-AF65-F5344CB8AC3E}">
        <p14:creationId xmlns:p14="http://schemas.microsoft.com/office/powerpoint/2010/main" val="1012964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97158525"/>
              </p:ext>
            </p:extLst>
          </p:nvPr>
        </p:nvGraphicFramePr>
        <p:xfrm>
          <a:off x="3508744" y="1935126"/>
          <a:ext cx="4797056" cy="3930500"/>
        </p:xfrm>
        <a:graphic>
          <a:graphicData uri="http://schemas.openxmlformats.org/drawingml/2006/table">
            <a:tbl>
              <a:tblPr firstRow="1" bandRow="1">
                <a:tableStyleId>{5C22544A-7EE6-4342-B048-85BDC9FD1C3A}</a:tableStyleId>
              </a:tblPr>
              <a:tblGrid>
                <a:gridCol w="899448">
                  <a:extLst>
                    <a:ext uri="{9D8B030D-6E8A-4147-A177-3AD203B41FA5}">
                      <a16:colId xmlns:a16="http://schemas.microsoft.com/office/drawing/2014/main" val="20000"/>
                    </a:ext>
                  </a:extLst>
                </a:gridCol>
                <a:gridCol w="3897608">
                  <a:extLst>
                    <a:ext uri="{9D8B030D-6E8A-4147-A177-3AD203B41FA5}">
                      <a16:colId xmlns:a16="http://schemas.microsoft.com/office/drawing/2014/main" val="20001"/>
                    </a:ext>
                  </a:extLst>
                </a:gridCol>
              </a:tblGrid>
              <a:tr h="393050">
                <a:tc>
                  <a:txBody>
                    <a:bodyPr/>
                    <a:lstStyle/>
                    <a:p>
                      <a:pPr algn="ctr"/>
                      <a:r>
                        <a:rPr lang="en-US">
                          <a:solidFill>
                            <a:schemeClr val="bg1"/>
                          </a:solidFill>
                          <a:latin typeface="Arial" pitchFamily="34" charset="0"/>
                          <a:cs typeface="Arial" pitchFamily="34" charset="0"/>
                        </a:rPr>
                        <a:t>No.</a:t>
                      </a:r>
                    </a:p>
                  </a:txBody>
                  <a:tcPr>
                    <a:solidFill>
                      <a:schemeClr val="tx1"/>
                    </a:solidFill>
                  </a:tcPr>
                </a:tc>
                <a:tc>
                  <a:txBody>
                    <a:bodyPr/>
                    <a:lstStyle/>
                    <a:p>
                      <a:pPr algn="ctr"/>
                      <a:r>
                        <a:rPr lang="en-US">
                          <a:solidFill>
                            <a:schemeClr val="bg1"/>
                          </a:solidFill>
                          <a:latin typeface="Arial" pitchFamily="34" charset="0"/>
                          <a:cs typeface="Arial" pitchFamily="34" charset="0"/>
                        </a:rPr>
                        <a:t>Vital X</a:t>
                      </a:r>
                    </a:p>
                  </a:txBody>
                  <a:tcPr>
                    <a:solidFill>
                      <a:schemeClr val="tx1"/>
                    </a:solidFill>
                  </a:tcPr>
                </a:tc>
                <a:extLst>
                  <a:ext uri="{0D108BD9-81ED-4DB2-BD59-A6C34878D82A}">
                    <a16:rowId xmlns:a16="http://schemas.microsoft.com/office/drawing/2014/main" val="10000"/>
                  </a:ext>
                </a:extLst>
              </a:tr>
              <a:tr h="393050">
                <a:tc>
                  <a:txBody>
                    <a:bodyPr/>
                    <a:lstStyle/>
                    <a:p>
                      <a:pPr algn="ctr"/>
                      <a:r>
                        <a:rPr lang="en-US" sz="1400">
                          <a:latin typeface="Arial" pitchFamily="34" charset="0"/>
                          <a:cs typeface="Arial" pitchFamily="34" charset="0"/>
                        </a:rPr>
                        <a:t>1</a:t>
                      </a:r>
                    </a:p>
                  </a:txBody>
                  <a:tcPr>
                    <a:solidFill>
                      <a:schemeClr val="accent6"/>
                    </a:solidFill>
                  </a:tcPr>
                </a:tc>
                <a:tc>
                  <a:txBody>
                    <a:bodyPr/>
                    <a:lstStyle/>
                    <a:p>
                      <a:pPr algn="l"/>
                      <a:r>
                        <a:rPr lang="en-US" sz="1400">
                          <a:latin typeface="Arial" pitchFamily="34" charset="0"/>
                          <a:cs typeface="Arial" pitchFamily="34" charset="0"/>
                        </a:rPr>
                        <a:t>Low forecast accuracy</a:t>
                      </a:r>
                    </a:p>
                  </a:txBody>
                  <a:tcPr>
                    <a:solidFill>
                      <a:schemeClr val="accent6"/>
                    </a:solidFill>
                  </a:tcPr>
                </a:tc>
                <a:extLst>
                  <a:ext uri="{0D108BD9-81ED-4DB2-BD59-A6C34878D82A}">
                    <a16:rowId xmlns:a16="http://schemas.microsoft.com/office/drawing/2014/main" val="10001"/>
                  </a:ext>
                </a:extLst>
              </a:tr>
              <a:tr h="393050">
                <a:tc>
                  <a:txBody>
                    <a:bodyPr/>
                    <a:lstStyle/>
                    <a:p>
                      <a:pPr algn="ctr"/>
                      <a:r>
                        <a:rPr lang="en-US" sz="1400">
                          <a:latin typeface="Arial" pitchFamily="34" charset="0"/>
                          <a:cs typeface="Arial" pitchFamily="34" charset="0"/>
                        </a:rPr>
                        <a:t>2</a:t>
                      </a:r>
                    </a:p>
                  </a:txBody>
                  <a:tcPr>
                    <a:solidFill>
                      <a:schemeClr val="accent6"/>
                    </a:solidFill>
                  </a:tcPr>
                </a:tc>
                <a:tc>
                  <a:txBody>
                    <a:bodyPr/>
                    <a:lstStyle/>
                    <a:p>
                      <a:pPr algn="l" fontAlgn="t"/>
                      <a:r>
                        <a:rPr lang="en-US" sz="1400" kern="1200">
                          <a:solidFill>
                            <a:schemeClr val="dk1"/>
                          </a:solidFill>
                          <a:latin typeface="Arial"/>
                          <a:ea typeface="+mn-ea"/>
                          <a:cs typeface="Arial"/>
                        </a:rPr>
                        <a:t>  Market trends not factored</a:t>
                      </a:r>
                    </a:p>
                  </a:txBody>
                  <a:tcPr marL="0" marR="0" marT="0" marB="0">
                    <a:solidFill>
                      <a:schemeClr val="accent6"/>
                    </a:solidFill>
                  </a:tcPr>
                </a:tc>
                <a:extLst>
                  <a:ext uri="{0D108BD9-81ED-4DB2-BD59-A6C34878D82A}">
                    <a16:rowId xmlns:a16="http://schemas.microsoft.com/office/drawing/2014/main" val="10002"/>
                  </a:ext>
                </a:extLst>
              </a:tr>
              <a:tr h="393050">
                <a:tc>
                  <a:txBody>
                    <a:bodyPr/>
                    <a:lstStyle/>
                    <a:p>
                      <a:pPr algn="ctr"/>
                      <a:r>
                        <a:rPr lang="en-US" sz="1400">
                          <a:latin typeface="Arial" pitchFamily="34" charset="0"/>
                          <a:cs typeface="Arial" pitchFamily="34" charset="0"/>
                        </a:rPr>
                        <a:t>3</a:t>
                      </a:r>
                    </a:p>
                  </a:txBody>
                  <a:tcPr>
                    <a:solidFill>
                      <a:schemeClr val="accent6"/>
                    </a:solidFill>
                  </a:tcPr>
                </a:tc>
                <a:tc>
                  <a:txBody>
                    <a:bodyPr/>
                    <a:lstStyle/>
                    <a:p>
                      <a:pPr algn="l" fontAlgn="t"/>
                      <a:r>
                        <a:rPr lang="en-US" sz="1400" kern="1200">
                          <a:solidFill>
                            <a:schemeClr val="dk1"/>
                          </a:solidFill>
                          <a:latin typeface="Arial" pitchFamily="34" charset="0"/>
                          <a:ea typeface="+mn-ea"/>
                          <a:cs typeface="Arial" pitchFamily="34" charset="0"/>
                        </a:rPr>
                        <a:t>  Seasonality</a:t>
                      </a:r>
                    </a:p>
                  </a:txBody>
                  <a:tcPr marL="0" marR="0" marT="0" marB="0">
                    <a:solidFill>
                      <a:schemeClr val="accent6"/>
                    </a:solidFill>
                  </a:tcPr>
                </a:tc>
                <a:extLst>
                  <a:ext uri="{0D108BD9-81ED-4DB2-BD59-A6C34878D82A}">
                    <a16:rowId xmlns:a16="http://schemas.microsoft.com/office/drawing/2014/main" val="10003"/>
                  </a:ext>
                </a:extLst>
              </a:tr>
              <a:tr h="393050">
                <a:tc>
                  <a:txBody>
                    <a:bodyPr/>
                    <a:lstStyle/>
                    <a:p>
                      <a:pPr algn="ctr"/>
                      <a:r>
                        <a:rPr lang="en-US" sz="1400">
                          <a:latin typeface="Arial" pitchFamily="34" charset="0"/>
                          <a:cs typeface="Arial" pitchFamily="34" charset="0"/>
                        </a:rPr>
                        <a:t>4</a:t>
                      </a:r>
                    </a:p>
                  </a:txBody>
                  <a:tcPr>
                    <a:solidFill>
                      <a:schemeClr val="accent6"/>
                    </a:solidFill>
                  </a:tcPr>
                </a:tc>
                <a:tc>
                  <a:txBody>
                    <a:bodyPr/>
                    <a:lstStyle/>
                    <a:p>
                      <a:pPr algn="l"/>
                      <a:r>
                        <a:rPr lang="en-US" sz="1400">
                          <a:latin typeface="Arial" pitchFamily="34" charset="0"/>
                          <a:cs typeface="Arial" pitchFamily="34" charset="0"/>
                        </a:rPr>
                        <a:t>W/H stock levels inaccurate</a:t>
                      </a:r>
                    </a:p>
                  </a:txBody>
                  <a:tcPr>
                    <a:solidFill>
                      <a:schemeClr val="accent6"/>
                    </a:solidFill>
                  </a:tcPr>
                </a:tc>
                <a:extLst>
                  <a:ext uri="{0D108BD9-81ED-4DB2-BD59-A6C34878D82A}">
                    <a16:rowId xmlns:a16="http://schemas.microsoft.com/office/drawing/2014/main" val="10004"/>
                  </a:ext>
                </a:extLst>
              </a:tr>
              <a:tr h="393050">
                <a:tc>
                  <a:txBody>
                    <a:bodyPr/>
                    <a:lstStyle/>
                    <a:p>
                      <a:pPr algn="ctr"/>
                      <a:r>
                        <a:rPr lang="en-US" sz="1400">
                          <a:latin typeface="Arial" pitchFamily="34" charset="0"/>
                          <a:cs typeface="Arial" pitchFamily="34" charset="0"/>
                        </a:rPr>
                        <a:t>5</a:t>
                      </a:r>
                    </a:p>
                  </a:txBody>
                  <a:tcPr>
                    <a:solidFill>
                      <a:schemeClr val="accent6"/>
                    </a:solidFill>
                  </a:tcPr>
                </a:tc>
                <a:tc>
                  <a:txBody>
                    <a:bodyPr/>
                    <a:lstStyle/>
                    <a:p>
                      <a:pPr algn="l"/>
                      <a:r>
                        <a:rPr lang="en-US" sz="1400">
                          <a:latin typeface="Arial" pitchFamily="34" charset="0"/>
                          <a:cs typeface="Arial" pitchFamily="34" charset="0"/>
                        </a:rPr>
                        <a:t>Ill-timed investment in W/H capacity</a:t>
                      </a:r>
                    </a:p>
                  </a:txBody>
                  <a:tcPr>
                    <a:solidFill>
                      <a:schemeClr val="accent6"/>
                    </a:solidFill>
                  </a:tcPr>
                </a:tc>
                <a:extLst>
                  <a:ext uri="{0D108BD9-81ED-4DB2-BD59-A6C34878D82A}">
                    <a16:rowId xmlns:a16="http://schemas.microsoft.com/office/drawing/2014/main" val="10005"/>
                  </a:ext>
                </a:extLst>
              </a:tr>
              <a:tr h="393050">
                <a:tc>
                  <a:txBody>
                    <a:bodyPr/>
                    <a:lstStyle/>
                    <a:p>
                      <a:pPr algn="ctr"/>
                      <a:r>
                        <a:rPr lang="en-US" sz="1400">
                          <a:latin typeface="Arial" pitchFamily="34" charset="0"/>
                          <a:cs typeface="Arial" pitchFamily="34" charset="0"/>
                        </a:rPr>
                        <a:t>6</a:t>
                      </a:r>
                    </a:p>
                  </a:txBody>
                  <a:tcPr>
                    <a:solidFill>
                      <a:schemeClr val="accent6"/>
                    </a:solidFill>
                  </a:tcPr>
                </a:tc>
                <a:tc>
                  <a:txBody>
                    <a:bodyPr/>
                    <a:lstStyle/>
                    <a:p>
                      <a:pPr algn="l"/>
                      <a:r>
                        <a:rPr lang="en-US" sz="1400">
                          <a:latin typeface="Arial" pitchFamily="34" charset="0"/>
                          <a:cs typeface="Arial" pitchFamily="34" charset="0"/>
                        </a:rPr>
                        <a:t>Misplaced trucks at W/H</a:t>
                      </a:r>
                    </a:p>
                  </a:txBody>
                  <a:tcPr>
                    <a:solidFill>
                      <a:schemeClr val="accent6"/>
                    </a:solidFill>
                  </a:tcPr>
                </a:tc>
                <a:extLst>
                  <a:ext uri="{0D108BD9-81ED-4DB2-BD59-A6C34878D82A}">
                    <a16:rowId xmlns:a16="http://schemas.microsoft.com/office/drawing/2014/main" val="10006"/>
                  </a:ext>
                </a:extLst>
              </a:tr>
              <a:tr h="393050">
                <a:tc>
                  <a:txBody>
                    <a:bodyPr/>
                    <a:lstStyle/>
                    <a:p>
                      <a:pPr algn="ctr"/>
                      <a:r>
                        <a:rPr lang="en-US" sz="1400">
                          <a:latin typeface="Arial" pitchFamily="34" charset="0"/>
                          <a:cs typeface="Arial" pitchFamily="34" charset="0"/>
                        </a:rPr>
                        <a:t>7</a:t>
                      </a:r>
                    </a:p>
                  </a:txBody>
                  <a:tcPr>
                    <a:solidFill>
                      <a:schemeClr val="accent6"/>
                    </a:solidFill>
                  </a:tcPr>
                </a:tc>
                <a:tc>
                  <a:txBody>
                    <a:bodyPr/>
                    <a:lstStyle/>
                    <a:p>
                      <a:pPr algn="l"/>
                      <a:r>
                        <a:rPr lang="en-US" sz="1400">
                          <a:latin typeface="Arial" pitchFamily="34" charset="0"/>
                          <a:cs typeface="Arial" pitchFamily="34" charset="0"/>
                        </a:rPr>
                        <a:t>Driver shortage</a:t>
                      </a:r>
                    </a:p>
                  </a:txBody>
                  <a:tcPr>
                    <a:solidFill>
                      <a:schemeClr val="accent6"/>
                    </a:solidFill>
                  </a:tcPr>
                </a:tc>
                <a:extLst>
                  <a:ext uri="{0D108BD9-81ED-4DB2-BD59-A6C34878D82A}">
                    <a16:rowId xmlns:a16="http://schemas.microsoft.com/office/drawing/2014/main" val="10007"/>
                  </a:ext>
                </a:extLst>
              </a:tr>
              <a:tr h="393050">
                <a:tc>
                  <a:txBody>
                    <a:bodyPr/>
                    <a:lstStyle/>
                    <a:p>
                      <a:pPr algn="ctr"/>
                      <a:r>
                        <a:rPr lang="en-US" sz="1400">
                          <a:latin typeface="Arial" pitchFamily="34" charset="0"/>
                          <a:cs typeface="Arial" pitchFamily="34" charset="0"/>
                        </a:rPr>
                        <a:t>8</a:t>
                      </a:r>
                    </a:p>
                  </a:txBody>
                  <a:tcPr>
                    <a:solidFill>
                      <a:schemeClr val="accent6"/>
                    </a:solidFill>
                  </a:tcPr>
                </a:tc>
                <a:tc>
                  <a:txBody>
                    <a:bodyPr/>
                    <a:lstStyle/>
                    <a:p>
                      <a:pPr algn="l"/>
                      <a:r>
                        <a:rPr lang="en-US" sz="1400">
                          <a:latin typeface="Arial" pitchFamily="34" charset="0"/>
                          <a:cs typeface="Arial" pitchFamily="34" charset="0"/>
                        </a:rPr>
                        <a:t>W/H dispatch</a:t>
                      </a:r>
                      <a:r>
                        <a:rPr lang="en-US" sz="1400" baseline="0">
                          <a:latin typeface="Arial" pitchFamily="34" charset="0"/>
                          <a:cs typeface="Arial" pitchFamily="34" charset="0"/>
                        </a:rPr>
                        <a:t> time is long</a:t>
                      </a:r>
                      <a:endParaRPr lang="en-US" sz="1400">
                        <a:latin typeface="Arial" pitchFamily="34" charset="0"/>
                        <a:cs typeface="Arial" pitchFamily="34" charset="0"/>
                      </a:endParaRPr>
                    </a:p>
                  </a:txBody>
                  <a:tcPr>
                    <a:solidFill>
                      <a:schemeClr val="accent6"/>
                    </a:solidFill>
                  </a:tcPr>
                </a:tc>
                <a:extLst>
                  <a:ext uri="{0D108BD9-81ED-4DB2-BD59-A6C34878D82A}">
                    <a16:rowId xmlns:a16="http://schemas.microsoft.com/office/drawing/2014/main" val="10008"/>
                  </a:ext>
                </a:extLst>
              </a:tr>
              <a:tr h="393050">
                <a:tc>
                  <a:txBody>
                    <a:bodyPr/>
                    <a:lstStyle/>
                    <a:p>
                      <a:pPr algn="ctr"/>
                      <a:r>
                        <a:rPr lang="en-US" sz="1400">
                          <a:latin typeface="Arial" pitchFamily="34" charset="0"/>
                          <a:cs typeface="Arial" pitchFamily="34" charset="0"/>
                        </a:rPr>
                        <a:t>9</a:t>
                      </a:r>
                    </a:p>
                  </a:txBody>
                  <a:tcPr>
                    <a:solidFill>
                      <a:schemeClr val="accent6"/>
                    </a:solidFill>
                  </a:tcPr>
                </a:tc>
                <a:tc>
                  <a:txBody>
                    <a:bodyPr/>
                    <a:lstStyle/>
                    <a:p>
                      <a:pPr algn="l"/>
                      <a:r>
                        <a:rPr lang="en-US" sz="1400">
                          <a:latin typeface="Arial" pitchFamily="34" charset="0"/>
                          <a:cs typeface="Arial" pitchFamily="34" charset="0"/>
                        </a:rPr>
                        <a:t>Factory unload time is long</a:t>
                      </a:r>
                    </a:p>
                  </a:txBody>
                  <a:tcPr>
                    <a:solidFill>
                      <a:schemeClr val="accent6"/>
                    </a:solidFill>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E944D52E-B5EA-78D0-2E8E-683E2E22D21E}"/>
              </a:ext>
            </a:extLst>
          </p:cNvPr>
          <p:cNvSpPr>
            <a:spLocks noGrp="1"/>
          </p:cNvSpPr>
          <p:nvPr>
            <p:ph type="title"/>
          </p:nvPr>
        </p:nvSpPr>
        <p:spPr/>
        <p:txBody>
          <a:bodyPr/>
          <a:lstStyle/>
          <a:p>
            <a:r>
              <a:rPr lang="en-US" sz="2800" b="1">
                <a:solidFill>
                  <a:schemeClr val="tx1"/>
                </a:solidFill>
                <a:latin typeface="Arial" pitchFamily="34" charset="0"/>
                <a:cs typeface="Arial" pitchFamily="34" charset="0"/>
              </a:rPr>
              <a:t>Vital X’s summary</a:t>
            </a:r>
            <a:br>
              <a:rPr lang="en-US" sz="2800" b="1">
                <a:solidFill>
                  <a:schemeClr val="tx1"/>
                </a:solidFill>
                <a:latin typeface="Arial" pitchFamily="34" charset="0"/>
                <a:cs typeface="Arial" pitchFamily="34" charset="0"/>
              </a:rPr>
            </a:b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37978990"/>
              </p:ext>
            </p:extLst>
          </p:nvPr>
        </p:nvGraphicFramePr>
        <p:xfrm>
          <a:off x="1643233" y="827443"/>
          <a:ext cx="8904075" cy="5575605"/>
        </p:xfrm>
        <a:graphic>
          <a:graphicData uri="http://schemas.openxmlformats.org/drawingml/2006/table">
            <a:tbl>
              <a:tblPr firstRow="1" bandRow="1">
                <a:tableStyleId>{5C22544A-7EE6-4342-B048-85BDC9FD1C3A}</a:tableStyleId>
              </a:tblPr>
              <a:tblGrid>
                <a:gridCol w="744810">
                  <a:extLst>
                    <a:ext uri="{9D8B030D-6E8A-4147-A177-3AD203B41FA5}">
                      <a16:colId xmlns:a16="http://schemas.microsoft.com/office/drawing/2014/main" val="3711980360"/>
                    </a:ext>
                  </a:extLst>
                </a:gridCol>
                <a:gridCol w="744810">
                  <a:extLst>
                    <a:ext uri="{9D8B030D-6E8A-4147-A177-3AD203B41FA5}">
                      <a16:colId xmlns:a16="http://schemas.microsoft.com/office/drawing/2014/main" val="20000"/>
                    </a:ext>
                  </a:extLst>
                </a:gridCol>
                <a:gridCol w="961133">
                  <a:extLst>
                    <a:ext uri="{9D8B030D-6E8A-4147-A177-3AD203B41FA5}">
                      <a16:colId xmlns:a16="http://schemas.microsoft.com/office/drawing/2014/main" val="20001"/>
                    </a:ext>
                  </a:extLst>
                </a:gridCol>
                <a:gridCol w="1167092">
                  <a:extLst>
                    <a:ext uri="{9D8B030D-6E8A-4147-A177-3AD203B41FA5}">
                      <a16:colId xmlns:a16="http://schemas.microsoft.com/office/drawing/2014/main" val="20002"/>
                    </a:ext>
                  </a:extLst>
                </a:gridCol>
                <a:gridCol w="343261">
                  <a:extLst>
                    <a:ext uri="{9D8B030D-6E8A-4147-A177-3AD203B41FA5}">
                      <a16:colId xmlns:a16="http://schemas.microsoft.com/office/drawing/2014/main" val="20003"/>
                    </a:ext>
                  </a:extLst>
                </a:gridCol>
                <a:gridCol w="343261">
                  <a:extLst>
                    <a:ext uri="{9D8B030D-6E8A-4147-A177-3AD203B41FA5}">
                      <a16:colId xmlns:a16="http://schemas.microsoft.com/office/drawing/2014/main" val="1225301700"/>
                    </a:ext>
                  </a:extLst>
                </a:gridCol>
                <a:gridCol w="892481">
                  <a:extLst>
                    <a:ext uri="{9D8B030D-6E8A-4147-A177-3AD203B41FA5}">
                      <a16:colId xmlns:a16="http://schemas.microsoft.com/office/drawing/2014/main" val="20004"/>
                    </a:ext>
                  </a:extLst>
                </a:gridCol>
                <a:gridCol w="343261">
                  <a:extLst>
                    <a:ext uri="{9D8B030D-6E8A-4147-A177-3AD203B41FA5}">
                      <a16:colId xmlns:a16="http://schemas.microsoft.com/office/drawing/2014/main" val="20005"/>
                    </a:ext>
                  </a:extLst>
                </a:gridCol>
                <a:gridCol w="686524">
                  <a:extLst>
                    <a:ext uri="{9D8B030D-6E8A-4147-A177-3AD203B41FA5}">
                      <a16:colId xmlns:a16="http://schemas.microsoft.com/office/drawing/2014/main" val="20006"/>
                    </a:ext>
                  </a:extLst>
                </a:gridCol>
                <a:gridCol w="343261">
                  <a:extLst>
                    <a:ext uri="{9D8B030D-6E8A-4147-A177-3AD203B41FA5}">
                      <a16:colId xmlns:a16="http://schemas.microsoft.com/office/drawing/2014/main" val="20007"/>
                    </a:ext>
                  </a:extLst>
                </a:gridCol>
                <a:gridCol w="411914">
                  <a:extLst>
                    <a:ext uri="{9D8B030D-6E8A-4147-A177-3AD203B41FA5}">
                      <a16:colId xmlns:a16="http://schemas.microsoft.com/office/drawing/2014/main" val="20008"/>
                    </a:ext>
                  </a:extLst>
                </a:gridCol>
                <a:gridCol w="1014893">
                  <a:extLst>
                    <a:ext uri="{9D8B030D-6E8A-4147-A177-3AD203B41FA5}">
                      <a16:colId xmlns:a16="http://schemas.microsoft.com/office/drawing/2014/main" val="20009"/>
                    </a:ext>
                  </a:extLst>
                </a:gridCol>
                <a:gridCol w="907374">
                  <a:extLst>
                    <a:ext uri="{9D8B030D-6E8A-4147-A177-3AD203B41FA5}">
                      <a16:colId xmlns:a16="http://schemas.microsoft.com/office/drawing/2014/main" val="20010"/>
                    </a:ext>
                  </a:extLst>
                </a:gridCol>
              </a:tblGrid>
              <a:tr h="714045">
                <a:tc>
                  <a:txBody>
                    <a:bodyPr/>
                    <a:lstStyle/>
                    <a:p>
                      <a:pPr lvl="0" algn="ctr">
                        <a:buNone/>
                      </a:pPr>
                      <a:endParaRPr lang="en-US" sz="1200" b="1" i="0" u="none" strike="noStrike">
                        <a:solidFill>
                          <a:schemeClr val="bg1"/>
                        </a:solidFill>
                        <a:latin typeface="Arial"/>
                      </a:endParaRPr>
                    </a:p>
                  </a:txBody>
                  <a:tcPr marL="0" marR="0" marT="0" marB="0" anchor="ctr">
                    <a:solidFill>
                      <a:srgbClr val="C00000"/>
                    </a:solidFill>
                  </a:tcPr>
                </a:tc>
                <a:tc>
                  <a:txBody>
                    <a:bodyPr/>
                    <a:lstStyle/>
                    <a:p>
                      <a:pPr algn="ctr" fontAlgn="t"/>
                      <a:r>
                        <a:rPr lang="en-US" sz="1200" b="1" i="0" u="none" strike="noStrike">
                          <a:solidFill>
                            <a:schemeClr val="bg1"/>
                          </a:solidFill>
                          <a:latin typeface="Arial"/>
                        </a:rPr>
                        <a:t>Process</a:t>
                      </a:r>
                    </a:p>
                    <a:p>
                      <a:pPr algn="ctr" fontAlgn="t"/>
                      <a:r>
                        <a:rPr lang="en-US" sz="1200" b="1" i="0" u="none" strike="noStrike">
                          <a:solidFill>
                            <a:schemeClr val="bg1"/>
                          </a:solidFill>
                          <a:latin typeface="Arial"/>
                        </a:rPr>
                        <a:t>function</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Potential failure mode</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Potential effects of failure</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SEV</a:t>
                      </a:r>
                    </a:p>
                  </a:txBody>
                  <a:tcPr marL="0" marR="0" marT="0" marB="0" anchor="ctr">
                    <a:solidFill>
                      <a:srgbClr val="C00000"/>
                    </a:solidFill>
                  </a:tcPr>
                </a:tc>
                <a:tc>
                  <a:txBody>
                    <a:bodyPr/>
                    <a:lstStyle/>
                    <a:p>
                      <a:pPr lvl="0" algn="ctr">
                        <a:buNone/>
                      </a:pPr>
                      <a:endParaRPr lang="en-US" sz="1200" b="1" i="0" u="none" strike="noStrike">
                        <a:solidFill>
                          <a:schemeClr val="bg1"/>
                        </a:solidFill>
                        <a:latin typeface="Arial"/>
                      </a:endParaRPr>
                    </a:p>
                  </a:txBody>
                  <a:tcPr marL="0" marR="0" marT="0" marB="0" anchor="ctr">
                    <a:solidFill>
                      <a:srgbClr val="C00000"/>
                    </a:solidFill>
                  </a:tcPr>
                </a:tc>
                <a:tc>
                  <a:txBody>
                    <a:bodyPr/>
                    <a:lstStyle/>
                    <a:p>
                      <a:pPr algn="ctr" fontAlgn="t"/>
                      <a:r>
                        <a:rPr lang="en-US" sz="1200" b="1" i="0" u="none" strike="noStrike">
                          <a:solidFill>
                            <a:schemeClr val="bg1"/>
                          </a:solidFill>
                          <a:latin typeface="Arial"/>
                        </a:rPr>
                        <a:t>Potential cause(s)</a:t>
                      </a:r>
                      <a:r>
                        <a:rPr lang="en-US" sz="1200" b="1" i="0" u="none" strike="noStrike" baseline="0">
                          <a:solidFill>
                            <a:schemeClr val="bg1"/>
                          </a:solidFill>
                          <a:latin typeface="Arial"/>
                        </a:rPr>
                        <a:t> of failure</a:t>
                      </a:r>
                      <a:endParaRPr lang="en-US" sz="1200" b="1" i="0" u="none" strike="noStrike">
                        <a:solidFill>
                          <a:schemeClr val="bg1"/>
                        </a:solidFill>
                        <a:latin typeface="Arial"/>
                      </a:endParaRPr>
                    </a:p>
                  </a:txBody>
                  <a:tcPr marL="0" marR="0" marT="0" marB="0" anchor="ctr">
                    <a:solidFill>
                      <a:srgbClr val="C00000"/>
                    </a:solidFill>
                  </a:tcPr>
                </a:tc>
                <a:tc>
                  <a:txBody>
                    <a:bodyPr/>
                    <a:lstStyle/>
                    <a:p>
                      <a:pPr algn="ctr" fontAlgn="t"/>
                      <a:r>
                        <a:rPr lang="en-US" sz="1200" b="1" i="0" u="none" strike="noStrike">
                          <a:solidFill>
                            <a:schemeClr val="bg1"/>
                          </a:solidFill>
                          <a:latin typeface="Arial"/>
                        </a:rPr>
                        <a:t>OCC</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Current process</a:t>
                      </a:r>
                      <a:r>
                        <a:rPr lang="en-US" sz="1200" b="1" i="0" u="none" strike="noStrike" baseline="0">
                          <a:solidFill>
                            <a:schemeClr val="bg1"/>
                          </a:solidFill>
                          <a:latin typeface="Arial"/>
                        </a:rPr>
                        <a:t> controls</a:t>
                      </a:r>
                      <a:endParaRPr lang="en-US" sz="1200" b="1" i="0" u="none" strike="noStrike">
                        <a:solidFill>
                          <a:schemeClr val="bg1"/>
                        </a:solidFill>
                        <a:latin typeface="Arial"/>
                      </a:endParaRPr>
                    </a:p>
                  </a:txBody>
                  <a:tcPr marL="0" marR="0" marT="0" marB="0" anchor="ctr">
                    <a:solidFill>
                      <a:srgbClr val="C00000"/>
                    </a:solidFill>
                  </a:tcPr>
                </a:tc>
                <a:tc>
                  <a:txBody>
                    <a:bodyPr/>
                    <a:lstStyle/>
                    <a:p>
                      <a:pPr algn="ctr" fontAlgn="t"/>
                      <a:r>
                        <a:rPr lang="en-US" sz="1200" b="1" i="0" u="none" strike="noStrike">
                          <a:solidFill>
                            <a:schemeClr val="bg1"/>
                          </a:solidFill>
                          <a:latin typeface="Arial"/>
                        </a:rPr>
                        <a:t>DET</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RPN</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Recommended action</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Responsibility and Target date</a:t>
                      </a:r>
                    </a:p>
                  </a:txBody>
                  <a:tcPr marL="0" marR="0" marT="0" marB="0" anchor="ctr">
                    <a:solidFill>
                      <a:srgbClr val="C00000"/>
                    </a:solidFill>
                  </a:tcPr>
                </a:tc>
                <a:extLst>
                  <a:ext uri="{0D108BD9-81ED-4DB2-BD59-A6C34878D82A}">
                    <a16:rowId xmlns:a16="http://schemas.microsoft.com/office/drawing/2014/main" val="10000"/>
                  </a:ext>
                </a:extLst>
              </a:tr>
              <a:tr h="519690">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S&amp;OP</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Low forecast accuracy</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&amp; supplier capacity inadequate vs. demand</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10</a:t>
                      </a:r>
                    </a:p>
                  </a:txBody>
                  <a:tcPr marL="0" marR="0" marT="0" marB="0" anchor="ctr">
                    <a:solidFill>
                      <a:schemeClr val="accent2">
                        <a:lumMod val="20000"/>
                        <a:lumOff val="80000"/>
                      </a:schemeClr>
                    </a:solidFill>
                  </a:tcPr>
                </a:tc>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S&amp;OP</a:t>
                      </a:r>
                      <a:r>
                        <a:rPr lang="en-US" sz="1100" b="0" i="0" u="none" strike="noStrike" baseline="0">
                          <a:solidFill>
                            <a:srgbClr val="000000"/>
                          </a:solidFill>
                          <a:latin typeface="Arial"/>
                        </a:rPr>
                        <a:t> process-maturity low</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360</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p>
                      <a:pPr algn="ctr" fontAlgn="t"/>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1"/>
                  </a:ext>
                </a:extLst>
              </a:tr>
              <a:tr h="377195">
                <a:tc>
                  <a:txBody>
                    <a:bodyPr/>
                    <a:lstStyle/>
                    <a:p>
                      <a:pPr marL="0" lvl="0" indent="0" algn="ctr" defTabSz="914400">
                        <a:lnSpc>
                          <a:spcPct val="100000"/>
                        </a:lnSpc>
                        <a:spcBef>
                          <a:spcPts val="0"/>
                        </a:spcBef>
                        <a:spcAft>
                          <a:spcPts val="0"/>
                        </a:spcAft>
                        <a:buNone/>
                        <a:tabLst/>
                        <a:defRPr/>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S&amp;OP</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Market trends not factored</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Rush</a:t>
                      </a:r>
                      <a:r>
                        <a:rPr lang="en-US" sz="1100" b="0" i="0" u="none" strike="noStrike" baseline="0">
                          <a:solidFill>
                            <a:srgbClr val="000000"/>
                          </a:solidFill>
                          <a:latin typeface="Arial"/>
                        </a:rPr>
                        <a:t> orders</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8</a:t>
                      </a:r>
                    </a:p>
                  </a:txBody>
                  <a:tcPr marL="0" marR="0" marT="0" marB="0" anchor="ctr">
                    <a:solidFill>
                      <a:schemeClr val="accent2">
                        <a:lumMod val="20000"/>
                        <a:lumOff val="80000"/>
                      </a:schemeClr>
                    </a:solidFill>
                  </a:tcPr>
                </a:tc>
                <a:tc>
                  <a:txBody>
                    <a:bodyPr/>
                    <a:lstStyle/>
                    <a:p>
                      <a:pPr marL="0" lvl="0" indent="0" algn="ctr" defTabSz="914400">
                        <a:lnSpc>
                          <a:spcPct val="100000"/>
                        </a:lnSpc>
                        <a:spcBef>
                          <a:spcPts val="0"/>
                        </a:spcBef>
                        <a:spcAft>
                          <a:spcPts val="0"/>
                        </a:spcAft>
                        <a:buNone/>
                        <a:tabLst/>
                        <a:defRPr/>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S&amp;OP</a:t>
                      </a:r>
                      <a:r>
                        <a:rPr lang="en-US" sz="1100" b="0" i="0" u="none" strike="noStrike" baseline="0">
                          <a:solidFill>
                            <a:srgbClr val="000000"/>
                          </a:solidFill>
                          <a:latin typeface="Arial"/>
                        </a:rPr>
                        <a:t> process-maturity low</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192</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p>
                      <a:pPr algn="ctr" fontAlgn="t"/>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2"/>
                  </a:ext>
                </a:extLst>
              </a:tr>
              <a:tr h="377195">
                <a:tc>
                  <a:txBody>
                    <a:bodyPr/>
                    <a:lstStyle/>
                    <a:p>
                      <a:pPr marL="0" lvl="0" indent="0" algn="ctr" defTabSz="914400">
                        <a:lnSpc>
                          <a:spcPct val="100000"/>
                        </a:lnSpc>
                        <a:spcBef>
                          <a:spcPts val="0"/>
                        </a:spcBef>
                        <a:spcAft>
                          <a:spcPts val="0"/>
                        </a:spcAft>
                        <a:buNone/>
                        <a:tabLst/>
                        <a:defRPr/>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S&amp;OP</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Seasonality</a:t>
                      </a: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Rush</a:t>
                      </a:r>
                      <a:r>
                        <a:rPr lang="en-US" sz="1100" b="0" i="0" u="none" strike="noStrike" baseline="0">
                          <a:solidFill>
                            <a:srgbClr val="000000"/>
                          </a:solidFill>
                          <a:latin typeface="Arial"/>
                        </a:rPr>
                        <a:t> orders</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marL="0" lvl="0" indent="0" algn="ctr" defTabSz="914400">
                        <a:lnSpc>
                          <a:spcPct val="100000"/>
                        </a:lnSpc>
                        <a:spcBef>
                          <a:spcPts val="0"/>
                        </a:spcBef>
                        <a:spcAft>
                          <a:spcPts val="0"/>
                        </a:spcAft>
                        <a:buNone/>
                        <a:tabLst/>
                        <a:defRPr/>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S&amp;OP</a:t>
                      </a:r>
                      <a:r>
                        <a:rPr lang="en-US" sz="1100" b="0" i="0" u="none" strike="noStrike" baseline="0">
                          <a:solidFill>
                            <a:srgbClr val="000000"/>
                          </a:solidFill>
                          <a:latin typeface="Arial"/>
                        </a:rPr>
                        <a:t> process-maturity low</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144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p>
                      <a:pPr algn="ctr" fontAlgn="t"/>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3"/>
                  </a:ext>
                </a:extLst>
              </a:tr>
              <a:tr h="377195">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Inventory recording</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stock levels inaccurate</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Suppliers can’t know</a:t>
                      </a:r>
                      <a:r>
                        <a:rPr lang="en-US" sz="1100" b="0" i="0" u="none" strike="noStrike" baseline="0">
                          <a:solidFill>
                            <a:srgbClr val="000000"/>
                          </a:solidFill>
                          <a:latin typeface="Arial"/>
                        </a:rPr>
                        <a:t> reorder point</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10</a:t>
                      </a:r>
                    </a:p>
                  </a:txBody>
                  <a:tcPr marL="0" marR="0" marT="0" marB="0" anchor="ctr">
                    <a:solidFill>
                      <a:schemeClr val="accent2">
                        <a:lumMod val="20000"/>
                        <a:lumOff val="80000"/>
                      </a:schemeClr>
                    </a:solidFill>
                  </a:tcPr>
                </a:tc>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Manual process</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240</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Automation (WMS)</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a:t>
                      </a:r>
                      <a:r>
                        <a:rPr lang="en-US" sz="1100" b="0" i="0" u="none" strike="noStrike" baseline="0">
                          <a:solidFill>
                            <a:srgbClr val="000000"/>
                          </a:solidFill>
                          <a:latin typeface="Arial"/>
                        </a:rPr>
                        <a:t>management;</a:t>
                      </a:r>
                    </a:p>
                    <a:p>
                      <a:pPr algn="ctr" fontAlgn="t"/>
                      <a:r>
                        <a:rPr lang="en-US" sz="1100" b="0" i="0" u="none" strike="noStrike" baseline="0">
                          <a:solidFill>
                            <a:srgbClr val="000000"/>
                          </a:solidFill>
                          <a:latin typeface="Arial"/>
                        </a:rPr>
                        <a:t>24</a:t>
                      </a:r>
                      <a:r>
                        <a:rPr lang="en-US" sz="1100" b="0" i="0" u="none" strike="noStrike" baseline="30000">
                          <a:solidFill>
                            <a:srgbClr val="000000"/>
                          </a:solidFill>
                          <a:latin typeface="Arial"/>
                        </a:rPr>
                        <a:t>th</a:t>
                      </a:r>
                      <a:r>
                        <a:rPr lang="en-US" sz="1100" b="0" i="0" u="none" strike="noStrike" baseline="0">
                          <a:solidFill>
                            <a:srgbClr val="000000"/>
                          </a:solidFill>
                          <a:latin typeface="Arial"/>
                        </a:rPr>
                        <a:t> Jun’24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4"/>
                  </a:ext>
                </a:extLst>
              </a:tr>
              <a:tr h="377195">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Truck dispatch</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Late dispatch</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Late Delivery</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10</a:t>
                      </a:r>
                    </a:p>
                  </a:txBody>
                  <a:tcPr marL="0" marR="0" marT="0" marB="0" anchor="ctr">
                    <a:solidFill>
                      <a:schemeClr val="accent2">
                        <a:lumMod val="20000"/>
                        <a:lumOff val="80000"/>
                      </a:schemeClr>
                    </a:solidFill>
                  </a:tcPr>
                </a:tc>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Inefficient</a:t>
                      </a:r>
                      <a:r>
                        <a:rPr lang="en-US" sz="1100" b="0" i="0" u="none" strike="noStrike" baseline="0">
                          <a:solidFill>
                            <a:srgbClr val="000000"/>
                          </a:solidFill>
                          <a:latin typeface="Arial"/>
                        </a:rPr>
                        <a:t> process, SOP vague</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360</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Standardize process</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W/H</a:t>
                      </a:r>
                    </a:p>
                    <a:p>
                      <a:pPr algn="ctr" fontAlgn="t"/>
                      <a:r>
                        <a:rPr lang="en-US" sz="1100" b="0" i="0" u="none" strike="noStrike" baseline="0">
                          <a:solidFill>
                            <a:srgbClr val="000000"/>
                          </a:solidFill>
                          <a:latin typeface="Arial"/>
                        </a:rPr>
                        <a:t>management;</a:t>
                      </a:r>
                    </a:p>
                    <a:p>
                      <a:pPr algn="ctr" fontAlgn="t"/>
                      <a:r>
                        <a:rPr lang="en-US" sz="1100" b="0" i="0" u="none" strike="noStrike" baseline="0">
                          <a:solidFill>
                            <a:srgbClr val="000000"/>
                          </a:solidFill>
                          <a:latin typeface="Arial"/>
                        </a:rPr>
                        <a:t>8</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5"/>
                  </a:ext>
                </a:extLst>
              </a:tr>
              <a:tr h="377195">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Investment</a:t>
                      </a:r>
                      <a:r>
                        <a:rPr lang="en-US" sz="1100" b="0" i="0" u="none" strike="noStrike" baseline="0">
                          <a:solidFill>
                            <a:srgbClr val="000000"/>
                          </a:solidFill>
                          <a:latin typeface="Arial"/>
                        </a:rPr>
                        <a:t> in </a:t>
                      </a:r>
                      <a:r>
                        <a:rPr lang="en-US" sz="1100" b="0" i="0" u="none" strike="noStrike">
                          <a:solidFill>
                            <a:srgbClr val="000000"/>
                          </a:solidFill>
                          <a:latin typeface="Arial"/>
                        </a:rPr>
                        <a:t>capacity </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Ill-timed investment</a:t>
                      </a: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W/H capacity lags market demand</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8</a:t>
                      </a:r>
                    </a:p>
                  </a:txBody>
                  <a:tcPr marL="0" marR="0" marT="0" marB="0" anchor="ctr">
                    <a:solidFill>
                      <a:schemeClr val="accent2">
                        <a:lumMod val="20000"/>
                        <a:lumOff val="80000"/>
                      </a:schemeClr>
                    </a:solidFill>
                  </a:tcPr>
                </a:tc>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Cash-to-cash</a:t>
                      </a:r>
                      <a:r>
                        <a:rPr lang="en-US" sz="1100" b="0" i="0" u="none" strike="noStrike" baseline="0">
                          <a:solidFill>
                            <a:srgbClr val="000000"/>
                          </a:solidFill>
                          <a:latin typeface="Arial"/>
                        </a:rPr>
                        <a:t> cycle long</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8</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256</a:t>
                      </a: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p>
                      <a:pPr algn="ctr" fontAlgn="t"/>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6"/>
                  </a:ext>
                </a:extLst>
              </a:tr>
              <a:tr h="377195">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Truck location</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Wrong location recorded</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Truck not available for loading</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latin typeface="Arial"/>
                        </a:rPr>
                        <a:t>Manual process</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144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Install GPS in trucks</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W/H</a:t>
                      </a:r>
                    </a:p>
                    <a:p>
                      <a:pPr algn="ctr" fontAlgn="t"/>
                      <a:r>
                        <a:rPr lang="en-US" sz="1100" b="0" i="0" u="none" strike="noStrike" baseline="0">
                          <a:solidFill>
                            <a:srgbClr val="000000"/>
                          </a:solidFill>
                          <a:latin typeface="Arial"/>
                        </a:rPr>
                        <a:t>management;</a:t>
                      </a:r>
                    </a:p>
                    <a:p>
                      <a:pPr algn="ctr" fontAlgn="t"/>
                      <a:r>
                        <a:rPr lang="en-US" sz="1100" b="0" i="0" u="none" strike="noStrike" baseline="0">
                          <a:solidFill>
                            <a:srgbClr val="000000"/>
                          </a:solidFill>
                          <a:latin typeface="Arial"/>
                        </a:rPr>
                        <a:t>10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7"/>
                  </a:ext>
                </a:extLst>
              </a:tr>
              <a:tr h="377195">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Driver retention</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High attrition</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Driver shortage</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Low driver satisfaction</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96</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Driver hiring/retention</a:t>
                      </a:r>
                      <a:r>
                        <a:rPr lang="en-US" sz="1100" b="0" i="0" u="none" strike="noStrike" baseline="0">
                          <a:solidFill>
                            <a:srgbClr val="000000"/>
                          </a:solidFill>
                          <a:latin typeface="Arial"/>
                        </a:rPr>
                        <a:t> best practices</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W/H</a:t>
                      </a:r>
                    </a:p>
                    <a:p>
                      <a:pPr algn="ctr" fontAlgn="t"/>
                      <a:r>
                        <a:rPr lang="en-US" sz="1100" b="0" i="0" u="none" strike="noStrike" baseline="0">
                          <a:solidFill>
                            <a:srgbClr val="000000"/>
                          </a:solidFill>
                          <a:latin typeface="Arial"/>
                        </a:rPr>
                        <a:t>management;</a:t>
                      </a:r>
                    </a:p>
                    <a:p>
                      <a:pPr algn="ctr" fontAlgn="t"/>
                      <a:r>
                        <a:rPr lang="en-US" sz="1100" b="0" i="0" u="none" strike="noStrike" baseline="0">
                          <a:solidFill>
                            <a:srgbClr val="000000"/>
                          </a:solidFill>
                          <a:latin typeface="Arial"/>
                        </a:rPr>
                        <a:t>15</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8"/>
                  </a:ext>
                </a:extLst>
              </a:tr>
              <a:tr h="377195">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 Unloading</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Unloading</a:t>
                      </a:r>
                      <a:r>
                        <a:rPr lang="en-US" sz="1100" b="0" i="0" u="none" strike="noStrike" baseline="0">
                          <a:solidFill>
                            <a:srgbClr val="000000"/>
                          </a:solidFill>
                          <a:latin typeface="Arial"/>
                        </a:rPr>
                        <a:t> t</a:t>
                      </a:r>
                      <a:r>
                        <a:rPr lang="en-US" sz="1100" b="0" i="0" u="none" strike="noStrike">
                          <a:solidFill>
                            <a:srgbClr val="000000"/>
                          </a:solidFill>
                          <a:latin typeface="Arial"/>
                        </a:rPr>
                        <a:t>oo long</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Late truck turnaround</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lvl="0" algn="ctr">
                        <a:buNone/>
                      </a:pP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Improper operator training, No SOP</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2</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32</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Operator training, Make SOP</a:t>
                      </a:r>
                    </a:p>
                  </a:txBody>
                  <a:tcPr marL="0" marR="0" marT="0" marB="0" anchor="ct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p>
                      <a:pPr algn="ctr" fontAlgn="t"/>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Feb’24</a:t>
                      </a:r>
                      <a:endParaRPr lang="en-US" sz="1100" b="0" i="0" u="none" strike="noStrike">
                        <a:solidFill>
                          <a:srgbClr val="000000"/>
                        </a:solidFill>
                        <a:latin typeface="Arial"/>
                      </a:endParaRPr>
                    </a:p>
                  </a:txBody>
                  <a:tcPr marL="0" marR="0" marT="0" marB="0" anchor="ctr">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5711E45E-4619-02D4-021F-01076C6268A1}"/>
              </a:ext>
            </a:extLst>
          </p:cNvPr>
          <p:cNvSpPr>
            <a:spLocks noGrp="1"/>
          </p:cNvSpPr>
          <p:nvPr>
            <p:ph type="title"/>
          </p:nvPr>
        </p:nvSpPr>
        <p:spPr/>
        <p:txBody>
          <a:bodyPr/>
          <a:lstStyle/>
          <a:p>
            <a:r>
              <a:rPr lang="en-US" sz="2800" b="1">
                <a:solidFill>
                  <a:schemeClr val="tx1"/>
                </a:solidFill>
                <a:latin typeface="Arial" pitchFamily="34" charset="0"/>
                <a:cs typeface="Arial" pitchFamily="34" charset="0"/>
              </a:rPr>
              <a:t>FMEA (current process)</a:t>
            </a:r>
            <a:br>
              <a:rPr lang="en-US" sz="2800" b="1">
                <a:solidFill>
                  <a:schemeClr val="tx1"/>
                </a:solidFill>
                <a:latin typeface="Arial" pitchFamily="34" charset="0"/>
                <a:cs typeface="Arial" pitchFamily="34" charset="0"/>
              </a:rPr>
            </a:b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59067136"/>
              </p:ext>
            </p:extLst>
          </p:nvPr>
        </p:nvGraphicFramePr>
        <p:xfrm>
          <a:off x="1828800" y="1293212"/>
          <a:ext cx="8308034" cy="4953000"/>
        </p:xfrm>
        <a:graphic>
          <a:graphicData uri="http://schemas.openxmlformats.org/drawingml/2006/table">
            <a:tbl>
              <a:tblPr firstRow="1" bandRow="1">
                <a:tableStyleId>{5C22544A-7EE6-4342-B048-85BDC9FD1C3A}</a:tableStyleId>
              </a:tblPr>
              <a:tblGrid>
                <a:gridCol w="489203">
                  <a:extLst>
                    <a:ext uri="{9D8B030D-6E8A-4147-A177-3AD203B41FA5}">
                      <a16:colId xmlns:a16="http://schemas.microsoft.com/office/drawing/2014/main" val="20000"/>
                    </a:ext>
                  </a:extLst>
                </a:gridCol>
                <a:gridCol w="1442309">
                  <a:extLst>
                    <a:ext uri="{9D8B030D-6E8A-4147-A177-3AD203B41FA5}">
                      <a16:colId xmlns:a16="http://schemas.microsoft.com/office/drawing/2014/main" val="20001"/>
                    </a:ext>
                  </a:extLst>
                </a:gridCol>
                <a:gridCol w="4099193">
                  <a:extLst>
                    <a:ext uri="{9D8B030D-6E8A-4147-A177-3AD203B41FA5}">
                      <a16:colId xmlns:a16="http://schemas.microsoft.com/office/drawing/2014/main" val="20002"/>
                    </a:ext>
                  </a:extLst>
                </a:gridCol>
                <a:gridCol w="1290486">
                  <a:extLst>
                    <a:ext uri="{9D8B030D-6E8A-4147-A177-3AD203B41FA5}">
                      <a16:colId xmlns:a16="http://schemas.microsoft.com/office/drawing/2014/main" val="20003"/>
                    </a:ext>
                  </a:extLst>
                </a:gridCol>
                <a:gridCol w="986843">
                  <a:extLst>
                    <a:ext uri="{9D8B030D-6E8A-4147-A177-3AD203B41FA5}">
                      <a16:colId xmlns:a16="http://schemas.microsoft.com/office/drawing/2014/main" val="20004"/>
                    </a:ext>
                  </a:extLst>
                </a:gridCol>
              </a:tblGrid>
              <a:tr h="413118">
                <a:tc>
                  <a:txBody>
                    <a:bodyPr/>
                    <a:lstStyle/>
                    <a:p>
                      <a:pPr algn="ctr"/>
                      <a:r>
                        <a:rPr lang="en-US" sz="1200">
                          <a:solidFill>
                            <a:schemeClr val="bg1"/>
                          </a:solidFill>
                          <a:latin typeface="Arial" pitchFamily="34" charset="0"/>
                          <a:cs typeface="Arial" pitchFamily="34" charset="0"/>
                        </a:rPr>
                        <a:t>No.</a:t>
                      </a:r>
                    </a:p>
                  </a:txBody>
                  <a:tcPr>
                    <a:solidFill>
                      <a:srgbClr val="C00000"/>
                    </a:solidFill>
                  </a:tcPr>
                </a:tc>
                <a:tc>
                  <a:txBody>
                    <a:bodyPr/>
                    <a:lstStyle/>
                    <a:p>
                      <a:pPr algn="ctr"/>
                      <a:r>
                        <a:rPr lang="en-US" sz="1200">
                          <a:solidFill>
                            <a:schemeClr val="bg1"/>
                          </a:solidFill>
                          <a:latin typeface="Arial" pitchFamily="34" charset="0"/>
                          <a:cs typeface="Arial" pitchFamily="34" charset="0"/>
                        </a:rPr>
                        <a:t>Cause</a:t>
                      </a:r>
                    </a:p>
                  </a:txBody>
                  <a:tcPr>
                    <a:solidFill>
                      <a:srgbClr val="C00000"/>
                    </a:solidFill>
                  </a:tcPr>
                </a:tc>
                <a:tc>
                  <a:txBody>
                    <a:bodyPr/>
                    <a:lstStyle/>
                    <a:p>
                      <a:pPr algn="ctr"/>
                      <a:r>
                        <a:rPr lang="en-US" sz="1200">
                          <a:solidFill>
                            <a:schemeClr val="bg1"/>
                          </a:solidFill>
                          <a:latin typeface="Arial" pitchFamily="34" charset="0"/>
                          <a:cs typeface="Arial" pitchFamily="34" charset="0"/>
                        </a:rPr>
                        <a:t>Improvement Action</a:t>
                      </a:r>
                    </a:p>
                  </a:txBody>
                  <a:tcPr>
                    <a:solidFill>
                      <a:srgbClr val="C00000"/>
                    </a:solidFill>
                  </a:tcPr>
                </a:tc>
                <a:tc>
                  <a:txBody>
                    <a:bodyPr/>
                    <a:lstStyle/>
                    <a:p>
                      <a:pPr algn="ctr"/>
                      <a:r>
                        <a:rPr lang="en-US" sz="1200">
                          <a:solidFill>
                            <a:schemeClr val="bg1"/>
                          </a:solidFill>
                          <a:latin typeface="Arial" pitchFamily="34" charset="0"/>
                          <a:cs typeface="Arial" pitchFamily="34" charset="0"/>
                        </a:rPr>
                        <a:t>Responsibility</a:t>
                      </a:r>
                    </a:p>
                  </a:txBody>
                  <a:tcPr>
                    <a:solidFill>
                      <a:srgbClr val="C00000"/>
                    </a:solidFill>
                  </a:tcPr>
                </a:tc>
                <a:tc>
                  <a:txBody>
                    <a:bodyPr/>
                    <a:lstStyle/>
                    <a:p>
                      <a:pPr algn="ctr"/>
                      <a:r>
                        <a:rPr lang="en-US" sz="1200">
                          <a:solidFill>
                            <a:schemeClr val="bg1"/>
                          </a:solidFill>
                          <a:latin typeface="Arial" pitchFamily="34" charset="0"/>
                          <a:cs typeface="Arial" pitchFamily="34" charset="0"/>
                        </a:rPr>
                        <a:t>Target date</a:t>
                      </a:r>
                    </a:p>
                  </a:txBody>
                  <a:tcPr>
                    <a:solidFill>
                      <a:srgbClr val="C00000"/>
                    </a:solidFill>
                  </a:tcPr>
                </a:tc>
                <a:extLst>
                  <a:ext uri="{0D108BD9-81ED-4DB2-BD59-A6C34878D82A}">
                    <a16:rowId xmlns:a16="http://schemas.microsoft.com/office/drawing/2014/main" val="10000"/>
                  </a:ext>
                </a:extLst>
              </a:tr>
              <a:tr h="688531">
                <a:tc>
                  <a:txBody>
                    <a:bodyPr/>
                    <a:lstStyle/>
                    <a:p>
                      <a:pPr algn="ctr"/>
                      <a:r>
                        <a:rPr lang="en-US" sz="1100">
                          <a:latin typeface="Arial" pitchFamily="34" charset="0"/>
                          <a:cs typeface="Arial" pitchFamily="34" charset="0"/>
                        </a:rPr>
                        <a:t>1</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Low forecast accuracy</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▪Improve S&amp;OP maturity</a:t>
                      </a:r>
                    </a:p>
                    <a:p>
                      <a:pPr algn="l"/>
                      <a:r>
                        <a:rPr lang="en-US" sz="1100">
                          <a:latin typeface="Arial" pitchFamily="34" charset="0"/>
                          <a:cs typeface="Arial" pitchFamily="34" charset="0"/>
                        </a:rPr>
                        <a:t>▪Better segmentation by channel, region &amp; customer</a:t>
                      </a:r>
                    </a:p>
                    <a:p>
                      <a:pPr algn="l"/>
                      <a:r>
                        <a:rPr lang="en-US" sz="1100">
                          <a:latin typeface="Arial" pitchFamily="34" charset="0"/>
                          <a:cs typeface="Arial" pitchFamily="34" charset="0"/>
                        </a:rPr>
                        <a:t>▪Review</a:t>
                      </a:r>
                      <a:r>
                        <a:rPr lang="en-US" sz="1100" baseline="0">
                          <a:latin typeface="Arial" pitchFamily="34" charset="0"/>
                          <a:cs typeface="Arial" pitchFamily="34" charset="0"/>
                        </a:rPr>
                        <a:t> forecasts at aggregate levels</a:t>
                      </a:r>
                    </a:p>
                    <a:p>
                      <a:pPr algn="l"/>
                      <a:r>
                        <a:rPr lang="en-US" sz="1100">
                          <a:latin typeface="Arial" pitchFamily="34" charset="0"/>
                          <a:cs typeface="Arial" pitchFamily="34" charset="0"/>
                        </a:rPr>
                        <a:t>▪Regularly</a:t>
                      </a:r>
                      <a:r>
                        <a:rPr lang="en-US" sz="1100" baseline="0">
                          <a:latin typeface="Arial" pitchFamily="34" charset="0"/>
                          <a:cs typeface="Arial" pitchFamily="34" charset="0"/>
                        </a:rPr>
                        <a:t> monitor forecast accuracy</a:t>
                      </a:r>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p>
                      <a:pPr algn="l"/>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May’24</a:t>
                      </a:r>
                      <a:endParaRPr lang="en-US" sz="1100" b="0" i="0" u="none" strike="noStrike">
                        <a:solidFill>
                          <a:srgbClr val="000000"/>
                        </a:solidFill>
                        <a:latin typeface="Arial"/>
                      </a:endParaRPr>
                    </a:p>
                    <a:p>
                      <a:pPr algn="l"/>
                      <a:endParaRPr lang="en-US" sz="1100">
                        <a:latin typeface="Arial" pitchFamily="34" charset="0"/>
                        <a:cs typeface="Arial" pitchFamily="34" charset="0"/>
                      </a:endParaRPr>
                    </a:p>
                  </a:txBody>
                  <a:tcPr>
                    <a:solidFill>
                      <a:schemeClr val="accent2">
                        <a:lumMod val="20000"/>
                        <a:lumOff val="80000"/>
                      </a:schemeClr>
                    </a:solidFill>
                  </a:tcPr>
                </a:tc>
                <a:extLst>
                  <a:ext uri="{0D108BD9-81ED-4DB2-BD59-A6C34878D82A}">
                    <a16:rowId xmlns:a16="http://schemas.microsoft.com/office/drawing/2014/main" val="10001"/>
                  </a:ext>
                </a:extLst>
              </a:tr>
              <a:tr h="605907">
                <a:tc>
                  <a:txBody>
                    <a:bodyPr/>
                    <a:lstStyle/>
                    <a:p>
                      <a:pPr algn="ctr"/>
                      <a:r>
                        <a:rPr lang="en-US" sz="1100">
                          <a:latin typeface="Arial" pitchFamily="34" charset="0"/>
                          <a:cs typeface="Arial" pitchFamily="34" charset="0"/>
                        </a:rPr>
                        <a:t>2</a:t>
                      </a:r>
                    </a:p>
                  </a:txBody>
                  <a:tcPr>
                    <a:solidFill>
                      <a:schemeClr val="accent2">
                        <a:lumMod val="20000"/>
                        <a:lumOff val="80000"/>
                      </a:schemeClr>
                    </a:solidFill>
                  </a:tcPr>
                </a:tc>
                <a:tc>
                  <a:txBody>
                    <a:bodyPr/>
                    <a:lstStyle/>
                    <a:p>
                      <a:pPr algn="l" fontAlgn="t"/>
                      <a:r>
                        <a:rPr lang="en-US" sz="1100" kern="1200">
                          <a:solidFill>
                            <a:schemeClr val="dk1"/>
                          </a:solidFill>
                          <a:latin typeface="Arial" pitchFamily="34" charset="0"/>
                          <a:ea typeface="+mn-ea"/>
                          <a:cs typeface="Arial" pitchFamily="34" charset="0"/>
                        </a:rPr>
                        <a:t>  Market trends not   </a:t>
                      </a:r>
                    </a:p>
                    <a:p>
                      <a:pPr algn="l" fontAlgn="t"/>
                      <a:r>
                        <a:rPr lang="en-US" sz="1100" kern="1200">
                          <a:solidFill>
                            <a:schemeClr val="dk1"/>
                          </a:solidFill>
                          <a:latin typeface="Arial" pitchFamily="34" charset="0"/>
                          <a:ea typeface="+mn-ea"/>
                          <a:cs typeface="Arial" pitchFamily="34" charset="0"/>
                        </a:rPr>
                        <a:t>  factored</a:t>
                      </a:r>
                    </a:p>
                  </a:txBody>
                  <a:tcPr marL="0" marR="0" marT="0" marB="0">
                    <a:solidFill>
                      <a:schemeClr val="accent2">
                        <a:lumMod val="20000"/>
                        <a:lumOff val="80000"/>
                      </a:schemeClr>
                    </a:solidFill>
                  </a:tcPr>
                </a:tc>
                <a:tc>
                  <a:txBody>
                    <a:bodyPr/>
                    <a:lstStyle/>
                    <a:p>
                      <a:pPr algn="l" fontAlgn="t"/>
                      <a:r>
                        <a:rPr lang="en-US" sz="1100" kern="1200">
                          <a:solidFill>
                            <a:schemeClr val="dk1"/>
                          </a:solidFill>
                          <a:latin typeface="Arial" pitchFamily="34" charset="0"/>
                          <a:ea typeface="+mn-ea"/>
                          <a:cs typeface="Arial" pitchFamily="34" charset="0"/>
                        </a:rPr>
                        <a:t>  ▪Improve S&amp;OP maturity</a:t>
                      </a:r>
                    </a:p>
                    <a:p>
                      <a:pPr algn="l" fontAlgn="t"/>
                      <a:r>
                        <a:rPr lang="en-US" sz="1100" kern="1200">
                          <a:solidFill>
                            <a:schemeClr val="dk1"/>
                          </a:solidFill>
                          <a:latin typeface="Arial" pitchFamily="34" charset="0"/>
                          <a:ea typeface="+mn-ea"/>
                          <a:cs typeface="Arial" pitchFamily="34" charset="0"/>
                        </a:rPr>
                        <a:t>  ▪Better forecast intelligence</a:t>
                      </a:r>
                    </a:p>
                    <a:p>
                      <a:pPr algn="l" fontAlgn="t"/>
                      <a:r>
                        <a:rPr lang="en-US" sz="1100" kern="1200">
                          <a:solidFill>
                            <a:schemeClr val="dk1"/>
                          </a:solidFill>
                          <a:latin typeface="Arial" pitchFamily="34" charset="0"/>
                          <a:ea typeface="+mn-ea"/>
                          <a:cs typeface="Arial" pitchFamily="34" charset="0"/>
                        </a:rPr>
                        <a:t>  ▪Involve people with right</a:t>
                      </a:r>
                      <a:r>
                        <a:rPr lang="en-US" sz="1100" kern="1200" baseline="0">
                          <a:solidFill>
                            <a:schemeClr val="dk1"/>
                          </a:solidFill>
                          <a:latin typeface="Arial" pitchFamily="34" charset="0"/>
                          <a:ea typeface="+mn-ea"/>
                          <a:cs typeface="Arial" pitchFamily="34" charset="0"/>
                        </a:rPr>
                        <a:t> market &amp; product-line  </a:t>
                      </a:r>
                    </a:p>
                    <a:p>
                      <a:pPr algn="l" fontAlgn="t"/>
                      <a:r>
                        <a:rPr lang="en-US" sz="1100" kern="1200" baseline="0">
                          <a:solidFill>
                            <a:schemeClr val="dk1"/>
                          </a:solidFill>
                          <a:latin typeface="Arial" pitchFamily="34" charset="0"/>
                          <a:ea typeface="+mn-ea"/>
                          <a:cs typeface="Arial" pitchFamily="34" charset="0"/>
                        </a:rPr>
                        <a:t>    knowledge</a:t>
                      </a:r>
                      <a:endParaRPr lang="en-US" sz="1100" kern="1200">
                        <a:solidFill>
                          <a:schemeClr val="dk1"/>
                        </a:solidFill>
                        <a:latin typeface="Arial" pitchFamily="34" charset="0"/>
                        <a:ea typeface="+mn-ea"/>
                        <a:cs typeface="Arial" pitchFamily="34" charset="0"/>
                      </a:endParaRPr>
                    </a:p>
                  </a:txBody>
                  <a:tcPr marL="0" marR="0" marT="0" marB="0">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May’24</a:t>
                      </a:r>
                      <a:endParaRPr lang="en-US" sz="1100" b="0" i="0" u="none" strike="noStrike">
                        <a:solidFill>
                          <a:srgbClr val="000000"/>
                        </a:solidFill>
                        <a:latin typeface="Arial"/>
                      </a:endParaRPr>
                    </a:p>
                  </a:txBody>
                  <a:tcPr>
                    <a:solidFill>
                      <a:schemeClr val="accent2">
                        <a:lumMod val="20000"/>
                        <a:lumOff val="80000"/>
                      </a:schemeClr>
                    </a:solidFill>
                  </a:tcPr>
                </a:tc>
                <a:extLst>
                  <a:ext uri="{0D108BD9-81ED-4DB2-BD59-A6C34878D82A}">
                    <a16:rowId xmlns:a16="http://schemas.microsoft.com/office/drawing/2014/main" val="10002"/>
                  </a:ext>
                </a:extLst>
              </a:tr>
              <a:tr h="454430">
                <a:tc>
                  <a:txBody>
                    <a:bodyPr/>
                    <a:lstStyle/>
                    <a:p>
                      <a:pPr algn="ctr"/>
                      <a:r>
                        <a:rPr lang="en-US" sz="1100">
                          <a:latin typeface="Arial" pitchFamily="34" charset="0"/>
                          <a:cs typeface="Arial" pitchFamily="34" charset="0"/>
                        </a:rPr>
                        <a:t>3</a:t>
                      </a:r>
                    </a:p>
                  </a:txBody>
                  <a:tcPr>
                    <a:solidFill>
                      <a:schemeClr val="accent2">
                        <a:lumMod val="20000"/>
                        <a:lumOff val="80000"/>
                      </a:schemeClr>
                    </a:solidFill>
                  </a:tcPr>
                </a:tc>
                <a:tc>
                  <a:txBody>
                    <a:bodyPr/>
                    <a:lstStyle/>
                    <a:p>
                      <a:pPr algn="l" fontAlgn="t"/>
                      <a:r>
                        <a:rPr lang="en-US" sz="1100" kern="1200">
                          <a:solidFill>
                            <a:schemeClr val="dk1"/>
                          </a:solidFill>
                          <a:latin typeface="Arial" pitchFamily="34" charset="0"/>
                          <a:ea typeface="+mn-ea"/>
                          <a:cs typeface="Arial" pitchFamily="34" charset="0"/>
                        </a:rPr>
                        <a:t>  Seasonality</a:t>
                      </a:r>
                    </a:p>
                  </a:txBody>
                  <a:tcPr marL="0" marR="0" marT="0" marB="0">
                    <a:solidFill>
                      <a:schemeClr val="accent2">
                        <a:lumMod val="20000"/>
                        <a:lumOff val="80000"/>
                      </a:schemeClr>
                    </a:solidFill>
                  </a:tcPr>
                </a:tc>
                <a:tc>
                  <a:txBody>
                    <a:bodyPr/>
                    <a:lstStyle/>
                    <a:p>
                      <a:pPr algn="l" fontAlgn="t"/>
                      <a:r>
                        <a:rPr lang="en-US" sz="1100" kern="1200">
                          <a:solidFill>
                            <a:schemeClr val="dk1"/>
                          </a:solidFill>
                          <a:latin typeface="Arial" pitchFamily="34" charset="0"/>
                          <a:ea typeface="+mn-ea"/>
                          <a:cs typeface="Arial" pitchFamily="34" charset="0"/>
                        </a:rPr>
                        <a:t>  ▪Improve S&amp;OP maturity</a:t>
                      </a:r>
                    </a:p>
                    <a:p>
                      <a:pPr algn="l" fontAlgn="t"/>
                      <a:r>
                        <a:rPr lang="en-US" sz="1100" kern="1200">
                          <a:solidFill>
                            <a:schemeClr val="dk1"/>
                          </a:solidFill>
                          <a:latin typeface="Arial" pitchFamily="34" charset="0"/>
                          <a:ea typeface="+mn-ea"/>
                          <a:cs typeface="Arial" pitchFamily="34" charset="0"/>
                        </a:rPr>
                        <a:t>  ▪Better forecast intelligence</a:t>
                      </a:r>
                    </a:p>
                    <a:p>
                      <a:pPr algn="l" fontAlgn="t"/>
                      <a:r>
                        <a:rPr lang="en-US" sz="1100" kern="1200">
                          <a:solidFill>
                            <a:schemeClr val="dk1"/>
                          </a:solidFill>
                          <a:latin typeface="Arial" pitchFamily="34" charset="0"/>
                          <a:ea typeface="+mn-ea"/>
                          <a:cs typeface="Arial" pitchFamily="34" charset="0"/>
                        </a:rPr>
                        <a:t>  ▪Create dashboard to monitor trends &amp; seasonal effects</a:t>
                      </a:r>
                    </a:p>
                  </a:txBody>
                  <a:tcPr marL="0" marR="0" marT="0" marB="0">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May’24</a:t>
                      </a:r>
                      <a:endParaRPr lang="en-US" sz="1100" b="0" i="0" u="none" strike="noStrike">
                        <a:solidFill>
                          <a:srgbClr val="000000"/>
                        </a:solidFill>
                        <a:latin typeface="Arial"/>
                      </a:endParaRPr>
                    </a:p>
                  </a:txBody>
                  <a:tcPr>
                    <a:solidFill>
                      <a:schemeClr val="accent2">
                        <a:lumMod val="20000"/>
                        <a:lumOff val="80000"/>
                      </a:schemeClr>
                    </a:solidFill>
                  </a:tcPr>
                </a:tc>
                <a:extLst>
                  <a:ext uri="{0D108BD9-81ED-4DB2-BD59-A6C34878D82A}">
                    <a16:rowId xmlns:a16="http://schemas.microsoft.com/office/drawing/2014/main" val="10003"/>
                  </a:ext>
                </a:extLst>
              </a:tr>
              <a:tr h="413118">
                <a:tc>
                  <a:txBody>
                    <a:bodyPr/>
                    <a:lstStyle/>
                    <a:p>
                      <a:pPr algn="ctr"/>
                      <a:r>
                        <a:rPr lang="en-US" sz="1100">
                          <a:latin typeface="Arial" pitchFamily="34" charset="0"/>
                          <a:cs typeface="Arial" pitchFamily="34" charset="0"/>
                        </a:rPr>
                        <a:t>4</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W/H stock levels inaccurate</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pitchFamily="34" charset="0"/>
                          <a:cs typeface="Arial" pitchFamily="34" charset="0"/>
                        </a:rPr>
                        <a:t>▪Control inventory through</a:t>
                      </a:r>
                      <a:r>
                        <a:rPr lang="en-US" sz="1100" baseline="0">
                          <a:latin typeface="Arial" pitchFamily="34" charset="0"/>
                          <a:cs typeface="Arial" pitchFamily="34" charset="0"/>
                        </a:rPr>
                        <a:t> Warehouse Management System (WMS)</a:t>
                      </a:r>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a:t>
                      </a:r>
                      <a:r>
                        <a:rPr lang="en-US" sz="1100" b="0" i="0" u="none" strike="noStrike" baseline="0">
                          <a:solidFill>
                            <a:srgbClr val="000000"/>
                          </a:solidFill>
                          <a:latin typeface="Arial"/>
                        </a:rPr>
                        <a:t>management</a:t>
                      </a:r>
                    </a:p>
                  </a:txBody>
                  <a:tcPr>
                    <a:solidFill>
                      <a:schemeClr val="accent2">
                        <a:lumMod val="20000"/>
                        <a:lumOff val="80000"/>
                      </a:schemeClr>
                    </a:solidFill>
                  </a:tcPr>
                </a:tc>
                <a:tc>
                  <a:txBody>
                    <a:bodyPr/>
                    <a:lstStyle/>
                    <a:p>
                      <a:pPr algn="ctr" fontAlgn="t"/>
                      <a:r>
                        <a:rPr lang="en-US" sz="1100" b="0" i="0" u="none" strike="noStrike" baseline="0">
                          <a:solidFill>
                            <a:srgbClr val="000000"/>
                          </a:solidFill>
                          <a:latin typeface="Arial"/>
                        </a:rPr>
                        <a:t>24</a:t>
                      </a:r>
                      <a:r>
                        <a:rPr lang="en-US" sz="1100" b="0" i="0" u="none" strike="noStrike" baseline="30000">
                          <a:solidFill>
                            <a:srgbClr val="000000"/>
                          </a:solidFill>
                          <a:latin typeface="Arial"/>
                        </a:rPr>
                        <a:t>th</a:t>
                      </a:r>
                      <a:r>
                        <a:rPr lang="en-US" sz="1100" b="0" i="0" u="none" strike="noStrike" baseline="0">
                          <a:solidFill>
                            <a:srgbClr val="000000"/>
                          </a:solidFill>
                          <a:latin typeface="Arial"/>
                        </a:rPr>
                        <a:t>Jun’24</a:t>
                      </a:r>
                      <a:endParaRPr lang="en-US" sz="1100" b="0" i="0" u="none" strike="noStrike">
                        <a:solidFill>
                          <a:srgbClr val="000000"/>
                        </a:solidFill>
                        <a:latin typeface="Arial"/>
                      </a:endParaRPr>
                    </a:p>
                  </a:txBody>
                  <a:tcPr>
                    <a:solidFill>
                      <a:schemeClr val="accent2">
                        <a:lumMod val="20000"/>
                        <a:lumOff val="80000"/>
                      </a:schemeClr>
                    </a:solidFill>
                  </a:tcPr>
                </a:tc>
                <a:extLst>
                  <a:ext uri="{0D108BD9-81ED-4DB2-BD59-A6C34878D82A}">
                    <a16:rowId xmlns:a16="http://schemas.microsoft.com/office/drawing/2014/main" val="10004"/>
                  </a:ext>
                </a:extLst>
              </a:tr>
              <a:tr h="413118">
                <a:tc>
                  <a:txBody>
                    <a:bodyPr/>
                    <a:lstStyle/>
                    <a:p>
                      <a:pPr algn="ctr"/>
                      <a:r>
                        <a:rPr lang="en-US" sz="1100">
                          <a:latin typeface="Arial" pitchFamily="34" charset="0"/>
                          <a:cs typeface="Arial" pitchFamily="34" charset="0"/>
                        </a:rPr>
                        <a:t>5</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Ill-timed investment in W/H capacity</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pitchFamily="34" charset="0"/>
                          <a:cs typeface="Arial" pitchFamily="34" charset="0"/>
                        </a:rPr>
                        <a:t>▪Improve S&amp;OP maturity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pitchFamily="34" charset="0"/>
                          <a:cs typeface="Arial" pitchFamily="34" charset="0"/>
                        </a:rPr>
                        <a:t>▪Better management of cash-to-cash cycle </a:t>
                      </a:r>
                    </a:p>
                  </a:txBody>
                  <a:tcP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May’24</a:t>
                      </a:r>
                      <a:endParaRPr lang="en-US" sz="1100" b="0" i="0" u="none" strike="noStrike">
                        <a:solidFill>
                          <a:srgbClr val="000000"/>
                        </a:solidFill>
                        <a:latin typeface="Arial"/>
                      </a:endParaRPr>
                    </a:p>
                  </a:txBody>
                  <a:tcPr>
                    <a:solidFill>
                      <a:schemeClr val="accent2">
                        <a:lumMod val="20000"/>
                        <a:lumOff val="80000"/>
                      </a:schemeClr>
                    </a:solidFill>
                  </a:tcPr>
                </a:tc>
                <a:extLst>
                  <a:ext uri="{0D108BD9-81ED-4DB2-BD59-A6C34878D82A}">
                    <a16:rowId xmlns:a16="http://schemas.microsoft.com/office/drawing/2014/main" val="10005"/>
                  </a:ext>
                </a:extLst>
              </a:tr>
              <a:tr h="413118">
                <a:tc>
                  <a:txBody>
                    <a:bodyPr/>
                    <a:lstStyle/>
                    <a:p>
                      <a:pPr algn="ctr"/>
                      <a:r>
                        <a:rPr lang="en-US" sz="1100">
                          <a:latin typeface="Arial" pitchFamily="34" charset="0"/>
                          <a:cs typeface="Arial" pitchFamily="34" charset="0"/>
                        </a:rPr>
                        <a:t>6</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Misplaced trucks at W/H</a:t>
                      </a:r>
                    </a:p>
                  </a:txBody>
                  <a:tcPr>
                    <a:solidFill>
                      <a:schemeClr val="accent2">
                        <a:lumMod val="20000"/>
                        <a:lumOff val="80000"/>
                      </a:schemeClr>
                    </a:solidFill>
                  </a:tcPr>
                </a:tc>
                <a:tc>
                  <a:txBody>
                    <a:bodyPr/>
                    <a:lstStyle/>
                    <a:p>
                      <a:pPr algn="l"/>
                      <a:r>
                        <a:rPr lang="en-US" sz="1100" kern="1200">
                          <a:solidFill>
                            <a:schemeClr val="dk1"/>
                          </a:solidFill>
                          <a:latin typeface="Arial" pitchFamily="34" charset="0"/>
                          <a:ea typeface="+mn-ea"/>
                          <a:cs typeface="Arial" pitchFamily="34" charset="0"/>
                        </a:rPr>
                        <a:t>▪</a:t>
                      </a:r>
                      <a:r>
                        <a:rPr lang="en-US" sz="1100">
                          <a:latin typeface="Arial" pitchFamily="34" charset="0"/>
                          <a:cs typeface="Arial" pitchFamily="34" charset="0"/>
                        </a:rPr>
                        <a:t>Install GPS in trucks, integrate</a:t>
                      </a:r>
                      <a:r>
                        <a:rPr lang="en-US" sz="1100" baseline="0">
                          <a:latin typeface="Arial" pitchFamily="34" charset="0"/>
                          <a:cs typeface="Arial" pitchFamily="34" charset="0"/>
                        </a:rPr>
                        <a:t> system with WMS</a:t>
                      </a:r>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a:t>
                      </a:r>
                      <a:r>
                        <a:rPr lang="en-US" sz="1100" b="0" i="0" u="none" strike="noStrike" baseline="0">
                          <a:solidFill>
                            <a:srgbClr val="000000"/>
                          </a:solidFill>
                          <a:latin typeface="Arial"/>
                        </a:rPr>
                        <a:t>management</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24</a:t>
                      </a:r>
                      <a:r>
                        <a:rPr lang="en-US" sz="1100" b="0" i="0" u="none" strike="noStrike" baseline="30000">
                          <a:solidFill>
                            <a:srgbClr val="000000"/>
                          </a:solidFill>
                          <a:latin typeface="Arial"/>
                        </a:rPr>
                        <a:t>th</a:t>
                      </a:r>
                      <a:r>
                        <a:rPr lang="en-US" sz="1100" b="0" i="0" u="none" strike="noStrike" baseline="0">
                          <a:solidFill>
                            <a:srgbClr val="000000"/>
                          </a:solidFill>
                          <a:latin typeface="Arial"/>
                        </a:rPr>
                        <a:t> Jun’24</a:t>
                      </a:r>
                      <a:endParaRPr lang="en-US" sz="1100" b="0" i="0" u="none" strike="noStrike">
                        <a:solidFill>
                          <a:srgbClr val="000000"/>
                        </a:solid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10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Mar’24</a:t>
                      </a:r>
                      <a:endParaRPr lang="en-US" sz="1100">
                        <a:latin typeface="Arial" pitchFamily="34" charset="0"/>
                        <a:cs typeface="Arial" pitchFamily="34" charset="0"/>
                      </a:endParaRPr>
                    </a:p>
                  </a:txBody>
                  <a:tcPr>
                    <a:solidFill>
                      <a:schemeClr val="accent2">
                        <a:lumMod val="20000"/>
                        <a:lumOff val="80000"/>
                      </a:schemeClr>
                    </a:solidFill>
                  </a:tcPr>
                </a:tc>
                <a:extLst>
                  <a:ext uri="{0D108BD9-81ED-4DB2-BD59-A6C34878D82A}">
                    <a16:rowId xmlns:a16="http://schemas.microsoft.com/office/drawing/2014/main" val="10006"/>
                  </a:ext>
                </a:extLst>
              </a:tr>
              <a:tr h="413118">
                <a:tc>
                  <a:txBody>
                    <a:bodyPr/>
                    <a:lstStyle/>
                    <a:p>
                      <a:pPr algn="ctr"/>
                      <a:r>
                        <a:rPr lang="en-US" sz="1100">
                          <a:latin typeface="Arial" pitchFamily="34" charset="0"/>
                          <a:cs typeface="Arial" pitchFamily="34" charset="0"/>
                        </a:rPr>
                        <a:t>7</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Driver shortage</a:t>
                      </a:r>
                    </a:p>
                  </a:txBody>
                  <a:tcPr>
                    <a:solidFill>
                      <a:schemeClr val="accent2">
                        <a:lumMod val="20000"/>
                        <a:lumOff val="80000"/>
                      </a:schemeClr>
                    </a:solidFill>
                  </a:tcPr>
                </a:tc>
                <a:tc>
                  <a:txBody>
                    <a:bodyPr/>
                    <a:lstStyle/>
                    <a:p>
                      <a:pPr algn="l"/>
                      <a:r>
                        <a:rPr lang="en-US" sz="1100" kern="1200">
                          <a:solidFill>
                            <a:schemeClr val="dk1"/>
                          </a:solidFill>
                          <a:latin typeface="Arial" pitchFamily="34" charset="0"/>
                          <a:ea typeface="+mn-ea"/>
                          <a:cs typeface="Arial" pitchFamily="34" charset="0"/>
                        </a:rPr>
                        <a:t>▪Develop</a:t>
                      </a:r>
                      <a:r>
                        <a:rPr lang="en-US" sz="1100" kern="1200" baseline="0">
                          <a:solidFill>
                            <a:schemeClr val="dk1"/>
                          </a:solidFill>
                          <a:latin typeface="Arial" pitchFamily="34" charset="0"/>
                          <a:ea typeface="+mn-ea"/>
                          <a:cs typeface="Arial" pitchFamily="34" charset="0"/>
                        </a:rPr>
                        <a:t> driver hiring &amp; retention best practices</a:t>
                      </a:r>
                      <a:endParaRPr lang="en-US" sz="1100" kern="1200">
                        <a:solidFill>
                          <a:schemeClr val="dk1"/>
                        </a:solidFill>
                        <a:latin typeface="Arial" pitchFamily="34" charset="0"/>
                        <a:ea typeface="+mn-ea"/>
                        <a:cs typeface="Arial" pitchFamily="34" charset="0"/>
                      </a:endParaRPr>
                    </a:p>
                    <a:p>
                      <a:pPr algn="l"/>
                      <a:r>
                        <a:rPr lang="en-US" sz="1100" kern="1200">
                          <a:solidFill>
                            <a:schemeClr val="dk1"/>
                          </a:solidFill>
                          <a:latin typeface="Arial" pitchFamily="34" charset="0"/>
                          <a:ea typeface="+mn-ea"/>
                          <a:cs typeface="Arial" pitchFamily="34" charset="0"/>
                        </a:rPr>
                        <a:t>▪Optimize driver count</a:t>
                      </a:r>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a:t>
                      </a:r>
                      <a:r>
                        <a:rPr lang="en-US" sz="1100" b="0" i="0" u="none" strike="noStrike" baseline="0">
                          <a:solidFill>
                            <a:srgbClr val="000000"/>
                          </a:solidFill>
                          <a:latin typeface="Arial"/>
                        </a:rPr>
                        <a:t>management</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15</a:t>
                      </a:r>
                      <a:r>
                        <a:rPr lang="en-US" sz="1100" b="0" i="0" u="none" strike="noStrike" baseline="30000">
                          <a:solidFill>
                            <a:srgbClr val="000000"/>
                          </a:solidFill>
                          <a:latin typeface="Arial"/>
                        </a:rPr>
                        <a:t>th</a:t>
                      </a:r>
                      <a:r>
                        <a:rPr lang="en-US" sz="1100" b="0" i="0" u="none" strike="noStrike" baseline="0">
                          <a:solidFill>
                            <a:srgbClr val="000000"/>
                          </a:solidFill>
                          <a:latin typeface="Arial"/>
                        </a:rPr>
                        <a:t> Apr’24</a:t>
                      </a:r>
                    </a:p>
                  </a:txBody>
                  <a:tcPr>
                    <a:solidFill>
                      <a:schemeClr val="accent2">
                        <a:lumMod val="20000"/>
                        <a:lumOff val="80000"/>
                      </a:schemeClr>
                    </a:solidFill>
                  </a:tcPr>
                </a:tc>
                <a:extLst>
                  <a:ext uri="{0D108BD9-81ED-4DB2-BD59-A6C34878D82A}">
                    <a16:rowId xmlns:a16="http://schemas.microsoft.com/office/drawing/2014/main" val="10007"/>
                  </a:ext>
                </a:extLst>
              </a:tr>
              <a:tr h="413118">
                <a:tc>
                  <a:txBody>
                    <a:bodyPr/>
                    <a:lstStyle/>
                    <a:p>
                      <a:pPr algn="ctr"/>
                      <a:r>
                        <a:rPr lang="en-US" sz="1100">
                          <a:latin typeface="Arial" pitchFamily="34" charset="0"/>
                          <a:cs typeface="Arial" pitchFamily="34" charset="0"/>
                        </a:rPr>
                        <a:t>8</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W/H dispatch</a:t>
                      </a:r>
                      <a:r>
                        <a:rPr lang="en-US" sz="1100" baseline="0">
                          <a:latin typeface="Arial" pitchFamily="34" charset="0"/>
                          <a:cs typeface="Arial" pitchFamily="34" charset="0"/>
                        </a:rPr>
                        <a:t> time is long</a:t>
                      </a:r>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pitchFamily="34" charset="0"/>
                          <a:cs typeface="Arial" pitchFamily="34" charset="0"/>
                        </a:rPr>
                        <a:t>▪Control workflow through</a:t>
                      </a:r>
                      <a:r>
                        <a:rPr lang="en-US" sz="1100" baseline="0">
                          <a:latin typeface="Arial" pitchFamily="34" charset="0"/>
                          <a:cs typeface="Arial" pitchFamily="34" charset="0"/>
                        </a:rPr>
                        <a:t> WMS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a:latin typeface="Arial" pitchFamily="34" charset="0"/>
                          <a:cs typeface="Arial" pitchFamily="34" charset="0"/>
                        </a:rPr>
                        <a:t>▪Document</a:t>
                      </a:r>
                      <a:r>
                        <a:rPr lang="en-US" sz="1100" baseline="0">
                          <a:latin typeface="Arial" pitchFamily="34" charset="0"/>
                          <a:cs typeface="Arial" pitchFamily="34" charset="0"/>
                        </a:rPr>
                        <a:t> precise SOP</a:t>
                      </a:r>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algn="ctr" fontAlgn="t"/>
                      <a:r>
                        <a:rPr lang="en-US" sz="1100" b="0" i="0" u="none" strike="noStrike">
                          <a:solidFill>
                            <a:srgbClr val="000000"/>
                          </a:solidFill>
                          <a:latin typeface="Arial"/>
                        </a:rPr>
                        <a:t>W/H </a:t>
                      </a:r>
                      <a:r>
                        <a:rPr lang="en-US" sz="1100" b="0" i="0" u="none" strike="noStrike" baseline="0">
                          <a:solidFill>
                            <a:srgbClr val="000000"/>
                          </a:solidFill>
                          <a:latin typeface="Arial"/>
                        </a:rPr>
                        <a:t>management</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24</a:t>
                      </a:r>
                      <a:r>
                        <a:rPr lang="en-US" sz="1100" b="0" i="0" u="none" strike="noStrike" baseline="30000">
                          <a:solidFill>
                            <a:srgbClr val="000000"/>
                          </a:solidFill>
                          <a:latin typeface="Arial"/>
                        </a:rPr>
                        <a:t>th</a:t>
                      </a:r>
                      <a:r>
                        <a:rPr lang="en-US" sz="1100" b="0" i="0" u="none" strike="noStrike" baseline="0">
                          <a:solidFill>
                            <a:srgbClr val="000000"/>
                          </a:solidFill>
                          <a:latin typeface="Arial"/>
                        </a:rPr>
                        <a:t> Jun’24</a:t>
                      </a:r>
                      <a:endParaRPr lang="en-US" sz="1100" b="0" i="0" u="none" strike="noStrike">
                        <a:solidFill>
                          <a:srgbClr val="000000"/>
                        </a:solid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baseline="0">
                        <a:solidFill>
                          <a:srgbClr val="000000"/>
                        </a:solidFill>
                        <a:latin typeface="Arial"/>
                      </a:endParaRPr>
                    </a:p>
                  </a:txBody>
                  <a:tcPr>
                    <a:solidFill>
                      <a:schemeClr val="accent2">
                        <a:lumMod val="20000"/>
                        <a:lumOff val="80000"/>
                      </a:schemeClr>
                    </a:solidFill>
                  </a:tcPr>
                </a:tc>
                <a:extLst>
                  <a:ext uri="{0D108BD9-81ED-4DB2-BD59-A6C34878D82A}">
                    <a16:rowId xmlns:a16="http://schemas.microsoft.com/office/drawing/2014/main" val="10008"/>
                  </a:ext>
                </a:extLst>
              </a:tr>
              <a:tr h="413118">
                <a:tc>
                  <a:txBody>
                    <a:bodyPr/>
                    <a:lstStyle/>
                    <a:p>
                      <a:pPr algn="ctr"/>
                      <a:r>
                        <a:rPr lang="en-US" sz="1100">
                          <a:latin typeface="Arial" pitchFamily="34" charset="0"/>
                          <a:cs typeface="Arial" pitchFamily="34" charset="0"/>
                        </a:rPr>
                        <a:t>9</a:t>
                      </a:r>
                    </a:p>
                  </a:txBody>
                  <a:tcPr>
                    <a:solidFill>
                      <a:schemeClr val="accent2">
                        <a:lumMod val="20000"/>
                        <a:lumOff val="80000"/>
                      </a:schemeClr>
                    </a:solidFill>
                  </a:tcPr>
                </a:tc>
                <a:tc>
                  <a:txBody>
                    <a:bodyPr/>
                    <a:lstStyle/>
                    <a:p>
                      <a:pPr algn="l"/>
                      <a:r>
                        <a:rPr lang="en-US" sz="1100">
                          <a:latin typeface="Arial" pitchFamily="34" charset="0"/>
                          <a:cs typeface="Arial" pitchFamily="34" charset="0"/>
                        </a:rPr>
                        <a:t>Factory unload time is long</a:t>
                      </a:r>
                    </a:p>
                  </a:txBody>
                  <a:tcPr>
                    <a:solidFill>
                      <a:schemeClr val="accent2">
                        <a:lumMod val="20000"/>
                        <a:lumOff val="80000"/>
                      </a:schemeClr>
                    </a:solidFill>
                  </a:tcPr>
                </a:tc>
                <a:tc>
                  <a:txBody>
                    <a:bodyPr/>
                    <a:lstStyle/>
                    <a:p>
                      <a:pPr algn="l"/>
                      <a:r>
                        <a:rPr lang="en-US" sz="1100" kern="1200">
                          <a:solidFill>
                            <a:schemeClr val="dk1"/>
                          </a:solidFill>
                          <a:latin typeface="Arial" pitchFamily="34" charset="0"/>
                          <a:ea typeface="+mn-ea"/>
                          <a:cs typeface="Arial" pitchFamily="34" charset="0"/>
                        </a:rPr>
                        <a:t>▪Provide</a:t>
                      </a:r>
                      <a:r>
                        <a:rPr lang="en-US" sz="1100">
                          <a:latin typeface="Arial" pitchFamily="34" charset="0"/>
                          <a:cs typeface="Arial" pitchFamily="34" charset="0"/>
                        </a:rPr>
                        <a:t> operator training</a:t>
                      </a:r>
                    </a:p>
                    <a:p>
                      <a:pPr algn="l"/>
                      <a:r>
                        <a:rPr lang="en-US" sz="1100" kern="1200">
                          <a:solidFill>
                            <a:schemeClr val="dk1"/>
                          </a:solidFill>
                          <a:latin typeface="Arial" pitchFamily="34" charset="0"/>
                          <a:ea typeface="+mn-ea"/>
                          <a:cs typeface="Arial" pitchFamily="34" charset="0"/>
                        </a:rPr>
                        <a:t>▪Standardize</a:t>
                      </a:r>
                      <a:r>
                        <a:rPr lang="en-US" sz="1100" kern="1200" baseline="0">
                          <a:solidFill>
                            <a:schemeClr val="dk1"/>
                          </a:solidFill>
                          <a:latin typeface="Arial" pitchFamily="34" charset="0"/>
                          <a:ea typeface="+mn-ea"/>
                          <a:cs typeface="Arial" pitchFamily="34" charset="0"/>
                        </a:rPr>
                        <a:t> Unload process</a:t>
                      </a:r>
                      <a:endParaRPr lang="en-US" sz="1100">
                        <a:latin typeface="Arial" pitchFamily="34" charset="0"/>
                        <a:cs typeface="Arial" pitchFamily="34" charset="0"/>
                      </a:endParaRPr>
                    </a:p>
                  </a:txBody>
                  <a:tcPr>
                    <a:solidFill>
                      <a:schemeClr val="accent2">
                        <a:lumMod val="20000"/>
                        <a:lumOff val="80000"/>
                      </a:schemeClr>
                    </a:solidFill>
                  </a:tcPr>
                </a:tc>
                <a:tc>
                  <a:txBody>
                    <a:bodyPr/>
                    <a:lstStyle/>
                    <a:p>
                      <a:pPr algn="ctr" fontAlgn="t"/>
                      <a:r>
                        <a:rPr lang="en-US" sz="1100" b="0" i="0" u="none" strike="noStrike">
                          <a:solidFill>
                            <a:srgbClr val="000000"/>
                          </a:solidFill>
                          <a:latin typeface="Arial"/>
                        </a:rPr>
                        <a:t>Factory</a:t>
                      </a:r>
                      <a:r>
                        <a:rPr lang="en-US" sz="1100" b="0" i="0" u="none" strike="noStrike" baseline="0">
                          <a:solidFill>
                            <a:srgbClr val="000000"/>
                          </a:solidFill>
                          <a:latin typeface="Arial"/>
                        </a:rPr>
                        <a:t> management</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a:solidFill>
                            <a:srgbClr val="000000"/>
                          </a:solidFill>
                          <a:latin typeface="Arial"/>
                        </a:rPr>
                        <a:t>20</a:t>
                      </a:r>
                      <a:r>
                        <a:rPr lang="en-US" sz="1100" b="0" i="0" u="none" strike="noStrike" baseline="30000">
                          <a:solidFill>
                            <a:srgbClr val="000000"/>
                          </a:solidFill>
                          <a:latin typeface="Arial"/>
                        </a:rPr>
                        <a:t>th</a:t>
                      </a:r>
                      <a:r>
                        <a:rPr lang="en-US" sz="1100" b="0" i="0" u="none" strike="noStrike" baseline="0">
                          <a:solidFill>
                            <a:srgbClr val="000000"/>
                          </a:solidFill>
                          <a:latin typeface="Arial"/>
                        </a:rPr>
                        <a:t> Apr’24</a:t>
                      </a:r>
                      <a:endParaRPr lang="en-US" sz="1100" b="0" i="0" u="none" strike="noStrike">
                        <a:solidFill>
                          <a:srgbClr val="000000"/>
                        </a:solidFill>
                        <a:latin typeface="Arial"/>
                      </a:endParaRPr>
                    </a:p>
                  </a:txBody>
                  <a:tcPr>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48A7A7FB-CBBA-E81B-B763-8B87789756F3}"/>
              </a:ext>
            </a:extLst>
          </p:cNvPr>
          <p:cNvSpPr>
            <a:spLocks noGrp="1"/>
          </p:cNvSpPr>
          <p:nvPr>
            <p:ph type="title"/>
          </p:nvPr>
        </p:nvSpPr>
        <p:spPr/>
        <p:txBody>
          <a:bodyPr/>
          <a:lstStyle/>
          <a:p>
            <a:r>
              <a:rPr lang="en-US" sz="2800" b="1">
                <a:solidFill>
                  <a:schemeClr val="tx1"/>
                </a:solidFill>
                <a:latin typeface="Arial" pitchFamily="34" charset="0"/>
                <a:cs typeface="Arial" pitchFamily="34" charset="0"/>
              </a:rPr>
              <a:t>Improvement action plan</a:t>
            </a:r>
            <a:br>
              <a:rPr lang="en-US" sz="2800" b="1">
                <a:solidFill>
                  <a:schemeClr val="tx1"/>
                </a:solidFill>
                <a:latin typeface="Arial" pitchFamily="34" charset="0"/>
                <a:cs typeface="Arial" pitchFamily="34" charset="0"/>
              </a:rPr>
            </a:b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5630972" y="4914951"/>
            <a:ext cx="3596" cy="381000"/>
          </a:xfrm>
          <a:prstGeom prst="straightConnector1">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24200" y="144780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28800" y="1676400"/>
            <a:ext cx="2514600" cy="7620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100">
                <a:solidFill>
                  <a:srgbClr val="FF0000"/>
                </a:solidFill>
                <a:latin typeface="Arial"/>
                <a:cs typeface="Arial"/>
              </a:rPr>
              <a:t>Share schedule with shipping personnel/driver coordinators thru WMS</a:t>
            </a:r>
            <a:r>
              <a:rPr lang="en-US" sz="1400">
                <a:solidFill>
                  <a:srgbClr val="FF0000"/>
                </a:solidFill>
                <a:latin typeface="Arial"/>
                <a:cs typeface="Arial"/>
              </a:rPr>
              <a:t> </a:t>
            </a:r>
            <a:r>
              <a:rPr lang="en-US" sz="1000">
                <a:solidFill>
                  <a:srgbClr val="FF0000"/>
                </a:solidFill>
                <a:latin typeface="Arial"/>
                <a:cs typeface="Arial"/>
              </a:rPr>
              <a:t>(reduced lead-time &amp; error)</a:t>
            </a:r>
            <a:endParaRPr lang="en-US" sz="1100">
              <a:solidFill>
                <a:srgbClr val="FF0000"/>
              </a:solidFill>
              <a:latin typeface="Arial"/>
              <a:cs typeface="Arial"/>
            </a:endParaRPr>
          </a:p>
          <a:p>
            <a:r>
              <a:rPr lang="en-US" sz="1100">
                <a:solidFill>
                  <a:srgbClr val="0070C0"/>
                </a:solidFill>
                <a:latin typeface="Arial"/>
                <a:cs typeface="Arial"/>
              </a:rPr>
              <a:t>Responsibility: W/H </a:t>
            </a:r>
            <a:r>
              <a:rPr lang="en-US" sz="1100" err="1">
                <a:solidFill>
                  <a:srgbClr val="0070C0"/>
                </a:solidFill>
                <a:latin typeface="Arial"/>
                <a:cs typeface="Arial"/>
              </a:rPr>
              <a:t>Incharge</a:t>
            </a:r>
            <a:endParaRPr lang="en-US" sz="1100">
              <a:solidFill>
                <a:srgbClr val="0070C0"/>
              </a:solidFill>
              <a:latin typeface="Arial"/>
              <a:cs typeface="Arial"/>
            </a:endParaRPr>
          </a:p>
        </p:txBody>
      </p:sp>
      <p:cxnSp>
        <p:nvCxnSpPr>
          <p:cNvPr id="12" name="Straight Arrow Connector 11"/>
          <p:cNvCxnSpPr/>
          <p:nvPr/>
        </p:nvCxnSpPr>
        <p:spPr>
          <a:xfrm>
            <a:off x="5622734" y="190500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24200" y="243840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Flowchart: Terminator 13"/>
          <p:cNvSpPr/>
          <p:nvPr/>
        </p:nvSpPr>
        <p:spPr>
          <a:xfrm>
            <a:off x="2303252" y="990600"/>
            <a:ext cx="1676400" cy="457200"/>
          </a:xfrm>
          <a:prstGeom prst="flowChartTerminator">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Receive Delivery schedule from factory</a:t>
            </a:r>
          </a:p>
        </p:txBody>
      </p:sp>
      <p:sp>
        <p:nvSpPr>
          <p:cNvPr id="15" name="Rectangle 14"/>
          <p:cNvSpPr/>
          <p:nvPr/>
        </p:nvSpPr>
        <p:spPr>
          <a:xfrm>
            <a:off x="1828800" y="2667000"/>
            <a:ext cx="2514600" cy="1447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a:t>
            </a:r>
            <a:r>
              <a:rPr lang="en-US" sz="1100">
                <a:solidFill>
                  <a:srgbClr val="FF0000"/>
                </a:solidFill>
                <a:latin typeface="Arial" pitchFamily="34" charset="0"/>
                <a:cs typeface="Arial" pitchFamily="34" charset="0"/>
              </a:rPr>
              <a:t>Locate required components thru</a:t>
            </a:r>
          </a:p>
          <a:p>
            <a:r>
              <a:rPr lang="en-US" sz="1100">
                <a:solidFill>
                  <a:srgbClr val="FF0000"/>
                </a:solidFill>
                <a:latin typeface="Arial" pitchFamily="34" charset="0"/>
                <a:cs typeface="Arial" pitchFamily="34" charset="0"/>
              </a:rPr>
              <a:t>  WMS </a:t>
            </a:r>
            <a:r>
              <a:rPr lang="en-US" sz="1000">
                <a:solidFill>
                  <a:srgbClr val="FF0000"/>
                </a:solidFill>
                <a:latin typeface="Arial" pitchFamily="34" charset="0"/>
                <a:cs typeface="Arial" pitchFamily="34" charset="0"/>
              </a:rPr>
              <a:t>(reduced time &amp; error)</a:t>
            </a:r>
          </a:p>
          <a:p>
            <a:r>
              <a:rPr lang="en-US" sz="1100">
                <a:solidFill>
                  <a:schemeClr val="tx1"/>
                </a:solidFill>
                <a:latin typeface="Arial" pitchFamily="34" charset="0"/>
                <a:cs typeface="Arial" pitchFamily="34" charset="0"/>
              </a:rPr>
              <a:t>▪Pack scheduled quantity</a:t>
            </a:r>
          </a:p>
          <a:p>
            <a:r>
              <a:rPr lang="en-US" sz="1100">
                <a:solidFill>
                  <a:schemeClr val="tx1"/>
                </a:solidFill>
                <a:latin typeface="Arial" pitchFamily="34" charset="0"/>
                <a:cs typeface="Arial" pitchFamily="34" charset="0"/>
              </a:rPr>
              <a:t>▪Prepare Invoice, Tax documents</a:t>
            </a:r>
          </a:p>
          <a:p>
            <a:r>
              <a:rPr lang="en-US" sz="1100">
                <a:solidFill>
                  <a:schemeClr val="tx1"/>
                </a:solidFill>
                <a:latin typeface="Arial" pitchFamily="34" charset="0"/>
                <a:cs typeface="Arial" pitchFamily="34" charset="0"/>
              </a:rPr>
              <a:t>▪Inform driver coordinator about dispatch</a:t>
            </a:r>
          </a:p>
          <a:p>
            <a:r>
              <a:rPr lang="en-US" sz="1100">
                <a:solidFill>
                  <a:srgbClr val="0070C0"/>
                </a:solidFill>
                <a:latin typeface="Arial" pitchFamily="34" charset="0"/>
                <a:cs typeface="Arial" pitchFamily="34" charset="0"/>
              </a:rPr>
              <a:t>Responsibility: Shipping  Personnel</a:t>
            </a:r>
          </a:p>
        </p:txBody>
      </p:sp>
      <p:cxnSp>
        <p:nvCxnSpPr>
          <p:cNvPr id="18" name="Straight Arrow Connector 17"/>
          <p:cNvCxnSpPr>
            <a:endCxn id="19" idx="0"/>
          </p:cNvCxnSpPr>
          <p:nvPr/>
        </p:nvCxnSpPr>
        <p:spPr>
          <a:xfrm>
            <a:off x="3124200" y="6019800"/>
            <a:ext cx="3596" cy="381000"/>
          </a:xfrm>
          <a:prstGeom prst="straightConnector1">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Flowchart: Connector 18"/>
          <p:cNvSpPr/>
          <p:nvPr/>
        </p:nvSpPr>
        <p:spPr>
          <a:xfrm>
            <a:off x="3013496" y="6400800"/>
            <a:ext cx="228600" cy="228600"/>
          </a:xfrm>
          <a:prstGeom prst="flowChartConnector">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cxnSp>
        <p:nvCxnSpPr>
          <p:cNvPr id="20" name="Straight Arrow Connector 19"/>
          <p:cNvCxnSpPr/>
          <p:nvPr/>
        </p:nvCxnSpPr>
        <p:spPr>
          <a:xfrm>
            <a:off x="5605749" y="121920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Flowchart: Connector 20"/>
          <p:cNvSpPr/>
          <p:nvPr/>
        </p:nvSpPr>
        <p:spPr>
          <a:xfrm>
            <a:off x="5486400" y="990600"/>
            <a:ext cx="228600" cy="228600"/>
          </a:xfrm>
          <a:prstGeom prst="flowChartConnector">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sp>
        <p:nvSpPr>
          <p:cNvPr id="24" name="Rectangle 23"/>
          <p:cNvSpPr/>
          <p:nvPr/>
        </p:nvSpPr>
        <p:spPr>
          <a:xfrm>
            <a:off x="4670234" y="1447800"/>
            <a:ext cx="2340166" cy="4572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Take the truck to the loading dock</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cxnSp>
        <p:nvCxnSpPr>
          <p:cNvPr id="26" name="Straight Arrow Connector 25"/>
          <p:cNvCxnSpPr/>
          <p:nvPr/>
        </p:nvCxnSpPr>
        <p:spPr>
          <a:xfrm>
            <a:off x="3124200" y="411480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22734" y="289560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670234" y="3124200"/>
            <a:ext cx="2340166" cy="9144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 Take the truck to the Un-loading dock at customer factory</a:t>
            </a:r>
          </a:p>
          <a:p>
            <a:r>
              <a:rPr lang="en-US" sz="1100">
                <a:solidFill>
                  <a:schemeClr val="tx1"/>
                </a:solidFill>
                <a:latin typeface="Arial" pitchFamily="34" charset="0"/>
                <a:cs typeface="Arial" pitchFamily="34" charset="0"/>
              </a:rPr>
              <a:t>▪ Inform receiving personnel 30min before arrival</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cxnSp>
        <p:nvCxnSpPr>
          <p:cNvPr id="34" name="Straight Arrow Connector 33"/>
          <p:cNvCxnSpPr/>
          <p:nvPr/>
        </p:nvCxnSpPr>
        <p:spPr>
          <a:xfrm>
            <a:off x="5631201" y="403860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670234" y="4267200"/>
            <a:ext cx="2340166" cy="8382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▪Unload the payload </a:t>
            </a:r>
          </a:p>
          <a:p>
            <a:r>
              <a:rPr lang="en-US" sz="1100">
                <a:solidFill>
                  <a:schemeClr val="tx1"/>
                </a:solidFill>
                <a:latin typeface="Arial" pitchFamily="34" charset="0"/>
                <a:cs typeface="Arial" pitchFamily="34" charset="0"/>
              </a:rPr>
              <a:t>▪Check Invoice, Tax documents</a:t>
            </a:r>
          </a:p>
          <a:p>
            <a:r>
              <a:rPr lang="en-US" sz="1100">
                <a:solidFill>
                  <a:schemeClr val="tx1"/>
                </a:solidFill>
                <a:latin typeface="Arial" pitchFamily="34" charset="0"/>
                <a:cs typeface="Arial" pitchFamily="34" charset="0"/>
              </a:rPr>
              <a:t>▪Give receipt confirmation to driver</a:t>
            </a:r>
          </a:p>
          <a:p>
            <a:r>
              <a:rPr lang="en-US" sz="1100">
                <a:solidFill>
                  <a:srgbClr val="0070C0"/>
                </a:solidFill>
                <a:latin typeface="Arial" pitchFamily="34" charset="0"/>
                <a:cs typeface="Arial" pitchFamily="34" charset="0"/>
              </a:rPr>
              <a:t>Responsibility: Customer receiving  Personnel</a:t>
            </a:r>
          </a:p>
        </p:txBody>
      </p:sp>
      <p:cxnSp>
        <p:nvCxnSpPr>
          <p:cNvPr id="36" name="Straight Arrow Connector 35"/>
          <p:cNvCxnSpPr/>
          <p:nvPr/>
        </p:nvCxnSpPr>
        <p:spPr>
          <a:xfrm>
            <a:off x="8653749" y="2036285"/>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Connector 36"/>
          <p:cNvSpPr/>
          <p:nvPr/>
        </p:nvSpPr>
        <p:spPr>
          <a:xfrm>
            <a:off x="8534400" y="1807685"/>
            <a:ext cx="228600" cy="228600"/>
          </a:xfrm>
          <a:prstGeom prst="flowChartConnector">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sp>
        <p:nvSpPr>
          <p:cNvPr id="38" name="Rectangle 37"/>
          <p:cNvSpPr/>
          <p:nvPr/>
        </p:nvSpPr>
        <p:spPr>
          <a:xfrm>
            <a:off x="7467600" y="2264885"/>
            <a:ext cx="2438400" cy="5334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Check Backhaul payload with Driver coordinator</a:t>
            </a:r>
          </a:p>
          <a:p>
            <a:r>
              <a:rPr lang="en-US" sz="1100">
                <a:solidFill>
                  <a:srgbClr val="0070C0"/>
                </a:solidFill>
                <a:latin typeface="Arial" pitchFamily="34" charset="0"/>
                <a:cs typeface="Arial" pitchFamily="34" charset="0"/>
              </a:rPr>
              <a:t>Responsibility: Driver/coordinator</a:t>
            </a:r>
            <a:endParaRPr lang="en-US" sz="1100">
              <a:solidFill>
                <a:schemeClr val="tx1"/>
              </a:solidFill>
              <a:latin typeface="Arial" pitchFamily="34" charset="0"/>
              <a:cs typeface="Arial" pitchFamily="34" charset="0"/>
            </a:endParaRPr>
          </a:p>
        </p:txBody>
      </p:sp>
      <p:sp>
        <p:nvSpPr>
          <p:cNvPr id="39" name="Diamond 38"/>
          <p:cNvSpPr/>
          <p:nvPr/>
        </p:nvSpPr>
        <p:spPr>
          <a:xfrm>
            <a:off x="7670803" y="3005770"/>
            <a:ext cx="1981200" cy="457200"/>
          </a:xfrm>
          <a:prstGeom prst="diamond">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Backhaul?</a:t>
            </a:r>
          </a:p>
        </p:txBody>
      </p:sp>
      <p:sp>
        <p:nvSpPr>
          <p:cNvPr id="40" name="Rectangle 39"/>
          <p:cNvSpPr/>
          <p:nvPr/>
        </p:nvSpPr>
        <p:spPr>
          <a:xfrm>
            <a:off x="8188136" y="3407885"/>
            <a:ext cx="45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Yes</a:t>
            </a:r>
          </a:p>
        </p:txBody>
      </p:sp>
      <p:sp>
        <p:nvSpPr>
          <p:cNvPr id="41" name="Rectangle 40"/>
          <p:cNvSpPr/>
          <p:nvPr/>
        </p:nvSpPr>
        <p:spPr>
          <a:xfrm>
            <a:off x="9525003" y="3193910"/>
            <a:ext cx="45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No</a:t>
            </a:r>
          </a:p>
        </p:txBody>
      </p:sp>
      <p:cxnSp>
        <p:nvCxnSpPr>
          <p:cNvPr id="42" name="Straight Arrow Connector 41"/>
          <p:cNvCxnSpPr/>
          <p:nvPr/>
        </p:nvCxnSpPr>
        <p:spPr>
          <a:xfrm>
            <a:off x="8661402" y="2777170"/>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39" idx="3"/>
          </p:cNvCxnSpPr>
          <p:nvPr/>
        </p:nvCxnSpPr>
        <p:spPr>
          <a:xfrm>
            <a:off x="9652004" y="3234371"/>
            <a:ext cx="330197" cy="554515"/>
          </a:xfrm>
          <a:prstGeom prst="bentConnector2">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hape 43"/>
          <p:cNvCxnSpPr>
            <a:stCxn id="39" idx="2"/>
            <a:endCxn id="24" idx="3"/>
          </p:cNvCxnSpPr>
          <p:nvPr/>
        </p:nvCxnSpPr>
        <p:spPr>
          <a:xfrm rot="5400000" flipH="1">
            <a:off x="6942617" y="1744185"/>
            <a:ext cx="1786570" cy="1651003"/>
          </a:xfrm>
          <a:prstGeom prst="bentConnector4">
            <a:avLst>
              <a:gd name="adj1" fmla="val -12795"/>
              <a:gd name="adj2" fmla="val 80000"/>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Flowchart: Terminator 44"/>
          <p:cNvSpPr/>
          <p:nvPr/>
        </p:nvSpPr>
        <p:spPr>
          <a:xfrm>
            <a:off x="8763000" y="3788885"/>
            <a:ext cx="1676400" cy="609600"/>
          </a:xfrm>
          <a:prstGeom prst="flowChartTerminator">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Take the empty truck back to W/H depot</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sp>
        <p:nvSpPr>
          <p:cNvPr id="46" name="Rectangle 45"/>
          <p:cNvSpPr/>
          <p:nvPr/>
        </p:nvSpPr>
        <p:spPr>
          <a:xfrm>
            <a:off x="4670234" y="2133600"/>
            <a:ext cx="2340166" cy="817085"/>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▪Load the payload onto the truck</a:t>
            </a:r>
          </a:p>
          <a:p>
            <a:r>
              <a:rPr lang="en-US" sz="1100">
                <a:solidFill>
                  <a:schemeClr val="tx1"/>
                </a:solidFill>
                <a:latin typeface="Arial" pitchFamily="34" charset="0"/>
                <a:cs typeface="Arial" pitchFamily="34" charset="0"/>
              </a:rPr>
              <a:t>▪Handover Invoice, Tax documents, Gate pass to driver</a:t>
            </a:r>
          </a:p>
          <a:p>
            <a:r>
              <a:rPr lang="en-US" sz="1100">
                <a:solidFill>
                  <a:srgbClr val="0070C0"/>
                </a:solidFill>
                <a:latin typeface="Arial" pitchFamily="34" charset="0"/>
                <a:cs typeface="Arial" pitchFamily="34" charset="0"/>
              </a:rPr>
              <a:t>Responsibility: Shipping  Personnel</a:t>
            </a:r>
          </a:p>
        </p:txBody>
      </p:sp>
      <p:sp>
        <p:nvSpPr>
          <p:cNvPr id="47" name="Rectangle 46"/>
          <p:cNvSpPr/>
          <p:nvPr/>
        </p:nvSpPr>
        <p:spPr>
          <a:xfrm>
            <a:off x="1828800" y="4343400"/>
            <a:ext cx="2556296" cy="1828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a:t>
            </a:r>
            <a:r>
              <a:rPr lang="en-US" sz="1100">
                <a:solidFill>
                  <a:srgbClr val="FF0000"/>
                </a:solidFill>
                <a:latin typeface="Arial" pitchFamily="34" charset="0"/>
                <a:cs typeface="Arial" pitchFamily="34" charset="0"/>
              </a:rPr>
              <a:t>Locate suitable truck at the depot thru GPS system </a:t>
            </a:r>
            <a:r>
              <a:rPr lang="en-US" sz="1000">
                <a:solidFill>
                  <a:srgbClr val="FF0000"/>
                </a:solidFill>
                <a:latin typeface="Arial" pitchFamily="34" charset="0"/>
                <a:cs typeface="Arial" pitchFamily="34" charset="0"/>
              </a:rPr>
              <a:t>(reduced time &amp; error)</a:t>
            </a:r>
          </a:p>
          <a:p>
            <a:r>
              <a:rPr lang="en-US" sz="1100">
                <a:solidFill>
                  <a:schemeClr val="tx1"/>
                </a:solidFill>
                <a:latin typeface="Arial" pitchFamily="34" charset="0"/>
                <a:cs typeface="Arial" pitchFamily="34" charset="0"/>
              </a:rPr>
              <a:t>▪Assign an available driver for the dispatch</a:t>
            </a:r>
          </a:p>
          <a:p>
            <a:r>
              <a:rPr lang="en-US" sz="1100">
                <a:solidFill>
                  <a:schemeClr val="tx1"/>
                </a:solidFill>
                <a:latin typeface="Arial" pitchFamily="34" charset="0"/>
                <a:cs typeface="Arial" pitchFamily="34" charset="0"/>
              </a:rPr>
              <a:t>▪Inform driver about dispatch details</a:t>
            </a:r>
          </a:p>
          <a:p>
            <a:r>
              <a:rPr lang="en-US" sz="1100">
                <a:solidFill>
                  <a:schemeClr val="tx1"/>
                </a:solidFill>
                <a:latin typeface="Arial" pitchFamily="34" charset="0"/>
                <a:cs typeface="Arial" pitchFamily="34" charset="0"/>
              </a:rPr>
              <a:t>▪</a:t>
            </a:r>
            <a:r>
              <a:rPr lang="en-US" sz="1100">
                <a:solidFill>
                  <a:srgbClr val="FF0000"/>
                </a:solidFill>
                <a:latin typeface="Arial" pitchFamily="34" charset="0"/>
                <a:cs typeface="Arial" pitchFamily="34" charset="0"/>
              </a:rPr>
              <a:t>Record truck request-time, dispatch-time, driver name, loading dock &amp; destination details in WMS </a:t>
            </a:r>
            <a:r>
              <a:rPr lang="en-US" sz="1000">
                <a:solidFill>
                  <a:srgbClr val="FF0000"/>
                </a:solidFill>
                <a:latin typeface="Arial" pitchFamily="34" charset="0"/>
                <a:cs typeface="Arial" pitchFamily="34" charset="0"/>
              </a:rPr>
              <a:t>(reduced time &amp; error)</a:t>
            </a:r>
          </a:p>
          <a:p>
            <a:r>
              <a:rPr lang="en-US" sz="1100">
                <a:solidFill>
                  <a:srgbClr val="0070C0"/>
                </a:solidFill>
                <a:latin typeface="Arial" pitchFamily="34" charset="0"/>
                <a:cs typeface="Arial" pitchFamily="34" charset="0"/>
              </a:rPr>
              <a:t>Responsibility: Driver coordinator </a:t>
            </a:r>
          </a:p>
        </p:txBody>
      </p:sp>
      <p:sp>
        <p:nvSpPr>
          <p:cNvPr id="48" name="Flowchart: Connector 47"/>
          <p:cNvSpPr/>
          <p:nvPr/>
        </p:nvSpPr>
        <p:spPr>
          <a:xfrm>
            <a:off x="5530326" y="5235791"/>
            <a:ext cx="228600" cy="228600"/>
          </a:xfrm>
          <a:prstGeom prst="flowChartConnector">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sp>
        <p:nvSpPr>
          <p:cNvPr id="2" name="Title 1">
            <a:extLst>
              <a:ext uri="{FF2B5EF4-FFF2-40B4-BE49-F238E27FC236}">
                <a16:creationId xmlns:a16="http://schemas.microsoft.com/office/drawing/2014/main" id="{DA41CBF7-8C1D-812D-BA0A-15D1928559FF}"/>
              </a:ext>
            </a:extLst>
          </p:cNvPr>
          <p:cNvSpPr>
            <a:spLocks noGrp="1"/>
          </p:cNvSpPr>
          <p:nvPr>
            <p:ph type="title"/>
          </p:nvPr>
        </p:nvSpPr>
        <p:spPr/>
        <p:txBody>
          <a:bodyPr/>
          <a:lstStyle/>
          <a:p>
            <a:r>
              <a:rPr lang="en-US" sz="2800" b="1">
                <a:solidFill>
                  <a:schemeClr val="tx1"/>
                </a:solidFill>
                <a:latin typeface="Arial" pitchFamily="34" charset="0"/>
                <a:cs typeface="Arial" pitchFamily="34" charset="0"/>
              </a:rPr>
              <a:t>Updated Process Map</a:t>
            </a:r>
            <a:br>
              <a:rPr lang="en-US" sz="2800" b="1">
                <a:solidFill>
                  <a:schemeClr val="tx1"/>
                </a:solidFill>
                <a:latin typeface="Arial" pitchFamily="34" charset="0"/>
                <a:cs typeface="Arial" pitchFamily="34" charset="0"/>
              </a:rPr>
            </a:b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9D0D-2EF8-8AB4-1FE6-E8F820DF272A}"/>
              </a:ext>
            </a:extLst>
          </p:cNvPr>
          <p:cNvSpPr>
            <a:spLocks noGrp="1"/>
          </p:cNvSpPr>
          <p:nvPr>
            <p:ph type="title"/>
          </p:nvPr>
        </p:nvSpPr>
        <p:spPr/>
        <p:txBody>
          <a:bodyPr/>
          <a:lstStyle/>
          <a:p>
            <a:r>
              <a:rPr lang="en-US" sz="2800" b="1" dirty="0">
                <a:solidFill>
                  <a:schemeClr val="tx1"/>
                </a:solidFill>
                <a:latin typeface="Arial" pitchFamily="34" charset="0"/>
                <a:cs typeface="Arial" pitchFamily="34" charset="0"/>
              </a:rPr>
              <a:t>FMEA (Expected after improvement)</a:t>
            </a:r>
            <a:br>
              <a:rPr lang="en-US" sz="2800" b="1" dirty="0">
                <a:solidFill>
                  <a:schemeClr val="tx1"/>
                </a:solidFill>
                <a:latin typeface="Arial" pitchFamily="34" charset="0"/>
                <a:cs typeface="Arial" pitchFamily="34" charset="0"/>
              </a:rPr>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57929275"/>
              </p:ext>
            </p:extLst>
          </p:nvPr>
        </p:nvGraphicFramePr>
        <p:xfrm>
          <a:off x="1643232" y="827442"/>
          <a:ext cx="8796158" cy="5987085"/>
        </p:xfrm>
        <a:graphic>
          <a:graphicData uri="http://schemas.openxmlformats.org/drawingml/2006/table">
            <a:tbl>
              <a:tblPr firstRow="1" bandRow="1">
                <a:tableStyleId>{5C22544A-7EE6-4342-B048-85BDC9FD1C3A}</a:tableStyleId>
              </a:tblPr>
              <a:tblGrid>
                <a:gridCol w="572215">
                  <a:extLst>
                    <a:ext uri="{9D8B030D-6E8A-4147-A177-3AD203B41FA5}">
                      <a16:colId xmlns:a16="http://schemas.microsoft.com/office/drawing/2014/main" val="20000"/>
                    </a:ext>
                  </a:extLst>
                </a:gridCol>
                <a:gridCol w="728275">
                  <a:extLst>
                    <a:ext uri="{9D8B030D-6E8A-4147-A177-3AD203B41FA5}">
                      <a16:colId xmlns:a16="http://schemas.microsoft.com/office/drawing/2014/main" val="20001"/>
                    </a:ext>
                  </a:extLst>
                </a:gridCol>
                <a:gridCol w="884333">
                  <a:extLst>
                    <a:ext uri="{9D8B030D-6E8A-4147-A177-3AD203B41FA5}">
                      <a16:colId xmlns:a16="http://schemas.microsoft.com/office/drawing/2014/main" val="20002"/>
                    </a:ext>
                  </a:extLst>
                </a:gridCol>
                <a:gridCol w="846793">
                  <a:extLst>
                    <a:ext uri="{9D8B030D-6E8A-4147-A177-3AD203B41FA5}">
                      <a16:colId xmlns:a16="http://schemas.microsoft.com/office/drawing/2014/main" val="20003"/>
                    </a:ext>
                  </a:extLst>
                </a:gridCol>
                <a:gridCol w="919874">
                  <a:extLst>
                    <a:ext uri="{9D8B030D-6E8A-4147-A177-3AD203B41FA5}">
                      <a16:colId xmlns:a16="http://schemas.microsoft.com/office/drawing/2014/main" val="20004"/>
                    </a:ext>
                  </a:extLst>
                </a:gridCol>
                <a:gridCol w="1717099">
                  <a:extLst>
                    <a:ext uri="{9D8B030D-6E8A-4147-A177-3AD203B41FA5}">
                      <a16:colId xmlns:a16="http://schemas.microsoft.com/office/drawing/2014/main" val="20005"/>
                    </a:ext>
                  </a:extLst>
                </a:gridCol>
                <a:gridCol w="1717099">
                  <a:extLst>
                    <a:ext uri="{9D8B030D-6E8A-4147-A177-3AD203B41FA5}">
                      <a16:colId xmlns:a16="http://schemas.microsoft.com/office/drawing/2014/main" val="4104495709"/>
                    </a:ext>
                  </a:extLst>
                </a:gridCol>
                <a:gridCol w="367949">
                  <a:extLst>
                    <a:ext uri="{9D8B030D-6E8A-4147-A177-3AD203B41FA5}">
                      <a16:colId xmlns:a16="http://schemas.microsoft.com/office/drawing/2014/main" val="20006"/>
                    </a:ext>
                  </a:extLst>
                </a:gridCol>
                <a:gridCol w="306624">
                  <a:extLst>
                    <a:ext uri="{9D8B030D-6E8A-4147-A177-3AD203B41FA5}">
                      <a16:colId xmlns:a16="http://schemas.microsoft.com/office/drawing/2014/main" val="20007"/>
                    </a:ext>
                  </a:extLst>
                </a:gridCol>
                <a:gridCol w="367949">
                  <a:extLst>
                    <a:ext uri="{9D8B030D-6E8A-4147-A177-3AD203B41FA5}">
                      <a16:colId xmlns:a16="http://schemas.microsoft.com/office/drawing/2014/main" val="20008"/>
                    </a:ext>
                  </a:extLst>
                </a:gridCol>
                <a:gridCol w="367948">
                  <a:extLst>
                    <a:ext uri="{9D8B030D-6E8A-4147-A177-3AD203B41FA5}">
                      <a16:colId xmlns:a16="http://schemas.microsoft.com/office/drawing/2014/main" val="20009"/>
                    </a:ext>
                  </a:extLst>
                </a:gridCol>
              </a:tblGrid>
              <a:tr h="714045">
                <a:tc rowSpan="2">
                  <a:txBody>
                    <a:bodyPr/>
                    <a:lstStyle/>
                    <a:p>
                      <a:pPr algn="ctr" fontAlgn="t"/>
                      <a:r>
                        <a:rPr lang="en-US" sz="1200" b="1" i="0" u="none" strike="noStrike">
                          <a:solidFill>
                            <a:schemeClr val="bg1"/>
                          </a:solidFill>
                          <a:latin typeface="Arial"/>
                        </a:rPr>
                        <a:t>Process</a:t>
                      </a:r>
                    </a:p>
                    <a:p>
                      <a:pPr algn="ctr" fontAlgn="t"/>
                      <a:r>
                        <a:rPr lang="en-US" sz="1200" b="1" i="0" u="none" strike="noStrike">
                          <a:solidFill>
                            <a:schemeClr val="bg1"/>
                          </a:solidFill>
                          <a:latin typeface="Arial"/>
                        </a:rPr>
                        <a:t>function</a:t>
                      </a:r>
                    </a:p>
                  </a:txBody>
                  <a:tcPr marL="0" marR="0" marT="0" marB="0" anchor="ctr">
                    <a:solidFill>
                      <a:srgbClr val="C00000"/>
                    </a:solidFill>
                  </a:tcPr>
                </a:tc>
                <a:tc rowSpan="2">
                  <a:txBody>
                    <a:bodyPr/>
                    <a:lstStyle/>
                    <a:p>
                      <a:pPr algn="ctr" fontAlgn="t"/>
                      <a:r>
                        <a:rPr lang="en-US" sz="1200" b="1" i="0" u="none" strike="noStrike">
                          <a:solidFill>
                            <a:schemeClr val="bg1"/>
                          </a:solidFill>
                          <a:latin typeface="Arial"/>
                        </a:rPr>
                        <a:t>Potential failure mode</a:t>
                      </a:r>
                    </a:p>
                  </a:txBody>
                  <a:tcPr marL="0" marR="0" marT="0" marB="0" anchor="ctr">
                    <a:solidFill>
                      <a:srgbClr val="C00000"/>
                    </a:solidFill>
                  </a:tcPr>
                </a:tc>
                <a:tc rowSpan="2">
                  <a:txBody>
                    <a:bodyPr/>
                    <a:lstStyle/>
                    <a:p>
                      <a:pPr algn="ctr" fontAlgn="t"/>
                      <a:r>
                        <a:rPr lang="en-US" sz="1200" b="1" i="0" u="none" strike="noStrike">
                          <a:solidFill>
                            <a:schemeClr val="bg1"/>
                          </a:solidFill>
                          <a:latin typeface="Arial"/>
                        </a:rPr>
                        <a:t>Potential effects of failure</a:t>
                      </a:r>
                    </a:p>
                  </a:txBody>
                  <a:tcPr marL="0" marR="0" marT="0" marB="0" anchor="ctr">
                    <a:solidFill>
                      <a:srgbClr val="C00000"/>
                    </a:solidFill>
                  </a:tcPr>
                </a:tc>
                <a:tc rowSpan="2">
                  <a:txBody>
                    <a:bodyPr/>
                    <a:lstStyle/>
                    <a:p>
                      <a:pPr algn="ctr" fontAlgn="t"/>
                      <a:r>
                        <a:rPr lang="en-US" sz="1200" b="1" i="0" u="none" strike="noStrike">
                          <a:solidFill>
                            <a:schemeClr val="bg1"/>
                          </a:solidFill>
                          <a:latin typeface="Arial"/>
                        </a:rPr>
                        <a:t>Recommended action</a:t>
                      </a:r>
                    </a:p>
                  </a:txBody>
                  <a:tcPr marL="0" marR="0" marT="0" marB="0" anchor="ctr">
                    <a:solidFill>
                      <a:srgbClr val="C00000"/>
                    </a:solidFill>
                  </a:tcPr>
                </a:tc>
                <a:tc rowSpan="2">
                  <a:txBody>
                    <a:bodyPr/>
                    <a:lstStyle/>
                    <a:p>
                      <a:pPr algn="ctr" fontAlgn="t"/>
                      <a:r>
                        <a:rPr lang="en-US" sz="1200" b="1" i="0" u="none" strike="noStrike">
                          <a:solidFill>
                            <a:schemeClr val="bg1"/>
                          </a:solidFill>
                          <a:latin typeface="Arial"/>
                        </a:rPr>
                        <a:t>Responsibility and Target date</a:t>
                      </a:r>
                    </a:p>
                  </a:txBody>
                  <a:tcPr marL="0" marR="0" marT="0" marB="0" anchor="ctr">
                    <a:solidFill>
                      <a:srgbClr val="C00000"/>
                    </a:solidFill>
                  </a:tcPr>
                </a:tc>
                <a:tc gridSpan="6">
                  <a:txBody>
                    <a:bodyPr/>
                    <a:lstStyle/>
                    <a:p>
                      <a:pPr algn="ctr" fontAlgn="t"/>
                      <a:r>
                        <a:rPr lang="en-US" sz="1200" b="1" i="0" u="none" strike="noStrike">
                          <a:solidFill>
                            <a:schemeClr val="bg1"/>
                          </a:solidFill>
                          <a:latin typeface="Arial"/>
                        </a:rPr>
                        <a:t>Action result</a:t>
                      </a:r>
                    </a:p>
                  </a:txBody>
                  <a:tcPr marL="0" marR="0" marT="0" marB="0" anchor="ctr">
                    <a:solidFill>
                      <a:srgbClr val="C00000"/>
                    </a:solidFill>
                  </a:tcPr>
                </a:tc>
                <a:tc hMerge="1">
                  <a:txBody>
                    <a:bodyPr/>
                    <a:lstStyle/>
                    <a:p>
                      <a:endParaRPr lang="en-US"/>
                    </a:p>
                  </a:txBody>
                  <a:tcPr marL="0" marR="0" marT="0" marB="0" anchor="ctr">
                    <a:solidFill>
                      <a:srgbClr val="C00000"/>
                    </a:solidFill>
                  </a:tcPr>
                </a:tc>
                <a:tc hMerge="1">
                  <a:txBody>
                    <a:bodyPr/>
                    <a:lstStyle/>
                    <a:p>
                      <a:endParaRPr lang="en-US"/>
                    </a:p>
                  </a:txBody>
                  <a:tcPr marL="0" marR="0" marT="0" marB="0" anchor="ctr"/>
                </a:tc>
                <a:tc hMerge="1">
                  <a:txBody>
                    <a:bodyPr/>
                    <a:lstStyle/>
                    <a:p>
                      <a:endParaRPr lang="en-US"/>
                    </a:p>
                  </a:txBody>
                  <a:tcPr marL="0" marR="0" marT="0" marB="0" anchor="ctr"/>
                </a:tc>
                <a:tc hMerge="1">
                  <a:txBody>
                    <a:bodyPr/>
                    <a:lstStyle/>
                    <a:p>
                      <a:endParaRPr lang="en-US"/>
                    </a:p>
                  </a:txBody>
                  <a:tcPr marL="0" marR="0" marT="0" marB="0" anchor="ctr"/>
                </a:tc>
                <a:tc hMerge="1">
                  <a:txBody>
                    <a:bodyPr/>
                    <a:lstStyle/>
                    <a:p>
                      <a:endParaRPr lang="en-US"/>
                    </a:p>
                  </a:txBody>
                  <a:tcPr marL="0" marR="0" marT="0" marB="0" anchor="ctr"/>
                </a:tc>
                <a:extLst>
                  <a:ext uri="{0D108BD9-81ED-4DB2-BD59-A6C34878D82A}">
                    <a16:rowId xmlns:a16="http://schemas.microsoft.com/office/drawing/2014/main" val="10000"/>
                  </a:ext>
                </a:extLst>
              </a:tr>
              <a:tr h="211113">
                <a:tc vMerge="1">
                  <a:txBody>
                    <a:bodyPr/>
                    <a:lstStyle/>
                    <a:p>
                      <a:pPr algn="ctr" fontAlgn="t"/>
                      <a:endParaRPr lang="en-US" sz="1200" b="1" i="0" u="none" strike="noStrike">
                        <a:solidFill>
                          <a:schemeClr val="bg1"/>
                        </a:solidFill>
                        <a:latin typeface="Arial"/>
                      </a:endParaRPr>
                    </a:p>
                  </a:txBody>
                  <a:tcPr marL="0" marR="0" marT="0" marB="0" anchor="ctr">
                    <a:solidFill>
                      <a:schemeClr val="tx2">
                        <a:lumMod val="60000"/>
                        <a:lumOff val="40000"/>
                      </a:schemeClr>
                    </a:solidFill>
                  </a:tcPr>
                </a:tc>
                <a:tc vMerge="1">
                  <a:txBody>
                    <a:bodyPr/>
                    <a:lstStyle/>
                    <a:p>
                      <a:pPr algn="ctr" fontAlgn="t"/>
                      <a:endParaRPr lang="en-US" sz="1200" b="1" i="0" u="none" strike="noStrike">
                        <a:solidFill>
                          <a:schemeClr val="bg1"/>
                        </a:solidFill>
                        <a:latin typeface="Arial"/>
                      </a:endParaRPr>
                    </a:p>
                  </a:txBody>
                  <a:tcPr marL="0" marR="0" marT="0" marB="0" anchor="ctr">
                    <a:solidFill>
                      <a:schemeClr val="tx2">
                        <a:lumMod val="60000"/>
                        <a:lumOff val="40000"/>
                      </a:schemeClr>
                    </a:solidFill>
                  </a:tcPr>
                </a:tc>
                <a:tc vMerge="1">
                  <a:txBody>
                    <a:bodyPr/>
                    <a:lstStyle/>
                    <a:p>
                      <a:pPr algn="ctr" fontAlgn="t"/>
                      <a:endParaRPr lang="en-US" sz="1200" b="1" i="0" u="none" strike="noStrike">
                        <a:solidFill>
                          <a:schemeClr val="bg1"/>
                        </a:solidFill>
                        <a:latin typeface="Arial"/>
                      </a:endParaRPr>
                    </a:p>
                  </a:txBody>
                  <a:tcPr marL="0" marR="0" marT="0" marB="0" anchor="ctr">
                    <a:solidFill>
                      <a:schemeClr val="tx2">
                        <a:lumMod val="60000"/>
                        <a:lumOff val="40000"/>
                      </a:schemeClr>
                    </a:solidFill>
                  </a:tcPr>
                </a:tc>
                <a:tc vMerge="1">
                  <a:txBody>
                    <a:bodyPr/>
                    <a:lstStyle/>
                    <a:p>
                      <a:pPr algn="ctr" fontAlgn="t"/>
                      <a:endParaRPr lang="en-US" sz="1200" b="1" i="0" u="none" strike="noStrike">
                        <a:solidFill>
                          <a:schemeClr val="bg1"/>
                        </a:solidFill>
                        <a:latin typeface="Arial"/>
                      </a:endParaRPr>
                    </a:p>
                  </a:txBody>
                  <a:tcPr marL="0" marR="0" marT="0" marB="0" anchor="ctr">
                    <a:solidFill>
                      <a:schemeClr val="tx2">
                        <a:lumMod val="60000"/>
                        <a:lumOff val="40000"/>
                      </a:schemeClr>
                    </a:solidFill>
                  </a:tcPr>
                </a:tc>
                <a:tc vMerge="1">
                  <a:txBody>
                    <a:bodyPr/>
                    <a:lstStyle/>
                    <a:p>
                      <a:pPr algn="ctr" fontAlgn="t"/>
                      <a:endParaRPr lang="en-US" sz="1200" b="1" i="0" u="none" strike="noStrike">
                        <a:solidFill>
                          <a:schemeClr val="bg1"/>
                        </a:solidFill>
                        <a:latin typeface="Arial"/>
                      </a:endParaRPr>
                    </a:p>
                  </a:txBody>
                  <a:tcPr marL="0" marR="0" marT="0" marB="0" anchor="ctr">
                    <a:solidFill>
                      <a:schemeClr val="tx2">
                        <a:lumMod val="60000"/>
                        <a:lumOff val="4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200" b="1" i="0" u="none" strike="noStrike">
                          <a:solidFill>
                            <a:schemeClr val="bg1"/>
                          </a:solidFill>
                          <a:latin typeface="Arial"/>
                        </a:rPr>
                        <a:t>Action taken</a:t>
                      </a:r>
                    </a:p>
                  </a:txBody>
                  <a:tcPr marL="0" marR="0" marT="0" marB="0" anchor="ctr">
                    <a:solidFill>
                      <a:srgbClr val="C00000"/>
                    </a:solidFill>
                  </a:tcPr>
                </a:tc>
                <a:tc>
                  <a:txBody>
                    <a:bodyPr/>
                    <a:lstStyle/>
                    <a:p>
                      <a:pPr marL="0" lvl="0" indent="0" algn="ctr" defTabSz="914400">
                        <a:lnSpc>
                          <a:spcPct val="100000"/>
                        </a:lnSpc>
                        <a:spcBef>
                          <a:spcPts val="0"/>
                        </a:spcBef>
                        <a:spcAft>
                          <a:spcPts val="0"/>
                        </a:spcAft>
                        <a:buNone/>
                        <a:tabLst/>
                        <a:defRPr/>
                      </a:pPr>
                      <a:endParaRPr lang="en-US" sz="1200" b="1" i="0" u="none" strike="noStrike">
                        <a:solidFill>
                          <a:schemeClr val="bg1"/>
                        </a:solidFill>
                        <a:latin typeface="Arial"/>
                      </a:endParaRPr>
                    </a:p>
                  </a:txBody>
                  <a:tcPr marL="0" marR="0" marT="0" marB="0" anchor="ctr">
                    <a:solidFill>
                      <a:srgbClr val="C00000"/>
                    </a:solidFill>
                  </a:tcPr>
                </a:tc>
                <a:tc>
                  <a:txBody>
                    <a:bodyPr/>
                    <a:lstStyle/>
                    <a:p>
                      <a:pPr algn="ctr" fontAlgn="t"/>
                      <a:r>
                        <a:rPr lang="en-US" sz="1200" b="1" i="0" u="none" strike="noStrike">
                          <a:solidFill>
                            <a:schemeClr val="bg1"/>
                          </a:solidFill>
                          <a:latin typeface="Arial"/>
                        </a:rPr>
                        <a:t>SEV</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OCC</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DET</a:t>
                      </a:r>
                    </a:p>
                  </a:txBody>
                  <a:tcPr marL="0" marR="0" marT="0" marB="0" anchor="ctr">
                    <a:solidFill>
                      <a:srgbClr val="C00000"/>
                    </a:solidFill>
                  </a:tcPr>
                </a:tc>
                <a:tc>
                  <a:txBody>
                    <a:bodyPr/>
                    <a:lstStyle/>
                    <a:p>
                      <a:pPr algn="ctr" fontAlgn="t"/>
                      <a:r>
                        <a:rPr lang="en-US" sz="1200" b="1" i="0" u="none" strike="noStrike">
                          <a:solidFill>
                            <a:schemeClr val="bg1"/>
                          </a:solidFill>
                          <a:latin typeface="Arial"/>
                        </a:rPr>
                        <a:t>RPN</a:t>
                      </a:r>
                    </a:p>
                  </a:txBody>
                  <a:tcPr marL="0" marR="0" marT="0" marB="0" anchor="ctr">
                    <a:solidFill>
                      <a:srgbClr val="C00000"/>
                    </a:solidFill>
                  </a:tcPr>
                </a:tc>
                <a:extLst>
                  <a:ext uri="{0D108BD9-81ED-4DB2-BD59-A6C34878D82A}">
                    <a16:rowId xmlns:a16="http://schemas.microsoft.com/office/drawing/2014/main" val="10001"/>
                  </a:ext>
                </a:extLst>
              </a:tr>
              <a:tr h="519690">
                <a:tc>
                  <a:txBody>
                    <a:bodyPr/>
                    <a:lstStyle/>
                    <a:p>
                      <a:pPr algn="ctr" fontAlgn="t"/>
                      <a:r>
                        <a:rPr lang="en-US" sz="1000" b="0" i="0" u="none" strike="noStrike">
                          <a:solidFill>
                            <a:srgbClr val="000000"/>
                          </a:solidFill>
                          <a:latin typeface="Arial"/>
                        </a:rPr>
                        <a:t>S&amp;OP</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Low forecast accuracy</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W/H &amp; supplier capacity inadequate vs. demand</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Factory</a:t>
                      </a:r>
                      <a:r>
                        <a:rPr lang="en-US" sz="1000" b="0" i="0" u="none" strike="noStrike" baseline="0">
                          <a:solidFill>
                            <a:srgbClr val="000000"/>
                          </a:solidFill>
                          <a:latin typeface="Arial"/>
                        </a:rPr>
                        <a:t> management;</a:t>
                      </a:r>
                    </a:p>
                    <a:p>
                      <a:pPr algn="ctr" fontAlgn="t"/>
                      <a:r>
                        <a:rPr lang="en-US" sz="1000" b="0" i="0" u="none" strike="noStrike" baseline="0">
                          <a:solidFill>
                            <a:srgbClr val="000000"/>
                          </a:solidFill>
                          <a:latin typeface="Arial"/>
                        </a:rPr>
                        <a:t>20</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l"/>
                      <a:r>
                        <a:rPr lang="en-US" sz="1000">
                          <a:latin typeface="Arial" pitchFamily="34" charset="0"/>
                          <a:cs typeface="Arial" pitchFamily="34" charset="0"/>
                        </a:rPr>
                        <a:t>  ▪Improved S&amp;OP maturity</a:t>
                      </a:r>
                    </a:p>
                    <a:p>
                      <a:pPr algn="l"/>
                      <a:r>
                        <a:rPr lang="en-US" sz="1000">
                          <a:latin typeface="Arial" pitchFamily="34" charset="0"/>
                          <a:cs typeface="Arial" pitchFamily="34" charset="0"/>
                        </a:rPr>
                        <a:t>  ▪Better segmentation by channel,   </a:t>
                      </a:r>
                    </a:p>
                    <a:p>
                      <a:pPr algn="l"/>
                      <a:r>
                        <a:rPr lang="en-US" sz="1000">
                          <a:latin typeface="Arial" pitchFamily="34" charset="0"/>
                          <a:cs typeface="Arial" pitchFamily="34" charset="0"/>
                        </a:rPr>
                        <a:t>   region &amp; customer</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lvl="0" algn="l">
                        <a:buNone/>
                      </a:pPr>
                      <a:endParaRPr lang="en-US" sz="1000">
                        <a:latin typeface="Arial"/>
                        <a:cs typeface="Arial"/>
                      </a:endParaRP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10</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3</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2</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60</a:t>
                      </a:r>
                    </a:p>
                  </a:txBody>
                  <a:tcPr marL="0" marR="0" marT="0" marB="0" anchor="ctr">
                    <a:solidFill>
                      <a:schemeClr val="accent2">
                        <a:lumMod val="20000"/>
                        <a:lumOff val="80000"/>
                      </a:schemeClr>
                    </a:solidFill>
                  </a:tcPr>
                </a:tc>
                <a:extLst>
                  <a:ext uri="{0D108BD9-81ED-4DB2-BD59-A6C34878D82A}">
                    <a16:rowId xmlns:a16="http://schemas.microsoft.com/office/drawing/2014/main" val="10002"/>
                  </a:ext>
                </a:extLst>
              </a:tr>
              <a:tr h="37719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a:solidFill>
                            <a:srgbClr val="000000"/>
                          </a:solidFill>
                          <a:latin typeface="Arial"/>
                        </a:rPr>
                        <a:t>S&amp;OP</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Market trends not factored</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Rush</a:t>
                      </a:r>
                      <a:r>
                        <a:rPr lang="en-US" sz="1000" b="0" i="0" u="none" strike="noStrike" baseline="0">
                          <a:solidFill>
                            <a:srgbClr val="000000"/>
                          </a:solidFill>
                          <a:latin typeface="Arial"/>
                        </a:rPr>
                        <a:t> orders</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Factory</a:t>
                      </a:r>
                      <a:r>
                        <a:rPr lang="en-US" sz="1000" b="0" i="0" u="none" strike="noStrike" baseline="0">
                          <a:solidFill>
                            <a:srgbClr val="000000"/>
                          </a:solidFill>
                          <a:latin typeface="Arial"/>
                        </a:rPr>
                        <a:t> management;</a:t>
                      </a:r>
                    </a:p>
                    <a:p>
                      <a:pPr algn="ctr" fontAlgn="t"/>
                      <a:r>
                        <a:rPr lang="en-US" sz="1000" b="0" i="0" u="none" strike="noStrike" baseline="0">
                          <a:solidFill>
                            <a:srgbClr val="000000"/>
                          </a:solidFill>
                          <a:latin typeface="Arial"/>
                        </a:rPr>
                        <a:t>20</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l" fontAlgn="t"/>
                      <a:r>
                        <a:rPr lang="en-US" sz="1000" kern="1200">
                          <a:solidFill>
                            <a:schemeClr val="dk1"/>
                          </a:solidFill>
                          <a:latin typeface="Arial" pitchFamily="34" charset="0"/>
                          <a:ea typeface="+mn-ea"/>
                          <a:cs typeface="Arial" pitchFamily="34" charset="0"/>
                        </a:rPr>
                        <a:t>  ▪Improved S&amp;OP maturity</a:t>
                      </a:r>
                    </a:p>
                    <a:p>
                      <a:pPr algn="l" fontAlgn="t"/>
                      <a:r>
                        <a:rPr lang="en-US" sz="1000" kern="1200">
                          <a:solidFill>
                            <a:schemeClr val="dk1"/>
                          </a:solidFill>
                          <a:latin typeface="Arial" pitchFamily="34" charset="0"/>
                          <a:ea typeface="+mn-ea"/>
                          <a:cs typeface="Arial" pitchFamily="34" charset="0"/>
                        </a:rPr>
                        <a:t>  ▪Better forecast intelligence</a:t>
                      </a:r>
                    </a:p>
                  </a:txBody>
                  <a:tcPr marL="0" marR="0" marT="0" marB="0">
                    <a:solidFill>
                      <a:schemeClr val="accent2">
                        <a:lumMod val="20000"/>
                        <a:lumOff val="80000"/>
                      </a:schemeClr>
                    </a:solidFill>
                  </a:tcPr>
                </a:tc>
                <a:tc>
                  <a:txBody>
                    <a:bodyPr/>
                    <a:lstStyle/>
                    <a:p>
                      <a:pPr lvl="0" algn="l">
                        <a:buNone/>
                      </a:pPr>
                      <a:endParaRPr lang="en-US" sz="1000" kern="1200">
                        <a:solidFill>
                          <a:schemeClr val="dk1"/>
                        </a:solidFill>
                        <a:latin typeface="Arial"/>
                        <a:ea typeface="+mn-ea"/>
                        <a:cs typeface="Arial"/>
                      </a:endParaRPr>
                    </a:p>
                  </a:txBody>
                  <a:tcPr marL="0" marR="0" marT="0" marB="0">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a:solidFill>
                            <a:srgbClr val="000000"/>
                          </a:solidFill>
                          <a:latin typeface="Arial"/>
                        </a:rPr>
                        <a:t>8</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3</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2</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48</a:t>
                      </a:r>
                    </a:p>
                  </a:txBody>
                  <a:tcPr marL="0" marR="0" marT="0" marB="0" anchor="ctr">
                    <a:solidFill>
                      <a:schemeClr val="accent2">
                        <a:lumMod val="20000"/>
                        <a:lumOff val="80000"/>
                      </a:schemeClr>
                    </a:solidFill>
                  </a:tcPr>
                </a:tc>
                <a:extLst>
                  <a:ext uri="{0D108BD9-81ED-4DB2-BD59-A6C34878D82A}">
                    <a16:rowId xmlns:a16="http://schemas.microsoft.com/office/drawing/2014/main" val="10003"/>
                  </a:ext>
                </a:extLst>
              </a:tr>
              <a:tr h="377195">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a:solidFill>
                            <a:srgbClr val="000000"/>
                          </a:solidFill>
                          <a:latin typeface="Arial"/>
                        </a:rPr>
                        <a:t>S&amp;OP</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Seasonality</a:t>
                      </a: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a:solidFill>
                            <a:srgbClr val="000000"/>
                          </a:solidFill>
                          <a:latin typeface="Arial"/>
                        </a:rPr>
                        <a:t>Rush</a:t>
                      </a:r>
                      <a:r>
                        <a:rPr lang="en-US" sz="1000" b="0" i="0" u="none" strike="noStrike" baseline="0">
                          <a:solidFill>
                            <a:srgbClr val="000000"/>
                          </a:solidFill>
                          <a:latin typeface="Arial"/>
                        </a:rPr>
                        <a:t> orders</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Factory</a:t>
                      </a:r>
                      <a:r>
                        <a:rPr lang="en-US" sz="1000" b="0" i="0" u="none" strike="noStrike" baseline="0">
                          <a:solidFill>
                            <a:srgbClr val="000000"/>
                          </a:solidFill>
                          <a:latin typeface="Arial"/>
                        </a:rPr>
                        <a:t> management;</a:t>
                      </a:r>
                    </a:p>
                    <a:p>
                      <a:pPr algn="ctr" fontAlgn="t"/>
                      <a:r>
                        <a:rPr lang="en-US" sz="1000" b="0" i="0" u="none" strike="noStrike" baseline="0">
                          <a:solidFill>
                            <a:srgbClr val="000000"/>
                          </a:solidFill>
                          <a:latin typeface="Arial"/>
                        </a:rPr>
                        <a:t>20</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l" fontAlgn="t"/>
                      <a:r>
                        <a:rPr lang="en-US" sz="1000" kern="1200">
                          <a:solidFill>
                            <a:schemeClr val="dk1"/>
                          </a:solidFill>
                          <a:latin typeface="Arial" pitchFamily="34" charset="0"/>
                          <a:ea typeface="+mn-ea"/>
                          <a:cs typeface="Arial" pitchFamily="34" charset="0"/>
                        </a:rPr>
                        <a:t>  ▪Improved S&amp;OP maturity</a:t>
                      </a:r>
                    </a:p>
                    <a:p>
                      <a:pPr algn="l" fontAlgn="t"/>
                      <a:r>
                        <a:rPr lang="en-US" sz="1000" kern="1200">
                          <a:solidFill>
                            <a:schemeClr val="dk1"/>
                          </a:solidFill>
                          <a:latin typeface="Arial" pitchFamily="34" charset="0"/>
                          <a:ea typeface="+mn-ea"/>
                          <a:cs typeface="Arial" pitchFamily="34" charset="0"/>
                        </a:rPr>
                        <a:t>  ▪Better forecast intelligence</a:t>
                      </a:r>
                    </a:p>
                    <a:p>
                      <a:pPr algn="l" fontAlgn="t"/>
                      <a:r>
                        <a:rPr lang="en-US" sz="1000" kern="1200">
                          <a:solidFill>
                            <a:schemeClr val="dk1"/>
                          </a:solidFill>
                          <a:latin typeface="Arial" pitchFamily="34" charset="0"/>
                          <a:ea typeface="+mn-ea"/>
                          <a:cs typeface="Arial" pitchFamily="34" charset="0"/>
                        </a:rPr>
                        <a:t>  ▪Created dashboard to monitor </a:t>
                      </a:r>
                    </a:p>
                    <a:p>
                      <a:pPr algn="l" fontAlgn="t"/>
                      <a:r>
                        <a:rPr lang="en-US" sz="1000" kern="1200">
                          <a:solidFill>
                            <a:schemeClr val="dk1"/>
                          </a:solidFill>
                          <a:latin typeface="Arial" pitchFamily="34" charset="0"/>
                          <a:ea typeface="+mn-ea"/>
                          <a:cs typeface="Arial" pitchFamily="34" charset="0"/>
                        </a:rPr>
                        <a:t>    trends &amp; seasonal effects</a:t>
                      </a:r>
                    </a:p>
                  </a:txBody>
                  <a:tcPr marL="0" marR="0" marT="0" marB="0">
                    <a:solidFill>
                      <a:schemeClr val="accent2">
                        <a:lumMod val="20000"/>
                        <a:lumOff val="80000"/>
                      </a:schemeClr>
                    </a:solidFill>
                  </a:tcPr>
                </a:tc>
                <a:tc>
                  <a:txBody>
                    <a:bodyPr/>
                    <a:lstStyle/>
                    <a:p>
                      <a:pPr lvl="0" algn="l">
                        <a:buNone/>
                      </a:pPr>
                      <a:endParaRPr lang="en-US" sz="1000" kern="1200">
                        <a:solidFill>
                          <a:schemeClr val="dk1"/>
                        </a:solidFill>
                        <a:latin typeface="Arial"/>
                        <a:ea typeface="+mn-ea"/>
                        <a:cs typeface="Arial"/>
                      </a:endParaRPr>
                    </a:p>
                  </a:txBody>
                  <a:tcPr marL="0" marR="0" marT="0" marB="0">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2</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32</a:t>
                      </a:r>
                    </a:p>
                  </a:txBody>
                  <a:tcPr marL="0" marR="0" marT="0" marB="0" anchor="ctr">
                    <a:solidFill>
                      <a:schemeClr val="accent2">
                        <a:lumMod val="20000"/>
                        <a:lumOff val="80000"/>
                      </a:schemeClr>
                    </a:solidFill>
                  </a:tcPr>
                </a:tc>
                <a:extLst>
                  <a:ext uri="{0D108BD9-81ED-4DB2-BD59-A6C34878D82A}">
                    <a16:rowId xmlns:a16="http://schemas.microsoft.com/office/drawing/2014/main" val="10004"/>
                  </a:ext>
                </a:extLst>
              </a:tr>
              <a:tr h="377195">
                <a:tc>
                  <a:txBody>
                    <a:bodyPr/>
                    <a:lstStyle/>
                    <a:p>
                      <a:pPr algn="ctr" fontAlgn="t"/>
                      <a:r>
                        <a:rPr lang="en-US" sz="1000" b="0" i="0" u="none" strike="noStrike">
                          <a:solidFill>
                            <a:srgbClr val="000000"/>
                          </a:solidFill>
                          <a:latin typeface="Arial"/>
                        </a:rPr>
                        <a:t>Inventory recording</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W/H stock levels inaccurate</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Suppliers can’t know</a:t>
                      </a:r>
                      <a:r>
                        <a:rPr lang="en-US" sz="1000" b="0" i="0" u="none" strike="noStrike" baseline="0">
                          <a:solidFill>
                            <a:srgbClr val="000000"/>
                          </a:solidFill>
                          <a:latin typeface="Arial"/>
                        </a:rPr>
                        <a:t> reorder point</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W/H Automation (WMS)</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W/H </a:t>
                      </a:r>
                      <a:r>
                        <a:rPr lang="en-US" sz="1000" b="0" i="0" u="none" strike="noStrike" baseline="0">
                          <a:solidFill>
                            <a:srgbClr val="000000"/>
                          </a:solidFill>
                          <a:latin typeface="Arial"/>
                        </a:rPr>
                        <a:t>management;</a:t>
                      </a:r>
                    </a:p>
                    <a:p>
                      <a:pPr algn="ctr" fontAlgn="t"/>
                      <a:r>
                        <a:rPr lang="en-US" sz="1000" b="0" i="0" u="none" strike="noStrike" baseline="0">
                          <a:solidFill>
                            <a:srgbClr val="000000"/>
                          </a:solidFill>
                          <a:latin typeface="Arial"/>
                        </a:rPr>
                        <a:t>24</a:t>
                      </a:r>
                      <a:r>
                        <a:rPr lang="en-US" sz="1000" b="0" i="0" u="none" strike="noStrike" baseline="30000">
                          <a:solidFill>
                            <a:srgbClr val="000000"/>
                          </a:solidFill>
                          <a:latin typeface="Arial"/>
                        </a:rPr>
                        <a:t>th</a:t>
                      </a:r>
                      <a:r>
                        <a:rPr lang="en-US" sz="1000" b="0" i="0" u="none" strike="noStrike" baseline="0">
                          <a:solidFill>
                            <a:srgbClr val="000000"/>
                          </a:solidFill>
                          <a:latin typeface="Arial"/>
                        </a:rPr>
                        <a:t> Jun’24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l" fontAlgn="t"/>
                      <a:r>
                        <a:rPr lang="en-US" sz="1000" b="0" i="0" u="none" strike="noStrike">
                          <a:solidFill>
                            <a:srgbClr val="000000"/>
                          </a:solidFill>
                          <a:latin typeface="Arial"/>
                        </a:rPr>
                        <a:t>    Implemented WMS</a:t>
                      </a:r>
                    </a:p>
                  </a:txBody>
                  <a:tcPr marL="0" marR="0" marT="0" marB="0" anchor="ctr">
                    <a:solidFill>
                      <a:schemeClr val="accent2">
                        <a:lumMod val="20000"/>
                        <a:lumOff val="80000"/>
                      </a:schemeClr>
                    </a:solidFill>
                  </a:tcPr>
                </a:tc>
                <a:tc>
                  <a:txBody>
                    <a:bodyPr/>
                    <a:lstStyle/>
                    <a:p>
                      <a:pPr lvl="0" algn="l">
                        <a:buNone/>
                      </a:pP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10</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10</a:t>
                      </a:r>
                    </a:p>
                  </a:txBody>
                  <a:tcPr marL="0" marR="0" marT="0" marB="0" anchor="ctr">
                    <a:solidFill>
                      <a:schemeClr val="accent2">
                        <a:lumMod val="20000"/>
                        <a:lumOff val="80000"/>
                      </a:schemeClr>
                    </a:solidFill>
                  </a:tcPr>
                </a:tc>
                <a:extLst>
                  <a:ext uri="{0D108BD9-81ED-4DB2-BD59-A6C34878D82A}">
                    <a16:rowId xmlns:a16="http://schemas.microsoft.com/office/drawing/2014/main" val="10005"/>
                  </a:ext>
                </a:extLst>
              </a:tr>
              <a:tr h="377195">
                <a:tc>
                  <a:txBody>
                    <a:bodyPr/>
                    <a:lstStyle/>
                    <a:p>
                      <a:pPr algn="ctr" fontAlgn="t"/>
                      <a:r>
                        <a:rPr lang="en-US" sz="1000" b="0" i="0" u="none" strike="noStrike">
                          <a:solidFill>
                            <a:srgbClr val="000000"/>
                          </a:solidFill>
                          <a:latin typeface="Arial"/>
                        </a:rPr>
                        <a:t>Truck dispatch</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Late dispatch</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Late Delivery</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Standardize process</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W/H</a:t>
                      </a:r>
                    </a:p>
                    <a:p>
                      <a:pPr algn="ctr" fontAlgn="t"/>
                      <a:r>
                        <a:rPr lang="en-US" sz="1000" b="0" i="0" u="none" strike="noStrike" baseline="0">
                          <a:solidFill>
                            <a:srgbClr val="000000"/>
                          </a:solidFill>
                          <a:latin typeface="Arial"/>
                        </a:rPr>
                        <a:t>management;</a:t>
                      </a:r>
                    </a:p>
                    <a:p>
                      <a:pPr algn="ctr" fontAlgn="t"/>
                      <a:r>
                        <a:rPr lang="en-US" sz="1000" b="0" i="0" u="none" strike="noStrike" baseline="0">
                          <a:solidFill>
                            <a:srgbClr val="000000"/>
                          </a:solidFill>
                          <a:latin typeface="Arial"/>
                        </a:rPr>
                        <a:t>8</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latin typeface="Arial" pitchFamily="34" charset="0"/>
                          <a:cs typeface="Arial" pitchFamily="34" charset="0"/>
                        </a:rPr>
                        <a:t>▪</a:t>
                      </a:r>
                      <a:r>
                        <a:rPr lang="en-US" sz="1000" b="0" i="0" u="none" strike="noStrike">
                          <a:solidFill>
                            <a:srgbClr val="000000"/>
                          </a:solidFill>
                          <a:latin typeface="Arial"/>
                        </a:rPr>
                        <a:t>Implemented WMS</a:t>
                      </a:r>
                    </a:p>
                  </a:txBody>
                  <a:tcPr>
                    <a:solidFill>
                      <a:schemeClr val="accent2">
                        <a:lumMod val="20000"/>
                        <a:lumOff val="80000"/>
                      </a:schemeClr>
                    </a:solidFill>
                  </a:tcPr>
                </a:tc>
                <a:tc>
                  <a:txBody>
                    <a:bodyPr/>
                    <a:lstStyle/>
                    <a:p>
                      <a:pPr marL="0" lvl="0" indent="0" algn="l" defTabSz="914400">
                        <a:lnSpc>
                          <a:spcPct val="100000"/>
                        </a:lnSpc>
                        <a:spcBef>
                          <a:spcPts val="0"/>
                        </a:spcBef>
                        <a:spcAft>
                          <a:spcPts val="0"/>
                        </a:spcAft>
                        <a:buNone/>
                        <a:tabLst/>
                        <a:defRPr/>
                      </a:pPr>
                      <a:endParaRPr lang="en-US" sz="1000" b="0" i="0" u="none" strike="noStrike">
                        <a:solidFill>
                          <a:srgbClr val="000000"/>
                        </a:solidFill>
                        <a:latin typeface="Arial"/>
                      </a:endParaRPr>
                    </a:p>
                  </a:txBody>
                  <a:tcPr>
                    <a:solidFill>
                      <a:schemeClr val="accent2">
                        <a:lumMod val="20000"/>
                        <a:lumOff val="80000"/>
                      </a:schemeClr>
                    </a:solidFill>
                  </a:tcPr>
                </a:tc>
                <a:tc>
                  <a:txBody>
                    <a:bodyPr/>
                    <a:lstStyle/>
                    <a:p>
                      <a:pPr algn="ctr" fontAlgn="t"/>
                      <a:r>
                        <a:rPr lang="en-US" sz="1000" b="0" i="0" u="none" strike="noStrike">
                          <a:solidFill>
                            <a:srgbClr val="000000"/>
                          </a:solidFill>
                          <a:latin typeface="Arial"/>
                        </a:rPr>
                        <a:t>10</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2</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20</a:t>
                      </a:r>
                    </a:p>
                  </a:txBody>
                  <a:tcPr marL="0" marR="0" marT="0" marB="0" anchor="ctr">
                    <a:solidFill>
                      <a:schemeClr val="accent2">
                        <a:lumMod val="20000"/>
                        <a:lumOff val="80000"/>
                      </a:schemeClr>
                    </a:solidFill>
                  </a:tcPr>
                </a:tc>
                <a:extLst>
                  <a:ext uri="{0D108BD9-81ED-4DB2-BD59-A6C34878D82A}">
                    <a16:rowId xmlns:a16="http://schemas.microsoft.com/office/drawing/2014/main" val="10006"/>
                  </a:ext>
                </a:extLst>
              </a:tr>
              <a:tr h="377195">
                <a:tc>
                  <a:txBody>
                    <a:bodyPr/>
                    <a:lstStyle/>
                    <a:p>
                      <a:pPr algn="ctr" fontAlgn="t"/>
                      <a:r>
                        <a:rPr lang="en-US" sz="1000" b="0" i="0" u="none" strike="noStrike">
                          <a:solidFill>
                            <a:srgbClr val="000000"/>
                          </a:solidFill>
                          <a:latin typeface="Arial"/>
                        </a:rPr>
                        <a:t>Investment</a:t>
                      </a:r>
                      <a:r>
                        <a:rPr lang="en-US" sz="1000" b="0" i="0" u="none" strike="noStrike" baseline="0">
                          <a:solidFill>
                            <a:srgbClr val="000000"/>
                          </a:solidFill>
                          <a:latin typeface="Arial"/>
                        </a:rPr>
                        <a:t> in </a:t>
                      </a:r>
                      <a:r>
                        <a:rPr lang="en-US" sz="1000" b="0" i="0" u="none" strike="noStrike">
                          <a:solidFill>
                            <a:srgbClr val="000000"/>
                          </a:solidFill>
                          <a:latin typeface="Arial"/>
                        </a:rPr>
                        <a:t>capacity </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Ill-timed investment</a:t>
                      </a: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a:solidFill>
                            <a:srgbClr val="000000"/>
                          </a:solidFill>
                          <a:latin typeface="Arial"/>
                        </a:rPr>
                        <a:t>W/H capacity lags market demand</a:t>
                      </a:r>
                    </a:p>
                  </a:txBody>
                  <a:tcPr marL="0" marR="0" marT="0" marB="0" anchor="ctr">
                    <a:solidFill>
                      <a:schemeClr val="accent2">
                        <a:lumMod val="20000"/>
                        <a:lumOff val="8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a:solidFill>
                            <a:srgbClr val="000000"/>
                          </a:solidFill>
                          <a:latin typeface="Arial"/>
                        </a:rPr>
                        <a:t>Improve S&amp;OP maturity</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Factory</a:t>
                      </a:r>
                      <a:r>
                        <a:rPr lang="en-US" sz="1000" b="0" i="0" u="none" strike="noStrike" baseline="0">
                          <a:solidFill>
                            <a:srgbClr val="000000"/>
                          </a:solidFill>
                          <a:latin typeface="Arial"/>
                        </a:rPr>
                        <a:t> management;</a:t>
                      </a:r>
                    </a:p>
                    <a:p>
                      <a:pPr algn="ctr" fontAlgn="t"/>
                      <a:r>
                        <a:rPr lang="en-US" sz="1000" b="0" i="0" u="none" strike="noStrike" baseline="0">
                          <a:solidFill>
                            <a:srgbClr val="000000"/>
                          </a:solidFill>
                          <a:latin typeface="Arial"/>
                        </a:rPr>
                        <a:t>20</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rPr>
                        <a:t>  ▪Improved S&amp;OP maturity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rPr>
                        <a:t>  ▪Better management of cash-to-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rPr>
                        <a:t>   cash cycle</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lvl="0" indent="0" algn="l" defTabSz="914400">
                        <a:lnSpc>
                          <a:spcPct val="100000"/>
                        </a:lnSpc>
                        <a:spcBef>
                          <a:spcPts val="0"/>
                        </a:spcBef>
                        <a:spcAft>
                          <a:spcPts val="0"/>
                        </a:spcAft>
                        <a:buNone/>
                        <a:tabLst/>
                        <a:defRPr/>
                      </a:pPr>
                      <a:endParaRPr lang="en-US" sz="1000" b="0" i="0" u="none" strike="noStrike" kern="1200" cap="none" spc="0" normalizeH="0" baseline="0" noProof="0">
                        <a:ln>
                          <a:noFill/>
                        </a:ln>
                        <a:solidFill>
                          <a:prstClr val="black"/>
                        </a:solidFill>
                        <a:effectLst/>
                        <a:uLnTx/>
                        <a:uFillTx/>
                        <a:latin typeface="Arial"/>
                        <a:ea typeface="+mn-ea"/>
                        <a:cs typeface="Arial"/>
                      </a:endParaRP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8</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32</a:t>
                      </a:r>
                    </a:p>
                  </a:txBody>
                  <a:tcPr marL="0" marR="0" marT="0" marB="0" anchor="ctr">
                    <a:solidFill>
                      <a:schemeClr val="accent2">
                        <a:lumMod val="20000"/>
                        <a:lumOff val="80000"/>
                      </a:schemeClr>
                    </a:solidFill>
                  </a:tcPr>
                </a:tc>
                <a:extLst>
                  <a:ext uri="{0D108BD9-81ED-4DB2-BD59-A6C34878D82A}">
                    <a16:rowId xmlns:a16="http://schemas.microsoft.com/office/drawing/2014/main" val="10007"/>
                  </a:ext>
                </a:extLst>
              </a:tr>
              <a:tr h="377195">
                <a:tc>
                  <a:txBody>
                    <a:bodyPr/>
                    <a:lstStyle/>
                    <a:p>
                      <a:pPr algn="ctr" fontAlgn="t"/>
                      <a:r>
                        <a:rPr lang="en-US" sz="1000" b="0" i="0" u="none" strike="noStrike">
                          <a:solidFill>
                            <a:srgbClr val="000000"/>
                          </a:solidFill>
                          <a:latin typeface="Arial"/>
                        </a:rPr>
                        <a:t>Truck location</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Wrong location recorded</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Truck not available for loading</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Install GPS in trucks</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W/H</a:t>
                      </a:r>
                    </a:p>
                    <a:p>
                      <a:pPr algn="ctr" fontAlgn="t"/>
                      <a:r>
                        <a:rPr lang="en-US" sz="1000" b="0" i="0" u="none" strike="noStrike" baseline="0">
                          <a:solidFill>
                            <a:srgbClr val="000000"/>
                          </a:solidFill>
                          <a:latin typeface="Arial"/>
                        </a:rPr>
                        <a:t>management;</a:t>
                      </a:r>
                    </a:p>
                    <a:p>
                      <a:pPr algn="ctr" fontAlgn="t"/>
                      <a:r>
                        <a:rPr lang="en-US" sz="1000" b="0" i="0" u="none" strike="noStrike" baseline="0">
                          <a:solidFill>
                            <a:srgbClr val="000000"/>
                          </a:solidFill>
                          <a:latin typeface="Arial"/>
                        </a:rPr>
                        <a:t>10</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latin typeface="Arial" pitchFamily="34" charset="0"/>
                          <a:cs typeface="Arial" pitchFamily="34" charset="0"/>
                        </a:rPr>
                        <a:t>▪</a:t>
                      </a:r>
                      <a:r>
                        <a:rPr lang="en-US" sz="1000" b="0" i="0" u="none" strike="noStrike">
                          <a:solidFill>
                            <a:srgbClr val="000000"/>
                          </a:solidFill>
                          <a:latin typeface="Arial"/>
                        </a:rPr>
                        <a:t>Implemented WMS</a:t>
                      </a:r>
                    </a:p>
                    <a:p>
                      <a:pPr algn="l"/>
                      <a:r>
                        <a:rPr lang="en-US" sz="1000" kern="1200">
                          <a:solidFill>
                            <a:schemeClr val="dk1"/>
                          </a:solidFill>
                          <a:latin typeface="Arial" pitchFamily="34" charset="0"/>
                          <a:ea typeface="+mn-ea"/>
                          <a:cs typeface="Arial" pitchFamily="34" charset="0"/>
                        </a:rPr>
                        <a:t>▪</a:t>
                      </a:r>
                      <a:r>
                        <a:rPr lang="en-US" sz="1000">
                          <a:latin typeface="Arial" pitchFamily="34" charset="0"/>
                          <a:cs typeface="Arial" pitchFamily="34" charset="0"/>
                        </a:rPr>
                        <a:t>Installed GPS in trucks</a:t>
                      </a:r>
                    </a:p>
                  </a:txBody>
                  <a:tcPr>
                    <a:solidFill>
                      <a:schemeClr val="accent2">
                        <a:lumMod val="20000"/>
                        <a:lumOff val="80000"/>
                      </a:schemeClr>
                    </a:solidFill>
                  </a:tcPr>
                </a:tc>
                <a:tc>
                  <a:txBody>
                    <a:bodyPr/>
                    <a:lstStyle/>
                    <a:p>
                      <a:pPr lvl="0" algn="l">
                        <a:buNone/>
                      </a:pPr>
                      <a:endParaRPr lang="en-US" sz="1000">
                        <a:latin typeface="Arial"/>
                        <a:cs typeface="Arial"/>
                      </a:endParaRPr>
                    </a:p>
                  </a:txBody>
                  <a:tcPr>
                    <a:solidFill>
                      <a:schemeClr val="accent2">
                        <a:lumMod val="20000"/>
                        <a:lumOff val="80000"/>
                      </a:schemeClr>
                    </a:solidFill>
                  </a:tcPr>
                </a:tc>
                <a:tc>
                  <a:txBody>
                    <a:bodyPr/>
                    <a:lstStyle/>
                    <a:p>
                      <a:pPr algn="ctr" fontAlgn="t"/>
                      <a:r>
                        <a:rPr lang="en-US" sz="1000" b="0" i="0" u="none" strike="noStrike">
                          <a:solidFill>
                            <a:srgbClr val="000000"/>
                          </a:solidFill>
                          <a:latin typeface="Arial"/>
                        </a:rPr>
                        <a:t>6</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6</a:t>
                      </a:r>
                    </a:p>
                  </a:txBody>
                  <a:tcPr marL="0" marR="0" marT="0" marB="0" anchor="ctr">
                    <a:solidFill>
                      <a:schemeClr val="accent2">
                        <a:lumMod val="20000"/>
                        <a:lumOff val="80000"/>
                      </a:schemeClr>
                    </a:solidFill>
                  </a:tcPr>
                </a:tc>
                <a:extLst>
                  <a:ext uri="{0D108BD9-81ED-4DB2-BD59-A6C34878D82A}">
                    <a16:rowId xmlns:a16="http://schemas.microsoft.com/office/drawing/2014/main" val="10008"/>
                  </a:ext>
                </a:extLst>
              </a:tr>
              <a:tr h="377195">
                <a:tc>
                  <a:txBody>
                    <a:bodyPr/>
                    <a:lstStyle/>
                    <a:p>
                      <a:pPr algn="ctr" fontAlgn="t"/>
                      <a:r>
                        <a:rPr lang="en-US" sz="1000" b="0" i="0" u="none" strike="noStrike">
                          <a:solidFill>
                            <a:srgbClr val="000000"/>
                          </a:solidFill>
                          <a:latin typeface="Arial"/>
                        </a:rPr>
                        <a:t>Driver retention</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High attrition</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Driver shortage</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Driver hiring/retention</a:t>
                      </a:r>
                      <a:r>
                        <a:rPr lang="en-US" sz="1000" b="0" i="0" u="none" strike="noStrike" baseline="0">
                          <a:solidFill>
                            <a:srgbClr val="000000"/>
                          </a:solidFill>
                          <a:latin typeface="Arial"/>
                        </a:rPr>
                        <a:t> best practices</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W/H</a:t>
                      </a:r>
                    </a:p>
                    <a:p>
                      <a:pPr algn="ctr" fontAlgn="t"/>
                      <a:r>
                        <a:rPr lang="en-US" sz="1000" b="0" i="0" u="none" strike="noStrike" baseline="0">
                          <a:solidFill>
                            <a:srgbClr val="000000"/>
                          </a:solidFill>
                          <a:latin typeface="Arial"/>
                        </a:rPr>
                        <a:t>management;</a:t>
                      </a:r>
                    </a:p>
                    <a:p>
                      <a:pPr algn="ctr" fontAlgn="t"/>
                      <a:r>
                        <a:rPr lang="en-US" sz="1000" b="0" i="0" u="none" strike="noStrike" baseline="0">
                          <a:solidFill>
                            <a:srgbClr val="000000"/>
                          </a:solidFill>
                          <a:latin typeface="Arial"/>
                        </a:rPr>
                        <a:t>15</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l"/>
                      <a:r>
                        <a:rPr lang="en-US" sz="1000" kern="1200">
                          <a:solidFill>
                            <a:schemeClr val="dk1"/>
                          </a:solidFill>
                          <a:latin typeface="Arial" pitchFamily="34" charset="0"/>
                          <a:ea typeface="+mn-ea"/>
                          <a:cs typeface="Arial" pitchFamily="34" charset="0"/>
                        </a:rPr>
                        <a:t>▪Developed</a:t>
                      </a:r>
                      <a:r>
                        <a:rPr lang="en-US" sz="1000" kern="1200" baseline="0">
                          <a:solidFill>
                            <a:schemeClr val="dk1"/>
                          </a:solidFill>
                          <a:latin typeface="Arial" pitchFamily="34" charset="0"/>
                          <a:ea typeface="+mn-ea"/>
                          <a:cs typeface="Arial" pitchFamily="34" charset="0"/>
                        </a:rPr>
                        <a:t> driver hiring &amp;  </a:t>
                      </a:r>
                    </a:p>
                    <a:p>
                      <a:pPr algn="l"/>
                      <a:r>
                        <a:rPr lang="en-US" sz="1000" kern="1200" baseline="0">
                          <a:solidFill>
                            <a:schemeClr val="dk1"/>
                          </a:solidFill>
                          <a:latin typeface="Arial" pitchFamily="34" charset="0"/>
                          <a:ea typeface="+mn-ea"/>
                          <a:cs typeface="Arial" pitchFamily="34" charset="0"/>
                        </a:rPr>
                        <a:t>  retention best practices</a:t>
                      </a:r>
                      <a:endParaRPr lang="en-US" sz="1000" kern="1200">
                        <a:solidFill>
                          <a:schemeClr val="dk1"/>
                        </a:solidFill>
                        <a:latin typeface="Arial" pitchFamily="34" charset="0"/>
                        <a:ea typeface="+mn-ea"/>
                        <a:cs typeface="Arial" pitchFamily="34" charset="0"/>
                      </a:endParaRPr>
                    </a:p>
                    <a:p>
                      <a:pPr algn="l"/>
                      <a:r>
                        <a:rPr lang="en-US" sz="1000" kern="1200">
                          <a:solidFill>
                            <a:schemeClr val="dk1"/>
                          </a:solidFill>
                          <a:latin typeface="Arial" pitchFamily="34" charset="0"/>
                          <a:ea typeface="+mn-ea"/>
                          <a:cs typeface="Arial" pitchFamily="34" charset="0"/>
                        </a:rPr>
                        <a:t>▪Optimized driver count</a:t>
                      </a:r>
                      <a:endParaRPr lang="en-US" sz="1000">
                        <a:latin typeface="Arial" pitchFamily="34" charset="0"/>
                        <a:cs typeface="Arial" pitchFamily="34" charset="0"/>
                      </a:endParaRPr>
                    </a:p>
                  </a:txBody>
                  <a:tcPr>
                    <a:solidFill>
                      <a:schemeClr val="accent2">
                        <a:lumMod val="20000"/>
                        <a:lumOff val="80000"/>
                      </a:schemeClr>
                    </a:solidFill>
                  </a:tcPr>
                </a:tc>
                <a:tc>
                  <a:txBody>
                    <a:bodyPr/>
                    <a:lstStyle/>
                    <a:p>
                      <a:pPr lvl="0" algn="l">
                        <a:buNone/>
                      </a:pPr>
                      <a:endParaRPr lang="en-US" sz="1000" kern="1200">
                        <a:solidFill>
                          <a:schemeClr val="dk1"/>
                        </a:solidFill>
                        <a:latin typeface="Arial"/>
                        <a:ea typeface="+mn-ea"/>
                        <a:cs typeface="Arial"/>
                      </a:endParaRPr>
                    </a:p>
                  </a:txBody>
                  <a:tcPr>
                    <a:solidFill>
                      <a:schemeClr val="accent2">
                        <a:lumMod val="20000"/>
                        <a:lumOff val="80000"/>
                      </a:schemeClr>
                    </a:solidFill>
                  </a:tcPr>
                </a:tc>
                <a:tc>
                  <a:txBody>
                    <a:bodyPr/>
                    <a:lstStyle/>
                    <a:p>
                      <a:pPr algn="ctr" fontAlgn="t"/>
                      <a:r>
                        <a:rPr lang="en-US" sz="10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2</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32</a:t>
                      </a:r>
                    </a:p>
                  </a:txBody>
                  <a:tcPr marL="0" marR="0" marT="0" marB="0" anchor="ctr">
                    <a:solidFill>
                      <a:schemeClr val="accent2">
                        <a:lumMod val="20000"/>
                        <a:lumOff val="80000"/>
                      </a:schemeClr>
                    </a:solidFill>
                  </a:tcPr>
                </a:tc>
                <a:extLst>
                  <a:ext uri="{0D108BD9-81ED-4DB2-BD59-A6C34878D82A}">
                    <a16:rowId xmlns:a16="http://schemas.microsoft.com/office/drawing/2014/main" val="10009"/>
                  </a:ext>
                </a:extLst>
              </a:tr>
              <a:tr h="377195">
                <a:tc>
                  <a:txBody>
                    <a:bodyPr/>
                    <a:lstStyle/>
                    <a:p>
                      <a:pPr algn="ctr" fontAlgn="t"/>
                      <a:r>
                        <a:rPr lang="en-US" sz="1000" b="0" i="0" u="none" strike="noStrike">
                          <a:solidFill>
                            <a:srgbClr val="000000"/>
                          </a:solidFill>
                          <a:latin typeface="Arial"/>
                        </a:rPr>
                        <a:t>Factory Unloading</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Unloading</a:t>
                      </a:r>
                      <a:r>
                        <a:rPr lang="en-US" sz="1000" b="0" i="0" u="none" strike="noStrike" baseline="0">
                          <a:solidFill>
                            <a:srgbClr val="000000"/>
                          </a:solidFill>
                          <a:latin typeface="Arial"/>
                        </a:rPr>
                        <a:t> t</a:t>
                      </a:r>
                      <a:r>
                        <a:rPr lang="en-US" sz="1000" b="0" i="0" u="none" strike="noStrike">
                          <a:solidFill>
                            <a:srgbClr val="000000"/>
                          </a:solidFill>
                          <a:latin typeface="Arial"/>
                        </a:rPr>
                        <a:t>oo long</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Late truck turnaround</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Operator training, Make SOP</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Factory</a:t>
                      </a:r>
                      <a:r>
                        <a:rPr lang="en-US" sz="1000" b="0" i="0" u="none" strike="noStrike" baseline="0">
                          <a:solidFill>
                            <a:srgbClr val="000000"/>
                          </a:solidFill>
                          <a:latin typeface="Arial"/>
                        </a:rPr>
                        <a:t> management;</a:t>
                      </a:r>
                    </a:p>
                    <a:p>
                      <a:pPr algn="ctr" fontAlgn="t"/>
                      <a:r>
                        <a:rPr lang="en-US" sz="1000" b="0" i="0" u="none" strike="noStrike" baseline="0">
                          <a:solidFill>
                            <a:srgbClr val="000000"/>
                          </a:solidFill>
                          <a:latin typeface="Arial"/>
                        </a:rPr>
                        <a:t>20</a:t>
                      </a:r>
                      <a:r>
                        <a:rPr lang="en-US" sz="1000" b="0" i="0" u="none" strike="noStrike" baseline="30000">
                          <a:solidFill>
                            <a:srgbClr val="000000"/>
                          </a:solidFill>
                          <a:latin typeface="Arial"/>
                        </a:rPr>
                        <a:t>th</a:t>
                      </a:r>
                      <a:r>
                        <a:rPr lang="en-US" sz="1000" b="0" i="0" u="none" strike="noStrike" baseline="0">
                          <a:solidFill>
                            <a:srgbClr val="000000"/>
                          </a:solidFill>
                          <a:latin typeface="Arial"/>
                        </a:rPr>
                        <a:t> Feb’24</a:t>
                      </a:r>
                      <a:endParaRPr lang="en-US" sz="1000" b="0" i="0" u="none" strike="noStrike">
                        <a:solidFill>
                          <a:srgbClr val="000000"/>
                        </a:solidFill>
                        <a:latin typeface="Arial"/>
                      </a:endParaRPr>
                    </a:p>
                  </a:txBody>
                  <a:tcPr marL="0" marR="0" marT="0" marB="0" anchor="ctr">
                    <a:solidFill>
                      <a:schemeClr val="accent2">
                        <a:lumMod val="20000"/>
                        <a:lumOff val="80000"/>
                      </a:schemeClr>
                    </a:solidFill>
                  </a:tcPr>
                </a:tc>
                <a:tc>
                  <a:txBody>
                    <a:bodyPr/>
                    <a:lstStyle/>
                    <a:p>
                      <a:pPr algn="l"/>
                      <a:r>
                        <a:rPr lang="en-US" sz="1000" kern="1200">
                          <a:solidFill>
                            <a:schemeClr val="dk1"/>
                          </a:solidFill>
                          <a:latin typeface="Arial" pitchFamily="34" charset="0"/>
                          <a:ea typeface="+mn-ea"/>
                          <a:cs typeface="Arial" pitchFamily="34" charset="0"/>
                        </a:rPr>
                        <a:t>▪Provided</a:t>
                      </a:r>
                      <a:r>
                        <a:rPr lang="en-US" sz="1000">
                          <a:latin typeface="Arial" pitchFamily="34" charset="0"/>
                          <a:cs typeface="Arial" pitchFamily="34" charset="0"/>
                        </a:rPr>
                        <a:t> operator training</a:t>
                      </a:r>
                    </a:p>
                    <a:p>
                      <a:pPr algn="l"/>
                      <a:r>
                        <a:rPr lang="en-US" sz="1000" kern="1200">
                          <a:solidFill>
                            <a:schemeClr val="dk1"/>
                          </a:solidFill>
                          <a:latin typeface="Arial" pitchFamily="34" charset="0"/>
                          <a:ea typeface="+mn-ea"/>
                          <a:cs typeface="Arial" pitchFamily="34" charset="0"/>
                        </a:rPr>
                        <a:t>▪Standardized</a:t>
                      </a:r>
                      <a:r>
                        <a:rPr lang="en-US" sz="1000" kern="1200" baseline="0">
                          <a:solidFill>
                            <a:schemeClr val="dk1"/>
                          </a:solidFill>
                          <a:latin typeface="Arial" pitchFamily="34" charset="0"/>
                          <a:ea typeface="+mn-ea"/>
                          <a:cs typeface="Arial" pitchFamily="34" charset="0"/>
                        </a:rPr>
                        <a:t> factory unload process</a:t>
                      </a:r>
                      <a:endParaRPr lang="en-US" sz="1000">
                        <a:latin typeface="Arial" pitchFamily="34" charset="0"/>
                        <a:cs typeface="Arial" pitchFamily="34" charset="0"/>
                      </a:endParaRPr>
                    </a:p>
                  </a:txBody>
                  <a:tcPr>
                    <a:solidFill>
                      <a:schemeClr val="accent2">
                        <a:lumMod val="20000"/>
                        <a:lumOff val="80000"/>
                      </a:schemeClr>
                    </a:solidFill>
                  </a:tcPr>
                </a:tc>
                <a:tc>
                  <a:txBody>
                    <a:bodyPr/>
                    <a:lstStyle/>
                    <a:p>
                      <a:pPr lvl="0" algn="l">
                        <a:buNone/>
                      </a:pPr>
                      <a:endParaRPr lang="en-US" sz="1000" kern="1200" baseline="0">
                        <a:solidFill>
                          <a:schemeClr val="dk1"/>
                        </a:solidFill>
                        <a:latin typeface="Arial"/>
                        <a:ea typeface="+mn-ea"/>
                        <a:cs typeface="Arial"/>
                      </a:endParaRPr>
                    </a:p>
                  </a:txBody>
                  <a:tcPr>
                    <a:solidFill>
                      <a:schemeClr val="accent2">
                        <a:lumMod val="20000"/>
                        <a:lumOff val="80000"/>
                      </a:schemeClr>
                    </a:solidFill>
                  </a:tcPr>
                </a:tc>
                <a:tc>
                  <a:txBody>
                    <a:bodyPr/>
                    <a:lstStyle/>
                    <a:p>
                      <a:pPr algn="ctr" fontAlgn="t"/>
                      <a:r>
                        <a:rPr lang="en-US" sz="1000" b="0" i="0" u="none" strike="noStrike">
                          <a:solidFill>
                            <a:srgbClr val="000000"/>
                          </a:solidFill>
                          <a:latin typeface="Arial"/>
                        </a:rPr>
                        <a:t>4</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2</a:t>
                      </a:r>
                    </a:p>
                  </a:txBody>
                  <a:tcPr marL="0" marR="0" marT="0" marB="0" anchor="ctr">
                    <a:solidFill>
                      <a:schemeClr val="accent2">
                        <a:lumMod val="20000"/>
                        <a:lumOff val="80000"/>
                      </a:schemeClr>
                    </a:solidFill>
                  </a:tcPr>
                </a:tc>
                <a:tc>
                  <a:txBody>
                    <a:bodyPr/>
                    <a:lstStyle/>
                    <a:p>
                      <a:pPr algn="ctr" fontAlgn="t"/>
                      <a:r>
                        <a:rPr lang="en-US" sz="1000" b="0" i="0" u="none" strike="noStrike">
                          <a:solidFill>
                            <a:srgbClr val="000000"/>
                          </a:solidFill>
                          <a:latin typeface="Arial"/>
                        </a:rPr>
                        <a:t>8</a:t>
                      </a:r>
                    </a:p>
                  </a:txBody>
                  <a:tcPr marL="0" marR="0" marT="0" marB="0" anchor="ctr">
                    <a:solidFill>
                      <a:schemeClr val="accent2">
                        <a:lumMod val="20000"/>
                        <a:lumOff val="80000"/>
                      </a:schemeClr>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4600" y="1587500"/>
            <a:ext cx="7162800" cy="38862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itchFamily="34" charset="0"/>
                <a:cs typeface="Arial" pitchFamily="34" charset="0"/>
              </a:rPr>
              <a:t>■ Project Investment                                           $ 200k (approx.) </a:t>
            </a:r>
          </a:p>
          <a:p>
            <a:r>
              <a:rPr lang="en-US" sz="1400" b="1" dirty="0">
                <a:solidFill>
                  <a:schemeClr val="tx1"/>
                </a:solidFill>
                <a:latin typeface="Arial" pitchFamily="34" charset="0"/>
                <a:cs typeface="Arial" pitchFamily="34" charset="0"/>
              </a:rPr>
              <a:t>   </a:t>
            </a:r>
            <a:r>
              <a:rPr lang="en-US" sz="1400" dirty="0">
                <a:solidFill>
                  <a:schemeClr val="tx1"/>
                </a:solidFill>
                <a:latin typeface="Arial" pitchFamily="34" charset="0"/>
                <a:cs typeface="Arial" pitchFamily="34" charset="0"/>
              </a:rPr>
              <a:t>▪WMS</a:t>
            </a:r>
          </a:p>
          <a:p>
            <a:r>
              <a:rPr lang="en-US" sz="1400" dirty="0">
                <a:solidFill>
                  <a:schemeClr val="tx1"/>
                </a:solidFill>
                <a:latin typeface="Arial" pitchFamily="34" charset="0"/>
                <a:cs typeface="Arial" pitchFamily="34" charset="0"/>
              </a:rPr>
              <a:t>   ▪GPS</a:t>
            </a:r>
          </a:p>
          <a:p>
            <a:r>
              <a:rPr lang="en-US" sz="1400" dirty="0">
                <a:solidFill>
                  <a:schemeClr val="tx1"/>
                </a:solidFill>
                <a:latin typeface="Arial" pitchFamily="34" charset="0"/>
                <a:cs typeface="Arial" pitchFamily="34" charset="0"/>
              </a:rPr>
              <a:t>   ▪Training, SOPs, others</a:t>
            </a:r>
            <a:r>
              <a:rPr lang="en-US" sz="1400" b="1" dirty="0">
                <a:solidFill>
                  <a:schemeClr val="tx1"/>
                </a:solidFill>
                <a:latin typeface="Arial" pitchFamily="34" charset="0"/>
                <a:cs typeface="Arial" pitchFamily="34" charset="0"/>
              </a:rPr>
              <a:t>    </a:t>
            </a:r>
            <a:r>
              <a:rPr lang="en-US" sz="1400" b="1" u="sng" dirty="0">
                <a:solidFill>
                  <a:schemeClr val="tx1"/>
                </a:solidFill>
                <a:latin typeface="Arial" pitchFamily="34" charset="0"/>
                <a:cs typeface="Arial" pitchFamily="34" charset="0"/>
              </a:rPr>
              <a:t>  </a:t>
            </a:r>
          </a:p>
          <a:p>
            <a:endParaRPr lang="en-US" sz="1400" b="1" u="sng" dirty="0">
              <a:solidFill>
                <a:schemeClr val="tx1"/>
              </a:solidFill>
              <a:latin typeface="Arial" pitchFamily="34" charset="0"/>
              <a:cs typeface="Arial" pitchFamily="34" charset="0"/>
            </a:endParaRPr>
          </a:p>
          <a:p>
            <a:r>
              <a:rPr lang="en-US" sz="1400" b="1" dirty="0">
                <a:solidFill>
                  <a:schemeClr val="tx1"/>
                </a:solidFill>
                <a:latin typeface="Arial" pitchFamily="34" charset="0"/>
                <a:cs typeface="Arial" pitchFamily="34" charset="0"/>
              </a:rPr>
              <a:t>■ Project Savings (One year estimate)              $ 50 k (approx.)</a:t>
            </a:r>
          </a:p>
          <a:p>
            <a:r>
              <a:rPr lang="en-US" sz="1400" b="1" dirty="0">
                <a:solidFill>
                  <a:schemeClr val="tx1"/>
                </a:solidFill>
                <a:latin typeface="Arial" pitchFamily="34" charset="0"/>
                <a:cs typeface="Arial" pitchFamily="34" charset="0"/>
              </a:rPr>
              <a:t>   </a:t>
            </a:r>
            <a:r>
              <a:rPr lang="en-US" sz="1400" dirty="0">
                <a:solidFill>
                  <a:schemeClr val="tx1"/>
                </a:solidFill>
                <a:latin typeface="Arial" pitchFamily="34" charset="0"/>
                <a:cs typeface="Arial" pitchFamily="34" charset="0"/>
              </a:rPr>
              <a:t>▪Cost-avoidance (sales/production losses)</a:t>
            </a:r>
          </a:p>
          <a:p>
            <a:r>
              <a:rPr lang="en-US" sz="1400" dirty="0">
                <a:solidFill>
                  <a:schemeClr val="tx1"/>
                </a:solidFill>
                <a:latin typeface="Arial" pitchFamily="34" charset="0"/>
                <a:cs typeface="Arial" pitchFamily="34" charset="0"/>
              </a:rPr>
              <a:t>   ▪Increased process efficiencies</a:t>
            </a:r>
          </a:p>
          <a:p>
            <a:r>
              <a:rPr lang="en-US" sz="1400" dirty="0">
                <a:solidFill>
                  <a:schemeClr val="tx1"/>
                </a:solidFill>
                <a:latin typeface="Arial" pitchFamily="34" charset="0"/>
                <a:cs typeface="Arial" pitchFamily="34" charset="0"/>
              </a:rPr>
              <a:t>   ▪Increased revenues</a:t>
            </a:r>
          </a:p>
          <a:p>
            <a:endParaRPr lang="en-US" sz="1400" b="1" u="sng" dirty="0">
              <a:solidFill>
                <a:schemeClr val="tx1"/>
              </a:solidFill>
              <a:latin typeface="Arial" pitchFamily="34" charset="0"/>
              <a:cs typeface="Arial" pitchFamily="34" charset="0"/>
            </a:endParaRPr>
          </a:p>
          <a:p>
            <a:endParaRPr lang="en-US" sz="1400" b="1" u="sng" dirty="0">
              <a:solidFill>
                <a:schemeClr val="tx1"/>
              </a:solidFill>
              <a:latin typeface="Arial" pitchFamily="34" charset="0"/>
              <a:cs typeface="Arial" pitchFamily="34" charset="0"/>
            </a:endParaRPr>
          </a:p>
          <a:p>
            <a:endParaRPr lang="en-US" sz="1400" b="1" u="sng" dirty="0">
              <a:solidFill>
                <a:schemeClr val="tx1"/>
              </a:solidFill>
              <a:latin typeface="Arial" pitchFamily="34" charset="0"/>
              <a:cs typeface="Arial" pitchFamily="34" charset="0"/>
            </a:endParaRPr>
          </a:p>
          <a:p>
            <a:r>
              <a:rPr lang="en-US" sz="1400" b="1" dirty="0">
                <a:solidFill>
                  <a:schemeClr val="tx1"/>
                </a:solidFill>
                <a:latin typeface="Arial" pitchFamily="34" charset="0"/>
                <a:cs typeface="Arial" pitchFamily="34" charset="0"/>
              </a:rPr>
              <a:t>■ Net Project Savings                                           $ 250k (approx.)</a:t>
            </a:r>
            <a:endParaRPr lang="en-US" sz="1400" b="1" u="sng" dirty="0">
              <a:solidFill>
                <a:schemeClr val="tx1"/>
              </a:solidFill>
              <a:latin typeface="Arial" pitchFamily="34" charset="0"/>
              <a:cs typeface="Arial" pitchFamily="34" charset="0"/>
            </a:endParaRPr>
          </a:p>
          <a:p>
            <a:r>
              <a:rPr lang="en-US" sz="1400" b="1" u="sng" dirty="0">
                <a:solidFill>
                  <a:schemeClr val="tx1"/>
                </a:solidFill>
                <a:latin typeface="Arial" pitchFamily="34" charset="0"/>
                <a:cs typeface="Arial" pitchFamily="34" charset="0"/>
              </a:rPr>
              <a:t> </a:t>
            </a:r>
            <a:r>
              <a:rPr lang="en-US" sz="1400" b="1" dirty="0">
                <a:solidFill>
                  <a:schemeClr val="tx1"/>
                </a:solidFill>
                <a:latin typeface="Arial" pitchFamily="34" charset="0"/>
                <a:cs typeface="Arial" pitchFamily="34" charset="0"/>
              </a:rPr>
              <a:t>                     </a:t>
            </a:r>
            <a:r>
              <a:rPr lang="en-US" sz="1400" b="1" u="sng" dirty="0">
                <a:solidFill>
                  <a:schemeClr val="tx1"/>
                </a:solidFill>
                <a:latin typeface="Arial" pitchFamily="34" charset="0"/>
                <a:cs typeface="Arial" pitchFamily="34" charset="0"/>
              </a:rPr>
              <a:t>            </a:t>
            </a:r>
          </a:p>
        </p:txBody>
      </p:sp>
      <p:cxnSp>
        <p:nvCxnSpPr>
          <p:cNvPr id="8" name="Straight Connector 7"/>
          <p:cNvCxnSpPr/>
          <p:nvPr/>
        </p:nvCxnSpPr>
        <p:spPr>
          <a:xfrm>
            <a:off x="2514600" y="3962400"/>
            <a:ext cx="5867400" cy="0"/>
          </a:xfrm>
          <a:prstGeom prst="lin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14600" y="4572000"/>
            <a:ext cx="5867400" cy="0"/>
          </a:xfrm>
          <a:prstGeom prst="line">
            <a:avLst/>
          </a:prstGeom>
          <a:ln w="57150" cmpd="dbl">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4F98C4B-8719-1485-CFD4-1DADFCBE9452}"/>
              </a:ext>
            </a:extLst>
          </p:cNvPr>
          <p:cNvSpPr>
            <a:spLocks noGrp="1"/>
          </p:cNvSpPr>
          <p:nvPr>
            <p:ph type="title"/>
          </p:nvPr>
        </p:nvSpPr>
        <p:spPr/>
        <p:txBody>
          <a:bodyPr/>
          <a:lstStyle/>
          <a:p>
            <a:r>
              <a:rPr lang="en-US" sz="2800" b="1" dirty="0">
                <a:solidFill>
                  <a:schemeClr val="tx1"/>
                </a:solidFill>
                <a:latin typeface="Arial" pitchFamily="34" charset="0"/>
                <a:cs typeface="Arial" pitchFamily="34" charset="0"/>
              </a:rPr>
              <a:t>Expected Cost-benefit analysis</a:t>
            </a:r>
            <a:br>
              <a:rPr lang="en-US" sz="2800" b="1" dirty="0">
                <a:solidFill>
                  <a:schemeClr val="tx1"/>
                </a:solidFill>
                <a:latin typeface="Arial" pitchFamily="34" charset="0"/>
                <a:cs typeface="Arial" pitchFamily="34" charset="0"/>
              </a:rPr>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8" name="Rectangle 6"/>
          <p:cNvSpPr>
            <a:spLocks noGrp="1" noChangeArrowheads="1"/>
          </p:cNvSpPr>
          <p:nvPr>
            <p:ph type="title"/>
          </p:nvPr>
        </p:nvSpPr>
        <p:spPr/>
        <p:txBody>
          <a:bodyPr/>
          <a:lstStyle/>
          <a:p>
            <a:r>
              <a:rPr lang="en-US"/>
              <a:t>Problem Statement </a:t>
            </a:r>
          </a:p>
        </p:txBody>
      </p:sp>
      <p:sp>
        <p:nvSpPr>
          <p:cNvPr id="499719" name="Rectangle 7"/>
          <p:cNvSpPr>
            <a:spLocks noGrp="1" noChangeArrowheads="1"/>
          </p:cNvSpPr>
          <p:nvPr>
            <p:ph idx="1"/>
          </p:nvPr>
        </p:nvSpPr>
        <p:spPr/>
        <p:txBody>
          <a:bodyPr>
            <a:normAutofit fontScale="92500"/>
          </a:bodyPr>
          <a:lstStyle/>
          <a:p>
            <a:r>
              <a:rPr lang="en-US" b="1"/>
              <a:t>Executive Summary - </a:t>
            </a:r>
            <a:r>
              <a:rPr lang="en-US" sz="2400">
                <a:solidFill>
                  <a:schemeClr val="tx1"/>
                </a:solidFill>
                <a:latin typeface="Arial" pitchFamily="34" charset="0"/>
                <a:cs typeface="Arial" pitchFamily="34" charset="0"/>
              </a:rPr>
              <a:t>ABC Manufacturing Co. is a maker of consumer durables that has initiated a project to improve the on-time deliveries from its warehouse to the factory from a current level of 87.9% to 98%. On-time delivery at the factory is a critical metric to measure warehouse performance.</a:t>
            </a:r>
          </a:p>
          <a:p>
            <a:r>
              <a:rPr lang="en-US" b="1">
                <a:latin typeface="Arial" pitchFamily="34" charset="0"/>
                <a:cs typeface="Arial" pitchFamily="34" charset="0"/>
              </a:rPr>
              <a:t>Business Problem - </a:t>
            </a:r>
            <a:r>
              <a:rPr lang="en-US">
                <a:latin typeface="Arial" pitchFamily="34" charset="0"/>
                <a:cs typeface="Arial" pitchFamily="34" charset="0"/>
              </a:rPr>
              <a:t>ABC Manufacturing Co. runs a factory that relies on timely deliveries of various components from its warehouse. Maintaining high on-time delivery (OTD) rates is vital for continuous mass production and ensuring sales to end customers, as well as for facilitating future expansion. However, an examination of the past year's delivery performance reveals an OTD rate of 87.9%, which has led to production and sales setbacks at the factory. Consequently, this project aims to enhance the OTD rate to meet the factory's requirements.</a:t>
            </a:r>
          </a:p>
          <a:p>
            <a:r>
              <a:rPr lang="en-US" sz="2400" b="1">
                <a:solidFill>
                  <a:schemeClr val="tx1"/>
                </a:solidFill>
                <a:latin typeface="Arial" pitchFamily="34" charset="0"/>
                <a:cs typeface="Arial" pitchFamily="34" charset="0"/>
              </a:rPr>
              <a:t>Statistical Problem - </a:t>
            </a:r>
            <a:r>
              <a:rPr lang="en-US" sz="2400">
                <a:solidFill>
                  <a:schemeClr val="tx1"/>
                </a:solidFill>
                <a:latin typeface="Arial" pitchFamily="34" charset="0"/>
                <a:cs typeface="Arial" pitchFamily="34" charset="0"/>
              </a:rPr>
              <a:t>The present on-time delivery percentage stands at 87.9%, as per the data from the previous year. The objective is to elevate it to 98%.</a:t>
            </a:r>
          </a:p>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2</a:t>
            </a:fld>
            <a:endParaRPr lang="en-US"/>
          </a:p>
        </p:txBody>
      </p:sp>
      <p:sp>
        <p:nvSpPr>
          <p:cNvPr id="2" name="Footer Placeholder 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6482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F8ED-5929-B308-C836-494137DC4446}"/>
              </a:ext>
            </a:extLst>
          </p:cNvPr>
          <p:cNvSpPr>
            <a:spLocks noGrp="1"/>
          </p:cNvSpPr>
          <p:nvPr>
            <p:ph type="title"/>
          </p:nvPr>
        </p:nvSpPr>
        <p:spPr/>
        <p:txBody>
          <a:bodyPr/>
          <a:lstStyle/>
          <a:p>
            <a:r>
              <a:rPr lang="en-US" sz="2400" b="1" dirty="0">
                <a:solidFill>
                  <a:schemeClr val="tx1"/>
                </a:solidFill>
                <a:latin typeface="Arial" pitchFamily="34" charset="0"/>
                <a:cs typeface="Arial" pitchFamily="34" charset="0"/>
              </a:rPr>
              <a:t>Performance (Expected after improvement)</a:t>
            </a:r>
            <a:br>
              <a:rPr lang="en-US" sz="3200" b="1" dirty="0">
                <a:solidFill>
                  <a:schemeClr val="tx1"/>
                </a:solidFill>
                <a:latin typeface="Arial" pitchFamily="34" charset="0"/>
                <a:cs typeface="Arial" pitchFamily="34" charset="0"/>
              </a:rPr>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07239017"/>
              </p:ext>
            </p:extLst>
          </p:nvPr>
        </p:nvGraphicFramePr>
        <p:xfrm>
          <a:off x="2133600" y="2103120"/>
          <a:ext cx="7848600" cy="1053253"/>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626533">
                <a:tc>
                  <a:txBody>
                    <a:bodyPr/>
                    <a:lstStyle/>
                    <a:p>
                      <a:pPr algn="ctr"/>
                      <a:r>
                        <a:rPr lang="en-US" sz="1400">
                          <a:solidFill>
                            <a:schemeClr val="bg1"/>
                          </a:solidFill>
                          <a:latin typeface="Arial" pitchFamily="34" charset="0"/>
                          <a:cs typeface="Arial" pitchFamily="34" charset="0"/>
                        </a:rPr>
                        <a:t>Period of data collection</a:t>
                      </a:r>
                    </a:p>
                  </a:txBody>
                  <a:tcPr>
                    <a:solidFill>
                      <a:srgbClr val="C00000"/>
                    </a:solidFill>
                  </a:tcPr>
                </a:tc>
                <a:tc>
                  <a:txBody>
                    <a:bodyPr/>
                    <a:lstStyle/>
                    <a:p>
                      <a:pPr algn="ctr"/>
                      <a:r>
                        <a:rPr lang="en-US" sz="1400">
                          <a:solidFill>
                            <a:schemeClr val="bg1"/>
                          </a:solidFill>
                          <a:latin typeface="Arial" pitchFamily="34" charset="0"/>
                          <a:cs typeface="Arial" pitchFamily="34" charset="0"/>
                        </a:rPr>
                        <a:t>Total Deliveries</a:t>
                      </a:r>
                    </a:p>
                  </a:txBody>
                  <a:tcPr>
                    <a:solidFill>
                      <a:srgbClr val="C00000"/>
                    </a:solidFill>
                  </a:tcPr>
                </a:tc>
                <a:tc>
                  <a:txBody>
                    <a:bodyPr/>
                    <a:lstStyle/>
                    <a:p>
                      <a:pPr algn="ctr"/>
                      <a:r>
                        <a:rPr lang="en-US" sz="1400">
                          <a:solidFill>
                            <a:schemeClr val="bg1"/>
                          </a:solidFill>
                          <a:latin typeface="Arial" pitchFamily="34" charset="0"/>
                          <a:cs typeface="Arial" pitchFamily="34" charset="0"/>
                        </a:rPr>
                        <a:t>On-time Deliveries</a:t>
                      </a:r>
                    </a:p>
                  </a:txBody>
                  <a:tcPr>
                    <a:solidFill>
                      <a:srgbClr val="C00000"/>
                    </a:solidFill>
                  </a:tcPr>
                </a:tc>
                <a:tc>
                  <a:txBody>
                    <a:bodyPr/>
                    <a:lstStyle/>
                    <a:p>
                      <a:pPr algn="ctr"/>
                      <a:r>
                        <a:rPr lang="en-US" sz="1400">
                          <a:solidFill>
                            <a:schemeClr val="bg1"/>
                          </a:solidFill>
                          <a:latin typeface="Arial" pitchFamily="34" charset="0"/>
                          <a:cs typeface="Arial" pitchFamily="34" charset="0"/>
                        </a:rPr>
                        <a:t>OTD%</a:t>
                      </a:r>
                    </a:p>
                  </a:txBody>
                  <a:tcPr>
                    <a:solidFill>
                      <a:srgbClr val="C00000"/>
                    </a:solidFill>
                  </a:tcPr>
                </a:tc>
                <a:tc>
                  <a:txBody>
                    <a:bodyPr/>
                    <a:lstStyle/>
                    <a:p>
                      <a:pPr algn="ctr"/>
                      <a:r>
                        <a:rPr lang="en-US" sz="1400">
                          <a:solidFill>
                            <a:schemeClr val="bg1"/>
                          </a:solidFill>
                          <a:latin typeface="Arial" pitchFamily="34" charset="0"/>
                          <a:cs typeface="Arial" pitchFamily="34" charset="0"/>
                        </a:rPr>
                        <a:t>Late deliveries (defects)</a:t>
                      </a:r>
                    </a:p>
                  </a:txBody>
                  <a:tcPr>
                    <a:solidFill>
                      <a:srgbClr val="C00000"/>
                    </a:solidFill>
                  </a:tcPr>
                </a:tc>
                <a:extLst>
                  <a:ext uri="{0D108BD9-81ED-4DB2-BD59-A6C34878D82A}">
                    <a16:rowId xmlns:a16="http://schemas.microsoft.com/office/drawing/2014/main" val="10000"/>
                  </a:ext>
                </a:extLst>
              </a:tr>
              <a:tr h="182880">
                <a:tc>
                  <a:txBody>
                    <a:bodyPr/>
                    <a:lstStyle/>
                    <a:p>
                      <a:pPr algn="ctr" fontAlgn="t"/>
                      <a:r>
                        <a:rPr lang="en-US" sz="1400" b="0" i="0" u="none" strike="noStrike">
                          <a:solidFill>
                            <a:srgbClr val="000000"/>
                          </a:solidFill>
                          <a:latin typeface="Arial"/>
                        </a:rPr>
                        <a:t>Jan 2024 – </a:t>
                      </a:r>
                    </a:p>
                    <a:p>
                      <a:pPr algn="ctr" fontAlgn="t"/>
                      <a:r>
                        <a:rPr lang="en-US" sz="1400" b="0" i="0" u="none" strike="noStrike">
                          <a:solidFill>
                            <a:srgbClr val="000000"/>
                          </a:solidFill>
                          <a:latin typeface="Arial"/>
                        </a:rPr>
                        <a:t>Dec 2024</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4630</a:t>
                      </a:r>
                    </a:p>
                  </a:txBody>
                  <a:tcPr marL="0" marR="0" marT="0" marB="0" anchor="ctr">
                    <a:solidFill>
                      <a:schemeClr val="accent1">
                        <a:lumMod val="20000"/>
                        <a:lumOff val="80000"/>
                      </a:schemeClr>
                    </a:solidFill>
                  </a:tcPr>
                </a:tc>
                <a:tc>
                  <a:txBody>
                    <a:bodyPr/>
                    <a:lstStyle/>
                    <a:p>
                      <a:pPr algn="ctr" fontAlgn="t"/>
                      <a:r>
                        <a:rPr lang="en-US" sz="1400" b="0" i="0" u="none" strike="noStrike">
                          <a:solidFill>
                            <a:srgbClr val="000000"/>
                          </a:solidFill>
                          <a:latin typeface="Arial"/>
                        </a:rPr>
                        <a:t>4071</a:t>
                      </a:r>
                    </a:p>
                  </a:txBody>
                  <a:tcPr marL="0" marR="0" marT="0" marB="0" anchor="ctr">
                    <a:solidFill>
                      <a:schemeClr val="accent1">
                        <a:lumMod val="20000"/>
                        <a:lumOff val="80000"/>
                      </a:schemeClr>
                    </a:solidFill>
                  </a:tcPr>
                </a:tc>
                <a:tc>
                  <a:txBody>
                    <a:bodyPr/>
                    <a:lstStyle/>
                    <a:p>
                      <a:pPr algn="ctr"/>
                      <a:r>
                        <a:rPr lang="en-US" sz="1400">
                          <a:latin typeface="Arial" pitchFamily="34" charset="0"/>
                          <a:cs typeface="Arial" pitchFamily="34" charset="0"/>
                        </a:rPr>
                        <a:t>87.9%</a:t>
                      </a:r>
                    </a:p>
                  </a:txBody>
                  <a:tcPr anchor="ctr">
                    <a:solidFill>
                      <a:schemeClr val="accent1">
                        <a:lumMod val="20000"/>
                        <a:lumOff val="80000"/>
                      </a:schemeClr>
                    </a:solidFill>
                  </a:tcPr>
                </a:tc>
                <a:tc>
                  <a:txBody>
                    <a:bodyPr/>
                    <a:lstStyle/>
                    <a:p>
                      <a:pPr algn="ctr"/>
                      <a:r>
                        <a:rPr lang="en-US" sz="1400">
                          <a:latin typeface="Arial" pitchFamily="34" charset="0"/>
                          <a:cs typeface="Arial" pitchFamily="34" charset="0"/>
                        </a:rPr>
                        <a:t>559</a:t>
                      </a:r>
                    </a:p>
                  </a:txBody>
                  <a:tcPr anchor="ct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9" name="Rectangle 8"/>
          <p:cNvSpPr/>
          <p:nvPr/>
        </p:nvSpPr>
        <p:spPr>
          <a:xfrm>
            <a:off x="2057400" y="1569720"/>
            <a:ext cx="22860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Before Project:</a:t>
            </a:r>
          </a:p>
        </p:txBody>
      </p:sp>
      <p:sp>
        <p:nvSpPr>
          <p:cNvPr id="13" name="Rectangle 12"/>
          <p:cNvSpPr/>
          <p:nvPr/>
        </p:nvSpPr>
        <p:spPr>
          <a:xfrm>
            <a:off x="5181600" y="1267460"/>
            <a:ext cx="1447800" cy="304800"/>
          </a:xfrm>
          <a:prstGeom prst="rect">
            <a:avLst/>
          </a:prstGeom>
          <a:solidFill>
            <a:schemeClr val="accent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a:solidFill>
                  <a:schemeClr val="tx1"/>
                </a:solidFill>
                <a:latin typeface="Arial Black" pitchFamily="34" charset="0"/>
                <a:cs typeface="Arial" pitchFamily="34" charset="0"/>
              </a:rPr>
              <a:t>RESULTS</a:t>
            </a:r>
          </a:p>
          <a:p>
            <a:pPr algn="ctr"/>
            <a:endParaRPr lang="en-US" sz="1400" b="1">
              <a:solidFill>
                <a:schemeClr val="tx1"/>
              </a:solidFill>
              <a:latin typeface="Arial Black"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166483825"/>
              </p:ext>
            </p:extLst>
          </p:nvPr>
        </p:nvGraphicFramePr>
        <p:xfrm>
          <a:off x="2133600" y="4084320"/>
          <a:ext cx="7848600" cy="944880"/>
        </p:xfrm>
        <a:graphic>
          <a:graphicData uri="http://schemas.openxmlformats.org/drawingml/2006/table">
            <a:tbl>
              <a:tblPr firstRow="1" bandRow="1">
                <a:tableStyleId>{5C22544A-7EE6-4342-B048-85BDC9FD1C3A}</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tblGrid>
              <a:tr h="304800">
                <a:tc>
                  <a:txBody>
                    <a:bodyPr/>
                    <a:lstStyle/>
                    <a:p>
                      <a:pPr algn="ctr"/>
                      <a:r>
                        <a:rPr lang="en-US" sz="1400">
                          <a:solidFill>
                            <a:schemeClr val="bg1"/>
                          </a:solidFill>
                          <a:latin typeface="Arial" pitchFamily="34" charset="0"/>
                          <a:cs typeface="Arial" pitchFamily="34" charset="0"/>
                        </a:rPr>
                        <a:t>Period of data collection</a:t>
                      </a:r>
                    </a:p>
                  </a:txBody>
                  <a:tcPr>
                    <a:solidFill>
                      <a:srgbClr val="C4122F"/>
                    </a:solidFill>
                  </a:tcPr>
                </a:tc>
                <a:tc>
                  <a:txBody>
                    <a:bodyPr/>
                    <a:lstStyle/>
                    <a:p>
                      <a:pPr algn="ctr"/>
                      <a:r>
                        <a:rPr lang="en-US" sz="1400">
                          <a:solidFill>
                            <a:schemeClr val="bg1"/>
                          </a:solidFill>
                          <a:latin typeface="Arial" pitchFamily="34" charset="0"/>
                          <a:cs typeface="Arial" pitchFamily="34" charset="0"/>
                        </a:rPr>
                        <a:t>Total Deliveries</a:t>
                      </a:r>
                    </a:p>
                  </a:txBody>
                  <a:tcPr>
                    <a:solidFill>
                      <a:srgbClr val="C4122F"/>
                    </a:solidFill>
                  </a:tcPr>
                </a:tc>
                <a:tc>
                  <a:txBody>
                    <a:bodyPr/>
                    <a:lstStyle/>
                    <a:p>
                      <a:pPr algn="ctr"/>
                      <a:r>
                        <a:rPr lang="en-US" sz="1400">
                          <a:solidFill>
                            <a:schemeClr val="bg1"/>
                          </a:solidFill>
                          <a:latin typeface="Arial" pitchFamily="34" charset="0"/>
                          <a:cs typeface="Arial" pitchFamily="34" charset="0"/>
                        </a:rPr>
                        <a:t>On-time Deliveries</a:t>
                      </a:r>
                    </a:p>
                  </a:txBody>
                  <a:tcPr>
                    <a:solidFill>
                      <a:srgbClr val="C4122F"/>
                    </a:solidFill>
                  </a:tcPr>
                </a:tc>
                <a:tc>
                  <a:txBody>
                    <a:bodyPr/>
                    <a:lstStyle/>
                    <a:p>
                      <a:pPr algn="ctr"/>
                      <a:r>
                        <a:rPr lang="en-US" sz="1400">
                          <a:solidFill>
                            <a:schemeClr val="bg1"/>
                          </a:solidFill>
                          <a:latin typeface="Arial" pitchFamily="34" charset="0"/>
                          <a:cs typeface="Arial" pitchFamily="34" charset="0"/>
                        </a:rPr>
                        <a:t>OTD%</a:t>
                      </a:r>
                    </a:p>
                  </a:txBody>
                  <a:tcPr>
                    <a:solidFill>
                      <a:srgbClr val="C4122F"/>
                    </a:solidFill>
                  </a:tcPr>
                </a:tc>
                <a:tc>
                  <a:txBody>
                    <a:bodyPr/>
                    <a:lstStyle/>
                    <a:p>
                      <a:pPr algn="ctr"/>
                      <a:r>
                        <a:rPr lang="en-US" sz="1400">
                          <a:solidFill>
                            <a:schemeClr val="bg1"/>
                          </a:solidFill>
                          <a:latin typeface="Arial" pitchFamily="34" charset="0"/>
                          <a:cs typeface="Arial" pitchFamily="34" charset="0"/>
                        </a:rPr>
                        <a:t>Late deliveries (defects)</a:t>
                      </a:r>
                    </a:p>
                  </a:txBody>
                  <a:tcPr>
                    <a:solidFill>
                      <a:srgbClr val="C4122F"/>
                    </a:solidFill>
                  </a:tcPr>
                </a:tc>
                <a:extLst>
                  <a:ext uri="{0D108BD9-81ED-4DB2-BD59-A6C34878D82A}">
                    <a16:rowId xmlns:a16="http://schemas.microsoft.com/office/drawing/2014/main" val="10000"/>
                  </a:ext>
                </a:extLst>
              </a:tr>
              <a:tr h="182880">
                <a:tc>
                  <a:txBody>
                    <a:bodyPr/>
                    <a:lstStyle/>
                    <a:p>
                      <a:pPr algn="ctr" fontAlgn="t"/>
                      <a:r>
                        <a:rPr lang="en-US" sz="1400" b="0" i="0" u="none" strike="noStrike">
                          <a:solidFill>
                            <a:srgbClr val="000000"/>
                          </a:solidFill>
                          <a:latin typeface="Arial"/>
                        </a:rPr>
                        <a:t>Jul 2025 – </a:t>
                      </a:r>
                    </a:p>
                    <a:p>
                      <a:pPr algn="ctr" fontAlgn="t"/>
                      <a:r>
                        <a:rPr lang="en-US" sz="1400" b="0" i="0" u="none" strike="noStrike">
                          <a:solidFill>
                            <a:srgbClr val="000000"/>
                          </a:solidFill>
                          <a:latin typeface="Arial"/>
                        </a:rPr>
                        <a:t>Sep 2025</a:t>
                      </a:r>
                    </a:p>
                  </a:txBody>
                  <a:tcPr marL="0" marR="0" marT="0" marB="0" anchor="ctr"/>
                </a:tc>
                <a:tc>
                  <a:txBody>
                    <a:bodyPr/>
                    <a:lstStyle/>
                    <a:p>
                      <a:pPr algn="ctr" fontAlgn="t"/>
                      <a:r>
                        <a:rPr lang="en-US" sz="1400" b="0" i="0" u="none" strike="noStrike">
                          <a:solidFill>
                            <a:srgbClr val="000000"/>
                          </a:solidFill>
                          <a:latin typeface="Arial"/>
                        </a:rPr>
                        <a:t>1520</a:t>
                      </a:r>
                    </a:p>
                  </a:txBody>
                  <a:tcPr marL="0" marR="0" marT="0" marB="0" anchor="ctr"/>
                </a:tc>
                <a:tc>
                  <a:txBody>
                    <a:bodyPr/>
                    <a:lstStyle/>
                    <a:p>
                      <a:pPr algn="ctr" fontAlgn="t"/>
                      <a:r>
                        <a:rPr lang="en-US" sz="1400" b="0" i="0" u="none" strike="noStrike">
                          <a:solidFill>
                            <a:srgbClr val="000000"/>
                          </a:solidFill>
                          <a:latin typeface="Arial"/>
                        </a:rPr>
                        <a:t>1501</a:t>
                      </a:r>
                    </a:p>
                  </a:txBody>
                  <a:tcPr marL="0" marR="0" marT="0" marB="0" anchor="ctr"/>
                </a:tc>
                <a:tc>
                  <a:txBody>
                    <a:bodyPr/>
                    <a:lstStyle/>
                    <a:p>
                      <a:pPr algn="ctr"/>
                      <a:r>
                        <a:rPr lang="en-US" sz="1400">
                          <a:latin typeface="Arial" pitchFamily="34" charset="0"/>
                          <a:cs typeface="Arial" pitchFamily="34" charset="0"/>
                        </a:rPr>
                        <a:t>98.7%</a:t>
                      </a:r>
                    </a:p>
                  </a:txBody>
                  <a:tcPr anchor="ctr"/>
                </a:tc>
                <a:tc>
                  <a:txBody>
                    <a:bodyPr/>
                    <a:lstStyle/>
                    <a:p>
                      <a:pPr algn="ctr"/>
                      <a:r>
                        <a:rPr lang="en-US" sz="1400">
                          <a:latin typeface="Arial" pitchFamily="34" charset="0"/>
                          <a:cs typeface="Arial" pitchFamily="34" charset="0"/>
                        </a:rPr>
                        <a:t>19</a:t>
                      </a:r>
                    </a:p>
                  </a:txBody>
                  <a:tcPr anchor="ctr"/>
                </a:tc>
                <a:extLst>
                  <a:ext uri="{0D108BD9-81ED-4DB2-BD59-A6C34878D82A}">
                    <a16:rowId xmlns:a16="http://schemas.microsoft.com/office/drawing/2014/main" val="10001"/>
                  </a:ext>
                </a:extLst>
              </a:tr>
            </a:tbl>
          </a:graphicData>
        </a:graphic>
      </p:graphicFrame>
      <p:sp>
        <p:nvSpPr>
          <p:cNvPr id="15" name="Rectangle 14"/>
          <p:cNvSpPr/>
          <p:nvPr/>
        </p:nvSpPr>
        <p:spPr>
          <a:xfrm>
            <a:off x="2057400" y="3550920"/>
            <a:ext cx="22860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After Project:</a:t>
            </a:r>
          </a:p>
        </p:txBody>
      </p:sp>
      <p:sp>
        <p:nvSpPr>
          <p:cNvPr id="16" name="Oval 15"/>
          <p:cNvSpPr/>
          <p:nvPr/>
        </p:nvSpPr>
        <p:spPr>
          <a:xfrm>
            <a:off x="7223632" y="44958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8144168"/>
              </p:ext>
            </p:extLst>
          </p:nvPr>
        </p:nvGraphicFramePr>
        <p:xfrm>
          <a:off x="1752601" y="1783081"/>
          <a:ext cx="8686799" cy="1532849"/>
        </p:xfrm>
        <a:graphic>
          <a:graphicData uri="http://schemas.openxmlformats.org/drawingml/2006/table">
            <a:tbl>
              <a:tblPr firstRow="1" bandRow="1">
                <a:tableStyleId>{5C22544A-7EE6-4342-B048-85BDC9FD1C3A}</a:tableStyleId>
              </a:tblPr>
              <a:tblGrid>
                <a:gridCol w="789709">
                  <a:extLst>
                    <a:ext uri="{9D8B030D-6E8A-4147-A177-3AD203B41FA5}">
                      <a16:colId xmlns:a16="http://schemas.microsoft.com/office/drawing/2014/main" val="20000"/>
                    </a:ext>
                  </a:extLst>
                </a:gridCol>
                <a:gridCol w="789709">
                  <a:extLst>
                    <a:ext uri="{9D8B030D-6E8A-4147-A177-3AD203B41FA5}">
                      <a16:colId xmlns:a16="http://schemas.microsoft.com/office/drawing/2014/main" val="20001"/>
                    </a:ext>
                  </a:extLst>
                </a:gridCol>
                <a:gridCol w="789709">
                  <a:extLst>
                    <a:ext uri="{9D8B030D-6E8A-4147-A177-3AD203B41FA5}">
                      <a16:colId xmlns:a16="http://schemas.microsoft.com/office/drawing/2014/main" val="20002"/>
                    </a:ext>
                  </a:extLst>
                </a:gridCol>
                <a:gridCol w="789709">
                  <a:extLst>
                    <a:ext uri="{9D8B030D-6E8A-4147-A177-3AD203B41FA5}">
                      <a16:colId xmlns:a16="http://schemas.microsoft.com/office/drawing/2014/main" val="20003"/>
                    </a:ext>
                  </a:extLst>
                </a:gridCol>
                <a:gridCol w="789709">
                  <a:extLst>
                    <a:ext uri="{9D8B030D-6E8A-4147-A177-3AD203B41FA5}">
                      <a16:colId xmlns:a16="http://schemas.microsoft.com/office/drawing/2014/main" val="20004"/>
                    </a:ext>
                  </a:extLst>
                </a:gridCol>
                <a:gridCol w="789709">
                  <a:extLst>
                    <a:ext uri="{9D8B030D-6E8A-4147-A177-3AD203B41FA5}">
                      <a16:colId xmlns:a16="http://schemas.microsoft.com/office/drawing/2014/main" val="20005"/>
                    </a:ext>
                  </a:extLst>
                </a:gridCol>
                <a:gridCol w="789709">
                  <a:extLst>
                    <a:ext uri="{9D8B030D-6E8A-4147-A177-3AD203B41FA5}">
                      <a16:colId xmlns:a16="http://schemas.microsoft.com/office/drawing/2014/main" val="20006"/>
                    </a:ext>
                  </a:extLst>
                </a:gridCol>
                <a:gridCol w="789709">
                  <a:extLst>
                    <a:ext uri="{9D8B030D-6E8A-4147-A177-3AD203B41FA5}">
                      <a16:colId xmlns:a16="http://schemas.microsoft.com/office/drawing/2014/main" val="20007"/>
                    </a:ext>
                  </a:extLst>
                </a:gridCol>
                <a:gridCol w="789709">
                  <a:extLst>
                    <a:ext uri="{9D8B030D-6E8A-4147-A177-3AD203B41FA5}">
                      <a16:colId xmlns:a16="http://schemas.microsoft.com/office/drawing/2014/main" val="20008"/>
                    </a:ext>
                  </a:extLst>
                </a:gridCol>
                <a:gridCol w="789709">
                  <a:extLst>
                    <a:ext uri="{9D8B030D-6E8A-4147-A177-3AD203B41FA5}">
                      <a16:colId xmlns:a16="http://schemas.microsoft.com/office/drawing/2014/main" val="20009"/>
                    </a:ext>
                  </a:extLst>
                </a:gridCol>
                <a:gridCol w="789709">
                  <a:extLst>
                    <a:ext uri="{9D8B030D-6E8A-4147-A177-3AD203B41FA5}">
                      <a16:colId xmlns:a16="http://schemas.microsoft.com/office/drawing/2014/main" val="20010"/>
                    </a:ext>
                  </a:extLst>
                </a:gridCol>
              </a:tblGrid>
              <a:tr h="1106129">
                <a:tc>
                  <a:txBody>
                    <a:bodyPr/>
                    <a:lstStyle/>
                    <a:p>
                      <a:pPr algn="ctr" fontAlgn="t"/>
                      <a:r>
                        <a:rPr lang="en-US" sz="1400" b="1" i="0" u="none" strike="noStrike">
                          <a:solidFill>
                            <a:schemeClr val="bg1"/>
                          </a:solidFill>
                          <a:latin typeface="Arial"/>
                        </a:rPr>
                        <a:t>Process</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Defects</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Units</a:t>
                      </a:r>
                    </a:p>
                  </a:txBody>
                  <a:tcPr marL="0" marR="0" marT="0" marB="0" anchor="ctr">
                    <a:solidFill>
                      <a:srgbClr val="C4122F"/>
                    </a:solidFill>
                  </a:tcPr>
                </a:tc>
                <a:tc>
                  <a:txBody>
                    <a:bodyPr/>
                    <a:lstStyle/>
                    <a:p>
                      <a:pPr algn="ctr" fontAlgn="t"/>
                      <a:r>
                        <a:rPr lang="en-US" sz="1400" b="1" i="0" u="none" strike="noStrike" err="1">
                          <a:solidFill>
                            <a:schemeClr val="bg1"/>
                          </a:solidFill>
                          <a:latin typeface="Arial"/>
                        </a:rPr>
                        <a:t>Opportu-nities</a:t>
                      </a:r>
                      <a:r>
                        <a:rPr lang="en-US" sz="1400" b="1" i="0" u="none" strike="noStrike">
                          <a:solidFill>
                            <a:schemeClr val="bg1"/>
                          </a:solidFill>
                          <a:latin typeface="Arial"/>
                        </a:rPr>
                        <a:t> </a:t>
                      </a:r>
                      <a:br>
                        <a:rPr lang="en-US" sz="1400" b="1" i="0" u="none" strike="noStrike">
                          <a:solidFill>
                            <a:schemeClr val="bg1"/>
                          </a:solidFill>
                          <a:latin typeface="Arial"/>
                        </a:rPr>
                      </a:br>
                      <a:r>
                        <a:rPr lang="en-US" sz="1400" b="1" i="0" u="none" strike="noStrike">
                          <a:solidFill>
                            <a:schemeClr val="bg1"/>
                          </a:solidFill>
                          <a:latin typeface="Arial"/>
                        </a:rPr>
                        <a:t>per unit</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Total</a:t>
                      </a:r>
                      <a:br>
                        <a:rPr lang="en-US" sz="1400" b="1" i="0" u="none" strike="noStrike">
                          <a:solidFill>
                            <a:schemeClr val="bg1"/>
                          </a:solidFill>
                          <a:latin typeface="Arial"/>
                        </a:rPr>
                      </a:br>
                      <a:r>
                        <a:rPr lang="en-US" sz="1400" b="1" i="0" u="none" strike="noStrike" err="1">
                          <a:solidFill>
                            <a:schemeClr val="bg1"/>
                          </a:solidFill>
                          <a:latin typeface="Arial"/>
                        </a:rPr>
                        <a:t>Opportu-nities</a:t>
                      </a:r>
                      <a:endParaRPr lang="en-US" sz="1400" b="1" i="0" u="none" strike="noStrike">
                        <a:solidFill>
                          <a:schemeClr val="bg1"/>
                        </a:solidFill>
                        <a:latin typeface="Arial"/>
                      </a:endParaRP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DPU</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DPO</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DPMO</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Sigma </a:t>
                      </a:r>
                    </a:p>
                    <a:p>
                      <a:pPr algn="ctr" fontAlgn="t"/>
                      <a:r>
                        <a:rPr lang="en-US" sz="1400" b="1" i="0" u="none" strike="noStrike">
                          <a:solidFill>
                            <a:schemeClr val="bg1"/>
                          </a:solidFill>
                          <a:latin typeface="Arial"/>
                        </a:rPr>
                        <a:t>LT</a:t>
                      </a:r>
                    </a:p>
                  </a:txBody>
                  <a:tcPr marL="0" marR="0" marT="0" marB="0" anchor="ctr">
                    <a:solidFill>
                      <a:srgbClr val="C4122F"/>
                    </a:solidFill>
                  </a:tcPr>
                </a:tc>
                <a:tc>
                  <a:txBody>
                    <a:bodyPr/>
                    <a:lstStyle/>
                    <a:p>
                      <a:pPr algn="ctr" fontAlgn="t"/>
                      <a:r>
                        <a:rPr lang="en-US" sz="1400" b="1" i="0" u="none" strike="noStrike" err="1">
                          <a:solidFill>
                            <a:schemeClr val="bg1"/>
                          </a:solidFill>
                          <a:latin typeface="Arial"/>
                        </a:rPr>
                        <a:t>ProcessShift</a:t>
                      </a:r>
                      <a:endParaRPr lang="en-US" sz="1400" b="1" i="0" u="none" strike="noStrike">
                        <a:solidFill>
                          <a:schemeClr val="bg1"/>
                        </a:solidFill>
                        <a:latin typeface="Arial"/>
                      </a:endParaRPr>
                    </a:p>
                  </a:txBody>
                  <a:tcPr marL="0" marR="0" marT="0" marB="0" anchor="ctr">
                    <a:solidFill>
                      <a:srgbClr val="C4122F"/>
                    </a:solidFill>
                  </a:tcPr>
                </a:tc>
                <a:tc>
                  <a:txBody>
                    <a:bodyPr/>
                    <a:lstStyle/>
                    <a:p>
                      <a:pPr algn="ctr" fontAlgn="t"/>
                      <a:r>
                        <a:rPr lang="en-US" sz="1400" b="1" i="0" u="none" strike="noStrike">
                          <a:solidFill>
                            <a:schemeClr val="bg1"/>
                          </a:solidFill>
                          <a:latin typeface="Arial"/>
                        </a:rPr>
                        <a:t>Sigma ST</a:t>
                      </a:r>
                    </a:p>
                  </a:txBody>
                  <a:tcPr marL="0" marR="0" marT="0" marB="0" anchor="ctr">
                    <a:solidFill>
                      <a:srgbClr val="C4122F"/>
                    </a:solidFill>
                  </a:tcPr>
                </a:tc>
                <a:extLst>
                  <a:ext uri="{0D108BD9-81ED-4DB2-BD59-A6C34878D82A}">
                    <a16:rowId xmlns:a16="http://schemas.microsoft.com/office/drawing/2014/main" val="10000"/>
                  </a:ext>
                </a:extLst>
              </a:tr>
              <a:tr h="265471">
                <a:tc>
                  <a:txBody>
                    <a:bodyPr/>
                    <a:lstStyle/>
                    <a:p>
                      <a:pPr algn="ctr" fontAlgn="t"/>
                      <a:r>
                        <a:rPr lang="en-US" sz="1400" b="0" i="0" u="none" strike="noStrike">
                          <a:solidFill>
                            <a:srgbClr val="000000"/>
                          </a:solidFill>
                          <a:latin typeface="Arial"/>
                        </a:rPr>
                        <a:t>On-time Deliveries</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559</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4630</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1</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4630</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0.12073</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0.12073</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120734</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1.17</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1.5</a:t>
                      </a:r>
                    </a:p>
                  </a:txBody>
                  <a:tcPr marL="0" marR="0" marT="0" marB="0" anchor="ctr">
                    <a:solidFill>
                      <a:schemeClr val="accent2">
                        <a:lumMod val="20000"/>
                        <a:lumOff val="80000"/>
                      </a:schemeClr>
                    </a:solidFill>
                  </a:tcPr>
                </a:tc>
                <a:tc>
                  <a:txBody>
                    <a:bodyPr/>
                    <a:lstStyle/>
                    <a:p>
                      <a:pPr algn="ctr" fontAlgn="t"/>
                      <a:r>
                        <a:rPr lang="en-US" sz="1400" b="0" i="0" u="none" strike="noStrike">
                          <a:solidFill>
                            <a:srgbClr val="000000"/>
                          </a:solidFill>
                          <a:latin typeface="Arial"/>
                        </a:rPr>
                        <a:t>2.67</a:t>
                      </a:r>
                    </a:p>
                  </a:txBody>
                  <a:tcPr marL="0" marR="0" marT="0" marB="0" anchor="ctr">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
        <p:nvSpPr>
          <p:cNvPr id="13" name="Rectangle 12"/>
          <p:cNvSpPr/>
          <p:nvPr/>
        </p:nvSpPr>
        <p:spPr>
          <a:xfrm>
            <a:off x="5162909" y="1148751"/>
            <a:ext cx="14478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a:solidFill>
                  <a:schemeClr val="tx1"/>
                </a:solidFill>
                <a:latin typeface="Arial Black" pitchFamily="34" charset="0"/>
                <a:cs typeface="Arial" pitchFamily="34" charset="0"/>
              </a:rPr>
              <a:t>RESULTS</a:t>
            </a:r>
          </a:p>
          <a:p>
            <a:pPr algn="ctr"/>
            <a:endParaRPr lang="en-US" sz="1400" b="1">
              <a:solidFill>
                <a:schemeClr val="tx1"/>
              </a:solidFill>
              <a:latin typeface="Arial Black" pitchFamily="34" charset="0"/>
              <a:cs typeface="Arial" pitchFamily="34" charset="0"/>
            </a:endParaRPr>
          </a:p>
        </p:txBody>
      </p:sp>
      <p:sp>
        <p:nvSpPr>
          <p:cNvPr id="14" name="Rectangle 13"/>
          <p:cNvSpPr/>
          <p:nvPr/>
        </p:nvSpPr>
        <p:spPr>
          <a:xfrm>
            <a:off x="2057400" y="1295400"/>
            <a:ext cx="22860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Before Project:</a:t>
            </a:r>
          </a:p>
        </p:txBody>
      </p:sp>
      <p:graphicFrame>
        <p:nvGraphicFramePr>
          <p:cNvPr id="15" name="Table 14"/>
          <p:cNvGraphicFramePr>
            <a:graphicFrameLocks noGrp="1"/>
          </p:cNvGraphicFramePr>
          <p:nvPr>
            <p:extLst>
              <p:ext uri="{D42A27DB-BD31-4B8C-83A1-F6EECF244321}">
                <p14:modId xmlns:p14="http://schemas.microsoft.com/office/powerpoint/2010/main" val="4145483961"/>
              </p:ext>
            </p:extLst>
          </p:nvPr>
        </p:nvGraphicFramePr>
        <p:xfrm>
          <a:off x="1752601" y="3953552"/>
          <a:ext cx="8686799" cy="1532849"/>
        </p:xfrm>
        <a:graphic>
          <a:graphicData uri="http://schemas.openxmlformats.org/drawingml/2006/table">
            <a:tbl>
              <a:tblPr firstRow="1" bandRow="1">
                <a:tableStyleId>{5C22544A-7EE6-4342-B048-85BDC9FD1C3A}</a:tableStyleId>
              </a:tblPr>
              <a:tblGrid>
                <a:gridCol w="789709">
                  <a:extLst>
                    <a:ext uri="{9D8B030D-6E8A-4147-A177-3AD203B41FA5}">
                      <a16:colId xmlns:a16="http://schemas.microsoft.com/office/drawing/2014/main" val="20000"/>
                    </a:ext>
                  </a:extLst>
                </a:gridCol>
                <a:gridCol w="789709">
                  <a:extLst>
                    <a:ext uri="{9D8B030D-6E8A-4147-A177-3AD203B41FA5}">
                      <a16:colId xmlns:a16="http://schemas.microsoft.com/office/drawing/2014/main" val="20001"/>
                    </a:ext>
                  </a:extLst>
                </a:gridCol>
                <a:gridCol w="789709">
                  <a:extLst>
                    <a:ext uri="{9D8B030D-6E8A-4147-A177-3AD203B41FA5}">
                      <a16:colId xmlns:a16="http://schemas.microsoft.com/office/drawing/2014/main" val="20002"/>
                    </a:ext>
                  </a:extLst>
                </a:gridCol>
                <a:gridCol w="789709">
                  <a:extLst>
                    <a:ext uri="{9D8B030D-6E8A-4147-A177-3AD203B41FA5}">
                      <a16:colId xmlns:a16="http://schemas.microsoft.com/office/drawing/2014/main" val="20003"/>
                    </a:ext>
                  </a:extLst>
                </a:gridCol>
                <a:gridCol w="789709">
                  <a:extLst>
                    <a:ext uri="{9D8B030D-6E8A-4147-A177-3AD203B41FA5}">
                      <a16:colId xmlns:a16="http://schemas.microsoft.com/office/drawing/2014/main" val="20004"/>
                    </a:ext>
                  </a:extLst>
                </a:gridCol>
                <a:gridCol w="789709">
                  <a:extLst>
                    <a:ext uri="{9D8B030D-6E8A-4147-A177-3AD203B41FA5}">
                      <a16:colId xmlns:a16="http://schemas.microsoft.com/office/drawing/2014/main" val="20005"/>
                    </a:ext>
                  </a:extLst>
                </a:gridCol>
                <a:gridCol w="789709">
                  <a:extLst>
                    <a:ext uri="{9D8B030D-6E8A-4147-A177-3AD203B41FA5}">
                      <a16:colId xmlns:a16="http://schemas.microsoft.com/office/drawing/2014/main" val="20006"/>
                    </a:ext>
                  </a:extLst>
                </a:gridCol>
                <a:gridCol w="789709">
                  <a:extLst>
                    <a:ext uri="{9D8B030D-6E8A-4147-A177-3AD203B41FA5}">
                      <a16:colId xmlns:a16="http://schemas.microsoft.com/office/drawing/2014/main" val="20007"/>
                    </a:ext>
                  </a:extLst>
                </a:gridCol>
                <a:gridCol w="789709">
                  <a:extLst>
                    <a:ext uri="{9D8B030D-6E8A-4147-A177-3AD203B41FA5}">
                      <a16:colId xmlns:a16="http://schemas.microsoft.com/office/drawing/2014/main" val="20008"/>
                    </a:ext>
                  </a:extLst>
                </a:gridCol>
                <a:gridCol w="789709">
                  <a:extLst>
                    <a:ext uri="{9D8B030D-6E8A-4147-A177-3AD203B41FA5}">
                      <a16:colId xmlns:a16="http://schemas.microsoft.com/office/drawing/2014/main" val="20009"/>
                    </a:ext>
                  </a:extLst>
                </a:gridCol>
                <a:gridCol w="789709">
                  <a:extLst>
                    <a:ext uri="{9D8B030D-6E8A-4147-A177-3AD203B41FA5}">
                      <a16:colId xmlns:a16="http://schemas.microsoft.com/office/drawing/2014/main" val="20010"/>
                    </a:ext>
                  </a:extLst>
                </a:gridCol>
              </a:tblGrid>
              <a:tr h="1106129">
                <a:tc>
                  <a:txBody>
                    <a:bodyPr/>
                    <a:lstStyle/>
                    <a:p>
                      <a:pPr algn="ctr" fontAlgn="t"/>
                      <a:r>
                        <a:rPr lang="en-US" sz="1400" b="1" i="0" u="none" strike="noStrike">
                          <a:solidFill>
                            <a:schemeClr val="bg1"/>
                          </a:solidFill>
                          <a:latin typeface="Arial"/>
                        </a:rPr>
                        <a:t>Process</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Defects</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Units</a:t>
                      </a:r>
                    </a:p>
                  </a:txBody>
                  <a:tcPr marL="0" marR="0" marT="0" marB="0" anchor="ctr">
                    <a:solidFill>
                      <a:srgbClr val="C4122F"/>
                    </a:solidFill>
                  </a:tcPr>
                </a:tc>
                <a:tc>
                  <a:txBody>
                    <a:bodyPr/>
                    <a:lstStyle/>
                    <a:p>
                      <a:pPr algn="ctr" fontAlgn="t"/>
                      <a:r>
                        <a:rPr lang="en-US" sz="1400" b="1" i="0" u="none" strike="noStrike" err="1">
                          <a:solidFill>
                            <a:schemeClr val="bg1"/>
                          </a:solidFill>
                          <a:latin typeface="Arial"/>
                        </a:rPr>
                        <a:t>Opportu-nities</a:t>
                      </a:r>
                      <a:r>
                        <a:rPr lang="en-US" sz="1400" b="1" i="0" u="none" strike="noStrike">
                          <a:solidFill>
                            <a:schemeClr val="bg1"/>
                          </a:solidFill>
                          <a:latin typeface="Arial"/>
                        </a:rPr>
                        <a:t> </a:t>
                      </a:r>
                      <a:br>
                        <a:rPr lang="en-US" sz="1400" b="1" i="0" u="none" strike="noStrike">
                          <a:solidFill>
                            <a:schemeClr val="bg1"/>
                          </a:solidFill>
                          <a:latin typeface="Arial"/>
                        </a:rPr>
                      </a:br>
                      <a:r>
                        <a:rPr lang="en-US" sz="1400" b="1" i="0" u="none" strike="noStrike">
                          <a:solidFill>
                            <a:schemeClr val="bg1"/>
                          </a:solidFill>
                          <a:latin typeface="Arial"/>
                        </a:rPr>
                        <a:t>per unit</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Total</a:t>
                      </a:r>
                      <a:br>
                        <a:rPr lang="en-US" sz="1400" b="1" i="0" u="none" strike="noStrike">
                          <a:solidFill>
                            <a:schemeClr val="bg1"/>
                          </a:solidFill>
                          <a:latin typeface="Arial"/>
                        </a:rPr>
                      </a:br>
                      <a:r>
                        <a:rPr lang="en-US" sz="1400" b="1" i="0" u="none" strike="noStrike" err="1">
                          <a:solidFill>
                            <a:schemeClr val="bg1"/>
                          </a:solidFill>
                          <a:latin typeface="Arial"/>
                        </a:rPr>
                        <a:t>Opportu-nities</a:t>
                      </a:r>
                      <a:endParaRPr lang="en-US" sz="1400" b="1" i="0" u="none" strike="noStrike">
                        <a:solidFill>
                          <a:schemeClr val="bg1"/>
                        </a:solidFill>
                        <a:latin typeface="Arial"/>
                      </a:endParaRP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DPU</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DPO</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DPMO</a:t>
                      </a:r>
                    </a:p>
                  </a:txBody>
                  <a:tcPr marL="0" marR="0" marT="0" marB="0" anchor="ctr">
                    <a:solidFill>
                      <a:srgbClr val="C4122F"/>
                    </a:solidFill>
                  </a:tcPr>
                </a:tc>
                <a:tc>
                  <a:txBody>
                    <a:bodyPr/>
                    <a:lstStyle/>
                    <a:p>
                      <a:pPr algn="ctr" fontAlgn="t"/>
                      <a:r>
                        <a:rPr lang="en-US" sz="1400" b="1" i="0" u="none" strike="noStrike">
                          <a:solidFill>
                            <a:schemeClr val="bg1"/>
                          </a:solidFill>
                          <a:latin typeface="Arial"/>
                        </a:rPr>
                        <a:t>Sigma </a:t>
                      </a:r>
                    </a:p>
                    <a:p>
                      <a:pPr algn="ctr" fontAlgn="t"/>
                      <a:r>
                        <a:rPr lang="en-US" sz="1400" b="1" i="0" u="none" strike="noStrike">
                          <a:solidFill>
                            <a:schemeClr val="bg1"/>
                          </a:solidFill>
                          <a:latin typeface="Arial"/>
                        </a:rPr>
                        <a:t>LT</a:t>
                      </a:r>
                    </a:p>
                  </a:txBody>
                  <a:tcPr marL="0" marR="0" marT="0" marB="0" anchor="ctr">
                    <a:solidFill>
                      <a:srgbClr val="C4122F"/>
                    </a:solidFill>
                  </a:tcPr>
                </a:tc>
                <a:tc>
                  <a:txBody>
                    <a:bodyPr/>
                    <a:lstStyle/>
                    <a:p>
                      <a:pPr algn="ctr" fontAlgn="t"/>
                      <a:r>
                        <a:rPr lang="en-US" sz="1400" b="1" i="0" u="none" strike="noStrike" err="1">
                          <a:solidFill>
                            <a:schemeClr val="bg1"/>
                          </a:solidFill>
                          <a:latin typeface="Arial"/>
                        </a:rPr>
                        <a:t>ProcessShift</a:t>
                      </a:r>
                      <a:endParaRPr lang="en-US" sz="1400" b="1" i="0" u="none" strike="noStrike">
                        <a:solidFill>
                          <a:schemeClr val="bg1"/>
                        </a:solidFill>
                        <a:latin typeface="Arial"/>
                      </a:endParaRPr>
                    </a:p>
                  </a:txBody>
                  <a:tcPr marL="0" marR="0" marT="0" marB="0" anchor="ctr">
                    <a:solidFill>
                      <a:srgbClr val="C4122F"/>
                    </a:solidFill>
                  </a:tcPr>
                </a:tc>
                <a:tc>
                  <a:txBody>
                    <a:bodyPr/>
                    <a:lstStyle/>
                    <a:p>
                      <a:pPr algn="ctr" fontAlgn="t"/>
                      <a:r>
                        <a:rPr lang="en-US" sz="1400" b="1" i="0" u="none" strike="noStrike">
                          <a:solidFill>
                            <a:schemeClr val="bg1"/>
                          </a:solidFill>
                          <a:latin typeface="Arial"/>
                        </a:rPr>
                        <a:t>Sigma ST</a:t>
                      </a:r>
                    </a:p>
                  </a:txBody>
                  <a:tcPr marL="0" marR="0" marT="0" marB="0" anchor="ctr">
                    <a:solidFill>
                      <a:srgbClr val="C4122F"/>
                    </a:solidFill>
                  </a:tcPr>
                </a:tc>
                <a:extLst>
                  <a:ext uri="{0D108BD9-81ED-4DB2-BD59-A6C34878D82A}">
                    <a16:rowId xmlns:a16="http://schemas.microsoft.com/office/drawing/2014/main" val="10000"/>
                  </a:ext>
                </a:extLst>
              </a:tr>
              <a:tr h="265471">
                <a:tc>
                  <a:txBody>
                    <a:bodyPr/>
                    <a:lstStyle/>
                    <a:p>
                      <a:pPr algn="ctr" fontAlgn="t"/>
                      <a:r>
                        <a:rPr lang="en-US" sz="1400" b="0" i="0" u="none" strike="noStrike">
                          <a:solidFill>
                            <a:srgbClr val="000000"/>
                          </a:solidFill>
                          <a:latin typeface="Arial"/>
                        </a:rPr>
                        <a:t>On-time Deliveries</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19</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1520</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1</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1520</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0.01250</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0.012500</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12500</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2.24</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1.5</a:t>
                      </a:r>
                    </a:p>
                  </a:txBody>
                  <a:tcPr marL="0" marR="0" marT="0" marB="0" anchor="ctr">
                    <a:solidFill>
                      <a:schemeClr val="accent2">
                        <a:lumMod val="20000"/>
                        <a:lumOff val="80000"/>
                      </a:schemeClr>
                    </a:solidFill>
                  </a:tcPr>
                </a:tc>
                <a:tc>
                  <a:txBody>
                    <a:bodyPr/>
                    <a:lstStyle/>
                    <a:p>
                      <a:pPr marL="0" algn="ctr" defTabSz="914400" rtl="0" eaLnBrk="1" fontAlgn="t" latinLnBrk="0" hangingPunct="1"/>
                      <a:r>
                        <a:rPr lang="en-US" sz="1400" b="0" i="0" u="none" strike="noStrike" kern="1200">
                          <a:solidFill>
                            <a:srgbClr val="000000"/>
                          </a:solidFill>
                          <a:latin typeface="Arial"/>
                          <a:ea typeface="+mn-ea"/>
                          <a:cs typeface="+mn-cs"/>
                        </a:rPr>
                        <a:t>3.74</a:t>
                      </a:r>
                    </a:p>
                  </a:txBody>
                  <a:tcPr marL="0" marR="0" marT="0" marB="0" anchor="ctr">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
        <p:nvSpPr>
          <p:cNvPr id="16" name="Rectangle 15"/>
          <p:cNvSpPr/>
          <p:nvPr/>
        </p:nvSpPr>
        <p:spPr>
          <a:xfrm>
            <a:off x="2057400" y="3465871"/>
            <a:ext cx="2286000" cy="609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Arial" pitchFamily="34" charset="0"/>
                <a:cs typeface="Arial" pitchFamily="34" charset="0"/>
              </a:rPr>
              <a:t>■ After Project:</a:t>
            </a:r>
          </a:p>
        </p:txBody>
      </p:sp>
      <p:sp>
        <p:nvSpPr>
          <p:cNvPr id="11" name="Oval 10"/>
          <p:cNvSpPr/>
          <p:nvPr/>
        </p:nvSpPr>
        <p:spPr>
          <a:xfrm>
            <a:off x="7315200" y="49530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a:xfrm>
            <a:off x="9677400" y="49530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60FADF01-2257-6479-AE75-562969B414CC}"/>
              </a:ext>
            </a:extLst>
          </p:cNvPr>
          <p:cNvSpPr>
            <a:spLocks noGrp="1"/>
          </p:cNvSpPr>
          <p:nvPr>
            <p:ph type="title"/>
          </p:nvPr>
        </p:nvSpPr>
        <p:spPr/>
        <p:txBody>
          <a:bodyPr/>
          <a:lstStyle/>
          <a:p>
            <a:pPr marL="0" marR="0" lvl="0" indent="0" defTabSz="914400" rtl="0" eaLnBrk="1" fontAlgn="auto" latinLnBrk="0" hangingPunct="1">
              <a:lnSpc>
                <a:spcPct val="100000"/>
              </a:lnSpc>
              <a:spcBef>
                <a:spcPts val="0"/>
              </a:spcBef>
              <a:spcAft>
                <a:spcPts val="0"/>
              </a:spcAft>
              <a:tabLst/>
              <a:defRPr/>
            </a:pPr>
            <a:r>
              <a:rPr kumimoji="0" lang="en-US" sz="20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Performance </a:t>
            </a:r>
            <a:r>
              <a:rPr kumimoji="0" lang="en-US" sz="1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(Expected after improvement)</a:t>
            </a:r>
            <a:br>
              <a:rPr kumimoji="0" lang="en-US" sz="1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85240" y="1050595"/>
            <a:ext cx="8074815" cy="1618489"/>
          </a:xfrm>
          <a:prstGeom prst="rect">
            <a:avLst/>
          </a:prstGeom>
          <a:solidFill>
            <a:srgbClr val="C412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lvl="0">
              <a:lnSpc>
                <a:spcPct val="90000"/>
              </a:lnSpc>
              <a:spcBef>
                <a:spcPct val="0"/>
              </a:spcBef>
              <a:spcAft>
                <a:spcPts val="600"/>
              </a:spcAft>
            </a:pPr>
            <a:r>
              <a:rPr lang="en-US" sz="5000" b="1" kern="1200">
                <a:solidFill>
                  <a:schemeClr val="tx1"/>
                </a:solidFill>
                <a:latin typeface="+mj-lt"/>
                <a:ea typeface="+mj-ea"/>
                <a:cs typeface="+mj-cs"/>
              </a:rPr>
              <a:t>Improve on-time deliveries : Conclusion</a:t>
            </a:r>
          </a:p>
        </p:txBody>
      </p:sp>
      <p:sp>
        <p:nvSpPr>
          <p:cNvPr id="7" name="Rectangle 6"/>
          <p:cNvSpPr/>
          <p:nvPr/>
        </p:nvSpPr>
        <p:spPr>
          <a:xfrm>
            <a:off x="1285240" y="2969469"/>
            <a:ext cx="8074815" cy="2800395"/>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chorCtr="0">
            <a:normAutofit/>
          </a:bodyPr>
          <a:lstStyle/>
          <a:p>
            <a:pPr indent="-228600">
              <a:lnSpc>
                <a:spcPct val="90000"/>
              </a:lnSpc>
              <a:spcAft>
                <a:spcPts val="600"/>
              </a:spcAft>
              <a:buFont typeface="Arial" panose="020B0604020202020204" pitchFamily="34" charset="0"/>
              <a:buChar char="•"/>
            </a:pPr>
            <a:r>
              <a:rPr lang="en-US" sz="2400" b="1">
                <a:solidFill>
                  <a:schemeClr val="tx1"/>
                </a:solidFill>
              </a:rPr>
              <a:t>Given the achievement of the Target On-time Delivery (OTD)% and the cost-savings due to cost-avoidance (production &amp; sales losses) and increased operational efficiencies, the Project was declared to be successful by the Customer and the Stakeholders.</a:t>
            </a:r>
          </a:p>
          <a:p>
            <a:pPr indent="-228600">
              <a:lnSpc>
                <a:spcPct val="90000"/>
              </a:lnSpc>
              <a:spcAft>
                <a:spcPts val="600"/>
              </a:spcAft>
              <a:buFont typeface="Arial" panose="020B0604020202020204" pitchFamily="34" charset="0"/>
              <a:buChar char="•"/>
            </a:pPr>
            <a:r>
              <a:rPr lang="en-US" sz="2400" b="1">
                <a:solidFill>
                  <a:schemeClr val="tx1"/>
                </a:solidFill>
              </a:rPr>
              <a:t>It was also clear that every effort must be made to sustain the improvements.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C78B-48D2-B235-CE32-99BEA309EB06}"/>
              </a:ext>
            </a:extLst>
          </p:cNvPr>
          <p:cNvSpPr>
            <a:spLocks noGrp="1"/>
          </p:cNvSpPr>
          <p:nvPr>
            <p:ph type="title"/>
          </p:nvPr>
        </p:nvSpPr>
        <p:spPr/>
        <p:txBody>
          <a:bodyPr/>
          <a:lstStyle/>
          <a:p>
            <a:r>
              <a:rPr lang="en-US"/>
              <a:t>Proposed Solution </a:t>
            </a:r>
          </a:p>
        </p:txBody>
      </p:sp>
      <p:sp>
        <p:nvSpPr>
          <p:cNvPr id="3" name="Content Placeholder 2">
            <a:extLst>
              <a:ext uri="{FF2B5EF4-FFF2-40B4-BE49-F238E27FC236}">
                <a16:creationId xmlns:a16="http://schemas.microsoft.com/office/drawing/2014/main" id="{B3B17C06-7BFA-6434-8485-C2D7F51F1F97}"/>
              </a:ext>
            </a:extLst>
          </p:cNvPr>
          <p:cNvSpPr>
            <a:spLocks noGrp="1"/>
          </p:cNvSpPr>
          <p:nvPr>
            <p:ph idx="1"/>
          </p:nvPr>
        </p:nvSpPr>
        <p:spPr/>
        <p:txBody>
          <a:bodyPr>
            <a:normAutofit fontScale="92500" lnSpcReduction="10000"/>
          </a:bodyPr>
          <a:lstStyle/>
          <a:p>
            <a:pPr marL="0" indent="0">
              <a:buNone/>
            </a:pPr>
            <a:r>
              <a:rPr lang="en-US" b="1" dirty="0"/>
              <a:t> Statistical Analysis: </a:t>
            </a:r>
            <a:r>
              <a:rPr lang="en-US" dirty="0"/>
              <a:t>The underlying reasons for the low on-time delivery percentage include significant fluctuations in factory demand, variability in deliveries from suppliers to the warehouse, inefficiencies and inaccuracies in warehouse stock management due to manual procedures, absence of standardized practices, driver shortages, and extended lead times. </a:t>
            </a:r>
          </a:p>
          <a:p>
            <a:pPr marL="0" indent="0">
              <a:buNone/>
            </a:pPr>
            <a:r>
              <a:rPr lang="en-US" dirty="0"/>
              <a:t>To address these issues, several improvement measures have been implemented, including enhancing Sales and Operations Planning (S&amp;OP) maturity at ABC Manufacturing through collaborative planning and forecasting, enhancing efficiency and accuracy in stock management via process automation (WMS) and training, standardizing processes, optimizing driver recruitment and retention strategies, and reducing lead times through standardized procedures and training.</a:t>
            </a:r>
          </a:p>
          <a:p>
            <a:endParaRPr lang="en-US" dirty="0"/>
          </a:p>
          <a:p>
            <a:pPr marL="0" indent="0">
              <a:buNone/>
            </a:pPr>
            <a:r>
              <a:rPr lang="en-US" dirty="0"/>
              <a:t>.</a:t>
            </a:r>
          </a:p>
        </p:txBody>
      </p:sp>
      <p:sp>
        <p:nvSpPr>
          <p:cNvPr id="4" name="Footer Placeholder 3">
            <a:extLst>
              <a:ext uri="{FF2B5EF4-FFF2-40B4-BE49-F238E27FC236}">
                <a16:creationId xmlns:a16="http://schemas.microsoft.com/office/drawing/2014/main" id="{BA4F7A32-41A8-CFD1-AB18-E485196DF1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901A1-18A6-15D7-B037-75370383B409}"/>
              </a:ext>
            </a:extLst>
          </p:cNvPr>
          <p:cNvSpPr>
            <a:spLocks noGrp="1"/>
          </p:cNvSpPr>
          <p:nvPr>
            <p:ph type="sldNum" sz="quarter" idx="12"/>
          </p:nvPr>
        </p:nvSpPr>
        <p:spPr/>
        <p:txBody>
          <a:bodyPr/>
          <a:lstStyle/>
          <a:p>
            <a:fld id="{963B0023-0CED-47F7-85AE-654F0B232C29}" type="slidenum">
              <a:rPr lang="en-US" smtClean="0"/>
              <a:pPr/>
              <a:t>3</a:t>
            </a:fld>
            <a:endParaRPr lang="en-US"/>
          </a:p>
        </p:txBody>
      </p:sp>
    </p:spTree>
    <p:extLst>
      <p:ext uri="{BB962C8B-B14F-4D97-AF65-F5344CB8AC3E}">
        <p14:creationId xmlns:p14="http://schemas.microsoft.com/office/powerpoint/2010/main" val="8324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F6B1-A118-3479-C8A1-A07DB5A5E3DB}"/>
              </a:ext>
            </a:extLst>
          </p:cNvPr>
          <p:cNvSpPr>
            <a:spLocks noGrp="1"/>
          </p:cNvSpPr>
          <p:nvPr>
            <p:ph type="title"/>
          </p:nvPr>
        </p:nvSpPr>
        <p:spPr/>
        <p:txBody>
          <a:bodyPr/>
          <a:lstStyle/>
          <a:p>
            <a:r>
              <a:rPr lang="en-US"/>
              <a:t>SIPOC </a:t>
            </a:r>
          </a:p>
        </p:txBody>
      </p:sp>
      <p:sp>
        <p:nvSpPr>
          <p:cNvPr id="3" name="Content Placeholder 2">
            <a:extLst>
              <a:ext uri="{FF2B5EF4-FFF2-40B4-BE49-F238E27FC236}">
                <a16:creationId xmlns:a16="http://schemas.microsoft.com/office/drawing/2014/main" id="{3056930F-2618-F29E-A674-07EBCDF98C7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03717A1-993A-8381-9556-7C0961BEF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64C5C-D320-7FAE-FA59-AE7094CD74CD}"/>
              </a:ext>
            </a:extLst>
          </p:cNvPr>
          <p:cNvSpPr>
            <a:spLocks noGrp="1"/>
          </p:cNvSpPr>
          <p:nvPr>
            <p:ph type="sldNum" sz="quarter" idx="12"/>
          </p:nvPr>
        </p:nvSpPr>
        <p:spPr/>
        <p:txBody>
          <a:bodyPr/>
          <a:lstStyle/>
          <a:p>
            <a:fld id="{963B0023-0CED-47F7-85AE-654F0B232C29}" type="slidenum">
              <a:rPr lang="en-US" smtClean="0"/>
              <a:pPr/>
              <a:t>4</a:t>
            </a:fld>
            <a:endParaRPr lang="en-US"/>
          </a:p>
        </p:txBody>
      </p:sp>
      <p:graphicFrame>
        <p:nvGraphicFramePr>
          <p:cNvPr id="8" name="Table 7">
            <a:extLst>
              <a:ext uri="{FF2B5EF4-FFF2-40B4-BE49-F238E27FC236}">
                <a16:creationId xmlns:a16="http://schemas.microsoft.com/office/drawing/2014/main" id="{AC9FAA09-E547-94F9-44FA-6BA9C2C10C24}"/>
              </a:ext>
            </a:extLst>
          </p:cNvPr>
          <p:cNvGraphicFramePr>
            <a:graphicFrameLocks noGrp="1"/>
          </p:cNvGraphicFramePr>
          <p:nvPr>
            <p:extLst>
              <p:ext uri="{D42A27DB-BD31-4B8C-83A1-F6EECF244321}">
                <p14:modId xmlns:p14="http://schemas.microsoft.com/office/powerpoint/2010/main" val="4273996849"/>
              </p:ext>
            </p:extLst>
          </p:nvPr>
        </p:nvGraphicFramePr>
        <p:xfrm>
          <a:off x="503207" y="1581509"/>
          <a:ext cx="11373979" cy="4994709"/>
        </p:xfrm>
        <a:graphic>
          <a:graphicData uri="http://schemas.openxmlformats.org/drawingml/2006/table">
            <a:tbl>
              <a:tblPr firstRow="1" bandRow="1">
                <a:tableStyleId>{5C22544A-7EE6-4342-B048-85BDC9FD1C3A}</a:tableStyleId>
              </a:tblPr>
              <a:tblGrid>
                <a:gridCol w="1824327">
                  <a:extLst>
                    <a:ext uri="{9D8B030D-6E8A-4147-A177-3AD203B41FA5}">
                      <a16:colId xmlns:a16="http://schemas.microsoft.com/office/drawing/2014/main" val="20000"/>
                    </a:ext>
                  </a:extLst>
                </a:gridCol>
                <a:gridCol w="2097976">
                  <a:extLst>
                    <a:ext uri="{9D8B030D-6E8A-4147-A177-3AD203B41FA5}">
                      <a16:colId xmlns:a16="http://schemas.microsoft.com/office/drawing/2014/main" val="20001"/>
                    </a:ext>
                  </a:extLst>
                </a:gridCol>
                <a:gridCol w="2371625">
                  <a:extLst>
                    <a:ext uri="{9D8B030D-6E8A-4147-A177-3AD203B41FA5}">
                      <a16:colId xmlns:a16="http://schemas.microsoft.com/office/drawing/2014/main" val="20002"/>
                    </a:ext>
                  </a:extLst>
                </a:gridCol>
                <a:gridCol w="2097976">
                  <a:extLst>
                    <a:ext uri="{9D8B030D-6E8A-4147-A177-3AD203B41FA5}">
                      <a16:colId xmlns:a16="http://schemas.microsoft.com/office/drawing/2014/main" val="20003"/>
                    </a:ext>
                  </a:extLst>
                </a:gridCol>
                <a:gridCol w="2982075">
                  <a:extLst>
                    <a:ext uri="{9D8B030D-6E8A-4147-A177-3AD203B41FA5}">
                      <a16:colId xmlns:a16="http://schemas.microsoft.com/office/drawing/2014/main" val="20004"/>
                    </a:ext>
                  </a:extLst>
                </a:gridCol>
              </a:tblGrid>
              <a:tr h="489678">
                <a:tc>
                  <a:txBody>
                    <a:bodyPr/>
                    <a:lstStyle/>
                    <a:p>
                      <a:pPr algn="ctr"/>
                      <a:r>
                        <a:rPr lang="en-US" sz="2400">
                          <a:solidFill>
                            <a:schemeClr val="bg1"/>
                          </a:solidFill>
                          <a:latin typeface="Arial Black" pitchFamily="34" charset="0"/>
                        </a:rPr>
                        <a:t>S</a:t>
                      </a:r>
                    </a:p>
                  </a:txBody>
                  <a:tcPr/>
                </a:tc>
                <a:tc>
                  <a:txBody>
                    <a:bodyPr/>
                    <a:lstStyle/>
                    <a:p>
                      <a:pPr algn="ctr"/>
                      <a:r>
                        <a:rPr lang="en-US" sz="2400">
                          <a:solidFill>
                            <a:schemeClr val="bg1"/>
                          </a:solidFill>
                          <a:latin typeface="Arial Black" pitchFamily="34" charset="0"/>
                        </a:rPr>
                        <a:t>I</a:t>
                      </a:r>
                    </a:p>
                  </a:txBody>
                  <a:tcPr/>
                </a:tc>
                <a:tc>
                  <a:txBody>
                    <a:bodyPr/>
                    <a:lstStyle/>
                    <a:p>
                      <a:pPr algn="ctr"/>
                      <a:r>
                        <a:rPr lang="en-US" sz="2400">
                          <a:solidFill>
                            <a:schemeClr val="bg1"/>
                          </a:solidFill>
                          <a:latin typeface="Arial Black" pitchFamily="34" charset="0"/>
                        </a:rPr>
                        <a:t>P</a:t>
                      </a:r>
                    </a:p>
                  </a:txBody>
                  <a:tcPr/>
                </a:tc>
                <a:tc>
                  <a:txBody>
                    <a:bodyPr/>
                    <a:lstStyle/>
                    <a:p>
                      <a:pPr algn="ctr"/>
                      <a:r>
                        <a:rPr lang="en-US" sz="2400">
                          <a:solidFill>
                            <a:schemeClr val="bg1"/>
                          </a:solidFill>
                          <a:latin typeface="Arial Black" pitchFamily="34" charset="0"/>
                        </a:rPr>
                        <a:t>O</a:t>
                      </a:r>
                    </a:p>
                  </a:txBody>
                  <a:tcPr/>
                </a:tc>
                <a:tc>
                  <a:txBody>
                    <a:bodyPr/>
                    <a:lstStyle/>
                    <a:p>
                      <a:pPr algn="ctr"/>
                      <a:r>
                        <a:rPr lang="en-US" sz="2400">
                          <a:solidFill>
                            <a:schemeClr val="bg1"/>
                          </a:solidFill>
                          <a:latin typeface="Arial Black" pitchFamily="34" charset="0"/>
                        </a:rPr>
                        <a:t>C</a:t>
                      </a:r>
                    </a:p>
                  </a:txBody>
                  <a:tcPr/>
                </a:tc>
                <a:extLst>
                  <a:ext uri="{0D108BD9-81ED-4DB2-BD59-A6C34878D82A}">
                    <a16:rowId xmlns:a16="http://schemas.microsoft.com/office/drawing/2014/main" val="10000"/>
                  </a:ext>
                </a:extLst>
              </a:tr>
              <a:tr h="310128">
                <a:tc>
                  <a:txBody>
                    <a:bodyPr/>
                    <a:lstStyle/>
                    <a:p>
                      <a:pPr algn="ctr"/>
                      <a:r>
                        <a:rPr lang="en-US" sz="1400">
                          <a:latin typeface="Arial" pitchFamily="34" charset="0"/>
                          <a:cs typeface="Arial" pitchFamily="34" charset="0"/>
                        </a:rPr>
                        <a:t>SUPPLIERS</a:t>
                      </a:r>
                    </a:p>
                  </a:txBody>
                  <a:tcPr/>
                </a:tc>
                <a:tc>
                  <a:txBody>
                    <a:bodyPr/>
                    <a:lstStyle/>
                    <a:p>
                      <a:pPr algn="ctr"/>
                      <a:r>
                        <a:rPr lang="en-US" sz="1400">
                          <a:latin typeface="Arial" pitchFamily="34" charset="0"/>
                          <a:cs typeface="Arial" pitchFamily="34" charset="0"/>
                        </a:rPr>
                        <a:t>INPUTS</a:t>
                      </a:r>
                    </a:p>
                  </a:txBody>
                  <a:tcPr/>
                </a:tc>
                <a:tc>
                  <a:txBody>
                    <a:bodyPr/>
                    <a:lstStyle/>
                    <a:p>
                      <a:pPr algn="ctr"/>
                      <a:r>
                        <a:rPr lang="en-US" sz="1400">
                          <a:latin typeface="Arial" pitchFamily="34" charset="0"/>
                          <a:cs typeface="Arial" pitchFamily="34" charset="0"/>
                        </a:rPr>
                        <a:t>PROCESSES</a:t>
                      </a:r>
                    </a:p>
                  </a:txBody>
                  <a:tcPr/>
                </a:tc>
                <a:tc>
                  <a:txBody>
                    <a:bodyPr/>
                    <a:lstStyle/>
                    <a:p>
                      <a:pPr algn="ctr"/>
                      <a:r>
                        <a:rPr lang="en-US" sz="1400">
                          <a:latin typeface="Arial" pitchFamily="34" charset="0"/>
                          <a:cs typeface="Arial" pitchFamily="34" charset="0"/>
                        </a:rPr>
                        <a:t>OUTPUTS</a:t>
                      </a:r>
                    </a:p>
                  </a:txBody>
                  <a:tcPr/>
                </a:tc>
                <a:tc>
                  <a:txBody>
                    <a:bodyPr/>
                    <a:lstStyle/>
                    <a:p>
                      <a:pPr algn="ctr"/>
                      <a:r>
                        <a:rPr lang="en-US" sz="1400">
                          <a:latin typeface="Arial" pitchFamily="34" charset="0"/>
                          <a:cs typeface="Arial" pitchFamily="34" charset="0"/>
                        </a:rPr>
                        <a:t>CUSTOMERS</a:t>
                      </a:r>
                    </a:p>
                  </a:txBody>
                  <a:tcPr/>
                </a:tc>
                <a:extLst>
                  <a:ext uri="{0D108BD9-81ED-4DB2-BD59-A6C34878D82A}">
                    <a16:rowId xmlns:a16="http://schemas.microsoft.com/office/drawing/2014/main" val="10001"/>
                  </a:ext>
                </a:extLst>
              </a:tr>
              <a:tr h="685549">
                <a:tc>
                  <a:txBody>
                    <a:bodyPr/>
                    <a:lstStyle/>
                    <a:p>
                      <a:r>
                        <a:rPr lang="en-US" sz="1200">
                          <a:latin typeface="Arial" pitchFamily="34" charset="0"/>
                          <a:cs typeface="Arial" pitchFamily="34" charset="0"/>
                        </a:rPr>
                        <a:t>Factory</a:t>
                      </a:r>
                    </a:p>
                  </a:txBody>
                  <a:tcPr/>
                </a:tc>
                <a:tc>
                  <a:txBody>
                    <a:bodyPr/>
                    <a:lstStyle/>
                    <a:p>
                      <a:r>
                        <a:rPr lang="en-US" sz="1200">
                          <a:latin typeface="Arial" pitchFamily="34" charset="0"/>
                          <a:cs typeface="Arial" pitchFamily="34" charset="0"/>
                        </a:rPr>
                        <a:t>Forecast of demand</a:t>
                      </a:r>
                    </a:p>
                  </a:txBody>
                  <a:tcPr/>
                </a:tc>
                <a:tc>
                  <a:txBody>
                    <a:bodyPr/>
                    <a:lstStyle/>
                    <a:p>
                      <a:r>
                        <a:rPr lang="en-US" sz="1200">
                          <a:latin typeface="Arial" pitchFamily="34" charset="0"/>
                          <a:cs typeface="Arial" pitchFamily="34" charset="0"/>
                        </a:rPr>
                        <a:t>Production/logistics capacity planning at Suppliers, Warehouse</a:t>
                      </a:r>
                    </a:p>
                  </a:txBody>
                  <a:tcPr/>
                </a:tc>
                <a:tc>
                  <a:txBody>
                    <a:bodyPr/>
                    <a:lstStyle/>
                    <a:p>
                      <a:r>
                        <a:rPr lang="en-US" sz="1200">
                          <a:latin typeface="Arial" pitchFamily="34" charset="0"/>
                          <a:cs typeface="Arial" pitchFamily="34" charset="0"/>
                        </a:rPr>
                        <a:t>Adequate capacity to meet demand &amp; </a:t>
                      </a:r>
                    </a:p>
                    <a:p>
                      <a:r>
                        <a:rPr lang="en-US" sz="1200">
                          <a:latin typeface="Arial" pitchFamily="34" charset="0"/>
                          <a:cs typeface="Arial" pitchFamily="34" charset="0"/>
                        </a:rPr>
                        <a:t>on-time deliveries</a:t>
                      </a:r>
                    </a:p>
                  </a:txBody>
                  <a:tcPr/>
                </a:tc>
                <a:tc>
                  <a:txBody>
                    <a:bodyPr/>
                    <a:lstStyle/>
                    <a:p>
                      <a:r>
                        <a:rPr lang="en-US" sz="1200">
                          <a:latin typeface="Arial" pitchFamily="34" charset="0"/>
                          <a:cs typeface="Arial" pitchFamily="34" charset="0"/>
                        </a:rPr>
                        <a:t>Suppliers, W/H</a:t>
                      </a:r>
                    </a:p>
                  </a:txBody>
                  <a:tcPr/>
                </a:tc>
                <a:extLst>
                  <a:ext uri="{0D108BD9-81ED-4DB2-BD59-A6C34878D82A}">
                    <a16:rowId xmlns:a16="http://schemas.microsoft.com/office/drawing/2014/main" val="10002"/>
                  </a:ext>
                </a:extLst>
              </a:tr>
              <a:tr h="538645">
                <a:tc>
                  <a:txBody>
                    <a:bodyPr/>
                    <a:lstStyle/>
                    <a:p>
                      <a:r>
                        <a:rPr lang="en-US" sz="1200">
                          <a:latin typeface="Arial" pitchFamily="34" charset="0"/>
                          <a:cs typeface="Arial" pitchFamily="34" charset="0"/>
                        </a:rPr>
                        <a:t>Suppliers of components</a:t>
                      </a:r>
                    </a:p>
                  </a:txBody>
                  <a:tcPr/>
                </a:tc>
                <a:tc>
                  <a:txBody>
                    <a:bodyPr/>
                    <a:lstStyle/>
                    <a:p>
                      <a:r>
                        <a:rPr lang="en-US" sz="1200">
                          <a:latin typeface="Arial" pitchFamily="34" charset="0"/>
                          <a:cs typeface="Arial" pitchFamily="34" charset="0"/>
                        </a:rPr>
                        <a:t>On-time supply of components</a:t>
                      </a:r>
                    </a:p>
                  </a:txBody>
                  <a:tcPr/>
                </a:tc>
                <a:tc>
                  <a:txBody>
                    <a:bodyPr/>
                    <a:lstStyle/>
                    <a:p>
                      <a:r>
                        <a:rPr lang="en-US" sz="1200">
                          <a:latin typeface="Arial" pitchFamily="34" charset="0"/>
                          <a:cs typeface="Arial" pitchFamily="34" charset="0"/>
                        </a:rPr>
                        <a:t>Maintain inventory at specified levels at W/H</a:t>
                      </a:r>
                    </a:p>
                  </a:txBody>
                  <a:tcPr/>
                </a:tc>
                <a:tc>
                  <a:txBody>
                    <a:bodyPr/>
                    <a:lstStyle/>
                    <a:p>
                      <a:r>
                        <a:rPr lang="en-US" sz="1200">
                          <a:latin typeface="Arial" pitchFamily="34" charset="0"/>
                          <a:cs typeface="Arial" pitchFamily="34" charset="0"/>
                        </a:rPr>
                        <a:t>Adequate inventory to meet service levels</a:t>
                      </a:r>
                    </a:p>
                  </a:txBody>
                  <a:tcPr/>
                </a:tc>
                <a:tc>
                  <a:txBody>
                    <a:bodyPr/>
                    <a:lstStyle/>
                    <a:p>
                      <a:r>
                        <a:rPr lang="en-US" sz="1200">
                          <a:latin typeface="Arial" pitchFamily="34" charset="0"/>
                          <a:cs typeface="Arial" pitchFamily="34" charset="0"/>
                        </a:rPr>
                        <a:t>W/H</a:t>
                      </a:r>
                    </a:p>
                  </a:txBody>
                  <a:tcPr/>
                </a:tc>
                <a:extLst>
                  <a:ext uri="{0D108BD9-81ED-4DB2-BD59-A6C34878D82A}">
                    <a16:rowId xmlns:a16="http://schemas.microsoft.com/office/drawing/2014/main" val="10003"/>
                  </a:ext>
                </a:extLst>
              </a:tr>
              <a:tr h="603935">
                <a:tc>
                  <a:txBody>
                    <a:bodyPr/>
                    <a:lstStyle/>
                    <a:p>
                      <a:r>
                        <a:rPr lang="en-US" sz="1200">
                          <a:latin typeface="Arial" pitchFamily="34" charset="0"/>
                          <a:cs typeface="Arial" pitchFamily="34" charset="0"/>
                        </a:rPr>
                        <a:t>Factory</a:t>
                      </a:r>
                    </a:p>
                  </a:txBody>
                  <a:tcPr/>
                </a:tc>
                <a:tc>
                  <a:txBody>
                    <a:bodyPr/>
                    <a:lstStyle/>
                    <a:p>
                      <a:r>
                        <a:rPr lang="en-US" sz="1200">
                          <a:latin typeface="Arial" pitchFamily="34" charset="0"/>
                          <a:cs typeface="Arial" pitchFamily="34" charset="0"/>
                        </a:rPr>
                        <a:t>Delivery Schedule</a:t>
                      </a:r>
                    </a:p>
                  </a:txBody>
                  <a:tcPr/>
                </a:tc>
                <a:tc>
                  <a:txBody>
                    <a:bodyPr/>
                    <a:lstStyle/>
                    <a:p>
                      <a:r>
                        <a:rPr lang="en-US" sz="1200">
                          <a:latin typeface="Arial" pitchFamily="34" charset="0"/>
                          <a:cs typeface="Arial" pitchFamily="34" charset="0"/>
                        </a:rPr>
                        <a:t>Sort/pack &amp; dispatch required components from W/H</a:t>
                      </a:r>
                    </a:p>
                  </a:txBody>
                  <a:tcPr/>
                </a:tc>
                <a:tc>
                  <a:txBody>
                    <a:bodyPr/>
                    <a:lstStyle/>
                    <a:p>
                      <a:r>
                        <a:rPr lang="en-US" sz="1200">
                          <a:latin typeface="Arial" pitchFamily="34" charset="0"/>
                          <a:cs typeface="Arial" pitchFamily="34" charset="0"/>
                        </a:rPr>
                        <a:t>Payload deliveries</a:t>
                      </a:r>
                    </a:p>
                  </a:txBody>
                  <a:tcPr/>
                </a:tc>
                <a:tc>
                  <a:txBody>
                    <a:bodyPr/>
                    <a:lstStyle/>
                    <a:p>
                      <a:r>
                        <a:rPr lang="en-US" sz="1200">
                          <a:latin typeface="Arial" pitchFamily="34" charset="0"/>
                          <a:cs typeface="Arial" pitchFamily="34" charset="0"/>
                        </a:rPr>
                        <a:t>Factory</a:t>
                      </a:r>
                    </a:p>
                  </a:txBody>
                  <a:tcPr/>
                </a:tc>
                <a:extLst>
                  <a:ext uri="{0D108BD9-81ED-4DB2-BD59-A6C34878D82A}">
                    <a16:rowId xmlns:a16="http://schemas.microsoft.com/office/drawing/2014/main" val="10004"/>
                  </a:ext>
                </a:extLst>
              </a:tr>
              <a:tr h="538645">
                <a:tc>
                  <a:txBody>
                    <a:bodyPr/>
                    <a:lstStyle/>
                    <a:p>
                      <a:r>
                        <a:rPr lang="en-US" sz="1200">
                          <a:latin typeface="Arial" pitchFamily="34" charset="0"/>
                          <a:cs typeface="Arial" pitchFamily="34" charset="0"/>
                        </a:rPr>
                        <a:t>Driver coordinator at W/H</a:t>
                      </a:r>
                    </a:p>
                  </a:txBody>
                  <a:tcPr/>
                </a:tc>
                <a:tc>
                  <a:txBody>
                    <a:bodyPr/>
                    <a:lstStyle/>
                    <a:p>
                      <a:r>
                        <a:rPr lang="en-US" sz="1200">
                          <a:latin typeface="Arial" pitchFamily="34" charset="0"/>
                          <a:cs typeface="Arial" pitchFamily="34" charset="0"/>
                        </a:rPr>
                        <a:t>Suitable truck, driver</a:t>
                      </a:r>
                    </a:p>
                  </a:txBody>
                  <a:tcPr/>
                </a:tc>
                <a:tc>
                  <a:txBody>
                    <a:bodyPr/>
                    <a:lstStyle/>
                    <a:p>
                      <a:r>
                        <a:rPr lang="en-US" sz="1200">
                          <a:latin typeface="Arial" pitchFamily="34" charset="0"/>
                          <a:cs typeface="Arial" pitchFamily="34" charset="0"/>
                        </a:rPr>
                        <a:t>Provide truck &amp; driver to shipping dock</a:t>
                      </a:r>
                    </a:p>
                  </a:txBody>
                  <a:tcPr/>
                </a:tc>
                <a:tc>
                  <a:txBody>
                    <a:bodyPr/>
                    <a:lstStyle/>
                    <a:p>
                      <a:r>
                        <a:rPr lang="en-US" sz="1200">
                          <a:latin typeface="Arial" pitchFamily="34" charset="0"/>
                          <a:cs typeface="Arial" pitchFamily="34" charset="0"/>
                        </a:rPr>
                        <a:t>Empty truck</a:t>
                      </a:r>
                      <a:r>
                        <a:rPr lang="en-US" sz="1200" baseline="0">
                          <a:latin typeface="Arial" pitchFamily="34" charset="0"/>
                          <a:cs typeface="Arial" pitchFamily="34" charset="0"/>
                        </a:rPr>
                        <a:t> ready for loading</a:t>
                      </a:r>
                      <a:endParaRPr lang="en-US" sz="1200">
                        <a:latin typeface="Arial" pitchFamily="34" charset="0"/>
                        <a:cs typeface="Arial" pitchFamily="34" charset="0"/>
                      </a:endParaRPr>
                    </a:p>
                  </a:txBody>
                  <a:tcPr/>
                </a:tc>
                <a:tc>
                  <a:txBody>
                    <a:bodyPr/>
                    <a:lstStyle/>
                    <a:p>
                      <a:r>
                        <a:rPr lang="en-US" sz="1200">
                          <a:latin typeface="Arial" pitchFamily="34" charset="0"/>
                          <a:cs typeface="Arial" pitchFamily="34" charset="0"/>
                        </a:rPr>
                        <a:t>Shipping personnel at W/H</a:t>
                      </a:r>
                    </a:p>
                  </a:txBody>
                  <a:tcPr/>
                </a:tc>
                <a:extLst>
                  <a:ext uri="{0D108BD9-81ED-4DB2-BD59-A6C34878D82A}">
                    <a16:rowId xmlns:a16="http://schemas.microsoft.com/office/drawing/2014/main" val="10005"/>
                  </a:ext>
                </a:extLst>
              </a:tr>
              <a:tr h="6855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Shipping personnel at W/H</a:t>
                      </a:r>
                    </a:p>
                    <a:p>
                      <a:endParaRPr lang="en-US" sz="1200">
                        <a:latin typeface="Arial" pitchFamily="34" charset="0"/>
                        <a:cs typeface="Arial" pitchFamily="34" charset="0"/>
                      </a:endParaRPr>
                    </a:p>
                  </a:txBody>
                  <a:tcPr/>
                </a:tc>
                <a:tc>
                  <a:txBody>
                    <a:bodyPr/>
                    <a:lstStyle/>
                    <a:p>
                      <a:r>
                        <a:rPr lang="en-US" sz="1200">
                          <a:latin typeface="Arial" pitchFamily="34" charset="0"/>
                          <a:cs typeface="Arial" pitchFamily="34" charset="0"/>
                        </a:rPr>
                        <a:t>Components, Invoice, Excise/Sales</a:t>
                      </a:r>
                      <a:r>
                        <a:rPr lang="en-US" sz="1200" baseline="0">
                          <a:latin typeface="Arial" pitchFamily="34" charset="0"/>
                          <a:cs typeface="Arial" pitchFamily="34" charset="0"/>
                        </a:rPr>
                        <a:t> </a:t>
                      </a:r>
                      <a:r>
                        <a:rPr lang="en-US" sz="1200">
                          <a:latin typeface="Arial" pitchFamily="34" charset="0"/>
                          <a:cs typeface="Arial" pitchFamily="34" charset="0"/>
                        </a:rPr>
                        <a:t>Tax documents, Gate pass </a:t>
                      </a:r>
                    </a:p>
                  </a:txBody>
                  <a:tcPr/>
                </a:tc>
                <a:tc>
                  <a:txBody>
                    <a:bodyPr/>
                    <a:lstStyle/>
                    <a:p>
                      <a:r>
                        <a:rPr lang="en-US" sz="1200">
                          <a:latin typeface="Arial" pitchFamily="34" charset="0"/>
                          <a:cs typeface="Arial" pitchFamily="34" charset="0"/>
                        </a:rPr>
                        <a:t>Load payload</a:t>
                      </a:r>
                      <a:r>
                        <a:rPr lang="en-US" sz="1200" baseline="0">
                          <a:latin typeface="Arial" pitchFamily="34" charset="0"/>
                          <a:cs typeface="Arial" pitchFamily="34" charset="0"/>
                        </a:rPr>
                        <a:t> </a:t>
                      </a:r>
                      <a:r>
                        <a:rPr lang="en-US" sz="1200">
                          <a:latin typeface="Arial" pitchFamily="34" charset="0"/>
                          <a:cs typeface="Arial" pitchFamily="34" charset="0"/>
                        </a:rPr>
                        <a:t>on the truck, provide documents</a:t>
                      </a:r>
                    </a:p>
                  </a:txBody>
                  <a:tcPr/>
                </a:tc>
                <a:tc>
                  <a:txBody>
                    <a:bodyPr/>
                    <a:lstStyle/>
                    <a:p>
                      <a:r>
                        <a:rPr lang="en-US" sz="1200">
                          <a:latin typeface="Arial" pitchFamily="34" charset="0"/>
                          <a:cs typeface="Arial" pitchFamily="34" charset="0"/>
                        </a:rPr>
                        <a:t>Full truck</a:t>
                      </a:r>
                      <a:r>
                        <a:rPr lang="en-US" sz="1200" baseline="0">
                          <a:latin typeface="Arial" pitchFamily="34" charset="0"/>
                          <a:cs typeface="Arial" pitchFamily="34" charset="0"/>
                        </a:rPr>
                        <a:t> ready for dispatch to factory</a:t>
                      </a:r>
                      <a:endParaRPr lang="en-US" sz="1200">
                        <a:latin typeface="Arial" pitchFamily="34" charset="0"/>
                        <a:cs typeface="Arial" pitchFamily="34" charset="0"/>
                      </a:endParaRPr>
                    </a:p>
                  </a:txBody>
                  <a:tcPr/>
                </a:tc>
                <a:tc>
                  <a:txBody>
                    <a:bodyPr/>
                    <a:lstStyle/>
                    <a:p>
                      <a:r>
                        <a:rPr lang="en-US" sz="1200">
                          <a:latin typeface="Arial" pitchFamily="34" charset="0"/>
                          <a:cs typeface="Arial" pitchFamily="34" charset="0"/>
                        </a:rPr>
                        <a:t>Drivers at W/H</a:t>
                      </a:r>
                    </a:p>
                  </a:txBody>
                  <a:tcPr/>
                </a:tc>
                <a:extLst>
                  <a:ext uri="{0D108BD9-81ED-4DB2-BD59-A6C34878D82A}">
                    <a16:rowId xmlns:a16="http://schemas.microsoft.com/office/drawing/2014/main" val="10006"/>
                  </a:ext>
                </a:extLst>
              </a:tr>
              <a:tr h="538645">
                <a:tc>
                  <a:txBody>
                    <a:bodyPr/>
                    <a:lstStyle/>
                    <a:p>
                      <a:r>
                        <a:rPr lang="en-US" sz="1200">
                          <a:latin typeface="Arial" pitchFamily="34" charset="0"/>
                          <a:cs typeface="Arial" pitchFamily="34" charset="0"/>
                        </a:rPr>
                        <a:t>Drivers</a:t>
                      </a:r>
                    </a:p>
                  </a:txBody>
                  <a:tcPr/>
                </a:tc>
                <a:tc>
                  <a:txBody>
                    <a:bodyPr/>
                    <a:lstStyle/>
                    <a:p>
                      <a:r>
                        <a:rPr lang="en-US" sz="1200">
                          <a:latin typeface="Arial" pitchFamily="34" charset="0"/>
                          <a:cs typeface="Arial" pitchFamily="34" charset="0"/>
                        </a:rPr>
                        <a:t>Delivery Schedule, payload, documents</a:t>
                      </a:r>
                    </a:p>
                  </a:txBody>
                  <a:tcPr/>
                </a:tc>
                <a:tc>
                  <a:txBody>
                    <a:bodyPr/>
                    <a:lstStyle/>
                    <a:p>
                      <a:r>
                        <a:rPr lang="en-US" sz="1200">
                          <a:latin typeface="Arial" pitchFamily="34" charset="0"/>
                          <a:cs typeface="Arial" pitchFamily="34" charset="0"/>
                        </a:rPr>
                        <a:t>Arrive with payload at factory</a:t>
                      </a:r>
                      <a:r>
                        <a:rPr lang="en-US" sz="1200" baseline="0">
                          <a:latin typeface="Arial" pitchFamily="34" charset="0"/>
                          <a:cs typeface="Arial" pitchFamily="34" charset="0"/>
                        </a:rPr>
                        <a:t> unloading dock</a:t>
                      </a:r>
                      <a:endParaRPr lang="en-US" sz="1200">
                        <a:latin typeface="Arial" pitchFamily="34" charset="0"/>
                        <a:cs typeface="Arial" pitchFamily="34" charset="0"/>
                      </a:endParaRPr>
                    </a:p>
                  </a:txBody>
                  <a:tcPr/>
                </a:tc>
                <a:tc>
                  <a:txBody>
                    <a:bodyPr/>
                    <a:lstStyle/>
                    <a:p>
                      <a:r>
                        <a:rPr lang="en-US" sz="1200">
                          <a:latin typeface="Arial" pitchFamily="34" charset="0"/>
                          <a:cs typeface="Arial" pitchFamily="34" charset="0"/>
                        </a:rPr>
                        <a:t>Unloading at factory dock</a:t>
                      </a:r>
                    </a:p>
                  </a:txBody>
                  <a:tcPr/>
                </a:tc>
                <a:tc>
                  <a:txBody>
                    <a:bodyPr/>
                    <a:lstStyle/>
                    <a:p>
                      <a:r>
                        <a:rPr lang="en-US" sz="1200">
                          <a:latin typeface="Arial" pitchFamily="34" charset="0"/>
                          <a:cs typeface="Arial" pitchFamily="34" charset="0"/>
                        </a:rPr>
                        <a:t>Factory receiving personnel</a:t>
                      </a:r>
                    </a:p>
                  </a:txBody>
                  <a:tcPr/>
                </a:tc>
                <a:extLst>
                  <a:ext uri="{0D108BD9-81ED-4DB2-BD59-A6C34878D82A}">
                    <a16:rowId xmlns:a16="http://schemas.microsoft.com/office/drawing/2014/main" val="10007"/>
                  </a:ext>
                </a:extLst>
              </a:tr>
              <a:tr h="6039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Factory receiving personnel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Payload, documents</a:t>
                      </a:r>
                    </a:p>
                    <a:p>
                      <a:endParaRPr lang="en-US" sz="120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Unloading at factory dock,</a:t>
                      </a:r>
                      <a:r>
                        <a:rPr lang="en-US" sz="1200" baseline="0">
                          <a:latin typeface="Arial" pitchFamily="34" charset="0"/>
                          <a:cs typeface="Arial" pitchFamily="34" charset="0"/>
                        </a:rPr>
                        <a:t> confirmation of receipt </a:t>
                      </a:r>
                      <a:endParaRPr lang="en-US" sz="120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Receipt confirmation,</a:t>
                      </a:r>
                      <a:r>
                        <a:rPr lang="en-US" sz="1200" baseline="0">
                          <a:latin typeface="Arial" pitchFamily="34" charset="0"/>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delivery update by drivers</a:t>
                      </a:r>
                    </a:p>
                  </a:txBody>
                  <a:tcPr/>
                </a:tc>
                <a:tc>
                  <a:txBody>
                    <a:bodyPr/>
                    <a:lstStyle/>
                    <a:p>
                      <a:r>
                        <a:rPr lang="en-US" sz="1200">
                          <a:latin typeface="Arial" pitchFamily="34" charset="0"/>
                          <a:cs typeface="Arial" pitchFamily="34" charset="0"/>
                        </a:rPr>
                        <a:t>Driver, </a:t>
                      </a:r>
                    </a:p>
                    <a:p>
                      <a:r>
                        <a:rPr lang="en-US" sz="1200">
                          <a:latin typeface="Arial" pitchFamily="34" charset="0"/>
                          <a:cs typeface="Arial" pitchFamily="34" charset="0"/>
                        </a:rPr>
                        <a:t>driver coordinator at W/H</a:t>
                      </a:r>
                    </a:p>
                  </a:txBody>
                  <a:tcPr/>
                </a:tc>
                <a:extLst>
                  <a:ext uri="{0D108BD9-81ED-4DB2-BD59-A6C34878D82A}">
                    <a16:rowId xmlns:a16="http://schemas.microsoft.com/office/drawing/2014/main" val="10008"/>
                  </a:ext>
                </a:extLst>
              </a:tr>
            </a:tbl>
          </a:graphicData>
        </a:graphic>
      </p:graphicFrame>
      <p:sp>
        <p:nvSpPr>
          <p:cNvPr id="9" name="Slide Number Placeholder 5">
            <a:extLst>
              <a:ext uri="{FF2B5EF4-FFF2-40B4-BE49-F238E27FC236}">
                <a16:creationId xmlns:a16="http://schemas.microsoft.com/office/drawing/2014/main" id="{C225B5A3-7303-6739-0E33-99AEF1269F3E}"/>
              </a:ext>
            </a:extLst>
          </p:cNvPr>
          <p:cNvSpPr txBox="1">
            <a:spLocks/>
          </p:cNvSpPr>
          <p:nvPr/>
        </p:nvSpPr>
        <p:spPr>
          <a:xfrm>
            <a:off x="7819292" y="6471484"/>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id="{2BEABBD4-0250-0A8A-F623-CDDA346355A6}"/>
              </a:ext>
            </a:extLst>
          </p:cNvPr>
          <p:cNvSpPr txBox="1"/>
          <p:nvPr/>
        </p:nvSpPr>
        <p:spPr>
          <a:xfrm>
            <a:off x="3444027" y="680399"/>
            <a:ext cx="184731" cy="369332"/>
          </a:xfrm>
          <a:prstGeom prst="rect">
            <a:avLst/>
          </a:prstGeom>
          <a:noFill/>
        </p:spPr>
        <p:txBody>
          <a:bodyPr wrap="none" rtlCol="0">
            <a:spAutoFit/>
          </a:bodyPr>
          <a:lstStyle/>
          <a:p>
            <a:endParaRPr lang="en-US"/>
          </a:p>
        </p:txBody>
      </p:sp>
      <p:sp>
        <p:nvSpPr>
          <p:cNvPr id="13" name="TextBox 12">
            <a:extLst>
              <a:ext uri="{FF2B5EF4-FFF2-40B4-BE49-F238E27FC236}">
                <a16:creationId xmlns:a16="http://schemas.microsoft.com/office/drawing/2014/main" id="{3AB677A0-A616-6FD1-853B-C65745786450}"/>
              </a:ext>
            </a:extLst>
          </p:cNvPr>
          <p:cNvSpPr txBox="1"/>
          <p:nvPr/>
        </p:nvSpPr>
        <p:spPr>
          <a:xfrm>
            <a:off x="6004347" y="79677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49377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F1D2-61D4-31B5-4FEF-A47C27EA6841}"/>
              </a:ext>
            </a:extLst>
          </p:cNvPr>
          <p:cNvSpPr>
            <a:spLocks noGrp="1"/>
          </p:cNvSpPr>
          <p:nvPr>
            <p:ph type="title"/>
          </p:nvPr>
        </p:nvSpPr>
        <p:spPr/>
        <p:txBody>
          <a:bodyPr/>
          <a:lstStyle/>
          <a:p>
            <a:r>
              <a:rPr lang="en-US"/>
              <a:t>Identify Stakeholders and VOC</a:t>
            </a:r>
          </a:p>
        </p:txBody>
      </p:sp>
      <p:sp>
        <p:nvSpPr>
          <p:cNvPr id="3" name="Content Placeholder 2">
            <a:extLst>
              <a:ext uri="{FF2B5EF4-FFF2-40B4-BE49-F238E27FC236}">
                <a16:creationId xmlns:a16="http://schemas.microsoft.com/office/drawing/2014/main" id="{E224953E-0B4D-AB27-81E4-2E7B16D2BE2E}"/>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E061454E-B5BB-11E2-6EDF-08F4A02E6E58}"/>
              </a:ext>
            </a:extLst>
          </p:cNvPr>
          <p:cNvSpPr>
            <a:spLocks noGrp="1"/>
          </p:cNvSpPr>
          <p:nvPr>
            <p:ph type="sldNum" sz="quarter" idx="12"/>
          </p:nvPr>
        </p:nvSpPr>
        <p:spPr/>
        <p:txBody>
          <a:bodyPr/>
          <a:lstStyle/>
          <a:p>
            <a:fld id="{963B0023-0CED-47F7-85AE-654F0B232C29}" type="slidenum">
              <a:rPr lang="en-US" smtClean="0"/>
              <a:pPr/>
              <a:t>5</a:t>
            </a:fld>
            <a:endParaRPr lang="en-US"/>
          </a:p>
        </p:txBody>
      </p:sp>
      <p:graphicFrame>
        <p:nvGraphicFramePr>
          <p:cNvPr id="8" name="Table 7">
            <a:extLst>
              <a:ext uri="{FF2B5EF4-FFF2-40B4-BE49-F238E27FC236}">
                <a16:creationId xmlns:a16="http://schemas.microsoft.com/office/drawing/2014/main" id="{00428BB7-6185-3618-3F1D-7544963A5CC6}"/>
              </a:ext>
            </a:extLst>
          </p:cNvPr>
          <p:cNvGraphicFramePr>
            <a:graphicFrameLocks noGrp="1"/>
          </p:cNvGraphicFramePr>
          <p:nvPr>
            <p:extLst>
              <p:ext uri="{D42A27DB-BD31-4B8C-83A1-F6EECF244321}">
                <p14:modId xmlns:p14="http://schemas.microsoft.com/office/powerpoint/2010/main" val="3283949359"/>
              </p:ext>
            </p:extLst>
          </p:nvPr>
        </p:nvGraphicFramePr>
        <p:xfrm>
          <a:off x="2095500" y="1295400"/>
          <a:ext cx="7848600" cy="372237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pPr algn="ctr"/>
                      <a:r>
                        <a:rPr lang="en-US" sz="1800">
                          <a:solidFill>
                            <a:schemeClr val="bg1"/>
                          </a:solidFill>
                          <a:latin typeface="Arial" pitchFamily="34" charset="0"/>
                          <a:cs typeface="Arial" pitchFamily="34" charset="0"/>
                        </a:rPr>
                        <a:t>Stakeholder</a:t>
                      </a:r>
                    </a:p>
                  </a:txBody>
                  <a:tcPr/>
                </a:tc>
                <a:tc>
                  <a:txBody>
                    <a:bodyPr/>
                    <a:lstStyle/>
                    <a:p>
                      <a:pPr algn="ctr"/>
                      <a:r>
                        <a:rPr lang="en-US" sz="1800">
                          <a:solidFill>
                            <a:schemeClr val="bg1"/>
                          </a:solidFill>
                          <a:latin typeface="Arial" pitchFamily="34" charset="0"/>
                          <a:cs typeface="Arial" pitchFamily="34" charset="0"/>
                        </a:rPr>
                        <a:t>Who</a:t>
                      </a:r>
                    </a:p>
                  </a:txBody>
                  <a:tcPr/>
                </a:tc>
                <a:tc>
                  <a:txBody>
                    <a:bodyPr/>
                    <a:lstStyle/>
                    <a:p>
                      <a:pPr algn="ctr"/>
                      <a:r>
                        <a:rPr lang="en-US" sz="1800">
                          <a:solidFill>
                            <a:schemeClr val="bg1"/>
                          </a:solidFill>
                          <a:latin typeface="Arial" pitchFamily="34" charset="0"/>
                          <a:cs typeface="Arial" pitchFamily="34" charset="0"/>
                        </a:rPr>
                        <a:t>Voice</a:t>
                      </a:r>
                    </a:p>
                  </a:txBody>
                  <a:tcPr/>
                </a:tc>
                <a:extLst>
                  <a:ext uri="{0D108BD9-81ED-4DB2-BD59-A6C34878D82A}">
                    <a16:rowId xmlns:a16="http://schemas.microsoft.com/office/drawing/2014/main" val="10000"/>
                  </a:ext>
                </a:extLst>
              </a:tr>
              <a:tr h="581025">
                <a:tc>
                  <a:txBody>
                    <a:bodyPr/>
                    <a:lstStyle/>
                    <a:p>
                      <a:r>
                        <a:rPr lang="en-US" sz="1400">
                          <a:latin typeface="Arial" pitchFamily="34" charset="0"/>
                          <a:cs typeface="Arial" pitchFamily="34" charset="0"/>
                        </a:rPr>
                        <a:t>Customer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latin typeface="Arial" pitchFamily="34" charset="0"/>
                          <a:cs typeface="Arial" pitchFamily="34" charset="0"/>
                        </a:rPr>
                        <a:t>Factory</a:t>
                      </a:r>
                    </a:p>
                    <a:p>
                      <a:endParaRPr lang="en-US" sz="1400">
                        <a:latin typeface="Arial" pitchFamily="34" charset="0"/>
                        <a:cs typeface="Arial" pitchFamily="34" charset="0"/>
                      </a:endParaRPr>
                    </a:p>
                  </a:txBody>
                  <a:tcPr/>
                </a:tc>
                <a:tc>
                  <a:txBody>
                    <a:bodyPr/>
                    <a:lstStyle/>
                    <a:p>
                      <a:r>
                        <a:rPr lang="en-US" sz="1400">
                          <a:latin typeface="Arial" pitchFamily="34" charset="0"/>
                          <a:cs typeface="Arial" pitchFamily="34" charset="0"/>
                        </a:rPr>
                        <a:t>Eliminate Production/Sales losses due to </a:t>
                      </a:r>
                    </a:p>
                    <a:p>
                      <a:r>
                        <a:rPr lang="en-US" sz="1400">
                          <a:latin typeface="Arial" pitchFamily="34" charset="0"/>
                          <a:cs typeface="Arial" pitchFamily="34" charset="0"/>
                        </a:rPr>
                        <a:t>Late Deliveries</a:t>
                      </a:r>
                    </a:p>
                  </a:txBody>
                  <a:tcPr/>
                </a:tc>
                <a:extLst>
                  <a:ext uri="{0D108BD9-81ED-4DB2-BD59-A6C34878D82A}">
                    <a16:rowId xmlns:a16="http://schemas.microsoft.com/office/drawing/2014/main" val="10001"/>
                  </a:ext>
                </a:extLst>
              </a:tr>
              <a:tr h="581025">
                <a:tc>
                  <a:txBody>
                    <a:bodyPr/>
                    <a:lstStyle/>
                    <a:p>
                      <a:r>
                        <a:rPr lang="en-US" sz="1400">
                          <a:latin typeface="Arial" pitchFamily="34" charset="0"/>
                          <a:cs typeface="Arial" pitchFamily="34" charset="0"/>
                        </a:rPr>
                        <a:t>Shipping personnel</a:t>
                      </a:r>
                    </a:p>
                  </a:txBody>
                  <a:tcPr/>
                </a:tc>
                <a:tc>
                  <a:txBody>
                    <a:bodyPr/>
                    <a:lstStyle/>
                    <a:p>
                      <a:r>
                        <a:rPr lang="en-US" sz="1400">
                          <a:latin typeface="Arial" pitchFamily="34" charset="0"/>
                          <a:cs typeface="Arial" pitchFamily="34" charset="0"/>
                        </a:rPr>
                        <a:t>Warehouse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latin typeface="Arial" pitchFamily="34" charset="0"/>
                          <a:cs typeface="Arial" pitchFamily="34" charset="0"/>
                        </a:rPr>
                        <a:t>Want accurate delivery schedule, on-time receipt of empty</a:t>
                      </a:r>
                      <a:r>
                        <a:rPr lang="en-US" sz="1400" baseline="0">
                          <a:latin typeface="Arial" pitchFamily="34" charset="0"/>
                          <a:cs typeface="Arial" pitchFamily="34" charset="0"/>
                        </a:rPr>
                        <a:t> trucks/drivers </a:t>
                      </a:r>
                      <a:r>
                        <a:rPr lang="en-US" sz="1400">
                          <a:latin typeface="Arial" pitchFamily="34" charset="0"/>
                          <a:cs typeface="Arial" pitchFamily="34" charset="0"/>
                        </a:rPr>
                        <a:t>to improve on-time deliveries</a:t>
                      </a:r>
                    </a:p>
                  </a:txBody>
                  <a:tcPr/>
                </a:tc>
                <a:extLst>
                  <a:ext uri="{0D108BD9-81ED-4DB2-BD59-A6C34878D82A}">
                    <a16:rowId xmlns:a16="http://schemas.microsoft.com/office/drawing/2014/main" val="10002"/>
                  </a:ext>
                </a:extLst>
              </a:tr>
              <a:tr h="581025">
                <a:tc>
                  <a:txBody>
                    <a:bodyPr/>
                    <a:lstStyle/>
                    <a:p>
                      <a:r>
                        <a:rPr lang="en-US" sz="1400">
                          <a:latin typeface="Arial" pitchFamily="34" charset="0"/>
                          <a:cs typeface="Arial" pitchFamily="34" charset="0"/>
                        </a:rPr>
                        <a:t>Driver coordinators</a:t>
                      </a:r>
                    </a:p>
                  </a:txBody>
                  <a:tcPr/>
                </a:tc>
                <a:tc>
                  <a:txBody>
                    <a:bodyPr/>
                    <a:lstStyle/>
                    <a:p>
                      <a:r>
                        <a:rPr lang="en-US" sz="1400">
                          <a:latin typeface="Arial" pitchFamily="34" charset="0"/>
                          <a:cs typeface="Arial" pitchFamily="34" charset="0"/>
                        </a:rPr>
                        <a:t>Warehouse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latin typeface="Arial" pitchFamily="34" charset="0"/>
                          <a:cs typeface="Arial" pitchFamily="34" charset="0"/>
                        </a:rPr>
                        <a:t>Want accurate</a:t>
                      </a:r>
                      <a:r>
                        <a:rPr lang="en-US" sz="1400" baseline="0">
                          <a:latin typeface="Arial" pitchFamily="34" charset="0"/>
                          <a:cs typeface="Arial" pitchFamily="34" charset="0"/>
                        </a:rPr>
                        <a:t> </a:t>
                      </a:r>
                      <a:r>
                        <a:rPr lang="en-US" sz="1400">
                          <a:latin typeface="Arial" pitchFamily="34" charset="0"/>
                          <a:cs typeface="Arial" pitchFamily="34" charset="0"/>
                        </a:rPr>
                        <a:t>delivery schedule, on-time dispatch information, correct location of trucks to improve on-time deliveries</a:t>
                      </a:r>
                    </a:p>
                  </a:txBody>
                  <a:tcPr/>
                </a:tc>
                <a:extLst>
                  <a:ext uri="{0D108BD9-81ED-4DB2-BD59-A6C34878D82A}">
                    <a16:rowId xmlns:a16="http://schemas.microsoft.com/office/drawing/2014/main" val="10003"/>
                  </a:ext>
                </a:extLst>
              </a:tr>
              <a:tr h="581025">
                <a:tc>
                  <a:txBody>
                    <a:bodyPr/>
                    <a:lstStyle/>
                    <a:p>
                      <a:r>
                        <a:rPr lang="en-US" sz="1400">
                          <a:latin typeface="Arial" pitchFamily="34" charset="0"/>
                          <a:cs typeface="Arial" pitchFamily="34" charset="0"/>
                        </a:rPr>
                        <a:t>Drivers</a:t>
                      </a:r>
                    </a:p>
                  </a:txBody>
                  <a:tcPr/>
                </a:tc>
                <a:tc>
                  <a:txBody>
                    <a:bodyPr/>
                    <a:lstStyle/>
                    <a:p>
                      <a:r>
                        <a:rPr lang="en-US" sz="1400">
                          <a:latin typeface="Arial" pitchFamily="34" charset="0"/>
                          <a:cs typeface="Arial" pitchFamily="34" charset="0"/>
                        </a:rPr>
                        <a:t>Warehouse</a:t>
                      </a:r>
                    </a:p>
                  </a:txBody>
                  <a:tcPr/>
                </a:tc>
                <a:tc>
                  <a:txBody>
                    <a:bodyPr/>
                    <a:lstStyle/>
                    <a:p>
                      <a:r>
                        <a:rPr lang="en-US" sz="1400">
                          <a:latin typeface="Arial" pitchFamily="34" charset="0"/>
                          <a:cs typeface="Arial" pitchFamily="34" charset="0"/>
                        </a:rPr>
                        <a:t>Want accurate  delivery schedule, correct location of trucks, on-time dispatch from W/H to improve on-time deliveries</a:t>
                      </a:r>
                    </a:p>
                  </a:txBody>
                  <a:tcPr/>
                </a:tc>
                <a:extLst>
                  <a:ext uri="{0D108BD9-81ED-4DB2-BD59-A6C34878D82A}">
                    <a16:rowId xmlns:a16="http://schemas.microsoft.com/office/drawing/2014/main" val="10004"/>
                  </a:ext>
                </a:extLst>
              </a:tr>
              <a:tr h="581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latin typeface="Arial" pitchFamily="34" charset="0"/>
                          <a:cs typeface="Arial" pitchFamily="34" charset="0"/>
                        </a:rPr>
                        <a:t>Suppliers of components</a:t>
                      </a:r>
                    </a:p>
                  </a:txBody>
                  <a:tcPr/>
                </a:tc>
                <a:tc>
                  <a:txBody>
                    <a:bodyPr/>
                    <a:lstStyle/>
                    <a:p>
                      <a:r>
                        <a:rPr lang="en-US" sz="1400">
                          <a:latin typeface="Arial" pitchFamily="34" charset="0"/>
                          <a:cs typeface="Arial" pitchFamily="34" charset="0"/>
                        </a:rPr>
                        <a:t>Suppliers</a:t>
                      </a:r>
                    </a:p>
                  </a:txBody>
                  <a:tcPr/>
                </a:tc>
                <a:tc>
                  <a:txBody>
                    <a:bodyPr/>
                    <a:lstStyle/>
                    <a:p>
                      <a:r>
                        <a:rPr lang="en-US" sz="1400">
                          <a:latin typeface="Arial" pitchFamily="34" charset="0"/>
                          <a:cs typeface="Arial" pitchFamily="34" charset="0"/>
                        </a:rPr>
                        <a:t>Want accurate forecast and stock-levels at warehouse</a:t>
                      </a:r>
                      <a:r>
                        <a:rPr lang="en-US" sz="1400" baseline="0">
                          <a:latin typeface="Arial" pitchFamily="34" charset="0"/>
                          <a:cs typeface="Arial" pitchFamily="34" charset="0"/>
                        </a:rPr>
                        <a:t> </a:t>
                      </a:r>
                      <a:r>
                        <a:rPr lang="en-US" sz="1400">
                          <a:latin typeface="Arial" pitchFamily="34" charset="0"/>
                          <a:cs typeface="Arial" pitchFamily="34" charset="0"/>
                        </a:rPr>
                        <a:t>to improve on-time deliveries</a:t>
                      </a:r>
                    </a:p>
                  </a:txBody>
                  <a:tcPr/>
                </a:tc>
                <a:extLst>
                  <a:ext uri="{0D108BD9-81ED-4DB2-BD59-A6C34878D82A}">
                    <a16:rowId xmlns:a16="http://schemas.microsoft.com/office/drawing/2014/main" val="10005"/>
                  </a:ext>
                </a:extLst>
              </a:tr>
            </a:tbl>
          </a:graphicData>
        </a:graphic>
      </p:graphicFrame>
      <p:sp>
        <p:nvSpPr>
          <p:cNvPr id="9" name="Down Arrow 8">
            <a:extLst>
              <a:ext uri="{FF2B5EF4-FFF2-40B4-BE49-F238E27FC236}">
                <a16:creationId xmlns:a16="http://schemas.microsoft.com/office/drawing/2014/main" id="{145DA8BD-2E22-C8D6-79B4-3D25F515F214}"/>
              </a:ext>
            </a:extLst>
          </p:cNvPr>
          <p:cNvSpPr/>
          <p:nvPr/>
        </p:nvSpPr>
        <p:spPr>
          <a:xfrm>
            <a:off x="5410200" y="4985385"/>
            <a:ext cx="1219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6D5C4F-7EC8-3446-7123-5C19AC4C31B0}"/>
              </a:ext>
            </a:extLst>
          </p:cNvPr>
          <p:cNvSpPr/>
          <p:nvPr/>
        </p:nvSpPr>
        <p:spPr>
          <a:xfrm>
            <a:off x="3886200" y="5822732"/>
            <a:ext cx="4419600" cy="457200"/>
          </a:xfrm>
          <a:prstGeom prst="rect">
            <a:avLst/>
          </a:prstGeom>
          <a:solidFill>
            <a:srgbClr val="CCFF99"/>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b="1">
                <a:solidFill>
                  <a:schemeClr val="tx1"/>
                </a:solidFill>
                <a:latin typeface="Arial" pitchFamily="34" charset="0"/>
                <a:cs typeface="Arial" pitchFamily="34" charset="0"/>
              </a:rPr>
              <a:t>VOC : Improve on-time deliveries</a:t>
            </a:r>
          </a:p>
          <a:p>
            <a:pPr algn="ctr"/>
            <a:endParaRPr lang="en-US" sz="2000" b="1">
              <a:solidFill>
                <a:schemeClr val="tx1"/>
              </a:solidFill>
              <a:latin typeface="Arial" pitchFamily="34" charset="0"/>
              <a:cs typeface="Arial" pitchFamily="34" charset="0"/>
            </a:endParaRPr>
          </a:p>
          <a:p>
            <a:pPr algn="ctr"/>
            <a:endParaRPr lang="en-US" sz="2000" b="1">
              <a:solidFill>
                <a:schemeClr val="tx1"/>
              </a:solidFill>
              <a:latin typeface="Arial" pitchFamily="34" charset="0"/>
              <a:cs typeface="Arial" pitchFamily="34" charset="0"/>
            </a:endParaRPr>
          </a:p>
          <a:p>
            <a:pPr algn="ctr"/>
            <a:endParaRPr lang="en-US" sz="2000" b="1">
              <a:solidFill>
                <a:schemeClr val="tx1"/>
              </a:solidFill>
              <a:latin typeface="Arial" pitchFamily="34" charset="0"/>
              <a:cs typeface="Arial" pitchFamily="34" charset="0"/>
            </a:endParaRPr>
          </a:p>
        </p:txBody>
      </p:sp>
      <p:sp>
        <p:nvSpPr>
          <p:cNvPr id="11" name="Slide Number Placeholder 7">
            <a:extLst>
              <a:ext uri="{FF2B5EF4-FFF2-40B4-BE49-F238E27FC236}">
                <a16:creationId xmlns:a16="http://schemas.microsoft.com/office/drawing/2014/main" id="{F504364D-E70A-6B62-7418-22FA4AF96F0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lumMod val="85000"/>
                    <a:lumOff val="1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15901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18B8-28B2-17F6-E032-76BD71B03C45}"/>
              </a:ext>
            </a:extLst>
          </p:cNvPr>
          <p:cNvSpPr>
            <a:spLocks noGrp="1"/>
          </p:cNvSpPr>
          <p:nvPr>
            <p:ph type="title"/>
          </p:nvPr>
        </p:nvSpPr>
        <p:spPr/>
        <p:txBody>
          <a:bodyPr/>
          <a:lstStyle/>
          <a:p>
            <a:r>
              <a:rPr lang="en-US" sz="2000">
                <a:solidFill>
                  <a:schemeClr val="tx1"/>
                </a:solidFill>
                <a:latin typeface="Verdana"/>
                <a:ea typeface="Verdana"/>
                <a:cs typeface="Arial"/>
              </a:rPr>
              <a:t>CTQ Drill-down</a:t>
            </a:r>
            <a:endParaRPr lang="en-US">
              <a:solidFill>
                <a:schemeClr val="tx1"/>
              </a:solidFill>
              <a:latin typeface="Verdana"/>
              <a:ea typeface="Verdana"/>
            </a:endParaRPr>
          </a:p>
        </p:txBody>
      </p:sp>
      <p:sp>
        <p:nvSpPr>
          <p:cNvPr id="3" name="Content Placeholder 2">
            <a:extLst>
              <a:ext uri="{FF2B5EF4-FFF2-40B4-BE49-F238E27FC236}">
                <a16:creationId xmlns:a16="http://schemas.microsoft.com/office/drawing/2014/main" id="{7E3B2FF7-155C-8483-31E4-965F3CFF4339}"/>
              </a:ext>
            </a:extLst>
          </p:cNvPr>
          <p:cNvSpPr>
            <a:spLocks noGrp="1"/>
          </p:cNvSpPr>
          <p:nvPr>
            <p:ph idx="1"/>
          </p:nvPr>
        </p:nvSpPr>
        <p:spPr/>
        <p:txBody>
          <a:bodyPr/>
          <a:lstStyle/>
          <a:p>
            <a:pPr marL="0" indent="0">
              <a:buNone/>
            </a:pPr>
            <a:r>
              <a:rPr lang="en-US">
                <a:latin typeface="Verdana"/>
                <a:ea typeface="Verdana"/>
              </a:rPr>
              <a:t>                                                                </a:t>
            </a:r>
          </a:p>
        </p:txBody>
      </p:sp>
      <p:sp>
        <p:nvSpPr>
          <p:cNvPr id="5" name="Slide Number Placeholder 4">
            <a:extLst>
              <a:ext uri="{FF2B5EF4-FFF2-40B4-BE49-F238E27FC236}">
                <a16:creationId xmlns:a16="http://schemas.microsoft.com/office/drawing/2014/main" id="{C51F8118-0545-F38D-068C-60F0F36DC4A3}"/>
              </a:ext>
            </a:extLst>
          </p:cNvPr>
          <p:cNvSpPr>
            <a:spLocks noGrp="1"/>
          </p:cNvSpPr>
          <p:nvPr>
            <p:ph type="sldNum" sz="quarter" idx="12"/>
          </p:nvPr>
        </p:nvSpPr>
        <p:spPr/>
        <p:txBody>
          <a:bodyPr/>
          <a:lstStyle/>
          <a:p>
            <a:fld id="{963B0023-0CED-47F7-85AE-654F0B232C29}" type="slidenum">
              <a:rPr lang="en-US" smtClean="0"/>
              <a:pPr/>
              <a:t>6</a:t>
            </a:fld>
            <a:endParaRPr lang="en-US"/>
          </a:p>
        </p:txBody>
      </p:sp>
      <p:sp>
        <p:nvSpPr>
          <p:cNvPr id="6" name="Oval Callout 26">
            <a:extLst>
              <a:ext uri="{FF2B5EF4-FFF2-40B4-BE49-F238E27FC236}">
                <a16:creationId xmlns:a16="http://schemas.microsoft.com/office/drawing/2014/main" id="{11327F6E-6033-BB4E-B408-34505A80C843}"/>
              </a:ext>
            </a:extLst>
          </p:cNvPr>
          <p:cNvSpPr/>
          <p:nvPr/>
        </p:nvSpPr>
        <p:spPr>
          <a:xfrm rot="10800000" flipV="1">
            <a:off x="616788" y="1718094"/>
            <a:ext cx="2438400" cy="1371600"/>
          </a:xfrm>
          <a:prstGeom prst="wedgeEllipseCallout">
            <a:avLst>
              <a:gd name="adj1" fmla="val 20018"/>
              <a:gd name="adj2" fmla="val 76684"/>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accent1">
                    <a:lumMod val="75000"/>
                  </a:schemeClr>
                </a:solidFill>
                <a:latin typeface="Arial"/>
                <a:cs typeface="Arial"/>
              </a:rPr>
              <a:t>Eliminate Production/Sales losses due to </a:t>
            </a:r>
            <a:endParaRPr lang="en-US" sz="1600">
              <a:solidFill>
                <a:schemeClr val="accent1">
                  <a:lumMod val="75000"/>
                </a:schemeClr>
              </a:solidFill>
              <a:latin typeface="Arial" pitchFamily="34" charset="0"/>
              <a:cs typeface="Arial" pitchFamily="34" charset="0"/>
            </a:endParaRPr>
          </a:p>
          <a:p>
            <a:pPr algn="ctr"/>
            <a:r>
              <a:rPr lang="en-US" sz="1600">
                <a:solidFill>
                  <a:schemeClr val="accent1">
                    <a:lumMod val="75000"/>
                  </a:schemeClr>
                </a:solidFill>
                <a:latin typeface="Arial"/>
                <a:cs typeface="Arial"/>
              </a:rPr>
              <a:t>Late Deliveries</a:t>
            </a:r>
            <a:endParaRPr lang="en-US" sz="1600">
              <a:solidFill>
                <a:schemeClr val="accent1">
                  <a:lumMod val="75000"/>
                </a:schemeClr>
              </a:solidFill>
              <a:latin typeface="Arial"/>
              <a:ea typeface="Verdana"/>
              <a:cs typeface="Arial"/>
            </a:endParaRPr>
          </a:p>
        </p:txBody>
      </p:sp>
      <p:sp>
        <p:nvSpPr>
          <p:cNvPr id="7" name="Rectangle 6">
            <a:extLst>
              <a:ext uri="{FF2B5EF4-FFF2-40B4-BE49-F238E27FC236}">
                <a16:creationId xmlns:a16="http://schemas.microsoft.com/office/drawing/2014/main" id="{0AA05783-58B7-ED58-D9FE-66D90B1838B1}"/>
              </a:ext>
            </a:extLst>
          </p:cNvPr>
          <p:cNvSpPr/>
          <p:nvPr/>
        </p:nvSpPr>
        <p:spPr>
          <a:xfrm>
            <a:off x="678611" y="3585713"/>
            <a:ext cx="1447800" cy="7620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accent1">
                    <a:lumMod val="75000"/>
                  </a:schemeClr>
                </a:solidFill>
                <a:latin typeface="Arial"/>
                <a:cs typeface="Arial"/>
              </a:rPr>
              <a:t>Customer </a:t>
            </a:r>
            <a:endParaRPr lang="en-US" sz="1600">
              <a:solidFill>
                <a:schemeClr val="accent1">
                  <a:lumMod val="75000"/>
                </a:schemeClr>
              </a:solidFill>
              <a:latin typeface="Arial" pitchFamily="34" charset="0"/>
              <a:cs typeface="Arial" pitchFamily="34" charset="0"/>
            </a:endParaRPr>
          </a:p>
          <a:p>
            <a:pPr algn="ctr"/>
            <a:r>
              <a:rPr lang="en-US" sz="1600">
                <a:solidFill>
                  <a:schemeClr val="accent1">
                    <a:lumMod val="75000"/>
                  </a:schemeClr>
                </a:solidFill>
                <a:latin typeface="Arial"/>
                <a:cs typeface="Arial"/>
              </a:rPr>
              <a:t>Need</a:t>
            </a:r>
          </a:p>
        </p:txBody>
      </p:sp>
      <p:sp>
        <p:nvSpPr>
          <p:cNvPr id="8" name="Rectangle 7">
            <a:extLst>
              <a:ext uri="{FF2B5EF4-FFF2-40B4-BE49-F238E27FC236}">
                <a16:creationId xmlns:a16="http://schemas.microsoft.com/office/drawing/2014/main" id="{E34CB4AA-8A1C-15C9-1938-40AF0D2D61F0}"/>
              </a:ext>
            </a:extLst>
          </p:cNvPr>
          <p:cNvSpPr/>
          <p:nvPr/>
        </p:nvSpPr>
        <p:spPr>
          <a:xfrm>
            <a:off x="2339196" y="3724334"/>
            <a:ext cx="723181" cy="620527"/>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itchFamily="34" charset="0"/>
                <a:cs typeface="Arial" pitchFamily="34" charset="0"/>
              </a:rPr>
              <a:t>CTQ</a:t>
            </a:r>
          </a:p>
        </p:txBody>
      </p:sp>
      <p:sp>
        <p:nvSpPr>
          <p:cNvPr id="9" name="Rectangle 8">
            <a:extLst>
              <a:ext uri="{FF2B5EF4-FFF2-40B4-BE49-F238E27FC236}">
                <a16:creationId xmlns:a16="http://schemas.microsoft.com/office/drawing/2014/main" id="{36379FD5-E12E-8AD7-15D5-1A11B5F5684E}"/>
              </a:ext>
            </a:extLst>
          </p:cNvPr>
          <p:cNvSpPr/>
          <p:nvPr/>
        </p:nvSpPr>
        <p:spPr>
          <a:xfrm>
            <a:off x="6787550" y="1528313"/>
            <a:ext cx="2133600" cy="59896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itchFamily="34" charset="0"/>
                <a:cs typeface="Arial" pitchFamily="34" charset="0"/>
              </a:rPr>
              <a:t>Output Characteristic</a:t>
            </a:r>
          </a:p>
        </p:txBody>
      </p:sp>
      <p:sp>
        <p:nvSpPr>
          <p:cNvPr id="11" name="Oval Callout 30">
            <a:extLst>
              <a:ext uri="{FF2B5EF4-FFF2-40B4-BE49-F238E27FC236}">
                <a16:creationId xmlns:a16="http://schemas.microsoft.com/office/drawing/2014/main" id="{8C0DD1A5-B9D1-B463-8877-A0168ABC9104}"/>
              </a:ext>
            </a:extLst>
          </p:cNvPr>
          <p:cNvSpPr/>
          <p:nvPr/>
        </p:nvSpPr>
        <p:spPr>
          <a:xfrm rot="10800000" flipV="1">
            <a:off x="9149751" y="1361537"/>
            <a:ext cx="1765540" cy="628291"/>
          </a:xfrm>
          <a:prstGeom prst="wedgeEllipseCallout">
            <a:avLst>
              <a:gd name="adj1" fmla="val 61262"/>
              <a:gd name="adj2" fmla="val 42641"/>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a:solidFill>
                  <a:schemeClr val="accent1"/>
                </a:solidFill>
                <a:latin typeface="Arial"/>
                <a:cs typeface="Arial"/>
              </a:rPr>
              <a:t>On-time Deliveries</a:t>
            </a:r>
            <a:endParaRPr lang="en-US" sz="1400" b="1">
              <a:solidFill>
                <a:schemeClr val="accent1"/>
              </a:solidFill>
              <a:latin typeface="Arial"/>
              <a:ea typeface="Verdana"/>
              <a:cs typeface="Arial"/>
            </a:endParaRPr>
          </a:p>
        </p:txBody>
      </p:sp>
      <p:sp>
        <p:nvSpPr>
          <p:cNvPr id="13" name="Oval Callout 31">
            <a:extLst>
              <a:ext uri="{FF2B5EF4-FFF2-40B4-BE49-F238E27FC236}">
                <a16:creationId xmlns:a16="http://schemas.microsoft.com/office/drawing/2014/main" id="{57D31762-68E2-2E36-1E9F-8CAA0895729A}"/>
              </a:ext>
            </a:extLst>
          </p:cNvPr>
          <p:cNvSpPr/>
          <p:nvPr/>
        </p:nvSpPr>
        <p:spPr>
          <a:xfrm rot="10800000" flipV="1">
            <a:off x="9307902" y="2146540"/>
            <a:ext cx="1981200" cy="685800"/>
          </a:xfrm>
          <a:prstGeom prst="wedgeEllipseCallout">
            <a:avLst>
              <a:gd name="adj1" fmla="val 61262"/>
              <a:gd name="adj2" fmla="val 42641"/>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a:solidFill>
                  <a:schemeClr val="accent1"/>
                </a:solidFill>
                <a:latin typeface="Arial"/>
                <a:cs typeface="Arial"/>
              </a:rPr>
              <a:t>On-time Deliveries%</a:t>
            </a:r>
            <a:endParaRPr lang="en-US" sz="1400" b="1">
              <a:solidFill>
                <a:schemeClr val="accent1"/>
              </a:solidFill>
              <a:latin typeface="Verdana"/>
              <a:ea typeface="Verdana"/>
              <a:cs typeface="Arial"/>
            </a:endParaRPr>
          </a:p>
        </p:txBody>
      </p:sp>
      <p:sp>
        <p:nvSpPr>
          <p:cNvPr id="14" name="Oval Callout 32">
            <a:extLst>
              <a:ext uri="{FF2B5EF4-FFF2-40B4-BE49-F238E27FC236}">
                <a16:creationId xmlns:a16="http://schemas.microsoft.com/office/drawing/2014/main" id="{5D4FEE42-5B84-EDA1-0E60-B67A540B0C96}"/>
              </a:ext>
            </a:extLst>
          </p:cNvPr>
          <p:cNvSpPr/>
          <p:nvPr/>
        </p:nvSpPr>
        <p:spPr>
          <a:xfrm rot="10800000" flipV="1">
            <a:off x="9307902" y="2911415"/>
            <a:ext cx="1981200" cy="685800"/>
          </a:xfrm>
          <a:prstGeom prst="wedgeEllipseCallout">
            <a:avLst>
              <a:gd name="adj1" fmla="val 61262"/>
              <a:gd name="adj2" fmla="val 42641"/>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a:solidFill>
                  <a:schemeClr val="accent1"/>
                </a:solidFill>
                <a:latin typeface="Arial"/>
                <a:cs typeface="Arial"/>
              </a:rPr>
              <a:t>≥ 98%</a:t>
            </a:r>
          </a:p>
        </p:txBody>
      </p:sp>
      <p:sp>
        <p:nvSpPr>
          <p:cNvPr id="15" name="Oval Callout 33">
            <a:extLst>
              <a:ext uri="{FF2B5EF4-FFF2-40B4-BE49-F238E27FC236}">
                <a16:creationId xmlns:a16="http://schemas.microsoft.com/office/drawing/2014/main" id="{C0BA424E-E7B3-6F8D-B7CF-A242D4D04ED6}"/>
              </a:ext>
            </a:extLst>
          </p:cNvPr>
          <p:cNvSpPr/>
          <p:nvPr/>
        </p:nvSpPr>
        <p:spPr>
          <a:xfrm rot="10800000" flipV="1">
            <a:off x="9307902" y="3651849"/>
            <a:ext cx="1981200" cy="685800"/>
          </a:xfrm>
          <a:prstGeom prst="wedgeEllipseCallout">
            <a:avLst>
              <a:gd name="adj1" fmla="val 61262"/>
              <a:gd name="adj2" fmla="val 42641"/>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a:solidFill>
                  <a:schemeClr val="accent1"/>
                </a:solidFill>
                <a:latin typeface="Arial"/>
                <a:cs typeface="Arial"/>
              </a:rPr>
              <a:t>100%</a:t>
            </a:r>
          </a:p>
        </p:txBody>
      </p:sp>
      <p:sp>
        <p:nvSpPr>
          <p:cNvPr id="16" name="Oval Callout 34">
            <a:extLst>
              <a:ext uri="{FF2B5EF4-FFF2-40B4-BE49-F238E27FC236}">
                <a16:creationId xmlns:a16="http://schemas.microsoft.com/office/drawing/2014/main" id="{DFA6CF2D-AD04-9A9D-5E18-8F59A1A2BD30}"/>
              </a:ext>
            </a:extLst>
          </p:cNvPr>
          <p:cNvSpPr/>
          <p:nvPr/>
        </p:nvSpPr>
        <p:spPr>
          <a:xfrm rot="10800000" flipV="1">
            <a:off x="9307902" y="4478547"/>
            <a:ext cx="1981200" cy="762000"/>
          </a:xfrm>
          <a:prstGeom prst="wedgeEllipseCallout">
            <a:avLst>
              <a:gd name="adj1" fmla="val 61262"/>
              <a:gd name="adj2" fmla="val 42641"/>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a:solidFill>
                  <a:schemeClr val="accent1"/>
                </a:solidFill>
                <a:latin typeface="Arial"/>
                <a:cs typeface="Arial"/>
              </a:rPr>
              <a:t>Late delivery, </a:t>
            </a:r>
            <a:endParaRPr lang="en-US" sz="1400" b="1">
              <a:solidFill>
                <a:schemeClr val="accent1"/>
              </a:solidFill>
              <a:latin typeface="Arial" pitchFamily="34" charset="0"/>
              <a:cs typeface="Arial" pitchFamily="34" charset="0"/>
            </a:endParaRPr>
          </a:p>
          <a:p>
            <a:pPr algn="ctr"/>
            <a:r>
              <a:rPr lang="en-US" sz="1400" b="1">
                <a:solidFill>
                  <a:schemeClr val="accent1"/>
                </a:solidFill>
                <a:latin typeface="Arial"/>
                <a:cs typeface="Arial"/>
              </a:rPr>
              <a:t>1 opportunity for error</a:t>
            </a:r>
          </a:p>
        </p:txBody>
      </p:sp>
      <p:sp>
        <p:nvSpPr>
          <p:cNvPr id="17" name="Rectangle 16">
            <a:extLst>
              <a:ext uri="{FF2B5EF4-FFF2-40B4-BE49-F238E27FC236}">
                <a16:creationId xmlns:a16="http://schemas.microsoft.com/office/drawing/2014/main" id="{49139DD3-BBAF-BDFB-0737-53A8A7903F15}"/>
              </a:ext>
            </a:extLst>
          </p:cNvPr>
          <p:cNvSpPr/>
          <p:nvPr/>
        </p:nvSpPr>
        <p:spPr>
          <a:xfrm>
            <a:off x="6787552" y="2407339"/>
            <a:ext cx="2133600" cy="59896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itchFamily="34" charset="0"/>
                <a:cs typeface="Arial" pitchFamily="34" charset="0"/>
              </a:rPr>
              <a:t>Target</a:t>
            </a:r>
          </a:p>
        </p:txBody>
      </p:sp>
      <p:sp>
        <p:nvSpPr>
          <p:cNvPr id="18" name="Rectangle 17">
            <a:extLst>
              <a:ext uri="{FF2B5EF4-FFF2-40B4-BE49-F238E27FC236}">
                <a16:creationId xmlns:a16="http://schemas.microsoft.com/office/drawing/2014/main" id="{810698C7-FA9F-2A9F-40A1-BEB35A5DFA41}"/>
              </a:ext>
            </a:extLst>
          </p:cNvPr>
          <p:cNvSpPr/>
          <p:nvPr/>
        </p:nvSpPr>
        <p:spPr>
          <a:xfrm>
            <a:off x="6801928" y="3122762"/>
            <a:ext cx="2133600" cy="59896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itchFamily="34" charset="0"/>
                <a:cs typeface="Arial" pitchFamily="34" charset="0"/>
              </a:rPr>
              <a:t>Specification/</a:t>
            </a:r>
          </a:p>
          <a:p>
            <a:pPr algn="ctr"/>
            <a:r>
              <a:rPr lang="en-US" sz="1600">
                <a:solidFill>
                  <a:schemeClr val="tx1"/>
                </a:solidFill>
                <a:latin typeface="Arial" pitchFamily="34" charset="0"/>
                <a:cs typeface="Arial" pitchFamily="34" charset="0"/>
              </a:rPr>
              <a:t>Tolerance limits</a:t>
            </a:r>
          </a:p>
        </p:txBody>
      </p:sp>
      <p:sp>
        <p:nvSpPr>
          <p:cNvPr id="19" name="Rectangle 18">
            <a:extLst>
              <a:ext uri="{FF2B5EF4-FFF2-40B4-BE49-F238E27FC236}">
                <a16:creationId xmlns:a16="http://schemas.microsoft.com/office/drawing/2014/main" id="{DFA338D1-8C21-5F4A-5FE9-1B827F27FF89}"/>
              </a:ext>
            </a:extLst>
          </p:cNvPr>
          <p:cNvSpPr/>
          <p:nvPr/>
        </p:nvSpPr>
        <p:spPr>
          <a:xfrm>
            <a:off x="6773174" y="3870385"/>
            <a:ext cx="2133600" cy="59896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itchFamily="34" charset="0"/>
                <a:cs typeface="Arial" pitchFamily="34" charset="0"/>
              </a:rPr>
              <a:t>Specification/</a:t>
            </a:r>
          </a:p>
          <a:p>
            <a:pPr algn="ctr"/>
            <a:r>
              <a:rPr lang="en-US" sz="1600">
                <a:solidFill>
                  <a:schemeClr val="tx1"/>
                </a:solidFill>
                <a:latin typeface="Arial" pitchFamily="34" charset="0"/>
                <a:cs typeface="Arial" pitchFamily="34" charset="0"/>
              </a:rPr>
              <a:t>Tolerance limits</a:t>
            </a:r>
          </a:p>
        </p:txBody>
      </p:sp>
      <p:sp>
        <p:nvSpPr>
          <p:cNvPr id="20" name="Rectangle 19">
            <a:extLst>
              <a:ext uri="{FF2B5EF4-FFF2-40B4-BE49-F238E27FC236}">
                <a16:creationId xmlns:a16="http://schemas.microsoft.com/office/drawing/2014/main" id="{EF949DF8-3829-CD0F-483E-CA9532DF12C0}"/>
              </a:ext>
            </a:extLst>
          </p:cNvPr>
          <p:cNvSpPr/>
          <p:nvPr/>
        </p:nvSpPr>
        <p:spPr>
          <a:xfrm>
            <a:off x="6801928" y="4631516"/>
            <a:ext cx="2133600" cy="598967"/>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a:solidFill>
                  <a:schemeClr val="tx1"/>
                </a:solidFill>
                <a:latin typeface="Arial" pitchFamily="34" charset="0"/>
                <a:cs typeface="Arial" pitchFamily="34" charset="0"/>
              </a:rPr>
              <a:t>Defect Definition</a:t>
            </a:r>
          </a:p>
        </p:txBody>
      </p:sp>
    </p:spTree>
    <p:extLst>
      <p:ext uri="{BB962C8B-B14F-4D97-AF65-F5344CB8AC3E}">
        <p14:creationId xmlns:p14="http://schemas.microsoft.com/office/powerpoint/2010/main" val="74135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575A7-EF9B-7F4C-D6A7-F47DD69D9DDB}"/>
              </a:ext>
            </a:extLst>
          </p:cNvPr>
          <p:cNvSpPr>
            <a:spLocks noGrp="1"/>
          </p:cNvSpPr>
          <p:nvPr>
            <p:ph type="title"/>
          </p:nvPr>
        </p:nvSpPr>
        <p:spPr/>
        <p:txBody>
          <a:bodyPr/>
          <a:lstStyle/>
          <a:p>
            <a:r>
              <a:rPr lang="en-US" sz="3200" b="1" dirty="0">
                <a:solidFill>
                  <a:schemeClr val="tx1"/>
                </a:solidFill>
                <a:latin typeface="Arial" pitchFamily="34" charset="0"/>
                <a:cs typeface="Arial" pitchFamily="34" charset="0"/>
              </a:rPr>
              <a:t>Project Charter</a:t>
            </a:r>
            <a:endParaRPr lang="en-US" dirty="0"/>
          </a:p>
        </p:txBody>
      </p:sp>
      <p:sp>
        <p:nvSpPr>
          <p:cNvPr id="8" name="Content Placeholder 7">
            <a:extLst>
              <a:ext uri="{FF2B5EF4-FFF2-40B4-BE49-F238E27FC236}">
                <a16:creationId xmlns:a16="http://schemas.microsoft.com/office/drawing/2014/main" id="{1BAE6ED8-416B-70CF-1C47-168359C7B2E9}"/>
              </a:ext>
            </a:extLst>
          </p:cNvPr>
          <p:cNvSpPr>
            <a:spLocks noGrp="1"/>
          </p:cNvSpPr>
          <p:nvPr>
            <p:ph sz="half" idx="1"/>
          </p:nvPr>
        </p:nvSpPr>
        <p:spPr/>
        <p:txBody>
          <a:bodyPr>
            <a:normAutofit fontScale="55000" lnSpcReduction="20000"/>
          </a:bodyPr>
          <a:lstStyle/>
          <a:p>
            <a:pPr marL="0" indent="0">
              <a:buNone/>
            </a:pPr>
            <a:r>
              <a:rPr lang="en-US" b="1" dirty="0">
                <a:latin typeface="Calibri" panose="020F0502020204030204" pitchFamily="34" charset="0"/>
                <a:cs typeface="Calibri" panose="020F0502020204030204" pitchFamily="34" charset="0"/>
              </a:rPr>
              <a:t>Project Title </a:t>
            </a:r>
            <a:r>
              <a:rPr lang="en-US" dirty="0">
                <a:latin typeface="Calibri" panose="020F0502020204030204" pitchFamily="34" charset="0"/>
                <a:cs typeface="Calibri" panose="020F0502020204030204" pitchFamily="34" charset="0"/>
              </a:rPr>
              <a:t>– Improve On-Time Delivery %</a:t>
            </a:r>
          </a:p>
          <a:p>
            <a:pPr marL="0" indent="0">
              <a:buNone/>
            </a:pPr>
            <a:r>
              <a:rPr lang="en-US" b="1" dirty="0">
                <a:latin typeface="Calibri" panose="020F0502020204030204" pitchFamily="34" charset="0"/>
                <a:cs typeface="Calibri" panose="020F0502020204030204" pitchFamily="34" charset="0"/>
              </a:rPr>
              <a:t>Process Information </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Business – ABC Manufacturing Co.</a:t>
            </a:r>
          </a:p>
          <a:p>
            <a:pPr marL="0" indent="0">
              <a:buNone/>
            </a:pPr>
            <a:r>
              <a:rPr lang="en-US" dirty="0">
                <a:latin typeface="Calibri" panose="020F0502020204030204" pitchFamily="34" charset="0"/>
                <a:cs typeface="Calibri" panose="020F0502020204030204" pitchFamily="34" charset="0"/>
              </a:rPr>
              <a:t>Support Function – Warehouse</a:t>
            </a:r>
          </a:p>
          <a:p>
            <a:pPr marL="0" indent="0">
              <a:buNone/>
            </a:pPr>
            <a:r>
              <a:rPr lang="en-US" b="1" dirty="0">
                <a:latin typeface="Calibri" panose="020F0502020204030204" pitchFamily="34" charset="0"/>
                <a:cs typeface="Calibri" panose="020F0502020204030204" pitchFamily="34" charset="0"/>
              </a:rPr>
              <a:t>Team – </a:t>
            </a:r>
          </a:p>
          <a:p>
            <a:pPr marL="0" indent="0">
              <a:buNone/>
            </a:pPr>
            <a:r>
              <a:rPr lang="en-US" dirty="0">
                <a:latin typeface="Calibri" panose="020F0502020204030204" pitchFamily="34" charset="0"/>
                <a:cs typeface="Calibri" panose="020F0502020204030204" pitchFamily="34" charset="0"/>
              </a:rPr>
              <a:t>Project Champion – Jayesh</a:t>
            </a:r>
          </a:p>
          <a:p>
            <a:pPr marL="0" indent="0">
              <a:buNone/>
            </a:pPr>
            <a:r>
              <a:rPr lang="en-US" dirty="0">
                <a:latin typeface="Calibri" panose="020F0502020204030204" pitchFamily="34" charset="0"/>
                <a:cs typeface="Calibri" panose="020F0502020204030204" pitchFamily="34" charset="0"/>
              </a:rPr>
              <a:t>Process Owner – ABC</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Project Leader – Richmond, </a:t>
            </a:r>
            <a:r>
              <a:rPr lang="en-US" dirty="0" err="1">
                <a:latin typeface="Calibri" panose="020F0502020204030204" pitchFamily="34" charset="0"/>
                <a:cs typeface="Calibri" panose="020F0502020204030204" pitchFamily="34" charset="0"/>
              </a:rPr>
              <a:t>Haito</a:t>
            </a: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Key Milestone Review </a:t>
            </a:r>
          </a:p>
          <a:p>
            <a:pPr marL="0" indent="0">
              <a:buNone/>
            </a:pPr>
            <a:r>
              <a:rPr lang="en-US" dirty="0">
                <a:latin typeface="Calibri" panose="020F0502020204030204" pitchFamily="34" charset="0"/>
                <a:cs typeface="Calibri" panose="020F0502020204030204" pitchFamily="34" charset="0"/>
              </a:rPr>
              <a:t>Define - 7th Jan 2024</a:t>
            </a:r>
          </a:p>
          <a:p>
            <a:pPr marL="0" indent="0">
              <a:buNone/>
            </a:pPr>
            <a:r>
              <a:rPr lang="en-US" dirty="0">
                <a:latin typeface="Calibri" panose="020F0502020204030204" pitchFamily="34" charset="0"/>
                <a:cs typeface="Calibri" panose="020F0502020204030204" pitchFamily="34" charset="0"/>
              </a:rPr>
              <a:t>Measure – 15th Jan 2024</a:t>
            </a:r>
          </a:p>
          <a:p>
            <a:pPr marL="0" indent="0">
              <a:buNone/>
            </a:pPr>
            <a:r>
              <a:rPr lang="en-US" dirty="0">
                <a:latin typeface="Calibri" panose="020F0502020204030204" pitchFamily="34" charset="0"/>
                <a:cs typeface="Calibri" panose="020F0502020204030204" pitchFamily="34" charset="0"/>
              </a:rPr>
              <a:t>Analyze – 25th Jan 2024</a:t>
            </a:r>
          </a:p>
          <a:p>
            <a:pPr marL="0" indent="0">
              <a:buNone/>
            </a:pPr>
            <a:r>
              <a:rPr lang="en-US" dirty="0">
                <a:latin typeface="Calibri" panose="020F0502020204030204" pitchFamily="34" charset="0"/>
                <a:cs typeface="Calibri" panose="020F0502020204030204" pitchFamily="34" charset="0"/>
              </a:rPr>
              <a:t>Improve – 24th Jun 2024</a:t>
            </a:r>
          </a:p>
          <a:p>
            <a:pPr marL="0" indent="0">
              <a:buNone/>
            </a:pPr>
            <a:r>
              <a:rPr lang="en-US" dirty="0">
                <a:latin typeface="Calibri" panose="020F0502020204030204" pitchFamily="34" charset="0"/>
                <a:cs typeface="Calibri" panose="020F0502020204030204" pitchFamily="34" charset="0"/>
              </a:rPr>
              <a:t>Validate – 5th Oct 2024</a:t>
            </a:r>
          </a:p>
          <a:p>
            <a:pPr marL="0" indent="0">
              <a:buNone/>
            </a:pPr>
            <a:r>
              <a:rPr lang="en-US" dirty="0">
                <a:latin typeface="Calibri" panose="020F0502020204030204" pitchFamily="34" charset="0"/>
                <a:cs typeface="Calibri" panose="020F0502020204030204" pitchFamily="34" charset="0"/>
              </a:rPr>
              <a:t>Control – 20th Oct 2024</a:t>
            </a:r>
          </a:p>
          <a:p>
            <a:pPr marL="0" indent="0">
              <a:buNone/>
            </a:pP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8465B520-FAC4-7222-966D-DB96DC4B4A17}"/>
              </a:ext>
            </a:extLst>
          </p:cNvPr>
          <p:cNvSpPr>
            <a:spLocks noGrp="1"/>
          </p:cNvSpPr>
          <p:nvPr>
            <p:ph sz="half" idx="2"/>
          </p:nvPr>
        </p:nvSpPr>
        <p:spPr/>
        <p:txBody>
          <a:bodyPr>
            <a:noAutofit/>
          </a:bodyPr>
          <a:lstStyle/>
          <a:p>
            <a:pPr marL="0" indent="0">
              <a:lnSpc>
                <a:spcPct val="115000"/>
              </a:lnSpc>
              <a:spcAft>
                <a:spcPts val="800"/>
              </a:spcAft>
              <a:buNone/>
            </a:pPr>
            <a:r>
              <a:rPr lang="en-US" sz="1200" b="1" kern="100" dirty="0">
                <a:effectLst/>
                <a:latin typeface="Calibri" panose="020F0502020204030204" pitchFamily="34" charset="0"/>
                <a:ea typeface="Aptos" panose="020B0004020202020204" pitchFamily="34" charset="0"/>
                <a:cs typeface="Calibri" panose="020F0502020204030204" pitchFamily="34" charset="0"/>
              </a:rPr>
              <a:t>Project Delight Parameters – Project ‘Y’</a:t>
            </a:r>
            <a:endParaRPr lang="en-IN" sz="1200" b="1" kern="100" dirty="0">
              <a:effectLst/>
              <a:latin typeface="Calibri" panose="020F0502020204030204" pitchFamily="34" charset="0"/>
              <a:ea typeface="Aptos" panose="020B0004020202020204" pitchFamily="34" charset="0"/>
              <a:cs typeface="Calibri" panose="020F0502020204030204" pitchFamily="34" charset="0"/>
            </a:endParaRPr>
          </a:p>
          <a:p>
            <a:pPr marL="0" indent="0">
              <a:lnSpc>
                <a:spcPct val="115000"/>
              </a:lnSpc>
              <a:spcAft>
                <a:spcPts val="800"/>
              </a:spcAft>
              <a:buNone/>
            </a:pPr>
            <a:r>
              <a:rPr lang="en-US" sz="1200" kern="100" dirty="0">
                <a:effectLst/>
                <a:latin typeface="Calibri" panose="020F0502020204030204" pitchFamily="34" charset="0"/>
                <a:ea typeface="Aptos" panose="020B0004020202020204" pitchFamily="34" charset="0"/>
                <a:cs typeface="Calibri" panose="020F0502020204030204" pitchFamily="34" charset="0"/>
              </a:rPr>
              <a:t>On-Time Delivery Efficiency Improvement </a:t>
            </a:r>
            <a:endParaRPr lang="en-IN" sz="1200" kern="100" dirty="0">
              <a:effectLst/>
              <a:latin typeface="Calibri" panose="020F0502020204030204" pitchFamily="34" charset="0"/>
              <a:ea typeface="Aptos" panose="020B0004020202020204" pitchFamily="34" charset="0"/>
              <a:cs typeface="Calibri" panose="020F0502020204030204" pitchFamily="34" charset="0"/>
            </a:endParaRPr>
          </a:p>
          <a:p>
            <a:pPr marL="0" indent="0">
              <a:lnSpc>
                <a:spcPct val="115000"/>
              </a:lnSpc>
              <a:spcAft>
                <a:spcPts val="800"/>
              </a:spcAft>
              <a:buNone/>
            </a:pPr>
            <a:r>
              <a:rPr lang="en-US" sz="1200" b="1" kern="100" dirty="0">
                <a:effectLst/>
                <a:latin typeface="Calibri" panose="020F0502020204030204" pitchFamily="34" charset="0"/>
                <a:ea typeface="Aptos" panose="020B0004020202020204" pitchFamily="34" charset="0"/>
                <a:cs typeface="Calibri" panose="020F0502020204030204" pitchFamily="34" charset="0"/>
              </a:rPr>
              <a:t>Business Case – The current</a:t>
            </a:r>
            <a:r>
              <a:rPr lang="en-US" sz="1200" kern="100" dirty="0">
                <a:effectLst/>
                <a:latin typeface="Calibri" panose="020F0502020204030204" pitchFamily="34" charset="0"/>
                <a:ea typeface="Aptos" panose="020B0004020202020204" pitchFamily="34" charset="0"/>
                <a:cs typeface="Calibri" panose="020F0502020204030204" pitchFamily="34" charset="0"/>
              </a:rPr>
              <a:t> OTD performance of the warehouse is an average of 87.9% based on the past 1 year of data, which is below the target of 100%, leading to customer dissatisfaction due to production &amp; sales losses.</a:t>
            </a:r>
            <a:endParaRPr lang="en-IN" sz="1200" kern="100" dirty="0">
              <a:effectLst/>
              <a:latin typeface="Calibri" panose="020F0502020204030204" pitchFamily="34" charset="0"/>
              <a:ea typeface="Aptos" panose="020B0004020202020204" pitchFamily="34" charset="0"/>
              <a:cs typeface="Calibri" panose="020F0502020204030204" pitchFamily="34" charset="0"/>
            </a:endParaRPr>
          </a:p>
          <a:p>
            <a:pPr marL="0" indent="0">
              <a:lnSpc>
                <a:spcPct val="115000"/>
              </a:lnSpc>
              <a:spcAft>
                <a:spcPts val="800"/>
              </a:spcAft>
              <a:buNone/>
            </a:pPr>
            <a:r>
              <a:rPr lang="en-US" sz="1200" b="1" kern="100" dirty="0">
                <a:effectLst/>
                <a:latin typeface="Calibri" panose="020F0502020204030204" pitchFamily="34" charset="0"/>
                <a:ea typeface="Aptos" panose="020B0004020202020204" pitchFamily="34" charset="0"/>
                <a:cs typeface="Calibri" panose="020F0502020204030204" pitchFamily="34" charset="0"/>
              </a:rPr>
              <a:t>Problem Statement – </a:t>
            </a:r>
            <a:r>
              <a:rPr lang="en-US" sz="1200" kern="100" dirty="0">
                <a:effectLst/>
                <a:latin typeface="Calibri" panose="020F0502020204030204" pitchFamily="34" charset="0"/>
                <a:ea typeface="Aptos" panose="020B0004020202020204" pitchFamily="34" charset="0"/>
                <a:cs typeface="Calibri" panose="020F0502020204030204" pitchFamily="34" charset="0"/>
              </a:rPr>
              <a:t>Average OTD for the past 1 year is at 87.9% not meeting the customer target at 100%.</a:t>
            </a:r>
            <a:endParaRPr lang="en-IN" sz="1200" kern="100" dirty="0">
              <a:effectLst/>
              <a:latin typeface="Calibri" panose="020F0502020204030204" pitchFamily="34" charset="0"/>
              <a:ea typeface="Aptos" panose="020B0004020202020204" pitchFamily="34" charset="0"/>
              <a:cs typeface="Calibri" panose="020F0502020204030204" pitchFamily="34" charset="0"/>
            </a:endParaRPr>
          </a:p>
          <a:p>
            <a:pPr marL="0" indent="0">
              <a:lnSpc>
                <a:spcPct val="115000"/>
              </a:lnSpc>
              <a:spcAft>
                <a:spcPts val="800"/>
              </a:spcAft>
              <a:buNone/>
            </a:pPr>
            <a:r>
              <a:rPr lang="en-US" sz="1200" b="1" kern="100" dirty="0">
                <a:effectLst/>
                <a:latin typeface="Calibri" panose="020F0502020204030204" pitchFamily="34" charset="0"/>
                <a:ea typeface="Aptos" panose="020B0004020202020204" pitchFamily="34" charset="0"/>
                <a:cs typeface="Calibri" panose="020F0502020204030204" pitchFamily="34" charset="0"/>
              </a:rPr>
              <a:t>Goal Statement – </a:t>
            </a:r>
            <a:r>
              <a:rPr lang="en-US" sz="1200" kern="100" dirty="0">
                <a:effectLst/>
                <a:latin typeface="Calibri" panose="020F0502020204030204" pitchFamily="34" charset="0"/>
                <a:ea typeface="Aptos" panose="020B0004020202020204" pitchFamily="34" charset="0"/>
                <a:cs typeface="Calibri" panose="020F0502020204030204" pitchFamily="34" charset="0"/>
              </a:rPr>
              <a:t>To increase On-Time delivery (OTD) from 87.9 to 98%</a:t>
            </a:r>
            <a:endParaRPr lang="en-IN" sz="1200" kern="100" dirty="0">
              <a:effectLst/>
              <a:latin typeface="Calibri" panose="020F0502020204030204" pitchFamily="34" charset="0"/>
              <a:ea typeface="Aptos" panose="020B0004020202020204" pitchFamily="34" charset="0"/>
              <a:cs typeface="Calibri" panose="020F0502020204030204" pitchFamily="34" charset="0"/>
            </a:endParaRPr>
          </a:p>
          <a:p>
            <a:pPr marL="0" indent="0">
              <a:lnSpc>
                <a:spcPct val="115000"/>
              </a:lnSpc>
              <a:spcAft>
                <a:spcPts val="800"/>
              </a:spcAft>
              <a:buNone/>
            </a:pPr>
            <a:r>
              <a:rPr lang="en-US" sz="1200" b="1" kern="100" dirty="0">
                <a:effectLst/>
                <a:latin typeface="Calibri" panose="020F0502020204030204" pitchFamily="34" charset="0"/>
                <a:ea typeface="Aptos" panose="020B0004020202020204" pitchFamily="34" charset="0"/>
                <a:cs typeface="Calibri" panose="020F0502020204030204" pitchFamily="34" charset="0"/>
              </a:rPr>
              <a:t>Project Scope – </a:t>
            </a:r>
            <a:r>
              <a:rPr lang="en-US" sz="1200" kern="100" dirty="0">
                <a:effectLst/>
                <a:latin typeface="Calibri" panose="020F0502020204030204" pitchFamily="34" charset="0"/>
                <a:ea typeface="Aptos" panose="020B0004020202020204" pitchFamily="34" charset="0"/>
                <a:cs typeface="Calibri" panose="020F0502020204030204" pitchFamily="34" charset="0"/>
              </a:rPr>
              <a:t>All deliveries from the warehouse to ABC Manufacturing Factory </a:t>
            </a:r>
            <a:endParaRPr lang="en-IN" sz="1200" kern="100" dirty="0">
              <a:effectLst/>
              <a:latin typeface="Calibri" panose="020F0502020204030204" pitchFamily="34" charset="0"/>
              <a:ea typeface="Aptos" panose="020B0004020202020204" pitchFamily="34" charset="0"/>
              <a:cs typeface="Calibri" panose="020F0502020204030204" pitchFamily="34" charset="0"/>
            </a:endParaRPr>
          </a:p>
          <a:p>
            <a:pPr marL="0" indent="0">
              <a:lnSpc>
                <a:spcPct val="115000"/>
              </a:lnSpc>
              <a:spcAft>
                <a:spcPts val="800"/>
              </a:spcAft>
              <a:buNone/>
            </a:pPr>
            <a:r>
              <a:rPr lang="en-US" sz="1200" b="1" kern="100" dirty="0">
                <a:effectLst/>
                <a:latin typeface="Calibri" panose="020F0502020204030204" pitchFamily="34" charset="0"/>
                <a:ea typeface="Aptos" panose="020B0004020202020204" pitchFamily="34" charset="0"/>
                <a:cs typeface="Calibri" panose="020F0502020204030204" pitchFamily="34" charset="0"/>
              </a:rPr>
              <a:t>Project Plan – </a:t>
            </a:r>
            <a:r>
              <a:rPr lang="en-US" sz="1200" kern="100" dirty="0">
                <a:effectLst/>
                <a:latin typeface="Calibri" panose="020F0502020204030204" pitchFamily="34" charset="0"/>
                <a:ea typeface="Aptos" panose="020B0004020202020204" pitchFamily="34" charset="0"/>
                <a:cs typeface="Calibri" panose="020F0502020204030204" pitchFamily="34" charset="0"/>
              </a:rPr>
              <a:t>Start 7</a:t>
            </a:r>
            <a:r>
              <a:rPr lang="en-US" sz="1200" kern="100" baseline="30000" dirty="0">
                <a:effectLst/>
                <a:latin typeface="Calibri" panose="020F0502020204030204" pitchFamily="34" charset="0"/>
                <a:ea typeface="Aptos" panose="020B0004020202020204" pitchFamily="34" charset="0"/>
                <a:cs typeface="Calibri" panose="020F0502020204030204" pitchFamily="34" charset="0"/>
              </a:rPr>
              <a:t>th</a:t>
            </a:r>
            <a:r>
              <a:rPr lang="en-US" sz="1200" kern="100" dirty="0">
                <a:effectLst/>
                <a:latin typeface="Calibri" panose="020F0502020204030204" pitchFamily="34" charset="0"/>
                <a:ea typeface="Aptos" panose="020B0004020202020204" pitchFamily="34" charset="0"/>
                <a:cs typeface="Calibri" panose="020F0502020204030204" pitchFamily="34" charset="0"/>
              </a:rPr>
              <a:t> Jan 2024, End 20</a:t>
            </a:r>
            <a:r>
              <a:rPr lang="en-US" sz="1200" kern="100" baseline="30000" dirty="0">
                <a:effectLst/>
                <a:latin typeface="Calibri" panose="020F0502020204030204" pitchFamily="34" charset="0"/>
                <a:ea typeface="Aptos" panose="020B0004020202020204" pitchFamily="34" charset="0"/>
                <a:cs typeface="Calibri" panose="020F0502020204030204" pitchFamily="34" charset="0"/>
              </a:rPr>
              <a:t>th</a:t>
            </a:r>
            <a:r>
              <a:rPr lang="en-US" sz="1200" kern="100" dirty="0">
                <a:effectLst/>
                <a:latin typeface="Calibri" panose="020F0502020204030204" pitchFamily="34" charset="0"/>
                <a:ea typeface="Aptos" panose="020B0004020202020204" pitchFamily="34" charset="0"/>
                <a:cs typeface="Calibri" panose="020F0502020204030204" pitchFamily="34" charset="0"/>
              </a:rPr>
              <a:t> Oct 2024</a:t>
            </a:r>
            <a:endParaRPr lang="en-IN" sz="1200" kern="100" dirty="0">
              <a:effectLst/>
              <a:latin typeface="Calibri" panose="020F0502020204030204" pitchFamily="34" charset="0"/>
              <a:ea typeface="Aptos" panose="020B0004020202020204" pitchFamily="34" charset="0"/>
              <a:cs typeface="Calibri" panose="020F0502020204030204" pitchFamily="34" charset="0"/>
            </a:endParaRPr>
          </a:p>
          <a:p>
            <a:pPr marL="0" indent="0">
              <a:lnSpc>
                <a:spcPct val="115000"/>
              </a:lnSpc>
              <a:spcAft>
                <a:spcPts val="800"/>
              </a:spcAft>
              <a:buNone/>
            </a:pPr>
            <a:r>
              <a:rPr lang="en-US" sz="1200" b="1" kern="100" dirty="0">
                <a:effectLst/>
                <a:latin typeface="Calibri" panose="020F0502020204030204" pitchFamily="34" charset="0"/>
                <a:ea typeface="Aptos" panose="020B0004020202020204" pitchFamily="34" charset="0"/>
                <a:cs typeface="Calibri" panose="020F0502020204030204" pitchFamily="34" charset="0"/>
              </a:rPr>
              <a:t>Resources – </a:t>
            </a:r>
            <a:r>
              <a:rPr lang="en-US" sz="1200" kern="100" dirty="0">
                <a:effectLst/>
                <a:latin typeface="Calibri" panose="020F0502020204030204" pitchFamily="34" charset="0"/>
                <a:ea typeface="Aptos" panose="020B0004020202020204" pitchFamily="34" charset="0"/>
                <a:cs typeface="Calibri" panose="020F0502020204030204" pitchFamily="34" charset="0"/>
              </a:rPr>
              <a:t>Warehouse Database</a:t>
            </a:r>
            <a:endParaRPr lang="en-IN" sz="1200" kern="100" dirty="0">
              <a:effectLst/>
              <a:latin typeface="Calibri" panose="020F0502020204030204" pitchFamily="34" charset="0"/>
              <a:ea typeface="Aptos" panose="020B000402020202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ACB8DF45-A3B1-E7CE-5AF7-761F60EAD25F}"/>
              </a:ext>
            </a:extLst>
          </p:cNvPr>
          <p:cNvSpPr>
            <a:spLocks noGrp="1"/>
          </p:cNvSpPr>
          <p:nvPr>
            <p:ph type="sldNum" sz="quarter" idx="12"/>
          </p:nvPr>
        </p:nvSpPr>
        <p:spPr/>
        <p:txBody>
          <a:bodyPr/>
          <a:lstStyle/>
          <a:p>
            <a:fld id="{963B0023-0CED-47F7-85AE-654F0B232C29}" type="slidenum">
              <a:rPr lang="en-US" smtClean="0"/>
              <a:pPr/>
              <a:t>7</a:t>
            </a:fld>
            <a:endParaRPr lang="en-US"/>
          </a:p>
        </p:txBody>
      </p:sp>
      <p:sp>
        <p:nvSpPr>
          <p:cNvPr id="2" name="TextBox 1">
            <a:extLst>
              <a:ext uri="{FF2B5EF4-FFF2-40B4-BE49-F238E27FC236}">
                <a16:creationId xmlns:a16="http://schemas.microsoft.com/office/drawing/2014/main" id="{06686FBF-D9FE-9FA1-8061-A8BBBD179B64}"/>
              </a:ext>
            </a:extLst>
          </p:cNvPr>
          <p:cNvSpPr txBox="1"/>
          <p:nvPr/>
        </p:nvSpPr>
        <p:spPr>
          <a:xfrm>
            <a:off x="1371600" y="1016000"/>
            <a:ext cx="0" cy="0"/>
          </a:xfrm>
          <a:prstGeom prst="rect">
            <a:avLst/>
          </a:prstGeom>
          <a:noFill/>
        </p:spPr>
        <p:txBody>
          <a:bodyPr wrap="none" rtlCol="0">
            <a:noAutofit/>
          </a:bodyPr>
          <a:lstStyle/>
          <a:p>
            <a:pPr algn="ctr"/>
            <a:endParaRPr lang="en-US" sz="1600" dirty="0" err="1"/>
          </a:p>
        </p:txBody>
      </p:sp>
    </p:spTree>
    <p:extLst>
      <p:ext uri="{BB962C8B-B14F-4D97-AF65-F5344CB8AC3E}">
        <p14:creationId xmlns:p14="http://schemas.microsoft.com/office/powerpoint/2010/main" val="173624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05400" y="2362200"/>
            <a:ext cx="1676400" cy="12954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itchFamily="34" charset="0"/>
                <a:cs typeface="Arial" pitchFamily="34" charset="0"/>
              </a:rPr>
              <a:t>Warehouse</a:t>
            </a:r>
          </a:p>
          <a:p>
            <a:pPr algn="ctr"/>
            <a:r>
              <a:rPr lang="en-US" sz="1100">
                <a:solidFill>
                  <a:schemeClr val="tx1"/>
                </a:solidFill>
                <a:latin typeface="Arial" pitchFamily="34" charset="0"/>
                <a:cs typeface="Arial" pitchFamily="34" charset="0"/>
              </a:rPr>
              <a:t>(Supply &amp; Inventory management)</a:t>
            </a:r>
          </a:p>
        </p:txBody>
      </p:sp>
      <p:cxnSp>
        <p:nvCxnSpPr>
          <p:cNvPr id="12" name="Straight Arrow Connector 11"/>
          <p:cNvCxnSpPr/>
          <p:nvPr/>
        </p:nvCxnSpPr>
        <p:spPr>
          <a:xfrm flipH="1">
            <a:off x="6781800" y="2667000"/>
            <a:ext cx="12954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781800" y="3390900"/>
            <a:ext cx="1261732" cy="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629401" y="2133600"/>
            <a:ext cx="1403499" cy="5334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accent1"/>
                </a:solidFill>
                <a:latin typeface="Arial" pitchFamily="34" charset="0"/>
                <a:cs typeface="Arial" pitchFamily="34" charset="0"/>
              </a:rPr>
              <a:t>Bi-weekly Schedule</a:t>
            </a:r>
          </a:p>
        </p:txBody>
      </p:sp>
      <p:sp>
        <p:nvSpPr>
          <p:cNvPr id="20" name="Rectangle 19"/>
          <p:cNvSpPr/>
          <p:nvPr/>
        </p:nvSpPr>
        <p:spPr>
          <a:xfrm>
            <a:off x="6671932" y="2971800"/>
            <a:ext cx="141194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rgbClr val="00B050"/>
                </a:solidFill>
                <a:latin typeface="Arial" pitchFamily="34" charset="0"/>
                <a:cs typeface="Arial" pitchFamily="34" charset="0"/>
              </a:rPr>
              <a:t>Daily/weekly  Deliveries</a:t>
            </a:r>
          </a:p>
        </p:txBody>
      </p:sp>
      <p:sp>
        <p:nvSpPr>
          <p:cNvPr id="37" name="Rectangle 36"/>
          <p:cNvSpPr/>
          <p:nvPr/>
        </p:nvSpPr>
        <p:spPr>
          <a:xfrm>
            <a:off x="2438400" y="1600200"/>
            <a:ext cx="1219200" cy="381000"/>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itchFamily="34" charset="0"/>
                <a:cs typeface="Arial" pitchFamily="34" charset="0"/>
              </a:rPr>
              <a:t>Supplier 1</a:t>
            </a:r>
          </a:p>
        </p:txBody>
      </p:sp>
      <p:sp>
        <p:nvSpPr>
          <p:cNvPr id="38" name="Rectangle 37"/>
          <p:cNvSpPr/>
          <p:nvPr/>
        </p:nvSpPr>
        <p:spPr>
          <a:xfrm>
            <a:off x="2438400" y="2411505"/>
            <a:ext cx="1219200" cy="381000"/>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itchFamily="34" charset="0"/>
                <a:cs typeface="Arial" pitchFamily="34" charset="0"/>
              </a:rPr>
              <a:t>Supplier 2</a:t>
            </a:r>
          </a:p>
        </p:txBody>
      </p:sp>
      <p:sp>
        <p:nvSpPr>
          <p:cNvPr id="39" name="Rectangle 38"/>
          <p:cNvSpPr/>
          <p:nvPr/>
        </p:nvSpPr>
        <p:spPr>
          <a:xfrm>
            <a:off x="2438400" y="4038600"/>
            <a:ext cx="1219200" cy="381000"/>
          </a:xfrm>
          <a:prstGeom prst="rect">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itchFamily="34" charset="0"/>
                <a:cs typeface="Arial" pitchFamily="34" charset="0"/>
              </a:rPr>
              <a:t>Supplier N</a:t>
            </a:r>
          </a:p>
        </p:txBody>
      </p:sp>
      <p:cxnSp>
        <p:nvCxnSpPr>
          <p:cNvPr id="40" name="Straight Connector 39"/>
          <p:cNvCxnSpPr>
            <a:stCxn id="38" idx="2"/>
            <a:endCxn id="39" idx="0"/>
          </p:cNvCxnSpPr>
          <p:nvPr/>
        </p:nvCxnSpPr>
        <p:spPr>
          <a:xfrm>
            <a:off x="3048000" y="2792506"/>
            <a:ext cx="0" cy="124609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7" idx="3"/>
          </p:cNvCxnSpPr>
          <p:nvPr/>
        </p:nvCxnSpPr>
        <p:spPr>
          <a:xfrm>
            <a:off x="3657600" y="1790700"/>
            <a:ext cx="1447800" cy="8001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8" idx="3"/>
            <a:endCxn id="5" idx="1"/>
          </p:cNvCxnSpPr>
          <p:nvPr/>
        </p:nvCxnSpPr>
        <p:spPr>
          <a:xfrm>
            <a:off x="3657600" y="2602006"/>
            <a:ext cx="1447800" cy="40789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9" idx="3"/>
          </p:cNvCxnSpPr>
          <p:nvPr/>
        </p:nvCxnSpPr>
        <p:spPr>
          <a:xfrm flipV="1">
            <a:off x="3657600" y="3276600"/>
            <a:ext cx="1447800" cy="9525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043532" y="2362200"/>
            <a:ext cx="1828800" cy="129540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Arial" pitchFamily="34" charset="0"/>
                <a:cs typeface="Arial" pitchFamily="34" charset="0"/>
              </a:rPr>
              <a:t>ABC Manufacturing Factory</a:t>
            </a:r>
          </a:p>
        </p:txBody>
      </p:sp>
      <p:cxnSp>
        <p:nvCxnSpPr>
          <p:cNvPr id="94" name="Elbow Connector 93"/>
          <p:cNvCxnSpPr>
            <a:stCxn id="87" idx="2"/>
            <a:endCxn id="98" idx="2"/>
          </p:cNvCxnSpPr>
          <p:nvPr/>
        </p:nvCxnSpPr>
        <p:spPr>
          <a:xfrm rot="5400000">
            <a:off x="5545766" y="1159834"/>
            <a:ext cx="914400" cy="5909932"/>
          </a:xfrm>
          <a:prstGeom prst="bentConnector3">
            <a:avLst>
              <a:gd name="adj1" fmla="val 152278"/>
            </a:avLst>
          </a:prstGeom>
          <a:ln w="12700">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2362200" y="1447800"/>
            <a:ext cx="1371600" cy="3124200"/>
          </a:xfrm>
          <a:prstGeom prst="rect">
            <a:avLst/>
          </a:prstGeom>
          <a:ln w="12700">
            <a:solidFill>
              <a:srgbClr val="FFC000"/>
            </a:solidFill>
            <a:prstDash val="lg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04" name="Rectangle 103"/>
          <p:cNvSpPr/>
          <p:nvPr/>
        </p:nvSpPr>
        <p:spPr>
          <a:xfrm>
            <a:off x="5334000" y="4670610"/>
            <a:ext cx="14478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rgbClr val="7030A0"/>
                </a:solidFill>
                <a:latin typeface="Arial" pitchFamily="34" charset="0"/>
                <a:cs typeface="Arial" pitchFamily="34" charset="0"/>
              </a:rPr>
              <a:t>Monthly forecast</a:t>
            </a:r>
          </a:p>
        </p:txBody>
      </p:sp>
      <p:sp>
        <p:nvSpPr>
          <p:cNvPr id="120" name="Rectangle 119"/>
          <p:cNvSpPr/>
          <p:nvPr/>
        </p:nvSpPr>
        <p:spPr>
          <a:xfrm>
            <a:off x="3528235" y="2241699"/>
            <a:ext cx="141194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rgbClr val="00B050"/>
                </a:solidFill>
                <a:latin typeface="Arial" pitchFamily="34" charset="0"/>
                <a:cs typeface="Arial" pitchFamily="34" charset="0"/>
              </a:rPr>
              <a:t>Daily /weekly </a:t>
            </a:r>
          </a:p>
          <a:p>
            <a:pPr algn="ctr"/>
            <a:r>
              <a:rPr lang="en-US" sz="1100" b="1">
                <a:solidFill>
                  <a:srgbClr val="00B050"/>
                </a:solidFill>
                <a:latin typeface="Arial" pitchFamily="34" charset="0"/>
                <a:cs typeface="Arial" pitchFamily="34" charset="0"/>
              </a:rPr>
              <a:t>Deliveries</a:t>
            </a:r>
          </a:p>
          <a:p>
            <a:pPr algn="ctr"/>
            <a:r>
              <a:rPr lang="en-US" sz="1100" b="1">
                <a:solidFill>
                  <a:srgbClr val="00B050"/>
                </a:solidFill>
                <a:latin typeface="Arial" pitchFamily="34" charset="0"/>
                <a:cs typeface="Arial" pitchFamily="34" charset="0"/>
              </a:rPr>
              <a:t>(VMI)</a:t>
            </a:r>
          </a:p>
        </p:txBody>
      </p:sp>
      <p:cxnSp>
        <p:nvCxnSpPr>
          <p:cNvPr id="24" name="Elbow Connector 23"/>
          <p:cNvCxnSpPr>
            <a:stCxn id="87" idx="2"/>
            <a:endCxn id="5" idx="2"/>
          </p:cNvCxnSpPr>
          <p:nvPr/>
        </p:nvCxnSpPr>
        <p:spPr>
          <a:xfrm rot="5400000">
            <a:off x="7450766" y="2150434"/>
            <a:ext cx="12700" cy="3014332"/>
          </a:xfrm>
          <a:prstGeom prst="bentConnector3">
            <a:avLst>
              <a:gd name="adj1" fmla="val 7729412"/>
            </a:avLst>
          </a:prstGeom>
          <a:ln w="12700">
            <a:solidFill>
              <a:schemeClr val="accent4">
                <a:lumMod val="75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9BF07D-C1C0-2AF1-C6E7-44F08004A449}"/>
              </a:ext>
            </a:extLst>
          </p:cNvPr>
          <p:cNvSpPr>
            <a:spLocks noGrp="1"/>
          </p:cNvSpPr>
          <p:nvPr>
            <p:ph type="title"/>
          </p:nvPr>
        </p:nvSpPr>
        <p:spPr/>
        <p:txBody>
          <a:bodyPr/>
          <a:lstStyle/>
          <a:p>
            <a:r>
              <a:rPr kumimoji="0" lang="en-US" sz="3200" b="1" i="0" u="none" strike="noStrike" kern="1200" cap="none" spc="0" normalizeH="0" baseline="0" noProof="0" dirty="0">
                <a:ln>
                  <a:noFill/>
                </a:ln>
                <a:solidFill>
                  <a:schemeClr val="tx1"/>
                </a:solidFill>
                <a:effectLst/>
                <a:uLnTx/>
                <a:uFillTx/>
                <a:latin typeface="Arial"/>
                <a:ea typeface="+mn-ea"/>
                <a:cs typeface="Arial"/>
              </a:rPr>
              <a:t>High Level </a:t>
            </a:r>
            <a:r>
              <a:rPr kumimoji="0" lang="en-US" sz="3200" b="1" i="0" u="none" strike="noStrike" kern="1200" cap="none" spc="0" normalizeH="0" baseline="0" noProof="0" dirty="0" err="1">
                <a:ln>
                  <a:noFill/>
                </a:ln>
                <a:solidFill>
                  <a:schemeClr val="tx1"/>
                </a:solidFill>
                <a:effectLst/>
                <a:uLnTx/>
                <a:uFillTx/>
                <a:latin typeface="Arial"/>
                <a:ea typeface="+mn-ea"/>
                <a:cs typeface="Arial"/>
              </a:rPr>
              <a:t>Proces</a:t>
            </a:r>
            <a:r>
              <a:rPr lang="en-US" dirty="0">
                <a:solidFill>
                  <a:schemeClr val="tx1"/>
                </a:solidFill>
                <a:latin typeface="Arial"/>
                <a:ea typeface="+mn-ea"/>
                <a:cs typeface="Arial"/>
              </a:rPr>
              <a:t>s Map </a:t>
            </a:r>
            <a:endParaRPr lang="en-US" dirty="0"/>
          </a:p>
        </p:txBody>
      </p:sp>
      <p:sp>
        <p:nvSpPr>
          <p:cNvPr id="26" name="Footer Placeholder 2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rial"/>
                <a:ea typeface="+mn-ea"/>
                <a:cs typeface="Arial"/>
              </a:rPr>
              <a:t>High-level Process Map</a:t>
            </a:r>
          </a:p>
          <a:p>
            <a:endParaRPr lang="en-US">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9" name="Straight Arrow Connector 138"/>
          <p:cNvCxnSpPr/>
          <p:nvPr/>
        </p:nvCxnSpPr>
        <p:spPr>
          <a:xfrm>
            <a:off x="5630972" y="6031675"/>
            <a:ext cx="3596" cy="381000"/>
          </a:xfrm>
          <a:prstGeom prst="straightConnector1">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4648201" y="1781409"/>
            <a:ext cx="1981200" cy="457200"/>
          </a:xfrm>
          <a:prstGeom prst="diamond">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Truck  available?</a:t>
            </a:r>
          </a:p>
        </p:txBody>
      </p:sp>
      <p:sp>
        <p:nvSpPr>
          <p:cNvPr id="36" name="Rectangle 35"/>
          <p:cNvSpPr/>
          <p:nvPr/>
        </p:nvSpPr>
        <p:spPr>
          <a:xfrm>
            <a:off x="5165534" y="2183524"/>
            <a:ext cx="45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Yes</a:t>
            </a:r>
          </a:p>
        </p:txBody>
      </p:sp>
      <p:cxnSp>
        <p:nvCxnSpPr>
          <p:cNvPr id="41" name="Straight Arrow Connector 40"/>
          <p:cNvCxnSpPr/>
          <p:nvPr/>
        </p:nvCxnSpPr>
        <p:spPr>
          <a:xfrm>
            <a:off x="6553200" y="2012256"/>
            <a:ext cx="482598"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124200" y="1476609"/>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828800" y="1705209"/>
            <a:ext cx="2514600" cy="6096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Share schedule with shipping personnel</a:t>
            </a:r>
          </a:p>
          <a:p>
            <a:r>
              <a:rPr lang="en-US" sz="1100">
                <a:solidFill>
                  <a:srgbClr val="0070C0"/>
                </a:solidFill>
                <a:latin typeface="Arial" pitchFamily="34" charset="0"/>
                <a:cs typeface="Arial" pitchFamily="34" charset="0"/>
              </a:rPr>
              <a:t>Responsibility: W/H </a:t>
            </a:r>
            <a:r>
              <a:rPr lang="en-US" sz="1100" err="1">
                <a:solidFill>
                  <a:srgbClr val="0070C0"/>
                </a:solidFill>
                <a:latin typeface="Arial" pitchFamily="34" charset="0"/>
                <a:cs typeface="Arial" pitchFamily="34" charset="0"/>
              </a:rPr>
              <a:t>Incharge</a:t>
            </a:r>
            <a:endParaRPr lang="en-US" sz="1100">
              <a:solidFill>
                <a:schemeClr val="tx1"/>
              </a:solidFill>
              <a:latin typeface="Arial" pitchFamily="34" charset="0"/>
              <a:cs typeface="Arial" pitchFamily="34" charset="0"/>
            </a:endParaRPr>
          </a:p>
        </p:txBody>
      </p:sp>
      <p:cxnSp>
        <p:nvCxnSpPr>
          <p:cNvPr id="55" name="Straight Arrow Connector 54"/>
          <p:cNvCxnSpPr/>
          <p:nvPr/>
        </p:nvCxnSpPr>
        <p:spPr>
          <a:xfrm>
            <a:off x="5622734" y="3021724"/>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124200" y="2314809"/>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Flowchart: Terminator 61"/>
          <p:cNvSpPr/>
          <p:nvPr/>
        </p:nvSpPr>
        <p:spPr>
          <a:xfrm>
            <a:off x="2303252" y="1019409"/>
            <a:ext cx="1676400" cy="457200"/>
          </a:xfrm>
          <a:prstGeom prst="flowChartTerminator">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Receive Delivery schedule from factory</a:t>
            </a:r>
          </a:p>
        </p:txBody>
      </p:sp>
      <p:sp>
        <p:nvSpPr>
          <p:cNvPr id="59" name="Rectangle 58"/>
          <p:cNvSpPr/>
          <p:nvPr/>
        </p:nvSpPr>
        <p:spPr>
          <a:xfrm>
            <a:off x="1828800" y="2543409"/>
            <a:ext cx="2514600" cy="11430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▪Locate required components at W/H </a:t>
            </a:r>
          </a:p>
          <a:p>
            <a:r>
              <a:rPr lang="en-US" sz="1100">
                <a:solidFill>
                  <a:schemeClr val="tx1"/>
                </a:solidFill>
                <a:latin typeface="Arial" pitchFamily="34" charset="0"/>
                <a:cs typeface="Arial" pitchFamily="34" charset="0"/>
              </a:rPr>
              <a:t>▪Pack scheduled quantity</a:t>
            </a:r>
          </a:p>
          <a:p>
            <a:r>
              <a:rPr lang="en-US" sz="1100">
                <a:solidFill>
                  <a:schemeClr val="tx1"/>
                </a:solidFill>
                <a:latin typeface="Arial" pitchFamily="34" charset="0"/>
                <a:cs typeface="Arial" pitchFamily="34" charset="0"/>
              </a:rPr>
              <a:t>▪Prepare Invoice, Tax documents</a:t>
            </a:r>
          </a:p>
          <a:p>
            <a:r>
              <a:rPr lang="en-US" sz="1100">
                <a:solidFill>
                  <a:schemeClr val="tx1"/>
                </a:solidFill>
                <a:latin typeface="Arial" pitchFamily="34" charset="0"/>
                <a:cs typeface="Arial" pitchFamily="34" charset="0"/>
              </a:rPr>
              <a:t>▪Inform driver coordinator about dispatch</a:t>
            </a:r>
          </a:p>
          <a:p>
            <a:r>
              <a:rPr lang="en-US" sz="1100">
                <a:solidFill>
                  <a:srgbClr val="0070C0"/>
                </a:solidFill>
                <a:latin typeface="Arial" pitchFamily="34" charset="0"/>
                <a:cs typeface="Arial" pitchFamily="34" charset="0"/>
              </a:rPr>
              <a:t>Responsibility: Shipping  Personnel</a:t>
            </a:r>
          </a:p>
        </p:txBody>
      </p:sp>
      <p:sp>
        <p:nvSpPr>
          <p:cNvPr id="64" name="Flowchart: Delay 63"/>
          <p:cNvSpPr/>
          <p:nvPr/>
        </p:nvSpPr>
        <p:spPr>
          <a:xfrm>
            <a:off x="7620000" y="1324209"/>
            <a:ext cx="609600" cy="381000"/>
          </a:xfrm>
          <a:prstGeom prst="flowChartDelay">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Wait</a:t>
            </a:r>
          </a:p>
        </p:txBody>
      </p:sp>
      <p:sp>
        <p:nvSpPr>
          <p:cNvPr id="75" name="Rectangle 74"/>
          <p:cNvSpPr/>
          <p:nvPr/>
        </p:nvSpPr>
        <p:spPr>
          <a:xfrm>
            <a:off x="6502401" y="1969549"/>
            <a:ext cx="45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No</a:t>
            </a:r>
          </a:p>
        </p:txBody>
      </p:sp>
      <p:cxnSp>
        <p:nvCxnSpPr>
          <p:cNvPr id="80" name="Straight Arrow Connector 79"/>
          <p:cNvCxnSpPr>
            <a:endCxn id="82" idx="0"/>
          </p:cNvCxnSpPr>
          <p:nvPr/>
        </p:nvCxnSpPr>
        <p:spPr>
          <a:xfrm>
            <a:off x="3124200" y="5286609"/>
            <a:ext cx="3596" cy="381000"/>
          </a:xfrm>
          <a:prstGeom prst="straightConnector1">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Flowchart: Connector 81"/>
          <p:cNvSpPr/>
          <p:nvPr/>
        </p:nvSpPr>
        <p:spPr>
          <a:xfrm>
            <a:off x="3013496" y="5667609"/>
            <a:ext cx="228600" cy="228600"/>
          </a:xfrm>
          <a:prstGeom prst="flowChartConnector">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cxnSp>
        <p:nvCxnSpPr>
          <p:cNvPr id="86" name="Straight Arrow Connector 85"/>
          <p:cNvCxnSpPr/>
          <p:nvPr/>
        </p:nvCxnSpPr>
        <p:spPr>
          <a:xfrm>
            <a:off x="5605749" y="714609"/>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4" name="Flowchart: Connector 83"/>
          <p:cNvSpPr/>
          <p:nvPr/>
        </p:nvSpPr>
        <p:spPr>
          <a:xfrm>
            <a:off x="5486400" y="486009"/>
            <a:ext cx="228600" cy="228600"/>
          </a:xfrm>
          <a:prstGeom prst="flowChartConnector">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sp>
        <p:nvSpPr>
          <p:cNvPr id="63" name="Rectangle 62"/>
          <p:cNvSpPr/>
          <p:nvPr/>
        </p:nvSpPr>
        <p:spPr>
          <a:xfrm>
            <a:off x="4648200" y="943209"/>
            <a:ext cx="2514600" cy="6096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Check actual availability of the truck at the depot</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sp>
        <p:nvSpPr>
          <p:cNvPr id="109" name="Rectangle 108"/>
          <p:cNvSpPr/>
          <p:nvPr/>
        </p:nvSpPr>
        <p:spPr>
          <a:xfrm>
            <a:off x="4670234" y="2564524"/>
            <a:ext cx="2340166" cy="4572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Take the truck to the loading dock</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cxnSp>
        <p:nvCxnSpPr>
          <p:cNvPr id="111" name="Straight Arrow Connector 110"/>
          <p:cNvCxnSpPr/>
          <p:nvPr/>
        </p:nvCxnSpPr>
        <p:spPr>
          <a:xfrm>
            <a:off x="3124200" y="3686409"/>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5638800" y="1552809"/>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5622734" y="2259724"/>
            <a:ext cx="0" cy="3048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7048500" y="1874540"/>
            <a:ext cx="2133600" cy="6096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Request Driver coordinator to locate alternate truck</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cxnSp>
        <p:nvCxnSpPr>
          <p:cNvPr id="123" name="Straight Arrow Connector 122"/>
          <p:cNvCxnSpPr/>
          <p:nvPr/>
        </p:nvCxnSpPr>
        <p:spPr>
          <a:xfrm flipV="1">
            <a:off x="7848600" y="1705209"/>
            <a:ext cx="0" cy="1524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5638800" y="1645940"/>
            <a:ext cx="1981200" cy="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5622734" y="4012324"/>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4670234" y="4240924"/>
            <a:ext cx="2340166" cy="9144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 Take the truck to the Un-loading dock at customer factory</a:t>
            </a:r>
          </a:p>
          <a:p>
            <a:r>
              <a:rPr lang="en-US" sz="1100">
                <a:solidFill>
                  <a:schemeClr val="tx1"/>
                </a:solidFill>
                <a:latin typeface="Arial" pitchFamily="34" charset="0"/>
                <a:cs typeface="Arial" pitchFamily="34" charset="0"/>
              </a:rPr>
              <a:t>▪ Inform receiving personnel 30min before arrival</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cxnSp>
        <p:nvCxnSpPr>
          <p:cNvPr id="136" name="Straight Arrow Connector 135"/>
          <p:cNvCxnSpPr/>
          <p:nvPr/>
        </p:nvCxnSpPr>
        <p:spPr>
          <a:xfrm>
            <a:off x="5631201" y="5155324"/>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670234" y="5383924"/>
            <a:ext cx="2340166" cy="8382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▪Unload the payload </a:t>
            </a:r>
          </a:p>
          <a:p>
            <a:r>
              <a:rPr lang="en-US" sz="1100">
                <a:solidFill>
                  <a:schemeClr val="tx1"/>
                </a:solidFill>
                <a:latin typeface="Arial" pitchFamily="34" charset="0"/>
                <a:cs typeface="Arial" pitchFamily="34" charset="0"/>
              </a:rPr>
              <a:t>▪Check Invoice, Tax documents</a:t>
            </a:r>
          </a:p>
          <a:p>
            <a:r>
              <a:rPr lang="en-US" sz="1100">
                <a:solidFill>
                  <a:schemeClr val="tx1"/>
                </a:solidFill>
                <a:latin typeface="Arial" pitchFamily="34" charset="0"/>
                <a:cs typeface="Arial" pitchFamily="34" charset="0"/>
              </a:rPr>
              <a:t>▪Give receipt confirmation to driver</a:t>
            </a:r>
          </a:p>
          <a:p>
            <a:r>
              <a:rPr lang="en-US" sz="1100">
                <a:solidFill>
                  <a:srgbClr val="0070C0"/>
                </a:solidFill>
                <a:latin typeface="Arial" pitchFamily="34" charset="0"/>
                <a:cs typeface="Arial" pitchFamily="34" charset="0"/>
              </a:rPr>
              <a:t>Responsibility: Customer receiving  Personnel</a:t>
            </a:r>
          </a:p>
        </p:txBody>
      </p:sp>
      <p:sp>
        <p:nvSpPr>
          <p:cNvPr id="140" name="Flowchart: Connector 139"/>
          <p:cNvSpPr/>
          <p:nvPr/>
        </p:nvSpPr>
        <p:spPr>
          <a:xfrm>
            <a:off x="5520268" y="6324600"/>
            <a:ext cx="228600" cy="228600"/>
          </a:xfrm>
          <a:prstGeom prst="flowChartConnector">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cxnSp>
        <p:nvCxnSpPr>
          <p:cNvPr id="141" name="Straight Arrow Connector 140"/>
          <p:cNvCxnSpPr/>
          <p:nvPr/>
        </p:nvCxnSpPr>
        <p:spPr>
          <a:xfrm>
            <a:off x="8653749" y="3153009"/>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2" name="Flowchart: Connector 141"/>
          <p:cNvSpPr/>
          <p:nvPr/>
        </p:nvSpPr>
        <p:spPr>
          <a:xfrm>
            <a:off x="8534400" y="2924409"/>
            <a:ext cx="228600" cy="228600"/>
          </a:xfrm>
          <a:prstGeom prst="flowChartConnector">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a:solidFill>
                <a:schemeClr val="tx1"/>
              </a:solidFill>
              <a:latin typeface="Arial" pitchFamily="34" charset="0"/>
              <a:cs typeface="Arial" pitchFamily="34" charset="0"/>
            </a:endParaRPr>
          </a:p>
        </p:txBody>
      </p:sp>
      <p:sp>
        <p:nvSpPr>
          <p:cNvPr id="143" name="Rectangle 142"/>
          <p:cNvSpPr/>
          <p:nvPr/>
        </p:nvSpPr>
        <p:spPr>
          <a:xfrm>
            <a:off x="7467600" y="3381609"/>
            <a:ext cx="2438400" cy="5334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Check Backhaul payload with Driver coordinator</a:t>
            </a:r>
          </a:p>
          <a:p>
            <a:r>
              <a:rPr lang="en-US" sz="1100">
                <a:solidFill>
                  <a:srgbClr val="0070C0"/>
                </a:solidFill>
                <a:latin typeface="Arial" pitchFamily="34" charset="0"/>
                <a:cs typeface="Arial" pitchFamily="34" charset="0"/>
              </a:rPr>
              <a:t>Responsibility: Driver/coordinator</a:t>
            </a:r>
            <a:endParaRPr lang="en-US" sz="1100">
              <a:solidFill>
                <a:schemeClr val="tx1"/>
              </a:solidFill>
              <a:latin typeface="Arial" pitchFamily="34" charset="0"/>
              <a:cs typeface="Arial" pitchFamily="34" charset="0"/>
            </a:endParaRPr>
          </a:p>
        </p:txBody>
      </p:sp>
      <p:sp>
        <p:nvSpPr>
          <p:cNvPr id="144" name="Diamond 143"/>
          <p:cNvSpPr/>
          <p:nvPr/>
        </p:nvSpPr>
        <p:spPr>
          <a:xfrm>
            <a:off x="7670803" y="4122494"/>
            <a:ext cx="1981200" cy="457200"/>
          </a:xfrm>
          <a:prstGeom prst="diamond">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Backhaul?</a:t>
            </a:r>
          </a:p>
        </p:txBody>
      </p:sp>
      <p:sp>
        <p:nvSpPr>
          <p:cNvPr id="145" name="Rectangle 144"/>
          <p:cNvSpPr/>
          <p:nvPr/>
        </p:nvSpPr>
        <p:spPr>
          <a:xfrm>
            <a:off x="8188136" y="4524609"/>
            <a:ext cx="45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Yes</a:t>
            </a:r>
          </a:p>
        </p:txBody>
      </p:sp>
      <p:sp>
        <p:nvSpPr>
          <p:cNvPr id="147" name="Rectangle 146"/>
          <p:cNvSpPr/>
          <p:nvPr/>
        </p:nvSpPr>
        <p:spPr>
          <a:xfrm>
            <a:off x="9525003" y="4310634"/>
            <a:ext cx="45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latin typeface="Arial" pitchFamily="34" charset="0"/>
                <a:cs typeface="Arial" pitchFamily="34" charset="0"/>
              </a:rPr>
              <a:t>No</a:t>
            </a:r>
          </a:p>
        </p:txBody>
      </p:sp>
      <p:cxnSp>
        <p:nvCxnSpPr>
          <p:cNvPr id="148" name="Straight Arrow Connector 147"/>
          <p:cNvCxnSpPr/>
          <p:nvPr/>
        </p:nvCxnSpPr>
        <p:spPr>
          <a:xfrm>
            <a:off x="8661402" y="3893894"/>
            <a:ext cx="0" cy="2286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Shape 150"/>
          <p:cNvCxnSpPr>
            <a:stCxn id="144" idx="3"/>
          </p:cNvCxnSpPr>
          <p:nvPr/>
        </p:nvCxnSpPr>
        <p:spPr>
          <a:xfrm>
            <a:off x="9652004" y="4351095"/>
            <a:ext cx="330197" cy="554515"/>
          </a:xfrm>
          <a:prstGeom prst="bentConnector2">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Shape 153"/>
          <p:cNvCxnSpPr>
            <a:stCxn id="144" idx="2"/>
            <a:endCxn id="109" idx="3"/>
          </p:cNvCxnSpPr>
          <p:nvPr/>
        </p:nvCxnSpPr>
        <p:spPr>
          <a:xfrm rot="5400000" flipH="1">
            <a:off x="6942617" y="2860909"/>
            <a:ext cx="1786570" cy="1651003"/>
          </a:xfrm>
          <a:prstGeom prst="bentConnector4">
            <a:avLst>
              <a:gd name="adj1" fmla="val -12795"/>
              <a:gd name="adj2" fmla="val 80000"/>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7" name="Flowchart: Terminator 156"/>
          <p:cNvSpPr/>
          <p:nvPr/>
        </p:nvSpPr>
        <p:spPr>
          <a:xfrm>
            <a:off x="8763000" y="4905609"/>
            <a:ext cx="1676400" cy="609600"/>
          </a:xfrm>
          <a:prstGeom prst="flowChartTerminator">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Take the empty truck back to W/H depot</a:t>
            </a:r>
          </a:p>
          <a:p>
            <a:r>
              <a:rPr lang="en-US" sz="1100">
                <a:solidFill>
                  <a:srgbClr val="0070C0"/>
                </a:solidFill>
                <a:latin typeface="Arial" pitchFamily="34" charset="0"/>
                <a:cs typeface="Arial" pitchFamily="34" charset="0"/>
              </a:rPr>
              <a:t>Responsibility: Driver</a:t>
            </a:r>
            <a:endParaRPr lang="en-US" sz="1100">
              <a:solidFill>
                <a:schemeClr val="tx1"/>
              </a:solidFill>
              <a:latin typeface="Arial" pitchFamily="34" charset="0"/>
              <a:cs typeface="Arial" pitchFamily="34" charset="0"/>
            </a:endParaRPr>
          </a:p>
        </p:txBody>
      </p:sp>
      <p:sp>
        <p:nvSpPr>
          <p:cNvPr id="132" name="Rectangle 131"/>
          <p:cNvSpPr/>
          <p:nvPr/>
        </p:nvSpPr>
        <p:spPr>
          <a:xfrm>
            <a:off x="4670234" y="3250324"/>
            <a:ext cx="2340166" cy="817085"/>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▪Load the payload onto the truck</a:t>
            </a:r>
          </a:p>
          <a:p>
            <a:r>
              <a:rPr lang="en-US" sz="1100">
                <a:solidFill>
                  <a:schemeClr val="tx1"/>
                </a:solidFill>
                <a:latin typeface="Arial" pitchFamily="34" charset="0"/>
                <a:cs typeface="Arial" pitchFamily="34" charset="0"/>
              </a:rPr>
              <a:t>▪Handover Invoice, Tax documents, Gate pass to driver</a:t>
            </a:r>
          </a:p>
          <a:p>
            <a:r>
              <a:rPr lang="en-US" sz="1100">
                <a:solidFill>
                  <a:srgbClr val="0070C0"/>
                </a:solidFill>
                <a:latin typeface="Arial" pitchFamily="34" charset="0"/>
                <a:cs typeface="Arial" pitchFamily="34" charset="0"/>
              </a:rPr>
              <a:t>Responsibility: Shipping  Personnel</a:t>
            </a:r>
          </a:p>
        </p:txBody>
      </p:sp>
      <p:sp>
        <p:nvSpPr>
          <p:cNvPr id="77" name="Rectangle 76"/>
          <p:cNvSpPr/>
          <p:nvPr/>
        </p:nvSpPr>
        <p:spPr>
          <a:xfrm>
            <a:off x="1828800" y="3915009"/>
            <a:ext cx="2556296" cy="1524000"/>
          </a:xfrm>
          <a:prstGeom prst="rect">
            <a:avLst/>
          </a:prstGeom>
          <a:solidFill>
            <a:srgbClr val="FF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latin typeface="Arial" pitchFamily="34" charset="0"/>
                <a:cs typeface="Arial" pitchFamily="34" charset="0"/>
              </a:rPr>
              <a:t>▪Locate suitable truck at the depot</a:t>
            </a:r>
          </a:p>
          <a:p>
            <a:r>
              <a:rPr lang="en-US" sz="1100">
                <a:solidFill>
                  <a:schemeClr val="tx1"/>
                </a:solidFill>
                <a:latin typeface="Arial" pitchFamily="34" charset="0"/>
                <a:cs typeface="Arial" pitchFamily="34" charset="0"/>
              </a:rPr>
              <a:t>▪Assign an available driver for the dispatch</a:t>
            </a:r>
          </a:p>
          <a:p>
            <a:r>
              <a:rPr lang="en-US" sz="1100">
                <a:solidFill>
                  <a:schemeClr val="tx1"/>
                </a:solidFill>
                <a:latin typeface="Arial" pitchFamily="34" charset="0"/>
                <a:cs typeface="Arial" pitchFamily="34" charset="0"/>
              </a:rPr>
              <a:t>▪Inform driver about dispatch details</a:t>
            </a:r>
          </a:p>
          <a:p>
            <a:r>
              <a:rPr lang="en-US" sz="1100">
                <a:solidFill>
                  <a:schemeClr val="tx1"/>
                </a:solidFill>
                <a:latin typeface="Arial" pitchFamily="34" charset="0"/>
                <a:cs typeface="Arial" pitchFamily="34" charset="0"/>
              </a:rPr>
              <a:t>▪Record truck request-time, dispatch-time, driver name, loading dock &amp; destination details in W/H Database</a:t>
            </a:r>
          </a:p>
          <a:p>
            <a:r>
              <a:rPr lang="en-US" sz="1100">
                <a:solidFill>
                  <a:srgbClr val="0070C0"/>
                </a:solidFill>
                <a:latin typeface="Arial" pitchFamily="34" charset="0"/>
                <a:cs typeface="Arial" pitchFamily="34" charset="0"/>
              </a:rPr>
              <a:t>Responsibility: Driver coordinator </a:t>
            </a:r>
          </a:p>
        </p:txBody>
      </p:sp>
      <p:sp>
        <p:nvSpPr>
          <p:cNvPr id="5" name="Title 4">
            <a:extLst>
              <a:ext uri="{FF2B5EF4-FFF2-40B4-BE49-F238E27FC236}">
                <a16:creationId xmlns:a16="http://schemas.microsoft.com/office/drawing/2014/main" id="{68A6D3EA-1A94-B0B9-41B7-E7A9F146AEA6}"/>
              </a:ext>
            </a:extLst>
          </p:cNvPr>
          <p:cNvSpPr>
            <a:spLocks noGrp="1"/>
          </p:cNvSpPr>
          <p:nvPr>
            <p:ph type="title"/>
          </p:nvPr>
        </p:nvSpPr>
        <p:spPr/>
        <p:txBody>
          <a:bodyPr/>
          <a:lstStyle/>
          <a:p>
            <a:r>
              <a:rPr lang="en-US" sz="3200" b="1">
                <a:solidFill>
                  <a:schemeClr val="tx1"/>
                </a:solidFill>
                <a:latin typeface="Arial" pitchFamily="34" charset="0"/>
                <a:cs typeface="Arial" pitchFamily="34" charset="0"/>
              </a:rPr>
              <a:t>Detailed</a:t>
            </a:r>
            <a:r>
              <a:rPr lang="en-US" sz="2800" b="1">
                <a:solidFill>
                  <a:schemeClr val="tx1"/>
                </a:solidFill>
                <a:latin typeface="Arial" pitchFamily="34" charset="0"/>
                <a:cs typeface="Arial" pitchFamily="34" charset="0"/>
              </a:rPr>
              <a:t> Process Map</a:t>
            </a:r>
            <a:br>
              <a:rPr lang="en-US" sz="2800" b="1">
                <a:solidFill>
                  <a:schemeClr val="tx1"/>
                </a:solidFill>
                <a:latin typeface="Arial" pitchFamily="34" charset="0"/>
                <a:cs typeface="Arial" pitchFamily="34" charset="0"/>
              </a:rPr>
            </a:b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e1d76e6ed25a0b9acc172e1212e12c5ea2ecb"/>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theme>
</file>

<file path=ppt/theme/theme2.xml><?xml version="1.0" encoding="utf-8"?>
<a:theme xmlns:a="http://schemas.openxmlformats.org/drawingml/2006/main" name="WPI_Gray">
  <a:themeElements>
    <a:clrScheme name="Custom 57">
      <a:dk1>
        <a:srgbClr val="FFFFFF"/>
      </a:dk1>
      <a:lt1>
        <a:srgbClr val="6D6D6D"/>
      </a:lt1>
      <a:dk2>
        <a:srgbClr val="000000"/>
      </a:dk2>
      <a:lt2>
        <a:srgbClr val="FFFFFF"/>
      </a:lt2>
      <a:accent1>
        <a:srgbClr val="AB192D"/>
      </a:accent1>
      <a:accent2>
        <a:srgbClr val="B2B7BB"/>
      </a:accent2>
      <a:accent3>
        <a:srgbClr val="2C6A8C"/>
      </a:accent3>
      <a:accent4>
        <a:srgbClr val="B7A079"/>
      </a:accent4>
      <a:accent5>
        <a:srgbClr val="46A0DC"/>
      </a:accent5>
      <a:accent6>
        <a:srgbClr val="D9CD95"/>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lumMod val="40000"/>
            <a:lumOff val="60000"/>
          </a:schemeClr>
        </a:solidFill>
        <a:ln w="12700" cap="sq" algn="ctr">
          <a:solidFill>
            <a:schemeClr val="tx1"/>
          </a:solidFill>
          <a:miter lim="800000"/>
          <a:headEnd/>
          <a:tailEnd/>
        </a:ln>
        <a:effectLst/>
      </a:spPr>
      <a:bodyPr wrap="none" rtlCol="0" anchor="ctr"/>
      <a:lstStyle>
        <a:defPPr algn="ctr">
          <a:defRPr sz="1600" dirty="0" smtClean="0">
            <a:solidFill>
              <a:schemeClr val="bg1"/>
            </a:solidFill>
            <a:latin typeface="+mn-lt"/>
          </a:defRPr>
        </a:defPPr>
      </a:lstStyle>
    </a:spDef>
    <a:lnDef>
      <a:spPr bwMode="auto">
        <a:solidFill>
          <a:schemeClr val="accent2"/>
        </a:solidFill>
        <a:ln w="19050" cap="sq" cmpd="sng" algn="ctr">
          <a:solidFill>
            <a:schemeClr val="tx1"/>
          </a:solidFill>
          <a:prstDash val="solid"/>
          <a:round/>
          <a:headEnd type="triangle" w="med" len="med"/>
          <a:tailEnd type="triangle" w="med" len="med"/>
        </a:ln>
        <a:effectLst/>
      </a:spPr>
      <a:bodyPr/>
      <a:lstStyle/>
    </a:lnDef>
    <a:txDef>
      <a:spPr>
        <a:noFill/>
      </a:spPr>
      <a:bodyPr wrap="none" rtlCol="0">
        <a:noAutofit/>
      </a:bodyPr>
      <a:lstStyle>
        <a:defPPr algn="ctr">
          <a:defRPr sz="16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WPI_2012Multi</Template>
  <TotalTime>16</TotalTime>
  <Words>2954</Words>
  <Application>Microsoft Macintosh PowerPoint</Application>
  <PresentationFormat>Widescreen</PresentationFormat>
  <Paragraphs>796</Paragraphs>
  <Slides>22</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Arial Black</vt:lpstr>
      <vt:lpstr>Calibri</vt:lpstr>
      <vt:lpstr>Courier New</vt:lpstr>
      <vt:lpstr>Google Sans</vt:lpstr>
      <vt:lpstr>Times New Roman</vt:lpstr>
      <vt:lpstr>Verdana</vt:lpstr>
      <vt:lpstr>Wingdings</vt:lpstr>
      <vt:lpstr>WPI-White</vt:lpstr>
      <vt:lpstr>WPI_Gray</vt:lpstr>
      <vt:lpstr>Office Theme</vt:lpstr>
      <vt:lpstr>Lean Six Sigma Project – Improve On-Time Deliveries  </vt:lpstr>
      <vt:lpstr>Problem Statement </vt:lpstr>
      <vt:lpstr>Proposed Solution </vt:lpstr>
      <vt:lpstr>SIPOC </vt:lpstr>
      <vt:lpstr>Identify Stakeholders and VOC</vt:lpstr>
      <vt:lpstr>CTQ Drill-down</vt:lpstr>
      <vt:lpstr>Project Charter</vt:lpstr>
      <vt:lpstr>High Level Process Map </vt:lpstr>
      <vt:lpstr>Detailed Process Map </vt:lpstr>
      <vt:lpstr>Data collection plan </vt:lpstr>
      <vt:lpstr>Baseline Performance </vt:lpstr>
      <vt:lpstr>Pareto Analysis (vital few causes) </vt:lpstr>
      <vt:lpstr>Root-cause analysis (Cause &amp; Effect) </vt:lpstr>
      <vt:lpstr>Vital X’s summary </vt:lpstr>
      <vt:lpstr>FMEA (current process) </vt:lpstr>
      <vt:lpstr>Improvement action plan </vt:lpstr>
      <vt:lpstr>Updated Process Map </vt:lpstr>
      <vt:lpstr>FMEA (Expected after improvement) </vt:lpstr>
      <vt:lpstr>Expected Cost-benefit analysis </vt:lpstr>
      <vt:lpstr>Performance (Expected after improvement) </vt:lpstr>
      <vt:lpstr>Performance (Expected after improvement)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Verdana Bold 40pt</dc:title>
  <dc:creator>Melissa</dc:creator>
  <cp:lastModifiedBy>Jayesh Haryani</cp:lastModifiedBy>
  <cp:revision>6</cp:revision>
  <dcterms:created xsi:type="dcterms:W3CDTF">2015-05-27T13:16:15Z</dcterms:created>
  <dcterms:modified xsi:type="dcterms:W3CDTF">2024-09-05T18:45:23Z</dcterms:modified>
</cp:coreProperties>
</file>