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585" r:id="rId15"/>
    <p:sldId id="5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3876"/>
  </p:normalViewPr>
  <p:slideViewPr>
    <p:cSldViewPr snapToGrid="0">
      <p:cViewPr varScale="1">
        <p:scale>
          <a:sx n="66" d="100"/>
          <a:sy n="66" d="100"/>
        </p:scale>
        <p:origin x="2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6.png"/><Relationship Id="rId7" Type="http://schemas.openxmlformats.org/officeDocument/2006/relationships/image" Target="../media/image4.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6.png"/><Relationship Id="rId7" Type="http://schemas.openxmlformats.org/officeDocument/2006/relationships/image" Target="../media/image4.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B15BD-66B1-4C9F-9F3D-C9F42B066B8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E44E610-66A0-4B20-BCBA-A20E7520D284}">
      <dgm:prSet/>
      <dgm:spPr/>
      <dgm:t>
        <a:bodyPr/>
        <a:lstStyle/>
        <a:p>
          <a:r>
            <a:rPr lang="en-US"/>
            <a:t>Market Size and User Base</a:t>
          </a:r>
        </a:p>
      </dgm:t>
    </dgm:pt>
    <dgm:pt modelId="{F96A82ED-8EFF-4C0E-9379-889ED931AC15}" type="parTrans" cxnId="{7720D8DC-DE99-44C8-BCB1-ABD74D0F184E}">
      <dgm:prSet/>
      <dgm:spPr/>
      <dgm:t>
        <a:bodyPr/>
        <a:lstStyle/>
        <a:p>
          <a:endParaRPr lang="en-US"/>
        </a:p>
      </dgm:t>
    </dgm:pt>
    <dgm:pt modelId="{FC78EBC1-CAA5-4CEC-A80C-EDD6BF93A653}" type="sibTrans" cxnId="{7720D8DC-DE99-44C8-BCB1-ABD74D0F184E}">
      <dgm:prSet/>
      <dgm:spPr/>
      <dgm:t>
        <a:bodyPr/>
        <a:lstStyle/>
        <a:p>
          <a:endParaRPr lang="en-US"/>
        </a:p>
      </dgm:t>
    </dgm:pt>
    <dgm:pt modelId="{1F3DC016-A502-4D28-8AE4-BCFE58D56260}">
      <dgm:prSet/>
      <dgm:spPr/>
      <dgm:t>
        <a:bodyPr/>
        <a:lstStyle/>
        <a:p>
          <a:r>
            <a:rPr lang="en-US"/>
            <a:t>Innovation and Competition </a:t>
          </a:r>
        </a:p>
      </dgm:t>
    </dgm:pt>
    <dgm:pt modelId="{42BD4289-DA1E-455A-A6A2-02C22F049911}" type="parTrans" cxnId="{8F57FDAE-EB33-44D4-AEE3-BD23CA23144A}">
      <dgm:prSet/>
      <dgm:spPr/>
      <dgm:t>
        <a:bodyPr/>
        <a:lstStyle/>
        <a:p>
          <a:endParaRPr lang="en-US"/>
        </a:p>
      </dgm:t>
    </dgm:pt>
    <dgm:pt modelId="{95F1598F-9F6B-4D2B-A5F9-86B222C70C8C}" type="sibTrans" cxnId="{8F57FDAE-EB33-44D4-AEE3-BD23CA23144A}">
      <dgm:prSet/>
      <dgm:spPr/>
      <dgm:t>
        <a:bodyPr/>
        <a:lstStyle/>
        <a:p>
          <a:endParaRPr lang="en-US"/>
        </a:p>
      </dgm:t>
    </dgm:pt>
    <dgm:pt modelId="{297F06B0-D4E8-457C-AB1B-5885EE44026F}">
      <dgm:prSet/>
      <dgm:spPr/>
      <dgm:t>
        <a:bodyPr/>
        <a:lstStyle/>
        <a:p>
          <a:r>
            <a:rPr lang="en-US"/>
            <a:t>Regulatory Environment </a:t>
          </a:r>
        </a:p>
      </dgm:t>
    </dgm:pt>
    <dgm:pt modelId="{F5C8245A-9248-45D5-ADED-3F890B846EC2}" type="parTrans" cxnId="{6811325B-6D0B-4577-86BD-F748B23DD4B5}">
      <dgm:prSet/>
      <dgm:spPr/>
      <dgm:t>
        <a:bodyPr/>
        <a:lstStyle/>
        <a:p>
          <a:endParaRPr lang="en-US"/>
        </a:p>
      </dgm:t>
    </dgm:pt>
    <dgm:pt modelId="{F9A88E3E-3FA8-4729-84B3-DC1C639D3526}" type="sibTrans" cxnId="{6811325B-6D0B-4577-86BD-F748B23DD4B5}">
      <dgm:prSet/>
      <dgm:spPr/>
      <dgm:t>
        <a:bodyPr/>
        <a:lstStyle/>
        <a:p>
          <a:endParaRPr lang="en-US"/>
        </a:p>
      </dgm:t>
    </dgm:pt>
    <dgm:pt modelId="{8A4ECDE3-CBEE-40F8-8DD8-FE6A1FFF161B}">
      <dgm:prSet/>
      <dgm:spPr/>
      <dgm:t>
        <a:bodyPr/>
        <a:lstStyle/>
        <a:p>
          <a:r>
            <a:rPr lang="en-US"/>
            <a:t>TechFin Model </a:t>
          </a:r>
        </a:p>
      </dgm:t>
    </dgm:pt>
    <dgm:pt modelId="{338E44CB-6322-4AA6-8E9A-0A6A9296F4CF}" type="parTrans" cxnId="{39C7AD31-15A9-488B-ADC4-864E4F879EE9}">
      <dgm:prSet/>
      <dgm:spPr/>
      <dgm:t>
        <a:bodyPr/>
        <a:lstStyle/>
        <a:p>
          <a:endParaRPr lang="en-US"/>
        </a:p>
      </dgm:t>
    </dgm:pt>
    <dgm:pt modelId="{0AFEC085-8B7A-47ED-8660-9A8F742F76C7}" type="sibTrans" cxnId="{39C7AD31-15A9-488B-ADC4-864E4F879EE9}">
      <dgm:prSet/>
      <dgm:spPr/>
      <dgm:t>
        <a:bodyPr/>
        <a:lstStyle/>
        <a:p>
          <a:endParaRPr lang="en-US"/>
        </a:p>
      </dgm:t>
    </dgm:pt>
    <dgm:pt modelId="{11CF02C9-B0C4-6640-A26C-19FE9ECEC68E}" type="pres">
      <dgm:prSet presAssocID="{5A7B15BD-66B1-4C9F-9F3D-C9F42B066B8F}" presName="linear" presStyleCnt="0">
        <dgm:presLayoutVars>
          <dgm:dir/>
          <dgm:animLvl val="lvl"/>
          <dgm:resizeHandles val="exact"/>
        </dgm:presLayoutVars>
      </dgm:prSet>
      <dgm:spPr/>
    </dgm:pt>
    <dgm:pt modelId="{BBF9AC34-A1A6-D842-9DBB-F114C2F96726}" type="pres">
      <dgm:prSet presAssocID="{4E44E610-66A0-4B20-BCBA-A20E7520D284}" presName="parentLin" presStyleCnt="0"/>
      <dgm:spPr/>
    </dgm:pt>
    <dgm:pt modelId="{808C555B-C8F6-7847-AF21-EBDECBC15D9E}" type="pres">
      <dgm:prSet presAssocID="{4E44E610-66A0-4B20-BCBA-A20E7520D284}" presName="parentLeftMargin" presStyleLbl="node1" presStyleIdx="0" presStyleCnt="4"/>
      <dgm:spPr/>
    </dgm:pt>
    <dgm:pt modelId="{ED6D653C-4A96-AE40-98A2-F419306F0B64}" type="pres">
      <dgm:prSet presAssocID="{4E44E610-66A0-4B20-BCBA-A20E7520D284}" presName="parentText" presStyleLbl="node1" presStyleIdx="0" presStyleCnt="4">
        <dgm:presLayoutVars>
          <dgm:chMax val="0"/>
          <dgm:bulletEnabled val="1"/>
        </dgm:presLayoutVars>
      </dgm:prSet>
      <dgm:spPr/>
    </dgm:pt>
    <dgm:pt modelId="{0689A514-2464-B44B-8BB8-2DA6EC2E898A}" type="pres">
      <dgm:prSet presAssocID="{4E44E610-66A0-4B20-BCBA-A20E7520D284}" presName="negativeSpace" presStyleCnt="0"/>
      <dgm:spPr/>
    </dgm:pt>
    <dgm:pt modelId="{F79BA24E-09F0-7742-A901-5153F4391A53}" type="pres">
      <dgm:prSet presAssocID="{4E44E610-66A0-4B20-BCBA-A20E7520D284}" presName="childText" presStyleLbl="conFgAcc1" presStyleIdx="0" presStyleCnt="4">
        <dgm:presLayoutVars>
          <dgm:bulletEnabled val="1"/>
        </dgm:presLayoutVars>
      </dgm:prSet>
      <dgm:spPr/>
    </dgm:pt>
    <dgm:pt modelId="{078A84DA-08C2-2E41-899F-1B24637644E4}" type="pres">
      <dgm:prSet presAssocID="{FC78EBC1-CAA5-4CEC-A80C-EDD6BF93A653}" presName="spaceBetweenRectangles" presStyleCnt="0"/>
      <dgm:spPr/>
    </dgm:pt>
    <dgm:pt modelId="{F3EAF74A-2290-544A-B21F-FAB5BF22CE72}" type="pres">
      <dgm:prSet presAssocID="{1F3DC016-A502-4D28-8AE4-BCFE58D56260}" presName="parentLin" presStyleCnt="0"/>
      <dgm:spPr/>
    </dgm:pt>
    <dgm:pt modelId="{92C06234-6C02-5040-9D27-21096AB8AEFA}" type="pres">
      <dgm:prSet presAssocID="{1F3DC016-A502-4D28-8AE4-BCFE58D56260}" presName="parentLeftMargin" presStyleLbl="node1" presStyleIdx="0" presStyleCnt="4"/>
      <dgm:spPr/>
    </dgm:pt>
    <dgm:pt modelId="{E85DB5D1-E684-B348-BF37-239489B4288A}" type="pres">
      <dgm:prSet presAssocID="{1F3DC016-A502-4D28-8AE4-BCFE58D56260}" presName="parentText" presStyleLbl="node1" presStyleIdx="1" presStyleCnt="4">
        <dgm:presLayoutVars>
          <dgm:chMax val="0"/>
          <dgm:bulletEnabled val="1"/>
        </dgm:presLayoutVars>
      </dgm:prSet>
      <dgm:spPr/>
    </dgm:pt>
    <dgm:pt modelId="{AEBF5CF8-A270-5C44-91ED-2A406ADE8A43}" type="pres">
      <dgm:prSet presAssocID="{1F3DC016-A502-4D28-8AE4-BCFE58D56260}" presName="negativeSpace" presStyleCnt="0"/>
      <dgm:spPr/>
    </dgm:pt>
    <dgm:pt modelId="{5E765E1D-B6FD-6A42-ABDA-FBCE34A8732C}" type="pres">
      <dgm:prSet presAssocID="{1F3DC016-A502-4D28-8AE4-BCFE58D56260}" presName="childText" presStyleLbl="conFgAcc1" presStyleIdx="1" presStyleCnt="4">
        <dgm:presLayoutVars>
          <dgm:bulletEnabled val="1"/>
        </dgm:presLayoutVars>
      </dgm:prSet>
      <dgm:spPr/>
    </dgm:pt>
    <dgm:pt modelId="{02466522-83CF-2B41-A78A-4E95F7337285}" type="pres">
      <dgm:prSet presAssocID="{95F1598F-9F6B-4D2B-A5F9-86B222C70C8C}" presName="spaceBetweenRectangles" presStyleCnt="0"/>
      <dgm:spPr/>
    </dgm:pt>
    <dgm:pt modelId="{CB2D4DF9-94F9-9041-9BBE-6CC3C9CB34F0}" type="pres">
      <dgm:prSet presAssocID="{297F06B0-D4E8-457C-AB1B-5885EE44026F}" presName="parentLin" presStyleCnt="0"/>
      <dgm:spPr/>
    </dgm:pt>
    <dgm:pt modelId="{182C6EDD-B17A-BD4A-B02D-D4A6B3B631BB}" type="pres">
      <dgm:prSet presAssocID="{297F06B0-D4E8-457C-AB1B-5885EE44026F}" presName="parentLeftMargin" presStyleLbl="node1" presStyleIdx="1" presStyleCnt="4"/>
      <dgm:spPr/>
    </dgm:pt>
    <dgm:pt modelId="{6CD308ED-C3BD-5443-A03A-1D44D0F3D636}" type="pres">
      <dgm:prSet presAssocID="{297F06B0-D4E8-457C-AB1B-5885EE44026F}" presName="parentText" presStyleLbl="node1" presStyleIdx="2" presStyleCnt="4">
        <dgm:presLayoutVars>
          <dgm:chMax val="0"/>
          <dgm:bulletEnabled val="1"/>
        </dgm:presLayoutVars>
      </dgm:prSet>
      <dgm:spPr/>
    </dgm:pt>
    <dgm:pt modelId="{5056DD48-9B93-B34C-9742-5C46519BE1A4}" type="pres">
      <dgm:prSet presAssocID="{297F06B0-D4E8-457C-AB1B-5885EE44026F}" presName="negativeSpace" presStyleCnt="0"/>
      <dgm:spPr/>
    </dgm:pt>
    <dgm:pt modelId="{995EF51B-209B-624E-AF1E-9D9CB97C4B94}" type="pres">
      <dgm:prSet presAssocID="{297F06B0-D4E8-457C-AB1B-5885EE44026F}" presName="childText" presStyleLbl="conFgAcc1" presStyleIdx="2" presStyleCnt="4">
        <dgm:presLayoutVars>
          <dgm:bulletEnabled val="1"/>
        </dgm:presLayoutVars>
      </dgm:prSet>
      <dgm:spPr/>
    </dgm:pt>
    <dgm:pt modelId="{DEE13570-8792-4046-8B07-2F353E13E52C}" type="pres">
      <dgm:prSet presAssocID="{F9A88E3E-3FA8-4729-84B3-DC1C639D3526}" presName="spaceBetweenRectangles" presStyleCnt="0"/>
      <dgm:spPr/>
    </dgm:pt>
    <dgm:pt modelId="{99327AF8-CA7C-4246-9577-F12F7826BF29}" type="pres">
      <dgm:prSet presAssocID="{8A4ECDE3-CBEE-40F8-8DD8-FE6A1FFF161B}" presName="parentLin" presStyleCnt="0"/>
      <dgm:spPr/>
    </dgm:pt>
    <dgm:pt modelId="{0ADFC381-1F62-F249-B29F-A77950C9C6C5}" type="pres">
      <dgm:prSet presAssocID="{8A4ECDE3-CBEE-40F8-8DD8-FE6A1FFF161B}" presName="parentLeftMargin" presStyleLbl="node1" presStyleIdx="2" presStyleCnt="4"/>
      <dgm:spPr/>
    </dgm:pt>
    <dgm:pt modelId="{1F9C5521-BE91-BD42-AD65-E0799083F7BB}" type="pres">
      <dgm:prSet presAssocID="{8A4ECDE3-CBEE-40F8-8DD8-FE6A1FFF161B}" presName="parentText" presStyleLbl="node1" presStyleIdx="3" presStyleCnt="4">
        <dgm:presLayoutVars>
          <dgm:chMax val="0"/>
          <dgm:bulletEnabled val="1"/>
        </dgm:presLayoutVars>
      </dgm:prSet>
      <dgm:spPr/>
    </dgm:pt>
    <dgm:pt modelId="{0871AEB4-9832-D547-B5EC-B50B3BE454A3}" type="pres">
      <dgm:prSet presAssocID="{8A4ECDE3-CBEE-40F8-8DD8-FE6A1FFF161B}" presName="negativeSpace" presStyleCnt="0"/>
      <dgm:spPr/>
    </dgm:pt>
    <dgm:pt modelId="{8DE5173C-115B-3D41-94FF-A1BC80D8C713}" type="pres">
      <dgm:prSet presAssocID="{8A4ECDE3-CBEE-40F8-8DD8-FE6A1FFF161B}" presName="childText" presStyleLbl="conFgAcc1" presStyleIdx="3" presStyleCnt="4">
        <dgm:presLayoutVars>
          <dgm:bulletEnabled val="1"/>
        </dgm:presLayoutVars>
      </dgm:prSet>
      <dgm:spPr/>
    </dgm:pt>
  </dgm:ptLst>
  <dgm:cxnLst>
    <dgm:cxn modelId="{7C891701-0CE1-4D46-AA49-0BE6F9999A94}" type="presOf" srcId="{297F06B0-D4E8-457C-AB1B-5885EE44026F}" destId="{182C6EDD-B17A-BD4A-B02D-D4A6B3B631BB}" srcOrd="0" destOrd="0" presId="urn:microsoft.com/office/officeart/2005/8/layout/list1"/>
    <dgm:cxn modelId="{76CD3907-C645-B642-8E5A-99AACEB0BAA0}" type="presOf" srcId="{1F3DC016-A502-4D28-8AE4-BCFE58D56260}" destId="{E85DB5D1-E684-B348-BF37-239489B4288A}" srcOrd="1" destOrd="0" presId="urn:microsoft.com/office/officeart/2005/8/layout/list1"/>
    <dgm:cxn modelId="{49063514-6D8F-8241-B762-B88D75D27A61}" type="presOf" srcId="{297F06B0-D4E8-457C-AB1B-5885EE44026F}" destId="{6CD308ED-C3BD-5443-A03A-1D44D0F3D636}" srcOrd="1" destOrd="0" presId="urn:microsoft.com/office/officeart/2005/8/layout/list1"/>
    <dgm:cxn modelId="{2025A831-4DA8-F241-B9E5-F37CCF886768}" type="presOf" srcId="{1F3DC016-A502-4D28-8AE4-BCFE58D56260}" destId="{92C06234-6C02-5040-9D27-21096AB8AEFA}" srcOrd="0" destOrd="0" presId="urn:microsoft.com/office/officeart/2005/8/layout/list1"/>
    <dgm:cxn modelId="{39C7AD31-15A9-488B-ADC4-864E4F879EE9}" srcId="{5A7B15BD-66B1-4C9F-9F3D-C9F42B066B8F}" destId="{8A4ECDE3-CBEE-40F8-8DD8-FE6A1FFF161B}" srcOrd="3" destOrd="0" parTransId="{338E44CB-6322-4AA6-8E9A-0A6A9296F4CF}" sibTransId="{0AFEC085-8B7A-47ED-8660-9A8F742F76C7}"/>
    <dgm:cxn modelId="{8C9C3059-FF69-9A49-92DE-2FA400D75D07}" type="presOf" srcId="{8A4ECDE3-CBEE-40F8-8DD8-FE6A1FFF161B}" destId="{1F9C5521-BE91-BD42-AD65-E0799083F7BB}" srcOrd="1" destOrd="0" presId="urn:microsoft.com/office/officeart/2005/8/layout/list1"/>
    <dgm:cxn modelId="{6811325B-6D0B-4577-86BD-F748B23DD4B5}" srcId="{5A7B15BD-66B1-4C9F-9F3D-C9F42B066B8F}" destId="{297F06B0-D4E8-457C-AB1B-5885EE44026F}" srcOrd="2" destOrd="0" parTransId="{F5C8245A-9248-45D5-ADED-3F890B846EC2}" sibTransId="{F9A88E3E-3FA8-4729-84B3-DC1C639D3526}"/>
    <dgm:cxn modelId="{5A1EF3A6-1F76-714B-8C7A-8F199FDE8CB3}" type="presOf" srcId="{4E44E610-66A0-4B20-BCBA-A20E7520D284}" destId="{808C555B-C8F6-7847-AF21-EBDECBC15D9E}" srcOrd="0" destOrd="0" presId="urn:microsoft.com/office/officeart/2005/8/layout/list1"/>
    <dgm:cxn modelId="{8F57FDAE-EB33-44D4-AEE3-BD23CA23144A}" srcId="{5A7B15BD-66B1-4C9F-9F3D-C9F42B066B8F}" destId="{1F3DC016-A502-4D28-8AE4-BCFE58D56260}" srcOrd="1" destOrd="0" parTransId="{42BD4289-DA1E-455A-A6A2-02C22F049911}" sibTransId="{95F1598F-9F6B-4D2B-A5F9-86B222C70C8C}"/>
    <dgm:cxn modelId="{329B97C1-AB5E-A547-A7BE-15413A111057}" type="presOf" srcId="{5A7B15BD-66B1-4C9F-9F3D-C9F42B066B8F}" destId="{11CF02C9-B0C4-6640-A26C-19FE9ECEC68E}" srcOrd="0" destOrd="0" presId="urn:microsoft.com/office/officeart/2005/8/layout/list1"/>
    <dgm:cxn modelId="{7B64BDC1-E956-B045-9F18-58D1145DE7D5}" type="presOf" srcId="{8A4ECDE3-CBEE-40F8-8DD8-FE6A1FFF161B}" destId="{0ADFC381-1F62-F249-B29F-A77950C9C6C5}" srcOrd="0" destOrd="0" presId="urn:microsoft.com/office/officeart/2005/8/layout/list1"/>
    <dgm:cxn modelId="{7720D8DC-DE99-44C8-BCB1-ABD74D0F184E}" srcId="{5A7B15BD-66B1-4C9F-9F3D-C9F42B066B8F}" destId="{4E44E610-66A0-4B20-BCBA-A20E7520D284}" srcOrd="0" destOrd="0" parTransId="{F96A82ED-8EFF-4C0E-9379-889ED931AC15}" sibTransId="{FC78EBC1-CAA5-4CEC-A80C-EDD6BF93A653}"/>
    <dgm:cxn modelId="{1614A6F3-786F-E941-94EE-B739A84D7AC2}" type="presOf" srcId="{4E44E610-66A0-4B20-BCBA-A20E7520D284}" destId="{ED6D653C-4A96-AE40-98A2-F419306F0B64}" srcOrd="1" destOrd="0" presId="urn:microsoft.com/office/officeart/2005/8/layout/list1"/>
    <dgm:cxn modelId="{B14E3F7C-3497-EF40-9D6A-F7D1B914DE27}" type="presParOf" srcId="{11CF02C9-B0C4-6640-A26C-19FE9ECEC68E}" destId="{BBF9AC34-A1A6-D842-9DBB-F114C2F96726}" srcOrd="0" destOrd="0" presId="urn:microsoft.com/office/officeart/2005/8/layout/list1"/>
    <dgm:cxn modelId="{A44D42B3-D52A-4C40-A0DF-7410116E2BB3}" type="presParOf" srcId="{BBF9AC34-A1A6-D842-9DBB-F114C2F96726}" destId="{808C555B-C8F6-7847-AF21-EBDECBC15D9E}" srcOrd="0" destOrd="0" presId="urn:microsoft.com/office/officeart/2005/8/layout/list1"/>
    <dgm:cxn modelId="{4A468667-22F9-3545-8601-14A18AD702B7}" type="presParOf" srcId="{BBF9AC34-A1A6-D842-9DBB-F114C2F96726}" destId="{ED6D653C-4A96-AE40-98A2-F419306F0B64}" srcOrd="1" destOrd="0" presId="urn:microsoft.com/office/officeart/2005/8/layout/list1"/>
    <dgm:cxn modelId="{82C162C2-E78E-D04D-88E4-C2177EE121ED}" type="presParOf" srcId="{11CF02C9-B0C4-6640-A26C-19FE9ECEC68E}" destId="{0689A514-2464-B44B-8BB8-2DA6EC2E898A}" srcOrd="1" destOrd="0" presId="urn:microsoft.com/office/officeart/2005/8/layout/list1"/>
    <dgm:cxn modelId="{6AB73C09-A21B-BF43-8BEE-63EA13C821BD}" type="presParOf" srcId="{11CF02C9-B0C4-6640-A26C-19FE9ECEC68E}" destId="{F79BA24E-09F0-7742-A901-5153F4391A53}" srcOrd="2" destOrd="0" presId="urn:microsoft.com/office/officeart/2005/8/layout/list1"/>
    <dgm:cxn modelId="{16EAE99C-86C5-DC49-A5D9-F9791D929740}" type="presParOf" srcId="{11CF02C9-B0C4-6640-A26C-19FE9ECEC68E}" destId="{078A84DA-08C2-2E41-899F-1B24637644E4}" srcOrd="3" destOrd="0" presId="urn:microsoft.com/office/officeart/2005/8/layout/list1"/>
    <dgm:cxn modelId="{AA89CBED-E4D7-AF4F-9D58-36B5148CEAF5}" type="presParOf" srcId="{11CF02C9-B0C4-6640-A26C-19FE9ECEC68E}" destId="{F3EAF74A-2290-544A-B21F-FAB5BF22CE72}" srcOrd="4" destOrd="0" presId="urn:microsoft.com/office/officeart/2005/8/layout/list1"/>
    <dgm:cxn modelId="{54B3A899-DE54-C34D-9507-07C7092CA156}" type="presParOf" srcId="{F3EAF74A-2290-544A-B21F-FAB5BF22CE72}" destId="{92C06234-6C02-5040-9D27-21096AB8AEFA}" srcOrd="0" destOrd="0" presId="urn:microsoft.com/office/officeart/2005/8/layout/list1"/>
    <dgm:cxn modelId="{1FFF635C-50D1-644D-A648-B6FDE5CD36E1}" type="presParOf" srcId="{F3EAF74A-2290-544A-B21F-FAB5BF22CE72}" destId="{E85DB5D1-E684-B348-BF37-239489B4288A}" srcOrd="1" destOrd="0" presId="urn:microsoft.com/office/officeart/2005/8/layout/list1"/>
    <dgm:cxn modelId="{678D00D2-1D7A-6648-B87B-A50CB8D5D0EA}" type="presParOf" srcId="{11CF02C9-B0C4-6640-A26C-19FE9ECEC68E}" destId="{AEBF5CF8-A270-5C44-91ED-2A406ADE8A43}" srcOrd="5" destOrd="0" presId="urn:microsoft.com/office/officeart/2005/8/layout/list1"/>
    <dgm:cxn modelId="{813343BA-1760-ED4D-867C-24BA3329ACB8}" type="presParOf" srcId="{11CF02C9-B0C4-6640-A26C-19FE9ECEC68E}" destId="{5E765E1D-B6FD-6A42-ABDA-FBCE34A8732C}" srcOrd="6" destOrd="0" presId="urn:microsoft.com/office/officeart/2005/8/layout/list1"/>
    <dgm:cxn modelId="{23BE37BB-6FD3-EA49-BE7A-3ED71DA6AC8E}" type="presParOf" srcId="{11CF02C9-B0C4-6640-A26C-19FE9ECEC68E}" destId="{02466522-83CF-2B41-A78A-4E95F7337285}" srcOrd="7" destOrd="0" presId="urn:microsoft.com/office/officeart/2005/8/layout/list1"/>
    <dgm:cxn modelId="{45E8B35B-D695-5E42-921B-65D858190679}" type="presParOf" srcId="{11CF02C9-B0C4-6640-A26C-19FE9ECEC68E}" destId="{CB2D4DF9-94F9-9041-9BBE-6CC3C9CB34F0}" srcOrd="8" destOrd="0" presId="urn:microsoft.com/office/officeart/2005/8/layout/list1"/>
    <dgm:cxn modelId="{618A5078-3749-734D-A5C9-E2EAE8CCC27D}" type="presParOf" srcId="{CB2D4DF9-94F9-9041-9BBE-6CC3C9CB34F0}" destId="{182C6EDD-B17A-BD4A-B02D-D4A6B3B631BB}" srcOrd="0" destOrd="0" presId="urn:microsoft.com/office/officeart/2005/8/layout/list1"/>
    <dgm:cxn modelId="{6473E181-D320-B94A-818B-E163566F7959}" type="presParOf" srcId="{CB2D4DF9-94F9-9041-9BBE-6CC3C9CB34F0}" destId="{6CD308ED-C3BD-5443-A03A-1D44D0F3D636}" srcOrd="1" destOrd="0" presId="urn:microsoft.com/office/officeart/2005/8/layout/list1"/>
    <dgm:cxn modelId="{DE9BFF65-ECB2-4141-A264-C47EED344CDA}" type="presParOf" srcId="{11CF02C9-B0C4-6640-A26C-19FE9ECEC68E}" destId="{5056DD48-9B93-B34C-9742-5C46519BE1A4}" srcOrd="9" destOrd="0" presId="urn:microsoft.com/office/officeart/2005/8/layout/list1"/>
    <dgm:cxn modelId="{4890928C-F99D-5F47-A976-2A38D67BBA32}" type="presParOf" srcId="{11CF02C9-B0C4-6640-A26C-19FE9ECEC68E}" destId="{995EF51B-209B-624E-AF1E-9D9CB97C4B94}" srcOrd="10" destOrd="0" presId="urn:microsoft.com/office/officeart/2005/8/layout/list1"/>
    <dgm:cxn modelId="{F848466E-A9EA-3D4E-BB09-C8BE8E5D619F}" type="presParOf" srcId="{11CF02C9-B0C4-6640-A26C-19FE9ECEC68E}" destId="{DEE13570-8792-4046-8B07-2F353E13E52C}" srcOrd="11" destOrd="0" presId="urn:microsoft.com/office/officeart/2005/8/layout/list1"/>
    <dgm:cxn modelId="{68B04955-4E96-F341-A81A-ACB0F0F9509C}" type="presParOf" srcId="{11CF02C9-B0C4-6640-A26C-19FE9ECEC68E}" destId="{99327AF8-CA7C-4246-9577-F12F7826BF29}" srcOrd="12" destOrd="0" presId="urn:microsoft.com/office/officeart/2005/8/layout/list1"/>
    <dgm:cxn modelId="{51DF7948-D869-024B-9064-234155B5181B}" type="presParOf" srcId="{99327AF8-CA7C-4246-9577-F12F7826BF29}" destId="{0ADFC381-1F62-F249-B29F-A77950C9C6C5}" srcOrd="0" destOrd="0" presId="urn:microsoft.com/office/officeart/2005/8/layout/list1"/>
    <dgm:cxn modelId="{170260CB-73EE-6A4C-A99A-64CD0ABBB1A1}" type="presParOf" srcId="{99327AF8-CA7C-4246-9577-F12F7826BF29}" destId="{1F9C5521-BE91-BD42-AD65-E0799083F7BB}" srcOrd="1" destOrd="0" presId="urn:microsoft.com/office/officeart/2005/8/layout/list1"/>
    <dgm:cxn modelId="{66C8EF90-5B62-9041-9978-08C97FB0A90C}" type="presParOf" srcId="{11CF02C9-B0C4-6640-A26C-19FE9ECEC68E}" destId="{0871AEB4-9832-D547-B5EC-B50B3BE454A3}" srcOrd="13" destOrd="0" presId="urn:microsoft.com/office/officeart/2005/8/layout/list1"/>
    <dgm:cxn modelId="{96164096-0150-BC46-857E-5F44EF027B4E}" type="presParOf" srcId="{11CF02C9-B0C4-6640-A26C-19FE9ECEC68E}" destId="{8DE5173C-115B-3D41-94FF-A1BC80D8C71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14A4F7-89B4-4E6B-AE0D-C0BD5E410F3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C32DF0-03E3-4CE9-97BF-B0690A873D56}">
      <dgm:prSet/>
      <dgm:spPr/>
      <dgm:t>
        <a:bodyPr/>
        <a:lstStyle/>
        <a:p>
          <a:pPr>
            <a:lnSpc>
              <a:spcPct val="100000"/>
            </a:lnSpc>
          </a:pPr>
          <a:r>
            <a:rPr lang="en-US"/>
            <a:t>Challenges </a:t>
          </a:r>
        </a:p>
      </dgm:t>
    </dgm:pt>
    <dgm:pt modelId="{BB5C5067-CA4D-4F6E-99AF-129C7420FF7F}" type="parTrans" cxnId="{F430AE09-B025-4E40-8ABF-F4F56566B011}">
      <dgm:prSet/>
      <dgm:spPr/>
      <dgm:t>
        <a:bodyPr/>
        <a:lstStyle/>
        <a:p>
          <a:endParaRPr lang="en-US"/>
        </a:p>
      </dgm:t>
    </dgm:pt>
    <dgm:pt modelId="{E7B23C7A-1E97-465B-B735-D1610B1CF777}" type="sibTrans" cxnId="{F430AE09-B025-4E40-8ABF-F4F56566B011}">
      <dgm:prSet/>
      <dgm:spPr/>
      <dgm:t>
        <a:bodyPr/>
        <a:lstStyle/>
        <a:p>
          <a:endParaRPr lang="en-US"/>
        </a:p>
      </dgm:t>
    </dgm:pt>
    <dgm:pt modelId="{38763779-2AFE-4DA6-A938-B96DFD17DE24}">
      <dgm:prSet/>
      <dgm:spPr/>
      <dgm:t>
        <a:bodyPr/>
        <a:lstStyle/>
        <a:p>
          <a:pPr>
            <a:lnSpc>
              <a:spcPct val="100000"/>
            </a:lnSpc>
          </a:pPr>
          <a:r>
            <a:rPr lang="en-US"/>
            <a:t>Regularity Environment </a:t>
          </a:r>
        </a:p>
      </dgm:t>
    </dgm:pt>
    <dgm:pt modelId="{753337AF-0F35-44E3-9E99-32E3E723FA30}" type="parTrans" cxnId="{B9671159-7736-4D38-9AFE-E3903CEB8A82}">
      <dgm:prSet/>
      <dgm:spPr/>
      <dgm:t>
        <a:bodyPr/>
        <a:lstStyle/>
        <a:p>
          <a:endParaRPr lang="en-US"/>
        </a:p>
      </dgm:t>
    </dgm:pt>
    <dgm:pt modelId="{611BE8FD-FF11-44D6-9B31-9C31FF6CA292}" type="sibTrans" cxnId="{B9671159-7736-4D38-9AFE-E3903CEB8A82}">
      <dgm:prSet/>
      <dgm:spPr/>
      <dgm:t>
        <a:bodyPr/>
        <a:lstStyle/>
        <a:p>
          <a:endParaRPr lang="en-US"/>
        </a:p>
      </dgm:t>
    </dgm:pt>
    <dgm:pt modelId="{C4BDC186-CC3F-4CCB-877B-05188E0942BF}">
      <dgm:prSet/>
      <dgm:spPr/>
      <dgm:t>
        <a:bodyPr/>
        <a:lstStyle/>
        <a:p>
          <a:pPr>
            <a:lnSpc>
              <a:spcPct val="100000"/>
            </a:lnSpc>
          </a:pPr>
          <a:r>
            <a:rPr lang="en-US"/>
            <a:t>Competition </a:t>
          </a:r>
        </a:p>
      </dgm:t>
    </dgm:pt>
    <dgm:pt modelId="{396E3A5C-CC4B-458C-ABF4-6DA5FC7B654E}" type="parTrans" cxnId="{8A053917-9924-4EB2-BCB2-740ADDAC4506}">
      <dgm:prSet/>
      <dgm:spPr/>
      <dgm:t>
        <a:bodyPr/>
        <a:lstStyle/>
        <a:p>
          <a:endParaRPr lang="en-US"/>
        </a:p>
      </dgm:t>
    </dgm:pt>
    <dgm:pt modelId="{980AA000-C40E-4052-9AD2-5B80E6708EAC}" type="sibTrans" cxnId="{8A053917-9924-4EB2-BCB2-740ADDAC4506}">
      <dgm:prSet/>
      <dgm:spPr/>
      <dgm:t>
        <a:bodyPr/>
        <a:lstStyle/>
        <a:p>
          <a:endParaRPr lang="en-US"/>
        </a:p>
      </dgm:t>
    </dgm:pt>
    <dgm:pt modelId="{B737CB77-2731-4338-AC01-2DFD67BBB209}">
      <dgm:prSet/>
      <dgm:spPr/>
      <dgm:t>
        <a:bodyPr/>
        <a:lstStyle/>
        <a:p>
          <a:pPr>
            <a:lnSpc>
              <a:spcPct val="100000"/>
            </a:lnSpc>
          </a:pPr>
          <a:r>
            <a:rPr lang="en-US"/>
            <a:t>Cybersecurity </a:t>
          </a:r>
        </a:p>
      </dgm:t>
    </dgm:pt>
    <dgm:pt modelId="{D0CB4264-044E-4FC5-AF70-22BD6983CDE7}" type="parTrans" cxnId="{8D5C3A66-F9D2-4F20-8C08-40B05D907512}">
      <dgm:prSet/>
      <dgm:spPr/>
      <dgm:t>
        <a:bodyPr/>
        <a:lstStyle/>
        <a:p>
          <a:endParaRPr lang="en-US"/>
        </a:p>
      </dgm:t>
    </dgm:pt>
    <dgm:pt modelId="{1E5197D5-80DF-4844-A27B-88AE28D1A8C7}" type="sibTrans" cxnId="{8D5C3A66-F9D2-4F20-8C08-40B05D907512}">
      <dgm:prSet/>
      <dgm:spPr/>
      <dgm:t>
        <a:bodyPr/>
        <a:lstStyle/>
        <a:p>
          <a:endParaRPr lang="en-US"/>
        </a:p>
      </dgm:t>
    </dgm:pt>
    <dgm:pt modelId="{390D8BCD-DB41-4BAF-94D0-FB4AEFD87FCE}">
      <dgm:prSet/>
      <dgm:spPr/>
      <dgm:t>
        <a:bodyPr/>
        <a:lstStyle/>
        <a:p>
          <a:pPr>
            <a:lnSpc>
              <a:spcPct val="100000"/>
            </a:lnSpc>
          </a:pPr>
          <a:r>
            <a:rPr lang="en-US"/>
            <a:t>Consumer Trust </a:t>
          </a:r>
        </a:p>
      </dgm:t>
    </dgm:pt>
    <dgm:pt modelId="{0B6AD9B3-1812-4A5F-A495-6B2D1520291D}" type="parTrans" cxnId="{89347D11-1F37-446D-A822-05B433F9F2A9}">
      <dgm:prSet/>
      <dgm:spPr/>
      <dgm:t>
        <a:bodyPr/>
        <a:lstStyle/>
        <a:p>
          <a:endParaRPr lang="en-US"/>
        </a:p>
      </dgm:t>
    </dgm:pt>
    <dgm:pt modelId="{E86445B0-698A-49E9-B046-C1322E0BB2F1}" type="sibTrans" cxnId="{89347D11-1F37-446D-A822-05B433F9F2A9}">
      <dgm:prSet/>
      <dgm:spPr/>
      <dgm:t>
        <a:bodyPr/>
        <a:lstStyle/>
        <a:p>
          <a:endParaRPr lang="en-US"/>
        </a:p>
      </dgm:t>
    </dgm:pt>
    <dgm:pt modelId="{504E84F9-D5D0-4554-B704-C32160B83534}">
      <dgm:prSet/>
      <dgm:spPr/>
      <dgm:t>
        <a:bodyPr/>
        <a:lstStyle/>
        <a:p>
          <a:pPr>
            <a:lnSpc>
              <a:spcPct val="100000"/>
            </a:lnSpc>
          </a:pPr>
          <a:r>
            <a:rPr lang="en-US"/>
            <a:t>Opportunities – </a:t>
          </a:r>
        </a:p>
      </dgm:t>
    </dgm:pt>
    <dgm:pt modelId="{8544AFDB-4AE7-44AC-ACB6-CBE580167E61}" type="parTrans" cxnId="{29547571-41F8-42AB-AE10-1040FEE05223}">
      <dgm:prSet/>
      <dgm:spPr/>
      <dgm:t>
        <a:bodyPr/>
        <a:lstStyle/>
        <a:p>
          <a:endParaRPr lang="en-US"/>
        </a:p>
      </dgm:t>
    </dgm:pt>
    <dgm:pt modelId="{12576067-A822-4A1F-AB5C-9DB77015E3B2}" type="sibTrans" cxnId="{29547571-41F8-42AB-AE10-1040FEE05223}">
      <dgm:prSet/>
      <dgm:spPr/>
      <dgm:t>
        <a:bodyPr/>
        <a:lstStyle/>
        <a:p>
          <a:endParaRPr lang="en-US"/>
        </a:p>
      </dgm:t>
    </dgm:pt>
    <dgm:pt modelId="{2D2B2095-C57F-4533-841B-50380263E299}">
      <dgm:prSet/>
      <dgm:spPr/>
      <dgm:t>
        <a:bodyPr/>
        <a:lstStyle/>
        <a:p>
          <a:pPr>
            <a:lnSpc>
              <a:spcPct val="100000"/>
            </a:lnSpc>
          </a:pPr>
          <a:r>
            <a:rPr lang="en-US"/>
            <a:t>Market Size and Growth </a:t>
          </a:r>
        </a:p>
      </dgm:t>
    </dgm:pt>
    <dgm:pt modelId="{9970DFC7-2791-4860-9C51-4A387A9CA8C0}" type="parTrans" cxnId="{36EABD81-C737-4FE6-B88A-FE5DAC98C359}">
      <dgm:prSet/>
      <dgm:spPr/>
      <dgm:t>
        <a:bodyPr/>
        <a:lstStyle/>
        <a:p>
          <a:endParaRPr lang="en-US"/>
        </a:p>
      </dgm:t>
    </dgm:pt>
    <dgm:pt modelId="{80A0F9FD-3DF7-4ACE-BF75-6CD2C4B2F49B}" type="sibTrans" cxnId="{36EABD81-C737-4FE6-B88A-FE5DAC98C359}">
      <dgm:prSet/>
      <dgm:spPr/>
      <dgm:t>
        <a:bodyPr/>
        <a:lstStyle/>
        <a:p>
          <a:endParaRPr lang="en-US"/>
        </a:p>
      </dgm:t>
    </dgm:pt>
    <dgm:pt modelId="{B6F8FCCD-7878-4E9C-A24F-54EF4978A615}">
      <dgm:prSet/>
      <dgm:spPr/>
      <dgm:t>
        <a:bodyPr/>
        <a:lstStyle/>
        <a:p>
          <a:pPr>
            <a:lnSpc>
              <a:spcPct val="100000"/>
            </a:lnSpc>
          </a:pPr>
          <a:r>
            <a:rPr lang="en-US"/>
            <a:t>Innovation </a:t>
          </a:r>
        </a:p>
      </dgm:t>
    </dgm:pt>
    <dgm:pt modelId="{078575D4-804B-489D-A85C-2309EE24BA3D}" type="parTrans" cxnId="{65CBEFF3-A691-4B7F-A0E1-E8101B31F52B}">
      <dgm:prSet/>
      <dgm:spPr/>
      <dgm:t>
        <a:bodyPr/>
        <a:lstStyle/>
        <a:p>
          <a:endParaRPr lang="en-US"/>
        </a:p>
      </dgm:t>
    </dgm:pt>
    <dgm:pt modelId="{A49DCFDB-A2B8-4EF0-AF2C-E44E974E8D34}" type="sibTrans" cxnId="{65CBEFF3-A691-4B7F-A0E1-E8101B31F52B}">
      <dgm:prSet/>
      <dgm:spPr/>
      <dgm:t>
        <a:bodyPr/>
        <a:lstStyle/>
        <a:p>
          <a:endParaRPr lang="en-US"/>
        </a:p>
      </dgm:t>
    </dgm:pt>
    <dgm:pt modelId="{C2501553-48E7-4CB6-AC39-23DE5F2C781C}">
      <dgm:prSet/>
      <dgm:spPr/>
      <dgm:t>
        <a:bodyPr/>
        <a:lstStyle/>
        <a:p>
          <a:pPr>
            <a:lnSpc>
              <a:spcPct val="100000"/>
            </a:lnSpc>
          </a:pPr>
          <a:r>
            <a:rPr lang="en-US"/>
            <a:t>Financial Inclusion</a:t>
          </a:r>
        </a:p>
      </dgm:t>
    </dgm:pt>
    <dgm:pt modelId="{35964337-73C9-4105-B75E-D61350B5FDDB}" type="parTrans" cxnId="{C5794B73-7421-40EE-A211-C88BCF338C38}">
      <dgm:prSet/>
      <dgm:spPr/>
      <dgm:t>
        <a:bodyPr/>
        <a:lstStyle/>
        <a:p>
          <a:endParaRPr lang="en-US"/>
        </a:p>
      </dgm:t>
    </dgm:pt>
    <dgm:pt modelId="{183C6052-CDEA-4E8B-B7D8-D4B3D05D6031}" type="sibTrans" cxnId="{C5794B73-7421-40EE-A211-C88BCF338C38}">
      <dgm:prSet/>
      <dgm:spPr/>
      <dgm:t>
        <a:bodyPr/>
        <a:lstStyle/>
        <a:p>
          <a:endParaRPr lang="en-US"/>
        </a:p>
      </dgm:t>
    </dgm:pt>
    <dgm:pt modelId="{1684FAE9-A2C8-47B2-B259-12551CF4C79C}">
      <dgm:prSet/>
      <dgm:spPr/>
      <dgm:t>
        <a:bodyPr/>
        <a:lstStyle/>
        <a:p>
          <a:pPr>
            <a:lnSpc>
              <a:spcPct val="100000"/>
            </a:lnSpc>
          </a:pPr>
          <a:r>
            <a:rPr lang="en-US"/>
            <a:t>Paternships </a:t>
          </a:r>
        </a:p>
      </dgm:t>
    </dgm:pt>
    <dgm:pt modelId="{EC6A2015-2244-478A-A265-DBC92E63BA45}" type="parTrans" cxnId="{5E91296D-0466-4E3B-B6DD-8A7F6F31F8BA}">
      <dgm:prSet/>
      <dgm:spPr/>
      <dgm:t>
        <a:bodyPr/>
        <a:lstStyle/>
        <a:p>
          <a:endParaRPr lang="en-US"/>
        </a:p>
      </dgm:t>
    </dgm:pt>
    <dgm:pt modelId="{830BFC0B-A432-4842-849D-DEC67923532B}" type="sibTrans" cxnId="{5E91296D-0466-4E3B-B6DD-8A7F6F31F8BA}">
      <dgm:prSet/>
      <dgm:spPr/>
      <dgm:t>
        <a:bodyPr/>
        <a:lstStyle/>
        <a:p>
          <a:endParaRPr lang="en-US"/>
        </a:p>
      </dgm:t>
    </dgm:pt>
    <dgm:pt modelId="{828E6A95-2451-45D1-A57F-23CE62CDFF5C}" type="pres">
      <dgm:prSet presAssocID="{E314A4F7-89B4-4E6B-AE0D-C0BD5E410F3E}" presName="root" presStyleCnt="0">
        <dgm:presLayoutVars>
          <dgm:dir/>
          <dgm:resizeHandles val="exact"/>
        </dgm:presLayoutVars>
      </dgm:prSet>
      <dgm:spPr/>
    </dgm:pt>
    <dgm:pt modelId="{43151403-956A-4C79-83F3-1584BCE67444}" type="pres">
      <dgm:prSet presAssocID="{38C32DF0-03E3-4CE9-97BF-B0690A873D56}" presName="compNode" presStyleCnt="0"/>
      <dgm:spPr/>
    </dgm:pt>
    <dgm:pt modelId="{973E24B6-7C38-4558-BF69-67AA9443E6A4}" type="pres">
      <dgm:prSet presAssocID="{38C32DF0-03E3-4CE9-97BF-B0690A873D56}" presName="bgRect" presStyleLbl="bgShp" presStyleIdx="0" presStyleCnt="2"/>
      <dgm:spPr/>
    </dgm:pt>
    <dgm:pt modelId="{64B444A6-DEB7-48C1-A761-2933D8A36AE1}" type="pres">
      <dgm:prSet presAssocID="{38C32DF0-03E3-4CE9-97BF-B0690A873D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BE8F4EE6-404B-47EF-8F58-27EA810B4291}" type="pres">
      <dgm:prSet presAssocID="{38C32DF0-03E3-4CE9-97BF-B0690A873D56}" presName="spaceRect" presStyleCnt="0"/>
      <dgm:spPr/>
    </dgm:pt>
    <dgm:pt modelId="{D617E274-3833-483B-8C1A-458E116850E9}" type="pres">
      <dgm:prSet presAssocID="{38C32DF0-03E3-4CE9-97BF-B0690A873D56}" presName="parTx" presStyleLbl="revTx" presStyleIdx="0" presStyleCnt="4">
        <dgm:presLayoutVars>
          <dgm:chMax val="0"/>
          <dgm:chPref val="0"/>
        </dgm:presLayoutVars>
      </dgm:prSet>
      <dgm:spPr/>
    </dgm:pt>
    <dgm:pt modelId="{9CA4A685-D6EF-4A5B-9B31-327DAAA393C1}" type="pres">
      <dgm:prSet presAssocID="{38C32DF0-03E3-4CE9-97BF-B0690A873D56}" presName="desTx" presStyleLbl="revTx" presStyleIdx="1" presStyleCnt="4">
        <dgm:presLayoutVars/>
      </dgm:prSet>
      <dgm:spPr/>
    </dgm:pt>
    <dgm:pt modelId="{728C5324-9810-4600-B584-1500ECFC12FD}" type="pres">
      <dgm:prSet presAssocID="{E7B23C7A-1E97-465B-B735-D1610B1CF777}" presName="sibTrans" presStyleCnt="0"/>
      <dgm:spPr/>
    </dgm:pt>
    <dgm:pt modelId="{2DC0AC03-FE6E-4C4E-8E2D-59F739FAD91D}" type="pres">
      <dgm:prSet presAssocID="{504E84F9-D5D0-4554-B704-C32160B83534}" presName="compNode" presStyleCnt="0"/>
      <dgm:spPr/>
    </dgm:pt>
    <dgm:pt modelId="{7BA9F4A3-FD70-4573-A856-DC26B0BAFD79}" type="pres">
      <dgm:prSet presAssocID="{504E84F9-D5D0-4554-B704-C32160B83534}" presName="bgRect" presStyleLbl="bgShp" presStyleIdx="1" presStyleCnt="2"/>
      <dgm:spPr/>
    </dgm:pt>
    <dgm:pt modelId="{621A8B19-1225-4856-9CED-BBF89997CE4A}" type="pres">
      <dgm:prSet presAssocID="{504E84F9-D5D0-4554-B704-C32160B835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1381A7C-BB62-40A4-B698-246E86BE0ECA}" type="pres">
      <dgm:prSet presAssocID="{504E84F9-D5D0-4554-B704-C32160B83534}" presName="spaceRect" presStyleCnt="0"/>
      <dgm:spPr/>
    </dgm:pt>
    <dgm:pt modelId="{4D46C546-0B6F-45AB-B2A6-6E3C2BB605DE}" type="pres">
      <dgm:prSet presAssocID="{504E84F9-D5D0-4554-B704-C32160B83534}" presName="parTx" presStyleLbl="revTx" presStyleIdx="2" presStyleCnt="4">
        <dgm:presLayoutVars>
          <dgm:chMax val="0"/>
          <dgm:chPref val="0"/>
        </dgm:presLayoutVars>
      </dgm:prSet>
      <dgm:spPr/>
    </dgm:pt>
    <dgm:pt modelId="{72A56B8B-A03D-4BBF-94AC-33BD264026FF}" type="pres">
      <dgm:prSet presAssocID="{504E84F9-D5D0-4554-B704-C32160B83534}" presName="desTx" presStyleLbl="revTx" presStyleIdx="3" presStyleCnt="4">
        <dgm:presLayoutVars/>
      </dgm:prSet>
      <dgm:spPr/>
    </dgm:pt>
  </dgm:ptLst>
  <dgm:cxnLst>
    <dgm:cxn modelId="{F430AE09-B025-4E40-8ABF-F4F56566B011}" srcId="{E314A4F7-89B4-4E6B-AE0D-C0BD5E410F3E}" destId="{38C32DF0-03E3-4CE9-97BF-B0690A873D56}" srcOrd="0" destOrd="0" parTransId="{BB5C5067-CA4D-4F6E-99AF-129C7420FF7F}" sibTransId="{E7B23C7A-1E97-465B-B735-D1610B1CF777}"/>
    <dgm:cxn modelId="{89347D11-1F37-446D-A822-05B433F9F2A9}" srcId="{38C32DF0-03E3-4CE9-97BF-B0690A873D56}" destId="{390D8BCD-DB41-4BAF-94D0-FB4AEFD87FCE}" srcOrd="3" destOrd="0" parTransId="{0B6AD9B3-1812-4A5F-A495-6B2D1520291D}" sibTransId="{E86445B0-698A-49E9-B046-C1322E0BB2F1}"/>
    <dgm:cxn modelId="{8A053917-9924-4EB2-BCB2-740ADDAC4506}" srcId="{38C32DF0-03E3-4CE9-97BF-B0690A873D56}" destId="{C4BDC186-CC3F-4CCB-877B-05188E0942BF}" srcOrd="1" destOrd="0" parTransId="{396E3A5C-CC4B-458C-ABF4-6DA5FC7B654E}" sibTransId="{980AA000-C40E-4052-9AD2-5B80E6708EAC}"/>
    <dgm:cxn modelId="{D236D319-5B6B-4C96-8CE8-A1D1886B003E}" type="presOf" srcId="{E314A4F7-89B4-4E6B-AE0D-C0BD5E410F3E}" destId="{828E6A95-2451-45D1-A57F-23CE62CDFF5C}" srcOrd="0" destOrd="0" presId="urn:microsoft.com/office/officeart/2018/2/layout/IconVerticalSolidList"/>
    <dgm:cxn modelId="{F6FC901A-9AB4-49AB-9360-A9C0168A3335}" type="presOf" srcId="{38763779-2AFE-4DA6-A938-B96DFD17DE24}" destId="{9CA4A685-D6EF-4A5B-9B31-327DAAA393C1}" srcOrd="0" destOrd="0" presId="urn:microsoft.com/office/officeart/2018/2/layout/IconVerticalSolidList"/>
    <dgm:cxn modelId="{7BF58E40-AD9D-4EAF-B443-F824DD76114E}" type="presOf" srcId="{38C32DF0-03E3-4CE9-97BF-B0690A873D56}" destId="{D617E274-3833-483B-8C1A-458E116850E9}" srcOrd="0" destOrd="0" presId="urn:microsoft.com/office/officeart/2018/2/layout/IconVerticalSolidList"/>
    <dgm:cxn modelId="{B9671159-7736-4D38-9AFE-E3903CEB8A82}" srcId="{38C32DF0-03E3-4CE9-97BF-B0690A873D56}" destId="{38763779-2AFE-4DA6-A938-B96DFD17DE24}" srcOrd="0" destOrd="0" parTransId="{753337AF-0F35-44E3-9E99-32E3E723FA30}" sibTransId="{611BE8FD-FF11-44D6-9B31-9C31FF6CA292}"/>
    <dgm:cxn modelId="{8D5C3A66-F9D2-4F20-8C08-40B05D907512}" srcId="{38C32DF0-03E3-4CE9-97BF-B0690A873D56}" destId="{B737CB77-2731-4338-AC01-2DFD67BBB209}" srcOrd="2" destOrd="0" parTransId="{D0CB4264-044E-4FC5-AF70-22BD6983CDE7}" sibTransId="{1E5197D5-80DF-4844-A27B-88AE28D1A8C7}"/>
    <dgm:cxn modelId="{F8F83B6A-7E58-42C3-97F4-20AF5AD2C4DC}" type="presOf" srcId="{2D2B2095-C57F-4533-841B-50380263E299}" destId="{72A56B8B-A03D-4BBF-94AC-33BD264026FF}" srcOrd="0" destOrd="0" presId="urn:microsoft.com/office/officeart/2018/2/layout/IconVerticalSolidList"/>
    <dgm:cxn modelId="{5E91296D-0466-4E3B-B6DD-8A7F6F31F8BA}" srcId="{504E84F9-D5D0-4554-B704-C32160B83534}" destId="{1684FAE9-A2C8-47B2-B259-12551CF4C79C}" srcOrd="3" destOrd="0" parTransId="{EC6A2015-2244-478A-A265-DBC92E63BA45}" sibTransId="{830BFC0B-A432-4842-849D-DEC67923532B}"/>
    <dgm:cxn modelId="{29547571-41F8-42AB-AE10-1040FEE05223}" srcId="{E314A4F7-89B4-4E6B-AE0D-C0BD5E410F3E}" destId="{504E84F9-D5D0-4554-B704-C32160B83534}" srcOrd="1" destOrd="0" parTransId="{8544AFDB-4AE7-44AC-ACB6-CBE580167E61}" sibTransId="{12576067-A822-4A1F-AB5C-9DB77015E3B2}"/>
    <dgm:cxn modelId="{C5794B73-7421-40EE-A211-C88BCF338C38}" srcId="{504E84F9-D5D0-4554-B704-C32160B83534}" destId="{C2501553-48E7-4CB6-AC39-23DE5F2C781C}" srcOrd="2" destOrd="0" parTransId="{35964337-73C9-4105-B75E-D61350B5FDDB}" sibTransId="{183C6052-CDEA-4E8B-B7D8-D4B3D05D6031}"/>
    <dgm:cxn modelId="{D53E3077-6D69-4ABA-92B0-AB6A6AAAF9BA}" type="presOf" srcId="{C2501553-48E7-4CB6-AC39-23DE5F2C781C}" destId="{72A56B8B-A03D-4BBF-94AC-33BD264026FF}" srcOrd="0" destOrd="2" presId="urn:microsoft.com/office/officeart/2018/2/layout/IconVerticalSolidList"/>
    <dgm:cxn modelId="{98AB3D81-31AA-424F-AACD-983905C7C867}" type="presOf" srcId="{390D8BCD-DB41-4BAF-94D0-FB4AEFD87FCE}" destId="{9CA4A685-D6EF-4A5B-9B31-327DAAA393C1}" srcOrd="0" destOrd="3" presId="urn:microsoft.com/office/officeart/2018/2/layout/IconVerticalSolidList"/>
    <dgm:cxn modelId="{36EABD81-C737-4FE6-B88A-FE5DAC98C359}" srcId="{504E84F9-D5D0-4554-B704-C32160B83534}" destId="{2D2B2095-C57F-4533-841B-50380263E299}" srcOrd="0" destOrd="0" parTransId="{9970DFC7-2791-4860-9C51-4A387A9CA8C0}" sibTransId="{80A0F9FD-3DF7-4ACE-BF75-6CD2C4B2F49B}"/>
    <dgm:cxn modelId="{1B55FC8C-F1EA-4BE7-BBDD-D05F58690991}" type="presOf" srcId="{504E84F9-D5D0-4554-B704-C32160B83534}" destId="{4D46C546-0B6F-45AB-B2A6-6E3C2BB605DE}" srcOrd="0" destOrd="0" presId="urn:microsoft.com/office/officeart/2018/2/layout/IconVerticalSolidList"/>
    <dgm:cxn modelId="{831AFFCD-52D1-4808-86CF-9A34F0955E94}" type="presOf" srcId="{C4BDC186-CC3F-4CCB-877B-05188E0942BF}" destId="{9CA4A685-D6EF-4A5B-9B31-327DAAA393C1}" srcOrd="0" destOrd="1" presId="urn:microsoft.com/office/officeart/2018/2/layout/IconVerticalSolidList"/>
    <dgm:cxn modelId="{A8AE41CF-DEE4-4596-B358-0FA7FAD15590}" type="presOf" srcId="{B6F8FCCD-7878-4E9C-A24F-54EF4978A615}" destId="{72A56B8B-A03D-4BBF-94AC-33BD264026FF}" srcOrd="0" destOrd="1" presId="urn:microsoft.com/office/officeart/2018/2/layout/IconVerticalSolidList"/>
    <dgm:cxn modelId="{4F7351E3-732D-464D-AD00-4BA70756ADB4}" type="presOf" srcId="{B737CB77-2731-4338-AC01-2DFD67BBB209}" destId="{9CA4A685-D6EF-4A5B-9B31-327DAAA393C1}" srcOrd="0" destOrd="2" presId="urn:microsoft.com/office/officeart/2018/2/layout/IconVerticalSolidList"/>
    <dgm:cxn modelId="{1D7421F3-6E94-4A8C-9C7C-66CE301868B4}" type="presOf" srcId="{1684FAE9-A2C8-47B2-B259-12551CF4C79C}" destId="{72A56B8B-A03D-4BBF-94AC-33BD264026FF}" srcOrd="0" destOrd="3" presId="urn:microsoft.com/office/officeart/2018/2/layout/IconVerticalSolidList"/>
    <dgm:cxn modelId="{65CBEFF3-A691-4B7F-A0E1-E8101B31F52B}" srcId="{504E84F9-D5D0-4554-B704-C32160B83534}" destId="{B6F8FCCD-7878-4E9C-A24F-54EF4978A615}" srcOrd="1" destOrd="0" parTransId="{078575D4-804B-489D-A85C-2309EE24BA3D}" sibTransId="{A49DCFDB-A2B8-4EF0-AF2C-E44E974E8D34}"/>
    <dgm:cxn modelId="{6F705419-958E-48E5-90A8-A685F8BF4ADE}" type="presParOf" srcId="{828E6A95-2451-45D1-A57F-23CE62CDFF5C}" destId="{43151403-956A-4C79-83F3-1584BCE67444}" srcOrd="0" destOrd="0" presId="urn:microsoft.com/office/officeart/2018/2/layout/IconVerticalSolidList"/>
    <dgm:cxn modelId="{09AFA2BA-489C-4BC5-BF8D-51F026491337}" type="presParOf" srcId="{43151403-956A-4C79-83F3-1584BCE67444}" destId="{973E24B6-7C38-4558-BF69-67AA9443E6A4}" srcOrd="0" destOrd="0" presId="urn:microsoft.com/office/officeart/2018/2/layout/IconVerticalSolidList"/>
    <dgm:cxn modelId="{C689FF6F-6592-447D-A8F1-8268C64DF08F}" type="presParOf" srcId="{43151403-956A-4C79-83F3-1584BCE67444}" destId="{64B444A6-DEB7-48C1-A761-2933D8A36AE1}" srcOrd="1" destOrd="0" presId="urn:microsoft.com/office/officeart/2018/2/layout/IconVerticalSolidList"/>
    <dgm:cxn modelId="{1E192C38-788C-4D21-8846-27B3214691DA}" type="presParOf" srcId="{43151403-956A-4C79-83F3-1584BCE67444}" destId="{BE8F4EE6-404B-47EF-8F58-27EA810B4291}" srcOrd="2" destOrd="0" presId="urn:microsoft.com/office/officeart/2018/2/layout/IconVerticalSolidList"/>
    <dgm:cxn modelId="{7AA76D34-4717-417E-BBD9-8D29258A48D5}" type="presParOf" srcId="{43151403-956A-4C79-83F3-1584BCE67444}" destId="{D617E274-3833-483B-8C1A-458E116850E9}" srcOrd="3" destOrd="0" presId="urn:microsoft.com/office/officeart/2018/2/layout/IconVerticalSolidList"/>
    <dgm:cxn modelId="{EE224196-8A2E-455E-8647-DDA644E5BF20}" type="presParOf" srcId="{43151403-956A-4C79-83F3-1584BCE67444}" destId="{9CA4A685-D6EF-4A5B-9B31-327DAAA393C1}" srcOrd="4" destOrd="0" presId="urn:microsoft.com/office/officeart/2018/2/layout/IconVerticalSolidList"/>
    <dgm:cxn modelId="{937BB69C-39B3-4944-AA7B-0D16A703C1BB}" type="presParOf" srcId="{828E6A95-2451-45D1-A57F-23CE62CDFF5C}" destId="{728C5324-9810-4600-B584-1500ECFC12FD}" srcOrd="1" destOrd="0" presId="urn:microsoft.com/office/officeart/2018/2/layout/IconVerticalSolidList"/>
    <dgm:cxn modelId="{4BEAE8C9-8850-4769-8E6F-C7F5DFCF1079}" type="presParOf" srcId="{828E6A95-2451-45D1-A57F-23CE62CDFF5C}" destId="{2DC0AC03-FE6E-4C4E-8E2D-59F739FAD91D}" srcOrd="2" destOrd="0" presId="urn:microsoft.com/office/officeart/2018/2/layout/IconVerticalSolidList"/>
    <dgm:cxn modelId="{91939D4B-D8BE-46C0-AAD3-AE26FAD9C964}" type="presParOf" srcId="{2DC0AC03-FE6E-4C4E-8E2D-59F739FAD91D}" destId="{7BA9F4A3-FD70-4573-A856-DC26B0BAFD79}" srcOrd="0" destOrd="0" presId="urn:microsoft.com/office/officeart/2018/2/layout/IconVerticalSolidList"/>
    <dgm:cxn modelId="{A4604034-5F2D-4E49-BFB5-99A9FC2ACFB9}" type="presParOf" srcId="{2DC0AC03-FE6E-4C4E-8E2D-59F739FAD91D}" destId="{621A8B19-1225-4856-9CED-BBF89997CE4A}" srcOrd="1" destOrd="0" presId="urn:microsoft.com/office/officeart/2018/2/layout/IconVerticalSolidList"/>
    <dgm:cxn modelId="{71F203FD-E582-4C4F-A1AD-05862BB36080}" type="presParOf" srcId="{2DC0AC03-FE6E-4C4E-8E2D-59F739FAD91D}" destId="{E1381A7C-BB62-40A4-B698-246E86BE0ECA}" srcOrd="2" destOrd="0" presId="urn:microsoft.com/office/officeart/2018/2/layout/IconVerticalSolidList"/>
    <dgm:cxn modelId="{5B796597-2269-40E6-A6C1-9238818B26B5}" type="presParOf" srcId="{2DC0AC03-FE6E-4C4E-8E2D-59F739FAD91D}" destId="{4D46C546-0B6F-45AB-B2A6-6E3C2BB605DE}" srcOrd="3" destOrd="0" presId="urn:microsoft.com/office/officeart/2018/2/layout/IconVerticalSolidList"/>
    <dgm:cxn modelId="{732E9AA4-3EE8-4CB3-8965-7E8ED5145CA5}" type="presParOf" srcId="{2DC0AC03-FE6E-4C4E-8E2D-59F739FAD91D}" destId="{72A56B8B-A03D-4BBF-94AC-33BD264026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4D009C-5EEF-4DD9-A299-D05C4F379B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90272E2-761C-4B11-9498-C9DD19A37066}">
      <dgm:prSet/>
      <dgm:spPr/>
      <dgm:t>
        <a:bodyPr/>
        <a:lstStyle/>
        <a:p>
          <a:pPr>
            <a:lnSpc>
              <a:spcPct val="100000"/>
            </a:lnSpc>
          </a:pPr>
          <a:r>
            <a:rPr lang="en-US"/>
            <a:t>Cross-Functional Teams</a:t>
          </a:r>
        </a:p>
      </dgm:t>
    </dgm:pt>
    <dgm:pt modelId="{65CCE228-F16B-4C91-8F8F-44B8665C68B9}" type="parTrans" cxnId="{3B5403A7-A69A-40D0-A189-174C0947EE1A}">
      <dgm:prSet/>
      <dgm:spPr/>
      <dgm:t>
        <a:bodyPr/>
        <a:lstStyle/>
        <a:p>
          <a:endParaRPr lang="en-US"/>
        </a:p>
      </dgm:t>
    </dgm:pt>
    <dgm:pt modelId="{ACF6B858-4503-4634-BB24-05FED7F0E2EA}" type="sibTrans" cxnId="{3B5403A7-A69A-40D0-A189-174C0947EE1A}">
      <dgm:prSet/>
      <dgm:spPr/>
      <dgm:t>
        <a:bodyPr/>
        <a:lstStyle/>
        <a:p>
          <a:pPr>
            <a:lnSpc>
              <a:spcPct val="100000"/>
            </a:lnSpc>
          </a:pPr>
          <a:endParaRPr lang="en-US"/>
        </a:p>
      </dgm:t>
    </dgm:pt>
    <dgm:pt modelId="{66D0CFDD-6D1F-43FD-924D-8927517330AE}">
      <dgm:prSet/>
      <dgm:spPr/>
      <dgm:t>
        <a:bodyPr/>
        <a:lstStyle/>
        <a:p>
          <a:pPr>
            <a:lnSpc>
              <a:spcPct val="100000"/>
            </a:lnSpc>
          </a:pPr>
          <a:r>
            <a:rPr lang="en-US"/>
            <a:t>Agile Methodologies </a:t>
          </a:r>
        </a:p>
      </dgm:t>
    </dgm:pt>
    <dgm:pt modelId="{8DF8E010-A4C9-4A61-A425-991C49BC1131}" type="parTrans" cxnId="{2CB13BA7-F465-476E-A2DE-B220C1CB18DA}">
      <dgm:prSet/>
      <dgm:spPr/>
      <dgm:t>
        <a:bodyPr/>
        <a:lstStyle/>
        <a:p>
          <a:endParaRPr lang="en-US"/>
        </a:p>
      </dgm:t>
    </dgm:pt>
    <dgm:pt modelId="{B54DAE77-2D7A-4753-9388-CCB7D1815899}" type="sibTrans" cxnId="{2CB13BA7-F465-476E-A2DE-B220C1CB18DA}">
      <dgm:prSet/>
      <dgm:spPr/>
      <dgm:t>
        <a:bodyPr/>
        <a:lstStyle/>
        <a:p>
          <a:pPr>
            <a:lnSpc>
              <a:spcPct val="100000"/>
            </a:lnSpc>
          </a:pPr>
          <a:endParaRPr lang="en-US"/>
        </a:p>
      </dgm:t>
    </dgm:pt>
    <dgm:pt modelId="{F900483D-55B8-4984-BE9F-78D633CAD214}">
      <dgm:prSet/>
      <dgm:spPr/>
      <dgm:t>
        <a:bodyPr/>
        <a:lstStyle/>
        <a:p>
          <a:pPr>
            <a:lnSpc>
              <a:spcPct val="100000"/>
            </a:lnSpc>
          </a:pPr>
          <a:r>
            <a:rPr lang="en-US"/>
            <a:t>Innovation Labs/Centers </a:t>
          </a:r>
        </a:p>
      </dgm:t>
    </dgm:pt>
    <dgm:pt modelId="{38106B7D-C85A-41F4-9651-CE64A282F079}" type="parTrans" cxnId="{51280440-ECBA-4707-AAA3-8640CF8BAB68}">
      <dgm:prSet/>
      <dgm:spPr/>
      <dgm:t>
        <a:bodyPr/>
        <a:lstStyle/>
        <a:p>
          <a:endParaRPr lang="en-US"/>
        </a:p>
      </dgm:t>
    </dgm:pt>
    <dgm:pt modelId="{99A1491D-3BBD-4245-B125-788BBC6DD206}" type="sibTrans" cxnId="{51280440-ECBA-4707-AAA3-8640CF8BAB68}">
      <dgm:prSet/>
      <dgm:spPr/>
      <dgm:t>
        <a:bodyPr/>
        <a:lstStyle/>
        <a:p>
          <a:pPr>
            <a:lnSpc>
              <a:spcPct val="100000"/>
            </a:lnSpc>
          </a:pPr>
          <a:endParaRPr lang="en-US"/>
        </a:p>
      </dgm:t>
    </dgm:pt>
    <dgm:pt modelId="{7DB5DDC7-1B8E-45C4-818D-513C235E4AC9}">
      <dgm:prSet/>
      <dgm:spPr/>
      <dgm:t>
        <a:bodyPr/>
        <a:lstStyle/>
        <a:p>
          <a:pPr>
            <a:lnSpc>
              <a:spcPct val="100000"/>
            </a:lnSpc>
          </a:pPr>
          <a:r>
            <a:rPr lang="en-US"/>
            <a:t>Customer-Centric Approach </a:t>
          </a:r>
        </a:p>
      </dgm:t>
    </dgm:pt>
    <dgm:pt modelId="{E2EC718F-08A3-49D6-A81B-888094DAD537}" type="parTrans" cxnId="{D0C39928-2C29-4078-871B-A342B1E24F1B}">
      <dgm:prSet/>
      <dgm:spPr/>
      <dgm:t>
        <a:bodyPr/>
        <a:lstStyle/>
        <a:p>
          <a:endParaRPr lang="en-US"/>
        </a:p>
      </dgm:t>
    </dgm:pt>
    <dgm:pt modelId="{D1AEADB3-FC86-4074-A314-404D4F1550B8}" type="sibTrans" cxnId="{D0C39928-2C29-4078-871B-A342B1E24F1B}">
      <dgm:prSet/>
      <dgm:spPr/>
      <dgm:t>
        <a:bodyPr/>
        <a:lstStyle/>
        <a:p>
          <a:endParaRPr lang="en-US"/>
        </a:p>
      </dgm:t>
    </dgm:pt>
    <dgm:pt modelId="{1A3240A6-3AF9-497E-966A-01255FFE91CF}" type="pres">
      <dgm:prSet presAssocID="{F84D009C-5EEF-4DD9-A299-D05C4F379B80}" presName="root" presStyleCnt="0">
        <dgm:presLayoutVars>
          <dgm:dir/>
          <dgm:resizeHandles val="exact"/>
        </dgm:presLayoutVars>
      </dgm:prSet>
      <dgm:spPr/>
    </dgm:pt>
    <dgm:pt modelId="{9BBE5D85-8832-483C-9DC5-7947F07097EF}" type="pres">
      <dgm:prSet presAssocID="{F84D009C-5EEF-4DD9-A299-D05C4F379B80}" presName="container" presStyleCnt="0">
        <dgm:presLayoutVars>
          <dgm:dir/>
          <dgm:resizeHandles val="exact"/>
        </dgm:presLayoutVars>
      </dgm:prSet>
      <dgm:spPr/>
    </dgm:pt>
    <dgm:pt modelId="{64BB7326-0DC3-41B6-B335-3B39366934FA}" type="pres">
      <dgm:prSet presAssocID="{890272E2-761C-4B11-9498-C9DD19A37066}" presName="compNode" presStyleCnt="0"/>
      <dgm:spPr/>
    </dgm:pt>
    <dgm:pt modelId="{FCD21F5A-9C88-4C77-8D6E-4E3145043565}" type="pres">
      <dgm:prSet presAssocID="{890272E2-761C-4B11-9498-C9DD19A37066}" presName="iconBgRect" presStyleLbl="bgShp" presStyleIdx="0" presStyleCnt="4"/>
      <dgm:spPr/>
    </dgm:pt>
    <dgm:pt modelId="{C2C8736C-D71B-4383-9947-8E8309EC5845}" type="pres">
      <dgm:prSet presAssocID="{890272E2-761C-4B11-9498-C9DD19A370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of men"/>
        </a:ext>
      </dgm:extLst>
    </dgm:pt>
    <dgm:pt modelId="{2D14DE0B-E690-4FC3-8648-369E2B49D9B1}" type="pres">
      <dgm:prSet presAssocID="{890272E2-761C-4B11-9498-C9DD19A37066}" presName="spaceRect" presStyleCnt="0"/>
      <dgm:spPr/>
    </dgm:pt>
    <dgm:pt modelId="{9ACE6CCB-A018-41D5-A8E3-3EF2D10E6D36}" type="pres">
      <dgm:prSet presAssocID="{890272E2-761C-4B11-9498-C9DD19A37066}" presName="textRect" presStyleLbl="revTx" presStyleIdx="0" presStyleCnt="4">
        <dgm:presLayoutVars>
          <dgm:chMax val="1"/>
          <dgm:chPref val="1"/>
        </dgm:presLayoutVars>
      </dgm:prSet>
      <dgm:spPr/>
    </dgm:pt>
    <dgm:pt modelId="{5CA63DED-88E3-4EF6-BF1A-97A699707E7B}" type="pres">
      <dgm:prSet presAssocID="{ACF6B858-4503-4634-BB24-05FED7F0E2EA}" presName="sibTrans" presStyleLbl="sibTrans2D1" presStyleIdx="0" presStyleCnt="0"/>
      <dgm:spPr/>
    </dgm:pt>
    <dgm:pt modelId="{0151EC18-98C0-4A87-B10C-0CF639D3C55B}" type="pres">
      <dgm:prSet presAssocID="{66D0CFDD-6D1F-43FD-924D-8927517330AE}" presName="compNode" presStyleCnt="0"/>
      <dgm:spPr/>
    </dgm:pt>
    <dgm:pt modelId="{934149A9-E6C2-430E-9D0A-472BB55F3C29}" type="pres">
      <dgm:prSet presAssocID="{66D0CFDD-6D1F-43FD-924D-8927517330AE}" presName="iconBgRect" presStyleLbl="bgShp" presStyleIdx="1" presStyleCnt="4"/>
      <dgm:spPr/>
    </dgm:pt>
    <dgm:pt modelId="{0CEE4650-9677-4C03-B225-9A1C18D0746E}" type="pres">
      <dgm:prSet presAssocID="{66D0CFDD-6D1F-43FD-924D-8927517330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4B89A3E4-D08E-491E-BAA5-4670A0E3C5F7}" type="pres">
      <dgm:prSet presAssocID="{66D0CFDD-6D1F-43FD-924D-8927517330AE}" presName="spaceRect" presStyleCnt="0"/>
      <dgm:spPr/>
    </dgm:pt>
    <dgm:pt modelId="{2FC6467B-0B69-4CC3-A9F4-9CB276328760}" type="pres">
      <dgm:prSet presAssocID="{66D0CFDD-6D1F-43FD-924D-8927517330AE}" presName="textRect" presStyleLbl="revTx" presStyleIdx="1" presStyleCnt="4">
        <dgm:presLayoutVars>
          <dgm:chMax val="1"/>
          <dgm:chPref val="1"/>
        </dgm:presLayoutVars>
      </dgm:prSet>
      <dgm:spPr/>
    </dgm:pt>
    <dgm:pt modelId="{9ACBBD1E-A6C6-45D8-851C-33AC58CFEBA8}" type="pres">
      <dgm:prSet presAssocID="{B54DAE77-2D7A-4753-9388-CCB7D1815899}" presName="sibTrans" presStyleLbl="sibTrans2D1" presStyleIdx="0" presStyleCnt="0"/>
      <dgm:spPr/>
    </dgm:pt>
    <dgm:pt modelId="{B778E14C-FC90-4A83-9B0A-9B2B77651F0F}" type="pres">
      <dgm:prSet presAssocID="{F900483D-55B8-4984-BE9F-78D633CAD214}" presName="compNode" presStyleCnt="0"/>
      <dgm:spPr/>
    </dgm:pt>
    <dgm:pt modelId="{CA3E257D-BCB3-45DC-8C73-FB135252DE8D}" type="pres">
      <dgm:prSet presAssocID="{F900483D-55B8-4984-BE9F-78D633CAD214}" presName="iconBgRect" presStyleLbl="bgShp" presStyleIdx="2" presStyleCnt="4"/>
      <dgm:spPr/>
    </dgm:pt>
    <dgm:pt modelId="{64D57078-36B8-4FC6-921A-49B7C2480E32}" type="pres">
      <dgm:prSet presAssocID="{F900483D-55B8-4984-BE9F-78D633CAD2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BA533818-0815-4E95-8EC1-6FB1F47CBB34}" type="pres">
      <dgm:prSet presAssocID="{F900483D-55B8-4984-BE9F-78D633CAD214}" presName="spaceRect" presStyleCnt="0"/>
      <dgm:spPr/>
    </dgm:pt>
    <dgm:pt modelId="{42082FA9-4AB3-4A39-9884-020F6E3D043F}" type="pres">
      <dgm:prSet presAssocID="{F900483D-55B8-4984-BE9F-78D633CAD214}" presName="textRect" presStyleLbl="revTx" presStyleIdx="2" presStyleCnt="4">
        <dgm:presLayoutVars>
          <dgm:chMax val="1"/>
          <dgm:chPref val="1"/>
        </dgm:presLayoutVars>
      </dgm:prSet>
      <dgm:spPr/>
    </dgm:pt>
    <dgm:pt modelId="{7E682112-D23A-4811-AA84-8C2D24CDB4E3}" type="pres">
      <dgm:prSet presAssocID="{99A1491D-3BBD-4245-B125-788BBC6DD206}" presName="sibTrans" presStyleLbl="sibTrans2D1" presStyleIdx="0" presStyleCnt="0"/>
      <dgm:spPr/>
    </dgm:pt>
    <dgm:pt modelId="{CEDF1D42-FC3C-44A3-8AEB-7F0DF12EC059}" type="pres">
      <dgm:prSet presAssocID="{7DB5DDC7-1B8E-45C4-818D-513C235E4AC9}" presName="compNode" presStyleCnt="0"/>
      <dgm:spPr/>
    </dgm:pt>
    <dgm:pt modelId="{F503F4C4-E784-4A89-B4A2-7CE3F732BB8E}" type="pres">
      <dgm:prSet presAssocID="{7DB5DDC7-1B8E-45C4-818D-513C235E4AC9}" presName="iconBgRect" presStyleLbl="bgShp" presStyleIdx="3" presStyleCnt="4"/>
      <dgm:spPr/>
    </dgm:pt>
    <dgm:pt modelId="{FB5549F6-3388-4469-A1F6-54DA7C68182F}" type="pres">
      <dgm:prSet presAssocID="{7DB5DDC7-1B8E-45C4-818D-513C235E4A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6CFD32C1-4376-4A8C-A3CF-17977F5C9A37}" type="pres">
      <dgm:prSet presAssocID="{7DB5DDC7-1B8E-45C4-818D-513C235E4AC9}" presName="spaceRect" presStyleCnt="0"/>
      <dgm:spPr/>
    </dgm:pt>
    <dgm:pt modelId="{09BE6EA7-27CF-46D5-877B-50004034CD33}" type="pres">
      <dgm:prSet presAssocID="{7DB5DDC7-1B8E-45C4-818D-513C235E4AC9}" presName="textRect" presStyleLbl="revTx" presStyleIdx="3" presStyleCnt="4">
        <dgm:presLayoutVars>
          <dgm:chMax val="1"/>
          <dgm:chPref val="1"/>
        </dgm:presLayoutVars>
      </dgm:prSet>
      <dgm:spPr/>
    </dgm:pt>
  </dgm:ptLst>
  <dgm:cxnLst>
    <dgm:cxn modelId="{EAFB8A16-DFDC-48C0-9AD5-588D6EC27C3E}" type="presOf" srcId="{ACF6B858-4503-4634-BB24-05FED7F0E2EA}" destId="{5CA63DED-88E3-4EF6-BF1A-97A699707E7B}" srcOrd="0" destOrd="0" presId="urn:microsoft.com/office/officeart/2018/2/layout/IconCircleList"/>
    <dgm:cxn modelId="{D0C39928-2C29-4078-871B-A342B1E24F1B}" srcId="{F84D009C-5EEF-4DD9-A299-D05C4F379B80}" destId="{7DB5DDC7-1B8E-45C4-818D-513C235E4AC9}" srcOrd="3" destOrd="0" parTransId="{E2EC718F-08A3-49D6-A81B-888094DAD537}" sibTransId="{D1AEADB3-FC86-4074-A314-404D4F1550B8}"/>
    <dgm:cxn modelId="{7281543A-3E4C-4D39-BFA6-E6A8281540EC}" type="presOf" srcId="{B54DAE77-2D7A-4753-9388-CCB7D1815899}" destId="{9ACBBD1E-A6C6-45D8-851C-33AC58CFEBA8}" srcOrd="0" destOrd="0" presId="urn:microsoft.com/office/officeart/2018/2/layout/IconCircleList"/>
    <dgm:cxn modelId="{B991A13F-C4C2-4360-B874-DBA8D8FA1701}" type="presOf" srcId="{F900483D-55B8-4984-BE9F-78D633CAD214}" destId="{42082FA9-4AB3-4A39-9884-020F6E3D043F}" srcOrd="0" destOrd="0" presId="urn:microsoft.com/office/officeart/2018/2/layout/IconCircleList"/>
    <dgm:cxn modelId="{51280440-ECBA-4707-AAA3-8640CF8BAB68}" srcId="{F84D009C-5EEF-4DD9-A299-D05C4F379B80}" destId="{F900483D-55B8-4984-BE9F-78D633CAD214}" srcOrd="2" destOrd="0" parTransId="{38106B7D-C85A-41F4-9651-CE64A282F079}" sibTransId="{99A1491D-3BBD-4245-B125-788BBC6DD206}"/>
    <dgm:cxn modelId="{C446BB69-3837-4D47-9FD2-00B145DBFBF2}" type="presOf" srcId="{890272E2-761C-4B11-9498-C9DD19A37066}" destId="{9ACE6CCB-A018-41D5-A8E3-3EF2D10E6D36}" srcOrd="0" destOrd="0" presId="urn:microsoft.com/office/officeart/2018/2/layout/IconCircleList"/>
    <dgm:cxn modelId="{4018AE70-BDD9-4C75-A4B9-D148E82EDBA6}" type="presOf" srcId="{66D0CFDD-6D1F-43FD-924D-8927517330AE}" destId="{2FC6467B-0B69-4CC3-A9F4-9CB276328760}" srcOrd="0" destOrd="0" presId="urn:microsoft.com/office/officeart/2018/2/layout/IconCircleList"/>
    <dgm:cxn modelId="{455B868E-A462-4CF6-811C-CB590EA527FE}" type="presOf" srcId="{99A1491D-3BBD-4245-B125-788BBC6DD206}" destId="{7E682112-D23A-4811-AA84-8C2D24CDB4E3}" srcOrd="0" destOrd="0" presId="urn:microsoft.com/office/officeart/2018/2/layout/IconCircleList"/>
    <dgm:cxn modelId="{3B5403A7-A69A-40D0-A189-174C0947EE1A}" srcId="{F84D009C-5EEF-4DD9-A299-D05C4F379B80}" destId="{890272E2-761C-4B11-9498-C9DD19A37066}" srcOrd="0" destOrd="0" parTransId="{65CCE228-F16B-4C91-8F8F-44B8665C68B9}" sibTransId="{ACF6B858-4503-4634-BB24-05FED7F0E2EA}"/>
    <dgm:cxn modelId="{2CB13BA7-F465-476E-A2DE-B220C1CB18DA}" srcId="{F84D009C-5EEF-4DD9-A299-D05C4F379B80}" destId="{66D0CFDD-6D1F-43FD-924D-8927517330AE}" srcOrd="1" destOrd="0" parTransId="{8DF8E010-A4C9-4A61-A425-991C49BC1131}" sibTransId="{B54DAE77-2D7A-4753-9388-CCB7D1815899}"/>
    <dgm:cxn modelId="{D207A8CA-A040-4493-AA7E-6EA7E0E288AD}" type="presOf" srcId="{7DB5DDC7-1B8E-45C4-818D-513C235E4AC9}" destId="{09BE6EA7-27CF-46D5-877B-50004034CD33}" srcOrd="0" destOrd="0" presId="urn:microsoft.com/office/officeart/2018/2/layout/IconCircleList"/>
    <dgm:cxn modelId="{7BD7CCED-B66C-4660-AB93-6DA7F2CE79F2}" type="presOf" srcId="{F84D009C-5EEF-4DD9-A299-D05C4F379B80}" destId="{1A3240A6-3AF9-497E-966A-01255FFE91CF}" srcOrd="0" destOrd="0" presId="urn:microsoft.com/office/officeart/2018/2/layout/IconCircleList"/>
    <dgm:cxn modelId="{DE0034EC-B968-4C6F-8FD6-67282DF4DFBE}" type="presParOf" srcId="{1A3240A6-3AF9-497E-966A-01255FFE91CF}" destId="{9BBE5D85-8832-483C-9DC5-7947F07097EF}" srcOrd="0" destOrd="0" presId="urn:microsoft.com/office/officeart/2018/2/layout/IconCircleList"/>
    <dgm:cxn modelId="{A864EF12-1EDC-41E7-B146-9E64438D9A20}" type="presParOf" srcId="{9BBE5D85-8832-483C-9DC5-7947F07097EF}" destId="{64BB7326-0DC3-41B6-B335-3B39366934FA}" srcOrd="0" destOrd="0" presId="urn:microsoft.com/office/officeart/2018/2/layout/IconCircleList"/>
    <dgm:cxn modelId="{22C2F950-2FFC-4D37-8A2E-1151711B0313}" type="presParOf" srcId="{64BB7326-0DC3-41B6-B335-3B39366934FA}" destId="{FCD21F5A-9C88-4C77-8D6E-4E3145043565}" srcOrd="0" destOrd="0" presId="urn:microsoft.com/office/officeart/2018/2/layout/IconCircleList"/>
    <dgm:cxn modelId="{3E0665B5-E313-4727-BDAF-2249FE8C33BE}" type="presParOf" srcId="{64BB7326-0DC3-41B6-B335-3B39366934FA}" destId="{C2C8736C-D71B-4383-9947-8E8309EC5845}" srcOrd="1" destOrd="0" presId="urn:microsoft.com/office/officeart/2018/2/layout/IconCircleList"/>
    <dgm:cxn modelId="{206507A7-21DA-4689-BE18-530FC26DF749}" type="presParOf" srcId="{64BB7326-0DC3-41B6-B335-3B39366934FA}" destId="{2D14DE0B-E690-4FC3-8648-369E2B49D9B1}" srcOrd="2" destOrd="0" presId="urn:microsoft.com/office/officeart/2018/2/layout/IconCircleList"/>
    <dgm:cxn modelId="{C96FB6BE-56ED-405F-8390-F71B3E0CCDA2}" type="presParOf" srcId="{64BB7326-0DC3-41B6-B335-3B39366934FA}" destId="{9ACE6CCB-A018-41D5-A8E3-3EF2D10E6D36}" srcOrd="3" destOrd="0" presId="urn:microsoft.com/office/officeart/2018/2/layout/IconCircleList"/>
    <dgm:cxn modelId="{F8B1E3C7-AACC-442C-B22B-4C9DB5CEEA11}" type="presParOf" srcId="{9BBE5D85-8832-483C-9DC5-7947F07097EF}" destId="{5CA63DED-88E3-4EF6-BF1A-97A699707E7B}" srcOrd="1" destOrd="0" presId="urn:microsoft.com/office/officeart/2018/2/layout/IconCircleList"/>
    <dgm:cxn modelId="{D5201423-D6EF-4595-A752-48EAA62F29AE}" type="presParOf" srcId="{9BBE5D85-8832-483C-9DC5-7947F07097EF}" destId="{0151EC18-98C0-4A87-B10C-0CF639D3C55B}" srcOrd="2" destOrd="0" presId="urn:microsoft.com/office/officeart/2018/2/layout/IconCircleList"/>
    <dgm:cxn modelId="{10F06DAD-48E0-43B5-BECF-AC7E497F38DA}" type="presParOf" srcId="{0151EC18-98C0-4A87-B10C-0CF639D3C55B}" destId="{934149A9-E6C2-430E-9D0A-472BB55F3C29}" srcOrd="0" destOrd="0" presId="urn:microsoft.com/office/officeart/2018/2/layout/IconCircleList"/>
    <dgm:cxn modelId="{4F6D034E-E451-4B04-BCD8-8678BF0BEFD7}" type="presParOf" srcId="{0151EC18-98C0-4A87-B10C-0CF639D3C55B}" destId="{0CEE4650-9677-4C03-B225-9A1C18D0746E}" srcOrd="1" destOrd="0" presId="urn:microsoft.com/office/officeart/2018/2/layout/IconCircleList"/>
    <dgm:cxn modelId="{5683612D-CB33-4AF5-B78C-B6ACAFFD4D35}" type="presParOf" srcId="{0151EC18-98C0-4A87-B10C-0CF639D3C55B}" destId="{4B89A3E4-D08E-491E-BAA5-4670A0E3C5F7}" srcOrd="2" destOrd="0" presId="urn:microsoft.com/office/officeart/2018/2/layout/IconCircleList"/>
    <dgm:cxn modelId="{402E06DB-7A19-4913-B7B0-B1F89203C5E0}" type="presParOf" srcId="{0151EC18-98C0-4A87-B10C-0CF639D3C55B}" destId="{2FC6467B-0B69-4CC3-A9F4-9CB276328760}" srcOrd="3" destOrd="0" presId="urn:microsoft.com/office/officeart/2018/2/layout/IconCircleList"/>
    <dgm:cxn modelId="{E03EF08A-011A-4311-BB67-E6C30D696AFF}" type="presParOf" srcId="{9BBE5D85-8832-483C-9DC5-7947F07097EF}" destId="{9ACBBD1E-A6C6-45D8-851C-33AC58CFEBA8}" srcOrd="3" destOrd="0" presId="urn:microsoft.com/office/officeart/2018/2/layout/IconCircleList"/>
    <dgm:cxn modelId="{B3F2B2A0-3281-403F-AEE1-BAFC57F39714}" type="presParOf" srcId="{9BBE5D85-8832-483C-9DC5-7947F07097EF}" destId="{B778E14C-FC90-4A83-9B0A-9B2B77651F0F}" srcOrd="4" destOrd="0" presId="urn:microsoft.com/office/officeart/2018/2/layout/IconCircleList"/>
    <dgm:cxn modelId="{8AC04026-A74B-422C-9577-2D24A3D5C8C8}" type="presParOf" srcId="{B778E14C-FC90-4A83-9B0A-9B2B77651F0F}" destId="{CA3E257D-BCB3-45DC-8C73-FB135252DE8D}" srcOrd="0" destOrd="0" presId="urn:microsoft.com/office/officeart/2018/2/layout/IconCircleList"/>
    <dgm:cxn modelId="{8565709C-5172-460D-9283-E0F340E8D488}" type="presParOf" srcId="{B778E14C-FC90-4A83-9B0A-9B2B77651F0F}" destId="{64D57078-36B8-4FC6-921A-49B7C2480E32}" srcOrd="1" destOrd="0" presId="urn:microsoft.com/office/officeart/2018/2/layout/IconCircleList"/>
    <dgm:cxn modelId="{5E531C62-E059-4E52-B569-28F0108180A9}" type="presParOf" srcId="{B778E14C-FC90-4A83-9B0A-9B2B77651F0F}" destId="{BA533818-0815-4E95-8EC1-6FB1F47CBB34}" srcOrd="2" destOrd="0" presId="urn:microsoft.com/office/officeart/2018/2/layout/IconCircleList"/>
    <dgm:cxn modelId="{4F910A3F-F68C-4665-822C-59646EA85D6F}" type="presParOf" srcId="{B778E14C-FC90-4A83-9B0A-9B2B77651F0F}" destId="{42082FA9-4AB3-4A39-9884-020F6E3D043F}" srcOrd="3" destOrd="0" presId="urn:microsoft.com/office/officeart/2018/2/layout/IconCircleList"/>
    <dgm:cxn modelId="{6B5A0818-4C3B-437C-BEE9-D000D0F49F64}" type="presParOf" srcId="{9BBE5D85-8832-483C-9DC5-7947F07097EF}" destId="{7E682112-D23A-4811-AA84-8C2D24CDB4E3}" srcOrd="5" destOrd="0" presId="urn:microsoft.com/office/officeart/2018/2/layout/IconCircleList"/>
    <dgm:cxn modelId="{2A434DA2-A0EF-4BED-A2BD-3174F6B755C8}" type="presParOf" srcId="{9BBE5D85-8832-483C-9DC5-7947F07097EF}" destId="{CEDF1D42-FC3C-44A3-8AEB-7F0DF12EC059}" srcOrd="6" destOrd="0" presId="urn:microsoft.com/office/officeart/2018/2/layout/IconCircleList"/>
    <dgm:cxn modelId="{CF4AC603-E47A-496E-98A3-6A2D326D6EBA}" type="presParOf" srcId="{CEDF1D42-FC3C-44A3-8AEB-7F0DF12EC059}" destId="{F503F4C4-E784-4A89-B4A2-7CE3F732BB8E}" srcOrd="0" destOrd="0" presId="urn:microsoft.com/office/officeart/2018/2/layout/IconCircleList"/>
    <dgm:cxn modelId="{CC3FE130-3DBD-4255-B0CE-59F088BF6D0B}" type="presParOf" srcId="{CEDF1D42-FC3C-44A3-8AEB-7F0DF12EC059}" destId="{FB5549F6-3388-4469-A1F6-54DA7C68182F}" srcOrd="1" destOrd="0" presId="urn:microsoft.com/office/officeart/2018/2/layout/IconCircleList"/>
    <dgm:cxn modelId="{24E125F5-94FB-4EA9-BA22-E66E860A1BB5}" type="presParOf" srcId="{CEDF1D42-FC3C-44A3-8AEB-7F0DF12EC059}" destId="{6CFD32C1-4376-4A8C-A3CF-17977F5C9A37}" srcOrd="2" destOrd="0" presId="urn:microsoft.com/office/officeart/2018/2/layout/IconCircleList"/>
    <dgm:cxn modelId="{9DE0BDA1-D1D8-46F3-8C1C-D7DD74B52F6C}" type="presParOf" srcId="{CEDF1D42-FC3C-44A3-8AEB-7F0DF12EC059}" destId="{09BE6EA7-27CF-46D5-877B-50004034CD3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141D50-C5BC-425A-8FC0-B394ECC096D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75E2497-6301-4E2F-906D-BEF0B10330E0}">
      <dgm:prSet/>
      <dgm:spPr/>
      <dgm:t>
        <a:bodyPr/>
        <a:lstStyle/>
        <a:p>
          <a:pPr>
            <a:lnSpc>
              <a:spcPct val="100000"/>
            </a:lnSpc>
          </a:pPr>
          <a:r>
            <a:rPr lang="en-US"/>
            <a:t>Identify Future Skills </a:t>
          </a:r>
        </a:p>
      </dgm:t>
    </dgm:pt>
    <dgm:pt modelId="{1A20BDBA-35E4-418B-99BB-C5857B7B5833}" type="parTrans" cxnId="{9C06CBBE-C6D6-41C0-8DCD-EC2C0D57AC75}">
      <dgm:prSet/>
      <dgm:spPr/>
      <dgm:t>
        <a:bodyPr/>
        <a:lstStyle/>
        <a:p>
          <a:endParaRPr lang="en-US"/>
        </a:p>
      </dgm:t>
    </dgm:pt>
    <dgm:pt modelId="{A5A392D9-AA56-4E9D-8F73-505D5AF4BBEF}" type="sibTrans" cxnId="{9C06CBBE-C6D6-41C0-8DCD-EC2C0D57AC75}">
      <dgm:prSet/>
      <dgm:spPr/>
      <dgm:t>
        <a:bodyPr/>
        <a:lstStyle/>
        <a:p>
          <a:endParaRPr lang="en-US"/>
        </a:p>
      </dgm:t>
    </dgm:pt>
    <dgm:pt modelId="{0589F1D6-89E5-41F3-A490-7D014E024BB1}">
      <dgm:prSet/>
      <dgm:spPr/>
      <dgm:t>
        <a:bodyPr/>
        <a:lstStyle/>
        <a:p>
          <a:pPr>
            <a:lnSpc>
              <a:spcPct val="100000"/>
            </a:lnSpc>
          </a:pPr>
          <a:r>
            <a:rPr lang="en-US"/>
            <a:t>Comprehensive Training Programs </a:t>
          </a:r>
        </a:p>
      </dgm:t>
    </dgm:pt>
    <dgm:pt modelId="{4629B6C6-E795-4DC2-A67F-8041824A67C8}" type="parTrans" cxnId="{0C29A9FF-73AA-4535-A3FB-60F71AF39374}">
      <dgm:prSet/>
      <dgm:spPr/>
      <dgm:t>
        <a:bodyPr/>
        <a:lstStyle/>
        <a:p>
          <a:endParaRPr lang="en-US"/>
        </a:p>
      </dgm:t>
    </dgm:pt>
    <dgm:pt modelId="{67FE7E7F-1BDC-42A6-8858-3B0EB94A972C}" type="sibTrans" cxnId="{0C29A9FF-73AA-4535-A3FB-60F71AF39374}">
      <dgm:prSet/>
      <dgm:spPr/>
      <dgm:t>
        <a:bodyPr/>
        <a:lstStyle/>
        <a:p>
          <a:endParaRPr lang="en-US"/>
        </a:p>
      </dgm:t>
    </dgm:pt>
    <dgm:pt modelId="{4F7CB559-731E-48B4-90CB-8B56E9ABED97}">
      <dgm:prSet/>
      <dgm:spPr/>
      <dgm:t>
        <a:bodyPr/>
        <a:lstStyle/>
        <a:p>
          <a:pPr>
            <a:lnSpc>
              <a:spcPct val="100000"/>
            </a:lnSpc>
          </a:pPr>
          <a:r>
            <a:rPr lang="en-US"/>
            <a:t>Continuous Learning Culture </a:t>
          </a:r>
        </a:p>
      </dgm:t>
    </dgm:pt>
    <dgm:pt modelId="{1E0694B6-A66A-4A63-A278-61AD30314A2F}" type="parTrans" cxnId="{B6C270A1-9CD2-44E9-A6B5-682A5F8D943A}">
      <dgm:prSet/>
      <dgm:spPr/>
      <dgm:t>
        <a:bodyPr/>
        <a:lstStyle/>
        <a:p>
          <a:endParaRPr lang="en-US"/>
        </a:p>
      </dgm:t>
    </dgm:pt>
    <dgm:pt modelId="{3AAF416F-4CF9-4BBA-B6C6-D9698B1DB7BB}" type="sibTrans" cxnId="{B6C270A1-9CD2-44E9-A6B5-682A5F8D943A}">
      <dgm:prSet/>
      <dgm:spPr/>
      <dgm:t>
        <a:bodyPr/>
        <a:lstStyle/>
        <a:p>
          <a:endParaRPr lang="en-US"/>
        </a:p>
      </dgm:t>
    </dgm:pt>
    <dgm:pt modelId="{9833DA1B-7BE8-43E9-807E-3394AA1A9ADC}">
      <dgm:prSet/>
      <dgm:spPr/>
      <dgm:t>
        <a:bodyPr/>
        <a:lstStyle/>
        <a:p>
          <a:pPr>
            <a:lnSpc>
              <a:spcPct val="100000"/>
            </a:lnSpc>
          </a:pPr>
          <a:r>
            <a:rPr lang="en-US"/>
            <a:t>Cross-Training and Rotation </a:t>
          </a:r>
        </a:p>
      </dgm:t>
    </dgm:pt>
    <dgm:pt modelId="{069FF9AC-4AC1-4739-91E8-3B1A9B719B0C}" type="parTrans" cxnId="{E97BFAF4-505D-4C75-89FC-657614BC3567}">
      <dgm:prSet/>
      <dgm:spPr/>
      <dgm:t>
        <a:bodyPr/>
        <a:lstStyle/>
        <a:p>
          <a:endParaRPr lang="en-US"/>
        </a:p>
      </dgm:t>
    </dgm:pt>
    <dgm:pt modelId="{74B0FE09-74C1-4C7D-A263-0DEF11FEC267}" type="sibTrans" cxnId="{E97BFAF4-505D-4C75-89FC-657614BC3567}">
      <dgm:prSet/>
      <dgm:spPr/>
      <dgm:t>
        <a:bodyPr/>
        <a:lstStyle/>
        <a:p>
          <a:endParaRPr lang="en-US"/>
        </a:p>
      </dgm:t>
    </dgm:pt>
    <dgm:pt modelId="{74CFEFAD-C77C-4CE0-8008-C881D6112E53}">
      <dgm:prSet/>
      <dgm:spPr/>
      <dgm:t>
        <a:bodyPr/>
        <a:lstStyle/>
        <a:p>
          <a:pPr>
            <a:lnSpc>
              <a:spcPct val="100000"/>
            </a:lnSpc>
          </a:pPr>
          <a:r>
            <a:rPr lang="en-US"/>
            <a:t>Certifications and Feedback </a:t>
          </a:r>
        </a:p>
      </dgm:t>
    </dgm:pt>
    <dgm:pt modelId="{AB8185CC-F650-491C-98FF-76B3E9FC57F4}" type="parTrans" cxnId="{FBC28968-1833-41A6-AA21-A1045E2D4489}">
      <dgm:prSet/>
      <dgm:spPr/>
      <dgm:t>
        <a:bodyPr/>
        <a:lstStyle/>
        <a:p>
          <a:endParaRPr lang="en-US"/>
        </a:p>
      </dgm:t>
    </dgm:pt>
    <dgm:pt modelId="{E02EB4C3-CC72-45C7-8C26-E0E6B0046E55}" type="sibTrans" cxnId="{FBC28968-1833-41A6-AA21-A1045E2D4489}">
      <dgm:prSet/>
      <dgm:spPr/>
      <dgm:t>
        <a:bodyPr/>
        <a:lstStyle/>
        <a:p>
          <a:endParaRPr lang="en-US"/>
        </a:p>
      </dgm:t>
    </dgm:pt>
    <dgm:pt modelId="{112A8FA0-42A4-4967-8F04-EBDED85367A3}" type="pres">
      <dgm:prSet presAssocID="{5C141D50-C5BC-425A-8FC0-B394ECC096D2}" presName="root" presStyleCnt="0">
        <dgm:presLayoutVars>
          <dgm:dir/>
          <dgm:resizeHandles val="exact"/>
        </dgm:presLayoutVars>
      </dgm:prSet>
      <dgm:spPr/>
    </dgm:pt>
    <dgm:pt modelId="{75F00040-373F-498F-8AF4-6DB275E0C517}" type="pres">
      <dgm:prSet presAssocID="{D75E2497-6301-4E2F-906D-BEF0B10330E0}" presName="compNode" presStyleCnt="0"/>
      <dgm:spPr/>
    </dgm:pt>
    <dgm:pt modelId="{E56FE1E0-8B26-43D3-B574-A7D4604D7DA9}" type="pres">
      <dgm:prSet presAssocID="{D75E2497-6301-4E2F-906D-BEF0B10330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91A51BC-A07E-4610-8D91-2C108D712439}" type="pres">
      <dgm:prSet presAssocID="{D75E2497-6301-4E2F-906D-BEF0B10330E0}" presName="spaceRect" presStyleCnt="0"/>
      <dgm:spPr/>
    </dgm:pt>
    <dgm:pt modelId="{551FFB94-8E55-4147-827B-F286D2492885}" type="pres">
      <dgm:prSet presAssocID="{D75E2497-6301-4E2F-906D-BEF0B10330E0}" presName="textRect" presStyleLbl="revTx" presStyleIdx="0" presStyleCnt="5">
        <dgm:presLayoutVars>
          <dgm:chMax val="1"/>
          <dgm:chPref val="1"/>
        </dgm:presLayoutVars>
      </dgm:prSet>
      <dgm:spPr/>
    </dgm:pt>
    <dgm:pt modelId="{FCDE0692-B03B-428D-B0BF-B9B2D7DF6C83}" type="pres">
      <dgm:prSet presAssocID="{A5A392D9-AA56-4E9D-8F73-505D5AF4BBEF}" presName="sibTrans" presStyleCnt="0"/>
      <dgm:spPr/>
    </dgm:pt>
    <dgm:pt modelId="{23B731F4-2080-4805-8F8D-45B4CE358F19}" type="pres">
      <dgm:prSet presAssocID="{0589F1D6-89E5-41F3-A490-7D014E024BB1}" presName="compNode" presStyleCnt="0"/>
      <dgm:spPr/>
    </dgm:pt>
    <dgm:pt modelId="{485104BB-AAF6-44C5-B32F-3299DBEF07A1}" type="pres">
      <dgm:prSet presAssocID="{0589F1D6-89E5-41F3-A490-7D014E024B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AF07BA28-5A7C-41C2-A076-1B45A150357F}" type="pres">
      <dgm:prSet presAssocID="{0589F1D6-89E5-41F3-A490-7D014E024BB1}" presName="spaceRect" presStyleCnt="0"/>
      <dgm:spPr/>
    </dgm:pt>
    <dgm:pt modelId="{554081DF-9848-4304-9E1D-25B61048E7E2}" type="pres">
      <dgm:prSet presAssocID="{0589F1D6-89E5-41F3-A490-7D014E024BB1}" presName="textRect" presStyleLbl="revTx" presStyleIdx="1" presStyleCnt="5">
        <dgm:presLayoutVars>
          <dgm:chMax val="1"/>
          <dgm:chPref val="1"/>
        </dgm:presLayoutVars>
      </dgm:prSet>
      <dgm:spPr/>
    </dgm:pt>
    <dgm:pt modelId="{F663CC32-278B-4D56-8C9A-4E71474344F9}" type="pres">
      <dgm:prSet presAssocID="{67FE7E7F-1BDC-42A6-8858-3B0EB94A972C}" presName="sibTrans" presStyleCnt="0"/>
      <dgm:spPr/>
    </dgm:pt>
    <dgm:pt modelId="{FA4E724A-27E2-4357-BA5E-4ADB70C07FB5}" type="pres">
      <dgm:prSet presAssocID="{4F7CB559-731E-48B4-90CB-8B56E9ABED97}" presName="compNode" presStyleCnt="0"/>
      <dgm:spPr/>
    </dgm:pt>
    <dgm:pt modelId="{D82295CE-59F8-45C8-B83B-683F109375B9}" type="pres">
      <dgm:prSet presAssocID="{4F7CB559-731E-48B4-90CB-8B56E9ABED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04A7AA30-E1B7-433D-A61D-83D08D96B965}" type="pres">
      <dgm:prSet presAssocID="{4F7CB559-731E-48B4-90CB-8B56E9ABED97}" presName="spaceRect" presStyleCnt="0"/>
      <dgm:spPr/>
    </dgm:pt>
    <dgm:pt modelId="{03A40DE8-245E-48E3-BB62-74683AA2F127}" type="pres">
      <dgm:prSet presAssocID="{4F7CB559-731E-48B4-90CB-8B56E9ABED97}" presName="textRect" presStyleLbl="revTx" presStyleIdx="2" presStyleCnt="5">
        <dgm:presLayoutVars>
          <dgm:chMax val="1"/>
          <dgm:chPref val="1"/>
        </dgm:presLayoutVars>
      </dgm:prSet>
      <dgm:spPr/>
    </dgm:pt>
    <dgm:pt modelId="{522B277F-827E-4F5B-BA50-383090A15958}" type="pres">
      <dgm:prSet presAssocID="{3AAF416F-4CF9-4BBA-B6C6-D9698B1DB7BB}" presName="sibTrans" presStyleCnt="0"/>
      <dgm:spPr/>
    </dgm:pt>
    <dgm:pt modelId="{8081F0DB-4A21-404D-A9CE-96D024080534}" type="pres">
      <dgm:prSet presAssocID="{9833DA1B-7BE8-43E9-807E-3394AA1A9ADC}" presName="compNode" presStyleCnt="0"/>
      <dgm:spPr/>
    </dgm:pt>
    <dgm:pt modelId="{BF1789A6-2915-456A-81D9-53FDCE34F7E4}" type="pres">
      <dgm:prSet presAssocID="{9833DA1B-7BE8-43E9-807E-3394AA1A9A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dy Builder"/>
        </a:ext>
      </dgm:extLst>
    </dgm:pt>
    <dgm:pt modelId="{65C459D9-505F-44DB-A879-2ADF37C94705}" type="pres">
      <dgm:prSet presAssocID="{9833DA1B-7BE8-43E9-807E-3394AA1A9ADC}" presName="spaceRect" presStyleCnt="0"/>
      <dgm:spPr/>
    </dgm:pt>
    <dgm:pt modelId="{07C23CDF-631C-495D-85ED-BCEA1D09C454}" type="pres">
      <dgm:prSet presAssocID="{9833DA1B-7BE8-43E9-807E-3394AA1A9ADC}" presName="textRect" presStyleLbl="revTx" presStyleIdx="3" presStyleCnt="5">
        <dgm:presLayoutVars>
          <dgm:chMax val="1"/>
          <dgm:chPref val="1"/>
        </dgm:presLayoutVars>
      </dgm:prSet>
      <dgm:spPr/>
    </dgm:pt>
    <dgm:pt modelId="{E31B5112-CBF8-47A5-9448-04BEFCCCC304}" type="pres">
      <dgm:prSet presAssocID="{74B0FE09-74C1-4C7D-A263-0DEF11FEC267}" presName="sibTrans" presStyleCnt="0"/>
      <dgm:spPr/>
    </dgm:pt>
    <dgm:pt modelId="{AA0F1B7D-8071-4B7E-96D5-4842D123A88E}" type="pres">
      <dgm:prSet presAssocID="{74CFEFAD-C77C-4CE0-8008-C881D6112E53}" presName="compNode" presStyleCnt="0"/>
      <dgm:spPr/>
    </dgm:pt>
    <dgm:pt modelId="{DA3079C9-98BB-499A-9AA4-94BFA5145B72}" type="pres">
      <dgm:prSet presAssocID="{74CFEFAD-C77C-4CE0-8008-C881D6112E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ibbon"/>
        </a:ext>
      </dgm:extLst>
    </dgm:pt>
    <dgm:pt modelId="{854A92A5-3A7E-4D36-B688-D3DF211B6A44}" type="pres">
      <dgm:prSet presAssocID="{74CFEFAD-C77C-4CE0-8008-C881D6112E53}" presName="spaceRect" presStyleCnt="0"/>
      <dgm:spPr/>
    </dgm:pt>
    <dgm:pt modelId="{665067E1-4221-450A-B9AC-55B786804328}" type="pres">
      <dgm:prSet presAssocID="{74CFEFAD-C77C-4CE0-8008-C881D6112E53}" presName="textRect" presStyleLbl="revTx" presStyleIdx="4" presStyleCnt="5">
        <dgm:presLayoutVars>
          <dgm:chMax val="1"/>
          <dgm:chPref val="1"/>
        </dgm:presLayoutVars>
      </dgm:prSet>
      <dgm:spPr/>
    </dgm:pt>
  </dgm:ptLst>
  <dgm:cxnLst>
    <dgm:cxn modelId="{10B77703-5674-434C-9CBF-6340B7666688}" type="presOf" srcId="{0589F1D6-89E5-41F3-A490-7D014E024BB1}" destId="{554081DF-9848-4304-9E1D-25B61048E7E2}" srcOrd="0" destOrd="0" presId="urn:microsoft.com/office/officeart/2018/2/layout/IconLabelList"/>
    <dgm:cxn modelId="{FBC28968-1833-41A6-AA21-A1045E2D4489}" srcId="{5C141D50-C5BC-425A-8FC0-B394ECC096D2}" destId="{74CFEFAD-C77C-4CE0-8008-C881D6112E53}" srcOrd="4" destOrd="0" parTransId="{AB8185CC-F650-491C-98FF-76B3E9FC57F4}" sibTransId="{E02EB4C3-CC72-45C7-8C26-E0E6B0046E55}"/>
    <dgm:cxn modelId="{589B9473-6570-4753-B54A-5CDE545B3F21}" type="presOf" srcId="{D75E2497-6301-4E2F-906D-BEF0B10330E0}" destId="{551FFB94-8E55-4147-827B-F286D2492885}" srcOrd="0" destOrd="0" presId="urn:microsoft.com/office/officeart/2018/2/layout/IconLabelList"/>
    <dgm:cxn modelId="{982FCC75-F912-4E7E-A138-83A51C21C435}" type="presOf" srcId="{9833DA1B-7BE8-43E9-807E-3394AA1A9ADC}" destId="{07C23CDF-631C-495D-85ED-BCEA1D09C454}" srcOrd="0" destOrd="0" presId="urn:microsoft.com/office/officeart/2018/2/layout/IconLabelList"/>
    <dgm:cxn modelId="{1EF9F89E-97A8-49D2-97D0-D5E553E6B338}" type="presOf" srcId="{74CFEFAD-C77C-4CE0-8008-C881D6112E53}" destId="{665067E1-4221-450A-B9AC-55B786804328}" srcOrd="0" destOrd="0" presId="urn:microsoft.com/office/officeart/2018/2/layout/IconLabelList"/>
    <dgm:cxn modelId="{B6C270A1-9CD2-44E9-A6B5-682A5F8D943A}" srcId="{5C141D50-C5BC-425A-8FC0-B394ECC096D2}" destId="{4F7CB559-731E-48B4-90CB-8B56E9ABED97}" srcOrd="2" destOrd="0" parTransId="{1E0694B6-A66A-4A63-A278-61AD30314A2F}" sibTransId="{3AAF416F-4CF9-4BBA-B6C6-D9698B1DB7BB}"/>
    <dgm:cxn modelId="{9C06CBBE-C6D6-41C0-8DCD-EC2C0D57AC75}" srcId="{5C141D50-C5BC-425A-8FC0-B394ECC096D2}" destId="{D75E2497-6301-4E2F-906D-BEF0B10330E0}" srcOrd="0" destOrd="0" parTransId="{1A20BDBA-35E4-418B-99BB-C5857B7B5833}" sibTransId="{A5A392D9-AA56-4E9D-8F73-505D5AF4BBEF}"/>
    <dgm:cxn modelId="{0110E2D5-1461-4464-856B-B56ADCC26588}" type="presOf" srcId="{5C141D50-C5BC-425A-8FC0-B394ECC096D2}" destId="{112A8FA0-42A4-4967-8F04-EBDED85367A3}" srcOrd="0" destOrd="0" presId="urn:microsoft.com/office/officeart/2018/2/layout/IconLabelList"/>
    <dgm:cxn modelId="{E97BFAF4-505D-4C75-89FC-657614BC3567}" srcId="{5C141D50-C5BC-425A-8FC0-B394ECC096D2}" destId="{9833DA1B-7BE8-43E9-807E-3394AA1A9ADC}" srcOrd="3" destOrd="0" parTransId="{069FF9AC-4AC1-4739-91E8-3B1A9B719B0C}" sibTransId="{74B0FE09-74C1-4C7D-A263-0DEF11FEC267}"/>
    <dgm:cxn modelId="{30B4FBF9-0B71-4D13-A791-A74C5BF6A461}" type="presOf" srcId="{4F7CB559-731E-48B4-90CB-8B56E9ABED97}" destId="{03A40DE8-245E-48E3-BB62-74683AA2F127}" srcOrd="0" destOrd="0" presId="urn:microsoft.com/office/officeart/2018/2/layout/IconLabelList"/>
    <dgm:cxn modelId="{0C29A9FF-73AA-4535-A3FB-60F71AF39374}" srcId="{5C141D50-C5BC-425A-8FC0-B394ECC096D2}" destId="{0589F1D6-89E5-41F3-A490-7D014E024BB1}" srcOrd="1" destOrd="0" parTransId="{4629B6C6-E795-4DC2-A67F-8041824A67C8}" sibTransId="{67FE7E7F-1BDC-42A6-8858-3B0EB94A972C}"/>
    <dgm:cxn modelId="{B7E244D0-3677-4E7F-B23E-1F956751BE2C}" type="presParOf" srcId="{112A8FA0-42A4-4967-8F04-EBDED85367A3}" destId="{75F00040-373F-498F-8AF4-6DB275E0C517}" srcOrd="0" destOrd="0" presId="urn:microsoft.com/office/officeart/2018/2/layout/IconLabelList"/>
    <dgm:cxn modelId="{DA618041-8D01-45A4-BF00-583A09757C7C}" type="presParOf" srcId="{75F00040-373F-498F-8AF4-6DB275E0C517}" destId="{E56FE1E0-8B26-43D3-B574-A7D4604D7DA9}" srcOrd="0" destOrd="0" presId="urn:microsoft.com/office/officeart/2018/2/layout/IconLabelList"/>
    <dgm:cxn modelId="{326BDE8B-E45D-4CAB-93E6-F4BC6CAE2F19}" type="presParOf" srcId="{75F00040-373F-498F-8AF4-6DB275E0C517}" destId="{591A51BC-A07E-4610-8D91-2C108D712439}" srcOrd="1" destOrd="0" presId="urn:microsoft.com/office/officeart/2018/2/layout/IconLabelList"/>
    <dgm:cxn modelId="{ADF03ABE-0D4E-421E-ABD9-98C59B41B43F}" type="presParOf" srcId="{75F00040-373F-498F-8AF4-6DB275E0C517}" destId="{551FFB94-8E55-4147-827B-F286D2492885}" srcOrd="2" destOrd="0" presId="urn:microsoft.com/office/officeart/2018/2/layout/IconLabelList"/>
    <dgm:cxn modelId="{FACD5BF9-3F01-4FDA-AC4D-486F3326C67B}" type="presParOf" srcId="{112A8FA0-42A4-4967-8F04-EBDED85367A3}" destId="{FCDE0692-B03B-428D-B0BF-B9B2D7DF6C83}" srcOrd="1" destOrd="0" presId="urn:microsoft.com/office/officeart/2018/2/layout/IconLabelList"/>
    <dgm:cxn modelId="{0FD7EC08-D571-4AC1-AFDA-C8BBB80FFC1B}" type="presParOf" srcId="{112A8FA0-42A4-4967-8F04-EBDED85367A3}" destId="{23B731F4-2080-4805-8F8D-45B4CE358F19}" srcOrd="2" destOrd="0" presId="urn:microsoft.com/office/officeart/2018/2/layout/IconLabelList"/>
    <dgm:cxn modelId="{910076C8-4D69-4D0E-A71C-072A719D25D2}" type="presParOf" srcId="{23B731F4-2080-4805-8F8D-45B4CE358F19}" destId="{485104BB-AAF6-44C5-B32F-3299DBEF07A1}" srcOrd="0" destOrd="0" presId="urn:microsoft.com/office/officeart/2018/2/layout/IconLabelList"/>
    <dgm:cxn modelId="{E81831FC-A9EA-478B-85F0-B43B9ED45F68}" type="presParOf" srcId="{23B731F4-2080-4805-8F8D-45B4CE358F19}" destId="{AF07BA28-5A7C-41C2-A076-1B45A150357F}" srcOrd="1" destOrd="0" presId="urn:microsoft.com/office/officeart/2018/2/layout/IconLabelList"/>
    <dgm:cxn modelId="{FD3D6C76-D8B2-4869-ACBE-79CECE6871F1}" type="presParOf" srcId="{23B731F4-2080-4805-8F8D-45B4CE358F19}" destId="{554081DF-9848-4304-9E1D-25B61048E7E2}" srcOrd="2" destOrd="0" presId="urn:microsoft.com/office/officeart/2018/2/layout/IconLabelList"/>
    <dgm:cxn modelId="{3E66C7A6-A1A8-436F-8326-F5FF836C95AA}" type="presParOf" srcId="{112A8FA0-42A4-4967-8F04-EBDED85367A3}" destId="{F663CC32-278B-4D56-8C9A-4E71474344F9}" srcOrd="3" destOrd="0" presId="urn:microsoft.com/office/officeart/2018/2/layout/IconLabelList"/>
    <dgm:cxn modelId="{9EF13266-B63D-4FD6-826A-D0FFCE2135CC}" type="presParOf" srcId="{112A8FA0-42A4-4967-8F04-EBDED85367A3}" destId="{FA4E724A-27E2-4357-BA5E-4ADB70C07FB5}" srcOrd="4" destOrd="0" presId="urn:microsoft.com/office/officeart/2018/2/layout/IconLabelList"/>
    <dgm:cxn modelId="{46B64F3F-F825-447B-A07F-A13A533155CA}" type="presParOf" srcId="{FA4E724A-27E2-4357-BA5E-4ADB70C07FB5}" destId="{D82295CE-59F8-45C8-B83B-683F109375B9}" srcOrd="0" destOrd="0" presId="urn:microsoft.com/office/officeart/2018/2/layout/IconLabelList"/>
    <dgm:cxn modelId="{CC2B22C4-6C7F-4FA1-9B78-E9521B600F46}" type="presParOf" srcId="{FA4E724A-27E2-4357-BA5E-4ADB70C07FB5}" destId="{04A7AA30-E1B7-433D-A61D-83D08D96B965}" srcOrd="1" destOrd="0" presId="urn:microsoft.com/office/officeart/2018/2/layout/IconLabelList"/>
    <dgm:cxn modelId="{8842BB16-AE8A-44D6-A510-AFAFFB374E25}" type="presParOf" srcId="{FA4E724A-27E2-4357-BA5E-4ADB70C07FB5}" destId="{03A40DE8-245E-48E3-BB62-74683AA2F127}" srcOrd="2" destOrd="0" presId="urn:microsoft.com/office/officeart/2018/2/layout/IconLabelList"/>
    <dgm:cxn modelId="{D14CB7D2-7A5D-40A1-98FA-691640C09DEA}" type="presParOf" srcId="{112A8FA0-42A4-4967-8F04-EBDED85367A3}" destId="{522B277F-827E-4F5B-BA50-383090A15958}" srcOrd="5" destOrd="0" presId="urn:microsoft.com/office/officeart/2018/2/layout/IconLabelList"/>
    <dgm:cxn modelId="{D9C55297-F2E7-419A-9616-A03E65B21E22}" type="presParOf" srcId="{112A8FA0-42A4-4967-8F04-EBDED85367A3}" destId="{8081F0DB-4A21-404D-A9CE-96D024080534}" srcOrd="6" destOrd="0" presId="urn:microsoft.com/office/officeart/2018/2/layout/IconLabelList"/>
    <dgm:cxn modelId="{9BF6AA67-1D3C-4D2E-BE74-DD4BDBAD1FE5}" type="presParOf" srcId="{8081F0DB-4A21-404D-A9CE-96D024080534}" destId="{BF1789A6-2915-456A-81D9-53FDCE34F7E4}" srcOrd="0" destOrd="0" presId="urn:microsoft.com/office/officeart/2018/2/layout/IconLabelList"/>
    <dgm:cxn modelId="{FD5AAE60-4B3A-4458-81A4-5C6D3BE9D804}" type="presParOf" srcId="{8081F0DB-4A21-404D-A9CE-96D024080534}" destId="{65C459D9-505F-44DB-A879-2ADF37C94705}" srcOrd="1" destOrd="0" presId="urn:microsoft.com/office/officeart/2018/2/layout/IconLabelList"/>
    <dgm:cxn modelId="{70ADD0B6-E52F-4DF0-9FB8-EC18A99A3D99}" type="presParOf" srcId="{8081F0DB-4A21-404D-A9CE-96D024080534}" destId="{07C23CDF-631C-495D-85ED-BCEA1D09C454}" srcOrd="2" destOrd="0" presId="urn:microsoft.com/office/officeart/2018/2/layout/IconLabelList"/>
    <dgm:cxn modelId="{31A114A7-076E-4F4A-A730-5316DB5E823B}" type="presParOf" srcId="{112A8FA0-42A4-4967-8F04-EBDED85367A3}" destId="{E31B5112-CBF8-47A5-9448-04BEFCCCC304}" srcOrd="7" destOrd="0" presId="urn:microsoft.com/office/officeart/2018/2/layout/IconLabelList"/>
    <dgm:cxn modelId="{9B327B2F-11DC-4887-9407-4DAD19A6217B}" type="presParOf" srcId="{112A8FA0-42A4-4967-8F04-EBDED85367A3}" destId="{AA0F1B7D-8071-4B7E-96D5-4842D123A88E}" srcOrd="8" destOrd="0" presId="urn:microsoft.com/office/officeart/2018/2/layout/IconLabelList"/>
    <dgm:cxn modelId="{73FE4D7B-ECA6-4FC5-AC47-A178C5950E9A}" type="presParOf" srcId="{AA0F1B7D-8071-4B7E-96D5-4842D123A88E}" destId="{DA3079C9-98BB-499A-9AA4-94BFA5145B72}" srcOrd="0" destOrd="0" presId="urn:microsoft.com/office/officeart/2018/2/layout/IconLabelList"/>
    <dgm:cxn modelId="{E2D4D39F-4508-42C8-9541-467861C885C7}" type="presParOf" srcId="{AA0F1B7D-8071-4B7E-96D5-4842D123A88E}" destId="{854A92A5-3A7E-4D36-B688-D3DF211B6A44}" srcOrd="1" destOrd="0" presId="urn:microsoft.com/office/officeart/2018/2/layout/IconLabelList"/>
    <dgm:cxn modelId="{39CC5B6E-D7C9-4808-8270-BAAD4A65A807}" type="presParOf" srcId="{AA0F1B7D-8071-4B7E-96D5-4842D123A88E}" destId="{665067E1-4221-450A-B9AC-55B78680432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FEC181-4B77-43B4-A8EB-7B7C6C66AD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FF22CB-AC82-49C4-9807-327E65AE4115}">
      <dgm:prSet/>
      <dgm:spPr/>
      <dgm:t>
        <a:bodyPr/>
        <a:lstStyle/>
        <a:p>
          <a:pPr>
            <a:lnSpc>
              <a:spcPct val="100000"/>
            </a:lnSpc>
          </a:pPr>
          <a:r>
            <a:rPr lang="en-US"/>
            <a:t>Innovation and Compliance </a:t>
          </a:r>
        </a:p>
      </dgm:t>
    </dgm:pt>
    <dgm:pt modelId="{924266A7-E1CF-4379-982A-0D58EB701632}" type="parTrans" cxnId="{02CB0EFD-8EC8-46E6-9D33-BDE0D91FF707}">
      <dgm:prSet/>
      <dgm:spPr/>
      <dgm:t>
        <a:bodyPr/>
        <a:lstStyle/>
        <a:p>
          <a:endParaRPr lang="en-US"/>
        </a:p>
      </dgm:t>
    </dgm:pt>
    <dgm:pt modelId="{A948D25F-568B-4F59-B293-4C50E0DC7406}" type="sibTrans" cxnId="{02CB0EFD-8EC8-46E6-9D33-BDE0D91FF707}">
      <dgm:prSet/>
      <dgm:spPr/>
      <dgm:t>
        <a:bodyPr/>
        <a:lstStyle/>
        <a:p>
          <a:endParaRPr lang="en-US"/>
        </a:p>
      </dgm:t>
    </dgm:pt>
    <dgm:pt modelId="{8F395702-36E4-424F-90C9-BD18F6E7DFC5}">
      <dgm:prSet/>
      <dgm:spPr/>
      <dgm:t>
        <a:bodyPr/>
        <a:lstStyle/>
        <a:p>
          <a:pPr>
            <a:lnSpc>
              <a:spcPct val="100000"/>
            </a:lnSpc>
          </a:pPr>
          <a:r>
            <a:rPr lang="en-US"/>
            <a:t>Diversified Offerings and Talent Development </a:t>
          </a:r>
        </a:p>
      </dgm:t>
    </dgm:pt>
    <dgm:pt modelId="{D8EFB9FF-F002-4CEE-B9A1-EEDF88A6F193}" type="parTrans" cxnId="{65B1503A-F935-44FF-B8D0-8C9F94819093}">
      <dgm:prSet/>
      <dgm:spPr/>
      <dgm:t>
        <a:bodyPr/>
        <a:lstStyle/>
        <a:p>
          <a:endParaRPr lang="en-US"/>
        </a:p>
      </dgm:t>
    </dgm:pt>
    <dgm:pt modelId="{21473B2A-5B8D-47FE-BE33-A0F66AA551D4}" type="sibTrans" cxnId="{65B1503A-F935-44FF-B8D0-8C9F94819093}">
      <dgm:prSet/>
      <dgm:spPr/>
      <dgm:t>
        <a:bodyPr/>
        <a:lstStyle/>
        <a:p>
          <a:endParaRPr lang="en-US"/>
        </a:p>
      </dgm:t>
    </dgm:pt>
    <dgm:pt modelId="{18BF0274-C269-4DD0-82CE-047A79AF6411}">
      <dgm:prSet/>
      <dgm:spPr/>
      <dgm:t>
        <a:bodyPr/>
        <a:lstStyle/>
        <a:p>
          <a:pPr>
            <a:lnSpc>
              <a:spcPct val="100000"/>
            </a:lnSpc>
          </a:pPr>
          <a:r>
            <a:rPr lang="en-US"/>
            <a:t>Collaboration and Partnerships </a:t>
          </a:r>
        </a:p>
      </dgm:t>
    </dgm:pt>
    <dgm:pt modelId="{33E6F87A-143A-418D-98E5-ADE9498D8DD1}" type="parTrans" cxnId="{E15783F5-3D83-47D1-99B8-C0A79A31CD5F}">
      <dgm:prSet/>
      <dgm:spPr/>
      <dgm:t>
        <a:bodyPr/>
        <a:lstStyle/>
        <a:p>
          <a:endParaRPr lang="en-US"/>
        </a:p>
      </dgm:t>
    </dgm:pt>
    <dgm:pt modelId="{3E0BD205-E587-4223-8361-199113AE6C39}" type="sibTrans" cxnId="{E15783F5-3D83-47D1-99B8-C0A79A31CD5F}">
      <dgm:prSet/>
      <dgm:spPr/>
      <dgm:t>
        <a:bodyPr/>
        <a:lstStyle/>
        <a:p>
          <a:endParaRPr lang="en-US"/>
        </a:p>
      </dgm:t>
    </dgm:pt>
    <dgm:pt modelId="{55D247F5-79E3-4388-AD2E-16B6655ABD5E}" type="pres">
      <dgm:prSet presAssocID="{B8FEC181-4B77-43B4-A8EB-7B7C6C66ADAF}" presName="root" presStyleCnt="0">
        <dgm:presLayoutVars>
          <dgm:dir/>
          <dgm:resizeHandles val="exact"/>
        </dgm:presLayoutVars>
      </dgm:prSet>
      <dgm:spPr/>
    </dgm:pt>
    <dgm:pt modelId="{05F946FC-56C9-48D7-906A-4F860799D5F3}" type="pres">
      <dgm:prSet presAssocID="{00FF22CB-AC82-49C4-9807-327E65AE4115}" presName="compNode" presStyleCnt="0"/>
      <dgm:spPr/>
    </dgm:pt>
    <dgm:pt modelId="{176C2B25-550F-411F-A038-83B211BA983C}" type="pres">
      <dgm:prSet presAssocID="{00FF22CB-AC82-49C4-9807-327E65AE4115}" presName="bgRect" presStyleLbl="bgShp" presStyleIdx="0" presStyleCnt="3"/>
      <dgm:spPr/>
    </dgm:pt>
    <dgm:pt modelId="{8158406F-C269-4BA9-B789-3B74CFD99F42}" type="pres">
      <dgm:prSet presAssocID="{00FF22CB-AC82-49C4-9807-327E65AE41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694A5991-4FAB-49E3-A85B-FFC635A39C00}" type="pres">
      <dgm:prSet presAssocID="{00FF22CB-AC82-49C4-9807-327E65AE4115}" presName="spaceRect" presStyleCnt="0"/>
      <dgm:spPr/>
    </dgm:pt>
    <dgm:pt modelId="{E76F82D3-55D4-45A1-9688-30E860F3DB8A}" type="pres">
      <dgm:prSet presAssocID="{00FF22CB-AC82-49C4-9807-327E65AE4115}" presName="parTx" presStyleLbl="revTx" presStyleIdx="0" presStyleCnt="3">
        <dgm:presLayoutVars>
          <dgm:chMax val="0"/>
          <dgm:chPref val="0"/>
        </dgm:presLayoutVars>
      </dgm:prSet>
      <dgm:spPr/>
    </dgm:pt>
    <dgm:pt modelId="{11D17A5A-B76A-4F37-A88E-716C43939067}" type="pres">
      <dgm:prSet presAssocID="{A948D25F-568B-4F59-B293-4C50E0DC7406}" presName="sibTrans" presStyleCnt="0"/>
      <dgm:spPr/>
    </dgm:pt>
    <dgm:pt modelId="{42B7812C-BF1C-4D3F-9A67-1B516B552A66}" type="pres">
      <dgm:prSet presAssocID="{8F395702-36E4-424F-90C9-BD18F6E7DFC5}" presName="compNode" presStyleCnt="0"/>
      <dgm:spPr/>
    </dgm:pt>
    <dgm:pt modelId="{02EF7D03-756A-4BA2-944C-4399F877DAB5}" type="pres">
      <dgm:prSet presAssocID="{8F395702-36E4-424F-90C9-BD18F6E7DFC5}" presName="bgRect" presStyleLbl="bgShp" presStyleIdx="1" presStyleCnt="3"/>
      <dgm:spPr/>
    </dgm:pt>
    <dgm:pt modelId="{7928B790-CFC6-4B5D-A899-5A408E3E811D}" type="pres">
      <dgm:prSet presAssocID="{8F395702-36E4-424F-90C9-BD18F6E7DF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532519E6-CBFF-45AA-8806-CAE20D7F826E}" type="pres">
      <dgm:prSet presAssocID="{8F395702-36E4-424F-90C9-BD18F6E7DFC5}" presName="spaceRect" presStyleCnt="0"/>
      <dgm:spPr/>
    </dgm:pt>
    <dgm:pt modelId="{5C14E280-A3AC-46AF-97B6-02E0C926AB27}" type="pres">
      <dgm:prSet presAssocID="{8F395702-36E4-424F-90C9-BD18F6E7DFC5}" presName="parTx" presStyleLbl="revTx" presStyleIdx="1" presStyleCnt="3">
        <dgm:presLayoutVars>
          <dgm:chMax val="0"/>
          <dgm:chPref val="0"/>
        </dgm:presLayoutVars>
      </dgm:prSet>
      <dgm:spPr/>
    </dgm:pt>
    <dgm:pt modelId="{54B40E69-0FB4-43C8-B76F-3F68777647ED}" type="pres">
      <dgm:prSet presAssocID="{21473B2A-5B8D-47FE-BE33-A0F66AA551D4}" presName="sibTrans" presStyleCnt="0"/>
      <dgm:spPr/>
    </dgm:pt>
    <dgm:pt modelId="{25CFD7D9-FD6B-4374-BD46-6D3A9028D655}" type="pres">
      <dgm:prSet presAssocID="{18BF0274-C269-4DD0-82CE-047A79AF6411}" presName="compNode" presStyleCnt="0"/>
      <dgm:spPr/>
    </dgm:pt>
    <dgm:pt modelId="{6491420F-E4E0-4791-9E5A-9EA27160A35A}" type="pres">
      <dgm:prSet presAssocID="{18BF0274-C269-4DD0-82CE-047A79AF6411}" presName="bgRect" presStyleLbl="bgShp" presStyleIdx="2" presStyleCnt="3"/>
      <dgm:spPr/>
    </dgm:pt>
    <dgm:pt modelId="{74618A7D-58CB-4999-856C-E7F9F88B0CE0}" type="pres">
      <dgm:prSet presAssocID="{18BF0274-C269-4DD0-82CE-047A79AF64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B40E1608-6300-4F52-BDEF-560856AF3D1D}" type="pres">
      <dgm:prSet presAssocID="{18BF0274-C269-4DD0-82CE-047A79AF6411}" presName="spaceRect" presStyleCnt="0"/>
      <dgm:spPr/>
    </dgm:pt>
    <dgm:pt modelId="{8203ABDC-69B4-4A2E-B00A-9233E04D0B50}" type="pres">
      <dgm:prSet presAssocID="{18BF0274-C269-4DD0-82CE-047A79AF6411}" presName="parTx" presStyleLbl="revTx" presStyleIdx="2" presStyleCnt="3">
        <dgm:presLayoutVars>
          <dgm:chMax val="0"/>
          <dgm:chPref val="0"/>
        </dgm:presLayoutVars>
      </dgm:prSet>
      <dgm:spPr/>
    </dgm:pt>
  </dgm:ptLst>
  <dgm:cxnLst>
    <dgm:cxn modelId="{2CB85510-476A-454E-A6A6-AFF018D0260D}" type="presOf" srcId="{18BF0274-C269-4DD0-82CE-047A79AF6411}" destId="{8203ABDC-69B4-4A2E-B00A-9233E04D0B50}" srcOrd="0" destOrd="0" presId="urn:microsoft.com/office/officeart/2018/2/layout/IconVerticalSolidList"/>
    <dgm:cxn modelId="{96217331-7DBF-45FE-8FDD-1B4DACE4CD41}" type="presOf" srcId="{B8FEC181-4B77-43B4-A8EB-7B7C6C66ADAF}" destId="{55D247F5-79E3-4388-AD2E-16B6655ABD5E}" srcOrd="0" destOrd="0" presId="urn:microsoft.com/office/officeart/2018/2/layout/IconVerticalSolidList"/>
    <dgm:cxn modelId="{65B1503A-F935-44FF-B8D0-8C9F94819093}" srcId="{B8FEC181-4B77-43B4-A8EB-7B7C6C66ADAF}" destId="{8F395702-36E4-424F-90C9-BD18F6E7DFC5}" srcOrd="1" destOrd="0" parTransId="{D8EFB9FF-F002-4CEE-B9A1-EEDF88A6F193}" sibTransId="{21473B2A-5B8D-47FE-BE33-A0F66AA551D4}"/>
    <dgm:cxn modelId="{5758466E-5EA0-47AC-B771-E7A5165A7E5D}" type="presOf" srcId="{00FF22CB-AC82-49C4-9807-327E65AE4115}" destId="{E76F82D3-55D4-45A1-9688-30E860F3DB8A}" srcOrd="0" destOrd="0" presId="urn:microsoft.com/office/officeart/2018/2/layout/IconVerticalSolidList"/>
    <dgm:cxn modelId="{90175EB6-8F0E-4C0E-8152-5E59D8F21B57}" type="presOf" srcId="{8F395702-36E4-424F-90C9-BD18F6E7DFC5}" destId="{5C14E280-A3AC-46AF-97B6-02E0C926AB27}" srcOrd="0" destOrd="0" presId="urn:microsoft.com/office/officeart/2018/2/layout/IconVerticalSolidList"/>
    <dgm:cxn modelId="{E15783F5-3D83-47D1-99B8-C0A79A31CD5F}" srcId="{B8FEC181-4B77-43B4-A8EB-7B7C6C66ADAF}" destId="{18BF0274-C269-4DD0-82CE-047A79AF6411}" srcOrd="2" destOrd="0" parTransId="{33E6F87A-143A-418D-98E5-ADE9498D8DD1}" sibTransId="{3E0BD205-E587-4223-8361-199113AE6C39}"/>
    <dgm:cxn modelId="{02CB0EFD-8EC8-46E6-9D33-BDE0D91FF707}" srcId="{B8FEC181-4B77-43B4-A8EB-7B7C6C66ADAF}" destId="{00FF22CB-AC82-49C4-9807-327E65AE4115}" srcOrd="0" destOrd="0" parTransId="{924266A7-E1CF-4379-982A-0D58EB701632}" sibTransId="{A948D25F-568B-4F59-B293-4C50E0DC7406}"/>
    <dgm:cxn modelId="{83BE4350-ECA6-4AC0-8575-56FC522AF310}" type="presParOf" srcId="{55D247F5-79E3-4388-AD2E-16B6655ABD5E}" destId="{05F946FC-56C9-48D7-906A-4F860799D5F3}" srcOrd="0" destOrd="0" presId="urn:microsoft.com/office/officeart/2018/2/layout/IconVerticalSolidList"/>
    <dgm:cxn modelId="{CFEF4CCA-01F0-4D28-99D1-DA2CD1529DD6}" type="presParOf" srcId="{05F946FC-56C9-48D7-906A-4F860799D5F3}" destId="{176C2B25-550F-411F-A038-83B211BA983C}" srcOrd="0" destOrd="0" presId="urn:microsoft.com/office/officeart/2018/2/layout/IconVerticalSolidList"/>
    <dgm:cxn modelId="{3EA732B9-5228-4090-A58A-73598212E31F}" type="presParOf" srcId="{05F946FC-56C9-48D7-906A-4F860799D5F3}" destId="{8158406F-C269-4BA9-B789-3B74CFD99F42}" srcOrd="1" destOrd="0" presId="urn:microsoft.com/office/officeart/2018/2/layout/IconVerticalSolidList"/>
    <dgm:cxn modelId="{B993C1B2-6FE8-4623-8CFF-0398BF976958}" type="presParOf" srcId="{05F946FC-56C9-48D7-906A-4F860799D5F3}" destId="{694A5991-4FAB-49E3-A85B-FFC635A39C00}" srcOrd="2" destOrd="0" presId="urn:microsoft.com/office/officeart/2018/2/layout/IconVerticalSolidList"/>
    <dgm:cxn modelId="{4159495D-CE5A-4EB6-BFAB-FA7B04482459}" type="presParOf" srcId="{05F946FC-56C9-48D7-906A-4F860799D5F3}" destId="{E76F82D3-55D4-45A1-9688-30E860F3DB8A}" srcOrd="3" destOrd="0" presId="urn:microsoft.com/office/officeart/2018/2/layout/IconVerticalSolidList"/>
    <dgm:cxn modelId="{40469F1E-C8B0-439B-BE3A-8FED868EB280}" type="presParOf" srcId="{55D247F5-79E3-4388-AD2E-16B6655ABD5E}" destId="{11D17A5A-B76A-4F37-A88E-716C43939067}" srcOrd="1" destOrd="0" presId="urn:microsoft.com/office/officeart/2018/2/layout/IconVerticalSolidList"/>
    <dgm:cxn modelId="{80C7F97B-EDD9-4572-9393-DFD101259C0E}" type="presParOf" srcId="{55D247F5-79E3-4388-AD2E-16B6655ABD5E}" destId="{42B7812C-BF1C-4D3F-9A67-1B516B552A66}" srcOrd="2" destOrd="0" presId="urn:microsoft.com/office/officeart/2018/2/layout/IconVerticalSolidList"/>
    <dgm:cxn modelId="{03F58CA3-B8C1-46E5-80D7-FDFF1AD2B4A3}" type="presParOf" srcId="{42B7812C-BF1C-4D3F-9A67-1B516B552A66}" destId="{02EF7D03-756A-4BA2-944C-4399F877DAB5}" srcOrd="0" destOrd="0" presId="urn:microsoft.com/office/officeart/2018/2/layout/IconVerticalSolidList"/>
    <dgm:cxn modelId="{00059EE3-EA53-4316-B591-FF8D28EAC99C}" type="presParOf" srcId="{42B7812C-BF1C-4D3F-9A67-1B516B552A66}" destId="{7928B790-CFC6-4B5D-A899-5A408E3E811D}" srcOrd="1" destOrd="0" presId="urn:microsoft.com/office/officeart/2018/2/layout/IconVerticalSolidList"/>
    <dgm:cxn modelId="{B6527755-B65A-4985-BD3C-BAB4CBBF2522}" type="presParOf" srcId="{42B7812C-BF1C-4D3F-9A67-1B516B552A66}" destId="{532519E6-CBFF-45AA-8806-CAE20D7F826E}" srcOrd="2" destOrd="0" presId="urn:microsoft.com/office/officeart/2018/2/layout/IconVerticalSolidList"/>
    <dgm:cxn modelId="{6547B24F-9A71-49B7-82E2-5BD0C4D9C450}" type="presParOf" srcId="{42B7812C-BF1C-4D3F-9A67-1B516B552A66}" destId="{5C14E280-A3AC-46AF-97B6-02E0C926AB27}" srcOrd="3" destOrd="0" presId="urn:microsoft.com/office/officeart/2018/2/layout/IconVerticalSolidList"/>
    <dgm:cxn modelId="{84B54815-DA50-4277-835E-B33162301F62}" type="presParOf" srcId="{55D247F5-79E3-4388-AD2E-16B6655ABD5E}" destId="{54B40E69-0FB4-43C8-B76F-3F68777647ED}" srcOrd="3" destOrd="0" presId="urn:microsoft.com/office/officeart/2018/2/layout/IconVerticalSolidList"/>
    <dgm:cxn modelId="{3E0AE70E-4CD4-4A56-A0C6-D92F46DBC9A0}" type="presParOf" srcId="{55D247F5-79E3-4388-AD2E-16B6655ABD5E}" destId="{25CFD7D9-FD6B-4374-BD46-6D3A9028D655}" srcOrd="4" destOrd="0" presId="urn:microsoft.com/office/officeart/2018/2/layout/IconVerticalSolidList"/>
    <dgm:cxn modelId="{A9257408-A986-4788-AE68-9136170458D6}" type="presParOf" srcId="{25CFD7D9-FD6B-4374-BD46-6D3A9028D655}" destId="{6491420F-E4E0-4791-9E5A-9EA27160A35A}" srcOrd="0" destOrd="0" presId="urn:microsoft.com/office/officeart/2018/2/layout/IconVerticalSolidList"/>
    <dgm:cxn modelId="{170BA667-A189-4C3B-834A-E5B7FB79F474}" type="presParOf" srcId="{25CFD7D9-FD6B-4374-BD46-6D3A9028D655}" destId="{74618A7D-58CB-4999-856C-E7F9F88B0CE0}" srcOrd="1" destOrd="0" presId="urn:microsoft.com/office/officeart/2018/2/layout/IconVerticalSolidList"/>
    <dgm:cxn modelId="{485BBECF-2B21-4717-9C6F-EBCF0EF3AC5D}" type="presParOf" srcId="{25CFD7D9-FD6B-4374-BD46-6D3A9028D655}" destId="{B40E1608-6300-4F52-BDEF-560856AF3D1D}" srcOrd="2" destOrd="0" presId="urn:microsoft.com/office/officeart/2018/2/layout/IconVerticalSolidList"/>
    <dgm:cxn modelId="{027A3F0F-B2AC-40A1-B60E-8A425CEA5476}" type="presParOf" srcId="{25CFD7D9-FD6B-4374-BD46-6D3A9028D655}" destId="{8203ABDC-69B4-4A2E-B00A-9233E04D0B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A544C2-3D5F-4B87-93A1-2F0D3C6E2A0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53B9B95-3ACD-4AF5-BF11-D5678FB04A6A}">
      <dgm:prSet/>
      <dgm:spPr/>
      <dgm:t>
        <a:bodyPr/>
        <a:lstStyle/>
        <a:p>
          <a:pPr>
            <a:lnSpc>
              <a:spcPct val="100000"/>
            </a:lnSpc>
            <a:defRPr cap="all"/>
          </a:pPr>
          <a:r>
            <a:rPr lang="en-US"/>
            <a:t>People Challenges – Talent Acquisition, Culture Differences </a:t>
          </a:r>
        </a:p>
      </dgm:t>
    </dgm:pt>
    <dgm:pt modelId="{4C926743-43B4-499B-8511-CDFA220A3BF8}" type="parTrans" cxnId="{FE34A5EE-EF53-42CA-A05C-56A6B5D533BD}">
      <dgm:prSet/>
      <dgm:spPr/>
      <dgm:t>
        <a:bodyPr/>
        <a:lstStyle/>
        <a:p>
          <a:endParaRPr lang="en-US"/>
        </a:p>
      </dgm:t>
    </dgm:pt>
    <dgm:pt modelId="{53C526ED-4173-4EF3-9933-E6BA0F521466}" type="sibTrans" cxnId="{FE34A5EE-EF53-42CA-A05C-56A6B5D533BD}">
      <dgm:prSet/>
      <dgm:spPr/>
      <dgm:t>
        <a:bodyPr/>
        <a:lstStyle/>
        <a:p>
          <a:endParaRPr lang="en-US"/>
        </a:p>
      </dgm:t>
    </dgm:pt>
    <dgm:pt modelId="{7023E458-53DF-4146-BB8A-3B53C99B0C6A}">
      <dgm:prSet/>
      <dgm:spPr/>
      <dgm:t>
        <a:bodyPr/>
        <a:lstStyle/>
        <a:p>
          <a:pPr>
            <a:lnSpc>
              <a:spcPct val="100000"/>
            </a:lnSpc>
            <a:defRPr cap="all"/>
          </a:pPr>
          <a:r>
            <a:rPr lang="en-US"/>
            <a:t>Process Challenges – Regulatory Compliance, Risk Management </a:t>
          </a:r>
        </a:p>
      </dgm:t>
    </dgm:pt>
    <dgm:pt modelId="{EB337D66-26F0-4574-8E28-D69B6EFE2282}" type="parTrans" cxnId="{CC64B491-A308-4148-8A35-66430928E031}">
      <dgm:prSet/>
      <dgm:spPr/>
      <dgm:t>
        <a:bodyPr/>
        <a:lstStyle/>
        <a:p>
          <a:endParaRPr lang="en-US"/>
        </a:p>
      </dgm:t>
    </dgm:pt>
    <dgm:pt modelId="{FEBE4E12-AD4B-447F-B68D-FB5564FDC057}" type="sibTrans" cxnId="{CC64B491-A308-4148-8A35-66430928E031}">
      <dgm:prSet/>
      <dgm:spPr/>
      <dgm:t>
        <a:bodyPr/>
        <a:lstStyle/>
        <a:p>
          <a:endParaRPr lang="en-US"/>
        </a:p>
      </dgm:t>
    </dgm:pt>
    <dgm:pt modelId="{B90021BD-1AB1-4E31-9307-66E73D655F7E}">
      <dgm:prSet/>
      <dgm:spPr/>
      <dgm:t>
        <a:bodyPr/>
        <a:lstStyle/>
        <a:p>
          <a:pPr>
            <a:lnSpc>
              <a:spcPct val="100000"/>
            </a:lnSpc>
            <a:defRPr cap="all"/>
          </a:pPr>
          <a:r>
            <a:rPr lang="en-US"/>
            <a:t>Technology Challenges – Data Security and Privacy, Interoperability </a:t>
          </a:r>
        </a:p>
      </dgm:t>
    </dgm:pt>
    <dgm:pt modelId="{46F7BAC7-643B-442E-9544-CEAA68E9A00D}" type="parTrans" cxnId="{6B8F0543-EEED-4ADC-948B-4B75FD176C95}">
      <dgm:prSet/>
      <dgm:spPr/>
      <dgm:t>
        <a:bodyPr/>
        <a:lstStyle/>
        <a:p>
          <a:endParaRPr lang="en-US"/>
        </a:p>
      </dgm:t>
    </dgm:pt>
    <dgm:pt modelId="{5D9679C9-0C7D-4C07-9248-C47BAC6E0930}" type="sibTrans" cxnId="{6B8F0543-EEED-4ADC-948B-4B75FD176C95}">
      <dgm:prSet/>
      <dgm:spPr/>
      <dgm:t>
        <a:bodyPr/>
        <a:lstStyle/>
        <a:p>
          <a:endParaRPr lang="en-US"/>
        </a:p>
      </dgm:t>
    </dgm:pt>
    <dgm:pt modelId="{6E255CC8-136E-478E-AB5F-676836975875}" type="pres">
      <dgm:prSet presAssocID="{BDA544C2-3D5F-4B87-93A1-2F0D3C6E2A08}" presName="root" presStyleCnt="0">
        <dgm:presLayoutVars>
          <dgm:dir/>
          <dgm:resizeHandles val="exact"/>
        </dgm:presLayoutVars>
      </dgm:prSet>
      <dgm:spPr/>
    </dgm:pt>
    <dgm:pt modelId="{77BE834F-44D9-4E49-AB12-C17A43AF4B5A}" type="pres">
      <dgm:prSet presAssocID="{353B9B95-3ACD-4AF5-BF11-D5678FB04A6A}" presName="compNode" presStyleCnt="0"/>
      <dgm:spPr/>
    </dgm:pt>
    <dgm:pt modelId="{C9915508-99E7-42D2-BA90-7AF6FDC42EB8}" type="pres">
      <dgm:prSet presAssocID="{353B9B95-3ACD-4AF5-BF11-D5678FB04A6A}" presName="iconBgRect" presStyleLbl="bgShp" presStyleIdx="0" presStyleCnt="3"/>
      <dgm:spPr/>
    </dgm:pt>
    <dgm:pt modelId="{1DD9C065-0143-4B58-BA1D-11049B149F75}" type="pres">
      <dgm:prSet presAssocID="{353B9B95-3ACD-4AF5-BF11-D5678FB04A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ers"/>
        </a:ext>
      </dgm:extLst>
    </dgm:pt>
    <dgm:pt modelId="{86264CE1-27C3-4FB6-9B18-84001A73E761}" type="pres">
      <dgm:prSet presAssocID="{353B9B95-3ACD-4AF5-BF11-D5678FB04A6A}" presName="spaceRect" presStyleCnt="0"/>
      <dgm:spPr/>
    </dgm:pt>
    <dgm:pt modelId="{35E11DB2-6D7C-4D20-8673-9506417D47BF}" type="pres">
      <dgm:prSet presAssocID="{353B9B95-3ACD-4AF5-BF11-D5678FB04A6A}" presName="textRect" presStyleLbl="revTx" presStyleIdx="0" presStyleCnt="3">
        <dgm:presLayoutVars>
          <dgm:chMax val="1"/>
          <dgm:chPref val="1"/>
        </dgm:presLayoutVars>
      </dgm:prSet>
      <dgm:spPr/>
    </dgm:pt>
    <dgm:pt modelId="{E7D11EB4-3237-4E65-AAF6-778F3B8D6991}" type="pres">
      <dgm:prSet presAssocID="{53C526ED-4173-4EF3-9933-E6BA0F521466}" presName="sibTrans" presStyleCnt="0"/>
      <dgm:spPr/>
    </dgm:pt>
    <dgm:pt modelId="{AA00455B-FB8D-47FB-8D5A-C4EBCAAF8CCE}" type="pres">
      <dgm:prSet presAssocID="{7023E458-53DF-4146-BB8A-3B53C99B0C6A}" presName="compNode" presStyleCnt="0"/>
      <dgm:spPr/>
    </dgm:pt>
    <dgm:pt modelId="{943F84C1-B42C-43FF-93AD-03A9C368CC20}" type="pres">
      <dgm:prSet presAssocID="{7023E458-53DF-4146-BB8A-3B53C99B0C6A}" presName="iconBgRect" presStyleLbl="bgShp" presStyleIdx="1" presStyleCnt="3"/>
      <dgm:spPr/>
    </dgm:pt>
    <dgm:pt modelId="{D8504AC5-2E03-4632-9E3C-251046D74FF4}" type="pres">
      <dgm:prSet presAssocID="{7023E458-53DF-4146-BB8A-3B53C99B0C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71F8576D-78C5-43B5-9EB8-1508F6B9DC11}" type="pres">
      <dgm:prSet presAssocID="{7023E458-53DF-4146-BB8A-3B53C99B0C6A}" presName="spaceRect" presStyleCnt="0"/>
      <dgm:spPr/>
    </dgm:pt>
    <dgm:pt modelId="{4407DF20-E4A3-49A6-B7E1-2871882258B1}" type="pres">
      <dgm:prSet presAssocID="{7023E458-53DF-4146-BB8A-3B53C99B0C6A}" presName="textRect" presStyleLbl="revTx" presStyleIdx="1" presStyleCnt="3">
        <dgm:presLayoutVars>
          <dgm:chMax val="1"/>
          <dgm:chPref val="1"/>
        </dgm:presLayoutVars>
      </dgm:prSet>
      <dgm:spPr/>
    </dgm:pt>
    <dgm:pt modelId="{BD16EDA1-61CF-4746-AF09-6CE020BD527A}" type="pres">
      <dgm:prSet presAssocID="{FEBE4E12-AD4B-447F-B68D-FB5564FDC057}" presName="sibTrans" presStyleCnt="0"/>
      <dgm:spPr/>
    </dgm:pt>
    <dgm:pt modelId="{37E890B5-61CA-4442-9BE6-1988F99A9241}" type="pres">
      <dgm:prSet presAssocID="{B90021BD-1AB1-4E31-9307-66E73D655F7E}" presName="compNode" presStyleCnt="0"/>
      <dgm:spPr/>
    </dgm:pt>
    <dgm:pt modelId="{1537F8D7-F2D7-4E83-A04F-54F67A219168}" type="pres">
      <dgm:prSet presAssocID="{B90021BD-1AB1-4E31-9307-66E73D655F7E}" presName="iconBgRect" presStyleLbl="bgShp" presStyleIdx="2" presStyleCnt="3"/>
      <dgm:spPr/>
    </dgm:pt>
    <dgm:pt modelId="{D312046A-835C-4EAE-A9AB-8D0E671E33A1}" type="pres">
      <dgm:prSet presAssocID="{B90021BD-1AB1-4E31-9307-66E73D655F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D7746BD-A4D2-406A-BBA5-727DBA75DE6D}" type="pres">
      <dgm:prSet presAssocID="{B90021BD-1AB1-4E31-9307-66E73D655F7E}" presName="spaceRect" presStyleCnt="0"/>
      <dgm:spPr/>
    </dgm:pt>
    <dgm:pt modelId="{B90AC3B7-9FB1-496E-9FA3-E0E48042779F}" type="pres">
      <dgm:prSet presAssocID="{B90021BD-1AB1-4E31-9307-66E73D655F7E}" presName="textRect" presStyleLbl="revTx" presStyleIdx="2" presStyleCnt="3">
        <dgm:presLayoutVars>
          <dgm:chMax val="1"/>
          <dgm:chPref val="1"/>
        </dgm:presLayoutVars>
      </dgm:prSet>
      <dgm:spPr/>
    </dgm:pt>
  </dgm:ptLst>
  <dgm:cxnLst>
    <dgm:cxn modelId="{52E8B608-F79E-4E4A-845C-F2BA0FE09E20}" type="presOf" srcId="{B90021BD-1AB1-4E31-9307-66E73D655F7E}" destId="{B90AC3B7-9FB1-496E-9FA3-E0E48042779F}" srcOrd="0" destOrd="0" presId="urn:microsoft.com/office/officeart/2018/5/layout/IconCircleLabelList"/>
    <dgm:cxn modelId="{6B8F0543-EEED-4ADC-948B-4B75FD176C95}" srcId="{BDA544C2-3D5F-4B87-93A1-2F0D3C6E2A08}" destId="{B90021BD-1AB1-4E31-9307-66E73D655F7E}" srcOrd="2" destOrd="0" parTransId="{46F7BAC7-643B-442E-9544-CEAA68E9A00D}" sibTransId="{5D9679C9-0C7D-4C07-9248-C47BAC6E0930}"/>
    <dgm:cxn modelId="{CC64B491-A308-4148-8A35-66430928E031}" srcId="{BDA544C2-3D5F-4B87-93A1-2F0D3C6E2A08}" destId="{7023E458-53DF-4146-BB8A-3B53C99B0C6A}" srcOrd="1" destOrd="0" parTransId="{EB337D66-26F0-4574-8E28-D69B6EFE2282}" sibTransId="{FEBE4E12-AD4B-447F-B68D-FB5564FDC057}"/>
    <dgm:cxn modelId="{572A61A5-459C-44A9-9A22-B61C9792A964}" type="presOf" srcId="{BDA544C2-3D5F-4B87-93A1-2F0D3C6E2A08}" destId="{6E255CC8-136E-478E-AB5F-676836975875}" srcOrd="0" destOrd="0" presId="urn:microsoft.com/office/officeart/2018/5/layout/IconCircleLabelList"/>
    <dgm:cxn modelId="{3CBDB1B6-122C-44F9-A32B-A973A28C4915}" type="presOf" srcId="{7023E458-53DF-4146-BB8A-3B53C99B0C6A}" destId="{4407DF20-E4A3-49A6-B7E1-2871882258B1}" srcOrd="0" destOrd="0" presId="urn:microsoft.com/office/officeart/2018/5/layout/IconCircleLabelList"/>
    <dgm:cxn modelId="{F5EB5EC9-FB07-4E09-8ABA-276329E33DD1}" type="presOf" srcId="{353B9B95-3ACD-4AF5-BF11-D5678FB04A6A}" destId="{35E11DB2-6D7C-4D20-8673-9506417D47BF}" srcOrd="0" destOrd="0" presId="urn:microsoft.com/office/officeart/2018/5/layout/IconCircleLabelList"/>
    <dgm:cxn modelId="{FE34A5EE-EF53-42CA-A05C-56A6B5D533BD}" srcId="{BDA544C2-3D5F-4B87-93A1-2F0D3C6E2A08}" destId="{353B9B95-3ACD-4AF5-BF11-D5678FB04A6A}" srcOrd="0" destOrd="0" parTransId="{4C926743-43B4-499B-8511-CDFA220A3BF8}" sibTransId="{53C526ED-4173-4EF3-9933-E6BA0F521466}"/>
    <dgm:cxn modelId="{BC9AF749-BD9D-439A-82DE-61EC9D8D873E}" type="presParOf" srcId="{6E255CC8-136E-478E-AB5F-676836975875}" destId="{77BE834F-44D9-4E49-AB12-C17A43AF4B5A}" srcOrd="0" destOrd="0" presId="urn:microsoft.com/office/officeart/2018/5/layout/IconCircleLabelList"/>
    <dgm:cxn modelId="{E83AEA1E-C263-4938-8245-8CB630C96AA0}" type="presParOf" srcId="{77BE834F-44D9-4E49-AB12-C17A43AF4B5A}" destId="{C9915508-99E7-42D2-BA90-7AF6FDC42EB8}" srcOrd="0" destOrd="0" presId="urn:microsoft.com/office/officeart/2018/5/layout/IconCircleLabelList"/>
    <dgm:cxn modelId="{01926621-73F7-495B-B735-1A8AEFB729D6}" type="presParOf" srcId="{77BE834F-44D9-4E49-AB12-C17A43AF4B5A}" destId="{1DD9C065-0143-4B58-BA1D-11049B149F75}" srcOrd="1" destOrd="0" presId="urn:microsoft.com/office/officeart/2018/5/layout/IconCircleLabelList"/>
    <dgm:cxn modelId="{38F2B5D0-42C6-4BED-BD6A-E30132703D98}" type="presParOf" srcId="{77BE834F-44D9-4E49-AB12-C17A43AF4B5A}" destId="{86264CE1-27C3-4FB6-9B18-84001A73E761}" srcOrd="2" destOrd="0" presId="urn:microsoft.com/office/officeart/2018/5/layout/IconCircleLabelList"/>
    <dgm:cxn modelId="{62786499-5D45-4F97-889E-F1724F11E631}" type="presParOf" srcId="{77BE834F-44D9-4E49-AB12-C17A43AF4B5A}" destId="{35E11DB2-6D7C-4D20-8673-9506417D47BF}" srcOrd="3" destOrd="0" presId="urn:microsoft.com/office/officeart/2018/5/layout/IconCircleLabelList"/>
    <dgm:cxn modelId="{9B35DA6C-09D5-41B0-ADEE-84CE098C2163}" type="presParOf" srcId="{6E255CC8-136E-478E-AB5F-676836975875}" destId="{E7D11EB4-3237-4E65-AAF6-778F3B8D6991}" srcOrd="1" destOrd="0" presId="urn:microsoft.com/office/officeart/2018/5/layout/IconCircleLabelList"/>
    <dgm:cxn modelId="{1886D40F-458C-402B-8C33-7657941496BC}" type="presParOf" srcId="{6E255CC8-136E-478E-AB5F-676836975875}" destId="{AA00455B-FB8D-47FB-8D5A-C4EBCAAF8CCE}" srcOrd="2" destOrd="0" presId="urn:microsoft.com/office/officeart/2018/5/layout/IconCircleLabelList"/>
    <dgm:cxn modelId="{5014D5B4-D7D5-4929-BEB6-8C2134511BB0}" type="presParOf" srcId="{AA00455B-FB8D-47FB-8D5A-C4EBCAAF8CCE}" destId="{943F84C1-B42C-43FF-93AD-03A9C368CC20}" srcOrd="0" destOrd="0" presId="urn:microsoft.com/office/officeart/2018/5/layout/IconCircleLabelList"/>
    <dgm:cxn modelId="{5794C209-5F37-4595-A90A-B8117470D600}" type="presParOf" srcId="{AA00455B-FB8D-47FB-8D5A-C4EBCAAF8CCE}" destId="{D8504AC5-2E03-4632-9E3C-251046D74FF4}" srcOrd="1" destOrd="0" presId="urn:microsoft.com/office/officeart/2018/5/layout/IconCircleLabelList"/>
    <dgm:cxn modelId="{0065A01D-874E-4853-8D0C-CA474F17DA68}" type="presParOf" srcId="{AA00455B-FB8D-47FB-8D5A-C4EBCAAF8CCE}" destId="{71F8576D-78C5-43B5-9EB8-1508F6B9DC11}" srcOrd="2" destOrd="0" presId="urn:microsoft.com/office/officeart/2018/5/layout/IconCircleLabelList"/>
    <dgm:cxn modelId="{58626E68-7497-464B-A56E-BCF50E9AB8C4}" type="presParOf" srcId="{AA00455B-FB8D-47FB-8D5A-C4EBCAAF8CCE}" destId="{4407DF20-E4A3-49A6-B7E1-2871882258B1}" srcOrd="3" destOrd="0" presId="urn:microsoft.com/office/officeart/2018/5/layout/IconCircleLabelList"/>
    <dgm:cxn modelId="{C34D4AA8-C8B2-4A1F-8328-2206B895C73B}" type="presParOf" srcId="{6E255CC8-136E-478E-AB5F-676836975875}" destId="{BD16EDA1-61CF-4746-AF09-6CE020BD527A}" srcOrd="3" destOrd="0" presId="urn:microsoft.com/office/officeart/2018/5/layout/IconCircleLabelList"/>
    <dgm:cxn modelId="{6D9C014A-D5D0-4567-A966-13D92EC39408}" type="presParOf" srcId="{6E255CC8-136E-478E-AB5F-676836975875}" destId="{37E890B5-61CA-4442-9BE6-1988F99A9241}" srcOrd="4" destOrd="0" presId="urn:microsoft.com/office/officeart/2018/5/layout/IconCircleLabelList"/>
    <dgm:cxn modelId="{65A3801C-3CDE-4221-878A-4E79AC4A36E2}" type="presParOf" srcId="{37E890B5-61CA-4442-9BE6-1988F99A9241}" destId="{1537F8D7-F2D7-4E83-A04F-54F67A219168}" srcOrd="0" destOrd="0" presId="urn:microsoft.com/office/officeart/2018/5/layout/IconCircleLabelList"/>
    <dgm:cxn modelId="{18A94504-F59C-4CEF-B63E-EDA6CD45052E}" type="presParOf" srcId="{37E890B5-61CA-4442-9BE6-1988F99A9241}" destId="{D312046A-835C-4EAE-A9AB-8D0E671E33A1}" srcOrd="1" destOrd="0" presId="urn:microsoft.com/office/officeart/2018/5/layout/IconCircleLabelList"/>
    <dgm:cxn modelId="{33B91E6C-B566-4CA8-98E3-60177328812F}" type="presParOf" srcId="{37E890B5-61CA-4442-9BE6-1988F99A9241}" destId="{7D7746BD-A4D2-406A-BBA5-727DBA75DE6D}" srcOrd="2" destOrd="0" presId="urn:microsoft.com/office/officeart/2018/5/layout/IconCircleLabelList"/>
    <dgm:cxn modelId="{9F0BFFBB-917D-40D8-87DE-C62FD03388E3}" type="presParOf" srcId="{37E890B5-61CA-4442-9BE6-1988F99A9241}" destId="{B90AC3B7-9FB1-496E-9FA3-E0E48042779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8D0871-E608-4DE1-A87B-0349640F11A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005ABE9-2725-4263-BCB3-5A3018385C06}">
      <dgm:prSet/>
      <dgm:spPr/>
      <dgm:t>
        <a:bodyPr/>
        <a:lstStyle/>
        <a:p>
          <a:pPr>
            <a:lnSpc>
              <a:spcPct val="100000"/>
            </a:lnSpc>
          </a:pPr>
          <a:r>
            <a:rPr lang="en-US"/>
            <a:t>Embrace Innovation </a:t>
          </a:r>
        </a:p>
      </dgm:t>
    </dgm:pt>
    <dgm:pt modelId="{19B4B0DF-2246-42F1-9487-C5489C79172F}" type="parTrans" cxnId="{0706355B-E2C3-40B9-95D2-FF4A3CCAF6A9}">
      <dgm:prSet/>
      <dgm:spPr/>
      <dgm:t>
        <a:bodyPr/>
        <a:lstStyle/>
        <a:p>
          <a:endParaRPr lang="en-US"/>
        </a:p>
      </dgm:t>
    </dgm:pt>
    <dgm:pt modelId="{D3AFD304-405D-4743-B432-5BF705EED2A8}" type="sibTrans" cxnId="{0706355B-E2C3-40B9-95D2-FF4A3CCAF6A9}">
      <dgm:prSet/>
      <dgm:spPr/>
      <dgm:t>
        <a:bodyPr/>
        <a:lstStyle/>
        <a:p>
          <a:pPr>
            <a:lnSpc>
              <a:spcPct val="100000"/>
            </a:lnSpc>
          </a:pPr>
          <a:endParaRPr lang="en-US"/>
        </a:p>
      </dgm:t>
    </dgm:pt>
    <dgm:pt modelId="{B5058784-3C6E-42FF-BD58-065BE52AE2A0}">
      <dgm:prSet/>
      <dgm:spPr/>
      <dgm:t>
        <a:bodyPr/>
        <a:lstStyle/>
        <a:p>
          <a:pPr>
            <a:lnSpc>
              <a:spcPct val="100000"/>
            </a:lnSpc>
          </a:pPr>
          <a:r>
            <a:rPr lang="en-US"/>
            <a:t>Promote Collaboration </a:t>
          </a:r>
        </a:p>
      </dgm:t>
    </dgm:pt>
    <dgm:pt modelId="{A5166D05-405D-4F75-876C-EB659B78376F}" type="parTrans" cxnId="{752955D5-97C3-4DC7-A0B6-F820571E044A}">
      <dgm:prSet/>
      <dgm:spPr/>
      <dgm:t>
        <a:bodyPr/>
        <a:lstStyle/>
        <a:p>
          <a:endParaRPr lang="en-US"/>
        </a:p>
      </dgm:t>
    </dgm:pt>
    <dgm:pt modelId="{CFC1D394-1818-412D-968D-EF12A35964E1}" type="sibTrans" cxnId="{752955D5-97C3-4DC7-A0B6-F820571E044A}">
      <dgm:prSet/>
      <dgm:spPr/>
      <dgm:t>
        <a:bodyPr/>
        <a:lstStyle/>
        <a:p>
          <a:pPr>
            <a:lnSpc>
              <a:spcPct val="100000"/>
            </a:lnSpc>
          </a:pPr>
          <a:endParaRPr lang="en-US"/>
        </a:p>
      </dgm:t>
    </dgm:pt>
    <dgm:pt modelId="{05ED60F7-696E-4CE8-A692-B2FFBB226646}">
      <dgm:prSet/>
      <dgm:spPr/>
      <dgm:t>
        <a:bodyPr/>
        <a:lstStyle/>
        <a:p>
          <a:pPr>
            <a:lnSpc>
              <a:spcPct val="100000"/>
            </a:lnSpc>
          </a:pPr>
          <a:r>
            <a:rPr lang="en-US"/>
            <a:t>Prioritize Learning and Development </a:t>
          </a:r>
        </a:p>
      </dgm:t>
    </dgm:pt>
    <dgm:pt modelId="{FEB4F449-79C3-4B0E-BACA-B19CCADD6327}" type="parTrans" cxnId="{BB7B62C2-4BE1-4D76-86B4-3649894AD927}">
      <dgm:prSet/>
      <dgm:spPr/>
      <dgm:t>
        <a:bodyPr/>
        <a:lstStyle/>
        <a:p>
          <a:endParaRPr lang="en-US"/>
        </a:p>
      </dgm:t>
    </dgm:pt>
    <dgm:pt modelId="{78A9B3A9-F266-4992-B4E9-C0BAD4C90C31}" type="sibTrans" cxnId="{BB7B62C2-4BE1-4D76-86B4-3649894AD927}">
      <dgm:prSet/>
      <dgm:spPr/>
      <dgm:t>
        <a:bodyPr/>
        <a:lstStyle/>
        <a:p>
          <a:pPr>
            <a:lnSpc>
              <a:spcPct val="100000"/>
            </a:lnSpc>
          </a:pPr>
          <a:endParaRPr lang="en-US"/>
        </a:p>
      </dgm:t>
    </dgm:pt>
    <dgm:pt modelId="{48B28F26-0EBB-44B2-B59D-B7076C617250}">
      <dgm:prSet/>
      <dgm:spPr/>
      <dgm:t>
        <a:bodyPr/>
        <a:lstStyle/>
        <a:p>
          <a:pPr>
            <a:lnSpc>
              <a:spcPct val="100000"/>
            </a:lnSpc>
          </a:pPr>
          <a:r>
            <a:rPr lang="en-US"/>
            <a:t>Foster Agility and Adaptability </a:t>
          </a:r>
        </a:p>
      </dgm:t>
    </dgm:pt>
    <dgm:pt modelId="{EFEC8A08-5F2E-4F38-95BB-CA3001372555}" type="parTrans" cxnId="{20FF62E2-BDBE-421A-A67F-C9B8D07EB1F5}">
      <dgm:prSet/>
      <dgm:spPr/>
      <dgm:t>
        <a:bodyPr/>
        <a:lstStyle/>
        <a:p>
          <a:endParaRPr lang="en-US"/>
        </a:p>
      </dgm:t>
    </dgm:pt>
    <dgm:pt modelId="{D0E2F975-077E-4675-8F5A-F042AA9F7F9F}" type="sibTrans" cxnId="{20FF62E2-BDBE-421A-A67F-C9B8D07EB1F5}">
      <dgm:prSet/>
      <dgm:spPr/>
      <dgm:t>
        <a:bodyPr/>
        <a:lstStyle/>
        <a:p>
          <a:endParaRPr lang="en-US"/>
        </a:p>
      </dgm:t>
    </dgm:pt>
    <dgm:pt modelId="{F0EFCCF7-846A-4A25-98C7-22C7A59636DC}" type="pres">
      <dgm:prSet presAssocID="{DB8D0871-E608-4DE1-A87B-0349640F11AB}" presName="root" presStyleCnt="0">
        <dgm:presLayoutVars>
          <dgm:dir/>
          <dgm:resizeHandles val="exact"/>
        </dgm:presLayoutVars>
      </dgm:prSet>
      <dgm:spPr/>
    </dgm:pt>
    <dgm:pt modelId="{C36C5BF4-4E54-4595-B4E6-F93AC6CC19E0}" type="pres">
      <dgm:prSet presAssocID="{DB8D0871-E608-4DE1-A87B-0349640F11AB}" presName="container" presStyleCnt="0">
        <dgm:presLayoutVars>
          <dgm:dir/>
          <dgm:resizeHandles val="exact"/>
        </dgm:presLayoutVars>
      </dgm:prSet>
      <dgm:spPr/>
    </dgm:pt>
    <dgm:pt modelId="{023C5996-FB38-47BB-AC09-29F31D034C13}" type="pres">
      <dgm:prSet presAssocID="{3005ABE9-2725-4263-BCB3-5A3018385C06}" presName="compNode" presStyleCnt="0"/>
      <dgm:spPr/>
    </dgm:pt>
    <dgm:pt modelId="{4E51D772-246D-447B-802F-915884EF850D}" type="pres">
      <dgm:prSet presAssocID="{3005ABE9-2725-4263-BCB3-5A3018385C06}" presName="iconBgRect" presStyleLbl="bgShp" presStyleIdx="0" presStyleCnt="4"/>
      <dgm:spPr/>
    </dgm:pt>
    <dgm:pt modelId="{7ACC784C-80A8-4B18-816F-1F7B70267727}" type="pres">
      <dgm:prSet presAssocID="{3005ABE9-2725-4263-BCB3-5A3018385C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37F55CD0-EE2C-4E22-B8D8-083E247A8990}" type="pres">
      <dgm:prSet presAssocID="{3005ABE9-2725-4263-BCB3-5A3018385C06}" presName="spaceRect" presStyleCnt="0"/>
      <dgm:spPr/>
    </dgm:pt>
    <dgm:pt modelId="{C81C5321-C201-4ADF-9B88-CF7683F2A5B8}" type="pres">
      <dgm:prSet presAssocID="{3005ABE9-2725-4263-BCB3-5A3018385C06}" presName="textRect" presStyleLbl="revTx" presStyleIdx="0" presStyleCnt="4">
        <dgm:presLayoutVars>
          <dgm:chMax val="1"/>
          <dgm:chPref val="1"/>
        </dgm:presLayoutVars>
      </dgm:prSet>
      <dgm:spPr/>
    </dgm:pt>
    <dgm:pt modelId="{0512FD0E-ADD1-4C04-A83F-A3001DDE0A9D}" type="pres">
      <dgm:prSet presAssocID="{D3AFD304-405D-4743-B432-5BF705EED2A8}" presName="sibTrans" presStyleLbl="sibTrans2D1" presStyleIdx="0" presStyleCnt="0"/>
      <dgm:spPr/>
    </dgm:pt>
    <dgm:pt modelId="{DC654A32-8B21-40DA-BDF9-9933ECC72E11}" type="pres">
      <dgm:prSet presAssocID="{B5058784-3C6E-42FF-BD58-065BE52AE2A0}" presName="compNode" presStyleCnt="0"/>
      <dgm:spPr/>
    </dgm:pt>
    <dgm:pt modelId="{FA2A40FF-90D8-4F00-90A4-9D9ED67AE0FD}" type="pres">
      <dgm:prSet presAssocID="{B5058784-3C6E-42FF-BD58-065BE52AE2A0}" presName="iconBgRect" presStyleLbl="bgShp" presStyleIdx="1" presStyleCnt="4"/>
      <dgm:spPr/>
    </dgm:pt>
    <dgm:pt modelId="{46772893-C7AF-4E94-A03D-78D7DEE8B038}" type="pres">
      <dgm:prSet presAssocID="{B5058784-3C6E-42FF-BD58-065BE52AE2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44B003A7-E388-4B2C-B093-3E5FB506C77F}" type="pres">
      <dgm:prSet presAssocID="{B5058784-3C6E-42FF-BD58-065BE52AE2A0}" presName="spaceRect" presStyleCnt="0"/>
      <dgm:spPr/>
    </dgm:pt>
    <dgm:pt modelId="{D1C8025E-6D5B-4FC2-B4D5-77A15B63C906}" type="pres">
      <dgm:prSet presAssocID="{B5058784-3C6E-42FF-BD58-065BE52AE2A0}" presName="textRect" presStyleLbl="revTx" presStyleIdx="1" presStyleCnt="4">
        <dgm:presLayoutVars>
          <dgm:chMax val="1"/>
          <dgm:chPref val="1"/>
        </dgm:presLayoutVars>
      </dgm:prSet>
      <dgm:spPr/>
    </dgm:pt>
    <dgm:pt modelId="{6E934D1B-EC13-44B9-AC31-F013955B7E22}" type="pres">
      <dgm:prSet presAssocID="{CFC1D394-1818-412D-968D-EF12A35964E1}" presName="sibTrans" presStyleLbl="sibTrans2D1" presStyleIdx="0" presStyleCnt="0"/>
      <dgm:spPr/>
    </dgm:pt>
    <dgm:pt modelId="{BE0E1A9B-4E09-4E72-9F18-5DAFB5CA4BC4}" type="pres">
      <dgm:prSet presAssocID="{05ED60F7-696E-4CE8-A692-B2FFBB226646}" presName="compNode" presStyleCnt="0"/>
      <dgm:spPr/>
    </dgm:pt>
    <dgm:pt modelId="{F4D0B925-FD6C-4381-B5C4-0EFCD9E2F71E}" type="pres">
      <dgm:prSet presAssocID="{05ED60F7-696E-4CE8-A692-B2FFBB226646}" presName="iconBgRect" presStyleLbl="bgShp" presStyleIdx="2" presStyleCnt="4"/>
      <dgm:spPr/>
    </dgm:pt>
    <dgm:pt modelId="{A89143E8-179A-4B6A-B8C7-E8DBCD995DE9}" type="pres">
      <dgm:prSet presAssocID="{05ED60F7-696E-4CE8-A692-B2FFBB2266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9991868-7775-4746-96C7-B99613A0DA17}" type="pres">
      <dgm:prSet presAssocID="{05ED60F7-696E-4CE8-A692-B2FFBB226646}" presName="spaceRect" presStyleCnt="0"/>
      <dgm:spPr/>
    </dgm:pt>
    <dgm:pt modelId="{B4E18ECC-D3C6-4A9A-AB3F-3169459BEC3F}" type="pres">
      <dgm:prSet presAssocID="{05ED60F7-696E-4CE8-A692-B2FFBB226646}" presName="textRect" presStyleLbl="revTx" presStyleIdx="2" presStyleCnt="4">
        <dgm:presLayoutVars>
          <dgm:chMax val="1"/>
          <dgm:chPref val="1"/>
        </dgm:presLayoutVars>
      </dgm:prSet>
      <dgm:spPr/>
    </dgm:pt>
    <dgm:pt modelId="{F41DA8DF-246F-4C78-B603-52D6293AA449}" type="pres">
      <dgm:prSet presAssocID="{78A9B3A9-F266-4992-B4E9-C0BAD4C90C31}" presName="sibTrans" presStyleLbl="sibTrans2D1" presStyleIdx="0" presStyleCnt="0"/>
      <dgm:spPr/>
    </dgm:pt>
    <dgm:pt modelId="{E7E58402-E8E7-4ACE-9742-AB767A77E375}" type="pres">
      <dgm:prSet presAssocID="{48B28F26-0EBB-44B2-B59D-B7076C617250}" presName="compNode" presStyleCnt="0"/>
      <dgm:spPr/>
    </dgm:pt>
    <dgm:pt modelId="{3E2EE958-32DD-4029-BAA6-5CF5BCB8FD97}" type="pres">
      <dgm:prSet presAssocID="{48B28F26-0EBB-44B2-B59D-B7076C617250}" presName="iconBgRect" presStyleLbl="bgShp" presStyleIdx="3" presStyleCnt="4"/>
      <dgm:spPr/>
    </dgm:pt>
    <dgm:pt modelId="{D9CD78AB-8702-40B2-9114-A1157D4830FC}" type="pres">
      <dgm:prSet presAssocID="{48B28F26-0EBB-44B2-B59D-B7076C6172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75FEAFAE-CE26-4428-8135-39ED3283B2FD}" type="pres">
      <dgm:prSet presAssocID="{48B28F26-0EBB-44B2-B59D-B7076C617250}" presName="spaceRect" presStyleCnt="0"/>
      <dgm:spPr/>
    </dgm:pt>
    <dgm:pt modelId="{3C5B07B8-F407-4904-BE52-5F33ABBC3F5C}" type="pres">
      <dgm:prSet presAssocID="{48B28F26-0EBB-44B2-B59D-B7076C617250}" presName="textRect" presStyleLbl="revTx" presStyleIdx="3" presStyleCnt="4">
        <dgm:presLayoutVars>
          <dgm:chMax val="1"/>
          <dgm:chPref val="1"/>
        </dgm:presLayoutVars>
      </dgm:prSet>
      <dgm:spPr/>
    </dgm:pt>
  </dgm:ptLst>
  <dgm:cxnLst>
    <dgm:cxn modelId="{E7056303-F84A-47DF-95A3-7C0F93932E08}" type="presOf" srcId="{48B28F26-0EBB-44B2-B59D-B7076C617250}" destId="{3C5B07B8-F407-4904-BE52-5F33ABBC3F5C}" srcOrd="0" destOrd="0" presId="urn:microsoft.com/office/officeart/2018/2/layout/IconCircleList"/>
    <dgm:cxn modelId="{11EE3E15-A477-4F48-B8E8-3D1F10B15E20}" type="presOf" srcId="{D3AFD304-405D-4743-B432-5BF705EED2A8}" destId="{0512FD0E-ADD1-4C04-A83F-A3001DDE0A9D}" srcOrd="0" destOrd="0" presId="urn:microsoft.com/office/officeart/2018/2/layout/IconCircleList"/>
    <dgm:cxn modelId="{66C9052E-99B9-4C28-A821-955C9F52F71E}" type="presOf" srcId="{78A9B3A9-F266-4992-B4E9-C0BAD4C90C31}" destId="{F41DA8DF-246F-4C78-B603-52D6293AA449}" srcOrd="0" destOrd="0" presId="urn:microsoft.com/office/officeart/2018/2/layout/IconCircleList"/>
    <dgm:cxn modelId="{2D14765A-17E3-41CA-867D-2B1C7826ADB2}" type="presOf" srcId="{B5058784-3C6E-42FF-BD58-065BE52AE2A0}" destId="{D1C8025E-6D5B-4FC2-B4D5-77A15B63C906}" srcOrd="0" destOrd="0" presId="urn:microsoft.com/office/officeart/2018/2/layout/IconCircleList"/>
    <dgm:cxn modelId="{0706355B-E2C3-40B9-95D2-FF4A3CCAF6A9}" srcId="{DB8D0871-E608-4DE1-A87B-0349640F11AB}" destId="{3005ABE9-2725-4263-BCB3-5A3018385C06}" srcOrd="0" destOrd="0" parTransId="{19B4B0DF-2246-42F1-9487-C5489C79172F}" sibTransId="{D3AFD304-405D-4743-B432-5BF705EED2A8}"/>
    <dgm:cxn modelId="{01ADFC67-99CB-4EAA-BD98-C665F009A47F}" type="presOf" srcId="{3005ABE9-2725-4263-BCB3-5A3018385C06}" destId="{C81C5321-C201-4ADF-9B88-CF7683F2A5B8}" srcOrd="0" destOrd="0" presId="urn:microsoft.com/office/officeart/2018/2/layout/IconCircleList"/>
    <dgm:cxn modelId="{209F406B-13EE-48D6-A612-111C8870862A}" type="presOf" srcId="{DB8D0871-E608-4DE1-A87B-0349640F11AB}" destId="{F0EFCCF7-846A-4A25-98C7-22C7A59636DC}" srcOrd="0" destOrd="0" presId="urn:microsoft.com/office/officeart/2018/2/layout/IconCircleList"/>
    <dgm:cxn modelId="{BB7B62C2-4BE1-4D76-86B4-3649894AD927}" srcId="{DB8D0871-E608-4DE1-A87B-0349640F11AB}" destId="{05ED60F7-696E-4CE8-A692-B2FFBB226646}" srcOrd="2" destOrd="0" parTransId="{FEB4F449-79C3-4B0E-BACA-B19CCADD6327}" sibTransId="{78A9B3A9-F266-4992-B4E9-C0BAD4C90C31}"/>
    <dgm:cxn modelId="{752955D5-97C3-4DC7-A0B6-F820571E044A}" srcId="{DB8D0871-E608-4DE1-A87B-0349640F11AB}" destId="{B5058784-3C6E-42FF-BD58-065BE52AE2A0}" srcOrd="1" destOrd="0" parTransId="{A5166D05-405D-4F75-876C-EB659B78376F}" sibTransId="{CFC1D394-1818-412D-968D-EF12A35964E1}"/>
    <dgm:cxn modelId="{20FF62E2-BDBE-421A-A67F-C9B8D07EB1F5}" srcId="{DB8D0871-E608-4DE1-A87B-0349640F11AB}" destId="{48B28F26-0EBB-44B2-B59D-B7076C617250}" srcOrd="3" destOrd="0" parTransId="{EFEC8A08-5F2E-4F38-95BB-CA3001372555}" sibTransId="{D0E2F975-077E-4675-8F5A-F042AA9F7F9F}"/>
    <dgm:cxn modelId="{86E31DE8-2EC2-409A-85F1-15330393426F}" type="presOf" srcId="{05ED60F7-696E-4CE8-A692-B2FFBB226646}" destId="{B4E18ECC-D3C6-4A9A-AB3F-3169459BEC3F}" srcOrd="0" destOrd="0" presId="urn:microsoft.com/office/officeart/2018/2/layout/IconCircleList"/>
    <dgm:cxn modelId="{2D50EAF1-EAB5-4331-AFB7-4EAA44CE8359}" type="presOf" srcId="{CFC1D394-1818-412D-968D-EF12A35964E1}" destId="{6E934D1B-EC13-44B9-AC31-F013955B7E22}" srcOrd="0" destOrd="0" presId="urn:microsoft.com/office/officeart/2018/2/layout/IconCircleList"/>
    <dgm:cxn modelId="{A6229C99-694F-4B0D-AA7A-5CBA5644180E}" type="presParOf" srcId="{F0EFCCF7-846A-4A25-98C7-22C7A59636DC}" destId="{C36C5BF4-4E54-4595-B4E6-F93AC6CC19E0}" srcOrd="0" destOrd="0" presId="urn:microsoft.com/office/officeart/2018/2/layout/IconCircleList"/>
    <dgm:cxn modelId="{5A1C2652-0E89-4EBC-BA71-CD0B154A38D0}" type="presParOf" srcId="{C36C5BF4-4E54-4595-B4E6-F93AC6CC19E0}" destId="{023C5996-FB38-47BB-AC09-29F31D034C13}" srcOrd="0" destOrd="0" presId="urn:microsoft.com/office/officeart/2018/2/layout/IconCircleList"/>
    <dgm:cxn modelId="{C82AE2A2-19FA-4A05-97B3-67D2FFF92D60}" type="presParOf" srcId="{023C5996-FB38-47BB-AC09-29F31D034C13}" destId="{4E51D772-246D-447B-802F-915884EF850D}" srcOrd="0" destOrd="0" presId="urn:microsoft.com/office/officeart/2018/2/layout/IconCircleList"/>
    <dgm:cxn modelId="{AE8E11B0-B75A-4EFC-B246-A18EC084CC96}" type="presParOf" srcId="{023C5996-FB38-47BB-AC09-29F31D034C13}" destId="{7ACC784C-80A8-4B18-816F-1F7B70267727}" srcOrd="1" destOrd="0" presId="urn:microsoft.com/office/officeart/2018/2/layout/IconCircleList"/>
    <dgm:cxn modelId="{B5CD85B8-8473-43FD-BFDD-97DE0C426209}" type="presParOf" srcId="{023C5996-FB38-47BB-AC09-29F31D034C13}" destId="{37F55CD0-EE2C-4E22-B8D8-083E247A8990}" srcOrd="2" destOrd="0" presId="urn:microsoft.com/office/officeart/2018/2/layout/IconCircleList"/>
    <dgm:cxn modelId="{AE6204AE-B6EB-4D1A-911B-268A3884A056}" type="presParOf" srcId="{023C5996-FB38-47BB-AC09-29F31D034C13}" destId="{C81C5321-C201-4ADF-9B88-CF7683F2A5B8}" srcOrd="3" destOrd="0" presId="urn:microsoft.com/office/officeart/2018/2/layout/IconCircleList"/>
    <dgm:cxn modelId="{6C538386-0202-4F84-9270-5C2179E19E68}" type="presParOf" srcId="{C36C5BF4-4E54-4595-B4E6-F93AC6CC19E0}" destId="{0512FD0E-ADD1-4C04-A83F-A3001DDE0A9D}" srcOrd="1" destOrd="0" presId="urn:microsoft.com/office/officeart/2018/2/layout/IconCircleList"/>
    <dgm:cxn modelId="{9ADDC5B4-4491-4C2C-84C0-5CEA3356D2B7}" type="presParOf" srcId="{C36C5BF4-4E54-4595-B4E6-F93AC6CC19E0}" destId="{DC654A32-8B21-40DA-BDF9-9933ECC72E11}" srcOrd="2" destOrd="0" presId="urn:microsoft.com/office/officeart/2018/2/layout/IconCircleList"/>
    <dgm:cxn modelId="{695C1170-AECD-46D9-94D0-2105860BB8EA}" type="presParOf" srcId="{DC654A32-8B21-40DA-BDF9-9933ECC72E11}" destId="{FA2A40FF-90D8-4F00-90A4-9D9ED67AE0FD}" srcOrd="0" destOrd="0" presId="urn:microsoft.com/office/officeart/2018/2/layout/IconCircleList"/>
    <dgm:cxn modelId="{7751C286-FBBC-4A25-85FA-39D805C0773E}" type="presParOf" srcId="{DC654A32-8B21-40DA-BDF9-9933ECC72E11}" destId="{46772893-C7AF-4E94-A03D-78D7DEE8B038}" srcOrd="1" destOrd="0" presId="urn:microsoft.com/office/officeart/2018/2/layout/IconCircleList"/>
    <dgm:cxn modelId="{9E8982F7-A803-4B8B-B185-EB90A8D71957}" type="presParOf" srcId="{DC654A32-8B21-40DA-BDF9-9933ECC72E11}" destId="{44B003A7-E388-4B2C-B093-3E5FB506C77F}" srcOrd="2" destOrd="0" presId="urn:microsoft.com/office/officeart/2018/2/layout/IconCircleList"/>
    <dgm:cxn modelId="{0ED128D2-C12E-43C7-918A-9D7F493D3CF0}" type="presParOf" srcId="{DC654A32-8B21-40DA-BDF9-9933ECC72E11}" destId="{D1C8025E-6D5B-4FC2-B4D5-77A15B63C906}" srcOrd="3" destOrd="0" presId="urn:microsoft.com/office/officeart/2018/2/layout/IconCircleList"/>
    <dgm:cxn modelId="{7FFABFC8-0B37-4BF9-839E-CCC37E4BB19E}" type="presParOf" srcId="{C36C5BF4-4E54-4595-B4E6-F93AC6CC19E0}" destId="{6E934D1B-EC13-44B9-AC31-F013955B7E22}" srcOrd="3" destOrd="0" presId="urn:microsoft.com/office/officeart/2018/2/layout/IconCircleList"/>
    <dgm:cxn modelId="{763F9665-504E-48F7-8A5D-E09135672B0E}" type="presParOf" srcId="{C36C5BF4-4E54-4595-B4E6-F93AC6CC19E0}" destId="{BE0E1A9B-4E09-4E72-9F18-5DAFB5CA4BC4}" srcOrd="4" destOrd="0" presId="urn:microsoft.com/office/officeart/2018/2/layout/IconCircleList"/>
    <dgm:cxn modelId="{4AFADA63-BB3D-4E9B-9DC2-DD0250F33BCA}" type="presParOf" srcId="{BE0E1A9B-4E09-4E72-9F18-5DAFB5CA4BC4}" destId="{F4D0B925-FD6C-4381-B5C4-0EFCD9E2F71E}" srcOrd="0" destOrd="0" presId="urn:microsoft.com/office/officeart/2018/2/layout/IconCircleList"/>
    <dgm:cxn modelId="{ED390ACF-26D2-4222-9E12-8B69C3EA2FB3}" type="presParOf" srcId="{BE0E1A9B-4E09-4E72-9F18-5DAFB5CA4BC4}" destId="{A89143E8-179A-4B6A-B8C7-E8DBCD995DE9}" srcOrd="1" destOrd="0" presId="urn:microsoft.com/office/officeart/2018/2/layout/IconCircleList"/>
    <dgm:cxn modelId="{EF0F1AAC-FFE6-437F-8552-A0FE6B324D14}" type="presParOf" srcId="{BE0E1A9B-4E09-4E72-9F18-5DAFB5CA4BC4}" destId="{E9991868-7775-4746-96C7-B99613A0DA17}" srcOrd="2" destOrd="0" presId="urn:microsoft.com/office/officeart/2018/2/layout/IconCircleList"/>
    <dgm:cxn modelId="{96A28AAF-AF3B-44A0-98D9-8DFF945A8D44}" type="presParOf" srcId="{BE0E1A9B-4E09-4E72-9F18-5DAFB5CA4BC4}" destId="{B4E18ECC-D3C6-4A9A-AB3F-3169459BEC3F}" srcOrd="3" destOrd="0" presId="urn:microsoft.com/office/officeart/2018/2/layout/IconCircleList"/>
    <dgm:cxn modelId="{FC425A9D-C026-46A6-B746-62027A5673DA}" type="presParOf" srcId="{C36C5BF4-4E54-4595-B4E6-F93AC6CC19E0}" destId="{F41DA8DF-246F-4C78-B603-52D6293AA449}" srcOrd="5" destOrd="0" presId="urn:microsoft.com/office/officeart/2018/2/layout/IconCircleList"/>
    <dgm:cxn modelId="{473B8CD6-B7EA-44C6-8EDD-2A3A922928BA}" type="presParOf" srcId="{C36C5BF4-4E54-4595-B4E6-F93AC6CC19E0}" destId="{E7E58402-E8E7-4ACE-9742-AB767A77E375}" srcOrd="6" destOrd="0" presId="urn:microsoft.com/office/officeart/2018/2/layout/IconCircleList"/>
    <dgm:cxn modelId="{F754131B-2EC8-4459-B6B6-77809E55639C}" type="presParOf" srcId="{E7E58402-E8E7-4ACE-9742-AB767A77E375}" destId="{3E2EE958-32DD-4029-BAA6-5CF5BCB8FD97}" srcOrd="0" destOrd="0" presId="urn:microsoft.com/office/officeart/2018/2/layout/IconCircleList"/>
    <dgm:cxn modelId="{4AD0FB4D-489A-4443-890C-A06C9A668284}" type="presParOf" srcId="{E7E58402-E8E7-4ACE-9742-AB767A77E375}" destId="{D9CD78AB-8702-40B2-9114-A1157D4830FC}" srcOrd="1" destOrd="0" presId="urn:microsoft.com/office/officeart/2018/2/layout/IconCircleList"/>
    <dgm:cxn modelId="{F2CD85CB-560E-4247-BA26-69493E392622}" type="presParOf" srcId="{E7E58402-E8E7-4ACE-9742-AB767A77E375}" destId="{75FEAFAE-CE26-4428-8135-39ED3283B2FD}" srcOrd="2" destOrd="0" presId="urn:microsoft.com/office/officeart/2018/2/layout/IconCircleList"/>
    <dgm:cxn modelId="{FE357F96-300C-4DF6-A0C5-29A5E6B07133}" type="presParOf" srcId="{E7E58402-E8E7-4ACE-9742-AB767A77E375}" destId="{3C5B07B8-F407-4904-BE52-5F33ABBC3F5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33E18A-8D6D-49BB-93B6-7E1DEE7867D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257450-5699-4E24-BF19-4C43A0DFE1C4}">
      <dgm:prSet/>
      <dgm:spPr/>
      <dgm:t>
        <a:bodyPr/>
        <a:lstStyle/>
        <a:p>
          <a:pPr>
            <a:lnSpc>
              <a:spcPct val="100000"/>
            </a:lnSpc>
          </a:pPr>
          <a:r>
            <a:rPr lang="en-US"/>
            <a:t>Strategic Imperatives for Global Expansion</a:t>
          </a:r>
        </a:p>
      </dgm:t>
    </dgm:pt>
    <dgm:pt modelId="{876E2555-C396-4CC3-A441-FA8946B5B17A}" type="parTrans" cxnId="{2EE1CC83-F243-4C85-9F37-F1C982972EE3}">
      <dgm:prSet/>
      <dgm:spPr/>
      <dgm:t>
        <a:bodyPr/>
        <a:lstStyle/>
        <a:p>
          <a:endParaRPr lang="en-US"/>
        </a:p>
      </dgm:t>
    </dgm:pt>
    <dgm:pt modelId="{DC76A3AB-A985-4188-B968-E5EB5F3B65E2}" type="sibTrans" cxnId="{2EE1CC83-F243-4C85-9F37-F1C982972EE3}">
      <dgm:prSet/>
      <dgm:spPr/>
      <dgm:t>
        <a:bodyPr/>
        <a:lstStyle/>
        <a:p>
          <a:endParaRPr lang="en-US"/>
        </a:p>
      </dgm:t>
    </dgm:pt>
    <dgm:pt modelId="{7ACB7AC9-CB18-45AD-BF2E-C7104B674D41}">
      <dgm:prSet/>
      <dgm:spPr/>
      <dgm:t>
        <a:bodyPr/>
        <a:lstStyle/>
        <a:p>
          <a:pPr>
            <a:lnSpc>
              <a:spcPct val="100000"/>
            </a:lnSpc>
          </a:pPr>
          <a:r>
            <a:rPr lang="en-US"/>
            <a:t>Cultural Shift for Innovation and Collaboration </a:t>
          </a:r>
        </a:p>
      </dgm:t>
    </dgm:pt>
    <dgm:pt modelId="{7BCD8BFA-06D2-4731-8DFB-FBE341EC24BB}" type="parTrans" cxnId="{A52744D3-2463-4905-955D-85BE791C8846}">
      <dgm:prSet/>
      <dgm:spPr/>
      <dgm:t>
        <a:bodyPr/>
        <a:lstStyle/>
        <a:p>
          <a:endParaRPr lang="en-US"/>
        </a:p>
      </dgm:t>
    </dgm:pt>
    <dgm:pt modelId="{74ECEA84-4708-457E-94F7-8264744607A1}" type="sibTrans" cxnId="{A52744D3-2463-4905-955D-85BE791C8846}">
      <dgm:prSet/>
      <dgm:spPr/>
      <dgm:t>
        <a:bodyPr/>
        <a:lstStyle/>
        <a:p>
          <a:endParaRPr lang="en-US"/>
        </a:p>
      </dgm:t>
    </dgm:pt>
    <dgm:pt modelId="{AFDB28FB-925E-4E59-9429-9A7ADFF3C912}">
      <dgm:prSet/>
      <dgm:spPr/>
      <dgm:t>
        <a:bodyPr/>
        <a:lstStyle/>
        <a:p>
          <a:pPr>
            <a:lnSpc>
              <a:spcPct val="100000"/>
            </a:lnSpc>
          </a:pPr>
          <a:r>
            <a:rPr lang="en-US"/>
            <a:t>Technological Advancements for Competitive Edge </a:t>
          </a:r>
        </a:p>
      </dgm:t>
    </dgm:pt>
    <dgm:pt modelId="{5CDBF69A-39B7-4069-9CFE-C9833B0EECFD}" type="parTrans" cxnId="{8FC04277-5925-4F74-9FB5-C5073CEFA846}">
      <dgm:prSet/>
      <dgm:spPr/>
      <dgm:t>
        <a:bodyPr/>
        <a:lstStyle/>
        <a:p>
          <a:endParaRPr lang="en-US"/>
        </a:p>
      </dgm:t>
    </dgm:pt>
    <dgm:pt modelId="{8D83FFE4-1183-4854-81C1-0DE15EA6A013}" type="sibTrans" cxnId="{8FC04277-5925-4F74-9FB5-C5073CEFA846}">
      <dgm:prSet/>
      <dgm:spPr/>
      <dgm:t>
        <a:bodyPr/>
        <a:lstStyle/>
        <a:p>
          <a:endParaRPr lang="en-US"/>
        </a:p>
      </dgm:t>
    </dgm:pt>
    <dgm:pt modelId="{5DB1C0C5-0809-4684-91C9-B0B388973175}" type="pres">
      <dgm:prSet presAssocID="{1A33E18A-8D6D-49BB-93B6-7E1DEE7867D6}" presName="root" presStyleCnt="0">
        <dgm:presLayoutVars>
          <dgm:dir/>
          <dgm:resizeHandles val="exact"/>
        </dgm:presLayoutVars>
      </dgm:prSet>
      <dgm:spPr/>
    </dgm:pt>
    <dgm:pt modelId="{48980A84-01B6-4456-8417-EDA7317AEDE7}" type="pres">
      <dgm:prSet presAssocID="{22257450-5699-4E24-BF19-4C43A0DFE1C4}" presName="compNode" presStyleCnt="0"/>
      <dgm:spPr/>
    </dgm:pt>
    <dgm:pt modelId="{AA2A3320-956C-42D2-BBE7-B9B79EA83AA7}" type="pres">
      <dgm:prSet presAssocID="{22257450-5699-4E24-BF19-4C43A0DFE1C4}" presName="bgRect" presStyleLbl="bgShp" presStyleIdx="0" presStyleCnt="3"/>
      <dgm:spPr/>
    </dgm:pt>
    <dgm:pt modelId="{42634AC6-51EB-486B-A2C9-8A588ECAC7B5}" type="pres">
      <dgm:prSet presAssocID="{22257450-5699-4E24-BF19-4C43A0DFE1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Americas"/>
        </a:ext>
      </dgm:extLst>
    </dgm:pt>
    <dgm:pt modelId="{3A4857F7-E3F4-4492-ABA8-F99498926B4A}" type="pres">
      <dgm:prSet presAssocID="{22257450-5699-4E24-BF19-4C43A0DFE1C4}" presName="spaceRect" presStyleCnt="0"/>
      <dgm:spPr/>
    </dgm:pt>
    <dgm:pt modelId="{467255CA-A2E6-47B1-9746-5CC9B11ED5F8}" type="pres">
      <dgm:prSet presAssocID="{22257450-5699-4E24-BF19-4C43A0DFE1C4}" presName="parTx" presStyleLbl="revTx" presStyleIdx="0" presStyleCnt="3">
        <dgm:presLayoutVars>
          <dgm:chMax val="0"/>
          <dgm:chPref val="0"/>
        </dgm:presLayoutVars>
      </dgm:prSet>
      <dgm:spPr/>
    </dgm:pt>
    <dgm:pt modelId="{17BAC24E-6667-4E5E-929E-A21C20F568DE}" type="pres">
      <dgm:prSet presAssocID="{DC76A3AB-A985-4188-B968-E5EB5F3B65E2}" presName="sibTrans" presStyleCnt="0"/>
      <dgm:spPr/>
    </dgm:pt>
    <dgm:pt modelId="{D344DA2E-0DC4-4CB1-B7F2-E5C08D940E17}" type="pres">
      <dgm:prSet presAssocID="{7ACB7AC9-CB18-45AD-BF2E-C7104B674D41}" presName="compNode" presStyleCnt="0"/>
      <dgm:spPr/>
    </dgm:pt>
    <dgm:pt modelId="{A0812572-F579-460F-B607-4D34A48C6536}" type="pres">
      <dgm:prSet presAssocID="{7ACB7AC9-CB18-45AD-BF2E-C7104B674D41}" presName="bgRect" presStyleLbl="bgShp" presStyleIdx="1" presStyleCnt="3"/>
      <dgm:spPr/>
    </dgm:pt>
    <dgm:pt modelId="{2B639C4C-A3A3-432C-B39C-07514F7CD6C5}" type="pres">
      <dgm:prSet presAssocID="{7ACB7AC9-CB18-45AD-BF2E-C7104B674D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FDDADCBE-5446-4870-B604-1F129D9F76C8}" type="pres">
      <dgm:prSet presAssocID="{7ACB7AC9-CB18-45AD-BF2E-C7104B674D41}" presName="spaceRect" presStyleCnt="0"/>
      <dgm:spPr/>
    </dgm:pt>
    <dgm:pt modelId="{F77E3F12-688D-4CD1-8520-DAEEA871A5D2}" type="pres">
      <dgm:prSet presAssocID="{7ACB7AC9-CB18-45AD-BF2E-C7104B674D41}" presName="parTx" presStyleLbl="revTx" presStyleIdx="1" presStyleCnt="3">
        <dgm:presLayoutVars>
          <dgm:chMax val="0"/>
          <dgm:chPref val="0"/>
        </dgm:presLayoutVars>
      </dgm:prSet>
      <dgm:spPr/>
    </dgm:pt>
    <dgm:pt modelId="{FDE2B9D8-B253-4F6C-B493-4B103B856379}" type="pres">
      <dgm:prSet presAssocID="{74ECEA84-4708-457E-94F7-8264744607A1}" presName="sibTrans" presStyleCnt="0"/>
      <dgm:spPr/>
    </dgm:pt>
    <dgm:pt modelId="{9C40751A-9507-4BE8-9C1F-E58598332411}" type="pres">
      <dgm:prSet presAssocID="{AFDB28FB-925E-4E59-9429-9A7ADFF3C912}" presName="compNode" presStyleCnt="0"/>
      <dgm:spPr/>
    </dgm:pt>
    <dgm:pt modelId="{208A666F-B867-4E78-B852-EE96CA8808A3}" type="pres">
      <dgm:prSet presAssocID="{AFDB28FB-925E-4E59-9429-9A7ADFF3C912}" presName="bgRect" presStyleLbl="bgShp" presStyleIdx="2" presStyleCnt="3"/>
      <dgm:spPr/>
    </dgm:pt>
    <dgm:pt modelId="{9E914654-5388-466F-94DF-388DC6C965D7}" type="pres">
      <dgm:prSet presAssocID="{AFDB28FB-925E-4E59-9429-9A7ADFF3C9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E93B8BDF-1CF8-42E6-9E6D-2A5F58D7780D}" type="pres">
      <dgm:prSet presAssocID="{AFDB28FB-925E-4E59-9429-9A7ADFF3C912}" presName="spaceRect" presStyleCnt="0"/>
      <dgm:spPr/>
    </dgm:pt>
    <dgm:pt modelId="{6820A6AA-A9E8-444B-A614-5374808779F5}" type="pres">
      <dgm:prSet presAssocID="{AFDB28FB-925E-4E59-9429-9A7ADFF3C912}" presName="parTx" presStyleLbl="revTx" presStyleIdx="2" presStyleCnt="3">
        <dgm:presLayoutVars>
          <dgm:chMax val="0"/>
          <dgm:chPref val="0"/>
        </dgm:presLayoutVars>
      </dgm:prSet>
      <dgm:spPr/>
    </dgm:pt>
  </dgm:ptLst>
  <dgm:cxnLst>
    <dgm:cxn modelId="{4E33C802-C945-4896-95A7-2FFABE1F5FF9}" type="presOf" srcId="{7ACB7AC9-CB18-45AD-BF2E-C7104B674D41}" destId="{F77E3F12-688D-4CD1-8520-DAEEA871A5D2}" srcOrd="0" destOrd="0" presId="urn:microsoft.com/office/officeart/2018/2/layout/IconVerticalSolidList"/>
    <dgm:cxn modelId="{203BEB0A-2D86-4540-BBC9-AB4578386D04}" type="presOf" srcId="{1A33E18A-8D6D-49BB-93B6-7E1DEE7867D6}" destId="{5DB1C0C5-0809-4684-91C9-B0B388973175}" srcOrd="0" destOrd="0" presId="urn:microsoft.com/office/officeart/2018/2/layout/IconVerticalSolidList"/>
    <dgm:cxn modelId="{AEFC5F5A-001E-4EBB-B273-D3AFABB3C955}" type="presOf" srcId="{AFDB28FB-925E-4E59-9429-9A7ADFF3C912}" destId="{6820A6AA-A9E8-444B-A614-5374808779F5}" srcOrd="0" destOrd="0" presId="urn:microsoft.com/office/officeart/2018/2/layout/IconVerticalSolidList"/>
    <dgm:cxn modelId="{8FC04277-5925-4F74-9FB5-C5073CEFA846}" srcId="{1A33E18A-8D6D-49BB-93B6-7E1DEE7867D6}" destId="{AFDB28FB-925E-4E59-9429-9A7ADFF3C912}" srcOrd="2" destOrd="0" parTransId="{5CDBF69A-39B7-4069-9CFE-C9833B0EECFD}" sibTransId="{8D83FFE4-1183-4854-81C1-0DE15EA6A013}"/>
    <dgm:cxn modelId="{2EE1CC83-F243-4C85-9F37-F1C982972EE3}" srcId="{1A33E18A-8D6D-49BB-93B6-7E1DEE7867D6}" destId="{22257450-5699-4E24-BF19-4C43A0DFE1C4}" srcOrd="0" destOrd="0" parTransId="{876E2555-C396-4CC3-A441-FA8946B5B17A}" sibTransId="{DC76A3AB-A985-4188-B968-E5EB5F3B65E2}"/>
    <dgm:cxn modelId="{A52744D3-2463-4905-955D-85BE791C8846}" srcId="{1A33E18A-8D6D-49BB-93B6-7E1DEE7867D6}" destId="{7ACB7AC9-CB18-45AD-BF2E-C7104B674D41}" srcOrd="1" destOrd="0" parTransId="{7BCD8BFA-06D2-4731-8DFB-FBE341EC24BB}" sibTransId="{74ECEA84-4708-457E-94F7-8264744607A1}"/>
    <dgm:cxn modelId="{7E2A5EE2-EB4D-4F3E-B946-2468DA270106}" type="presOf" srcId="{22257450-5699-4E24-BF19-4C43A0DFE1C4}" destId="{467255CA-A2E6-47B1-9746-5CC9B11ED5F8}" srcOrd="0" destOrd="0" presId="urn:microsoft.com/office/officeart/2018/2/layout/IconVerticalSolidList"/>
    <dgm:cxn modelId="{E8A33E56-FF5D-41EB-8F36-4BE4184D43D0}" type="presParOf" srcId="{5DB1C0C5-0809-4684-91C9-B0B388973175}" destId="{48980A84-01B6-4456-8417-EDA7317AEDE7}" srcOrd="0" destOrd="0" presId="urn:microsoft.com/office/officeart/2018/2/layout/IconVerticalSolidList"/>
    <dgm:cxn modelId="{27D008F7-A2C6-4FC2-8A7C-84E644E340AC}" type="presParOf" srcId="{48980A84-01B6-4456-8417-EDA7317AEDE7}" destId="{AA2A3320-956C-42D2-BBE7-B9B79EA83AA7}" srcOrd="0" destOrd="0" presId="urn:microsoft.com/office/officeart/2018/2/layout/IconVerticalSolidList"/>
    <dgm:cxn modelId="{04AB592B-CDFC-41F0-8DB7-F104BCFBD4DB}" type="presParOf" srcId="{48980A84-01B6-4456-8417-EDA7317AEDE7}" destId="{42634AC6-51EB-486B-A2C9-8A588ECAC7B5}" srcOrd="1" destOrd="0" presId="urn:microsoft.com/office/officeart/2018/2/layout/IconVerticalSolidList"/>
    <dgm:cxn modelId="{ED963F13-DF4C-4ED5-B038-45395AC73841}" type="presParOf" srcId="{48980A84-01B6-4456-8417-EDA7317AEDE7}" destId="{3A4857F7-E3F4-4492-ABA8-F99498926B4A}" srcOrd="2" destOrd="0" presId="urn:microsoft.com/office/officeart/2018/2/layout/IconVerticalSolidList"/>
    <dgm:cxn modelId="{C8E3CD07-17EC-48BD-8AE9-092468503DD4}" type="presParOf" srcId="{48980A84-01B6-4456-8417-EDA7317AEDE7}" destId="{467255CA-A2E6-47B1-9746-5CC9B11ED5F8}" srcOrd="3" destOrd="0" presId="urn:microsoft.com/office/officeart/2018/2/layout/IconVerticalSolidList"/>
    <dgm:cxn modelId="{F256D4A3-39D4-436C-91F1-1128BD35B2F6}" type="presParOf" srcId="{5DB1C0C5-0809-4684-91C9-B0B388973175}" destId="{17BAC24E-6667-4E5E-929E-A21C20F568DE}" srcOrd="1" destOrd="0" presId="urn:microsoft.com/office/officeart/2018/2/layout/IconVerticalSolidList"/>
    <dgm:cxn modelId="{80D2650F-FC0D-4109-9AB3-11B641756EFD}" type="presParOf" srcId="{5DB1C0C5-0809-4684-91C9-B0B388973175}" destId="{D344DA2E-0DC4-4CB1-B7F2-E5C08D940E17}" srcOrd="2" destOrd="0" presId="urn:microsoft.com/office/officeart/2018/2/layout/IconVerticalSolidList"/>
    <dgm:cxn modelId="{7B2D1439-C46B-43D9-B53B-47EC361CD3A9}" type="presParOf" srcId="{D344DA2E-0DC4-4CB1-B7F2-E5C08D940E17}" destId="{A0812572-F579-460F-B607-4D34A48C6536}" srcOrd="0" destOrd="0" presId="urn:microsoft.com/office/officeart/2018/2/layout/IconVerticalSolidList"/>
    <dgm:cxn modelId="{58261C34-23D3-4A0E-A22E-75B6E96ED460}" type="presParOf" srcId="{D344DA2E-0DC4-4CB1-B7F2-E5C08D940E17}" destId="{2B639C4C-A3A3-432C-B39C-07514F7CD6C5}" srcOrd="1" destOrd="0" presId="urn:microsoft.com/office/officeart/2018/2/layout/IconVerticalSolidList"/>
    <dgm:cxn modelId="{75E354EF-98E9-4534-A5E0-FD1B6F11FA3B}" type="presParOf" srcId="{D344DA2E-0DC4-4CB1-B7F2-E5C08D940E17}" destId="{FDDADCBE-5446-4870-B604-1F129D9F76C8}" srcOrd="2" destOrd="0" presId="urn:microsoft.com/office/officeart/2018/2/layout/IconVerticalSolidList"/>
    <dgm:cxn modelId="{37D43E64-52AD-4FE3-8FA1-A096F12C0246}" type="presParOf" srcId="{D344DA2E-0DC4-4CB1-B7F2-E5C08D940E17}" destId="{F77E3F12-688D-4CD1-8520-DAEEA871A5D2}" srcOrd="3" destOrd="0" presId="urn:microsoft.com/office/officeart/2018/2/layout/IconVerticalSolidList"/>
    <dgm:cxn modelId="{FA48FBB1-F8B8-494A-9EA2-9D7DBAD670DE}" type="presParOf" srcId="{5DB1C0C5-0809-4684-91C9-B0B388973175}" destId="{FDE2B9D8-B253-4F6C-B493-4B103B856379}" srcOrd="3" destOrd="0" presId="urn:microsoft.com/office/officeart/2018/2/layout/IconVerticalSolidList"/>
    <dgm:cxn modelId="{9ADF5E42-1C2C-4E6C-9EF2-49BD5A069D56}" type="presParOf" srcId="{5DB1C0C5-0809-4684-91C9-B0B388973175}" destId="{9C40751A-9507-4BE8-9C1F-E58598332411}" srcOrd="4" destOrd="0" presId="urn:microsoft.com/office/officeart/2018/2/layout/IconVerticalSolidList"/>
    <dgm:cxn modelId="{4FCA71E1-C430-4207-9ECF-336E414ED9FC}" type="presParOf" srcId="{9C40751A-9507-4BE8-9C1F-E58598332411}" destId="{208A666F-B867-4E78-B852-EE96CA8808A3}" srcOrd="0" destOrd="0" presId="urn:microsoft.com/office/officeart/2018/2/layout/IconVerticalSolidList"/>
    <dgm:cxn modelId="{29CD5289-2507-4ACF-8ABA-79FE2013D913}" type="presParOf" srcId="{9C40751A-9507-4BE8-9C1F-E58598332411}" destId="{9E914654-5388-466F-94DF-388DC6C965D7}" srcOrd="1" destOrd="0" presId="urn:microsoft.com/office/officeart/2018/2/layout/IconVerticalSolidList"/>
    <dgm:cxn modelId="{68D64BC1-ED72-4490-B282-40C0EBDB7714}" type="presParOf" srcId="{9C40751A-9507-4BE8-9C1F-E58598332411}" destId="{E93B8BDF-1CF8-42E6-9E6D-2A5F58D7780D}" srcOrd="2" destOrd="0" presId="urn:microsoft.com/office/officeart/2018/2/layout/IconVerticalSolidList"/>
    <dgm:cxn modelId="{C5D89AFF-814B-46AA-BEC0-A2385D2F759E}" type="presParOf" srcId="{9C40751A-9507-4BE8-9C1F-E58598332411}" destId="{6820A6AA-A9E8-444B-A614-5374808779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BA24E-09F0-7742-A901-5153F4391A53}">
      <dsp:nvSpPr>
        <dsp:cNvPr id="0" name=""/>
        <dsp:cNvSpPr/>
      </dsp:nvSpPr>
      <dsp:spPr>
        <a:xfrm>
          <a:off x="0" y="395280"/>
          <a:ext cx="10515600" cy="5795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6D653C-4A96-AE40-98A2-F419306F0B64}">
      <dsp:nvSpPr>
        <dsp:cNvPr id="0" name=""/>
        <dsp:cNvSpPr/>
      </dsp:nvSpPr>
      <dsp:spPr>
        <a:xfrm>
          <a:off x="525780" y="55800"/>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Market Size and User Base</a:t>
          </a:r>
        </a:p>
      </dsp:txBody>
      <dsp:txXfrm>
        <a:off x="558924" y="88944"/>
        <a:ext cx="7294632" cy="612672"/>
      </dsp:txXfrm>
    </dsp:sp>
    <dsp:sp modelId="{5E765E1D-B6FD-6A42-ABDA-FBCE34A8732C}">
      <dsp:nvSpPr>
        <dsp:cNvPr id="0" name=""/>
        <dsp:cNvSpPr/>
      </dsp:nvSpPr>
      <dsp:spPr>
        <a:xfrm>
          <a:off x="0" y="1438560"/>
          <a:ext cx="10515600" cy="5795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DB5D1-E684-B348-BF37-239489B4288A}">
      <dsp:nvSpPr>
        <dsp:cNvPr id="0" name=""/>
        <dsp:cNvSpPr/>
      </dsp:nvSpPr>
      <dsp:spPr>
        <a:xfrm>
          <a:off x="525780" y="1099080"/>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Innovation and Competition </a:t>
          </a:r>
        </a:p>
      </dsp:txBody>
      <dsp:txXfrm>
        <a:off x="558924" y="1132224"/>
        <a:ext cx="7294632" cy="612672"/>
      </dsp:txXfrm>
    </dsp:sp>
    <dsp:sp modelId="{995EF51B-209B-624E-AF1E-9D9CB97C4B94}">
      <dsp:nvSpPr>
        <dsp:cNvPr id="0" name=""/>
        <dsp:cNvSpPr/>
      </dsp:nvSpPr>
      <dsp:spPr>
        <a:xfrm>
          <a:off x="0" y="2481840"/>
          <a:ext cx="10515600" cy="5795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D308ED-C3BD-5443-A03A-1D44D0F3D636}">
      <dsp:nvSpPr>
        <dsp:cNvPr id="0" name=""/>
        <dsp:cNvSpPr/>
      </dsp:nvSpPr>
      <dsp:spPr>
        <a:xfrm>
          <a:off x="525780" y="2142360"/>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Regulatory Environment </a:t>
          </a:r>
        </a:p>
      </dsp:txBody>
      <dsp:txXfrm>
        <a:off x="558924" y="2175504"/>
        <a:ext cx="7294632" cy="612672"/>
      </dsp:txXfrm>
    </dsp:sp>
    <dsp:sp modelId="{8DE5173C-115B-3D41-94FF-A1BC80D8C713}">
      <dsp:nvSpPr>
        <dsp:cNvPr id="0" name=""/>
        <dsp:cNvSpPr/>
      </dsp:nvSpPr>
      <dsp:spPr>
        <a:xfrm>
          <a:off x="0" y="3525119"/>
          <a:ext cx="10515600" cy="5795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C5521-BE91-BD42-AD65-E0799083F7BB}">
      <dsp:nvSpPr>
        <dsp:cNvPr id="0" name=""/>
        <dsp:cNvSpPr/>
      </dsp:nvSpPr>
      <dsp:spPr>
        <a:xfrm>
          <a:off x="525780" y="3185640"/>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TechFin Model </a:t>
          </a:r>
        </a:p>
      </dsp:txBody>
      <dsp:txXfrm>
        <a:off x="558924" y="3218784"/>
        <a:ext cx="729463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E24B6-7C38-4558-BF69-67AA9443E6A4}">
      <dsp:nvSpPr>
        <dsp:cNvPr id="0" name=""/>
        <dsp:cNvSpPr/>
      </dsp:nvSpPr>
      <dsp:spPr>
        <a:xfrm>
          <a:off x="0" y="676084"/>
          <a:ext cx="10515600" cy="1248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B444A6-DEB7-48C1-A761-2933D8A36AE1}">
      <dsp:nvSpPr>
        <dsp:cNvPr id="0" name=""/>
        <dsp:cNvSpPr/>
      </dsp:nvSpPr>
      <dsp:spPr>
        <a:xfrm>
          <a:off x="377567" y="956919"/>
          <a:ext cx="686485" cy="686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17E274-3833-483B-8C1A-458E116850E9}">
      <dsp:nvSpPr>
        <dsp:cNvPr id="0" name=""/>
        <dsp:cNvSpPr/>
      </dsp:nvSpPr>
      <dsp:spPr>
        <a:xfrm>
          <a:off x="1441620" y="676084"/>
          <a:ext cx="4732020" cy="12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97" tIns="132097" rIns="132097" bIns="132097" numCol="1" spcCol="1270" anchor="ctr" anchorCtr="0">
          <a:noAutofit/>
        </a:bodyPr>
        <a:lstStyle/>
        <a:p>
          <a:pPr marL="0" lvl="0" indent="0" algn="l" defTabSz="1111250">
            <a:lnSpc>
              <a:spcPct val="100000"/>
            </a:lnSpc>
            <a:spcBef>
              <a:spcPct val="0"/>
            </a:spcBef>
            <a:spcAft>
              <a:spcPct val="35000"/>
            </a:spcAft>
            <a:buNone/>
          </a:pPr>
          <a:r>
            <a:rPr lang="en-US" sz="2500" kern="1200"/>
            <a:t>Challenges </a:t>
          </a:r>
        </a:p>
      </dsp:txBody>
      <dsp:txXfrm>
        <a:off x="1441620" y="676084"/>
        <a:ext cx="4732020" cy="1248156"/>
      </dsp:txXfrm>
    </dsp:sp>
    <dsp:sp modelId="{9CA4A685-D6EF-4A5B-9B31-327DAAA393C1}">
      <dsp:nvSpPr>
        <dsp:cNvPr id="0" name=""/>
        <dsp:cNvSpPr/>
      </dsp:nvSpPr>
      <dsp:spPr>
        <a:xfrm>
          <a:off x="6173640" y="676084"/>
          <a:ext cx="4341959" cy="12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97" tIns="132097" rIns="132097" bIns="132097" numCol="1" spcCol="1270" anchor="ctr" anchorCtr="0">
          <a:noAutofit/>
        </a:bodyPr>
        <a:lstStyle/>
        <a:p>
          <a:pPr marL="0" lvl="0" indent="0" algn="l" defTabSz="533400">
            <a:lnSpc>
              <a:spcPct val="100000"/>
            </a:lnSpc>
            <a:spcBef>
              <a:spcPct val="0"/>
            </a:spcBef>
            <a:spcAft>
              <a:spcPct val="35000"/>
            </a:spcAft>
            <a:buNone/>
          </a:pPr>
          <a:r>
            <a:rPr lang="en-US" sz="1200" kern="1200"/>
            <a:t>Regularity Environment </a:t>
          </a:r>
        </a:p>
        <a:p>
          <a:pPr marL="0" lvl="0" indent="0" algn="l" defTabSz="533400">
            <a:lnSpc>
              <a:spcPct val="100000"/>
            </a:lnSpc>
            <a:spcBef>
              <a:spcPct val="0"/>
            </a:spcBef>
            <a:spcAft>
              <a:spcPct val="35000"/>
            </a:spcAft>
            <a:buNone/>
          </a:pPr>
          <a:r>
            <a:rPr lang="en-US" sz="1200" kern="1200"/>
            <a:t>Competition </a:t>
          </a:r>
        </a:p>
        <a:p>
          <a:pPr marL="0" lvl="0" indent="0" algn="l" defTabSz="533400">
            <a:lnSpc>
              <a:spcPct val="100000"/>
            </a:lnSpc>
            <a:spcBef>
              <a:spcPct val="0"/>
            </a:spcBef>
            <a:spcAft>
              <a:spcPct val="35000"/>
            </a:spcAft>
            <a:buNone/>
          </a:pPr>
          <a:r>
            <a:rPr lang="en-US" sz="1200" kern="1200"/>
            <a:t>Cybersecurity </a:t>
          </a:r>
        </a:p>
        <a:p>
          <a:pPr marL="0" lvl="0" indent="0" algn="l" defTabSz="533400">
            <a:lnSpc>
              <a:spcPct val="100000"/>
            </a:lnSpc>
            <a:spcBef>
              <a:spcPct val="0"/>
            </a:spcBef>
            <a:spcAft>
              <a:spcPct val="35000"/>
            </a:spcAft>
            <a:buNone/>
          </a:pPr>
          <a:r>
            <a:rPr lang="en-US" sz="1200" kern="1200"/>
            <a:t>Consumer Trust </a:t>
          </a:r>
        </a:p>
      </dsp:txBody>
      <dsp:txXfrm>
        <a:off x="6173640" y="676084"/>
        <a:ext cx="4341959" cy="1248156"/>
      </dsp:txXfrm>
    </dsp:sp>
    <dsp:sp modelId="{7BA9F4A3-FD70-4573-A856-DC26B0BAFD79}">
      <dsp:nvSpPr>
        <dsp:cNvPr id="0" name=""/>
        <dsp:cNvSpPr/>
      </dsp:nvSpPr>
      <dsp:spPr>
        <a:xfrm>
          <a:off x="0" y="2236279"/>
          <a:ext cx="10515600" cy="12481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A8B19-1225-4856-9CED-BBF89997CE4A}">
      <dsp:nvSpPr>
        <dsp:cNvPr id="0" name=""/>
        <dsp:cNvSpPr/>
      </dsp:nvSpPr>
      <dsp:spPr>
        <a:xfrm>
          <a:off x="377567" y="2517114"/>
          <a:ext cx="686485" cy="686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6C546-0B6F-45AB-B2A6-6E3C2BB605DE}">
      <dsp:nvSpPr>
        <dsp:cNvPr id="0" name=""/>
        <dsp:cNvSpPr/>
      </dsp:nvSpPr>
      <dsp:spPr>
        <a:xfrm>
          <a:off x="1441620" y="2236279"/>
          <a:ext cx="4732020" cy="12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97" tIns="132097" rIns="132097" bIns="132097" numCol="1" spcCol="1270" anchor="ctr" anchorCtr="0">
          <a:noAutofit/>
        </a:bodyPr>
        <a:lstStyle/>
        <a:p>
          <a:pPr marL="0" lvl="0" indent="0" algn="l" defTabSz="1111250">
            <a:lnSpc>
              <a:spcPct val="100000"/>
            </a:lnSpc>
            <a:spcBef>
              <a:spcPct val="0"/>
            </a:spcBef>
            <a:spcAft>
              <a:spcPct val="35000"/>
            </a:spcAft>
            <a:buNone/>
          </a:pPr>
          <a:r>
            <a:rPr lang="en-US" sz="2500" kern="1200"/>
            <a:t>Opportunities – </a:t>
          </a:r>
        </a:p>
      </dsp:txBody>
      <dsp:txXfrm>
        <a:off x="1441620" y="2236279"/>
        <a:ext cx="4732020" cy="1248156"/>
      </dsp:txXfrm>
    </dsp:sp>
    <dsp:sp modelId="{72A56B8B-A03D-4BBF-94AC-33BD264026FF}">
      <dsp:nvSpPr>
        <dsp:cNvPr id="0" name=""/>
        <dsp:cNvSpPr/>
      </dsp:nvSpPr>
      <dsp:spPr>
        <a:xfrm>
          <a:off x="6173640" y="2236279"/>
          <a:ext cx="4341959" cy="12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97" tIns="132097" rIns="132097" bIns="132097" numCol="1" spcCol="1270" anchor="ctr" anchorCtr="0">
          <a:noAutofit/>
        </a:bodyPr>
        <a:lstStyle/>
        <a:p>
          <a:pPr marL="0" lvl="0" indent="0" algn="l" defTabSz="533400">
            <a:lnSpc>
              <a:spcPct val="100000"/>
            </a:lnSpc>
            <a:spcBef>
              <a:spcPct val="0"/>
            </a:spcBef>
            <a:spcAft>
              <a:spcPct val="35000"/>
            </a:spcAft>
            <a:buNone/>
          </a:pPr>
          <a:r>
            <a:rPr lang="en-US" sz="1200" kern="1200"/>
            <a:t>Market Size and Growth </a:t>
          </a:r>
        </a:p>
        <a:p>
          <a:pPr marL="0" lvl="0" indent="0" algn="l" defTabSz="533400">
            <a:lnSpc>
              <a:spcPct val="100000"/>
            </a:lnSpc>
            <a:spcBef>
              <a:spcPct val="0"/>
            </a:spcBef>
            <a:spcAft>
              <a:spcPct val="35000"/>
            </a:spcAft>
            <a:buNone/>
          </a:pPr>
          <a:r>
            <a:rPr lang="en-US" sz="1200" kern="1200"/>
            <a:t>Innovation </a:t>
          </a:r>
        </a:p>
        <a:p>
          <a:pPr marL="0" lvl="0" indent="0" algn="l" defTabSz="533400">
            <a:lnSpc>
              <a:spcPct val="100000"/>
            </a:lnSpc>
            <a:spcBef>
              <a:spcPct val="0"/>
            </a:spcBef>
            <a:spcAft>
              <a:spcPct val="35000"/>
            </a:spcAft>
            <a:buNone/>
          </a:pPr>
          <a:r>
            <a:rPr lang="en-US" sz="1200" kern="1200"/>
            <a:t>Financial Inclusion</a:t>
          </a:r>
        </a:p>
        <a:p>
          <a:pPr marL="0" lvl="0" indent="0" algn="l" defTabSz="533400">
            <a:lnSpc>
              <a:spcPct val="100000"/>
            </a:lnSpc>
            <a:spcBef>
              <a:spcPct val="0"/>
            </a:spcBef>
            <a:spcAft>
              <a:spcPct val="35000"/>
            </a:spcAft>
            <a:buNone/>
          </a:pPr>
          <a:r>
            <a:rPr lang="en-US" sz="1200" kern="1200"/>
            <a:t>Paternships </a:t>
          </a:r>
        </a:p>
      </dsp:txBody>
      <dsp:txXfrm>
        <a:off x="6173640" y="2236279"/>
        <a:ext cx="4341959" cy="1248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21F5A-9C88-4C77-8D6E-4E3145043565}">
      <dsp:nvSpPr>
        <dsp:cNvPr id="0" name=""/>
        <dsp:cNvSpPr/>
      </dsp:nvSpPr>
      <dsp:spPr>
        <a:xfrm>
          <a:off x="212335" y="39070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8736C-D71B-4383-9947-8E8309EC5845}">
      <dsp:nvSpPr>
        <dsp:cNvPr id="0" name=""/>
        <dsp:cNvSpPr/>
      </dsp:nvSpPr>
      <dsp:spPr>
        <a:xfrm>
          <a:off x="492877" y="67124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E6CCB-A018-41D5-A8E3-3EF2D10E6D36}">
      <dsp:nvSpPr>
        <dsp:cNvPr id="0" name=""/>
        <dsp:cNvSpPr/>
      </dsp:nvSpPr>
      <dsp:spPr>
        <a:xfrm>
          <a:off x="1834517" y="39070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Cross-Functional Teams</a:t>
          </a:r>
        </a:p>
      </dsp:txBody>
      <dsp:txXfrm>
        <a:off x="1834517" y="390700"/>
        <a:ext cx="3148942" cy="1335915"/>
      </dsp:txXfrm>
    </dsp:sp>
    <dsp:sp modelId="{934149A9-E6C2-430E-9D0A-472BB55F3C29}">
      <dsp:nvSpPr>
        <dsp:cNvPr id="0" name=""/>
        <dsp:cNvSpPr/>
      </dsp:nvSpPr>
      <dsp:spPr>
        <a:xfrm>
          <a:off x="5532139" y="39070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E4650-9677-4C03-B225-9A1C18D0746E}">
      <dsp:nvSpPr>
        <dsp:cNvPr id="0" name=""/>
        <dsp:cNvSpPr/>
      </dsp:nvSpPr>
      <dsp:spPr>
        <a:xfrm>
          <a:off x="5812681" y="67124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6467B-0B69-4CC3-A9F4-9CB276328760}">
      <dsp:nvSpPr>
        <dsp:cNvPr id="0" name=""/>
        <dsp:cNvSpPr/>
      </dsp:nvSpPr>
      <dsp:spPr>
        <a:xfrm>
          <a:off x="7154322" y="39070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Agile Methodologies </a:t>
          </a:r>
        </a:p>
      </dsp:txBody>
      <dsp:txXfrm>
        <a:off x="7154322" y="390700"/>
        <a:ext cx="3148942" cy="1335915"/>
      </dsp:txXfrm>
    </dsp:sp>
    <dsp:sp modelId="{CA3E257D-BCB3-45DC-8C73-FB135252DE8D}">
      <dsp:nvSpPr>
        <dsp:cNvPr id="0" name=""/>
        <dsp:cNvSpPr/>
      </dsp:nvSpPr>
      <dsp:spPr>
        <a:xfrm>
          <a:off x="212335" y="243390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57078-36B8-4FC6-921A-49B7C2480E32}">
      <dsp:nvSpPr>
        <dsp:cNvPr id="0" name=""/>
        <dsp:cNvSpPr/>
      </dsp:nvSpPr>
      <dsp:spPr>
        <a:xfrm>
          <a:off x="492877" y="271444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082FA9-4AB3-4A39-9884-020F6E3D043F}">
      <dsp:nvSpPr>
        <dsp:cNvPr id="0" name=""/>
        <dsp:cNvSpPr/>
      </dsp:nvSpPr>
      <dsp:spPr>
        <a:xfrm>
          <a:off x="1834517" y="24339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Innovation Labs/Centers </a:t>
          </a:r>
        </a:p>
      </dsp:txBody>
      <dsp:txXfrm>
        <a:off x="1834517" y="2433904"/>
        <a:ext cx="3148942" cy="1335915"/>
      </dsp:txXfrm>
    </dsp:sp>
    <dsp:sp modelId="{F503F4C4-E784-4A89-B4A2-7CE3F732BB8E}">
      <dsp:nvSpPr>
        <dsp:cNvPr id="0" name=""/>
        <dsp:cNvSpPr/>
      </dsp:nvSpPr>
      <dsp:spPr>
        <a:xfrm>
          <a:off x="5532139" y="243390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549F6-3388-4469-A1F6-54DA7C68182F}">
      <dsp:nvSpPr>
        <dsp:cNvPr id="0" name=""/>
        <dsp:cNvSpPr/>
      </dsp:nvSpPr>
      <dsp:spPr>
        <a:xfrm>
          <a:off x="5812681" y="271444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BE6EA7-27CF-46D5-877B-50004034CD33}">
      <dsp:nvSpPr>
        <dsp:cNvPr id="0" name=""/>
        <dsp:cNvSpPr/>
      </dsp:nvSpPr>
      <dsp:spPr>
        <a:xfrm>
          <a:off x="7154322" y="24339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Customer-Centric Approach </a:t>
          </a:r>
        </a:p>
      </dsp:txBody>
      <dsp:txXfrm>
        <a:off x="7154322" y="2433904"/>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FE1E0-8B26-43D3-B574-A7D4604D7DA9}">
      <dsp:nvSpPr>
        <dsp:cNvPr id="0" name=""/>
        <dsp:cNvSpPr/>
      </dsp:nvSpPr>
      <dsp:spPr>
        <a:xfrm>
          <a:off x="622800" y="118020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FFB94-8E55-4147-827B-F286D2492885}">
      <dsp:nvSpPr>
        <dsp:cNvPr id="0" name=""/>
        <dsp:cNvSpPr/>
      </dsp:nvSpPr>
      <dsp:spPr>
        <a:xfrm>
          <a:off x="127800" y="22603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Identify Future Skills </a:t>
          </a:r>
        </a:p>
      </dsp:txBody>
      <dsp:txXfrm>
        <a:off x="127800" y="2260314"/>
        <a:ext cx="1800000" cy="720000"/>
      </dsp:txXfrm>
    </dsp:sp>
    <dsp:sp modelId="{485104BB-AAF6-44C5-B32F-3299DBEF07A1}">
      <dsp:nvSpPr>
        <dsp:cNvPr id="0" name=""/>
        <dsp:cNvSpPr/>
      </dsp:nvSpPr>
      <dsp:spPr>
        <a:xfrm>
          <a:off x="2737800" y="118020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081DF-9848-4304-9E1D-25B61048E7E2}">
      <dsp:nvSpPr>
        <dsp:cNvPr id="0" name=""/>
        <dsp:cNvSpPr/>
      </dsp:nvSpPr>
      <dsp:spPr>
        <a:xfrm>
          <a:off x="2242800" y="22603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Comprehensive Training Programs </a:t>
          </a:r>
        </a:p>
      </dsp:txBody>
      <dsp:txXfrm>
        <a:off x="2242800" y="2260314"/>
        <a:ext cx="1800000" cy="720000"/>
      </dsp:txXfrm>
    </dsp:sp>
    <dsp:sp modelId="{D82295CE-59F8-45C8-B83B-683F109375B9}">
      <dsp:nvSpPr>
        <dsp:cNvPr id="0" name=""/>
        <dsp:cNvSpPr/>
      </dsp:nvSpPr>
      <dsp:spPr>
        <a:xfrm>
          <a:off x="4852800" y="118020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40DE8-245E-48E3-BB62-74683AA2F127}">
      <dsp:nvSpPr>
        <dsp:cNvPr id="0" name=""/>
        <dsp:cNvSpPr/>
      </dsp:nvSpPr>
      <dsp:spPr>
        <a:xfrm>
          <a:off x="4357800" y="22603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Continuous Learning Culture </a:t>
          </a:r>
        </a:p>
      </dsp:txBody>
      <dsp:txXfrm>
        <a:off x="4357800" y="2260314"/>
        <a:ext cx="1800000" cy="720000"/>
      </dsp:txXfrm>
    </dsp:sp>
    <dsp:sp modelId="{BF1789A6-2915-456A-81D9-53FDCE34F7E4}">
      <dsp:nvSpPr>
        <dsp:cNvPr id="0" name=""/>
        <dsp:cNvSpPr/>
      </dsp:nvSpPr>
      <dsp:spPr>
        <a:xfrm>
          <a:off x="6967800" y="118020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23CDF-631C-495D-85ED-BCEA1D09C454}">
      <dsp:nvSpPr>
        <dsp:cNvPr id="0" name=""/>
        <dsp:cNvSpPr/>
      </dsp:nvSpPr>
      <dsp:spPr>
        <a:xfrm>
          <a:off x="6472800" y="22603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Cross-Training and Rotation </a:t>
          </a:r>
        </a:p>
      </dsp:txBody>
      <dsp:txXfrm>
        <a:off x="6472800" y="2260314"/>
        <a:ext cx="1800000" cy="720000"/>
      </dsp:txXfrm>
    </dsp:sp>
    <dsp:sp modelId="{DA3079C9-98BB-499A-9AA4-94BFA5145B72}">
      <dsp:nvSpPr>
        <dsp:cNvPr id="0" name=""/>
        <dsp:cNvSpPr/>
      </dsp:nvSpPr>
      <dsp:spPr>
        <a:xfrm>
          <a:off x="9082800" y="118020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067E1-4221-450A-B9AC-55B786804328}">
      <dsp:nvSpPr>
        <dsp:cNvPr id="0" name=""/>
        <dsp:cNvSpPr/>
      </dsp:nvSpPr>
      <dsp:spPr>
        <a:xfrm>
          <a:off x="8587800" y="22603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Certifications and Feedback </a:t>
          </a:r>
        </a:p>
      </dsp:txBody>
      <dsp:txXfrm>
        <a:off x="8587800" y="2260314"/>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C2B25-550F-411F-A038-83B211BA983C}">
      <dsp:nvSpPr>
        <dsp:cNvPr id="0" name=""/>
        <dsp:cNvSpPr/>
      </dsp:nvSpPr>
      <dsp:spPr>
        <a:xfrm>
          <a:off x="0" y="507"/>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8406F-C269-4BA9-B789-3B74CFD99F42}">
      <dsp:nvSpPr>
        <dsp:cNvPr id="0" name=""/>
        <dsp:cNvSpPr/>
      </dsp:nvSpPr>
      <dsp:spPr>
        <a:xfrm>
          <a:off x="359500" y="267904"/>
          <a:ext cx="653636" cy="653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6F82D3-55D4-45A1-9688-30E860F3DB8A}">
      <dsp:nvSpPr>
        <dsp:cNvPr id="0" name=""/>
        <dsp:cNvSpPr/>
      </dsp:nvSpPr>
      <dsp:spPr>
        <a:xfrm>
          <a:off x="1372636" y="507"/>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Innovation and Compliance </a:t>
          </a:r>
        </a:p>
      </dsp:txBody>
      <dsp:txXfrm>
        <a:off x="1372636" y="507"/>
        <a:ext cx="9142963" cy="1188429"/>
      </dsp:txXfrm>
    </dsp:sp>
    <dsp:sp modelId="{02EF7D03-756A-4BA2-944C-4399F877DAB5}">
      <dsp:nvSpPr>
        <dsp:cNvPr id="0" name=""/>
        <dsp:cNvSpPr/>
      </dsp:nvSpPr>
      <dsp:spPr>
        <a:xfrm>
          <a:off x="0" y="1486045"/>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8B790-CFC6-4B5D-A899-5A408E3E811D}">
      <dsp:nvSpPr>
        <dsp:cNvPr id="0" name=""/>
        <dsp:cNvSpPr/>
      </dsp:nvSpPr>
      <dsp:spPr>
        <a:xfrm>
          <a:off x="359500" y="1753441"/>
          <a:ext cx="653636" cy="653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14E280-A3AC-46AF-97B6-02E0C926AB27}">
      <dsp:nvSpPr>
        <dsp:cNvPr id="0" name=""/>
        <dsp:cNvSpPr/>
      </dsp:nvSpPr>
      <dsp:spPr>
        <a:xfrm>
          <a:off x="1372636" y="1486045"/>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Diversified Offerings and Talent Development </a:t>
          </a:r>
        </a:p>
      </dsp:txBody>
      <dsp:txXfrm>
        <a:off x="1372636" y="1486045"/>
        <a:ext cx="9142963" cy="1188429"/>
      </dsp:txXfrm>
    </dsp:sp>
    <dsp:sp modelId="{6491420F-E4E0-4791-9E5A-9EA27160A35A}">
      <dsp:nvSpPr>
        <dsp:cNvPr id="0" name=""/>
        <dsp:cNvSpPr/>
      </dsp:nvSpPr>
      <dsp:spPr>
        <a:xfrm>
          <a:off x="0" y="2971582"/>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8A7D-58CB-4999-856C-E7F9F88B0CE0}">
      <dsp:nvSpPr>
        <dsp:cNvPr id="0" name=""/>
        <dsp:cNvSpPr/>
      </dsp:nvSpPr>
      <dsp:spPr>
        <a:xfrm>
          <a:off x="359500" y="3238979"/>
          <a:ext cx="653636" cy="653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3ABDC-69B4-4A2E-B00A-9233E04D0B50}">
      <dsp:nvSpPr>
        <dsp:cNvPr id="0" name=""/>
        <dsp:cNvSpPr/>
      </dsp:nvSpPr>
      <dsp:spPr>
        <a:xfrm>
          <a:off x="1372636" y="2971582"/>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Collaboration and Partnerships </a:t>
          </a:r>
        </a:p>
      </dsp:txBody>
      <dsp:txXfrm>
        <a:off x="1372636" y="2971582"/>
        <a:ext cx="9142963" cy="11884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15508-99E7-42D2-BA90-7AF6FDC42EB8}">
      <dsp:nvSpPr>
        <dsp:cNvPr id="0" name=""/>
        <dsp:cNvSpPr/>
      </dsp:nvSpPr>
      <dsp:spPr>
        <a:xfrm>
          <a:off x="679050" y="48275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9C065-0143-4B58-BA1D-11049B149F75}">
      <dsp:nvSpPr>
        <dsp:cNvPr id="0" name=""/>
        <dsp:cNvSpPr/>
      </dsp:nvSpPr>
      <dsp:spPr>
        <a:xfrm>
          <a:off x="1081237" y="88494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11DB2-6D7C-4D20-8673-9506417D47BF}">
      <dsp:nvSpPr>
        <dsp:cNvPr id="0" name=""/>
        <dsp:cNvSpPr/>
      </dsp:nvSpPr>
      <dsp:spPr>
        <a:xfrm>
          <a:off x="75768" y="295776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People Challenges – Talent Acquisition, Culture Differences </a:t>
          </a:r>
        </a:p>
      </dsp:txBody>
      <dsp:txXfrm>
        <a:off x="75768" y="2957760"/>
        <a:ext cx="3093750" cy="720000"/>
      </dsp:txXfrm>
    </dsp:sp>
    <dsp:sp modelId="{943F84C1-B42C-43FF-93AD-03A9C368CC20}">
      <dsp:nvSpPr>
        <dsp:cNvPr id="0" name=""/>
        <dsp:cNvSpPr/>
      </dsp:nvSpPr>
      <dsp:spPr>
        <a:xfrm>
          <a:off x="4314206" y="48275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04AC5-2E03-4632-9E3C-251046D74FF4}">
      <dsp:nvSpPr>
        <dsp:cNvPr id="0" name=""/>
        <dsp:cNvSpPr/>
      </dsp:nvSpPr>
      <dsp:spPr>
        <a:xfrm>
          <a:off x="4716393" y="88494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07DF20-E4A3-49A6-B7E1-2871882258B1}">
      <dsp:nvSpPr>
        <dsp:cNvPr id="0" name=""/>
        <dsp:cNvSpPr/>
      </dsp:nvSpPr>
      <dsp:spPr>
        <a:xfrm>
          <a:off x="3710925" y="295776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Process Challenges – Regulatory Compliance, Risk Management </a:t>
          </a:r>
        </a:p>
      </dsp:txBody>
      <dsp:txXfrm>
        <a:off x="3710925" y="2957760"/>
        <a:ext cx="3093750" cy="720000"/>
      </dsp:txXfrm>
    </dsp:sp>
    <dsp:sp modelId="{1537F8D7-F2D7-4E83-A04F-54F67A219168}">
      <dsp:nvSpPr>
        <dsp:cNvPr id="0" name=""/>
        <dsp:cNvSpPr/>
      </dsp:nvSpPr>
      <dsp:spPr>
        <a:xfrm>
          <a:off x="7949362" y="48275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2046A-835C-4EAE-A9AB-8D0E671E33A1}">
      <dsp:nvSpPr>
        <dsp:cNvPr id="0" name=""/>
        <dsp:cNvSpPr/>
      </dsp:nvSpPr>
      <dsp:spPr>
        <a:xfrm>
          <a:off x="8351550" y="88494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0AC3B7-9FB1-496E-9FA3-E0E48042779F}">
      <dsp:nvSpPr>
        <dsp:cNvPr id="0" name=""/>
        <dsp:cNvSpPr/>
      </dsp:nvSpPr>
      <dsp:spPr>
        <a:xfrm>
          <a:off x="7346081" y="295776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Technology Challenges – Data Security and Privacy, Interoperability </a:t>
          </a:r>
        </a:p>
      </dsp:txBody>
      <dsp:txXfrm>
        <a:off x="7346081" y="2957760"/>
        <a:ext cx="309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1D772-246D-447B-802F-915884EF850D}">
      <dsp:nvSpPr>
        <dsp:cNvPr id="0" name=""/>
        <dsp:cNvSpPr/>
      </dsp:nvSpPr>
      <dsp:spPr>
        <a:xfrm>
          <a:off x="212335" y="39070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C784C-80A8-4B18-816F-1F7B70267727}">
      <dsp:nvSpPr>
        <dsp:cNvPr id="0" name=""/>
        <dsp:cNvSpPr/>
      </dsp:nvSpPr>
      <dsp:spPr>
        <a:xfrm>
          <a:off x="492877" y="67124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C5321-C201-4ADF-9B88-CF7683F2A5B8}">
      <dsp:nvSpPr>
        <dsp:cNvPr id="0" name=""/>
        <dsp:cNvSpPr/>
      </dsp:nvSpPr>
      <dsp:spPr>
        <a:xfrm>
          <a:off x="1834517" y="39070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Embrace Innovation </a:t>
          </a:r>
        </a:p>
      </dsp:txBody>
      <dsp:txXfrm>
        <a:off x="1834517" y="390700"/>
        <a:ext cx="3148942" cy="1335915"/>
      </dsp:txXfrm>
    </dsp:sp>
    <dsp:sp modelId="{FA2A40FF-90D8-4F00-90A4-9D9ED67AE0FD}">
      <dsp:nvSpPr>
        <dsp:cNvPr id="0" name=""/>
        <dsp:cNvSpPr/>
      </dsp:nvSpPr>
      <dsp:spPr>
        <a:xfrm>
          <a:off x="5532139" y="39070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72893-C7AF-4E94-A03D-78D7DEE8B038}">
      <dsp:nvSpPr>
        <dsp:cNvPr id="0" name=""/>
        <dsp:cNvSpPr/>
      </dsp:nvSpPr>
      <dsp:spPr>
        <a:xfrm>
          <a:off x="5812681" y="67124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8025E-6D5B-4FC2-B4D5-77A15B63C906}">
      <dsp:nvSpPr>
        <dsp:cNvPr id="0" name=""/>
        <dsp:cNvSpPr/>
      </dsp:nvSpPr>
      <dsp:spPr>
        <a:xfrm>
          <a:off x="7154322" y="39070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Promote Collaboration </a:t>
          </a:r>
        </a:p>
      </dsp:txBody>
      <dsp:txXfrm>
        <a:off x="7154322" y="390700"/>
        <a:ext cx="3148942" cy="1335915"/>
      </dsp:txXfrm>
    </dsp:sp>
    <dsp:sp modelId="{F4D0B925-FD6C-4381-B5C4-0EFCD9E2F71E}">
      <dsp:nvSpPr>
        <dsp:cNvPr id="0" name=""/>
        <dsp:cNvSpPr/>
      </dsp:nvSpPr>
      <dsp:spPr>
        <a:xfrm>
          <a:off x="212335" y="243390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143E8-179A-4B6A-B8C7-E8DBCD995DE9}">
      <dsp:nvSpPr>
        <dsp:cNvPr id="0" name=""/>
        <dsp:cNvSpPr/>
      </dsp:nvSpPr>
      <dsp:spPr>
        <a:xfrm>
          <a:off x="492877" y="271444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18ECC-D3C6-4A9A-AB3F-3169459BEC3F}">
      <dsp:nvSpPr>
        <dsp:cNvPr id="0" name=""/>
        <dsp:cNvSpPr/>
      </dsp:nvSpPr>
      <dsp:spPr>
        <a:xfrm>
          <a:off x="1834517" y="24339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Prioritize Learning and Development </a:t>
          </a:r>
        </a:p>
      </dsp:txBody>
      <dsp:txXfrm>
        <a:off x="1834517" y="2433904"/>
        <a:ext cx="3148942" cy="1335915"/>
      </dsp:txXfrm>
    </dsp:sp>
    <dsp:sp modelId="{3E2EE958-32DD-4029-BAA6-5CF5BCB8FD97}">
      <dsp:nvSpPr>
        <dsp:cNvPr id="0" name=""/>
        <dsp:cNvSpPr/>
      </dsp:nvSpPr>
      <dsp:spPr>
        <a:xfrm>
          <a:off x="5532139" y="2433904"/>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D78AB-8702-40B2-9114-A1157D4830FC}">
      <dsp:nvSpPr>
        <dsp:cNvPr id="0" name=""/>
        <dsp:cNvSpPr/>
      </dsp:nvSpPr>
      <dsp:spPr>
        <a:xfrm>
          <a:off x="5812681" y="271444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B07B8-F407-4904-BE52-5F33ABBC3F5C}">
      <dsp:nvSpPr>
        <dsp:cNvPr id="0" name=""/>
        <dsp:cNvSpPr/>
      </dsp:nvSpPr>
      <dsp:spPr>
        <a:xfrm>
          <a:off x="7154322" y="243390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Foster Agility and Adaptability </a:t>
          </a:r>
        </a:p>
      </dsp:txBody>
      <dsp:txXfrm>
        <a:off x="7154322" y="2433904"/>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A3320-956C-42D2-BBE7-B9B79EA83AA7}">
      <dsp:nvSpPr>
        <dsp:cNvPr id="0" name=""/>
        <dsp:cNvSpPr/>
      </dsp:nvSpPr>
      <dsp:spPr>
        <a:xfrm>
          <a:off x="0" y="507"/>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34AC6-51EB-486B-A2C9-8A588ECAC7B5}">
      <dsp:nvSpPr>
        <dsp:cNvPr id="0" name=""/>
        <dsp:cNvSpPr/>
      </dsp:nvSpPr>
      <dsp:spPr>
        <a:xfrm>
          <a:off x="359500" y="267904"/>
          <a:ext cx="653636" cy="653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255CA-A2E6-47B1-9746-5CC9B11ED5F8}">
      <dsp:nvSpPr>
        <dsp:cNvPr id="0" name=""/>
        <dsp:cNvSpPr/>
      </dsp:nvSpPr>
      <dsp:spPr>
        <a:xfrm>
          <a:off x="1372636" y="507"/>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Strategic Imperatives for Global Expansion</a:t>
          </a:r>
        </a:p>
      </dsp:txBody>
      <dsp:txXfrm>
        <a:off x="1372636" y="507"/>
        <a:ext cx="9142963" cy="1188429"/>
      </dsp:txXfrm>
    </dsp:sp>
    <dsp:sp modelId="{A0812572-F579-460F-B607-4D34A48C6536}">
      <dsp:nvSpPr>
        <dsp:cNvPr id="0" name=""/>
        <dsp:cNvSpPr/>
      </dsp:nvSpPr>
      <dsp:spPr>
        <a:xfrm>
          <a:off x="0" y="1486045"/>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39C4C-A3A3-432C-B39C-07514F7CD6C5}">
      <dsp:nvSpPr>
        <dsp:cNvPr id="0" name=""/>
        <dsp:cNvSpPr/>
      </dsp:nvSpPr>
      <dsp:spPr>
        <a:xfrm>
          <a:off x="359500" y="1753441"/>
          <a:ext cx="653636" cy="653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E3F12-688D-4CD1-8520-DAEEA871A5D2}">
      <dsp:nvSpPr>
        <dsp:cNvPr id="0" name=""/>
        <dsp:cNvSpPr/>
      </dsp:nvSpPr>
      <dsp:spPr>
        <a:xfrm>
          <a:off x="1372636" y="1486045"/>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Cultural Shift for Innovation and Collaboration </a:t>
          </a:r>
        </a:p>
      </dsp:txBody>
      <dsp:txXfrm>
        <a:off x="1372636" y="1486045"/>
        <a:ext cx="9142963" cy="1188429"/>
      </dsp:txXfrm>
    </dsp:sp>
    <dsp:sp modelId="{208A666F-B867-4E78-B852-EE96CA8808A3}">
      <dsp:nvSpPr>
        <dsp:cNvPr id="0" name=""/>
        <dsp:cNvSpPr/>
      </dsp:nvSpPr>
      <dsp:spPr>
        <a:xfrm>
          <a:off x="0" y="2971582"/>
          <a:ext cx="10515600" cy="118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14654-5388-466F-94DF-388DC6C965D7}">
      <dsp:nvSpPr>
        <dsp:cNvPr id="0" name=""/>
        <dsp:cNvSpPr/>
      </dsp:nvSpPr>
      <dsp:spPr>
        <a:xfrm>
          <a:off x="359500" y="3238979"/>
          <a:ext cx="653636" cy="653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0A6AA-A9E8-444B-A614-5374808779F5}">
      <dsp:nvSpPr>
        <dsp:cNvPr id="0" name=""/>
        <dsp:cNvSpPr/>
      </dsp:nvSpPr>
      <dsp:spPr>
        <a:xfrm>
          <a:off x="1372636" y="2971582"/>
          <a:ext cx="9142963" cy="11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5" tIns="125775" rIns="125775" bIns="125775" numCol="1" spcCol="1270" anchor="ctr" anchorCtr="0">
          <a:noAutofit/>
        </a:bodyPr>
        <a:lstStyle/>
        <a:p>
          <a:pPr marL="0" lvl="0" indent="0" algn="l" defTabSz="1111250">
            <a:lnSpc>
              <a:spcPct val="100000"/>
            </a:lnSpc>
            <a:spcBef>
              <a:spcPct val="0"/>
            </a:spcBef>
            <a:spcAft>
              <a:spcPct val="35000"/>
            </a:spcAft>
            <a:buNone/>
          </a:pPr>
          <a:r>
            <a:rPr lang="en-US" sz="2500" kern="1200"/>
            <a:t>Technological Advancements for Competitive Edge </a:t>
          </a:r>
        </a:p>
      </dsp:txBody>
      <dsp:txXfrm>
        <a:off x="1372636" y="2971582"/>
        <a:ext cx="9142963" cy="118842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8C40D-7060-6049-BCCE-BDFCDB2A8D02}" type="datetimeFigureOut">
              <a:rPr lang="en-US" smtClean="0"/>
              <a:t>9/5/24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EA15-70E1-E74C-9F14-57EC9F8A9593}" type="slidenum">
              <a:rPr lang="en-US" smtClean="0"/>
              <a:t>‹#›</a:t>
            </a:fld>
            <a:endParaRPr lang="en-US"/>
          </a:p>
        </p:txBody>
      </p:sp>
    </p:spTree>
    <p:extLst>
      <p:ext uri="{BB962C8B-B14F-4D97-AF65-F5344CB8AC3E}">
        <p14:creationId xmlns:p14="http://schemas.microsoft.com/office/powerpoint/2010/main" val="179503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effectLst/>
                <a:latin typeface="-apple-system"/>
              </a:rPr>
              <a:t>Market Size and User Base</a:t>
            </a:r>
            <a:r>
              <a:rPr lang="en-IN" b="0" i="0" u="none" strike="noStrike" dirty="0">
                <a:effectLst/>
                <a:latin typeface="-apple-system"/>
              </a:rPr>
              <a:t>: By the end of 2015, China's Internet finance market was valued at over ¥12 trillion with more than 500 million users. The industry continued to expand, with the number of fintech companies reaching 5,000 by 2017.</a:t>
            </a:r>
          </a:p>
          <a:p>
            <a:pPr algn="l">
              <a:buFont typeface="+mj-lt"/>
              <a:buAutoNum type="arabicPeriod"/>
            </a:pPr>
            <a:r>
              <a:rPr lang="en-IN" b="1" i="0" u="none" strike="noStrike" dirty="0">
                <a:effectLst/>
                <a:latin typeface="-apple-system"/>
              </a:rPr>
              <a:t>Innovation and Competition</a:t>
            </a:r>
            <a:r>
              <a:rPr lang="en-IN" b="0" i="0" u="none" strike="noStrike" dirty="0">
                <a:effectLst/>
                <a:latin typeface="-apple-system"/>
              </a:rPr>
              <a:t>: Fintech companies in China, including internet giants, </a:t>
            </a:r>
            <a:r>
              <a:rPr lang="en-IN" b="0" i="0" u="none" strike="noStrike" dirty="0" err="1">
                <a:effectLst/>
                <a:latin typeface="-apple-system"/>
              </a:rPr>
              <a:t>startups</a:t>
            </a:r>
            <a:r>
              <a:rPr lang="en-IN" b="0" i="0" u="none" strike="noStrike" dirty="0">
                <a:effectLst/>
                <a:latin typeface="-apple-system"/>
              </a:rPr>
              <a:t>, and traditional financial firms, have been at the forefront of innovation. They have introduced a wide range of financial products and services, challenging traditional financial institutions and driving competition in the market.</a:t>
            </a:r>
          </a:p>
          <a:p>
            <a:pPr algn="l">
              <a:buFont typeface="+mj-lt"/>
              <a:buAutoNum type="arabicPeriod"/>
            </a:pPr>
            <a:r>
              <a:rPr lang="en-IN" b="1" i="0" u="none" strike="noStrike" dirty="0">
                <a:effectLst/>
                <a:latin typeface="-apple-system"/>
              </a:rPr>
              <a:t>Regulatory Environment</a:t>
            </a:r>
            <a:r>
              <a:rPr lang="en-IN" b="0" i="0" u="none" strike="noStrike" dirty="0">
                <a:effectLst/>
                <a:latin typeface="-apple-system"/>
              </a:rPr>
              <a:t>: Initially, the Chinese government had a lenient approach towards Internet finance. However, regulatory policies became more stringent from 2016 onwards, aiming to regulate the development of Internet finance and address issues such as cash loans and third-party payments. This regulatory environment has influenced the transformation of fintech companies into </a:t>
            </a:r>
            <a:r>
              <a:rPr lang="en-IN" b="0" i="0" u="none" strike="noStrike" dirty="0" err="1">
                <a:effectLst/>
                <a:latin typeface="-apple-system"/>
              </a:rPr>
              <a:t>techfin</a:t>
            </a:r>
            <a:r>
              <a:rPr lang="en-IN" b="0" i="0" u="none" strike="noStrike" dirty="0">
                <a:effectLst/>
                <a:latin typeface="-apple-system"/>
              </a:rPr>
              <a:t> companies.</a:t>
            </a:r>
          </a:p>
          <a:p>
            <a:pPr algn="l">
              <a:buFont typeface="+mj-lt"/>
              <a:buAutoNum type="arabicPeriod"/>
            </a:pPr>
            <a:r>
              <a:rPr lang="en-IN" b="1" i="0" u="none" strike="noStrike" dirty="0" err="1">
                <a:effectLst/>
                <a:latin typeface="-apple-system"/>
              </a:rPr>
              <a:t>Techfin</a:t>
            </a:r>
            <a:r>
              <a:rPr lang="en-IN" b="1" i="0" u="none" strike="noStrike" dirty="0">
                <a:effectLst/>
                <a:latin typeface="-apple-system"/>
              </a:rPr>
              <a:t> Model</a:t>
            </a:r>
            <a:r>
              <a:rPr lang="en-IN" b="0" i="0" u="none" strike="noStrike" dirty="0">
                <a:effectLst/>
                <a:latin typeface="-apple-system"/>
              </a:rPr>
              <a:t>: Fintech companies in China have transitioned into </a:t>
            </a:r>
            <a:r>
              <a:rPr lang="en-IN" b="0" i="0" u="none" strike="noStrike" dirty="0" err="1">
                <a:effectLst/>
                <a:latin typeface="-apple-system"/>
              </a:rPr>
              <a:t>techfin</a:t>
            </a:r>
            <a:r>
              <a:rPr lang="en-IN" b="0" i="0" u="none" strike="noStrike" dirty="0">
                <a:effectLst/>
                <a:latin typeface="-apple-system"/>
              </a:rPr>
              <a:t> companies, focusing on technology to support financial institutions. This shift reflects a collaborative approach between technology and finance sectors to enhance financial services and address market demands.</a:t>
            </a:r>
          </a:p>
          <a:p>
            <a:br>
              <a:rPr lang="en-IN" dirty="0"/>
            </a:br>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4</a:t>
            </a:fld>
            <a:endParaRPr lang="en-US"/>
          </a:p>
        </p:txBody>
      </p:sp>
    </p:spTree>
    <p:extLst>
      <p:ext uri="{BB962C8B-B14F-4D97-AF65-F5344CB8AC3E}">
        <p14:creationId xmlns:p14="http://schemas.microsoft.com/office/powerpoint/2010/main" val="99088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u="none" strike="noStrike" dirty="0">
                <a:solidFill>
                  <a:srgbClr val="ECECEC"/>
                </a:solidFill>
                <a:effectLst/>
                <a:latin typeface="Söhne"/>
              </a:rPr>
              <a:t>Challenges  - </a:t>
            </a:r>
          </a:p>
          <a:p>
            <a:pPr lvl="1" algn="l">
              <a:buFont typeface="+mj-lt"/>
              <a:buAutoNum type="arabicPeriod"/>
            </a:pPr>
            <a:r>
              <a:rPr lang="en-IN" b="0" i="0" u="none" strike="noStrike" dirty="0">
                <a:solidFill>
                  <a:srgbClr val="ECECEC"/>
                </a:solidFill>
                <a:effectLst/>
                <a:latin typeface="Söhne"/>
              </a:rPr>
              <a:t>Regulatory Environment: Evolving regulations demand continuous adaptation, adding complexity and compliance costs for FinTech companies.</a:t>
            </a:r>
          </a:p>
          <a:p>
            <a:pPr lvl="1" algn="l">
              <a:buFont typeface="+mj-lt"/>
              <a:buAutoNum type="arabicPeriod"/>
            </a:pPr>
            <a:r>
              <a:rPr lang="en-IN" b="0" i="0" u="none" strike="noStrike" dirty="0">
                <a:solidFill>
                  <a:srgbClr val="ECECEC"/>
                </a:solidFill>
                <a:effectLst/>
                <a:latin typeface="Söhne"/>
              </a:rPr>
              <a:t>Competition: Intense rivalry from tech giants and traditional financial institutions requires differentiation and constant innovation to maintain market position.</a:t>
            </a:r>
          </a:p>
          <a:p>
            <a:pPr lvl="1" algn="l">
              <a:buFont typeface="+mj-lt"/>
              <a:buAutoNum type="arabicPeriod"/>
            </a:pPr>
            <a:r>
              <a:rPr lang="en-IN" b="0" i="0" u="none" strike="noStrike" dirty="0">
                <a:solidFill>
                  <a:srgbClr val="ECECEC"/>
                </a:solidFill>
                <a:effectLst/>
                <a:latin typeface="Söhne"/>
              </a:rPr>
              <a:t>Cybersecurity: Increasing digitization heightens cybersecurity threats, necessitating robust measures to safeguard customer data and transactions.</a:t>
            </a:r>
          </a:p>
          <a:p>
            <a:pPr lvl="1" algn="l">
              <a:buFont typeface="+mj-lt"/>
              <a:buAutoNum type="arabicPeriod"/>
            </a:pPr>
            <a:r>
              <a:rPr lang="en-IN" b="0" i="0" u="none" strike="noStrike" dirty="0">
                <a:solidFill>
                  <a:srgbClr val="ECECEC"/>
                </a:solidFill>
                <a:effectLst/>
                <a:latin typeface="Söhne"/>
              </a:rPr>
              <a:t>Consumer Trust: Building and maintaining trust is pivotal in a diverse market, requiring transparency and reliability in digital financial services.</a:t>
            </a:r>
          </a:p>
          <a:p>
            <a:pPr algn="l">
              <a:buFont typeface="+mj-lt"/>
              <a:buAutoNum type="arabicPeriod"/>
            </a:pPr>
            <a:r>
              <a:rPr lang="en-IN" b="1" i="0" u="none" strike="noStrike" dirty="0">
                <a:solidFill>
                  <a:srgbClr val="ECECEC"/>
                </a:solidFill>
                <a:effectLst/>
                <a:latin typeface="Söhne"/>
              </a:rPr>
              <a:t>Opportunities</a:t>
            </a:r>
            <a:r>
              <a:rPr lang="en-IN" b="0" i="0" u="none" strike="noStrike" dirty="0">
                <a:solidFill>
                  <a:srgbClr val="ECECEC"/>
                </a:solidFill>
                <a:effectLst/>
                <a:latin typeface="Söhne"/>
              </a:rPr>
              <a:t>:</a:t>
            </a:r>
          </a:p>
          <a:p>
            <a:pPr marL="742950" lvl="1" indent="-285750" algn="l">
              <a:buFont typeface="+mj-lt"/>
              <a:buAutoNum type="arabicPeriod"/>
            </a:pPr>
            <a:r>
              <a:rPr lang="en-IN" b="0" i="0" u="none" strike="noStrike" dirty="0">
                <a:solidFill>
                  <a:srgbClr val="ECECEC"/>
                </a:solidFill>
                <a:effectLst/>
                <a:latin typeface="Söhne"/>
              </a:rPr>
              <a:t>Market Size and Growth: China's vast market offers substantial growth potential, driven by a large population and increasing digital adoption.</a:t>
            </a:r>
          </a:p>
          <a:p>
            <a:pPr marL="742950" lvl="1" indent="-285750" algn="l">
              <a:buFont typeface="+mj-lt"/>
              <a:buAutoNum type="arabicPeriod"/>
            </a:pPr>
            <a:r>
              <a:rPr lang="en-IN" b="0" i="0" u="none" strike="noStrike" dirty="0">
                <a:solidFill>
                  <a:srgbClr val="ECECEC"/>
                </a:solidFill>
                <a:effectLst/>
                <a:latin typeface="Söhne"/>
              </a:rPr>
              <a:t>Innovation: Dynamic industry landscape fosters opportunities for continuous innovation in products, services, and technologies.</a:t>
            </a:r>
          </a:p>
          <a:p>
            <a:pPr marL="742950" lvl="1" indent="-285750" algn="l">
              <a:buFont typeface="+mj-lt"/>
              <a:buAutoNum type="arabicPeriod"/>
            </a:pPr>
            <a:r>
              <a:rPr lang="en-IN" b="0" i="0" u="none" strike="noStrike" dirty="0">
                <a:solidFill>
                  <a:srgbClr val="ECECEC"/>
                </a:solidFill>
                <a:effectLst/>
                <a:latin typeface="Söhne"/>
              </a:rPr>
              <a:t>Financial Inclusion: FinTech solutions can address financial inclusion challenges by reaching underserved populations.</a:t>
            </a:r>
          </a:p>
          <a:p>
            <a:pPr marL="742950" lvl="1" indent="-285750" algn="l">
              <a:buFont typeface="+mj-lt"/>
              <a:buAutoNum type="arabicPeriod"/>
            </a:pPr>
            <a:r>
              <a:rPr lang="en-IN" b="0" i="0" u="none" strike="noStrike" dirty="0">
                <a:solidFill>
                  <a:srgbClr val="ECECEC"/>
                </a:solidFill>
                <a:effectLst/>
                <a:latin typeface="Söhne"/>
              </a:rPr>
              <a:t>Partnerships: Collaborations with traditional financial institutions and technology companies can fuel further innovation and market penetration.</a:t>
            </a:r>
          </a:p>
          <a:p>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5</a:t>
            </a:fld>
            <a:endParaRPr lang="en-US"/>
          </a:p>
        </p:txBody>
      </p:sp>
    </p:spTree>
    <p:extLst>
      <p:ext uri="{BB962C8B-B14F-4D97-AF65-F5344CB8AC3E}">
        <p14:creationId xmlns:p14="http://schemas.microsoft.com/office/powerpoint/2010/main" val="1024573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Cross-Functional Teams</a:t>
            </a:r>
            <a:r>
              <a:rPr lang="en-IN" b="0" i="0" u="none" strike="noStrike" dirty="0">
                <a:solidFill>
                  <a:srgbClr val="ECECEC"/>
                </a:solidFill>
                <a:effectLst/>
                <a:latin typeface="Söhne"/>
              </a:rPr>
              <a:t>: Foster collaboration and diversity by forming teams with varied skill sets, including developers, data scientists, designers, and business analysts.</a:t>
            </a:r>
          </a:p>
          <a:p>
            <a:pPr algn="l">
              <a:buFont typeface="+mj-lt"/>
              <a:buAutoNum type="arabicPeriod"/>
            </a:pPr>
            <a:r>
              <a:rPr lang="en-IN" b="1" i="0" u="none" strike="noStrike" dirty="0">
                <a:solidFill>
                  <a:srgbClr val="ECECEC"/>
                </a:solidFill>
                <a:effectLst/>
                <a:latin typeface="Söhne"/>
              </a:rPr>
              <a:t>Agile Methodologies</a:t>
            </a:r>
            <a:r>
              <a:rPr lang="en-IN" b="0" i="0" u="none" strike="noStrike" dirty="0">
                <a:solidFill>
                  <a:srgbClr val="ECECEC"/>
                </a:solidFill>
                <a:effectLst/>
                <a:latin typeface="Söhne"/>
              </a:rPr>
              <a:t>: Implement agile practices like Scrum or Kanban to enable rapid development cycles, flexibility, and continuous improvement.</a:t>
            </a:r>
          </a:p>
          <a:p>
            <a:pPr algn="l">
              <a:buFont typeface="+mj-lt"/>
              <a:buAutoNum type="arabicPeriod"/>
            </a:pPr>
            <a:r>
              <a:rPr lang="en-IN" b="1" i="0" u="none" strike="noStrike" dirty="0">
                <a:solidFill>
                  <a:srgbClr val="ECECEC"/>
                </a:solidFill>
                <a:effectLst/>
                <a:latin typeface="Söhne"/>
              </a:rPr>
              <a:t>Innovation Labs/</a:t>
            </a:r>
            <a:r>
              <a:rPr lang="en-IN" b="1" i="0" u="none" strike="noStrike" dirty="0" err="1">
                <a:solidFill>
                  <a:srgbClr val="ECECEC"/>
                </a:solidFill>
                <a:effectLst/>
                <a:latin typeface="Söhne"/>
              </a:rPr>
              <a:t>Centers</a:t>
            </a:r>
            <a:r>
              <a:rPr lang="en-IN" b="1" i="0" u="none" strike="noStrike" dirty="0">
                <a:solidFill>
                  <a:srgbClr val="ECECEC"/>
                </a:solidFill>
                <a:effectLst/>
                <a:latin typeface="Söhne"/>
              </a:rPr>
              <a:t> of Excellence</a:t>
            </a:r>
            <a:r>
              <a:rPr lang="en-IN" b="0" i="0" u="none" strike="noStrike" dirty="0">
                <a:solidFill>
                  <a:srgbClr val="ECECEC"/>
                </a:solidFill>
                <a:effectLst/>
                <a:latin typeface="Söhne"/>
              </a:rPr>
              <a:t>: Establish dedicated hubs for researching emerging technologies, prototyping new solutions, and fostering a culture of experimentation.</a:t>
            </a:r>
          </a:p>
          <a:p>
            <a:pPr algn="l">
              <a:buFont typeface="+mj-lt"/>
              <a:buAutoNum type="arabicPeriod"/>
            </a:pPr>
            <a:r>
              <a:rPr lang="en-IN" b="1" i="0" u="none" strike="noStrike" dirty="0">
                <a:solidFill>
                  <a:srgbClr val="ECECEC"/>
                </a:solidFill>
                <a:effectLst/>
                <a:latin typeface="Söhne"/>
              </a:rPr>
              <a:t>Customer-Centric Approach</a:t>
            </a:r>
            <a:r>
              <a:rPr lang="en-IN" b="0" i="0" u="none" strike="noStrike" dirty="0">
                <a:solidFill>
                  <a:srgbClr val="ECECEC"/>
                </a:solidFill>
                <a:effectLst/>
                <a:latin typeface="Söhne"/>
              </a:rPr>
              <a:t>: Align IT initiatives with customer needs and business objectives to deliver innovative solutions that drive meaningful impact and differentiation in the market.</a:t>
            </a:r>
          </a:p>
          <a:p>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6</a:t>
            </a:fld>
            <a:endParaRPr lang="en-US"/>
          </a:p>
        </p:txBody>
      </p:sp>
    </p:spTree>
    <p:extLst>
      <p:ext uri="{BB962C8B-B14F-4D97-AF65-F5344CB8AC3E}">
        <p14:creationId xmlns:p14="http://schemas.microsoft.com/office/powerpoint/2010/main" val="140364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Identify Future Skills</a:t>
            </a:r>
            <a:r>
              <a:rPr lang="en-IN" b="0" i="0" u="none" strike="noStrike" dirty="0">
                <a:solidFill>
                  <a:srgbClr val="ECECEC"/>
                </a:solidFill>
                <a:effectLst/>
                <a:latin typeface="Söhne"/>
              </a:rPr>
              <a:t>: Conduct skills gap analysis to anticipate industry trends and identify essential technical and soft skills.</a:t>
            </a:r>
          </a:p>
          <a:p>
            <a:pPr algn="l">
              <a:buFont typeface="+mj-lt"/>
              <a:buAutoNum type="arabicPeriod"/>
            </a:pPr>
            <a:r>
              <a:rPr lang="en-IN" b="1" i="0" u="none" strike="noStrike" dirty="0">
                <a:solidFill>
                  <a:srgbClr val="ECECEC"/>
                </a:solidFill>
                <a:effectLst/>
                <a:latin typeface="Söhne"/>
              </a:rPr>
              <a:t>Comprehensive Training Programs</a:t>
            </a:r>
            <a:r>
              <a:rPr lang="en-IN" b="0" i="0" u="none" strike="noStrike" dirty="0">
                <a:solidFill>
                  <a:srgbClr val="ECECEC"/>
                </a:solidFill>
                <a:effectLst/>
                <a:latin typeface="Söhne"/>
              </a:rPr>
              <a:t>: Develop diverse training options covering technical (e.g., AI, blockchain) and soft skills (e.g., communication, leadership).</a:t>
            </a:r>
          </a:p>
          <a:p>
            <a:pPr algn="l">
              <a:buFont typeface="+mj-lt"/>
              <a:buAutoNum type="arabicPeriod"/>
            </a:pPr>
            <a:r>
              <a:rPr lang="en-IN" b="1" i="0" u="none" strike="noStrike" dirty="0">
                <a:solidFill>
                  <a:srgbClr val="ECECEC"/>
                </a:solidFill>
                <a:effectLst/>
                <a:latin typeface="Söhne"/>
              </a:rPr>
              <a:t>Continuous Learning Culture</a:t>
            </a:r>
            <a:r>
              <a:rPr lang="en-IN" b="0" i="0" u="none" strike="noStrike" dirty="0">
                <a:solidFill>
                  <a:srgbClr val="ECECEC"/>
                </a:solidFill>
                <a:effectLst/>
                <a:latin typeface="Söhne"/>
              </a:rPr>
              <a:t>: Foster a culture of continuous learning through self-directed learning, conferences, and online resources.</a:t>
            </a:r>
          </a:p>
          <a:p>
            <a:pPr algn="l">
              <a:buFont typeface="+mj-lt"/>
              <a:buAutoNum type="arabicPeriod"/>
            </a:pPr>
            <a:r>
              <a:rPr lang="en-IN" b="1" i="0" u="none" strike="noStrike" dirty="0">
                <a:solidFill>
                  <a:srgbClr val="ECECEC"/>
                </a:solidFill>
                <a:effectLst/>
                <a:latin typeface="Söhne"/>
              </a:rPr>
              <a:t>Cross-Training and Rotation</a:t>
            </a:r>
            <a:r>
              <a:rPr lang="en-IN" b="0" i="0" u="none" strike="noStrike" dirty="0">
                <a:solidFill>
                  <a:srgbClr val="ECECEC"/>
                </a:solidFill>
                <a:effectLst/>
                <a:latin typeface="Söhne"/>
              </a:rPr>
              <a:t>: Encourage cross-training and job rotations to broaden skill sets and enhance adaptability.</a:t>
            </a:r>
          </a:p>
          <a:p>
            <a:pPr algn="l">
              <a:buFont typeface="+mj-lt"/>
              <a:buAutoNum type="arabicPeriod"/>
            </a:pPr>
            <a:r>
              <a:rPr lang="en-IN" b="1" i="0" u="none" strike="noStrike" dirty="0">
                <a:solidFill>
                  <a:srgbClr val="ECECEC"/>
                </a:solidFill>
                <a:effectLst/>
                <a:latin typeface="Söhne"/>
              </a:rPr>
              <a:t>Certifications and Feedback</a:t>
            </a:r>
            <a:r>
              <a:rPr lang="en-IN" b="0" i="0" u="none" strike="noStrike" dirty="0">
                <a:solidFill>
                  <a:srgbClr val="ECECEC"/>
                </a:solidFill>
                <a:effectLst/>
                <a:latin typeface="Söhne"/>
              </a:rPr>
              <a:t>: Encourage certifications in relevant areas and regularly evaluate training effectiveness through feedback mechanisms.</a:t>
            </a:r>
          </a:p>
          <a:p>
            <a:endParaRPr lang="en-US" dirty="0"/>
          </a:p>
          <a:p>
            <a:r>
              <a:rPr lang="en-US" b="1" dirty="0"/>
              <a:t>Used class material for this slide.</a:t>
            </a:r>
          </a:p>
        </p:txBody>
      </p:sp>
      <p:sp>
        <p:nvSpPr>
          <p:cNvPr id="4" name="Slide Number Placeholder 3"/>
          <p:cNvSpPr>
            <a:spLocks noGrp="1"/>
          </p:cNvSpPr>
          <p:nvPr>
            <p:ph type="sldNum" sz="quarter" idx="5"/>
          </p:nvPr>
        </p:nvSpPr>
        <p:spPr/>
        <p:txBody>
          <a:bodyPr/>
          <a:lstStyle/>
          <a:p>
            <a:fld id="{2FFEEA15-70E1-E74C-9F14-57EC9F8A9593}" type="slidenum">
              <a:rPr lang="en-US" smtClean="0"/>
              <a:t>7</a:t>
            </a:fld>
            <a:endParaRPr lang="en-US"/>
          </a:p>
        </p:txBody>
      </p:sp>
    </p:spTree>
    <p:extLst>
      <p:ext uri="{BB962C8B-B14F-4D97-AF65-F5344CB8AC3E}">
        <p14:creationId xmlns:p14="http://schemas.microsoft.com/office/powerpoint/2010/main" val="38989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Innovation &amp; Compliance</a:t>
            </a:r>
            <a:r>
              <a:rPr lang="en-IN" b="0" i="0" u="none" strike="noStrike" dirty="0">
                <a:solidFill>
                  <a:srgbClr val="ECECEC"/>
                </a:solidFill>
                <a:effectLst/>
                <a:latin typeface="Söhne"/>
              </a:rPr>
              <a:t>: Ant </a:t>
            </a:r>
            <a:r>
              <a:rPr lang="en-IN" b="0" i="0" u="none" strike="noStrike" dirty="0" err="1">
                <a:solidFill>
                  <a:srgbClr val="ECECEC"/>
                </a:solidFill>
                <a:effectLst/>
                <a:latin typeface="Söhne"/>
              </a:rPr>
              <a:t>Financial's</a:t>
            </a:r>
            <a:r>
              <a:rPr lang="en-IN" b="0" i="0" u="none" strike="noStrike" dirty="0">
                <a:solidFill>
                  <a:srgbClr val="ECECEC"/>
                </a:solidFill>
                <a:effectLst/>
                <a:latin typeface="Söhne"/>
              </a:rPr>
              <a:t> strategy revolves around innovative solutions while prioritizing regulatory compliance for sustainable growth.</a:t>
            </a:r>
          </a:p>
          <a:p>
            <a:pPr algn="l">
              <a:buFont typeface="+mj-lt"/>
              <a:buAutoNum type="arabicPeriod"/>
            </a:pPr>
            <a:r>
              <a:rPr lang="en-IN" b="1" i="0" u="none" strike="noStrike" dirty="0">
                <a:solidFill>
                  <a:srgbClr val="ECECEC"/>
                </a:solidFill>
                <a:effectLst/>
                <a:latin typeface="Söhne"/>
              </a:rPr>
              <a:t>Diversified Offerings &amp; Talent Development</a:t>
            </a:r>
            <a:r>
              <a:rPr lang="en-IN" b="0" i="0" u="none" strike="noStrike" dirty="0">
                <a:solidFill>
                  <a:srgbClr val="ECECEC"/>
                </a:solidFill>
                <a:effectLst/>
                <a:latin typeface="Söhne"/>
              </a:rPr>
              <a:t>: The company aims to expand its product portfolio to meet diverse customer needs, alongside investing in talent development to foster a culture of innovation.</a:t>
            </a:r>
          </a:p>
          <a:p>
            <a:pPr algn="l">
              <a:buFont typeface="+mj-lt"/>
              <a:buAutoNum type="arabicPeriod"/>
            </a:pPr>
            <a:r>
              <a:rPr lang="en-IN" b="1" i="0" u="none" strike="noStrike" dirty="0">
                <a:solidFill>
                  <a:srgbClr val="ECECEC"/>
                </a:solidFill>
                <a:effectLst/>
                <a:latin typeface="Söhne"/>
              </a:rPr>
              <a:t>Collaboration &amp; Partnerships</a:t>
            </a:r>
            <a:r>
              <a:rPr lang="en-IN" b="0" i="0" u="none" strike="noStrike" dirty="0">
                <a:solidFill>
                  <a:srgbClr val="ECECEC"/>
                </a:solidFill>
                <a:effectLst/>
                <a:latin typeface="Söhne"/>
              </a:rPr>
              <a:t>: Ant Financial leverages collaborations with industry stakeholders, </a:t>
            </a:r>
            <a:r>
              <a:rPr lang="en-IN" b="0" i="0" u="none" strike="noStrike" dirty="0" err="1">
                <a:solidFill>
                  <a:srgbClr val="ECECEC"/>
                </a:solidFill>
                <a:effectLst/>
                <a:latin typeface="Söhne"/>
              </a:rPr>
              <a:t>startups</a:t>
            </a:r>
            <a:r>
              <a:rPr lang="en-IN" b="0" i="0" u="none" strike="noStrike" dirty="0">
                <a:solidFill>
                  <a:srgbClr val="ECECEC"/>
                </a:solidFill>
                <a:effectLst/>
                <a:latin typeface="Söhne"/>
              </a:rPr>
              <a:t>, and academia to drive ecosystem growth and enhance innovation capabilities.</a:t>
            </a:r>
          </a:p>
          <a:p>
            <a:endParaRPr lang="en-US" dirty="0"/>
          </a:p>
          <a:p>
            <a:r>
              <a:rPr lang="en-US" b="1" dirty="0"/>
              <a:t>Personal Story - </a:t>
            </a:r>
            <a:r>
              <a:rPr lang="en-US" b="0" dirty="0"/>
              <a:t>Sarah, a software engineer at Ant Financial, navigates regulatory requirements while developing a mobile payment feature. She advocates for diverse offerings, drawing from her experiences as a small business owner. Engaging in talent development and collaborations, she delivers an innovative, compliant solution tailored to customer needs.</a:t>
            </a:r>
          </a:p>
        </p:txBody>
      </p:sp>
      <p:sp>
        <p:nvSpPr>
          <p:cNvPr id="4" name="Slide Number Placeholder 3"/>
          <p:cNvSpPr>
            <a:spLocks noGrp="1"/>
          </p:cNvSpPr>
          <p:nvPr>
            <p:ph type="sldNum" sz="quarter" idx="5"/>
          </p:nvPr>
        </p:nvSpPr>
        <p:spPr/>
        <p:txBody>
          <a:bodyPr/>
          <a:lstStyle/>
          <a:p>
            <a:fld id="{2FFEEA15-70E1-E74C-9F14-57EC9F8A9593}" type="slidenum">
              <a:rPr lang="en-US" smtClean="0"/>
              <a:t>8</a:t>
            </a:fld>
            <a:endParaRPr lang="en-US"/>
          </a:p>
        </p:txBody>
      </p:sp>
    </p:spTree>
    <p:extLst>
      <p:ext uri="{BB962C8B-B14F-4D97-AF65-F5344CB8AC3E}">
        <p14:creationId xmlns:p14="http://schemas.microsoft.com/office/powerpoint/2010/main" val="170246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People Challenges</a:t>
            </a:r>
            <a:r>
              <a:rPr lang="en-IN" b="0" i="0" u="none" strike="noStrike" dirty="0">
                <a:solidFill>
                  <a:srgbClr val="ECECEC"/>
                </a:solidFill>
                <a:effectLst/>
                <a:latin typeface="Söhne"/>
              </a:rPr>
              <a:t>:</a:t>
            </a:r>
          </a:p>
          <a:p>
            <a:pPr marL="742950" lvl="1" indent="-285750" algn="l">
              <a:buFont typeface="+mj-lt"/>
              <a:buAutoNum type="arabicPeriod"/>
            </a:pPr>
            <a:r>
              <a:rPr lang="en-IN" b="0" i="0" u="none" strike="noStrike" dirty="0">
                <a:solidFill>
                  <a:srgbClr val="ECECEC"/>
                </a:solidFill>
                <a:effectLst/>
                <a:latin typeface="Söhne"/>
              </a:rPr>
              <a:t>Talent Acquisition and Retention: Recruiting and retaining skilled professionals with global market expertise.</a:t>
            </a:r>
          </a:p>
          <a:p>
            <a:pPr marL="742950" lvl="1" indent="-285750" algn="l">
              <a:buFont typeface="+mj-lt"/>
              <a:buAutoNum type="arabicPeriod"/>
            </a:pPr>
            <a:r>
              <a:rPr lang="en-IN" b="0" i="0" u="none" strike="noStrike" dirty="0">
                <a:solidFill>
                  <a:srgbClr val="ECECEC"/>
                </a:solidFill>
                <a:effectLst/>
                <a:latin typeface="Söhne"/>
              </a:rPr>
              <a:t>Cultural Differences: Managing diverse teams across regions with varying cultural norms.</a:t>
            </a:r>
          </a:p>
          <a:p>
            <a:pPr marL="742950" lvl="1" indent="-285750" algn="l">
              <a:buFont typeface="+mj-lt"/>
              <a:buAutoNum type="arabicPeriod"/>
            </a:pPr>
            <a:r>
              <a:rPr lang="en-IN" b="0" i="0" u="none" strike="noStrike" dirty="0">
                <a:solidFill>
                  <a:srgbClr val="ECECEC"/>
                </a:solidFill>
                <a:effectLst/>
                <a:latin typeface="Söhne"/>
              </a:rPr>
              <a:t>Training and Development: Ensuring employees are equipped with necessary skills for global expansion.</a:t>
            </a:r>
          </a:p>
          <a:p>
            <a:pPr algn="l">
              <a:buFont typeface="+mj-lt"/>
              <a:buAutoNum type="arabicPeriod"/>
            </a:pPr>
            <a:r>
              <a:rPr lang="en-IN" b="1" i="0" u="none" strike="noStrike" dirty="0">
                <a:solidFill>
                  <a:srgbClr val="ECECEC"/>
                </a:solidFill>
                <a:effectLst/>
                <a:latin typeface="Söhne"/>
              </a:rPr>
              <a:t>Process Challenges</a:t>
            </a:r>
            <a:r>
              <a:rPr lang="en-IN" b="0" i="0" u="none" strike="noStrike" dirty="0">
                <a:solidFill>
                  <a:srgbClr val="ECECEC"/>
                </a:solidFill>
                <a:effectLst/>
                <a:latin typeface="Söhne"/>
              </a:rPr>
              <a:t>:</a:t>
            </a:r>
          </a:p>
          <a:p>
            <a:pPr marL="742950" lvl="1" indent="-285750" algn="l">
              <a:buFont typeface="+mj-lt"/>
              <a:buAutoNum type="arabicPeriod"/>
            </a:pPr>
            <a:r>
              <a:rPr lang="en-IN" b="0" i="0" u="none" strike="noStrike" dirty="0">
                <a:solidFill>
                  <a:srgbClr val="ECECEC"/>
                </a:solidFill>
                <a:effectLst/>
                <a:latin typeface="Söhne"/>
              </a:rPr>
              <a:t>Regulatory Compliance: Navigating complex regulatory environments in multiple countries.</a:t>
            </a:r>
          </a:p>
          <a:p>
            <a:pPr marL="742950" lvl="1" indent="-285750" algn="l">
              <a:buFont typeface="+mj-lt"/>
              <a:buAutoNum type="arabicPeriod"/>
            </a:pPr>
            <a:r>
              <a:rPr lang="en-IN" b="0" i="0" u="none" strike="noStrike" dirty="0">
                <a:solidFill>
                  <a:srgbClr val="ECECEC"/>
                </a:solidFill>
                <a:effectLst/>
                <a:latin typeface="Söhne"/>
              </a:rPr>
              <a:t>Standardization and Integration: Harmonizing processes and systems across regions for consistency.</a:t>
            </a:r>
          </a:p>
          <a:p>
            <a:pPr marL="742950" lvl="1" indent="-285750" algn="l">
              <a:buFont typeface="+mj-lt"/>
              <a:buAutoNum type="arabicPeriod"/>
            </a:pPr>
            <a:r>
              <a:rPr lang="en-IN" b="0" i="0" u="none" strike="noStrike" dirty="0">
                <a:solidFill>
                  <a:srgbClr val="ECECEC"/>
                </a:solidFill>
                <a:effectLst/>
                <a:latin typeface="Söhne"/>
              </a:rPr>
              <a:t>Risk Management: Developing robust frameworks to address operational, financial, and compliance risks.</a:t>
            </a:r>
          </a:p>
          <a:p>
            <a:pPr algn="l">
              <a:buFont typeface="+mj-lt"/>
              <a:buAutoNum type="arabicPeriod"/>
            </a:pPr>
            <a:r>
              <a:rPr lang="en-IN" b="1" i="0" u="none" strike="noStrike" dirty="0">
                <a:solidFill>
                  <a:srgbClr val="ECECEC"/>
                </a:solidFill>
                <a:effectLst/>
                <a:latin typeface="Söhne"/>
              </a:rPr>
              <a:t>Technology Challenges</a:t>
            </a:r>
            <a:r>
              <a:rPr lang="en-IN" b="0" i="0" u="none" strike="noStrike" dirty="0">
                <a:solidFill>
                  <a:srgbClr val="ECECEC"/>
                </a:solidFill>
                <a:effectLst/>
                <a:latin typeface="Söhne"/>
              </a:rPr>
              <a:t>:</a:t>
            </a:r>
          </a:p>
          <a:p>
            <a:pPr marL="742950" lvl="1" indent="-285750" algn="l">
              <a:buFont typeface="+mj-lt"/>
              <a:buAutoNum type="arabicPeriod"/>
            </a:pPr>
            <a:r>
              <a:rPr lang="en-IN" b="0" i="0" u="none" strike="noStrike" dirty="0">
                <a:solidFill>
                  <a:srgbClr val="ECECEC"/>
                </a:solidFill>
                <a:effectLst/>
                <a:latin typeface="Söhne"/>
              </a:rPr>
              <a:t>Scalability and Performance: Ensuring technology infrastructure can handle increased transaction volumes.</a:t>
            </a:r>
          </a:p>
          <a:p>
            <a:pPr marL="742950" lvl="1" indent="-285750" algn="l">
              <a:buFont typeface="+mj-lt"/>
              <a:buAutoNum type="arabicPeriod"/>
            </a:pPr>
            <a:r>
              <a:rPr lang="en-IN" b="0" i="0" u="none" strike="noStrike" dirty="0">
                <a:solidFill>
                  <a:srgbClr val="ECECEC"/>
                </a:solidFill>
                <a:effectLst/>
                <a:latin typeface="Söhne"/>
              </a:rPr>
              <a:t>Data Security and Privacy: Implementing measures to protect sensitive customer information.</a:t>
            </a:r>
          </a:p>
          <a:p>
            <a:pPr marL="742950" lvl="1" indent="-285750" algn="l">
              <a:buFont typeface="+mj-lt"/>
              <a:buAutoNum type="arabicPeriod"/>
            </a:pPr>
            <a:r>
              <a:rPr lang="en-IN" b="0" i="0" u="none" strike="noStrike" dirty="0">
                <a:solidFill>
                  <a:srgbClr val="ECECEC"/>
                </a:solidFill>
                <a:effectLst/>
                <a:latin typeface="Söhne"/>
              </a:rPr>
              <a:t>Interoperability: Enabling seamless communication between systems and platforms.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Used class material for this slide.</a:t>
            </a:r>
          </a:p>
          <a:p>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9</a:t>
            </a:fld>
            <a:endParaRPr lang="en-US"/>
          </a:p>
        </p:txBody>
      </p:sp>
    </p:spTree>
    <p:extLst>
      <p:ext uri="{BB962C8B-B14F-4D97-AF65-F5344CB8AC3E}">
        <p14:creationId xmlns:p14="http://schemas.microsoft.com/office/powerpoint/2010/main" val="418438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Embrace Innovation</a:t>
            </a:r>
            <a:r>
              <a:rPr lang="en-IN" b="0" i="0" u="none" strike="noStrike" dirty="0">
                <a:solidFill>
                  <a:srgbClr val="ECECEC"/>
                </a:solidFill>
                <a:effectLst/>
                <a:latin typeface="Söhne"/>
              </a:rPr>
              <a:t>: Encourage a culture where creativity is valued, and employees feel empowered to explore new ideas and solutions, fostering a dynamic and forward-thinking environment.</a:t>
            </a:r>
          </a:p>
          <a:p>
            <a:pPr algn="l">
              <a:buFont typeface="+mj-lt"/>
              <a:buAutoNum type="arabicPeriod"/>
            </a:pPr>
            <a:r>
              <a:rPr lang="en-IN" b="1" i="0" u="none" strike="noStrike" dirty="0">
                <a:solidFill>
                  <a:srgbClr val="ECECEC"/>
                </a:solidFill>
                <a:effectLst/>
                <a:latin typeface="Söhne"/>
              </a:rPr>
              <a:t>Promote Collaboration</a:t>
            </a:r>
            <a:r>
              <a:rPr lang="en-IN" b="0" i="0" u="none" strike="noStrike" dirty="0">
                <a:solidFill>
                  <a:srgbClr val="ECECEC"/>
                </a:solidFill>
                <a:effectLst/>
                <a:latin typeface="Söhne"/>
              </a:rPr>
              <a:t>: Cultivate a collaborative culture where cross-functional teams work together seamlessly, leveraging diverse perspectives and skills to drive innovation and achieve common goals.</a:t>
            </a:r>
          </a:p>
          <a:p>
            <a:pPr algn="l">
              <a:buFont typeface="+mj-lt"/>
              <a:buAutoNum type="arabicPeriod"/>
            </a:pPr>
            <a:r>
              <a:rPr lang="en-IN" b="1" i="0" u="none" strike="noStrike" dirty="0">
                <a:solidFill>
                  <a:srgbClr val="ECECEC"/>
                </a:solidFill>
                <a:effectLst/>
                <a:latin typeface="Söhne"/>
              </a:rPr>
              <a:t>Prioritize Learning and Development</a:t>
            </a:r>
            <a:r>
              <a:rPr lang="en-IN" b="0" i="0" u="none" strike="noStrike" dirty="0">
                <a:solidFill>
                  <a:srgbClr val="ECECEC"/>
                </a:solidFill>
                <a:effectLst/>
                <a:latin typeface="Söhne"/>
              </a:rPr>
              <a:t>: Invest in continuous learning opportunities to upskill and reskill employees, ensuring they remain adaptable and equipped to tackle emerging challenges and technologies effectively.</a:t>
            </a:r>
          </a:p>
          <a:p>
            <a:pPr algn="l">
              <a:buFont typeface="+mj-lt"/>
              <a:buAutoNum type="arabicPeriod"/>
            </a:pPr>
            <a:r>
              <a:rPr lang="en-IN" b="1" i="0" u="none" strike="noStrike" dirty="0">
                <a:solidFill>
                  <a:srgbClr val="ECECEC"/>
                </a:solidFill>
                <a:effectLst/>
                <a:latin typeface="Söhne"/>
              </a:rPr>
              <a:t>Foster Agility and Adaptability</a:t>
            </a:r>
            <a:r>
              <a:rPr lang="en-IN" b="0" i="0" u="none" strike="noStrike" dirty="0">
                <a:solidFill>
                  <a:srgbClr val="ECECEC"/>
                </a:solidFill>
                <a:effectLst/>
                <a:latin typeface="Söhne"/>
              </a:rPr>
              <a:t>: </a:t>
            </a:r>
            <a:r>
              <a:rPr lang="en-IN" b="0" i="0" u="none" strike="noStrike" dirty="0" err="1">
                <a:solidFill>
                  <a:srgbClr val="ECECEC"/>
                </a:solidFill>
                <a:effectLst/>
                <a:latin typeface="Söhne"/>
              </a:rPr>
              <a:t>Instill</a:t>
            </a:r>
            <a:r>
              <a:rPr lang="en-IN" b="0" i="0" u="none" strike="noStrike" dirty="0">
                <a:solidFill>
                  <a:srgbClr val="ECECEC"/>
                </a:solidFill>
                <a:effectLst/>
                <a:latin typeface="Söhne"/>
              </a:rPr>
              <a:t> a mindset of agility and adaptability, enabling the organization to respond quickly to changes in the market and technological landscape, staying ahead of the curve and maintaining a competitive edge.</a:t>
            </a:r>
          </a:p>
          <a:p>
            <a:endParaRPr lang="en-US" dirty="0"/>
          </a:p>
          <a:p>
            <a:r>
              <a:rPr lang="en-US" b="1" dirty="0"/>
              <a:t>Personal Story - </a:t>
            </a:r>
            <a:r>
              <a:rPr lang="en-US" b="0" dirty="0"/>
              <a:t>Alex, passionate about tech, faced skill obsolescence in IT. Embracing continuous learning, he devoured courses and sought mentorship. His proactive approach led to innovative solutions, promotions, and recognition. Through adaptability, he thrived, delivering cutting-edge projects and staying ahead in the dynamic tech landscape.</a:t>
            </a:r>
          </a:p>
        </p:txBody>
      </p:sp>
      <p:sp>
        <p:nvSpPr>
          <p:cNvPr id="4" name="Slide Number Placeholder 3"/>
          <p:cNvSpPr>
            <a:spLocks noGrp="1"/>
          </p:cNvSpPr>
          <p:nvPr>
            <p:ph type="sldNum" sz="quarter" idx="5"/>
          </p:nvPr>
        </p:nvSpPr>
        <p:spPr/>
        <p:txBody>
          <a:bodyPr/>
          <a:lstStyle/>
          <a:p>
            <a:fld id="{2FFEEA15-70E1-E74C-9F14-57EC9F8A9593}" type="slidenum">
              <a:rPr lang="en-US" smtClean="0"/>
              <a:t>10</a:t>
            </a:fld>
            <a:endParaRPr lang="en-US"/>
          </a:p>
        </p:txBody>
      </p:sp>
    </p:spTree>
    <p:extLst>
      <p:ext uri="{BB962C8B-B14F-4D97-AF65-F5344CB8AC3E}">
        <p14:creationId xmlns:p14="http://schemas.microsoft.com/office/powerpoint/2010/main" val="364887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Regulatory Hurdles</a:t>
            </a:r>
            <a:r>
              <a:rPr lang="en-IN" b="0" i="0" u="none" strike="noStrike" dirty="0">
                <a:solidFill>
                  <a:srgbClr val="ECECEC"/>
                </a:solidFill>
                <a:effectLst/>
                <a:latin typeface="Söhne"/>
              </a:rPr>
              <a:t>: Navigating the complex regulatory environment in the United States will indeed be critical for Ant Financial. They should allocate resources and expertise to ensure compliance with laws such as the Dodd-Frank Act, Consumer Financial Protection Bureau regulations, and various state-level regulations. Engaging with regulators early and transparently can help Ant Financial understand and address regulatory requirements effectively.</a:t>
            </a:r>
          </a:p>
          <a:p>
            <a:pPr algn="l">
              <a:buFont typeface="+mj-lt"/>
              <a:buAutoNum type="arabicPeriod"/>
            </a:pPr>
            <a:r>
              <a:rPr lang="en-IN" b="1" i="0" u="none" strike="noStrike" dirty="0">
                <a:solidFill>
                  <a:srgbClr val="ECECEC"/>
                </a:solidFill>
                <a:effectLst/>
                <a:latin typeface="Söhne"/>
              </a:rPr>
              <a:t>Competition</a:t>
            </a:r>
            <a:r>
              <a:rPr lang="en-IN" b="0" i="0" u="none" strike="noStrike" dirty="0">
                <a:solidFill>
                  <a:srgbClr val="ECECEC"/>
                </a:solidFill>
                <a:effectLst/>
                <a:latin typeface="Söhne"/>
              </a:rPr>
              <a:t>: Differentiating itself in a crowded market will be key for Ant Financial. Leveraging its technological prowess, particularly in areas like mobile payments, blockchain, and AI, can set it apart from competitors. Additionally, forging strategic partnerships with existing players or fintech </a:t>
            </a:r>
            <a:r>
              <a:rPr lang="en-IN" b="0" i="0" u="none" strike="noStrike" dirty="0" err="1">
                <a:solidFill>
                  <a:srgbClr val="ECECEC"/>
                </a:solidFill>
                <a:effectLst/>
                <a:latin typeface="Söhne"/>
              </a:rPr>
              <a:t>startups</a:t>
            </a:r>
            <a:r>
              <a:rPr lang="en-IN" b="0" i="0" u="none" strike="noStrike" dirty="0">
                <a:solidFill>
                  <a:srgbClr val="ECECEC"/>
                </a:solidFill>
                <a:effectLst/>
                <a:latin typeface="Söhne"/>
              </a:rPr>
              <a:t> can help Ant Financial gain a foothold and access to the market more quickly.</a:t>
            </a:r>
          </a:p>
          <a:p>
            <a:pPr algn="l">
              <a:buFont typeface="+mj-lt"/>
              <a:buAutoNum type="arabicPeriod"/>
            </a:pPr>
            <a:r>
              <a:rPr lang="en-IN" b="1" i="0" u="none" strike="noStrike" dirty="0">
                <a:solidFill>
                  <a:srgbClr val="ECECEC"/>
                </a:solidFill>
                <a:effectLst/>
                <a:latin typeface="Söhne"/>
              </a:rPr>
              <a:t>Cultural Differences</a:t>
            </a:r>
            <a:r>
              <a:rPr lang="en-IN" b="0" i="0" u="none" strike="noStrike" dirty="0">
                <a:solidFill>
                  <a:srgbClr val="ECECEC"/>
                </a:solidFill>
                <a:effectLst/>
                <a:latin typeface="Söhne"/>
              </a:rPr>
              <a:t>: Understanding the cultural nuances and preferences of U.S. consumers is crucial for Ant </a:t>
            </a:r>
            <a:r>
              <a:rPr lang="en-IN" b="0" i="0" u="none" strike="noStrike" dirty="0" err="1">
                <a:solidFill>
                  <a:srgbClr val="ECECEC"/>
                </a:solidFill>
                <a:effectLst/>
                <a:latin typeface="Söhne"/>
              </a:rPr>
              <a:t>Financial's</a:t>
            </a:r>
            <a:r>
              <a:rPr lang="en-IN" b="0" i="0" u="none" strike="noStrike" dirty="0">
                <a:solidFill>
                  <a:srgbClr val="ECECEC"/>
                </a:solidFill>
                <a:effectLst/>
                <a:latin typeface="Söhne"/>
              </a:rPr>
              <a:t> success. This may involve localized marketing strategies, adapting product offerings to suit American tastes, and ensuring customer service aligns with U.S. expectations. Investing in market research and possibly hiring local talent with knowledge of the U.S. market can aid in this </a:t>
            </a:r>
            <a:r>
              <a:rPr lang="en-IN" b="0" i="0" u="none" strike="noStrike" dirty="0" err="1">
                <a:solidFill>
                  <a:srgbClr val="ECECEC"/>
                </a:solidFill>
                <a:effectLst/>
                <a:latin typeface="Söhne"/>
              </a:rPr>
              <a:t>endeavor</a:t>
            </a:r>
            <a:r>
              <a:rPr lang="en-IN" b="0" i="0" u="none" strike="noStrike" dirty="0">
                <a:solidFill>
                  <a:srgbClr val="ECECEC"/>
                </a:solidFill>
                <a:effectLst/>
                <a:latin typeface="Söhne"/>
              </a:rPr>
              <a:t>.</a:t>
            </a:r>
          </a:p>
          <a:p>
            <a:pPr algn="l">
              <a:buFont typeface="+mj-lt"/>
              <a:buAutoNum type="arabicPeriod"/>
            </a:pPr>
            <a:r>
              <a:rPr lang="en-IN" b="1" i="0" u="none" strike="noStrike" dirty="0">
                <a:solidFill>
                  <a:srgbClr val="ECECEC"/>
                </a:solidFill>
                <a:effectLst/>
                <a:latin typeface="Söhne"/>
              </a:rPr>
              <a:t>Trust and Security</a:t>
            </a:r>
            <a:r>
              <a:rPr lang="en-IN" b="0" i="0" u="none" strike="noStrike" dirty="0">
                <a:solidFill>
                  <a:srgbClr val="ECECEC"/>
                </a:solidFill>
                <a:effectLst/>
                <a:latin typeface="Söhne"/>
              </a:rPr>
              <a:t>: Addressing concerns about data privacy and security is paramount, especially given the heightened sensitivity around these issues in the United States. Ant Financial should prioritize robust cybersecurity measures, transparent data handling practices, and proactive communication about its commitment to protecting user information. Building trust through clear communication and demonstrating a track record of security will be essential for winning over U.S. consumers.</a:t>
            </a:r>
          </a:p>
          <a:p>
            <a:pPr algn="l"/>
            <a:endParaRPr lang="en-IN" b="0" i="0" u="none" strike="noStrike" dirty="0">
              <a:solidFill>
                <a:srgbClr val="ECECEC"/>
              </a:solidFill>
              <a:effectLst/>
              <a:latin typeface="Söhne"/>
            </a:endParaRPr>
          </a:p>
          <a:p>
            <a:pPr algn="l"/>
            <a:r>
              <a:rPr lang="en-IN" b="0" i="0" u="none" strike="noStrike" dirty="0">
                <a:solidFill>
                  <a:srgbClr val="ECECEC"/>
                </a:solidFill>
                <a:effectLst/>
                <a:latin typeface="Söhne"/>
              </a:rPr>
              <a:t>By carefully addressing these considerations and leveraging its strengths, Ant Financial can strategically position itself for success in the U.S. market. With diligent planning, adaptation to local conditions, and a focus on customer trust, Ant Financial can capitalize on the vast opportunities that the United States offers while mitigating potential challenges.</a:t>
            </a:r>
          </a:p>
          <a:p>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11</a:t>
            </a:fld>
            <a:endParaRPr lang="en-US"/>
          </a:p>
        </p:txBody>
      </p:sp>
    </p:spTree>
    <p:extLst>
      <p:ext uri="{BB962C8B-B14F-4D97-AF65-F5344CB8AC3E}">
        <p14:creationId xmlns:p14="http://schemas.microsoft.com/office/powerpoint/2010/main" val="65599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dirty="0">
                <a:solidFill>
                  <a:srgbClr val="ECECEC"/>
                </a:solidFill>
                <a:effectLst/>
                <a:latin typeface="Söhne"/>
              </a:rPr>
              <a:t>Strategic Imperatives for Global Expansion:</a:t>
            </a:r>
            <a:endParaRPr lang="en-IN" b="0" i="0" u="none" strike="noStrike" dirty="0">
              <a:solidFill>
                <a:srgbClr val="ECECEC"/>
              </a:solidFill>
              <a:effectLst/>
              <a:latin typeface="Söhne"/>
            </a:endParaRPr>
          </a:p>
          <a:p>
            <a:pPr marL="742950" lvl="1" indent="-285750" algn="l">
              <a:buFont typeface="+mj-lt"/>
              <a:buAutoNum type="arabicPeriod"/>
            </a:pPr>
            <a:r>
              <a:rPr lang="en-IN" b="0" i="0" u="none" strike="noStrike" dirty="0">
                <a:solidFill>
                  <a:srgbClr val="ECECEC"/>
                </a:solidFill>
                <a:effectLst/>
                <a:latin typeface="Söhne"/>
              </a:rPr>
              <a:t>Regulatory compliance</a:t>
            </a:r>
          </a:p>
          <a:p>
            <a:pPr marL="742950" lvl="1" indent="-285750" algn="l">
              <a:buFont typeface="+mj-lt"/>
              <a:buAutoNum type="arabicPeriod"/>
            </a:pPr>
            <a:r>
              <a:rPr lang="en-IN" b="0" i="0" u="none" strike="noStrike" dirty="0">
                <a:solidFill>
                  <a:srgbClr val="ECECEC"/>
                </a:solidFill>
                <a:effectLst/>
                <a:latin typeface="Söhne"/>
              </a:rPr>
              <a:t>Cultural adaptation</a:t>
            </a:r>
          </a:p>
          <a:p>
            <a:pPr marL="742950" lvl="1" indent="-285750" algn="l">
              <a:buFont typeface="+mj-lt"/>
              <a:buAutoNum type="arabicPeriod"/>
            </a:pPr>
            <a:r>
              <a:rPr lang="en-IN" b="0" i="0" u="none" strike="noStrike" dirty="0">
                <a:solidFill>
                  <a:srgbClr val="ECECEC"/>
                </a:solidFill>
                <a:effectLst/>
                <a:latin typeface="Söhne"/>
              </a:rPr>
              <a:t>Talent development</a:t>
            </a:r>
          </a:p>
          <a:p>
            <a:pPr algn="l">
              <a:buFont typeface="+mj-lt"/>
              <a:buAutoNum type="arabicPeriod"/>
            </a:pPr>
            <a:r>
              <a:rPr lang="en-IN" b="1" i="0" u="none" strike="noStrike" dirty="0">
                <a:solidFill>
                  <a:srgbClr val="ECECEC"/>
                </a:solidFill>
                <a:effectLst/>
                <a:latin typeface="Söhne"/>
              </a:rPr>
              <a:t>Cultural Shift for Innovation and Collaboration:</a:t>
            </a:r>
            <a:endParaRPr lang="en-IN" b="0" i="0" u="none" strike="noStrike" dirty="0">
              <a:solidFill>
                <a:srgbClr val="ECECEC"/>
              </a:solidFill>
              <a:effectLst/>
              <a:latin typeface="Söhne"/>
            </a:endParaRPr>
          </a:p>
          <a:p>
            <a:pPr marL="742950" lvl="1" indent="-285750" algn="l">
              <a:buFont typeface="+mj-lt"/>
              <a:buAutoNum type="arabicPeriod"/>
            </a:pPr>
            <a:r>
              <a:rPr lang="en-IN" b="0" i="0" u="none" strike="noStrike" dirty="0">
                <a:solidFill>
                  <a:srgbClr val="ECECEC"/>
                </a:solidFill>
                <a:effectLst/>
                <a:latin typeface="Söhne"/>
              </a:rPr>
              <a:t>Foster innovation culture</a:t>
            </a:r>
          </a:p>
          <a:p>
            <a:pPr marL="742950" lvl="1" indent="-285750" algn="l">
              <a:buFont typeface="+mj-lt"/>
              <a:buAutoNum type="arabicPeriod"/>
            </a:pPr>
            <a:r>
              <a:rPr lang="en-IN" b="0" i="0" u="none" strike="noStrike" dirty="0">
                <a:solidFill>
                  <a:srgbClr val="ECECEC"/>
                </a:solidFill>
                <a:effectLst/>
                <a:latin typeface="Söhne"/>
              </a:rPr>
              <a:t>Prioritize collaboration</a:t>
            </a:r>
          </a:p>
          <a:p>
            <a:pPr marL="742950" lvl="1" indent="-285750" algn="l">
              <a:buFont typeface="+mj-lt"/>
              <a:buAutoNum type="arabicPeriod"/>
            </a:pPr>
            <a:r>
              <a:rPr lang="en-IN" b="0" i="0" u="none" strike="noStrike" dirty="0">
                <a:solidFill>
                  <a:srgbClr val="ECECEC"/>
                </a:solidFill>
                <a:effectLst/>
                <a:latin typeface="Söhne"/>
              </a:rPr>
              <a:t>Emphasize continuous learning</a:t>
            </a:r>
          </a:p>
          <a:p>
            <a:pPr algn="l">
              <a:buFont typeface="+mj-lt"/>
              <a:buAutoNum type="arabicPeriod"/>
            </a:pPr>
            <a:r>
              <a:rPr lang="en-IN" b="1" i="0" u="none" strike="noStrike" dirty="0">
                <a:solidFill>
                  <a:srgbClr val="ECECEC"/>
                </a:solidFill>
                <a:effectLst/>
                <a:latin typeface="Söhne"/>
              </a:rPr>
              <a:t>Technological Advancements for Competitive Edge:</a:t>
            </a:r>
            <a:endParaRPr lang="en-IN" b="0" i="0" u="none" strike="noStrike" dirty="0">
              <a:solidFill>
                <a:srgbClr val="ECECEC"/>
              </a:solidFill>
              <a:effectLst/>
              <a:latin typeface="Söhne"/>
            </a:endParaRPr>
          </a:p>
          <a:p>
            <a:pPr marL="742950" lvl="1" indent="-285750" algn="l">
              <a:buFont typeface="+mj-lt"/>
              <a:buAutoNum type="arabicPeriod"/>
            </a:pPr>
            <a:r>
              <a:rPr lang="en-IN" b="0" i="0" u="none" strike="noStrike" dirty="0">
                <a:solidFill>
                  <a:srgbClr val="ECECEC"/>
                </a:solidFill>
                <a:effectLst/>
                <a:latin typeface="Söhne"/>
              </a:rPr>
              <a:t>Define innovation boundaries</a:t>
            </a:r>
          </a:p>
          <a:p>
            <a:pPr marL="742950" lvl="1" indent="-285750" algn="l">
              <a:buFont typeface="+mj-lt"/>
              <a:buAutoNum type="arabicPeriod"/>
            </a:pPr>
            <a:r>
              <a:rPr lang="en-IN" b="0" i="0" u="none" strike="noStrike" dirty="0">
                <a:solidFill>
                  <a:srgbClr val="ECECEC"/>
                </a:solidFill>
                <a:effectLst/>
                <a:latin typeface="Söhne"/>
              </a:rPr>
              <a:t>Leverage emerging technologies</a:t>
            </a:r>
          </a:p>
          <a:p>
            <a:pPr marL="742950" lvl="1" indent="-285750" algn="l">
              <a:buFont typeface="+mj-lt"/>
              <a:buAutoNum type="arabicPeriod"/>
            </a:pPr>
            <a:r>
              <a:rPr lang="en-IN" b="0" i="0" u="none" strike="noStrike" dirty="0">
                <a:solidFill>
                  <a:srgbClr val="ECECEC"/>
                </a:solidFill>
                <a:effectLst/>
                <a:latin typeface="Söhne"/>
              </a:rPr>
              <a:t>Build sustainable financial ecosystem</a:t>
            </a:r>
          </a:p>
          <a:p>
            <a:endParaRPr lang="en-US" dirty="0"/>
          </a:p>
        </p:txBody>
      </p:sp>
      <p:sp>
        <p:nvSpPr>
          <p:cNvPr id="4" name="Slide Number Placeholder 3"/>
          <p:cNvSpPr>
            <a:spLocks noGrp="1"/>
          </p:cNvSpPr>
          <p:nvPr>
            <p:ph type="sldNum" sz="quarter" idx="5"/>
          </p:nvPr>
        </p:nvSpPr>
        <p:spPr/>
        <p:txBody>
          <a:bodyPr/>
          <a:lstStyle/>
          <a:p>
            <a:fld id="{2FFEEA15-70E1-E74C-9F14-57EC9F8A9593}" type="slidenum">
              <a:rPr lang="en-US" smtClean="0"/>
              <a:t>12</a:t>
            </a:fld>
            <a:endParaRPr lang="en-US"/>
          </a:p>
        </p:txBody>
      </p:sp>
    </p:spTree>
    <p:extLst>
      <p:ext uri="{BB962C8B-B14F-4D97-AF65-F5344CB8AC3E}">
        <p14:creationId xmlns:p14="http://schemas.microsoft.com/office/powerpoint/2010/main" val="25265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84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472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2946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170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014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17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345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9336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959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396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696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9/5/24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504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9/5/24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5590731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companies/ant-financial/?sh=33440c577048" TargetMode="External"/><Relationship Id="rId2" Type="http://schemas.openxmlformats.org/officeDocument/2006/relationships/hyperlink" Target="https://www.linkedin.com/company/antgroup/" TargetMode="External"/><Relationship Id="rId1" Type="http://schemas.openxmlformats.org/officeDocument/2006/relationships/slideLayout" Target="../slideLayouts/slideLayout2.xml"/><Relationship Id="rId4" Type="http://schemas.openxmlformats.org/officeDocument/2006/relationships/hyperlink" Target="https://www.bloomberg.com/profile/company/6688:H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6F585BE-9F91-62C2-BBC8-3F78B8267AAE}"/>
              </a:ext>
            </a:extLst>
          </p:cNvPr>
          <p:cNvPicPr>
            <a:picLocks noChangeAspect="1"/>
          </p:cNvPicPr>
          <p:nvPr/>
        </p:nvPicPr>
        <p:blipFill rotWithShape="1">
          <a:blip r:embed="rId2"/>
          <a:srcRect t="20495"/>
          <a:stretch/>
        </p:blipFill>
        <p:spPr>
          <a:xfrm>
            <a:off x="20" y="10"/>
            <a:ext cx="12191980" cy="6857990"/>
          </a:xfrm>
          <a:prstGeom prst="rect">
            <a:avLst/>
          </a:prstGeom>
        </p:spPr>
      </p:pic>
      <p:sp>
        <p:nvSpPr>
          <p:cNvPr id="29"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A4594FBA-3D87-2AB9-255A-6531ED0E4123}"/>
              </a:ext>
            </a:extLst>
          </p:cNvPr>
          <p:cNvSpPr>
            <a:spLocks noGrp="1"/>
          </p:cNvSpPr>
          <p:nvPr>
            <p:ph type="ctrTitle"/>
          </p:nvPr>
        </p:nvSpPr>
        <p:spPr>
          <a:xfrm>
            <a:off x="3325473" y="1998924"/>
            <a:ext cx="5541054" cy="2213621"/>
          </a:xfrm>
        </p:spPr>
        <p:txBody>
          <a:bodyPr>
            <a:normAutofit/>
          </a:bodyPr>
          <a:lstStyle/>
          <a:p>
            <a:pPr algn="ctr"/>
            <a:r>
              <a:rPr lang="en-US" sz="3700" dirty="0"/>
              <a:t>HBP – </a:t>
            </a:r>
            <a:r>
              <a:rPr lang="en-IN" sz="3700" b="0" i="0" u="none" strike="noStrike" dirty="0">
                <a:effectLst/>
                <a:latin typeface="Lato Extended"/>
              </a:rPr>
              <a:t>Ant Financial: Tough Boundary Choices in Innovation</a:t>
            </a:r>
            <a:br>
              <a:rPr lang="en-IN" sz="3700" b="0" i="0" u="none" strike="noStrike" dirty="0">
                <a:effectLst/>
                <a:latin typeface="Lato Extended"/>
              </a:rPr>
            </a:br>
            <a:endParaRPr lang="en-US" sz="3700" dirty="0"/>
          </a:p>
        </p:txBody>
      </p:sp>
      <p:sp>
        <p:nvSpPr>
          <p:cNvPr id="3" name="Subtitle 2">
            <a:extLst>
              <a:ext uri="{FF2B5EF4-FFF2-40B4-BE49-F238E27FC236}">
                <a16:creationId xmlns:a16="http://schemas.microsoft.com/office/drawing/2014/main" id="{0D142899-0EBE-8ECA-B2C6-F16C98DC2AFB}"/>
              </a:ext>
            </a:extLst>
          </p:cNvPr>
          <p:cNvSpPr>
            <a:spLocks noGrp="1"/>
          </p:cNvSpPr>
          <p:nvPr>
            <p:ph type="subTitle" idx="1"/>
          </p:nvPr>
        </p:nvSpPr>
        <p:spPr>
          <a:xfrm>
            <a:off x="3880419" y="4300833"/>
            <a:ext cx="4431162" cy="1191873"/>
          </a:xfrm>
        </p:spPr>
        <p:txBody>
          <a:bodyPr>
            <a:normAutofit/>
          </a:bodyPr>
          <a:lstStyle/>
          <a:p>
            <a:pPr algn="ctr"/>
            <a:r>
              <a:rPr lang="en-US"/>
              <a:t>By – Jayesh Haryani</a:t>
            </a:r>
          </a:p>
        </p:txBody>
      </p:sp>
    </p:spTree>
    <p:extLst>
      <p:ext uri="{BB962C8B-B14F-4D97-AF65-F5344CB8AC3E}">
        <p14:creationId xmlns:p14="http://schemas.microsoft.com/office/powerpoint/2010/main" val="34955031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FC9D-8172-AFF6-4CC9-175CFB634567}"/>
              </a:ext>
            </a:extLst>
          </p:cNvPr>
          <p:cNvSpPr>
            <a:spLocks noGrp="1"/>
          </p:cNvSpPr>
          <p:nvPr>
            <p:ph type="title"/>
          </p:nvPr>
        </p:nvSpPr>
        <p:spPr/>
        <p:txBody>
          <a:bodyPr/>
          <a:lstStyle/>
          <a:p>
            <a:r>
              <a:rPr lang="en-US" dirty="0"/>
              <a:t>Culture In My IT Organization </a:t>
            </a:r>
          </a:p>
        </p:txBody>
      </p:sp>
      <p:graphicFrame>
        <p:nvGraphicFramePr>
          <p:cNvPr id="5" name="Content Placeholder 2">
            <a:extLst>
              <a:ext uri="{FF2B5EF4-FFF2-40B4-BE49-F238E27FC236}">
                <a16:creationId xmlns:a16="http://schemas.microsoft.com/office/drawing/2014/main" id="{CD335838-70B0-84AD-130B-5C11FCF40100}"/>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36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4371B4-DD93-B84A-59D2-A39F96123784}"/>
              </a:ext>
            </a:extLst>
          </p:cNvPr>
          <p:cNvSpPr>
            <a:spLocks noGrp="1"/>
          </p:cNvSpPr>
          <p:nvPr>
            <p:ph type="title"/>
          </p:nvPr>
        </p:nvSpPr>
        <p:spPr>
          <a:xfrm>
            <a:off x="838201" y="643467"/>
            <a:ext cx="3888526" cy="1800526"/>
          </a:xfrm>
        </p:spPr>
        <p:txBody>
          <a:bodyPr>
            <a:normAutofit/>
          </a:bodyPr>
          <a:lstStyle/>
          <a:p>
            <a:r>
              <a:rPr lang="en-US" dirty="0"/>
              <a:t>Ant Financial Expanding into the US</a:t>
            </a:r>
          </a:p>
        </p:txBody>
      </p:sp>
      <p:sp>
        <p:nvSpPr>
          <p:cNvPr id="3" name="Content Placeholder 2">
            <a:extLst>
              <a:ext uri="{FF2B5EF4-FFF2-40B4-BE49-F238E27FC236}">
                <a16:creationId xmlns:a16="http://schemas.microsoft.com/office/drawing/2014/main" id="{C4B836D8-EE71-8D70-17AC-F0AD403A9DB0}"/>
              </a:ext>
            </a:extLst>
          </p:cNvPr>
          <p:cNvSpPr>
            <a:spLocks noGrp="1"/>
          </p:cNvSpPr>
          <p:nvPr>
            <p:ph idx="1"/>
          </p:nvPr>
        </p:nvSpPr>
        <p:spPr>
          <a:xfrm>
            <a:off x="838201" y="2623381"/>
            <a:ext cx="3888528" cy="3553581"/>
          </a:xfrm>
        </p:spPr>
        <p:txBody>
          <a:bodyPr>
            <a:normAutofit/>
          </a:bodyPr>
          <a:lstStyle/>
          <a:p>
            <a:r>
              <a:rPr lang="en-US" sz="2000" dirty="0"/>
              <a:t>Regulatory Hurdles </a:t>
            </a:r>
          </a:p>
          <a:p>
            <a:r>
              <a:rPr lang="en-US" sz="2000" dirty="0"/>
              <a:t>Competition </a:t>
            </a:r>
          </a:p>
          <a:p>
            <a:r>
              <a:rPr lang="en-US" sz="2000" dirty="0"/>
              <a:t>Cultural Difference </a:t>
            </a:r>
          </a:p>
          <a:p>
            <a:r>
              <a:rPr lang="en-US" sz="2000" dirty="0"/>
              <a:t>Trust and Security </a:t>
            </a:r>
          </a:p>
          <a:p>
            <a:endParaRPr lang="en-US" sz="2000" dirty="0"/>
          </a:p>
          <a:p>
            <a:pPr marL="0" indent="0">
              <a:buNone/>
            </a:pPr>
            <a:r>
              <a:rPr lang="en-US" sz="2000" dirty="0"/>
              <a:t>Yes, after careful analysis Ant Financial can strategically expand into the US</a:t>
            </a:r>
          </a:p>
        </p:txBody>
      </p:sp>
      <p:pic>
        <p:nvPicPr>
          <p:cNvPr id="7" name="Graphic 6" descr="Upward trend">
            <a:extLst>
              <a:ext uri="{FF2B5EF4-FFF2-40B4-BE49-F238E27FC236}">
                <a16:creationId xmlns:a16="http://schemas.microsoft.com/office/drawing/2014/main" id="{E4EBF199-1401-95EA-6C1D-9CA404CDD3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158041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2A94-D380-A170-D3EB-A7A88F19D5E4}"/>
              </a:ext>
            </a:extLst>
          </p:cNvPr>
          <p:cNvSpPr>
            <a:spLocks noGrp="1"/>
          </p:cNvSpPr>
          <p:nvPr>
            <p:ph type="title"/>
          </p:nvPr>
        </p:nvSpPr>
        <p:spPr/>
        <p:txBody>
          <a:bodyPr/>
          <a:lstStyle/>
          <a:p>
            <a:r>
              <a:rPr lang="en-US" dirty="0"/>
              <a:t>Conclusion </a:t>
            </a:r>
          </a:p>
        </p:txBody>
      </p:sp>
      <p:graphicFrame>
        <p:nvGraphicFramePr>
          <p:cNvPr id="5" name="Content Placeholder 2">
            <a:extLst>
              <a:ext uri="{FF2B5EF4-FFF2-40B4-BE49-F238E27FC236}">
                <a16:creationId xmlns:a16="http://schemas.microsoft.com/office/drawing/2014/main" id="{90795F94-2172-42FB-8681-77C9E392E52A}"/>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820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34B86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8BE7D6-4666-5DE0-8CA2-2D16A86A1DF0}"/>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4800" i="1">
                <a:solidFill>
                  <a:srgbClr val="FFFFFF"/>
                </a:solidFill>
              </a:rPr>
              <a:t>Thank You</a:t>
            </a:r>
            <a:br>
              <a:rPr lang="en-US" sz="4800" i="1">
                <a:solidFill>
                  <a:srgbClr val="FFFFFF"/>
                </a:solidFill>
              </a:rPr>
            </a:br>
            <a:endParaRPr lang="en-US" sz="4800" i="1">
              <a:solidFill>
                <a:srgbClr val="FFFFFF"/>
              </a:solidFill>
            </a:endParaRPr>
          </a:p>
        </p:txBody>
      </p:sp>
    </p:spTree>
    <p:extLst>
      <p:ext uri="{BB962C8B-B14F-4D97-AF65-F5344CB8AC3E}">
        <p14:creationId xmlns:p14="http://schemas.microsoft.com/office/powerpoint/2010/main" val="70280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F564-A095-8BEA-29FE-D60986EB72C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02B4E373-C7CB-481D-3820-1FE6A6331625}"/>
              </a:ext>
            </a:extLst>
          </p:cNvPr>
          <p:cNvSpPr>
            <a:spLocks noGrp="1"/>
          </p:cNvSpPr>
          <p:nvPr>
            <p:ph idx="1"/>
          </p:nvPr>
        </p:nvSpPr>
        <p:spPr/>
        <p:txBody>
          <a:bodyPr/>
          <a:lstStyle/>
          <a:p>
            <a:r>
              <a:rPr lang="en-US" dirty="0"/>
              <a:t>IT Strategy by Jim </a:t>
            </a:r>
            <a:r>
              <a:rPr lang="en-US" dirty="0" err="1"/>
              <a:t>Maholic</a:t>
            </a:r>
            <a:r>
              <a:rPr lang="en-US" dirty="0"/>
              <a:t> </a:t>
            </a:r>
          </a:p>
          <a:p>
            <a:r>
              <a:rPr lang="en-US" dirty="0"/>
              <a:t>LinkedIn  - </a:t>
            </a:r>
            <a:r>
              <a:rPr lang="en-US" dirty="0">
                <a:hlinkClick r:id="rId2"/>
              </a:rPr>
              <a:t>https://www.linkedin.com/company/antgroup/</a:t>
            </a:r>
            <a:endParaRPr lang="en-US" dirty="0"/>
          </a:p>
          <a:p>
            <a:r>
              <a:rPr lang="en-US" dirty="0"/>
              <a:t>Forbes - </a:t>
            </a:r>
            <a:r>
              <a:rPr lang="en-US" dirty="0">
                <a:hlinkClick r:id="rId3"/>
              </a:rPr>
              <a:t>https://www.forbes.com/companies/ant-financial/?sh=33440c577048</a:t>
            </a:r>
            <a:endParaRPr lang="en-US" dirty="0"/>
          </a:p>
          <a:p>
            <a:r>
              <a:rPr lang="en-US" dirty="0"/>
              <a:t>Bloomberg - </a:t>
            </a:r>
            <a:r>
              <a:rPr lang="en-US" dirty="0">
                <a:hlinkClick r:id="rId4"/>
              </a:rPr>
              <a:t>https://www.bloomberg.com/profile/company/6688:HK</a:t>
            </a:r>
            <a:endParaRPr lang="en-US" dirty="0"/>
          </a:p>
          <a:p>
            <a:endParaRPr lang="en-US" dirty="0"/>
          </a:p>
        </p:txBody>
      </p:sp>
    </p:spTree>
    <p:extLst>
      <p:ext uri="{BB962C8B-B14F-4D97-AF65-F5344CB8AC3E}">
        <p14:creationId xmlns:p14="http://schemas.microsoft.com/office/powerpoint/2010/main" val="235334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02055D-BD67-49CC-97D2-318D39FC7F10}"/>
              </a:ext>
            </a:extLst>
          </p:cNvPr>
          <p:cNvSpPr>
            <a:spLocks noGrp="1"/>
          </p:cNvSpPr>
          <p:nvPr>
            <p:ph type="title"/>
          </p:nvPr>
        </p:nvSpPr>
        <p:spPr>
          <a:xfrm>
            <a:off x="1397000" y="0"/>
            <a:ext cx="9144000" cy="1365899"/>
          </a:xfrm>
        </p:spPr>
        <p:txBody>
          <a:bodyPr>
            <a:normAutofit/>
          </a:bodyPr>
          <a:lstStyle/>
          <a:p>
            <a:pPr algn="ctr"/>
            <a:r>
              <a:rPr lang="en-US" sz="2800" b="1" dirty="0"/>
              <a:t>Required Case Study Check List</a:t>
            </a:r>
            <a:br>
              <a:rPr lang="en-US" sz="2800" dirty="0"/>
            </a:br>
            <a:endParaRPr lang="en-US" sz="2800" dirty="0">
              <a:solidFill>
                <a:schemeClr val="accent6">
                  <a:lumMod val="75000"/>
                </a:schemeClr>
              </a:solidFill>
            </a:endParaRPr>
          </a:p>
        </p:txBody>
      </p:sp>
      <p:graphicFrame>
        <p:nvGraphicFramePr>
          <p:cNvPr id="6" name="Table 6">
            <a:extLst>
              <a:ext uri="{FF2B5EF4-FFF2-40B4-BE49-F238E27FC236}">
                <a16:creationId xmlns:a16="http://schemas.microsoft.com/office/drawing/2014/main" id="{FEDCB670-AD84-451D-9881-3C0C44A57455}"/>
              </a:ext>
            </a:extLst>
          </p:cNvPr>
          <p:cNvGraphicFramePr>
            <a:graphicFrameLocks noGrp="1"/>
          </p:cNvGraphicFramePr>
          <p:nvPr>
            <p:extLst>
              <p:ext uri="{D42A27DB-BD31-4B8C-83A1-F6EECF244321}">
                <p14:modId xmlns:p14="http://schemas.microsoft.com/office/powerpoint/2010/main" val="1375998149"/>
              </p:ext>
            </p:extLst>
          </p:nvPr>
        </p:nvGraphicFramePr>
        <p:xfrm>
          <a:off x="0" y="0"/>
          <a:ext cx="12192000" cy="6982366"/>
        </p:xfrm>
        <a:graphic>
          <a:graphicData uri="http://schemas.openxmlformats.org/drawingml/2006/table">
            <a:tbl>
              <a:tblPr firstRow="1" bandRow="1">
                <a:tableStyleId>{5C22544A-7EE6-4342-B048-85BDC9FD1C3A}</a:tableStyleId>
              </a:tblPr>
              <a:tblGrid>
                <a:gridCol w="7035914">
                  <a:extLst>
                    <a:ext uri="{9D8B030D-6E8A-4147-A177-3AD203B41FA5}">
                      <a16:colId xmlns:a16="http://schemas.microsoft.com/office/drawing/2014/main" val="3250315510"/>
                    </a:ext>
                  </a:extLst>
                </a:gridCol>
                <a:gridCol w="1074184">
                  <a:extLst>
                    <a:ext uri="{9D8B030D-6E8A-4147-A177-3AD203B41FA5}">
                      <a16:colId xmlns:a16="http://schemas.microsoft.com/office/drawing/2014/main" val="2719840441"/>
                    </a:ext>
                  </a:extLst>
                </a:gridCol>
                <a:gridCol w="2255790">
                  <a:extLst>
                    <a:ext uri="{9D8B030D-6E8A-4147-A177-3AD203B41FA5}">
                      <a16:colId xmlns:a16="http://schemas.microsoft.com/office/drawing/2014/main" val="2869363044"/>
                    </a:ext>
                  </a:extLst>
                </a:gridCol>
                <a:gridCol w="1826112">
                  <a:extLst>
                    <a:ext uri="{9D8B030D-6E8A-4147-A177-3AD203B41FA5}">
                      <a16:colId xmlns:a16="http://schemas.microsoft.com/office/drawing/2014/main" val="1250452320"/>
                    </a:ext>
                  </a:extLst>
                </a:gridCol>
              </a:tblGrid>
              <a:tr h="1177881">
                <a:tc>
                  <a:txBody>
                    <a:bodyPr/>
                    <a:lstStyle/>
                    <a:p>
                      <a:pPr algn="ctr"/>
                      <a:r>
                        <a:rPr lang="en-US" dirty="0"/>
                        <a:t>Case Study Items</a:t>
                      </a:r>
                    </a:p>
                  </a:txBody>
                  <a:tcPr/>
                </a:tc>
                <a:tc>
                  <a:txBody>
                    <a:bodyPr/>
                    <a:lstStyle/>
                    <a:p>
                      <a:pPr algn="ctr"/>
                      <a:r>
                        <a:rPr lang="en-US" dirty="0"/>
                        <a:t>Yes/No</a:t>
                      </a:r>
                    </a:p>
                  </a:txBody>
                  <a:tcPr/>
                </a:tc>
                <a:tc>
                  <a:txBody>
                    <a:bodyPr/>
                    <a:lstStyle/>
                    <a:p>
                      <a:r>
                        <a:rPr lang="en-US" dirty="0"/>
                        <a:t>What slide(s) is your proof of this in your submission? </a:t>
                      </a:r>
                    </a:p>
                  </a:txBody>
                  <a:tcPr/>
                </a:tc>
                <a:tc>
                  <a:txBody>
                    <a:bodyPr/>
                    <a:lstStyle/>
                    <a:p>
                      <a:r>
                        <a:rPr lang="en-US" dirty="0"/>
                        <a:t>Proof in your the slide(s) or notes section?</a:t>
                      </a:r>
                    </a:p>
                  </a:txBody>
                  <a:tcPr/>
                </a:tc>
                <a:extLst>
                  <a:ext uri="{0D108BD9-81ED-4DB2-BD59-A6C34878D82A}">
                    <a16:rowId xmlns:a16="http://schemas.microsoft.com/office/drawing/2014/main" val="12720627"/>
                  </a:ext>
                </a:extLst>
              </a:tr>
              <a:tr h="736176">
                <a:tc>
                  <a:txBody>
                    <a:bodyPr/>
                    <a:lstStyle/>
                    <a:p>
                      <a:r>
                        <a:rPr lang="en-US" dirty="0"/>
                        <a:t>1. Did you review the detailed rubric after you completed this assignment to make sure you covered everything?</a:t>
                      </a:r>
                    </a:p>
                  </a:txBody>
                  <a:tcPr/>
                </a:tc>
                <a:tc>
                  <a:txBody>
                    <a:bodyPr/>
                    <a:lstStyle/>
                    <a:p>
                      <a:r>
                        <a:rPr lang="en-US" dirty="0"/>
                        <a:t>Yes</a:t>
                      </a:r>
                    </a:p>
                  </a:txBody>
                  <a:tcPr>
                    <a:solidFill>
                      <a:schemeClr val="accent6">
                        <a:lumMod val="60000"/>
                        <a:lumOff val="40000"/>
                      </a:schemeClr>
                    </a:solidFill>
                  </a:tcPr>
                </a:tc>
                <a:tc>
                  <a:txBody>
                    <a:bodyPr/>
                    <a:lstStyle/>
                    <a:p>
                      <a:pPr algn="ctr"/>
                      <a:r>
                        <a:rPr lang="en-US" dirty="0">
                          <a:solidFill>
                            <a:schemeClr val="bg1"/>
                          </a:solidFill>
                        </a:rPr>
                        <a:t>N/A</a:t>
                      </a:r>
                    </a:p>
                  </a:txBody>
                  <a:tcPr>
                    <a:solidFill>
                      <a:schemeClr val="tx1"/>
                    </a:solidFill>
                  </a:tcPr>
                </a:tc>
                <a:tc>
                  <a:txBody>
                    <a:bodyPr/>
                    <a:lstStyle/>
                    <a:p>
                      <a:pPr algn="ctr"/>
                      <a:r>
                        <a:rPr lang="en-US" dirty="0">
                          <a:solidFill>
                            <a:schemeClr val="bg1"/>
                          </a:solidFill>
                        </a:rPr>
                        <a:t>N/A</a:t>
                      </a:r>
                    </a:p>
                  </a:txBody>
                  <a:tcPr>
                    <a:solidFill>
                      <a:schemeClr val="tx1"/>
                    </a:solidFill>
                  </a:tcPr>
                </a:tc>
                <a:extLst>
                  <a:ext uri="{0D108BD9-81ED-4DB2-BD59-A6C34878D82A}">
                    <a16:rowId xmlns:a16="http://schemas.microsoft.com/office/drawing/2014/main" val="2599268509"/>
                  </a:ext>
                </a:extLst>
              </a:tr>
              <a:tr h="797551">
                <a:tc>
                  <a:txBody>
                    <a:bodyPr/>
                    <a:lstStyle/>
                    <a:p>
                      <a:r>
                        <a:rPr lang="en-US" dirty="0"/>
                        <a:t>2. Did you review all detail/specific and overarching questions in the assignment to make sure you covered everything?</a:t>
                      </a:r>
                    </a:p>
                  </a:txBody>
                  <a:tcPr/>
                </a:tc>
                <a:tc>
                  <a:txBody>
                    <a:bodyPr/>
                    <a:lstStyle/>
                    <a:p>
                      <a:r>
                        <a:rPr lang="en-US" dirty="0"/>
                        <a:t>Yes</a:t>
                      </a:r>
                    </a:p>
                  </a:txBody>
                  <a:tcPr>
                    <a:solidFill>
                      <a:schemeClr val="accent6">
                        <a:lumMod val="60000"/>
                        <a:lumOff val="40000"/>
                      </a:schemeClr>
                    </a:solidFill>
                  </a:tcPr>
                </a:tc>
                <a:tc>
                  <a:txBody>
                    <a:bodyPr/>
                    <a:lstStyle/>
                    <a:p>
                      <a:pPr algn="ctr"/>
                      <a:r>
                        <a:rPr lang="en-US" dirty="0">
                          <a:solidFill>
                            <a:schemeClr val="bg1"/>
                          </a:solidFill>
                        </a:rPr>
                        <a:t>N/A</a:t>
                      </a:r>
                    </a:p>
                  </a:txBody>
                  <a:tcPr>
                    <a:solidFill>
                      <a:schemeClr val="tx1"/>
                    </a:solidFill>
                  </a:tcPr>
                </a:tc>
                <a:tc>
                  <a:txBody>
                    <a:bodyPr/>
                    <a:lstStyle/>
                    <a:p>
                      <a:pPr algn="ctr"/>
                      <a:r>
                        <a:rPr lang="en-US" dirty="0">
                          <a:solidFill>
                            <a:schemeClr val="bg1"/>
                          </a:solidFill>
                        </a:rPr>
                        <a:t>N/A</a:t>
                      </a:r>
                    </a:p>
                  </a:txBody>
                  <a:tcPr>
                    <a:solidFill>
                      <a:schemeClr val="tx1"/>
                    </a:solidFill>
                  </a:tcPr>
                </a:tc>
                <a:extLst>
                  <a:ext uri="{0D108BD9-81ED-4DB2-BD59-A6C34878D82A}">
                    <a16:rowId xmlns:a16="http://schemas.microsoft.com/office/drawing/2014/main" val="1012132917"/>
                  </a:ext>
                </a:extLst>
              </a:tr>
              <a:tr h="558286">
                <a:tc>
                  <a:txBody>
                    <a:bodyPr/>
                    <a:lstStyle/>
                    <a:p>
                      <a:r>
                        <a:rPr lang="en-US" dirty="0"/>
                        <a:t>3. Did you do a conclusion slide(s) to answer all required conclusion items/questions?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solidFill>
                      <a:schemeClr val="accent6">
                        <a:lumMod val="60000"/>
                        <a:lumOff val="40000"/>
                      </a:schemeClr>
                    </a:solidFill>
                  </a:tcPr>
                </a:tc>
                <a:tc>
                  <a:txBody>
                    <a:bodyPr/>
                    <a:lstStyle/>
                    <a:p>
                      <a:r>
                        <a:rPr lang="en-US" dirty="0"/>
                        <a:t>12</a:t>
                      </a:r>
                    </a:p>
                  </a:txBody>
                  <a:tcPr>
                    <a:solidFill>
                      <a:schemeClr val="accent6">
                        <a:lumMod val="60000"/>
                        <a:lumOff val="40000"/>
                      </a:schemeClr>
                    </a:solidFill>
                  </a:tcPr>
                </a:tc>
                <a:tc>
                  <a:txBody>
                    <a:bodyPr/>
                    <a:lstStyle/>
                    <a:p>
                      <a:r>
                        <a:rPr lang="en-US" dirty="0"/>
                        <a:t>Yes</a:t>
                      </a:r>
                    </a:p>
                  </a:txBody>
                  <a:tcPr>
                    <a:solidFill>
                      <a:schemeClr val="accent6">
                        <a:lumMod val="60000"/>
                        <a:lumOff val="40000"/>
                      </a:schemeClr>
                    </a:solidFill>
                  </a:tcPr>
                </a:tc>
                <a:extLst>
                  <a:ext uri="{0D108BD9-81ED-4DB2-BD59-A6C34878D82A}">
                    <a16:rowId xmlns:a16="http://schemas.microsoft.com/office/drawing/2014/main" val="1625129767"/>
                  </a:ext>
                </a:extLst>
              </a:tr>
              <a:tr h="558286">
                <a:tc>
                  <a:txBody>
                    <a:bodyPr/>
                    <a:lstStyle/>
                    <a:p>
                      <a:r>
                        <a:rPr lang="en-US" dirty="0"/>
                        <a:t>4. Did you a create reference slide in the proper MLA format?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solidFill>
                      <a:schemeClr val="accent6">
                        <a:lumMod val="60000"/>
                        <a:lumOff val="40000"/>
                      </a:schemeClr>
                    </a:solidFill>
                  </a:tcPr>
                </a:tc>
                <a:tc>
                  <a:txBody>
                    <a:bodyPr/>
                    <a:lstStyle/>
                    <a:p>
                      <a:r>
                        <a:rPr lang="en-US" dirty="0"/>
                        <a:t>14</a:t>
                      </a:r>
                    </a:p>
                  </a:txBody>
                  <a:tcPr>
                    <a:solidFill>
                      <a:schemeClr val="accent6">
                        <a:lumMod val="60000"/>
                        <a:lumOff val="40000"/>
                      </a:schemeClr>
                    </a:solidFill>
                  </a:tcPr>
                </a:tc>
                <a:tc>
                  <a:txBody>
                    <a:bodyPr/>
                    <a:lstStyle/>
                    <a:p>
                      <a:r>
                        <a:rPr lang="en-US" dirty="0"/>
                        <a:t>Yes</a:t>
                      </a:r>
                    </a:p>
                  </a:txBody>
                  <a:tcPr>
                    <a:solidFill>
                      <a:schemeClr val="accent6">
                        <a:lumMod val="60000"/>
                        <a:lumOff val="40000"/>
                      </a:schemeClr>
                    </a:solidFill>
                  </a:tcPr>
                </a:tc>
                <a:extLst>
                  <a:ext uri="{0D108BD9-81ED-4DB2-BD59-A6C34878D82A}">
                    <a16:rowId xmlns:a16="http://schemas.microsoft.com/office/drawing/2014/main" val="1443591076"/>
                  </a:ext>
                </a:extLst>
              </a:tr>
              <a:tr h="736176">
                <a:tc>
                  <a:txBody>
                    <a:bodyPr/>
                    <a:lstStyle/>
                    <a:p>
                      <a:r>
                        <a:rPr lang="en-US" dirty="0"/>
                        <a:t>5. Did you test all your links for references and/or files so a reader can just click to see your materials?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solidFill>
                      <a:schemeClr val="accent6">
                        <a:lumMod val="60000"/>
                        <a:lumOff val="40000"/>
                      </a:schemeClr>
                    </a:solidFill>
                  </a:tcPr>
                </a:tc>
                <a:tc>
                  <a:txBody>
                    <a:bodyPr/>
                    <a:lstStyle/>
                    <a:p>
                      <a:pPr algn="ctr"/>
                      <a:r>
                        <a:rPr lang="en-US" dirty="0">
                          <a:solidFill>
                            <a:schemeClr val="bg1"/>
                          </a:solidFill>
                        </a:rPr>
                        <a:t>N/A</a:t>
                      </a:r>
                    </a:p>
                  </a:txBody>
                  <a:tcPr>
                    <a:solidFill>
                      <a:schemeClr val="tx1"/>
                    </a:solidFill>
                  </a:tcPr>
                </a:tc>
                <a:tc>
                  <a:txBody>
                    <a:bodyPr/>
                    <a:lstStyle/>
                    <a:p>
                      <a:pPr algn="ctr"/>
                      <a:r>
                        <a:rPr lang="en-US" dirty="0">
                          <a:solidFill>
                            <a:schemeClr val="bg1"/>
                          </a:solidFill>
                        </a:rPr>
                        <a:t>N/A</a:t>
                      </a:r>
                    </a:p>
                  </a:txBody>
                  <a:tcPr>
                    <a:solidFill>
                      <a:schemeClr val="tx1"/>
                    </a:solidFill>
                  </a:tcPr>
                </a:tc>
                <a:extLst>
                  <a:ext uri="{0D108BD9-81ED-4DB2-BD59-A6C34878D82A}">
                    <a16:rowId xmlns:a16="http://schemas.microsoft.com/office/drawing/2014/main" val="1734393261"/>
                  </a:ext>
                </a:extLst>
              </a:tr>
              <a:tr h="7361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6. Did you proof-read all your slides, attachments, links, notes, etc. before your submission?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solidFill>
                      <a:schemeClr val="accent6">
                        <a:lumMod val="60000"/>
                        <a:lumOff val="40000"/>
                      </a:schemeClr>
                    </a:solidFill>
                  </a:tcPr>
                </a:tc>
                <a:tc>
                  <a:txBody>
                    <a:bodyPr/>
                    <a:lstStyle/>
                    <a:p>
                      <a:pPr algn="ctr"/>
                      <a:r>
                        <a:rPr lang="en-US" dirty="0">
                          <a:solidFill>
                            <a:schemeClr val="bg1"/>
                          </a:solidFill>
                        </a:rPr>
                        <a:t>N/A</a:t>
                      </a:r>
                    </a:p>
                  </a:txBody>
                  <a:tcPr>
                    <a:solidFill>
                      <a:schemeClr val="tx1"/>
                    </a:solidFill>
                  </a:tcPr>
                </a:tc>
                <a:tc>
                  <a:txBody>
                    <a:bodyPr/>
                    <a:lstStyle/>
                    <a:p>
                      <a:pPr algn="ctr"/>
                      <a:r>
                        <a:rPr lang="en-US" dirty="0">
                          <a:solidFill>
                            <a:schemeClr val="bg1"/>
                          </a:solidFill>
                        </a:rPr>
                        <a:t>N/A</a:t>
                      </a:r>
                    </a:p>
                  </a:txBody>
                  <a:tcPr>
                    <a:solidFill>
                      <a:schemeClr val="tx1"/>
                    </a:solidFill>
                  </a:tcPr>
                </a:tc>
                <a:extLst>
                  <a:ext uri="{0D108BD9-81ED-4DB2-BD59-A6C34878D82A}">
                    <a16:rowId xmlns:a16="http://schemas.microsoft.com/office/drawing/2014/main" val="814249731"/>
                  </a:ext>
                </a:extLst>
              </a:tr>
              <a:tr h="736176">
                <a:tc>
                  <a:txBody>
                    <a:bodyPr/>
                    <a:lstStyle/>
                    <a:p>
                      <a:r>
                        <a:rPr lang="en-US" dirty="0"/>
                        <a:t>7. For your reference slide, did you have internal and external resources/materials to our course?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solidFill>
                      <a:schemeClr val="accent6">
                        <a:lumMod val="60000"/>
                        <a:lumOff val="40000"/>
                      </a:schemeClr>
                    </a:solidFill>
                  </a:tcPr>
                </a:tc>
                <a:tc>
                  <a:txBody>
                    <a:bodyPr/>
                    <a:lstStyle/>
                    <a:p>
                      <a:r>
                        <a:rPr lang="en-US" dirty="0"/>
                        <a:t>7, 9</a:t>
                      </a:r>
                    </a:p>
                  </a:txBody>
                  <a:tcPr>
                    <a:solidFill>
                      <a:schemeClr val="accent6">
                        <a:lumMod val="60000"/>
                        <a:lumOff val="40000"/>
                      </a:schemeClr>
                    </a:solidFill>
                  </a:tcPr>
                </a:tc>
                <a:tc>
                  <a:txBody>
                    <a:bodyPr/>
                    <a:lstStyle/>
                    <a:p>
                      <a:r>
                        <a:rPr lang="en-US" dirty="0"/>
                        <a:t>Yes</a:t>
                      </a:r>
                    </a:p>
                  </a:txBody>
                  <a:tcPr>
                    <a:solidFill>
                      <a:schemeClr val="accent6">
                        <a:lumMod val="60000"/>
                        <a:lumOff val="40000"/>
                      </a:schemeClr>
                    </a:solidFill>
                  </a:tcPr>
                </a:tc>
                <a:extLst>
                  <a:ext uri="{0D108BD9-81ED-4DB2-BD59-A6C34878D82A}">
                    <a16:rowId xmlns:a16="http://schemas.microsoft.com/office/drawing/2014/main" val="566229422"/>
                  </a:ext>
                </a:extLst>
              </a:tr>
              <a:tr h="7361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8. Did you share your own personal stories, thoughts and explain the “Why” your answers are important to you?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solidFill>
                      <a:schemeClr val="accent6">
                        <a:lumMod val="60000"/>
                        <a:lumOff val="40000"/>
                      </a:schemeClr>
                    </a:solidFill>
                  </a:tcPr>
                </a:tc>
                <a:tc>
                  <a:txBody>
                    <a:bodyPr/>
                    <a:lstStyle/>
                    <a:p>
                      <a:r>
                        <a:rPr lang="en-US" dirty="0"/>
                        <a:t>8, 10 </a:t>
                      </a:r>
                    </a:p>
                  </a:txBody>
                  <a:tcPr>
                    <a:solidFill>
                      <a:schemeClr val="accent6">
                        <a:lumMod val="60000"/>
                        <a:lumOff val="40000"/>
                      </a:schemeClr>
                    </a:solidFill>
                  </a:tcPr>
                </a:tc>
                <a:tc>
                  <a:txBody>
                    <a:bodyPr/>
                    <a:lstStyle/>
                    <a:p>
                      <a:r>
                        <a:rPr lang="en-US" dirty="0"/>
                        <a:t>Yes</a:t>
                      </a:r>
                    </a:p>
                  </a:txBody>
                  <a:tcPr>
                    <a:solidFill>
                      <a:schemeClr val="accent6">
                        <a:lumMod val="60000"/>
                        <a:lumOff val="40000"/>
                      </a:schemeClr>
                    </a:solidFill>
                  </a:tcPr>
                </a:tc>
                <a:extLst>
                  <a:ext uri="{0D108BD9-81ED-4DB2-BD59-A6C34878D82A}">
                    <a16:rowId xmlns:a16="http://schemas.microsoft.com/office/drawing/2014/main" val="337134862"/>
                  </a:ext>
                </a:extLst>
              </a:tr>
            </a:tbl>
          </a:graphicData>
        </a:graphic>
      </p:graphicFrame>
    </p:spTree>
    <p:extLst>
      <p:ext uri="{BB962C8B-B14F-4D97-AF65-F5344CB8AC3E}">
        <p14:creationId xmlns:p14="http://schemas.microsoft.com/office/powerpoint/2010/main" val="111566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4B865">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56BBC16-09EF-7885-73BF-7D621C5E9D47}"/>
              </a:ext>
            </a:extLst>
          </p:cNvPr>
          <p:cNvSpPr>
            <a:spLocks noGrp="1"/>
          </p:cNvSpPr>
          <p:nvPr>
            <p:ph type="title"/>
          </p:nvPr>
        </p:nvSpPr>
        <p:spPr>
          <a:xfrm>
            <a:off x="838200" y="713312"/>
            <a:ext cx="3524250" cy="5431376"/>
          </a:xfrm>
        </p:spPr>
        <p:txBody>
          <a:bodyPr>
            <a:normAutofit/>
          </a:bodyPr>
          <a:lstStyle/>
          <a:p>
            <a:r>
              <a:rPr lang="en-US" dirty="0"/>
              <a:t>Contents</a:t>
            </a:r>
          </a:p>
        </p:txBody>
      </p:sp>
      <p:sp>
        <p:nvSpPr>
          <p:cNvPr id="3" name="Content Placeholder 2">
            <a:extLst>
              <a:ext uri="{FF2B5EF4-FFF2-40B4-BE49-F238E27FC236}">
                <a16:creationId xmlns:a16="http://schemas.microsoft.com/office/drawing/2014/main" id="{D147CDF0-E529-B5B5-9763-CA64BF776CBA}"/>
              </a:ext>
            </a:extLst>
          </p:cNvPr>
          <p:cNvSpPr>
            <a:spLocks noGrp="1"/>
          </p:cNvSpPr>
          <p:nvPr>
            <p:ph idx="1"/>
          </p:nvPr>
        </p:nvSpPr>
        <p:spPr>
          <a:xfrm>
            <a:off x="6095999" y="713313"/>
            <a:ext cx="5257801" cy="5431376"/>
          </a:xfrm>
        </p:spPr>
        <p:txBody>
          <a:bodyPr anchor="ctr">
            <a:normAutofit lnSpcReduction="10000"/>
          </a:bodyPr>
          <a:lstStyle/>
          <a:p>
            <a:pPr marL="514350" indent="-514350">
              <a:lnSpc>
                <a:spcPct val="90000"/>
              </a:lnSpc>
              <a:buFont typeface="+mj-lt"/>
              <a:buAutoNum type="arabicPeriod"/>
            </a:pPr>
            <a:r>
              <a:rPr lang="en-US" sz="2000" dirty="0"/>
              <a:t>Introduction </a:t>
            </a:r>
          </a:p>
          <a:p>
            <a:pPr marL="514350" indent="-514350">
              <a:lnSpc>
                <a:spcPct val="90000"/>
              </a:lnSpc>
              <a:buFont typeface="+mj-lt"/>
              <a:buAutoNum type="arabicPeriod"/>
            </a:pPr>
            <a:r>
              <a:rPr lang="en-US" sz="2000" dirty="0"/>
              <a:t>China’s FinTech Industry </a:t>
            </a:r>
          </a:p>
          <a:p>
            <a:pPr marL="514350" indent="-514350">
              <a:lnSpc>
                <a:spcPct val="90000"/>
              </a:lnSpc>
              <a:buFont typeface="+mj-lt"/>
              <a:buAutoNum type="arabicPeriod"/>
            </a:pPr>
            <a:r>
              <a:rPr lang="en-US" sz="2000" dirty="0"/>
              <a:t>Challenges and Opportunities in China's Fintech Industry</a:t>
            </a:r>
          </a:p>
          <a:p>
            <a:pPr marL="514350" indent="-514350">
              <a:lnSpc>
                <a:spcPct val="90000"/>
              </a:lnSpc>
              <a:buFont typeface="+mj-lt"/>
              <a:buAutoNum type="arabicPeriod"/>
            </a:pPr>
            <a:r>
              <a:rPr lang="en-US" sz="2000" dirty="0"/>
              <a:t>Position and Structure Your IT Organization  </a:t>
            </a:r>
          </a:p>
          <a:p>
            <a:pPr marL="514350" indent="-514350">
              <a:lnSpc>
                <a:spcPct val="90000"/>
              </a:lnSpc>
              <a:buFont typeface="+mj-lt"/>
              <a:buAutoNum type="arabicPeriod"/>
            </a:pPr>
            <a:r>
              <a:rPr lang="en-US" sz="2000" dirty="0"/>
              <a:t>Training and Re-tool IT Resources</a:t>
            </a:r>
          </a:p>
          <a:p>
            <a:pPr marL="514350" indent="-514350">
              <a:lnSpc>
                <a:spcPct val="90000"/>
              </a:lnSpc>
              <a:buFont typeface="+mj-lt"/>
              <a:buAutoNum type="arabicPeriod"/>
            </a:pPr>
            <a:r>
              <a:rPr lang="en-US" sz="2000" dirty="0"/>
              <a:t>What would I have done Differently </a:t>
            </a:r>
          </a:p>
          <a:p>
            <a:pPr marL="514350" indent="-514350">
              <a:lnSpc>
                <a:spcPct val="90000"/>
              </a:lnSpc>
              <a:buFont typeface="+mj-lt"/>
              <a:buAutoNum type="arabicPeriod"/>
            </a:pPr>
            <a:r>
              <a:rPr lang="en-IN" sz="2000" dirty="0"/>
              <a:t>People, Process, and Technology challenges</a:t>
            </a:r>
          </a:p>
          <a:p>
            <a:pPr marL="514350" indent="-514350">
              <a:lnSpc>
                <a:spcPct val="90000"/>
              </a:lnSpc>
              <a:buFont typeface="+mj-lt"/>
              <a:buAutoNum type="arabicPeriod"/>
            </a:pPr>
            <a:r>
              <a:rPr lang="en-US" sz="2000" dirty="0"/>
              <a:t>Culture In My IT Organization </a:t>
            </a:r>
          </a:p>
          <a:p>
            <a:pPr marL="514350" indent="-514350">
              <a:lnSpc>
                <a:spcPct val="90000"/>
              </a:lnSpc>
              <a:buFont typeface="+mj-lt"/>
              <a:buAutoNum type="arabicPeriod"/>
            </a:pPr>
            <a:r>
              <a:rPr lang="en-US" sz="2000" dirty="0"/>
              <a:t>Ant Financial Expanding into the US</a:t>
            </a:r>
          </a:p>
          <a:p>
            <a:pPr marL="514350" indent="-514350">
              <a:lnSpc>
                <a:spcPct val="90000"/>
              </a:lnSpc>
              <a:buFont typeface="+mj-lt"/>
              <a:buAutoNum type="arabicPeriod"/>
            </a:pPr>
            <a:r>
              <a:rPr lang="en-US" sz="2000" dirty="0"/>
              <a:t>Conclusion </a:t>
            </a:r>
          </a:p>
          <a:p>
            <a:pPr marL="514350" indent="-514350">
              <a:lnSpc>
                <a:spcPct val="90000"/>
              </a:lnSpc>
              <a:buFont typeface="+mj-lt"/>
              <a:buAutoNum type="arabicPeriod"/>
            </a:pPr>
            <a:r>
              <a:rPr lang="en-US" sz="2000" dirty="0"/>
              <a:t>References </a:t>
            </a:r>
          </a:p>
          <a:p>
            <a:pPr marL="514350" indent="-514350">
              <a:lnSpc>
                <a:spcPct val="90000"/>
              </a:lnSpc>
              <a:buFont typeface="+mj-lt"/>
              <a:buAutoNum type="arabicPeriod"/>
            </a:pPr>
            <a:r>
              <a:rPr lang="en-US" sz="2000" dirty="0"/>
              <a:t>Required Check-List</a:t>
            </a:r>
          </a:p>
        </p:txBody>
      </p:sp>
    </p:spTree>
    <p:extLst>
      <p:ext uri="{BB962C8B-B14F-4D97-AF65-F5344CB8AC3E}">
        <p14:creationId xmlns:p14="http://schemas.microsoft.com/office/powerpoint/2010/main" val="42229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74D2-12C4-7959-2312-167D61F7C3B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37F6DF-3EE5-591C-B20F-CBA5FD9F7D88}"/>
              </a:ext>
            </a:extLst>
          </p:cNvPr>
          <p:cNvSpPr>
            <a:spLocks noGrp="1"/>
          </p:cNvSpPr>
          <p:nvPr>
            <p:ph idx="1"/>
          </p:nvPr>
        </p:nvSpPr>
        <p:spPr/>
        <p:txBody>
          <a:bodyPr>
            <a:normAutofit/>
          </a:bodyPr>
          <a:lstStyle/>
          <a:p>
            <a:r>
              <a:rPr lang="en-IN" b="0" i="0" u="none" strike="noStrike" dirty="0">
                <a:effectLst/>
                <a:latin typeface="-apple-system"/>
              </a:rPr>
              <a:t>Ant Financial, originating from Alipay in 2004, evolved into a global powerhouse serving one billion users by 2019, with a vast array of financial service products.</a:t>
            </a:r>
          </a:p>
          <a:p>
            <a:r>
              <a:rPr lang="en-IN" b="0" i="0" u="none" strike="noStrike" dirty="0">
                <a:effectLst/>
                <a:latin typeface="-apple-system"/>
              </a:rPr>
              <a:t>The company's technological prowess, including advanced platforms like </a:t>
            </a:r>
            <a:r>
              <a:rPr lang="en-IN" b="0" i="0" u="none" strike="noStrike" dirty="0" err="1">
                <a:effectLst/>
                <a:latin typeface="-apple-system"/>
              </a:rPr>
              <a:t>OceanBase</a:t>
            </a:r>
            <a:r>
              <a:rPr lang="en-IN" b="0" i="0" u="none" strike="noStrike" dirty="0">
                <a:effectLst/>
                <a:latin typeface="-apple-system"/>
              </a:rPr>
              <a:t> and expertise in blockchain, AI, security, IoT, and cloud computing, positioned it ahead of traditional financial institutions.</a:t>
            </a:r>
          </a:p>
          <a:p>
            <a:r>
              <a:rPr lang="en-IN" dirty="0">
                <a:latin typeface="-apple-system"/>
              </a:rPr>
              <a:t>F</a:t>
            </a:r>
            <a:r>
              <a:rPr lang="en-IN" b="0" i="0" u="none" strike="noStrike" dirty="0">
                <a:effectLst/>
                <a:latin typeface="-apple-system"/>
              </a:rPr>
              <a:t>aced challenges in navigating uncharted territories of digital finance, including technical uncertainty, regulatory vacuums.</a:t>
            </a:r>
          </a:p>
          <a:p>
            <a:endParaRPr lang="en-IN" b="0" i="0" u="none" strike="noStrike" dirty="0">
              <a:effectLst/>
              <a:latin typeface="-apple-system"/>
            </a:endParaRPr>
          </a:p>
          <a:p>
            <a:endParaRPr lang="en-US" dirty="0"/>
          </a:p>
        </p:txBody>
      </p:sp>
    </p:spTree>
    <p:extLst>
      <p:ext uri="{BB962C8B-B14F-4D97-AF65-F5344CB8AC3E}">
        <p14:creationId xmlns:p14="http://schemas.microsoft.com/office/powerpoint/2010/main" val="23107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A636-496D-0F23-B67C-1841024E2A91}"/>
              </a:ext>
            </a:extLst>
          </p:cNvPr>
          <p:cNvSpPr>
            <a:spLocks noGrp="1"/>
          </p:cNvSpPr>
          <p:nvPr>
            <p:ph type="title"/>
          </p:nvPr>
        </p:nvSpPr>
        <p:spPr/>
        <p:txBody>
          <a:bodyPr/>
          <a:lstStyle/>
          <a:p>
            <a:r>
              <a:rPr lang="en-US" dirty="0"/>
              <a:t>China’s FinTech Industry </a:t>
            </a:r>
          </a:p>
        </p:txBody>
      </p:sp>
      <p:graphicFrame>
        <p:nvGraphicFramePr>
          <p:cNvPr id="5" name="Content Placeholder 2">
            <a:extLst>
              <a:ext uri="{FF2B5EF4-FFF2-40B4-BE49-F238E27FC236}">
                <a16:creationId xmlns:a16="http://schemas.microsoft.com/office/drawing/2014/main" id="{B7DA2476-4A54-CDC5-5768-C18E08ED4B2E}"/>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855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9159-8917-7F3A-0DC3-26F04FD04B34}"/>
              </a:ext>
            </a:extLst>
          </p:cNvPr>
          <p:cNvSpPr>
            <a:spLocks noGrp="1"/>
          </p:cNvSpPr>
          <p:nvPr>
            <p:ph type="title"/>
          </p:nvPr>
        </p:nvSpPr>
        <p:spPr/>
        <p:txBody>
          <a:bodyPr/>
          <a:lstStyle/>
          <a:p>
            <a:r>
              <a:rPr lang="en-US" dirty="0"/>
              <a:t>Challenges and Opportunities in China’s Fintech Industry </a:t>
            </a:r>
          </a:p>
        </p:txBody>
      </p:sp>
      <p:graphicFrame>
        <p:nvGraphicFramePr>
          <p:cNvPr id="13" name="Content Placeholder 2">
            <a:extLst>
              <a:ext uri="{FF2B5EF4-FFF2-40B4-BE49-F238E27FC236}">
                <a16:creationId xmlns:a16="http://schemas.microsoft.com/office/drawing/2014/main" id="{3D1332D6-4D88-5612-E1EB-AB13DE8CA31F}"/>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16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EA01-A151-CC49-D2F0-AE464577156E}"/>
              </a:ext>
            </a:extLst>
          </p:cNvPr>
          <p:cNvSpPr>
            <a:spLocks noGrp="1"/>
          </p:cNvSpPr>
          <p:nvPr>
            <p:ph type="title"/>
          </p:nvPr>
        </p:nvSpPr>
        <p:spPr/>
        <p:txBody>
          <a:bodyPr/>
          <a:lstStyle/>
          <a:p>
            <a:r>
              <a:rPr lang="en-US" dirty="0"/>
              <a:t>Position and Structure Your IT Organization </a:t>
            </a:r>
          </a:p>
        </p:txBody>
      </p:sp>
      <p:graphicFrame>
        <p:nvGraphicFramePr>
          <p:cNvPr id="5" name="Content Placeholder 2">
            <a:extLst>
              <a:ext uri="{FF2B5EF4-FFF2-40B4-BE49-F238E27FC236}">
                <a16:creationId xmlns:a16="http://schemas.microsoft.com/office/drawing/2014/main" id="{93A3D6D8-DC27-4A9C-FDE1-CEBE6F709FF2}"/>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74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9558-2EF5-729B-39C6-77B049B3CDC3}"/>
              </a:ext>
            </a:extLst>
          </p:cNvPr>
          <p:cNvSpPr>
            <a:spLocks noGrp="1"/>
          </p:cNvSpPr>
          <p:nvPr>
            <p:ph type="title"/>
          </p:nvPr>
        </p:nvSpPr>
        <p:spPr/>
        <p:txBody>
          <a:bodyPr/>
          <a:lstStyle/>
          <a:p>
            <a:r>
              <a:rPr lang="en-US" dirty="0"/>
              <a:t>Training and Re-tool IT Resources</a:t>
            </a:r>
          </a:p>
        </p:txBody>
      </p:sp>
      <p:graphicFrame>
        <p:nvGraphicFramePr>
          <p:cNvPr id="5" name="Content Placeholder 2">
            <a:extLst>
              <a:ext uri="{FF2B5EF4-FFF2-40B4-BE49-F238E27FC236}">
                <a16:creationId xmlns:a16="http://schemas.microsoft.com/office/drawing/2014/main" id="{0CA8D517-F0F8-58F6-4C2C-057A0B905F88}"/>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112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FC9F-0364-02A1-D02F-A68B11ED50F1}"/>
              </a:ext>
            </a:extLst>
          </p:cNvPr>
          <p:cNvSpPr>
            <a:spLocks noGrp="1"/>
          </p:cNvSpPr>
          <p:nvPr>
            <p:ph type="title"/>
          </p:nvPr>
        </p:nvSpPr>
        <p:spPr/>
        <p:txBody>
          <a:bodyPr/>
          <a:lstStyle/>
          <a:p>
            <a:r>
              <a:rPr lang="en-US" dirty="0"/>
              <a:t>What would I have done Differently </a:t>
            </a:r>
          </a:p>
        </p:txBody>
      </p:sp>
      <p:graphicFrame>
        <p:nvGraphicFramePr>
          <p:cNvPr id="5" name="Content Placeholder 2">
            <a:extLst>
              <a:ext uri="{FF2B5EF4-FFF2-40B4-BE49-F238E27FC236}">
                <a16:creationId xmlns:a16="http://schemas.microsoft.com/office/drawing/2014/main" id="{2E46B3CD-39F9-5D78-A6CB-1DEC05D35549}"/>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30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3D1D-1B78-9A63-770E-0D0B5E05DBA0}"/>
              </a:ext>
            </a:extLst>
          </p:cNvPr>
          <p:cNvSpPr>
            <a:spLocks noGrp="1"/>
          </p:cNvSpPr>
          <p:nvPr>
            <p:ph type="title"/>
          </p:nvPr>
        </p:nvSpPr>
        <p:spPr/>
        <p:txBody>
          <a:bodyPr/>
          <a:lstStyle/>
          <a:p>
            <a:r>
              <a:rPr lang="en-IN"/>
              <a:t>People, Process, and Technology challenges</a:t>
            </a:r>
            <a:endParaRPr lang="en-US" dirty="0"/>
          </a:p>
        </p:txBody>
      </p:sp>
      <p:graphicFrame>
        <p:nvGraphicFramePr>
          <p:cNvPr id="5" name="Content Placeholder 2">
            <a:extLst>
              <a:ext uri="{FF2B5EF4-FFF2-40B4-BE49-F238E27FC236}">
                <a16:creationId xmlns:a16="http://schemas.microsoft.com/office/drawing/2014/main" id="{65F220CA-1082-BD13-B464-2BFE31572A06}"/>
              </a:ext>
            </a:extLst>
          </p:cNvPr>
          <p:cNvGraphicFramePr>
            <a:graphicFrameLocks noGrp="1"/>
          </p:cNvGraphicFramePr>
          <p:nvPr>
            <p:ph idx="1"/>
          </p:nvPr>
        </p:nvGraphicFramePr>
        <p:xfrm>
          <a:off x="838200" y="2011680"/>
          <a:ext cx="10515600"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686469"/>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61E1E"/>
      </a:dk2>
      <a:lt2>
        <a:srgbClr val="E8E2E6"/>
      </a:lt2>
      <a:accent1>
        <a:srgbClr val="34B865"/>
      </a:accent1>
      <a:accent2>
        <a:srgbClr val="27B396"/>
      </a:accent2>
      <a:accent3>
        <a:srgbClr val="39ACCA"/>
      </a:accent3>
      <a:accent4>
        <a:srgbClr val="2A64C2"/>
      </a:accent4>
      <a:accent5>
        <a:srgbClr val="423CD4"/>
      </a:accent5>
      <a:accent6>
        <a:srgbClr val="6F2AC2"/>
      </a:accent6>
      <a:hlink>
        <a:srgbClr val="BF3F8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566</TotalTime>
  <Words>2049</Words>
  <Application>Microsoft Macintosh PowerPoint</Application>
  <PresentationFormat>Widescreen</PresentationFormat>
  <Paragraphs>191</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Aptos</vt:lpstr>
      <vt:lpstr>Arial</vt:lpstr>
      <vt:lpstr>Century Gothic</vt:lpstr>
      <vt:lpstr>Lato Extended</vt:lpstr>
      <vt:lpstr>Söhne</vt:lpstr>
      <vt:lpstr>BrushVTI</vt:lpstr>
      <vt:lpstr>HBP – Ant Financial: Tough Boundary Choices in Innovation </vt:lpstr>
      <vt:lpstr>Contents</vt:lpstr>
      <vt:lpstr>Introduction</vt:lpstr>
      <vt:lpstr>China’s FinTech Industry </vt:lpstr>
      <vt:lpstr>Challenges and Opportunities in China’s Fintech Industry </vt:lpstr>
      <vt:lpstr>Position and Structure Your IT Organization </vt:lpstr>
      <vt:lpstr>Training and Re-tool IT Resources</vt:lpstr>
      <vt:lpstr>What would I have done Differently </vt:lpstr>
      <vt:lpstr>People, Process, and Technology challenges</vt:lpstr>
      <vt:lpstr>Culture In My IT Organization </vt:lpstr>
      <vt:lpstr>Ant Financial Expanding into the US</vt:lpstr>
      <vt:lpstr>Conclusion </vt:lpstr>
      <vt:lpstr>Thank You </vt:lpstr>
      <vt:lpstr>References </vt:lpstr>
      <vt:lpstr>Required Case Study Check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HBP – Ant Financial: Tough Boundary Choices in Innovation </dc:title>
  <dc:creator>Haryani, Jayesh</dc:creator>
  <cp:lastModifiedBy>Jayesh Haryani</cp:lastModifiedBy>
  <cp:revision>3</cp:revision>
  <dcterms:created xsi:type="dcterms:W3CDTF">2024-04-14T20:56:30Z</dcterms:created>
  <dcterms:modified xsi:type="dcterms:W3CDTF">2024-09-05T21:32:29Z</dcterms:modified>
</cp:coreProperties>
</file>