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8"/>
  </p:notesMasterIdLst>
  <p:sldIdLst>
    <p:sldId id="256" r:id="rId5"/>
    <p:sldId id="257" r:id="rId6"/>
    <p:sldId id="266" r:id="rId7"/>
    <p:sldId id="267" r:id="rId8"/>
    <p:sldId id="263" r:id="rId9"/>
    <p:sldId id="261" r:id="rId10"/>
    <p:sldId id="268" r:id="rId11"/>
    <p:sldId id="269" r:id="rId12"/>
    <p:sldId id="264" r:id="rId13"/>
    <p:sldId id="265" r:id="rId14"/>
    <p:sldId id="271" r:id="rId15"/>
    <p:sldId id="258"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2A3A-666B-0CDE-97DB-57EC096FD61A}" v="16" dt="2024-04-01T16:15:22.383"/>
    <p1510:client id="{0E5268AF-71C0-987D-20F8-674704E2AF63}" v="76" dt="2024-04-01T20:25:24.593"/>
    <p1510:client id="{328A1CA1-8FA3-B436-7CEF-720A3152E017}" v="15" dt="2024-03-31T02:20:50.145"/>
    <p1510:client id="{3495EE52-E04A-55B7-154A-4255E5BD95D1}" v="152" dt="2024-03-31T02:26:17.607"/>
    <p1510:client id="{7A0EA20C-5AFA-F094-782E-AE0C2609D1D8}" v="53" dt="2024-04-01T15:41:59.905"/>
    <p1510:client id="{95D81A8B-036C-6867-6349-6790A853A621}" v="18" dt="2024-04-01T19:55:14.452"/>
    <p1510:client id="{9D87834C-C05C-ED31-E7E6-499D2140851D}" v="150" dt="2024-03-30T22:45:38.749"/>
    <p1510:client id="{ABED3394-439B-2E8C-383F-486CE1320385}" v="12" dt="2024-03-31T21:37:49.730"/>
    <p1510:client id="{B63616CA-420C-35B7-C571-AA87071C0F11}" v="41" dt="2024-04-01T18:49:49.856"/>
    <p1510:client id="{DB816DDD-003D-DC45-A981-607B88AC6AA1}" v="1117" dt="2024-03-31T02:59:28.522"/>
    <p1510:client id="{E897075C-AA75-069D-7593-CC11E6DD1FC7}" v="173" dt="2024-04-01T19:55:52.054"/>
    <p1510:client id="{EED8CB3F-DEC4-42A1-BE55-FF5BF07B4B72}" v="12" dt="2024-03-31T22:10:30.682"/>
    <p1510:client id="{F45D9DFA-01AA-AE72-6F77-9E12E59AF15F}" v="6" dt="2024-04-01T16:23:17.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588" autoAdjust="0"/>
  </p:normalViewPr>
  <p:slideViewPr>
    <p:cSldViewPr snapToGrid="0">
      <p:cViewPr varScale="1">
        <p:scale>
          <a:sx n="53" d="100"/>
          <a:sy n="53" d="100"/>
        </p:scale>
        <p:origin x="18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3" Type="http://schemas.openxmlformats.org/officeDocument/2006/relationships/hyperlink" Target="http://www.linkedin.com/" TargetMode="External"/><Relationship Id="rId2" Type="http://schemas.openxmlformats.org/officeDocument/2006/relationships/hyperlink" Target="http://www.shrm.org/topics-tools/tools/how-to-guides/how-to-address-skills-gap" TargetMode="External"/><Relationship Id="rId1" Type="http://schemas.openxmlformats.org/officeDocument/2006/relationships/hyperlink" Target="http://www.shrm.org/" TargetMode="External"/><Relationship Id="rId5" Type="http://schemas.openxmlformats.org/officeDocument/2006/relationships/hyperlink" Target="http://www.mckinsey.com/capabilities/growth-marketing-and-sales/our-insights/majid-al-futtaims-new-growth-formula-innovate-fast-stay-ahead-work-the-ecosystem" TargetMode="External"/><Relationship Id="rId4" Type="http://schemas.openxmlformats.org/officeDocument/2006/relationships/hyperlink" Target="http://www.linkedin.com/pulse/upskilling-reskilling-addressing-skills-zlt2f/"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3.svg"/><Relationship Id="rId4" Type="http://schemas.openxmlformats.org/officeDocument/2006/relationships/image" Target="../media/image29.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3" Type="http://schemas.openxmlformats.org/officeDocument/2006/relationships/hyperlink" Target="http://www.linkedin.com/" TargetMode="External"/><Relationship Id="rId2" Type="http://schemas.openxmlformats.org/officeDocument/2006/relationships/hyperlink" Target="http://www.shrm.org/topics-tools/tools/how-to-guides/how-to-address-skills-gap" TargetMode="External"/><Relationship Id="rId1" Type="http://schemas.openxmlformats.org/officeDocument/2006/relationships/hyperlink" Target="http://www.shrm.org/" TargetMode="External"/><Relationship Id="rId5" Type="http://schemas.openxmlformats.org/officeDocument/2006/relationships/hyperlink" Target="http://www.mckinsey.com/capabilities/growth-marketing-and-sales/our-insights/majid-al-futtaims-new-growth-formula-innovate-fast-stay-ahead-work-the-ecosystem" TargetMode="External"/><Relationship Id="rId4" Type="http://schemas.openxmlformats.org/officeDocument/2006/relationships/hyperlink" Target="http://www.linkedin.com/pulse/upskilling-reskilling-addressing-skills-zlt2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26808F-CB99-4B18-BCC1-39A4C3521F8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BD339C6-077F-42FC-ABB4-D60455A89063}">
      <dgm:prSet/>
      <dgm:spPr/>
      <dgm:t>
        <a:bodyPr/>
        <a:lstStyle/>
        <a:p>
          <a:r>
            <a:rPr lang="en-US"/>
            <a:t>SWOT Analysis for MAF</a:t>
          </a:r>
        </a:p>
      </dgm:t>
    </dgm:pt>
    <dgm:pt modelId="{AAB3A289-D2C9-488C-A836-CF5231385755}" type="parTrans" cxnId="{59E7B091-257C-479A-AC97-3829AFC8ADFE}">
      <dgm:prSet/>
      <dgm:spPr/>
      <dgm:t>
        <a:bodyPr/>
        <a:lstStyle/>
        <a:p>
          <a:endParaRPr lang="en-US"/>
        </a:p>
      </dgm:t>
    </dgm:pt>
    <dgm:pt modelId="{D802DD84-9D67-4486-BDD4-8F944B3AF110}" type="sibTrans" cxnId="{59E7B091-257C-479A-AC97-3829AFC8ADFE}">
      <dgm:prSet/>
      <dgm:spPr/>
      <dgm:t>
        <a:bodyPr/>
        <a:lstStyle/>
        <a:p>
          <a:endParaRPr lang="en-US"/>
        </a:p>
      </dgm:t>
    </dgm:pt>
    <dgm:pt modelId="{DF60EE5E-BBB2-4509-987C-7A1FD67BFE3A}">
      <dgm:prSet/>
      <dgm:spPr/>
      <dgm:t>
        <a:bodyPr/>
        <a:lstStyle/>
        <a:p>
          <a:r>
            <a:rPr lang="en-US"/>
            <a:t>Driving MAF’s Strategic Vision</a:t>
          </a:r>
        </a:p>
      </dgm:t>
    </dgm:pt>
    <dgm:pt modelId="{FE2EB364-5AD7-4E9F-8E86-FD039999C83B}" type="parTrans" cxnId="{5C0ECB6F-435A-4581-963A-145BC4FDD9D8}">
      <dgm:prSet/>
      <dgm:spPr/>
      <dgm:t>
        <a:bodyPr/>
        <a:lstStyle/>
        <a:p>
          <a:endParaRPr lang="en-US"/>
        </a:p>
      </dgm:t>
    </dgm:pt>
    <dgm:pt modelId="{F93CEDC4-2210-4083-B52A-256087B5AB80}" type="sibTrans" cxnId="{5C0ECB6F-435A-4581-963A-145BC4FDD9D8}">
      <dgm:prSet/>
      <dgm:spPr/>
      <dgm:t>
        <a:bodyPr/>
        <a:lstStyle/>
        <a:p>
          <a:endParaRPr lang="en-US"/>
        </a:p>
      </dgm:t>
    </dgm:pt>
    <dgm:pt modelId="{58E8B536-6616-493A-A1F7-53633614B205}">
      <dgm:prSet/>
      <dgm:spPr/>
      <dgm:t>
        <a:bodyPr/>
        <a:lstStyle/>
        <a:p>
          <a:r>
            <a:rPr lang="en-US"/>
            <a:t>Communicating with MAF Stakeholders</a:t>
          </a:r>
        </a:p>
      </dgm:t>
    </dgm:pt>
    <dgm:pt modelId="{CB0ED7CB-D0E6-40EC-9B73-F49E28538FC7}" type="parTrans" cxnId="{81BF69A7-65C2-402F-A706-443ED8112FFF}">
      <dgm:prSet/>
      <dgm:spPr/>
      <dgm:t>
        <a:bodyPr/>
        <a:lstStyle/>
        <a:p>
          <a:endParaRPr lang="en-US"/>
        </a:p>
      </dgm:t>
    </dgm:pt>
    <dgm:pt modelId="{EDFF7CE5-DE0C-42D5-B897-C30C07D00C3A}" type="sibTrans" cxnId="{81BF69A7-65C2-402F-A706-443ED8112FFF}">
      <dgm:prSet/>
      <dgm:spPr/>
      <dgm:t>
        <a:bodyPr/>
        <a:lstStyle/>
        <a:p>
          <a:endParaRPr lang="en-US"/>
        </a:p>
      </dgm:t>
    </dgm:pt>
    <dgm:pt modelId="{1922D939-ABAF-4760-9C3D-CB08638A1453}">
      <dgm:prSet/>
      <dgm:spPr/>
      <dgm:t>
        <a:bodyPr/>
        <a:lstStyle/>
        <a:p>
          <a:r>
            <a:rPr lang="en-US"/>
            <a:t>Actions I would Recommend to IT and Business Cultures </a:t>
          </a:r>
        </a:p>
      </dgm:t>
    </dgm:pt>
    <dgm:pt modelId="{1E5E83BD-5FD5-426A-A513-FE5EE5E4DA09}" type="parTrans" cxnId="{EB387F03-D184-4AB4-96EA-70C6196F9BF4}">
      <dgm:prSet/>
      <dgm:spPr/>
      <dgm:t>
        <a:bodyPr/>
        <a:lstStyle/>
        <a:p>
          <a:endParaRPr lang="en-US"/>
        </a:p>
      </dgm:t>
    </dgm:pt>
    <dgm:pt modelId="{3CA06AA2-4B29-4159-B107-9BB116D67581}" type="sibTrans" cxnId="{EB387F03-D184-4AB4-96EA-70C6196F9BF4}">
      <dgm:prSet/>
      <dgm:spPr/>
      <dgm:t>
        <a:bodyPr/>
        <a:lstStyle/>
        <a:p>
          <a:endParaRPr lang="en-US"/>
        </a:p>
      </dgm:t>
    </dgm:pt>
    <dgm:pt modelId="{9AF4BCB0-7E61-4286-9302-5C462D71196E}">
      <dgm:prSet/>
      <dgm:spPr/>
      <dgm:t>
        <a:bodyPr/>
        <a:lstStyle/>
        <a:p>
          <a:r>
            <a:rPr lang="en-US"/>
            <a:t>Assess your IT Talent </a:t>
          </a:r>
        </a:p>
      </dgm:t>
    </dgm:pt>
    <dgm:pt modelId="{45BA7B46-F843-4DE3-813E-1FDF7335FD7A}" type="parTrans" cxnId="{04293673-00F3-422A-B56E-551C21C9F1B4}">
      <dgm:prSet/>
      <dgm:spPr/>
      <dgm:t>
        <a:bodyPr/>
        <a:lstStyle/>
        <a:p>
          <a:endParaRPr lang="en-US"/>
        </a:p>
      </dgm:t>
    </dgm:pt>
    <dgm:pt modelId="{FDF7084B-7008-4FC1-9E54-462CDA734A32}" type="sibTrans" cxnId="{04293673-00F3-422A-B56E-551C21C9F1B4}">
      <dgm:prSet/>
      <dgm:spPr/>
      <dgm:t>
        <a:bodyPr/>
        <a:lstStyle/>
        <a:p>
          <a:endParaRPr lang="en-US"/>
        </a:p>
      </dgm:t>
    </dgm:pt>
    <dgm:pt modelId="{1733DD5A-9158-4A36-8829-3181887E5DA7}">
      <dgm:prSet/>
      <dgm:spPr/>
      <dgm:t>
        <a:bodyPr/>
        <a:lstStyle/>
        <a:p>
          <a:r>
            <a:rPr lang="en-US"/>
            <a:t>Handle IT Knowledge Gaps </a:t>
          </a:r>
        </a:p>
      </dgm:t>
    </dgm:pt>
    <dgm:pt modelId="{255F5CBF-64DF-4556-9D69-EB3957CADA04}" type="parTrans" cxnId="{4D645B75-93F1-4DB4-847B-C89B56BAB6D8}">
      <dgm:prSet/>
      <dgm:spPr/>
      <dgm:t>
        <a:bodyPr/>
        <a:lstStyle/>
        <a:p>
          <a:endParaRPr lang="en-US"/>
        </a:p>
      </dgm:t>
    </dgm:pt>
    <dgm:pt modelId="{B42FB58C-41E1-4D5C-8E24-0A8D1EF664B2}" type="sibTrans" cxnId="{4D645B75-93F1-4DB4-847B-C89B56BAB6D8}">
      <dgm:prSet/>
      <dgm:spPr/>
      <dgm:t>
        <a:bodyPr/>
        <a:lstStyle/>
        <a:p>
          <a:endParaRPr lang="en-US"/>
        </a:p>
      </dgm:t>
    </dgm:pt>
    <dgm:pt modelId="{C77E255A-4152-483E-ABC8-803156D4F3B2}">
      <dgm:prSet/>
      <dgm:spPr/>
      <dgm:t>
        <a:bodyPr/>
        <a:lstStyle/>
        <a:p>
          <a:r>
            <a:rPr lang="en-US"/>
            <a:t>Importance of IT Governance Model and Controls</a:t>
          </a:r>
        </a:p>
      </dgm:t>
    </dgm:pt>
    <dgm:pt modelId="{0AD4BF54-6533-402A-8F21-F6AA38F5B08F}" type="parTrans" cxnId="{0A571D0C-9998-4A18-9876-A344BE960ED3}">
      <dgm:prSet/>
      <dgm:spPr/>
      <dgm:t>
        <a:bodyPr/>
        <a:lstStyle/>
        <a:p>
          <a:endParaRPr lang="en-US"/>
        </a:p>
      </dgm:t>
    </dgm:pt>
    <dgm:pt modelId="{2D0B077D-5C6B-413D-9F10-751509F3EEB5}" type="sibTrans" cxnId="{0A571D0C-9998-4A18-9876-A344BE960ED3}">
      <dgm:prSet/>
      <dgm:spPr/>
      <dgm:t>
        <a:bodyPr/>
        <a:lstStyle/>
        <a:p>
          <a:endParaRPr lang="en-US"/>
        </a:p>
      </dgm:t>
    </dgm:pt>
    <dgm:pt modelId="{DAF687E4-1FDC-4E00-A86B-E0783DC95D39}">
      <dgm:prSet/>
      <dgm:spPr/>
      <dgm:t>
        <a:bodyPr/>
        <a:lstStyle/>
        <a:p>
          <a:r>
            <a:rPr lang="en-US"/>
            <a:t>Data Leak Approach </a:t>
          </a:r>
        </a:p>
      </dgm:t>
    </dgm:pt>
    <dgm:pt modelId="{830F002A-6662-4ECA-8FA8-B77E8D318291}" type="parTrans" cxnId="{B18B4674-6D4E-4238-82C8-293222158D64}">
      <dgm:prSet/>
      <dgm:spPr/>
      <dgm:t>
        <a:bodyPr/>
        <a:lstStyle/>
        <a:p>
          <a:endParaRPr lang="en-US"/>
        </a:p>
      </dgm:t>
    </dgm:pt>
    <dgm:pt modelId="{653D4108-9065-4CAF-A2CD-C0C201EF4E85}" type="sibTrans" cxnId="{B18B4674-6D4E-4238-82C8-293222158D64}">
      <dgm:prSet/>
      <dgm:spPr/>
      <dgm:t>
        <a:bodyPr/>
        <a:lstStyle/>
        <a:p>
          <a:endParaRPr lang="en-US"/>
        </a:p>
      </dgm:t>
    </dgm:pt>
    <dgm:pt modelId="{58344AB4-5B83-4A3F-B650-9250B1470049}">
      <dgm:prSet/>
      <dgm:spPr/>
      <dgm:t>
        <a:bodyPr/>
        <a:lstStyle/>
        <a:p>
          <a:r>
            <a:rPr lang="en-US"/>
            <a:t>Conclusion </a:t>
          </a:r>
        </a:p>
      </dgm:t>
    </dgm:pt>
    <dgm:pt modelId="{1A747E52-CE0F-4D42-AA6B-34FFB6A0B9D2}" type="parTrans" cxnId="{95004A99-E329-45D9-8413-B96DA0003B36}">
      <dgm:prSet/>
      <dgm:spPr/>
      <dgm:t>
        <a:bodyPr/>
        <a:lstStyle/>
        <a:p>
          <a:endParaRPr lang="en-US"/>
        </a:p>
      </dgm:t>
    </dgm:pt>
    <dgm:pt modelId="{EF9BB96E-7BC2-4E39-9773-4F1C6F5EE22B}" type="sibTrans" cxnId="{95004A99-E329-45D9-8413-B96DA0003B36}">
      <dgm:prSet/>
      <dgm:spPr/>
      <dgm:t>
        <a:bodyPr/>
        <a:lstStyle/>
        <a:p>
          <a:endParaRPr lang="en-US"/>
        </a:p>
      </dgm:t>
    </dgm:pt>
    <dgm:pt modelId="{5456795F-FAE0-496B-AA11-A9DC524E7667}">
      <dgm:prSet/>
      <dgm:spPr/>
      <dgm:t>
        <a:bodyPr/>
        <a:lstStyle/>
        <a:p>
          <a:r>
            <a:rPr lang="en-US"/>
            <a:t>References </a:t>
          </a:r>
        </a:p>
      </dgm:t>
    </dgm:pt>
    <dgm:pt modelId="{51A8F386-3611-41CC-80EB-7DAF2C6E13B3}" type="parTrans" cxnId="{BF02D971-0879-4ECF-948E-6084CF616A58}">
      <dgm:prSet/>
      <dgm:spPr/>
      <dgm:t>
        <a:bodyPr/>
        <a:lstStyle/>
        <a:p>
          <a:endParaRPr lang="en-US"/>
        </a:p>
      </dgm:t>
    </dgm:pt>
    <dgm:pt modelId="{3ECD3D36-BB50-43FD-8148-2612CC1F67C9}" type="sibTrans" cxnId="{BF02D971-0879-4ECF-948E-6084CF616A58}">
      <dgm:prSet/>
      <dgm:spPr/>
      <dgm:t>
        <a:bodyPr/>
        <a:lstStyle/>
        <a:p>
          <a:endParaRPr lang="en-US"/>
        </a:p>
      </dgm:t>
    </dgm:pt>
    <dgm:pt modelId="{42FAD759-1258-1040-BE6B-F88F1CBDFA96}" type="pres">
      <dgm:prSet presAssocID="{9A26808F-CB99-4B18-BCC1-39A4C3521F81}" presName="vert0" presStyleCnt="0">
        <dgm:presLayoutVars>
          <dgm:dir/>
          <dgm:animOne val="branch"/>
          <dgm:animLvl val="lvl"/>
        </dgm:presLayoutVars>
      </dgm:prSet>
      <dgm:spPr/>
    </dgm:pt>
    <dgm:pt modelId="{8439281C-8F62-124D-A48C-846FFBC1A064}" type="pres">
      <dgm:prSet presAssocID="{DBD339C6-077F-42FC-ABB4-D60455A89063}" presName="thickLine" presStyleLbl="alignNode1" presStyleIdx="0" presStyleCnt="10"/>
      <dgm:spPr/>
    </dgm:pt>
    <dgm:pt modelId="{D07DFC5B-A9BD-7B4E-972D-B79858CE8B4D}" type="pres">
      <dgm:prSet presAssocID="{DBD339C6-077F-42FC-ABB4-D60455A89063}" presName="horz1" presStyleCnt="0"/>
      <dgm:spPr/>
    </dgm:pt>
    <dgm:pt modelId="{8579BE02-ED86-5F43-B487-403E6082AAF0}" type="pres">
      <dgm:prSet presAssocID="{DBD339C6-077F-42FC-ABB4-D60455A89063}" presName="tx1" presStyleLbl="revTx" presStyleIdx="0" presStyleCnt="10"/>
      <dgm:spPr/>
    </dgm:pt>
    <dgm:pt modelId="{CF4119C2-FFBC-3944-BD38-69D654311597}" type="pres">
      <dgm:prSet presAssocID="{DBD339C6-077F-42FC-ABB4-D60455A89063}" presName="vert1" presStyleCnt="0"/>
      <dgm:spPr/>
    </dgm:pt>
    <dgm:pt modelId="{B3EA15EF-3413-034F-A6ED-F2765CE51DD1}" type="pres">
      <dgm:prSet presAssocID="{DF60EE5E-BBB2-4509-987C-7A1FD67BFE3A}" presName="thickLine" presStyleLbl="alignNode1" presStyleIdx="1" presStyleCnt="10"/>
      <dgm:spPr/>
    </dgm:pt>
    <dgm:pt modelId="{451C2519-D418-7543-83ED-47E9459D658D}" type="pres">
      <dgm:prSet presAssocID="{DF60EE5E-BBB2-4509-987C-7A1FD67BFE3A}" presName="horz1" presStyleCnt="0"/>
      <dgm:spPr/>
    </dgm:pt>
    <dgm:pt modelId="{7E678B2C-D9FD-E840-B6D5-AC0491AAA4D8}" type="pres">
      <dgm:prSet presAssocID="{DF60EE5E-BBB2-4509-987C-7A1FD67BFE3A}" presName="tx1" presStyleLbl="revTx" presStyleIdx="1" presStyleCnt="10"/>
      <dgm:spPr/>
    </dgm:pt>
    <dgm:pt modelId="{28365D3C-7A2C-4748-A25E-5F5872EF7319}" type="pres">
      <dgm:prSet presAssocID="{DF60EE5E-BBB2-4509-987C-7A1FD67BFE3A}" presName="vert1" presStyleCnt="0"/>
      <dgm:spPr/>
    </dgm:pt>
    <dgm:pt modelId="{4627C8A9-38BC-AF4C-8DE5-F2BCB3B735EB}" type="pres">
      <dgm:prSet presAssocID="{58E8B536-6616-493A-A1F7-53633614B205}" presName="thickLine" presStyleLbl="alignNode1" presStyleIdx="2" presStyleCnt="10"/>
      <dgm:spPr/>
    </dgm:pt>
    <dgm:pt modelId="{E66D9C2D-CB05-8B49-A35A-C126A8A50C8B}" type="pres">
      <dgm:prSet presAssocID="{58E8B536-6616-493A-A1F7-53633614B205}" presName="horz1" presStyleCnt="0"/>
      <dgm:spPr/>
    </dgm:pt>
    <dgm:pt modelId="{9A7D8F58-5255-6B40-9452-98281CD4E0FD}" type="pres">
      <dgm:prSet presAssocID="{58E8B536-6616-493A-A1F7-53633614B205}" presName="tx1" presStyleLbl="revTx" presStyleIdx="2" presStyleCnt="10"/>
      <dgm:spPr/>
    </dgm:pt>
    <dgm:pt modelId="{4F715AE5-9F76-FC4F-92C7-FC11FD138226}" type="pres">
      <dgm:prSet presAssocID="{58E8B536-6616-493A-A1F7-53633614B205}" presName="vert1" presStyleCnt="0"/>
      <dgm:spPr/>
    </dgm:pt>
    <dgm:pt modelId="{49E0FE54-CA70-624C-941F-F82C402AFB46}" type="pres">
      <dgm:prSet presAssocID="{1922D939-ABAF-4760-9C3D-CB08638A1453}" presName="thickLine" presStyleLbl="alignNode1" presStyleIdx="3" presStyleCnt="10"/>
      <dgm:spPr/>
    </dgm:pt>
    <dgm:pt modelId="{2253A1FB-0534-0443-B41E-D67C02548AF8}" type="pres">
      <dgm:prSet presAssocID="{1922D939-ABAF-4760-9C3D-CB08638A1453}" presName="horz1" presStyleCnt="0"/>
      <dgm:spPr/>
    </dgm:pt>
    <dgm:pt modelId="{465D99B8-D0D3-1149-B140-90FAE94FC8AA}" type="pres">
      <dgm:prSet presAssocID="{1922D939-ABAF-4760-9C3D-CB08638A1453}" presName="tx1" presStyleLbl="revTx" presStyleIdx="3" presStyleCnt="10"/>
      <dgm:spPr/>
    </dgm:pt>
    <dgm:pt modelId="{517459E7-5FFE-504E-A4A7-B3E662AC7C5C}" type="pres">
      <dgm:prSet presAssocID="{1922D939-ABAF-4760-9C3D-CB08638A1453}" presName="vert1" presStyleCnt="0"/>
      <dgm:spPr/>
    </dgm:pt>
    <dgm:pt modelId="{F1D2B407-11EE-474A-8D4C-DEFAC25CA6D9}" type="pres">
      <dgm:prSet presAssocID="{9AF4BCB0-7E61-4286-9302-5C462D71196E}" presName="thickLine" presStyleLbl="alignNode1" presStyleIdx="4" presStyleCnt="10"/>
      <dgm:spPr/>
    </dgm:pt>
    <dgm:pt modelId="{23F8E76B-80D4-6444-AB94-FBA1DB2869AD}" type="pres">
      <dgm:prSet presAssocID="{9AF4BCB0-7E61-4286-9302-5C462D71196E}" presName="horz1" presStyleCnt="0"/>
      <dgm:spPr/>
    </dgm:pt>
    <dgm:pt modelId="{47AE43E8-F44C-6841-AC8B-405E6CD45249}" type="pres">
      <dgm:prSet presAssocID="{9AF4BCB0-7E61-4286-9302-5C462D71196E}" presName="tx1" presStyleLbl="revTx" presStyleIdx="4" presStyleCnt="10"/>
      <dgm:spPr/>
    </dgm:pt>
    <dgm:pt modelId="{4ABE78C2-113C-4E49-9A14-54B460DEF74F}" type="pres">
      <dgm:prSet presAssocID="{9AF4BCB0-7E61-4286-9302-5C462D71196E}" presName="vert1" presStyleCnt="0"/>
      <dgm:spPr/>
    </dgm:pt>
    <dgm:pt modelId="{3B875370-F3EF-7347-AF3D-A6054BD1B09E}" type="pres">
      <dgm:prSet presAssocID="{1733DD5A-9158-4A36-8829-3181887E5DA7}" presName="thickLine" presStyleLbl="alignNode1" presStyleIdx="5" presStyleCnt="10"/>
      <dgm:spPr/>
    </dgm:pt>
    <dgm:pt modelId="{720AFBDE-97EA-5C46-9EDE-88EF6411E580}" type="pres">
      <dgm:prSet presAssocID="{1733DD5A-9158-4A36-8829-3181887E5DA7}" presName="horz1" presStyleCnt="0"/>
      <dgm:spPr/>
    </dgm:pt>
    <dgm:pt modelId="{AE68D387-CC55-2346-B280-F785BB0354B4}" type="pres">
      <dgm:prSet presAssocID="{1733DD5A-9158-4A36-8829-3181887E5DA7}" presName="tx1" presStyleLbl="revTx" presStyleIdx="5" presStyleCnt="10"/>
      <dgm:spPr/>
    </dgm:pt>
    <dgm:pt modelId="{8EA3D59A-F153-DD49-98DB-DC356EF3D1CF}" type="pres">
      <dgm:prSet presAssocID="{1733DD5A-9158-4A36-8829-3181887E5DA7}" presName="vert1" presStyleCnt="0"/>
      <dgm:spPr/>
    </dgm:pt>
    <dgm:pt modelId="{6D28FC9F-144A-AA41-B29C-F407A07FF60B}" type="pres">
      <dgm:prSet presAssocID="{C77E255A-4152-483E-ABC8-803156D4F3B2}" presName="thickLine" presStyleLbl="alignNode1" presStyleIdx="6" presStyleCnt="10"/>
      <dgm:spPr/>
    </dgm:pt>
    <dgm:pt modelId="{07FFCE6A-2FC3-754B-93AE-ACCDC8DFD605}" type="pres">
      <dgm:prSet presAssocID="{C77E255A-4152-483E-ABC8-803156D4F3B2}" presName="horz1" presStyleCnt="0"/>
      <dgm:spPr/>
    </dgm:pt>
    <dgm:pt modelId="{B06DD15E-B14F-9F42-A91D-174BB17722E6}" type="pres">
      <dgm:prSet presAssocID="{C77E255A-4152-483E-ABC8-803156D4F3B2}" presName="tx1" presStyleLbl="revTx" presStyleIdx="6" presStyleCnt="10"/>
      <dgm:spPr/>
    </dgm:pt>
    <dgm:pt modelId="{7B07F49A-C6AC-7B47-9418-07B51DF71500}" type="pres">
      <dgm:prSet presAssocID="{C77E255A-4152-483E-ABC8-803156D4F3B2}" presName="vert1" presStyleCnt="0"/>
      <dgm:spPr/>
    </dgm:pt>
    <dgm:pt modelId="{B64154B7-F80B-0544-A802-55EE58FB09B3}" type="pres">
      <dgm:prSet presAssocID="{DAF687E4-1FDC-4E00-A86B-E0783DC95D39}" presName="thickLine" presStyleLbl="alignNode1" presStyleIdx="7" presStyleCnt="10"/>
      <dgm:spPr/>
    </dgm:pt>
    <dgm:pt modelId="{570D5CA4-2973-3D4F-9A31-851691B0FF88}" type="pres">
      <dgm:prSet presAssocID="{DAF687E4-1FDC-4E00-A86B-E0783DC95D39}" presName="horz1" presStyleCnt="0"/>
      <dgm:spPr/>
    </dgm:pt>
    <dgm:pt modelId="{C025819D-9360-E846-9E9D-DE46CAC2CED3}" type="pres">
      <dgm:prSet presAssocID="{DAF687E4-1FDC-4E00-A86B-E0783DC95D39}" presName="tx1" presStyleLbl="revTx" presStyleIdx="7" presStyleCnt="10"/>
      <dgm:spPr/>
    </dgm:pt>
    <dgm:pt modelId="{814F226B-0640-6149-9BD5-0BAE3AF40F12}" type="pres">
      <dgm:prSet presAssocID="{DAF687E4-1FDC-4E00-A86B-E0783DC95D39}" presName="vert1" presStyleCnt="0"/>
      <dgm:spPr/>
    </dgm:pt>
    <dgm:pt modelId="{9FE454E5-1B6F-DD4A-9D9E-8E3A8E68A38D}" type="pres">
      <dgm:prSet presAssocID="{58344AB4-5B83-4A3F-B650-9250B1470049}" presName="thickLine" presStyleLbl="alignNode1" presStyleIdx="8" presStyleCnt="10"/>
      <dgm:spPr/>
    </dgm:pt>
    <dgm:pt modelId="{8C171595-3BB4-F34B-A4DB-B9C85C9B15BF}" type="pres">
      <dgm:prSet presAssocID="{58344AB4-5B83-4A3F-B650-9250B1470049}" presName="horz1" presStyleCnt="0"/>
      <dgm:spPr/>
    </dgm:pt>
    <dgm:pt modelId="{1B8DF258-B07F-E54C-AB39-F82325D92E53}" type="pres">
      <dgm:prSet presAssocID="{58344AB4-5B83-4A3F-B650-9250B1470049}" presName="tx1" presStyleLbl="revTx" presStyleIdx="8" presStyleCnt="10"/>
      <dgm:spPr/>
    </dgm:pt>
    <dgm:pt modelId="{6B6156CB-BA7B-514C-8AA3-06A8FDD8F8D2}" type="pres">
      <dgm:prSet presAssocID="{58344AB4-5B83-4A3F-B650-9250B1470049}" presName="vert1" presStyleCnt="0"/>
      <dgm:spPr/>
    </dgm:pt>
    <dgm:pt modelId="{1B55D5CD-E8EF-4148-9B17-40FF5AF58121}" type="pres">
      <dgm:prSet presAssocID="{5456795F-FAE0-496B-AA11-A9DC524E7667}" presName="thickLine" presStyleLbl="alignNode1" presStyleIdx="9" presStyleCnt="10"/>
      <dgm:spPr/>
    </dgm:pt>
    <dgm:pt modelId="{73E347BD-F3B0-3B4E-86F5-00424652F1D7}" type="pres">
      <dgm:prSet presAssocID="{5456795F-FAE0-496B-AA11-A9DC524E7667}" presName="horz1" presStyleCnt="0"/>
      <dgm:spPr/>
    </dgm:pt>
    <dgm:pt modelId="{DAF48E35-B8ED-5747-BA16-3F2FC4AC2F7F}" type="pres">
      <dgm:prSet presAssocID="{5456795F-FAE0-496B-AA11-A9DC524E7667}" presName="tx1" presStyleLbl="revTx" presStyleIdx="9" presStyleCnt="10"/>
      <dgm:spPr/>
    </dgm:pt>
    <dgm:pt modelId="{202DC0FF-5117-B748-8775-E20A32D82CD5}" type="pres">
      <dgm:prSet presAssocID="{5456795F-FAE0-496B-AA11-A9DC524E7667}" presName="vert1" presStyleCnt="0"/>
      <dgm:spPr/>
    </dgm:pt>
  </dgm:ptLst>
  <dgm:cxnLst>
    <dgm:cxn modelId="{EB387F03-D184-4AB4-96EA-70C6196F9BF4}" srcId="{9A26808F-CB99-4B18-BCC1-39A4C3521F81}" destId="{1922D939-ABAF-4760-9C3D-CB08638A1453}" srcOrd="3" destOrd="0" parTransId="{1E5E83BD-5FD5-426A-A513-FE5EE5E4DA09}" sibTransId="{3CA06AA2-4B29-4159-B107-9BB116D67581}"/>
    <dgm:cxn modelId="{0A571D0C-9998-4A18-9876-A344BE960ED3}" srcId="{9A26808F-CB99-4B18-BCC1-39A4C3521F81}" destId="{C77E255A-4152-483E-ABC8-803156D4F3B2}" srcOrd="6" destOrd="0" parTransId="{0AD4BF54-6533-402A-8F21-F6AA38F5B08F}" sibTransId="{2D0B077D-5C6B-413D-9F10-751509F3EEB5}"/>
    <dgm:cxn modelId="{39647813-0402-A84B-B936-F6A5E3D8BEE6}" type="presOf" srcId="{5456795F-FAE0-496B-AA11-A9DC524E7667}" destId="{DAF48E35-B8ED-5747-BA16-3F2FC4AC2F7F}" srcOrd="0" destOrd="0" presId="urn:microsoft.com/office/officeart/2008/layout/LinedList"/>
    <dgm:cxn modelId="{133ED41A-F117-1449-8818-80B2BBF35539}" type="presOf" srcId="{1733DD5A-9158-4A36-8829-3181887E5DA7}" destId="{AE68D387-CC55-2346-B280-F785BB0354B4}" srcOrd="0" destOrd="0" presId="urn:microsoft.com/office/officeart/2008/layout/LinedList"/>
    <dgm:cxn modelId="{70602D2E-5C02-9A40-9809-66C6F644D7CC}" type="presOf" srcId="{9AF4BCB0-7E61-4286-9302-5C462D71196E}" destId="{47AE43E8-F44C-6841-AC8B-405E6CD45249}" srcOrd="0" destOrd="0" presId="urn:microsoft.com/office/officeart/2008/layout/LinedList"/>
    <dgm:cxn modelId="{691C6F3C-A7F7-8149-A072-4CCF36099ABC}" type="presOf" srcId="{DAF687E4-1FDC-4E00-A86B-E0783DC95D39}" destId="{C025819D-9360-E846-9E9D-DE46CAC2CED3}" srcOrd="0" destOrd="0" presId="urn:microsoft.com/office/officeart/2008/layout/LinedList"/>
    <dgm:cxn modelId="{5C0ECB6F-435A-4581-963A-145BC4FDD9D8}" srcId="{9A26808F-CB99-4B18-BCC1-39A4C3521F81}" destId="{DF60EE5E-BBB2-4509-987C-7A1FD67BFE3A}" srcOrd="1" destOrd="0" parTransId="{FE2EB364-5AD7-4E9F-8E86-FD039999C83B}" sibTransId="{F93CEDC4-2210-4083-B52A-256087B5AB80}"/>
    <dgm:cxn modelId="{BF02D971-0879-4ECF-948E-6084CF616A58}" srcId="{9A26808F-CB99-4B18-BCC1-39A4C3521F81}" destId="{5456795F-FAE0-496B-AA11-A9DC524E7667}" srcOrd="9" destOrd="0" parTransId="{51A8F386-3611-41CC-80EB-7DAF2C6E13B3}" sibTransId="{3ECD3D36-BB50-43FD-8148-2612CC1F67C9}"/>
    <dgm:cxn modelId="{04293673-00F3-422A-B56E-551C21C9F1B4}" srcId="{9A26808F-CB99-4B18-BCC1-39A4C3521F81}" destId="{9AF4BCB0-7E61-4286-9302-5C462D71196E}" srcOrd="4" destOrd="0" parTransId="{45BA7B46-F843-4DE3-813E-1FDF7335FD7A}" sibTransId="{FDF7084B-7008-4FC1-9E54-462CDA734A32}"/>
    <dgm:cxn modelId="{B18B4674-6D4E-4238-82C8-293222158D64}" srcId="{9A26808F-CB99-4B18-BCC1-39A4C3521F81}" destId="{DAF687E4-1FDC-4E00-A86B-E0783DC95D39}" srcOrd="7" destOrd="0" parTransId="{830F002A-6662-4ECA-8FA8-B77E8D318291}" sibTransId="{653D4108-9065-4CAF-A2CD-C0C201EF4E85}"/>
    <dgm:cxn modelId="{4D645B75-93F1-4DB4-847B-C89B56BAB6D8}" srcId="{9A26808F-CB99-4B18-BCC1-39A4C3521F81}" destId="{1733DD5A-9158-4A36-8829-3181887E5DA7}" srcOrd="5" destOrd="0" parTransId="{255F5CBF-64DF-4556-9D69-EB3957CADA04}" sibTransId="{B42FB58C-41E1-4D5C-8E24-0A8D1EF664B2}"/>
    <dgm:cxn modelId="{52ED9158-DC3F-1145-B30B-9DF54CAFCE56}" type="presOf" srcId="{1922D939-ABAF-4760-9C3D-CB08638A1453}" destId="{465D99B8-D0D3-1149-B140-90FAE94FC8AA}" srcOrd="0" destOrd="0" presId="urn:microsoft.com/office/officeart/2008/layout/LinedList"/>
    <dgm:cxn modelId="{59E7B091-257C-479A-AC97-3829AFC8ADFE}" srcId="{9A26808F-CB99-4B18-BCC1-39A4C3521F81}" destId="{DBD339C6-077F-42FC-ABB4-D60455A89063}" srcOrd="0" destOrd="0" parTransId="{AAB3A289-D2C9-488C-A836-CF5231385755}" sibTransId="{D802DD84-9D67-4486-BDD4-8F944B3AF110}"/>
    <dgm:cxn modelId="{95004A99-E329-45D9-8413-B96DA0003B36}" srcId="{9A26808F-CB99-4B18-BCC1-39A4C3521F81}" destId="{58344AB4-5B83-4A3F-B650-9250B1470049}" srcOrd="8" destOrd="0" parTransId="{1A747E52-CE0F-4D42-AA6B-34FFB6A0B9D2}" sibTransId="{EF9BB96E-7BC2-4E39-9773-4F1C6F5EE22B}"/>
    <dgm:cxn modelId="{E3E7DB9F-EC83-984E-930D-85FCF95ABB8D}" type="presOf" srcId="{58344AB4-5B83-4A3F-B650-9250B1470049}" destId="{1B8DF258-B07F-E54C-AB39-F82325D92E53}" srcOrd="0" destOrd="0" presId="urn:microsoft.com/office/officeart/2008/layout/LinedList"/>
    <dgm:cxn modelId="{81BF69A7-65C2-402F-A706-443ED8112FFF}" srcId="{9A26808F-CB99-4B18-BCC1-39A4C3521F81}" destId="{58E8B536-6616-493A-A1F7-53633614B205}" srcOrd="2" destOrd="0" parTransId="{CB0ED7CB-D0E6-40EC-9B73-F49E28538FC7}" sibTransId="{EDFF7CE5-DE0C-42D5-B897-C30C07D00C3A}"/>
    <dgm:cxn modelId="{9965DCB1-8EA2-6346-8705-919D908222A5}" type="presOf" srcId="{9A26808F-CB99-4B18-BCC1-39A4C3521F81}" destId="{42FAD759-1258-1040-BE6B-F88F1CBDFA96}" srcOrd="0" destOrd="0" presId="urn:microsoft.com/office/officeart/2008/layout/LinedList"/>
    <dgm:cxn modelId="{05BAE5B1-A1AF-474F-A9BD-33CA96702D0C}" type="presOf" srcId="{DBD339C6-077F-42FC-ABB4-D60455A89063}" destId="{8579BE02-ED86-5F43-B487-403E6082AAF0}" srcOrd="0" destOrd="0" presId="urn:microsoft.com/office/officeart/2008/layout/LinedList"/>
    <dgm:cxn modelId="{7DB72ECD-F71B-2046-ACA7-3A8C047E427A}" type="presOf" srcId="{58E8B536-6616-493A-A1F7-53633614B205}" destId="{9A7D8F58-5255-6B40-9452-98281CD4E0FD}" srcOrd="0" destOrd="0" presId="urn:microsoft.com/office/officeart/2008/layout/LinedList"/>
    <dgm:cxn modelId="{EF2DE8CD-9503-4543-9773-57D257A1A767}" type="presOf" srcId="{DF60EE5E-BBB2-4509-987C-7A1FD67BFE3A}" destId="{7E678B2C-D9FD-E840-B6D5-AC0491AAA4D8}" srcOrd="0" destOrd="0" presId="urn:microsoft.com/office/officeart/2008/layout/LinedList"/>
    <dgm:cxn modelId="{D141A9F7-677A-3C45-8175-470FF24DA85F}" type="presOf" srcId="{C77E255A-4152-483E-ABC8-803156D4F3B2}" destId="{B06DD15E-B14F-9F42-A91D-174BB17722E6}" srcOrd="0" destOrd="0" presId="urn:microsoft.com/office/officeart/2008/layout/LinedList"/>
    <dgm:cxn modelId="{45C6FD90-4BA8-2645-A4ED-EE820CC7583E}" type="presParOf" srcId="{42FAD759-1258-1040-BE6B-F88F1CBDFA96}" destId="{8439281C-8F62-124D-A48C-846FFBC1A064}" srcOrd="0" destOrd="0" presId="urn:microsoft.com/office/officeart/2008/layout/LinedList"/>
    <dgm:cxn modelId="{1BCC303D-77EE-794E-A022-49B8D25561F8}" type="presParOf" srcId="{42FAD759-1258-1040-BE6B-F88F1CBDFA96}" destId="{D07DFC5B-A9BD-7B4E-972D-B79858CE8B4D}" srcOrd="1" destOrd="0" presId="urn:microsoft.com/office/officeart/2008/layout/LinedList"/>
    <dgm:cxn modelId="{AB70C7C2-744B-9543-BBC5-34D94661A822}" type="presParOf" srcId="{D07DFC5B-A9BD-7B4E-972D-B79858CE8B4D}" destId="{8579BE02-ED86-5F43-B487-403E6082AAF0}" srcOrd="0" destOrd="0" presId="urn:microsoft.com/office/officeart/2008/layout/LinedList"/>
    <dgm:cxn modelId="{6D2A8079-5C87-A74C-9E66-6CD50FDBF8E4}" type="presParOf" srcId="{D07DFC5B-A9BD-7B4E-972D-B79858CE8B4D}" destId="{CF4119C2-FFBC-3944-BD38-69D654311597}" srcOrd="1" destOrd="0" presId="urn:microsoft.com/office/officeart/2008/layout/LinedList"/>
    <dgm:cxn modelId="{19AE0D58-E2ED-244B-A3CC-16E885D9F66D}" type="presParOf" srcId="{42FAD759-1258-1040-BE6B-F88F1CBDFA96}" destId="{B3EA15EF-3413-034F-A6ED-F2765CE51DD1}" srcOrd="2" destOrd="0" presId="urn:microsoft.com/office/officeart/2008/layout/LinedList"/>
    <dgm:cxn modelId="{615A2ABB-B45D-474D-B79E-D260A6A2EC22}" type="presParOf" srcId="{42FAD759-1258-1040-BE6B-F88F1CBDFA96}" destId="{451C2519-D418-7543-83ED-47E9459D658D}" srcOrd="3" destOrd="0" presId="urn:microsoft.com/office/officeart/2008/layout/LinedList"/>
    <dgm:cxn modelId="{9BB9BB82-FB26-044D-BCD1-5FD39F63491A}" type="presParOf" srcId="{451C2519-D418-7543-83ED-47E9459D658D}" destId="{7E678B2C-D9FD-E840-B6D5-AC0491AAA4D8}" srcOrd="0" destOrd="0" presId="urn:microsoft.com/office/officeart/2008/layout/LinedList"/>
    <dgm:cxn modelId="{0057F394-DEFA-2140-ACAC-854DB3DB3DD5}" type="presParOf" srcId="{451C2519-D418-7543-83ED-47E9459D658D}" destId="{28365D3C-7A2C-4748-A25E-5F5872EF7319}" srcOrd="1" destOrd="0" presId="urn:microsoft.com/office/officeart/2008/layout/LinedList"/>
    <dgm:cxn modelId="{03624A97-DCE3-1742-B28F-A0E84EA399D7}" type="presParOf" srcId="{42FAD759-1258-1040-BE6B-F88F1CBDFA96}" destId="{4627C8A9-38BC-AF4C-8DE5-F2BCB3B735EB}" srcOrd="4" destOrd="0" presId="urn:microsoft.com/office/officeart/2008/layout/LinedList"/>
    <dgm:cxn modelId="{ED65BE90-4888-5C42-A3DC-A12A847BC555}" type="presParOf" srcId="{42FAD759-1258-1040-BE6B-F88F1CBDFA96}" destId="{E66D9C2D-CB05-8B49-A35A-C126A8A50C8B}" srcOrd="5" destOrd="0" presId="urn:microsoft.com/office/officeart/2008/layout/LinedList"/>
    <dgm:cxn modelId="{AC620B2E-AFB2-6D44-9184-B66EDF385D10}" type="presParOf" srcId="{E66D9C2D-CB05-8B49-A35A-C126A8A50C8B}" destId="{9A7D8F58-5255-6B40-9452-98281CD4E0FD}" srcOrd="0" destOrd="0" presId="urn:microsoft.com/office/officeart/2008/layout/LinedList"/>
    <dgm:cxn modelId="{73EF7186-A0D5-9849-822B-6EFEB01EFE12}" type="presParOf" srcId="{E66D9C2D-CB05-8B49-A35A-C126A8A50C8B}" destId="{4F715AE5-9F76-FC4F-92C7-FC11FD138226}" srcOrd="1" destOrd="0" presId="urn:microsoft.com/office/officeart/2008/layout/LinedList"/>
    <dgm:cxn modelId="{0A7C63C2-3A4C-2F4D-9CB4-FFB74DD28AA3}" type="presParOf" srcId="{42FAD759-1258-1040-BE6B-F88F1CBDFA96}" destId="{49E0FE54-CA70-624C-941F-F82C402AFB46}" srcOrd="6" destOrd="0" presId="urn:microsoft.com/office/officeart/2008/layout/LinedList"/>
    <dgm:cxn modelId="{8DB8083A-72D2-DB47-ACB7-D402A242AB43}" type="presParOf" srcId="{42FAD759-1258-1040-BE6B-F88F1CBDFA96}" destId="{2253A1FB-0534-0443-B41E-D67C02548AF8}" srcOrd="7" destOrd="0" presId="urn:microsoft.com/office/officeart/2008/layout/LinedList"/>
    <dgm:cxn modelId="{B360939D-91F7-5E40-980E-4FBF74D95F90}" type="presParOf" srcId="{2253A1FB-0534-0443-B41E-D67C02548AF8}" destId="{465D99B8-D0D3-1149-B140-90FAE94FC8AA}" srcOrd="0" destOrd="0" presId="urn:microsoft.com/office/officeart/2008/layout/LinedList"/>
    <dgm:cxn modelId="{A0B4EE55-1436-FD48-B32D-C06C6014CA95}" type="presParOf" srcId="{2253A1FB-0534-0443-B41E-D67C02548AF8}" destId="{517459E7-5FFE-504E-A4A7-B3E662AC7C5C}" srcOrd="1" destOrd="0" presId="urn:microsoft.com/office/officeart/2008/layout/LinedList"/>
    <dgm:cxn modelId="{05903D1A-4B9C-8946-9E9C-C18397E1BB77}" type="presParOf" srcId="{42FAD759-1258-1040-BE6B-F88F1CBDFA96}" destId="{F1D2B407-11EE-474A-8D4C-DEFAC25CA6D9}" srcOrd="8" destOrd="0" presId="urn:microsoft.com/office/officeart/2008/layout/LinedList"/>
    <dgm:cxn modelId="{66805BA7-FF06-3341-AD5A-3BB993ABD5F3}" type="presParOf" srcId="{42FAD759-1258-1040-BE6B-F88F1CBDFA96}" destId="{23F8E76B-80D4-6444-AB94-FBA1DB2869AD}" srcOrd="9" destOrd="0" presId="urn:microsoft.com/office/officeart/2008/layout/LinedList"/>
    <dgm:cxn modelId="{CE8A5D5E-E48A-8642-B1E1-622CD5EF54EE}" type="presParOf" srcId="{23F8E76B-80D4-6444-AB94-FBA1DB2869AD}" destId="{47AE43E8-F44C-6841-AC8B-405E6CD45249}" srcOrd="0" destOrd="0" presId="urn:microsoft.com/office/officeart/2008/layout/LinedList"/>
    <dgm:cxn modelId="{B3E7DBA2-9198-4943-AADC-614F8EAF5431}" type="presParOf" srcId="{23F8E76B-80D4-6444-AB94-FBA1DB2869AD}" destId="{4ABE78C2-113C-4E49-9A14-54B460DEF74F}" srcOrd="1" destOrd="0" presId="urn:microsoft.com/office/officeart/2008/layout/LinedList"/>
    <dgm:cxn modelId="{4474CF45-EDE1-CB49-B9E8-551B469F02D9}" type="presParOf" srcId="{42FAD759-1258-1040-BE6B-F88F1CBDFA96}" destId="{3B875370-F3EF-7347-AF3D-A6054BD1B09E}" srcOrd="10" destOrd="0" presId="urn:microsoft.com/office/officeart/2008/layout/LinedList"/>
    <dgm:cxn modelId="{8851A5F8-3549-0748-BD8A-31DC7417EFB9}" type="presParOf" srcId="{42FAD759-1258-1040-BE6B-F88F1CBDFA96}" destId="{720AFBDE-97EA-5C46-9EDE-88EF6411E580}" srcOrd="11" destOrd="0" presId="urn:microsoft.com/office/officeart/2008/layout/LinedList"/>
    <dgm:cxn modelId="{096ED9C2-83BE-3040-843E-79FF8A59B0EB}" type="presParOf" srcId="{720AFBDE-97EA-5C46-9EDE-88EF6411E580}" destId="{AE68D387-CC55-2346-B280-F785BB0354B4}" srcOrd="0" destOrd="0" presId="urn:microsoft.com/office/officeart/2008/layout/LinedList"/>
    <dgm:cxn modelId="{A83599F3-4847-7E43-9271-329A1DE832FA}" type="presParOf" srcId="{720AFBDE-97EA-5C46-9EDE-88EF6411E580}" destId="{8EA3D59A-F153-DD49-98DB-DC356EF3D1CF}" srcOrd="1" destOrd="0" presId="urn:microsoft.com/office/officeart/2008/layout/LinedList"/>
    <dgm:cxn modelId="{48546105-0A24-BA41-80CF-AB733E0F660C}" type="presParOf" srcId="{42FAD759-1258-1040-BE6B-F88F1CBDFA96}" destId="{6D28FC9F-144A-AA41-B29C-F407A07FF60B}" srcOrd="12" destOrd="0" presId="urn:microsoft.com/office/officeart/2008/layout/LinedList"/>
    <dgm:cxn modelId="{7D28121F-6A5C-E64C-A511-F70CCFFEBFA0}" type="presParOf" srcId="{42FAD759-1258-1040-BE6B-F88F1CBDFA96}" destId="{07FFCE6A-2FC3-754B-93AE-ACCDC8DFD605}" srcOrd="13" destOrd="0" presId="urn:microsoft.com/office/officeart/2008/layout/LinedList"/>
    <dgm:cxn modelId="{43A564E4-C8AA-7545-8C92-021D7D23E4DE}" type="presParOf" srcId="{07FFCE6A-2FC3-754B-93AE-ACCDC8DFD605}" destId="{B06DD15E-B14F-9F42-A91D-174BB17722E6}" srcOrd="0" destOrd="0" presId="urn:microsoft.com/office/officeart/2008/layout/LinedList"/>
    <dgm:cxn modelId="{E85FE7F2-3EBC-774D-9F19-AFA7D841CD28}" type="presParOf" srcId="{07FFCE6A-2FC3-754B-93AE-ACCDC8DFD605}" destId="{7B07F49A-C6AC-7B47-9418-07B51DF71500}" srcOrd="1" destOrd="0" presId="urn:microsoft.com/office/officeart/2008/layout/LinedList"/>
    <dgm:cxn modelId="{614CC267-FD4C-EE4D-A80C-3677EE78EDA6}" type="presParOf" srcId="{42FAD759-1258-1040-BE6B-F88F1CBDFA96}" destId="{B64154B7-F80B-0544-A802-55EE58FB09B3}" srcOrd="14" destOrd="0" presId="urn:microsoft.com/office/officeart/2008/layout/LinedList"/>
    <dgm:cxn modelId="{F30E9495-32DB-234D-94FE-1D50C3196072}" type="presParOf" srcId="{42FAD759-1258-1040-BE6B-F88F1CBDFA96}" destId="{570D5CA4-2973-3D4F-9A31-851691B0FF88}" srcOrd="15" destOrd="0" presId="urn:microsoft.com/office/officeart/2008/layout/LinedList"/>
    <dgm:cxn modelId="{20AAA0A2-5FF7-A645-975A-8125002DB6BA}" type="presParOf" srcId="{570D5CA4-2973-3D4F-9A31-851691B0FF88}" destId="{C025819D-9360-E846-9E9D-DE46CAC2CED3}" srcOrd="0" destOrd="0" presId="urn:microsoft.com/office/officeart/2008/layout/LinedList"/>
    <dgm:cxn modelId="{38BC67AC-E65E-E44F-BC86-C6DD54744331}" type="presParOf" srcId="{570D5CA4-2973-3D4F-9A31-851691B0FF88}" destId="{814F226B-0640-6149-9BD5-0BAE3AF40F12}" srcOrd="1" destOrd="0" presId="urn:microsoft.com/office/officeart/2008/layout/LinedList"/>
    <dgm:cxn modelId="{0BF9F0FA-4A5F-C046-BC6A-AD95C1A8353D}" type="presParOf" srcId="{42FAD759-1258-1040-BE6B-F88F1CBDFA96}" destId="{9FE454E5-1B6F-DD4A-9D9E-8E3A8E68A38D}" srcOrd="16" destOrd="0" presId="urn:microsoft.com/office/officeart/2008/layout/LinedList"/>
    <dgm:cxn modelId="{8F5CD518-6452-9942-B818-C9B8AF4FCEFC}" type="presParOf" srcId="{42FAD759-1258-1040-BE6B-F88F1CBDFA96}" destId="{8C171595-3BB4-F34B-A4DB-B9C85C9B15BF}" srcOrd="17" destOrd="0" presId="urn:microsoft.com/office/officeart/2008/layout/LinedList"/>
    <dgm:cxn modelId="{48883DF4-2F4A-334A-9FFA-818ECC9018EA}" type="presParOf" srcId="{8C171595-3BB4-F34B-A4DB-B9C85C9B15BF}" destId="{1B8DF258-B07F-E54C-AB39-F82325D92E53}" srcOrd="0" destOrd="0" presId="urn:microsoft.com/office/officeart/2008/layout/LinedList"/>
    <dgm:cxn modelId="{C29A854C-5C8F-5943-98BD-FD5A1622B0EA}" type="presParOf" srcId="{8C171595-3BB4-F34B-A4DB-B9C85C9B15BF}" destId="{6B6156CB-BA7B-514C-8AA3-06A8FDD8F8D2}" srcOrd="1" destOrd="0" presId="urn:microsoft.com/office/officeart/2008/layout/LinedList"/>
    <dgm:cxn modelId="{BD9B49B8-4B88-944F-A42A-C79C23A30AA5}" type="presParOf" srcId="{42FAD759-1258-1040-BE6B-F88F1CBDFA96}" destId="{1B55D5CD-E8EF-4148-9B17-40FF5AF58121}" srcOrd="18" destOrd="0" presId="urn:microsoft.com/office/officeart/2008/layout/LinedList"/>
    <dgm:cxn modelId="{F7848BBE-0573-324A-B6BC-2F263CF0EE5A}" type="presParOf" srcId="{42FAD759-1258-1040-BE6B-F88F1CBDFA96}" destId="{73E347BD-F3B0-3B4E-86F5-00424652F1D7}" srcOrd="19" destOrd="0" presId="urn:microsoft.com/office/officeart/2008/layout/LinedList"/>
    <dgm:cxn modelId="{9365E3B3-B3AA-834D-96F7-85634DE8B938}" type="presParOf" srcId="{73E347BD-F3B0-3B4E-86F5-00424652F1D7}" destId="{DAF48E35-B8ED-5747-BA16-3F2FC4AC2F7F}" srcOrd="0" destOrd="0" presId="urn:microsoft.com/office/officeart/2008/layout/LinedList"/>
    <dgm:cxn modelId="{D2AEA5FF-D39C-0D47-B260-8A6039593E1E}" type="presParOf" srcId="{73E347BD-F3B0-3B4E-86F5-00424652F1D7}" destId="{202DC0FF-5117-B748-8775-E20A32D82C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21E886-6AF5-48F3-8E80-E6AF724B3B13}"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3006B3E-03F2-419F-9731-15E3BBFD20A5}">
      <dgm:prSet phldrT="[Text]" phldr="0"/>
      <dgm:spPr/>
      <dgm:t>
        <a:bodyPr/>
        <a:lstStyle/>
        <a:p>
          <a:pPr>
            <a:lnSpc>
              <a:spcPct val="100000"/>
            </a:lnSpc>
            <a:defRPr b="1"/>
          </a:pPr>
          <a:r>
            <a:rPr lang="en-US">
              <a:latin typeface="Sabon Next LT"/>
            </a:rPr>
            <a:t>Upskilling</a:t>
          </a:r>
          <a:endParaRPr lang="en-US"/>
        </a:p>
      </dgm:t>
    </dgm:pt>
    <dgm:pt modelId="{50DC7B59-6607-4ED3-8126-BA8452A65F86}" type="parTrans" cxnId="{3858E4F4-3911-478B-B129-644CF1DEA1A7}">
      <dgm:prSet/>
      <dgm:spPr/>
      <dgm:t>
        <a:bodyPr/>
        <a:lstStyle/>
        <a:p>
          <a:endParaRPr lang="en-US"/>
        </a:p>
      </dgm:t>
    </dgm:pt>
    <dgm:pt modelId="{5C5A0120-BE69-46F0-8311-72850DD51E43}" type="sibTrans" cxnId="{3858E4F4-3911-478B-B129-644CF1DEA1A7}">
      <dgm:prSet/>
      <dgm:spPr/>
      <dgm:t>
        <a:bodyPr/>
        <a:lstStyle/>
        <a:p>
          <a:endParaRPr lang="en-US"/>
        </a:p>
      </dgm:t>
    </dgm:pt>
    <dgm:pt modelId="{42AF6C0B-2D8E-4B90-B4BC-1189CADC3AA7}">
      <dgm:prSet phldrT="[Text]" phldr="0"/>
      <dgm:spPr/>
      <dgm:t>
        <a:bodyPr/>
        <a:lstStyle/>
        <a:p>
          <a:pPr>
            <a:lnSpc>
              <a:spcPct val="100000"/>
            </a:lnSpc>
          </a:pPr>
          <a:r>
            <a:rPr lang="en-US">
              <a:latin typeface="Sabon Next LT"/>
            </a:rPr>
            <a:t>Identify underutilized staff</a:t>
          </a:r>
          <a:endParaRPr lang="en-US"/>
        </a:p>
      </dgm:t>
    </dgm:pt>
    <dgm:pt modelId="{C79825FA-6C2E-4BD0-A56C-C30FF68A4DD1}" type="parTrans" cxnId="{25171088-8EEC-4902-8A52-6D88C4E5925C}">
      <dgm:prSet/>
      <dgm:spPr/>
      <dgm:t>
        <a:bodyPr/>
        <a:lstStyle/>
        <a:p>
          <a:endParaRPr lang="en-US"/>
        </a:p>
      </dgm:t>
    </dgm:pt>
    <dgm:pt modelId="{997F752A-2403-4E4A-BEEE-EF2780B18CAE}" type="sibTrans" cxnId="{25171088-8EEC-4902-8A52-6D88C4E5925C}">
      <dgm:prSet/>
      <dgm:spPr/>
      <dgm:t>
        <a:bodyPr/>
        <a:lstStyle/>
        <a:p>
          <a:endParaRPr lang="en-US"/>
        </a:p>
      </dgm:t>
    </dgm:pt>
    <dgm:pt modelId="{9D88E3EC-3396-4689-8FBF-94BA9098578A}">
      <dgm:prSet phldrT="[Text]" phldr="0"/>
      <dgm:spPr/>
      <dgm:t>
        <a:bodyPr/>
        <a:lstStyle/>
        <a:p>
          <a:pPr>
            <a:lnSpc>
              <a:spcPct val="100000"/>
            </a:lnSpc>
          </a:pPr>
          <a:r>
            <a:rPr lang="en-US">
              <a:latin typeface="Sabon Next LT"/>
            </a:rPr>
            <a:t>Provide "On the job" training</a:t>
          </a:r>
          <a:endParaRPr lang="en-US"/>
        </a:p>
      </dgm:t>
    </dgm:pt>
    <dgm:pt modelId="{DF310550-3D25-4D27-86D4-E3CDA137640B}" type="parTrans" cxnId="{C8981ABE-9128-48E5-8AEF-27FE9B4FEBD6}">
      <dgm:prSet/>
      <dgm:spPr/>
      <dgm:t>
        <a:bodyPr/>
        <a:lstStyle/>
        <a:p>
          <a:endParaRPr lang="en-US"/>
        </a:p>
      </dgm:t>
    </dgm:pt>
    <dgm:pt modelId="{6BB70FE2-FAAF-4890-A337-BD10B3A35A31}" type="sibTrans" cxnId="{C8981ABE-9128-48E5-8AEF-27FE9B4FEBD6}">
      <dgm:prSet/>
      <dgm:spPr/>
      <dgm:t>
        <a:bodyPr/>
        <a:lstStyle/>
        <a:p>
          <a:endParaRPr lang="en-US"/>
        </a:p>
      </dgm:t>
    </dgm:pt>
    <dgm:pt modelId="{74F7ADD8-1F4A-4872-B7BA-5CC95D7B37B7}">
      <dgm:prSet phldrT="[Text]" phldr="0"/>
      <dgm:spPr/>
      <dgm:t>
        <a:bodyPr/>
        <a:lstStyle/>
        <a:p>
          <a:pPr>
            <a:lnSpc>
              <a:spcPct val="100000"/>
            </a:lnSpc>
            <a:defRPr b="1"/>
          </a:pPr>
          <a:r>
            <a:rPr lang="en-US">
              <a:latin typeface="Sabon Next LT"/>
            </a:rPr>
            <a:t>Hire Outside Talent</a:t>
          </a:r>
          <a:endParaRPr lang="en-US"/>
        </a:p>
      </dgm:t>
    </dgm:pt>
    <dgm:pt modelId="{0170D0AE-7830-4F0C-8350-5E04BA8810C1}" type="parTrans" cxnId="{698326BE-CB39-4594-9C2B-9B98AFA1BBEA}">
      <dgm:prSet/>
      <dgm:spPr/>
      <dgm:t>
        <a:bodyPr/>
        <a:lstStyle/>
        <a:p>
          <a:endParaRPr lang="en-US"/>
        </a:p>
      </dgm:t>
    </dgm:pt>
    <dgm:pt modelId="{4D9EF13E-8D8C-4D02-B4A5-4BCECD3E9DB1}" type="sibTrans" cxnId="{698326BE-CB39-4594-9C2B-9B98AFA1BBEA}">
      <dgm:prSet/>
      <dgm:spPr/>
      <dgm:t>
        <a:bodyPr/>
        <a:lstStyle/>
        <a:p>
          <a:endParaRPr lang="en-US"/>
        </a:p>
      </dgm:t>
    </dgm:pt>
    <dgm:pt modelId="{644963DB-9235-4F26-AC45-F6152111A7C6}">
      <dgm:prSet phldrT="[Text]" phldr="0"/>
      <dgm:spPr/>
      <dgm:t>
        <a:bodyPr/>
        <a:lstStyle/>
        <a:p>
          <a:pPr>
            <a:lnSpc>
              <a:spcPct val="100000"/>
            </a:lnSpc>
          </a:pPr>
          <a:r>
            <a:rPr lang="en-US">
              <a:latin typeface="Sabon Next LT"/>
            </a:rPr>
            <a:t>Identify skill requirements</a:t>
          </a:r>
          <a:endParaRPr lang="en-US"/>
        </a:p>
      </dgm:t>
    </dgm:pt>
    <dgm:pt modelId="{A30399E1-CAB6-46D7-BD88-B193B3BD4276}" type="parTrans" cxnId="{F05F12F6-37A6-4649-A7A7-989A3027FA6D}">
      <dgm:prSet/>
      <dgm:spPr/>
      <dgm:t>
        <a:bodyPr/>
        <a:lstStyle/>
        <a:p>
          <a:endParaRPr lang="en-US"/>
        </a:p>
      </dgm:t>
    </dgm:pt>
    <dgm:pt modelId="{67BB077B-5473-4047-8C86-DB402B6F7E20}" type="sibTrans" cxnId="{F05F12F6-37A6-4649-A7A7-989A3027FA6D}">
      <dgm:prSet/>
      <dgm:spPr/>
      <dgm:t>
        <a:bodyPr/>
        <a:lstStyle/>
        <a:p>
          <a:endParaRPr lang="en-US"/>
        </a:p>
      </dgm:t>
    </dgm:pt>
    <dgm:pt modelId="{C4BC153F-139E-414E-957C-965BFBCC7683}">
      <dgm:prSet phldrT="[Text]" phldr="0"/>
      <dgm:spPr/>
      <dgm:t>
        <a:bodyPr/>
        <a:lstStyle/>
        <a:p>
          <a:pPr>
            <a:lnSpc>
              <a:spcPct val="100000"/>
            </a:lnSpc>
            <a:defRPr b="1"/>
          </a:pPr>
          <a:r>
            <a:rPr lang="en-US">
              <a:latin typeface="Sabon Next LT"/>
            </a:rPr>
            <a:t>Change Management Plan</a:t>
          </a:r>
          <a:endParaRPr lang="en-US"/>
        </a:p>
      </dgm:t>
    </dgm:pt>
    <dgm:pt modelId="{9DF687E4-EB0F-4D11-A437-B2F99A4EE76F}" type="parTrans" cxnId="{09AB2CF9-55EA-4FB5-8FF3-94FB24DB212B}">
      <dgm:prSet/>
      <dgm:spPr/>
      <dgm:t>
        <a:bodyPr/>
        <a:lstStyle/>
        <a:p>
          <a:endParaRPr lang="en-US"/>
        </a:p>
      </dgm:t>
    </dgm:pt>
    <dgm:pt modelId="{90E102A6-1D73-438F-99D3-588967970DD4}" type="sibTrans" cxnId="{09AB2CF9-55EA-4FB5-8FF3-94FB24DB212B}">
      <dgm:prSet/>
      <dgm:spPr/>
      <dgm:t>
        <a:bodyPr/>
        <a:lstStyle/>
        <a:p>
          <a:endParaRPr lang="en-US"/>
        </a:p>
      </dgm:t>
    </dgm:pt>
    <dgm:pt modelId="{E8A22CD9-0B01-4027-B08F-178C5BFDCF81}">
      <dgm:prSet phldrT="[Text]" phldr="0"/>
      <dgm:spPr/>
      <dgm:t>
        <a:bodyPr/>
        <a:lstStyle/>
        <a:p>
          <a:pPr>
            <a:lnSpc>
              <a:spcPct val="100000"/>
            </a:lnSpc>
          </a:pPr>
          <a:r>
            <a:rPr lang="en-US">
              <a:latin typeface="Sabon Next LT"/>
            </a:rPr>
            <a:t>Foster a collaborative culture</a:t>
          </a:r>
          <a:endParaRPr lang="en-US"/>
        </a:p>
      </dgm:t>
    </dgm:pt>
    <dgm:pt modelId="{7CA5C936-B10A-44A3-B33C-70521FFFD1C3}" type="parTrans" cxnId="{E0640F8F-0502-4B57-9FF1-28B236D10CD3}">
      <dgm:prSet/>
      <dgm:spPr/>
      <dgm:t>
        <a:bodyPr/>
        <a:lstStyle/>
        <a:p>
          <a:endParaRPr lang="en-US"/>
        </a:p>
      </dgm:t>
    </dgm:pt>
    <dgm:pt modelId="{EFD26B25-6343-448B-B415-E58CAD1BA6E1}" type="sibTrans" cxnId="{E0640F8F-0502-4B57-9FF1-28B236D10CD3}">
      <dgm:prSet/>
      <dgm:spPr/>
      <dgm:t>
        <a:bodyPr/>
        <a:lstStyle/>
        <a:p>
          <a:endParaRPr lang="en-US"/>
        </a:p>
      </dgm:t>
    </dgm:pt>
    <dgm:pt modelId="{4100EE2F-0E8E-4251-8CD4-C7F953DA3756}">
      <dgm:prSet phldrT="[Text]" phldr="0"/>
      <dgm:spPr/>
      <dgm:t>
        <a:bodyPr/>
        <a:lstStyle/>
        <a:p>
          <a:pPr>
            <a:lnSpc>
              <a:spcPct val="100000"/>
            </a:lnSpc>
          </a:pPr>
          <a:r>
            <a:rPr lang="en-US">
              <a:latin typeface="Sabon Next LT"/>
            </a:rPr>
            <a:t>Focus on learning and using new skills</a:t>
          </a:r>
          <a:endParaRPr lang="en-US"/>
        </a:p>
      </dgm:t>
    </dgm:pt>
    <dgm:pt modelId="{127C2D30-1826-4D0F-86D1-4153745BFB2E}" type="parTrans" cxnId="{67BD0775-1C69-4B1A-A6A8-29302105DA23}">
      <dgm:prSet/>
      <dgm:spPr/>
      <dgm:t>
        <a:bodyPr/>
        <a:lstStyle/>
        <a:p>
          <a:endParaRPr lang="en-US"/>
        </a:p>
      </dgm:t>
    </dgm:pt>
    <dgm:pt modelId="{F44CF7C2-F54D-4CEA-9088-7ACF5A25259F}" type="sibTrans" cxnId="{67BD0775-1C69-4B1A-A6A8-29302105DA23}">
      <dgm:prSet/>
      <dgm:spPr/>
      <dgm:t>
        <a:bodyPr/>
        <a:lstStyle/>
        <a:p>
          <a:endParaRPr lang="en-US"/>
        </a:p>
      </dgm:t>
    </dgm:pt>
    <dgm:pt modelId="{589BA1F8-F85F-44C7-AD0F-D436654EF465}">
      <dgm:prSet phldr="0"/>
      <dgm:spPr/>
      <dgm:t>
        <a:bodyPr/>
        <a:lstStyle/>
        <a:p>
          <a:pPr>
            <a:lnSpc>
              <a:spcPct val="100000"/>
            </a:lnSpc>
          </a:pPr>
          <a:r>
            <a:rPr lang="en-US">
              <a:latin typeface="Sabon Next LT"/>
            </a:rPr>
            <a:t>Consider Full Time staff and Consultants</a:t>
          </a:r>
        </a:p>
      </dgm:t>
    </dgm:pt>
    <dgm:pt modelId="{1193C884-33C4-4EAD-9AC1-8622DFD4C216}" type="parTrans" cxnId="{513DDFD3-1655-4C1C-8992-D9460ACAA231}">
      <dgm:prSet/>
      <dgm:spPr/>
    </dgm:pt>
    <dgm:pt modelId="{CC84F615-1137-482B-8A52-EE0FF0D8BD9B}" type="sibTrans" cxnId="{513DDFD3-1655-4C1C-8992-D9460ACAA231}">
      <dgm:prSet/>
      <dgm:spPr/>
      <dgm:t>
        <a:bodyPr/>
        <a:lstStyle/>
        <a:p>
          <a:endParaRPr lang="en-US"/>
        </a:p>
      </dgm:t>
    </dgm:pt>
    <dgm:pt modelId="{B9854258-CAFE-40F9-9853-D50A00B60D58}" type="pres">
      <dgm:prSet presAssocID="{5221E886-6AF5-48F3-8E80-E6AF724B3B13}" presName="root" presStyleCnt="0">
        <dgm:presLayoutVars>
          <dgm:dir/>
          <dgm:resizeHandles val="exact"/>
        </dgm:presLayoutVars>
      </dgm:prSet>
      <dgm:spPr/>
    </dgm:pt>
    <dgm:pt modelId="{5C24487F-A169-48E4-A260-5D8E23F9FC74}" type="pres">
      <dgm:prSet presAssocID="{73006B3E-03F2-419F-9731-15E3BBFD20A5}" presName="compNode" presStyleCnt="0"/>
      <dgm:spPr/>
    </dgm:pt>
    <dgm:pt modelId="{37022A2B-E97A-4970-9834-5F2F81629A9E}" type="pres">
      <dgm:prSet presAssocID="{73006B3E-03F2-419F-9731-15E3BBFD20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etle"/>
        </a:ext>
      </dgm:extLst>
    </dgm:pt>
    <dgm:pt modelId="{C7B64227-A53F-4009-BAFD-716F0A2F9B4D}" type="pres">
      <dgm:prSet presAssocID="{73006B3E-03F2-419F-9731-15E3BBFD20A5}" presName="iconSpace" presStyleCnt="0"/>
      <dgm:spPr/>
    </dgm:pt>
    <dgm:pt modelId="{2730F799-2638-447A-A946-6DFDD16677B2}" type="pres">
      <dgm:prSet presAssocID="{73006B3E-03F2-419F-9731-15E3BBFD20A5}" presName="parTx" presStyleLbl="revTx" presStyleIdx="0" presStyleCnt="6">
        <dgm:presLayoutVars>
          <dgm:chMax val="0"/>
          <dgm:chPref val="0"/>
        </dgm:presLayoutVars>
      </dgm:prSet>
      <dgm:spPr/>
    </dgm:pt>
    <dgm:pt modelId="{9F0EF50E-E3BB-4BD9-B16A-EF08EF814ED4}" type="pres">
      <dgm:prSet presAssocID="{73006B3E-03F2-419F-9731-15E3BBFD20A5}" presName="txSpace" presStyleCnt="0"/>
      <dgm:spPr/>
    </dgm:pt>
    <dgm:pt modelId="{CC01165C-854B-45E3-92C7-F959040D8ECE}" type="pres">
      <dgm:prSet presAssocID="{73006B3E-03F2-419F-9731-15E3BBFD20A5}" presName="desTx" presStyleLbl="revTx" presStyleIdx="1" presStyleCnt="6">
        <dgm:presLayoutVars/>
      </dgm:prSet>
      <dgm:spPr/>
    </dgm:pt>
    <dgm:pt modelId="{9C40325B-4AE0-47BC-B1E3-B289A8D95882}" type="pres">
      <dgm:prSet presAssocID="{5C5A0120-BE69-46F0-8311-72850DD51E43}" presName="sibTrans" presStyleCnt="0"/>
      <dgm:spPr/>
    </dgm:pt>
    <dgm:pt modelId="{844D18B3-E2E3-4EF6-84E3-2C71DA1CC868}" type="pres">
      <dgm:prSet presAssocID="{74F7ADD8-1F4A-4872-B7BA-5CC95D7B37B7}" presName="compNode" presStyleCnt="0"/>
      <dgm:spPr/>
    </dgm:pt>
    <dgm:pt modelId="{ABB1AEC1-053D-44F8-B1E7-60CE6DE7A71B}" type="pres">
      <dgm:prSet presAssocID="{74F7ADD8-1F4A-4872-B7BA-5CC95D7B37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37688D36-EB37-4110-8B7C-F2F44D54537F}" type="pres">
      <dgm:prSet presAssocID="{74F7ADD8-1F4A-4872-B7BA-5CC95D7B37B7}" presName="iconSpace" presStyleCnt="0"/>
      <dgm:spPr/>
    </dgm:pt>
    <dgm:pt modelId="{04E0A8AF-D0FE-44A4-8A11-425DD7C42F33}" type="pres">
      <dgm:prSet presAssocID="{74F7ADD8-1F4A-4872-B7BA-5CC95D7B37B7}" presName="parTx" presStyleLbl="revTx" presStyleIdx="2" presStyleCnt="6">
        <dgm:presLayoutVars>
          <dgm:chMax val="0"/>
          <dgm:chPref val="0"/>
        </dgm:presLayoutVars>
      </dgm:prSet>
      <dgm:spPr/>
    </dgm:pt>
    <dgm:pt modelId="{D1CD94C6-D81F-4B0C-859B-68EDFF402A43}" type="pres">
      <dgm:prSet presAssocID="{74F7ADD8-1F4A-4872-B7BA-5CC95D7B37B7}" presName="txSpace" presStyleCnt="0"/>
      <dgm:spPr/>
    </dgm:pt>
    <dgm:pt modelId="{3843B7C9-2C3D-4F99-948E-B4635593B406}" type="pres">
      <dgm:prSet presAssocID="{74F7ADD8-1F4A-4872-B7BA-5CC95D7B37B7}" presName="desTx" presStyleLbl="revTx" presStyleIdx="3" presStyleCnt="6">
        <dgm:presLayoutVars/>
      </dgm:prSet>
      <dgm:spPr/>
    </dgm:pt>
    <dgm:pt modelId="{A4A40459-7C19-4832-A071-785A65E267CF}" type="pres">
      <dgm:prSet presAssocID="{4D9EF13E-8D8C-4D02-B4A5-4BCECD3E9DB1}" presName="sibTrans" presStyleCnt="0"/>
      <dgm:spPr/>
    </dgm:pt>
    <dgm:pt modelId="{EE2B0BA3-158B-4429-B857-C42EC0E64CC4}" type="pres">
      <dgm:prSet presAssocID="{C4BC153F-139E-414E-957C-965BFBCC7683}" presName="compNode" presStyleCnt="0"/>
      <dgm:spPr/>
    </dgm:pt>
    <dgm:pt modelId="{22A9AC1E-CFC3-45A0-ADC0-AF3C5F7E218C}" type="pres">
      <dgm:prSet presAssocID="{C4BC153F-139E-414E-957C-965BFBCC76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F7DBD0A-FDAB-4D90-9AE1-1A88F5B12265}" type="pres">
      <dgm:prSet presAssocID="{C4BC153F-139E-414E-957C-965BFBCC7683}" presName="iconSpace" presStyleCnt="0"/>
      <dgm:spPr/>
    </dgm:pt>
    <dgm:pt modelId="{E6353287-C104-4FED-928A-BA4110646D96}" type="pres">
      <dgm:prSet presAssocID="{C4BC153F-139E-414E-957C-965BFBCC7683}" presName="parTx" presStyleLbl="revTx" presStyleIdx="4" presStyleCnt="6">
        <dgm:presLayoutVars>
          <dgm:chMax val="0"/>
          <dgm:chPref val="0"/>
        </dgm:presLayoutVars>
      </dgm:prSet>
      <dgm:spPr/>
    </dgm:pt>
    <dgm:pt modelId="{F22AD292-B869-44FC-B75E-1748B58D02FB}" type="pres">
      <dgm:prSet presAssocID="{C4BC153F-139E-414E-957C-965BFBCC7683}" presName="txSpace" presStyleCnt="0"/>
      <dgm:spPr/>
    </dgm:pt>
    <dgm:pt modelId="{9C1413D1-B276-4574-B70C-6F88D3D75DDD}" type="pres">
      <dgm:prSet presAssocID="{C4BC153F-139E-414E-957C-965BFBCC7683}" presName="desTx" presStyleLbl="revTx" presStyleIdx="5" presStyleCnt="6">
        <dgm:presLayoutVars/>
      </dgm:prSet>
      <dgm:spPr/>
    </dgm:pt>
  </dgm:ptLst>
  <dgm:cxnLst>
    <dgm:cxn modelId="{43792C02-5AA4-FD45-BDE7-AE57C0AFCA6D}" type="presOf" srcId="{4100EE2F-0E8E-4251-8CD4-C7F953DA3756}" destId="{9C1413D1-B276-4574-B70C-6F88D3D75DDD}" srcOrd="0" destOrd="1" presId="urn:microsoft.com/office/officeart/2018/5/layout/CenteredIconLabelDescriptionList"/>
    <dgm:cxn modelId="{07CF8E1F-B187-8646-B0A9-3FEF2BECC83D}" type="presOf" srcId="{644963DB-9235-4F26-AC45-F6152111A7C6}" destId="{3843B7C9-2C3D-4F99-948E-B4635593B406}" srcOrd="0" destOrd="0" presId="urn:microsoft.com/office/officeart/2018/5/layout/CenteredIconLabelDescriptionList"/>
    <dgm:cxn modelId="{B9ED2F26-01F6-1E4F-BDE1-4D87612121E6}" type="presOf" srcId="{42AF6C0B-2D8E-4B90-B4BC-1189CADC3AA7}" destId="{CC01165C-854B-45E3-92C7-F959040D8ECE}" srcOrd="0" destOrd="0" presId="urn:microsoft.com/office/officeart/2018/5/layout/CenteredIconLabelDescriptionList"/>
    <dgm:cxn modelId="{8791E95B-007C-D94C-A307-435612EB33C4}" type="presOf" srcId="{5221E886-6AF5-48F3-8E80-E6AF724B3B13}" destId="{B9854258-CAFE-40F9-9853-D50A00B60D58}" srcOrd="0" destOrd="0" presId="urn:microsoft.com/office/officeart/2018/5/layout/CenteredIconLabelDescriptionList"/>
    <dgm:cxn modelId="{67BD0775-1C69-4B1A-A6A8-29302105DA23}" srcId="{C4BC153F-139E-414E-957C-965BFBCC7683}" destId="{4100EE2F-0E8E-4251-8CD4-C7F953DA3756}" srcOrd="1" destOrd="0" parTransId="{127C2D30-1826-4D0F-86D1-4153745BFB2E}" sibTransId="{F44CF7C2-F54D-4CEA-9088-7ACF5A25259F}"/>
    <dgm:cxn modelId="{593EE655-6C33-9446-B8EC-F688F2514609}" type="presOf" srcId="{74F7ADD8-1F4A-4872-B7BA-5CC95D7B37B7}" destId="{04E0A8AF-D0FE-44A4-8A11-425DD7C42F33}" srcOrd="0" destOrd="0" presId="urn:microsoft.com/office/officeart/2018/5/layout/CenteredIconLabelDescriptionList"/>
    <dgm:cxn modelId="{25171088-8EEC-4902-8A52-6D88C4E5925C}" srcId="{73006B3E-03F2-419F-9731-15E3BBFD20A5}" destId="{42AF6C0B-2D8E-4B90-B4BC-1189CADC3AA7}" srcOrd="0" destOrd="0" parTransId="{C79825FA-6C2E-4BD0-A56C-C30FF68A4DD1}" sibTransId="{997F752A-2403-4E4A-BEEE-EF2780B18CAE}"/>
    <dgm:cxn modelId="{8E60EE8A-15A3-564F-AFE1-9F2F2B858B60}" type="presOf" srcId="{73006B3E-03F2-419F-9731-15E3BBFD20A5}" destId="{2730F799-2638-447A-A946-6DFDD16677B2}" srcOrd="0" destOrd="0" presId="urn:microsoft.com/office/officeart/2018/5/layout/CenteredIconLabelDescriptionList"/>
    <dgm:cxn modelId="{8329A18B-D873-7646-BE83-AE0383C99E52}" type="presOf" srcId="{E8A22CD9-0B01-4027-B08F-178C5BFDCF81}" destId="{9C1413D1-B276-4574-B70C-6F88D3D75DDD}" srcOrd="0" destOrd="0" presId="urn:microsoft.com/office/officeart/2018/5/layout/CenteredIconLabelDescriptionList"/>
    <dgm:cxn modelId="{E0640F8F-0502-4B57-9FF1-28B236D10CD3}" srcId="{C4BC153F-139E-414E-957C-965BFBCC7683}" destId="{E8A22CD9-0B01-4027-B08F-178C5BFDCF81}" srcOrd="0" destOrd="0" parTransId="{7CA5C936-B10A-44A3-B33C-70521FFFD1C3}" sibTransId="{EFD26B25-6343-448B-B415-E58CAD1BA6E1}"/>
    <dgm:cxn modelId="{AB47E3A2-5252-4643-A5CE-F7A4DB8BB57C}" type="presOf" srcId="{C4BC153F-139E-414E-957C-965BFBCC7683}" destId="{E6353287-C104-4FED-928A-BA4110646D96}" srcOrd="0" destOrd="0" presId="urn:microsoft.com/office/officeart/2018/5/layout/CenteredIconLabelDescriptionList"/>
    <dgm:cxn modelId="{C8981ABE-9128-48E5-8AEF-27FE9B4FEBD6}" srcId="{73006B3E-03F2-419F-9731-15E3BBFD20A5}" destId="{9D88E3EC-3396-4689-8FBF-94BA9098578A}" srcOrd="1" destOrd="0" parTransId="{DF310550-3D25-4D27-86D4-E3CDA137640B}" sibTransId="{6BB70FE2-FAAF-4890-A337-BD10B3A35A31}"/>
    <dgm:cxn modelId="{698326BE-CB39-4594-9C2B-9B98AFA1BBEA}" srcId="{5221E886-6AF5-48F3-8E80-E6AF724B3B13}" destId="{74F7ADD8-1F4A-4872-B7BA-5CC95D7B37B7}" srcOrd="1" destOrd="0" parTransId="{0170D0AE-7830-4F0C-8350-5E04BA8810C1}" sibTransId="{4D9EF13E-8D8C-4D02-B4A5-4BCECD3E9DB1}"/>
    <dgm:cxn modelId="{76F5C5D2-73EC-0A46-BCE3-F8522E370CA5}" type="presOf" srcId="{9D88E3EC-3396-4689-8FBF-94BA9098578A}" destId="{CC01165C-854B-45E3-92C7-F959040D8ECE}" srcOrd="0" destOrd="1" presId="urn:microsoft.com/office/officeart/2018/5/layout/CenteredIconLabelDescriptionList"/>
    <dgm:cxn modelId="{513DDFD3-1655-4C1C-8992-D9460ACAA231}" srcId="{74F7ADD8-1F4A-4872-B7BA-5CC95D7B37B7}" destId="{589BA1F8-F85F-44C7-AD0F-D436654EF465}" srcOrd="1" destOrd="0" parTransId="{1193C884-33C4-4EAD-9AC1-8622DFD4C216}" sibTransId="{CC84F615-1137-482B-8A52-EE0FF0D8BD9B}"/>
    <dgm:cxn modelId="{BE8502E6-112D-BB4D-A47B-BE6DE19AAE19}" type="presOf" srcId="{589BA1F8-F85F-44C7-AD0F-D436654EF465}" destId="{3843B7C9-2C3D-4F99-948E-B4635593B406}" srcOrd="0" destOrd="1" presId="urn:microsoft.com/office/officeart/2018/5/layout/CenteredIconLabelDescriptionList"/>
    <dgm:cxn modelId="{3858E4F4-3911-478B-B129-644CF1DEA1A7}" srcId="{5221E886-6AF5-48F3-8E80-E6AF724B3B13}" destId="{73006B3E-03F2-419F-9731-15E3BBFD20A5}" srcOrd="0" destOrd="0" parTransId="{50DC7B59-6607-4ED3-8126-BA8452A65F86}" sibTransId="{5C5A0120-BE69-46F0-8311-72850DD51E43}"/>
    <dgm:cxn modelId="{F05F12F6-37A6-4649-A7A7-989A3027FA6D}" srcId="{74F7ADD8-1F4A-4872-B7BA-5CC95D7B37B7}" destId="{644963DB-9235-4F26-AC45-F6152111A7C6}" srcOrd="0" destOrd="0" parTransId="{A30399E1-CAB6-46D7-BD88-B193B3BD4276}" sibTransId="{67BB077B-5473-4047-8C86-DB402B6F7E20}"/>
    <dgm:cxn modelId="{09AB2CF9-55EA-4FB5-8FF3-94FB24DB212B}" srcId="{5221E886-6AF5-48F3-8E80-E6AF724B3B13}" destId="{C4BC153F-139E-414E-957C-965BFBCC7683}" srcOrd="2" destOrd="0" parTransId="{9DF687E4-EB0F-4D11-A437-B2F99A4EE76F}" sibTransId="{90E102A6-1D73-438F-99D3-588967970DD4}"/>
    <dgm:cxn modelId="{4C082E63-B4AE-474B-B3F5-A80D5256ED3A}" type="presParOf" srcId="{B9854258-CAFE-40F9-9853-D50A00B60D58}" destId="{5C24487F-A169-48E4-A260-5D8E23F9FC74}" srcOrd="0" destOrd="0" presId="urn:microsoft.com/office/officeart/2018/5/layout/CenteredIconLabelDescriptionList"/>
    <dgm:cxn modelId="{EF978EF0-DBEA-5B4A-AE90-2674D521C489}" type="presParOf" srcId="{5C24487F-A169-48E4-A260-5D8E23F9FC74}" destId="{37022A2B-E97A-4970-9834-5F2F81629A9E}" srcOrd="0" destOrd="0" presId="urn:microsoft.com/office/officeart/2018/5/layout/CenteredIconLabelDescriptionList"/>
    <dgm:cxn modelId="{7BD0FDE5-31E2-A041-A514-A60182BB4C68}" type="presParOf" srcId="{5C24487F-A169-48E4-A260-5D8E23F9FC74}" destId="{C7B64227-A53F-4009-BAFD-716F0A2F9B4D}" srcOrd="1" destOrd="0" presId="urn:microsoft.com/office/officeart/2018/5/layout/CenteredIconLabelDescriptionList"/>
    <dgm:cxn modelId="{0AB7F303-34B3-3144-A0B1-0540163485FC}" type="presParOf" srcId="{5C24487F-A169-48E4-A260-5D8E23F9FC74}" destId="{2730F799-2638-447A-A946-6DFDD16677B2}" srcOrd="2" destOrd="0" presId="urn:microsoft.com/office/officeart/2018/5/layout/CenteredIconLabelDescriptionList"/>
    <dgm:cxn modelId="{737AB454-AC5F-ED45-8E0B-1480EAAF6D4C}" type="presParOf" srcId="{5C24487F-A169-48E4-A260-5D8E23F9FC74}" destId="{9F0EF50E-E3BB-4BD9-B16A-EF08EF814ED4}" srcOrd="3" destOrd="0" presId="urn:microsoft.com/office/officeart/2018/5/layout/CenteredIconLabelDescriptionList"/>
    <dgm:cxn modelId="{D3D44FA1-F469-2543-8B5D-35F1F7215E69}" type="presParOf" srcId="{5C24487F-A169-48E4-A260-5D8E23F9FC74}" destId="{CC01165C-854B-45E3-92C7-F959040D8ECE}" srcOrd="4" destOrd="0" presId="urn:microsoft.com/office/officeart/2018/5/layout/CenteredIconLabelDescriptionList"/>
    <dgm:cxn modelId="{6249CC55-BA0F-DB46-A009-E1663BC6A025}" type="presParOf" srcId="{B9854258-CAFE-40F9-9853-D50A00B60D58}" destId="{9C40325B-4AE0-47BC-B1E3-B289A8D95882}" srcOrd="1" destOrd="0" presId="urn:microsoft.com/office/officeart/2018/5/layout/CenteredIconLabelDescriptionList"/>
    <dgm:cxn modelId="{396E9368-0410-BF42-AF25-5F8CF47854CB}" type="presParOf" srcId="{B9854258-CAFE-40F9-9853-D50A00B60D58}" destId="{844D18B3-E2E3-4EF6-84E3-2C71DA1CC868}" srcOrd="2" destOrd="0" presId="urn:microsoft.com/office/officeart/2018/5/layout/CenteredIconLabelDescriptionList"/>
    <dgm:cxn modelId="{1E3A38B4-192C-B74C-A984-2C339C1AB64F}" type="presParOf" srcId="{844D18B3-E2E3-4EF6-84E3-2C71DA1CC868}" destId="{ABB1AEC1-053D-44F8-B1E7-60CE6DE7A71B}" srcOrd="0" destOrd="0" presId="urn:microsoft.com/office/officeart/2018/5/layout/CenteredIconLabelDescriptionList"/>
    <dgm:cxn modelId="{AA249098-4CBB-4A4E-9AF8-64380CB11F84}" type="presParOf" srcId="{844D18B3-E2E3-4EF6-84E3-2C71DA1CC868}" destId="{37688D36-EB37-4110-8B7C-F2F44D54537F}" srcOrd="1" destOrd="0" presId="urn:microsoft.com/office/officeart/2018/5/layout/CenteredIconLabelDescriptionList"/>
    <dgm:cxn modelId="{314747B0-BC81-7042-ADF6-1C7C8061B992}" type="presParOf" srcId="{844D18B3-E2E3-4EF6-84E3-2C71DA1CC868}" destId="{04E0A8AF-D0FE-44A4-8A11-425DD7C42F33}" srcOrd="2" destOrd="0" presId="urn:microsoft.com/office/officeart/2018/5/layout/CenteredIconLabelDescriptionList"/>
    <dgm:cxn modelId="{53046F6E-1BCC-2944-ADFD-F9C9F090BF77}" type="presParOf" srcId="{844D18B3-E2E3-4EF6-84E3-2C71DA1CC868}" destId="{D1CD94C6-D81F-4B0C-859B-68EDFF402A43}" srcOrd="3" destOrd="0" presId="urn:microsoft.com/office/officeart/2018/5/layout/CenteredIconLabelDescriptionList"/>
    <dgm:cxn modelId="{276966FC-0E15-6E4F-90BD-61182C099783}" type="presParOf" srcId="{844D18B3-E2E3-4EF6-84E3-2C71DA1CC868}" destId="{3843B7C9-2C3D-4F99-948E-B4635593B406}" srcOrd="4" destOrd="0" presId="urn:microsoft.com/office/officeart/2018/5/layout/CenteredIconLabelDescriptionList"/>
    <dgm:cxn modelId="{27C61D86-55D2-EE47-9BB4-A323EB7B5917}" type="presParOf" srcId="{B9854258-CAFE-40F9-9853-D50A00B60D58}" destId="{A4A40459-7C19-4832-A071-785A65E267CF}" srcOrd="3" destOrd="0" presId="urn:microsoft.com/office/officeart/2018/5/layout/CenteredIconLabelDescriptionList"/>
    <dgm:cxn modelId="{396A5FDE-141E-C945-8966-CF61D1E63E6F}" type="presParOf" srcId="{B9854258-CAFE-40F9-9853-D50A00B60D58}" destId="{EE2B0BA3-158B-4429-B857-C42EC0E64CC4}" srcOrd="4" destOrd="0" presId="urn:microsoft.com/office/officeart/2018/5/layout/CenteredIconLabelDescriptionList"/>
    <dgm:cxn modelId="{C0354CDA-F44C-C242-B7F0-9E98527A11D3}" type="presParOf" srcId="{EE2B0BA3-158B-4429-B857-C42EC0E64CC4}" destId="{22A9AC1E-CFC3-45A0-ADC0-AF3C5F7E218C}" srcOrd="0" destOrd="0" presId="urn:microsoft.com/office/officeart/2018/5/layout/CenteredIconLabelDescriptionList"/>
    <dgm:cxn modelId="{E56B6D9D-7023-B741-B49B-48C26AC527DA}" type="presParOf" srcId="{EE2B0BA3-158B-4429-B857-C42EC0E64CC4}" destId="{3F7DBD0A-FDAB-4D90-9AE1-1A88F5B12265}" srcOrd="1" destOrd="0" presId="urn:microsoft.com/office/officeart/2018/5/layout/CenteredIconLabelDescriptionList"/>
    <dgm:cxn modelId="{F6983552-F04D-EF42-8056-EB32D42D754C}" type="presParOf" srcId="{EE2B0BA3-158B-4429-B857-C42EC0E64CC4}" destId="{E6353287-C104-4FED-928A-BA4110646D96}" srcOrd="2" destOrd="0" presId="urn:microsoft.com/office/officeart/2018/5/layout/CenteredIconLabelDescriptionList"/>
    <dgm:cxn modelId="{6E77F724-C6B0-084F-A67A-44AB8CCF0168}" type="presParOf" srcId="{EE2B0BA3-158B-4429-B857-C42EC0E64CC4}" destId="{F22AD292-B869-44FC-B75E-1748B58D02FB}" srcOrd="3" destOrd="0" presId="urn:microsoft.com/office/officeart/2018/5/layout/CenteredIconLabelDescriptionList"/>
    <dgm:cxn modelId="{E2575DA5-446E-EA48-A32E-EED21EDAD6BA}" type="presParOf" srcId="{EE2B0BA3-158B-4429-B857-C42EC0E64CC4}" destId="{9C1413D1-B276-4574-B70C-6F88D3D75DDD}"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69F850-5746-45E8-B76D-7E4556589CD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6A49968-6C97-49F6-BDFF-594E809DF0AB}">
      <dgm:prSet/>
      <dgm:spPr/>
      <dgm:t>
        <a:bodyPr/>
        <a:lstStyle/>
        <a:p>
          <a:pPr>
            <a:lnSpc>
              <a:spcPct val="100000"/>
            </a:lnSpc>
          </a:pPr>
          <a:r>
            <a:rPr lang="en-US"/>
            <a:t>Alignment with Business Objectives </a:t>
          </a:r>
        </a:p>
      </dgm:t>
    </dgm:pt>
    <dgm:pt modelId="{7367E705-A0C5-4426-A56B-2933EA8119D8}" type="parTrans" cxnId="{D95037D9-7856-4388-BCB8-705E234DE22F}">
      <dgm:prSet/>
      <dgm:spPr/>
      <dgm:t>
        <a:bodyPr/>
        <a:lstStyle/>
        <a:p>
          <a:endParaRPr lang="en-US"/>
        </a:p>
      </dgm:t>
    </dgm:pt>
    <dgm:pt modelId="{0EFBC97D-E84D-4FEA-A2EF-BDA9990B1285}" type="sibTrans" cxnId="{D95037D9-7856-4388-BCB8-705E234DE22F}">
      <dgm:prSet/>
      <dgm:spPr/>
      <dgm:t>
        <a:bodyPr/>
        <a:lstStyle/>
        <a:p>
          <a:pPr>
            <a:lnSpc>
              <a:spcPct val="100000"/>
            </a:lnSpc>
          </a:pPr>
          <a:endParaRPr lang="en-US"/>
        </a:p>
      </dgm:t>
    </dgm:pt>
    <dgm:pt modelId="{DA410B4C-292B-4149-A389-2CA803968AD9}">
      <dgm:prSet/>
      <dgm:spPr/>
      <dgm:t>
        <a:bodyPr/>
        <a:lstStyle/>
        <a:p>
          <a:pPr>
            <a:lnSpc>
              <a:spcPct val="100000"/>
            </a:lnSpc>
          </a:pPr>
          <a:r>
            <a:rPr lang="en-US"/>
            <a:t>Risk Management and Compliance </a:t>
          </a:r>
        </a:p>
      </dgm:t>
    </dgm:pt>
    <dgm:pt modelId="{7CBFC140-4C9B-49FB-B628-7C8DB1848445}" type="parTrans" cxnId="{69168C4B-9AAF-4FDC-A222-34439790EAB4}">
      <dgm:prSet/>
      <dgm:spPr/>
      <dgm:t>
        <a:bodyPr/>
        <a:lstStyle/>
        <a:p>
          <a:endParaRPr lang="en-US"/>
        </a:p>
      </dgm:t>
    </dgm:pt>
    <dgm:pt modelId="{19DDD00E-93BD-4CDD-BBDB-B72873A89DC8}" type="sibTrans" cxnId="{69168C4B-9AAF-4FDC-A222-34439790EAB4}">
      <dgm:prSet/>
      <dgm:spPr/>
      <dgm:t>
        <a:bodyPr/>
        <a:lstStyle/>
        <a:p>
          <a:pPr>
            <a:lnSpc>
              <a:spcPct val="100000"/>
            </a:lnSpc>
          </a:pPr>
          <a:endParaRPr lang="en-US"/>
        </a:p>
      </dgm:t>
    </dgm:pt>
    <dgm:pt modelId="{C3C17D8A-29F4-484A-97B9-3FC7183105A3}">
      <dgm:prSet/>
      <dgm:spPr/>
      <dgm:t>
        <a:bodyPr/>
        <a:lstStyle/>
        <a:p>
          <a:pPr>
            <a:lnSpc>
              <a:spcPct val="100000"/>
            </a:lnSpc>
          </a:pPr>
          <a:r>
            <a:rPr lang="en-US"/>
            <a:t>Enhanced Decision Making and Efficiency </a:t>
          </a:r>
        </a:p>
      </dgm:t>
    </dgm:pt>
    <dgm:pt modelId="{6E9689DE-BABC-4CB6-90E0-EF260A1623C3}" type="parTrans" cxnId="{57848C64-5F16-4D0C-BD4A-F8B285A6DC66}">
      <dgm:prSet/>
      <dgm:spPr/>
      <dgm:t>
        <a:bodyPr/>
        <a:lstStyle/>
        <a:p>
          <a:endParaRPr lang="en-US"/>
        </a:p>
      </dgm:t>
    </dgm:pt>
    <dgm:pt modelId="{2FD28B93-58CE-467F-8F5A-204B7729831C}" type="sibTrans" cxnId="{57848C64-5F16-4D0C-BD4A-F8B285A6DC66}">
      <dgm:prSet/>
      <dgm:spPr/>
      <dgm:t>
        <a:bodyPr/>
        <a:lstStyle/>
        <a:p>
          <a:pPr>
            <a:lnSpc>
              <a:spcPct val="100000"/>
            </a:lnSpc>
          </a:pPr>
          <a:endParaRPr lang="en-US"/>
        </a:p>
      </dgm:t>
    </dgm:pt>
    <dgm:pt modelId="{9501F1CB-CCBD-4B5F-B410-3BADCBE63807}">
      <dgm:prSet/>
      <dgm:spPr/>
      <dgm:t>
        <a:bodyPr/>
        <a:lstStyle/>
        <a:p>
          <a:pPr>
            <a:lnSpc>
              <a:spcPct val="100000"/>
            </a:lnSpc>
          </a:pPr>
          <a:r>
            <a:rPr lang="en-US"/>
            <a:t>Value Creation and Innovation </a:t>
          </a:r>
        </a:p>
      </dgm:t>
    </dgm:pt>
    <dgm:pt modelId="{42BA7AEE-D70A-4629-954F-247FB108870C}" type="parTrans" cxnId="{013048F3-A7DA-4295-BD8B-6CF95DD95EBB}">
      <dgm:prSet/>
      <dgm:spPr/>
      <dgm:t>
        <a:bodyPr/>
        <a:lstStyle/>
        <a:p>
          <a:endParaRPr lang="en-US"/>
        </a:p>
      </dgm:t>
    </dgm:pt>
    <dgm:pt modelId="{51730220-AE93-46B9-B4DA-FAF4B1AB84F7}" type="sibTrans" cxnId="{013048F3-A7DA-4295-BD8B-6CF95DD95EBB}">
      <dgm:prSet/>
      <dgm:spPr/>
      <dgm:t>
        <a:bodyPr/>
        <a:lstStyle/>
        <a:p>
          <a:endParaRPr lang="en-US"/>
        </a:p>
      </dgm:t>
    </dgm:pt>
    <dgm:pt modelId="{4A60E129-4495-49C8-AFDC-7795F1B4F376}" type="pres">
      <dgm:prSet presAssocID="{CD69F850-5746-45E8-B76D-7E4556589CDF}" presName="root" presStyleCnt="0">
        <dgm:presLayoutVars>
          <dgm:dir/>
          <dgm:resizeHandles val="exact"/>
        </dgm:presLayoutVars>
      </dgm:prSet>
      <dgm:spPr/>
    </dgm:pt>
    <dgm:pt modelId="{DD550BA3-301D-4154-A857-E847CA9ADA71}" type="pres">
      <dgm:prSet presAssocID="{CD69F850-5746-45E8-B76D-7E4556589CDF}" presName="container" presStyleCnt="0">
        <dgm:presLayoutVars>
          <dgm:dir/>
          <dgm:resizeHandles val="exact"/>
        </dgm:presLayoutVars>
      </dgm:prSet>
      <dgm:spPr/>
    </dgm:pt>
    <dgm:pt modelId="{43D6EC9E-3DE9-4E96-A1DD-877FBF9DEB5D}" type="pres">
      <dgm:prSet presAssocID="{C6A49968-6C97-49F6-BDFF-594E809DF0AB}" presName="compNode" presStyleCnt="0"/>
      <dgm:spPr/>
    </dgm:pt>
    <dgm:pt modelId="{D67E3ED3-66B9-4434-B393-D8CB06BC8CCD}" type="pres">
      <dgm:prSet presAssocID="{C6A49968-6C97-49F6-BDFF-594E809DF0AB}" presName="iconBgRect" presStyleLbl="bgShp" presStyleIdx="0" presStyleCnt="4"/>
      <dgm:spPr/>
    </dgm:pt>
    <dgm:pt modelId="{3491B0DD-E8F0-40EB-9C5C-ECB34566A11D}" type="pres">
      <dgm:prSet presAssocID="{C6A49968-6C97-49F6-BDFF-594E809DF0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C7DD20F2-10A4-4919-90CB-07603686E2FD}" type="pres">
      <dgm:prSet presAssocID="{C6A49968-6C97-49F6-BDFF-594E809DF0AB}" presName="spaceRect" presStyleCnt="0"/>
      <dgm:spPr/>
    </dgm:pt>
    <dgm:pt modelId="{D16788AC-DF73-44B8-8222-326364B81021}" type="pres">
      <dgm:prSet presAssocID="{C6A49968-6C97-49F6-BDFF-594E809DF0AB}" presName="textRect" presStyleLbl="revTx" presStyleIdx="0" presStyleCnt="4">
        <dgm:presLayoutVars>
          <dgm:chMax val="1"/>
          <dgm:chPref val="1"/>
        </dgm:presLayoutVars>
      </dgm:prSet>
      <dgm:spPr/>
    </dgm:pt>
    <dgm:pt modelId="{B7DD99C4-D264-4ADC-8140-DEE6271B7700}" type="pres">
      <dgm:prSet presAssocID="{0EFBC97D-E84D-4FEA-A2EF-BDA9990B1285}" presName="sibTrans" presStyleLbl="sibTrans2D1" presStyleIdx="0" presStyleCnt="0"/>
      <dgm:spPr/>
    </dgm:pt>
    <dgm:pt modelId="{59326108-1354-4B07-AA0C-0CE9151EDAA7}" type="pres">
      <dgm:prSet presAssocID="{DA410B4C-292B-4149-A389-2CA803968AD9}" presName="compNode" presStyleCnt="0"/>
      <dgm:spPr/>
    </dgm:pt>
    <dgm:pt modelId="{E3FBC83F-44DF-44BA-80B2-677BBBE88CF0}" type="pres">
      <dgm:prSet presAssocID="{DA410B4C-292B-4149-A389-2CA803968AD9}" presName="iconBgRect" presStyleLbl="bgShp" presStyleIdx="1" presStyleCnt="4"/>
      <dgm:spPr/>
    </dgm:pt>
    <dgm:pt modelId="{10487B68-3084-4CAD-B377-1C8716F27E2D}" type="pres">
      <dgm:prSet presAssocID="{DA410B4C-292B-4149-A389-2CA803968A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List"/>
        </a:ext>
      </dgm:extLst>
    </dgm:pt>
    <dgm:pt modelId="{373CD0EE-615D-40D3-931E-59B61E3A9B44}" type="pres">
      <dgm:prSet presAssocID="{DA410B4C-292B-4149-A389-2CA803968AD9}" presName="spaceRect" presStyleCnt="0"/>
      <dgm:spPr/>
    </dgm:pt>
    <dgm:pt modelId="{FFB13B99-23FF-403D-9B39-820FCDF86DBD}" type="pres">
      <dgm:prSet presAssocID="{DA410B4C-292B-4149-A389-2CA803968AD9}" presName="textRect" presStyleLbl="revTx" presStyleIdx="1" presStyleCnt="4">
        <dgm:presLayoutVars>
          <dgm:chMax val="1"/>
          <dgm:chPref val="1"/>
        </dgm:presLayoutVars>
      </dgm:prSet>
      <dgm:spPr/>
    </dgm:pt>
    <dgm:pt modelId="{2221B90A-9695-4B26-8378-277275B34DE0}" type="pres">
      <dgm:prSet presAssocID="{19DDD00E-93BD-4CDD-BBDB-B72873A89DC8}" presName="sibTrans" presStyleLbl="sibTrans2D1" presStyleIdx="0" presStyleCnt="0"/>
      <dgm:spPr/>
    </dgm:pt>
    <dgm:pt modelId="{540A6120-4D90-4626-88A3-34A3BD3FFBCC}" type="pres">
      <dgm:prSet presAssocID="{C3C17D8A-29F4-484A-97B9-3FC7183105A3}" presName="compNode" presStyleCnt="0"/>
      <dgm:spPr/>
    </dgm:pt>
    <dgm:pt modelId="{E83733A2-C964-425A-B83B-D89BEFDBFA0D}" type="pres">
      <dgm:prSet presAssocID="{C3C17D8A-29F4-484A-97B9-3FC7183105A3}" presName="iconBgRect" presStyleLbl="bgShp" presStyleIdx="2" presStyleCnt="4"/>
      <dgm:spPr/>
    </dgm:pt>
    <dgm:pt modelId="{9EEA9016-18BE-4B22-A53B-044D785276C8}" type="pres">
      <dgm:prSet presAssocID="{C3C17D8A-29F4-484A-97B9-3FC7183105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9D958DA2-A4B5-4B6A-95C4-4FE79B2CD245}" type="pres">
      <dgm:prSet presAssocID="{C3C17D8A-29F4-484A-97B9-3FC7183105A3}" presName="spaceRect" presStyleCnt="0"/>
      <dgm:spPr/>
    </dgm:pt>
    <dgm:pt modelId="{317A12A5-5481-4E1F-B01A-D3F6420A39BD}" type="pres">
      <dgm:prSet presAssocID="{C3C17D8A-29F4-484A-97B9-3FC7183105A3}" presName="textRect" presStyleLbl="revTx" presStyleIdx="2" presStyleCnt="4">
        <dgm:presLayoutVars>
          <dgm:chMax val="1"/>
          <dgm:chPref val="1"/>
        </dgm:presLayoutVars>
      </dgm:prSet>
      <dgm:spPr/>
    </dgm:pt>
    <dgm:pt modelId="{E0D77F19-B92E-43CD-8C95-B30B2EC2845C}" type="pres">
      <dgm:prSet presAssocID="{2FD28B93-58CE-467F-8F5A-204B7729831C}" presName="sibTrans" presStyleLbl="sibTrans2D1" presStyleIdx="0" presStyleCnt="0"/>
      <dgm:spPr/>
    </dgm:pt>
    <dgm:pt modelId="{DE3C7DEB-525B-44D2-A03F-87AC37D616BD}" type="pres">
      <dgm:prSet presAssocID="{9501F1CB-CCBD-4B5F-B410-3BADCBE63807}" presName="compNode" presStyleCnt="0"/>
      <dgm:spPr/>
    </dgm:pt>
    <dgm:pt modelId="{FB9C9009-AB62-49D3-BBA0-69294A060FEE}" type="pres">
      <dgm:prSet presAssocID="{9501F1CB-CCBD-4B5F-B410-3BADCBE63807}" presName="iconBgRect" presStyleLbl="bgShp" presStyleIdx="3" presStyleCnt="4"/>
      <dgm:spPr/>
    </dgm:pt>
    <dgm:pt modelId="{6547F22A-E812-4BC4-946F-4628CD8F3AC4}" type="pres">
      <dgm:prSet presAssocID="{9501F1CB-CCBD-4B5F-B410-3BADCBE638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FE03B352-A3FF-43AF-993F-E543F4078844}" type="pres">
      <dgm:prSet presAssocID="{9501F1CB-CCBD-4B5F-B410-3BADCBE63807}" presName="spaceRect" presStyleCnt="0"/>
      <dgm:spPr/>
    </dgm:pt>
    <dgm:pt modelId="{5B0ADA7B-E09E-44F9-8E50-C6D2F7520875}" type="pres">
      <dgm:prSet presAssocID="{9501F1CB-CCBD-4B5F-B410-3BADCBE63807}" presName="textRect" presStyleLbl="revTx" presStyleIdx="3" presStyleCnt="4">
        <dgm:presLayoutVars>
          <dgm:chMax val="1"/>
          <dgm:chPref val="1"/>
        </dgm:presLayoutVars>
      </dgm:prSet>
      <dgm:spPr/>
    </dgm:pt>
  </dgm:ptLst>
  <dgm:cxnLst>
    <dgm:cxn modelId="{6FFD7B60-69B4-48CC-B406-0125C05C1689}" type="presOf" srcId="{DA410B4C-292B-4149-A389-2CA803968AD9}" destId="{FFB13B99-23FF-403D-9B39-820FCDF86DBD}" srcOrd="0" destOrd="0" presId="urn:microsoft.com/office/officeart/2018/2/layout/IconCircleList"/>
    <dgm:cxn modelId="{57848C64-5F16-4D0C-BD4A-F8B285A6DC66}" srcId="{CD69F850-5746-45E8-B76D-7E4556589CDF}" destId="{C3C17D8A-29F4-484A-97B9-3FC7183105A3}" srcOrd="2" destOrd="0" parTransId="{6E9689DE-BABC-4CB6-90E0-EF260A1623C3}" sibTransId="{2FD28B93-58CE-467F-8F5A-204B7729831C}"/>
    <dgm:cxn modelId="{69168C4B-9AAF-4FDC-A222-34439790EAB4}" srcId="{CD69F850-5746-45E8-B76D-7E4556589CDF}" destId="{DA410B4C-292B-4149-A389-2CA803968AD9}" srcOrd="1" destOrd="0" parTransId="{7CBFC140-4C9B-49FB-B628-7C8DB1848445}" sibTransId="{19DDD00E-93BD-4CDD-BBDB-B72873A89DC8}"/>
    <dgm:cxn modelId="{5E99CF71-5ED5-4D6B-853E-4E4A67CDB946}" type="presOf" srcId="{C6A49968-6C97-49F6-BDFF-594E809DF0AB}" destId="{D16788AC-DF73-44B8-8222-326364B81021}" srcOrd="0" destOrd="0" presId="urn:microsoft.com/office/officeart/2018/2/layout/IconCircleList"/>
    <dgm:cxn modelId="{E77D5F80-B12E-42FD-BE12-B8747E89B1AC}" type="presOf" srcId="{19DDD00E-93BD-4CDD-BBDB-B72873A89DC8}" destId="{2221B90A-9695-4B26-8378-277275B34DE0}" srcOrd="0" destOrd="0" presId="urn:microsoft.com/office/officeart/2018/2/layout/IconCircleList"/>
    <dgm:cxn modelId="{846D8E8D-A7F0-44A0-8832-685C630358E9}" type="presOf" srcId="{0EFBC97D-E84D-4FEA-A2EF-BDA9990B1285}" destId="{B7DD99C4-D264-4ADC-8140-DEE6271B7700}" srcOrd="0" destOrd="0" presId="urn:microsoft.com/office/officeart/2018/2/layout/IconCircleList"/>
    <dgm:cxn modelId="{5CEF878F-1BF9-4EC0-A4CE-9DBA28CFC652}" type="presOf" srcId="{CD69F850-5746-45E8-B76D-7E4556589CDF}" destId="{4A60E129-4495-49C8-AFDC-7795F1B4F376}" srcOrd="0" destOrd="0" presId="urn:microsoft.com/office/officeart/2018/2/layout/IconCircleList"/>
    <dgm:cxn modelId="{36865190-C527-4F74-81AE-265F329441BF}" type="presOf" srcId="{2FD28B93-58CE-467F-8F5A-204B7729831C}" destId="{E0D77F19-B92E-43CD-8C95-B30B2EC2845C}" srcOrd="0" destOrd="0" presId="urn:microsoft.com/office/officeart/2018/2/layout/IconCircleList"/>
    <dgm:cxn modelId="{76A271AC-0797-43F9-BEC7-F841D6D487CB}" type="presOf" srcId="{C3C17D8A-29F4-484A-97B9-3FC7183105A3}" destId="{317A12A5-5481-4E1F-B01A-D3F6420A39BD}" srcOrd="0" destOrd="0" presId="urn:microsoft.com/office/officeart/2018/2/layout/IconCircleList"/>
    <dgm:cxn modelId="{907CECB4-8AAE-4357-81C8-A5FAD9F69E75}" type="presOf" srcId="{9501F1CB-CCBD-4B5F-B410-3BADCBE63807}" destId="{5B0ADA7B-E09E-44F9-8E50-C6D2F7520875}" srcOrd="0" destOrd="0" presId="urn:microsoft.com/office/officeart/2018/2/layout/IconCircleList"/>
    <dgm:cxn modelId="{D95037D9-7856-4388-BCB8-705E234DE22F}" srcId="{CD69F850-5746-45E8-B76D-7E4556589CDF}" destId="{C6A49968-6C97-49F6-BDFF-594E809DF0AB}" srcOrd="0" destOrd="0" parTransId="{7367E705-A0C5-4426-A56B-2933EA8119D8}" sibTransId="{0EFBC97D-E84D-4FEA-A2EF-BDA9990B1285}"/>
    <dgm:cxn modelId="{013048F3-A7DA-4295-BD8B-6CF95DD95EBB}" srcId="{CD69F850-5746-45E8-B76D-7E4556589CDF}" destId="{9501F1CB-CCBD-4B5F-B410-3BADCBE63807}" srcOrd="3" destOrd="0" parTransId="{42BA7AEE-D70A-4629-954F-247FB108870C}" sibTransId="{51730220-AE93-46B9-B4DA-FAF4B1AB84F7}"/>
    <dgm:cxn modelId="{215EDA17-2792-4CAB-B2D3-98C6DEC36B7B}" type="presParOf" srcId="{4A60E129-4495-49C8-AFDC-7795F1B4F376}" destId="{DD550BA3-301D-4154-A857-E847CA9ADA71}" srcOrd="0" destOrd="0" presId="urn:microsoft.com/office/officeart/2018/2/layout/IconCircleList"/>
    <dgm:cxn modelId="{96AF08A6-B6E6-4F4C-831D-248BEBDA7834}" type="presParOf" srcId="{DD550BA3-301D-4154-A857-E847CA9ADA71}" destId="{43D6EC9E-3DE9-4E96-A1DD-877FBF9DEB5D}" srcOrd="0" destOrd="0" presId="urn:microsoft.com/office/officeart/2018/2/layout/IconCircleList"/>
    <dgm:cxn modelId="{1281F927-C92A-4389-91B9-F0324FF863BB}" type="presParOf" srcId="{43D6EC9E-3DE9-4E96-A1DD-877FBF9DEB5D}" destId="{D67E3ED3-66B9-4434-B393-D8CB06BC8CCD}" srcOrd="0" destOrd="0" presId="urn:microsoft.com/office/officeart/2018/2/layout/IconCircleList"/>
    <dgm:cxn modelId="{4A6DB173-D06A-4D7F-8448-3ACF7702F592}" type="presParOf" srcId="{43D6EC9E-3DE9-4E96-A1DD-877FBF9DEB5D}" destId="{3491B0DD-E8F0-40EB-9C5C-ECB34566A11D}" srcOrd="1" destOrd="0" presId="urn:microsoft.com/office/officeart/2018/2/layout/IconCircleList"/>
    <dgm:cxn modelId="{4CF75C18-23C8-43F1-80A0-ACE2AD061847}" type="presParOf" srcId="{43D6EC9E-3DE9-4E96-A1DD-877FBF9DEB5D}" destId="{C7DD20F2-10A4-4919-90CB-07603686E2FD}" srcOrd="2" destOrd="0" presId="urn:microsoft.com/office/officeart/2018/2/layout/IconCircleList"/>
    <dgm:cxn modelId="{1E2B2009-2CC0-474E-BDDC-05A911014485}" type="presParOf" srcId="{43D6EC9E-3DE9-4E96-A1DD-877FBF9DEB5D}" destId="{D16788AC-DF73-44B8-8222-326364B81021}" srcOrd="3" destOrd="0" presId="urn:microsoft.com/office/officeart/2018/2/layout/IconCircleList"/>
    <dgm:cxn modelId="{040DAF42-1281-446A-97D6-09165230B09E}" type="presParOf" srcId="{DD550BA3-301D-4154-A857-E847CA9ADA71}" destId="{B7DD99C4-D264-4ADC-8140-DEE6271B7700}" srcOrd="1" destOrd="0" presId="urn:microsoft.com/office/officeart/2018/2/layout/IconCircleList"/>
    <dgm:cxn modelId="{0E4F3601-2BC5-435A-AD5E-925D89A1DB73}" type="presParOf" srcId="{DD550BA3-301D-4154-A857-E847CA9ADA71}" destId="{59326108-1354-4B07-AA0C-0CE9151EDAA7}" srcOrd="2" destOrd="0" presId="urn:microsoft.com/office/officeart/2018/2/layout/IconCircleList"/>
    <dgm:cxn modelId="{B95C7173-9439-4F96-B1BE-C52B684C851D}" type="presParOf" srcId="{59326108-1354-4B07-AA0C-0CE9151EDAA7}" destId="{E3FBC83F-44DF-44BA-80B2-677BBBE88CF0}" srcOrd="0" destOrd="0" presId="urn:microsoft.com/office/officeart/2018/2/layout/IconCircleList"/>
    <dgm:cxn modelId="{35066010-ECFE-4FAE-8060-2578F672E03E}" type="presParOf" srcId="{59326108-1354-4B07-AA0C-0CE9151EDAA7}" destId="{10487B68-3084-4CAD-B377-1C8716F27E2D}" srcOrd="1" destOrd="0" presId="urn:microsoft.com/office/officeart/2018/2/layout/IconCircleList"/>
    <dgm:cxn modelId="{592656F5-FCBA-4EEE-B1F8-149AD40B2045}" type="presParOf" srcId="{59326108-1354-4B07-AA0C-0CE9151EDAA7}" destId="{373CD0EE-615D-40D3-931E-59B61E3A9B44}" srcOrd="2" destOrd="0" presId="urn:microsoft.com/office/officeart/2018/2/layout/IconCircleList"/>
    <dgm:cxn modelId="{225E1A4A-425E-42B0-A799-55E717C470D6}" type="presParOf" srcId="{59326108-1354-4B07-AA0C-0CE9151EDAA7}" destId="{FFB13B99-23FF-403D-9B39-820FCDF86DBD}" srcOrd="3" destOrd="0" presId="urn:microsoft.com/office/officeart/2018/2/layout/IconCircleList"/>
    <dgm:cxn modelId="{BC93A783-B49E-45D4-8969-B6956E373226}" type="presParOf" srcId="{DD550BA3-301D-4154-A857-E847CA9ADA71}" destId="{2221B90A-9695-4B26-8378-277275B34DE0}" srcOrd="3" destOrd="0" presId="urn:microsoft.com/office/officeart/2018/2/layout/IconCircleList"/>
    <dgm:cxn modelId="{804CCC03-8092-4814-81C4-407E1659C8CB}" type="presParOf" srcId="{DD550BA3-301D-4154-A857-E847CA9ADA71}" destId="{540A6120-4D90-4626-88A3-34A3BD3FFBCC}" srcOrd="4" destOrd="0" presId="urn:microsoft.com/office/officeart/2018/2/layout/IconCircleList"/>
    <dgm:cxn modelId="{B9ABC677-0EB4-4D29-BB0E-415FDBE12951}" type="presParOf" srcId="{540A6120-4D90-4626-88A3-34A3BD3FFBCC}" destId="{E83733A2-C964-425A-B83B-D89BEFDBFA0D}" srcOrd="0" destOrd="0" presId="urn:microsoft.com/office/officeart/2018/2/layout/IconCircleList"/>
    <dgm:cxn modelId="{C8FD3BD9-5850-4CFE-AAA5-FB2715B52E14}" type="presParOf" srcId="{540A6120-4D90-4626-88A3-34A3BD3FFBCC}" destId="{9EEA9016-18BE-4B22-A53B-044D785276C8}" srcOrd="1" destOrd="0" presId="urn:microsoft.com/office/officeart/2018/2/layout/IconCircleList"/>
    <dgm:cxn modelId="{814A48A1-AFEE-42F3-BEE2-2275D01260AF}" type="presParOf" srcId="{540A6120-4D90-4626-88A3-34A3BD3FFBCC}" destId="{9D958DA2-A4B5-4B6A-95C4-4FE79B2CD245}" srcOrd="2" destOrd="0" presId="urn:microsoft.com/office/officeart/2018/2/layout/IconCircleList"/>
    <dgm:cxn modelId="{08CFBB23-095B-43D9-B2D9-25A2E6DCAFD6}" type="presParOf" srcId="{540A6120-4D90-4626-88A3-34A3BD3FFBCC}" destId="{317A12A5-5481-4E1F-B01A-D3F6420A39BD}" srcOrd="3" destOrd="0" presId="urn:microsoft.com/office/officeart/2018/2/layout/IconCircleList"/>
    <dgm:cxn modelId="{B5982896-B6C1-4EBF-A91B-0A965003279C}" type="presParOf" srcId="{DD550BA3-301D-4154-A857-E847CA9ADA71}" destId="{E0D77F19-B92E-43CD-8C95-B30B2EC2845C}" srcOrd="5" destOrd="0" presId="urn:microsoft.com/office/officeart/2018/2/layout/IconCircleList"/>
    <dgm:cxn modelId="{0C8809CE-3D52-41D8-AA2B-E8CBF2D7368E}" type="presParOf" srcId="{DD550BA3-301D-4154-A857-E847CA9ADA71}" destId="{DE3C7DEB-525B-44D2-A03F-87AC37D616BD}" srcOrd="6" destOrd="0" presId="urn:microsoft.com/office/officeart/2018/2/layout/IconCircleList"/>
    <dgm:cxn modelId="{821DAE11-5D88-4AB6-BB3C-B065E5E15191}" type="presParOf" srcId="{DE3C7DEB-525B-44D2-A03F-87AC37D616BD}" destId="{FB9C9009-AB62-49D3-BBA0-69294A060FEE}" srcOrd="0" destOrd="0" presId="urn:microsoft.com/office/officeart/2018/2/layout/IconCircleList"/>
    <dgm:cxn modelId="{27555C68-56F5-4236-844C-E708CC353B27}" type="presParOf" srcId="{DE3C7DEB-525B-44D2-A03F-87AC37D616BD}" destId="{6547F22A-E812-4BC4-946F-4628CD8F3AC4}" srcOrd="1" destOrd="0" presId="urn:microsoft.com/office/officeart/2018/2/layout/IconCircleList"/>
    <dgm:cxn modelId="{6B14C877-E420-43D3-8703-9B0F9D4BACA6}" type="presParOf" srcId="{DE3C7DEB-525B-44D2-A03F-87AC37D616BD}" destId="{FE03B352-A3FF-43AF-993F-E543F4078844}" srcOrd="2" destOrd="0" presId="urn:microsoft.com/office/officeart/2018/2/layout/IconCircleList"/>
    <dgm:cxn modelId="{C35D9B05-85A3-41EC-9684-E9EF53AD7DB0}" type="presParOf" srcId="{DE3C7DEB-525B-44D2-A03F-87AC37D616BD}" destId="{5B0ADA7B-E09E-44F9-8E50-C6D2F752087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18BBB1-87FF-4C67-B313-4F0D6E736C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1E8CE3-EE58-4241-B477-8273EA195861}">
      <dgm:prSet/>
      <dgm:spPr/>
      <dgm:t>
        <a:bodyPr/>
        <a:lstStyle/>
        <a:p>
          <a:pPr>
            <a:lnSpc>
              <a:spcPct val="100000"/>
            </a:lnSpc>
          </a:pPr>
          <a:r>
            <a:rPr lang="en-IN" b="0" i="0"/>
            <a:t>Enhanced Data Quality Assurance</a:t>
          </a:r>
          <a:endParaRPr lang="en-US" b="0"/>
        </a:p>
      </dgm:t>
    </dgm:pt>
    <dgm:pt modelId="{90AA55E5-6F9C-4B30-B424-B1B137D62DAA}" type="parTrans" cxnId="{3815785F-224F-4935-B9C7-ACCE241BB78C}">
      <dgm:prSet/>
      <dgm:spPr/>
      <dgm:t>
        <a:bodyPr/>
        <a:lstStyle/>
        <a:p>
          <a:endParaRPr lang="en-US"/>
        </a:p>
      </dgm:t>
    </dgm:pt>
    <dgm:pt modelId="{97430D2E-7701-4D53-A073-BA9F977B8F44}" type="sibTrans" cxnId="{3815785F-224F-4935-B9C7-ACCE241BB78C}">
      <dgm:prSet/>
      <dgm:spPr/>
      <dgm:t>
        <a:bodyPr/>
        <a:lstStyle/>
        <a:p>
          <a:endParaRPr lang="en-US"/>
        </a:p>
      </dgm:t>
    </dgm:pt>
    <dgm:pt modelId="{C078B596-6074-4453-B7AD-B7EE72459393}">
      <dgm:prSet/>
      <dgm:spPr/>
      <dgm:t>
        <a:bodyPr/>
        <a:lstStyle/>
        <a:p>
          <a:pPr>
            <a:lnSpc>
              <a:spcPct val="100000"/>
            </a:lnSpc>
          </a:pPr>
          <a:r>
            <a:rPr lang="en-IN" b="0" i="0"/>
            <a:t>Improved Governance and Compliance</a:t>
          </a:r>
          <a:endParaRPr lang="en-US" b="0"/>
        </a:p>
      </dgm:t>
    </dgm:pt>
    <dgm:pt modelId="{C7B0E809-2AED-4284-BB02-BBE834EF0586}" type="parTrans" cxnId="{FE06A302-84B3-4911-A918-54DCAF530B75}">
      <dgm:prSet/>
      <dgm:spPr/>
      <dgm:t>
        <a:bodyPr/>
        <a:lstStyle/>
        <a:p>
          <a:endParaRPr lang="en-US"/>
        </a:p>
      </dgm:t>
    </dgm:pt>
    <dgm:pt modelId="{FA732711-23CA-4417-B61E-C6D06B51EF6E}" type="sibTrans" cxnId="{FE06A302-84B3-4911-A918-54DCAF530B75}">
      <dgm:prSet/>
      <dgm:spPr/>
      <dgm:t>
        <a:bodyPr/>
        <a:lstStyle/>
        <a:p>
          <a:endParaRPr lang="en-US"/>
        </a:p>
      </dgm:t>
    </dgm:pt>
    <dgm:pt modelId="{E706996D-099B-482E-B158-5E0C9E75091E}">
      <dgm:prSet/>
      <dgm:spPr/>
      <dgm:t>
        <a:bodyPr/>
        <a:lstStyle/>
        <a:p>
          <a:pPr>
            <a:lnSpc>
              <a:spcPct val="100000"/>
            </a:lnSpc>
          </a:pPr>
          <a:r>
            <a:rPr lang="en-IN" b="0" i="0"/>
            <a:t>Facilitated Data Discovery and Understanding</a:t>
          </a:r>
          <a:endParaRPr lang="en-US" b="0"/>
        </a:p>
      </dgm:t>
    </dgm:pt>
    <dgm:pt modelId="{7A9B62DB-E945-46EB-AF29-8BDDED514528}" type="parTrans" cxnId="{322BDC03-FA09-4D02-AA9F-1A3E78E858BA}">
      <dgm:prSet/>
      <dgm:spPr/>
      <dgm:t>
        <a:bodyPr/>
        <a:lstStyle/>
        <a:p>
          <a:endParaRPr lang="en-US"/>
        </a:p>
      </dgm:t>
    </dgm:pt>
    <dgm:pt modelId="{AF834AFD-A083-4320-A68F-48DB3C8C991D}" type="sibTrans" cxnId="{322BDC03-FA09-4D02-AA9F-1A3E78E858BA}">
      <dgm:prSet/>
      <dgm:spPr/>
      <dgm:t>
        <a:bodyPr/>
        <a:lstStyle/>
        <a:p>
          <a:endParaRPr lang="en-US"/>
        </a:p>
      </dgm:t>
    </dgm:pt>
    <dgm:pt modelId="{9E476DE0-A4F3-4F20-A052-10672EBCB416}">
      <dgm:prSet/>
      <dgm:spPr/>
      <dgm:t>
        <a:bodyPr/>
        <a:lstStyle/>
        <a:p>
          <a:pPr>
            <a:lnSpc>
              <a:spcPct val="100000"/>
            </a:lnSpc>
          </a:pPr>
          <a:r>
            <a:rPr lang="en-IN" b="0" i="0"/>
            <a:t>Enhanced Analytical Capabilities</a:t>
          </a:r>
          <a:endParaRPr lang="en-US" b="0"/>
        </a:p>
      </dgm:t>
    </dgm:pt>
    <dgm:pt modelId="{79A12EDF-CFC8-459E-B902-05C1F1884F96}" type="parTrans" cxnId="{772B5290-F161-4562-BC19-3673CFBB5BA6}">
      <dgm:prSet/>
      <dgm:spPr/>
      <dgm:t>
        <a:bodyPr/>
        <a:lstStyle/>
        <a:p>
          <a:endParaRPr lang="en-US"/>
        </a:p>
      </dgm:t>
    </dgm:pt>
    <dgm:pt modelId="{7B5C50FF-46BE-4395-A106-CD6FA3975580}" type="sibTrans" cxnId="{772B5290-F161-4562-BC19-3673CFBB5BA6}">
      <dgm:prSet/>
      <dgm:spPr/>
      <dgm:t>
        <a:bodyPr/>
        <a:lstStyle/>
        <a:p>
          <a:endParaRPr lang="en-US"/>
        </a:p>
      </dgm:t>
    </dgm:pt>
    <dgm:pt modelId="{90CF3495-4375-44F1-8735-715205395A22}">
      <dgm:prSet/>
      <dgm:spPr/>
      <dgm:t>
        <a:bodyPr/>
        <a:lstStyle/>
        <a:p>
          <a:pPr>
            <a:lnSpc>
              <a:spcPct val="100000"/>
            </a:lnSpc>
          </a:pPr>
          <a:r>
            <a:rPr lang="en-IN" b="0" i="0"/>
            <a:t>Real-time Decision Support</a:t>
          </a:r>
          <a:endParaRPr lang="en-US" b="0"/>
        </a:p>
      </dgm:t>
    </dgm:pt>
    <dgm:pt modelId="{2F7FE324-93EA-4D89-B0A0-6D3056726D5E}" type="parTrans" cxnId="{CB6FCBF8-6726-4EB5-8B47-6475003129E2}">
      <dgm:prSet/>
      <dgm:spPr/>
      <dgm:t>
        <a:bodyPr/>
        <a:lstStyle/>
        <a:p>
          <a:endParaRPr lang="en-US"/>
        </a:p>
      </dgm:t>
    </dgm:pt>
    <dgm:pt modelId="{9E6649DE-8B12-44AD-8253-FC5176F8F076}" type="sibTrans" cxnId="{CB6FCBF8-6726-4EB5-8B47-6475003129E2}">
      <dgm:prSet/>
      <dgm:spPr/>
      <dgm:t>
        <a:bodyPr/>
        <a:lstStyle/>
        <a:p>
          <a:endParaRPr lang="en-US"/>
        </a:p>
      </dgm:t>
    </dgm:pt>
    <dgm:pt modelId="{6A9838C7-D92A-43C8-B886-32B996A5FC01}" type="pres">
      <dgm:prSet presAssocID="{3E18BBB1-87FF-4C67-B313-4F0D6E736CF1}" presName="root" presStyleCnt="0">
        <dgm:presLayoutVars>
          <dgm:dir/>
          <dgm:resizeHandles val="exact"/>
        </dgm:presLayoutVars>
      </dgm:prSet>
      <dgm:spPr/>
    </dgm:pt>
    <dgm:pt modelId="{F2557173-4663-484B-A8E8-C824EBA81654}" type="pres">
      <dgm:prSet presAssocID="{CB1E8CE3-EE58-4241-B477-8273EA195861}" presName="compNode" presStyleCnt="0"/>
      <dgm:spPr/>
    </dgm:pt>
    <dgm:pt modelId="{6992012E-BFF5-4F82-A868-D256017A6EE0}" type="pres">
      <dgm:prSet presAssocID="{CB1E8CE3-EE58-4241-B477-8273EA195861}" presName="bgRect" presStyleLbl="bgShp" presStyleIdx="0" presStyleCnt="5"/>
      <dgm:spPr/>
    </dgm:pt>
    <dgm:pt modelId="{9C0A7574-D349-4CDA-85D9-F4BA1383EC28}" type="pres">
      <dgm:prSet presAssocID="{CB1E8CE3-EE58-4241-B477-8273EA19586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378CD8E0-D8C2-431B-A722-39BD9D24AD57}" type="pres">
      <dgm:prSet presAssocID="{CB1E8CE3-EE58-4241-B477-8273EA195861}" presName="spaceRect" presStyleCnt="0"/>
      <dgm:spPr/>
    </dgm:pt>
    <dgm:pt modelId="{48EEF3BF-D0CB-4787-8F1E-4037C1008D01}" type="pres">
      <dgm:prSet presAssocID="{CB1E8CE3-EE58-4241-B477-8273EA195861}" presName="parTx" presStyleLbl="revTx" presStyleIdx="0" presStyleCnt="5">
        <dgm:presLayoutVars>
          <dgm:chMax val="0"/>
          <dgm:chPref val="0"/>
        </dgm:presLayoutVars>
      </dgm:prSet>
      <dgm:spPr/>
    </dgm:pt>
    <dgm:pt modelId="{3AF77CCB-37F5-4AF9-8BC5-27E482E48499}" type="pres">
      <dgm:prSet presAssocID="{97430D2E-7701-4D53-A073-BA9F977B8F44}" presName="sibTrans" presStyleCnt="0"/>
      <dgm:spPr/>
    </dgm:pt>
    <dgm:pt modelId="{5A50FDA5-BFEE-493F-949E-1A43FD036204}" type="pres">
      <dgm:prSet presAssocID="{C078B596-6074-4453-B7AD-B7EE72459393}" presName="compNode" presStyleCnt="0"/>
      <dgm:spPr/>
    </dgm:pt>
    <dgm:pt modelId="{E61FCCA8-BF57-42D4-B6FC-C2B96B984453}" type="pres">
      <dgm:prSet presAssocID="{C078B596-6074-4453-B7AD-B7EE72459393}" presName="bgRect" presStyleLbl="bgShp" presStyleIdx="1" presStyleCnt="5"/>
      <dgm:spPr/>
    </dgm:pt>
    <dgm:pt modelId="{1ADAE778-F18F-495F-AAF3-3D57E032C59B}" type="pres">
      <dgm:prSet presAssocID="{C078B596-6074-4453-B7AD-B7EE724593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761E9A5F-DB2A-4859-97CD-1D4C3B3F479D}" type="pres">
      <dgm:prSet presAssocID="{C078B596-6074-4453-B7AD-B7EE72459393}" presName="spaceRect" presStyleCnt="0"/>
      <dgm:spPr/>
    </dgm:pt>
    <dgm:pt modelId="{077DC8CA-FE7F-4473-835A-CBA85CBEDC0A}" type="pres">
      <dgm:prSet presAssocID="{C078B596-6074-4453-B7AD-B7EE72459393}" presName="parTx" presStyleLbl="revTx" presStyleIdx="1" presStyleCnt="5">
        <dgm:presLayoutVars>
          <dgm:chMax val="0"/>
          <dgm:chPref val="0"/>
        </dgm:presLayoutVars>
      </dgm:prSet>
      <dgm:spPr/>
    </dgm:pt>
    <dgm:pt modelId="{776E9E6C-49B9-4FDE-B6E8-25482B9A854F}" type="pres">
      <dgm:prSet presAssocID="{FA732711-23CA-4417-B61E-C6D06B51EF6E}" presName="sibTrans" presStyleCnt="0"/>
      <dgm:spPr/>
    </dgm:pt>
    <dgm:pt modelId="{EAB05CC6-8AA9-4A5E-A9EE-F2D9BE9E2F30}" type="pres">
      <dgm:prSet presAssocID="{E706996D-099B-482E-B158-5E0C9E75091E}" presName="compNode" presStyleCnt="0"/>
      <dgm:spPr/>
    </dgm:pt>
    <dgm:pt modelId="{B371E093-99FA-4557-BE55-3A29DDEA8F85}" type="pres">
      <dgm:prSet presAssocID="{E706996D-099B-482E-B158-5E0C9E75091E}" presName="bgRect" presStyleLbl="bgShp" presStyleIdx="2" presStyleCnt="5"/>
      <dgm:spPr/>
    </dgm:pt>
    <dgm:pt modelId="{8898EB1A-2E9C-4088-9BCF-90677C977DA2}" type="pres">
      <dgm:prSet presAssocID="{E706996D-099B-482E-B158-5E0C9E75091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12B7E73E-782A-4582-8A0B-8627DE16E740}" type="pres">
      <dgm:prSet presAssocID="{E706996D-099B-482E-B158-5E0C9E75091E}" presName="spaceRect" presStyleCnt="0"/>
      <dgm:spPr/>
    </dgm:pt>
    <dgm:pt modelId="{E58FCDBC-6671-40C0-B769-98F7CD829B81}" type="pres">
      <dgm:prSet presAssocID="{E706996D-099B-482E-B158-5E0C9E75091E}" presName="parTx" presStyleLbl="revTx" presStyleIdx="2" presStyleCnt="5">
        <dgm:presLayoutVars>
          <dgm:chMax val="0"/>
          <dgm:chPref val="0"/>
        </dgm:presLayoutVars>
      </dgm:prSet>
      <dgm:spPr/>
    </dgm:pt>
    <dgm:pt modelId="{D6F93A82-0A46-409B-B4C9-E9472501AE60}" type="pres">
      <dgm:prSet presAssocID="{AF834AFD-A083-4320-A68F-48DB3C8C991D}" presName="sibTrans" presStyleCnt="0"/>
      <dgm:spPr/>
    </dgm:pt>
    <dgm:pt modelId="{837C2B70-5C88-45EB-82E8-A52E4F797A86}" type="pres">
      <dgm:prSet presAssocID="{9E476DE0-A4F3-4F20-A052-10672EBCB416}" presName="compNode" presStyleCnt="0"/>
      <dgm:spPr/>
    </dgm:pt>
    <dgm:pt modelId="{7EF8348C-8BED-49C2-B529-1AE2E6E6A8D7}" type="pres">
      <dgm:prSet presAssocID="{9E476DE0-A4F3-4F20-A052-10672EBCB416}" presName="bgRect" presStyleLbl="bgShp" presStyleIdx="3" presStyleCnt="5"/>
      <dgm:spPr/>
    </dgm:pt>
    <dgm:pt modelId="{0D533981-D6EE-46B5-B033-D9FF144A21B6}" type="pres">
      <dgm:prSet presAssocID="{9E476DE0-A4F3-4F20-A052-10672EBCB4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D2750C91-E3B6-405E-9DC6-F3DD5519B4BB}" type="pres">
      <dgm:prSet presAssocID="{9E476DE0-A4F3-4F20-A052-10672EBCB416}" presName="spaceRect" presStyleCnt="0"/>
      <dgm:spPr/>
    </dgm:pt>
    <dgm:pt modelId="{66EE3ADD-201E-41DB-9951-2C20AC0B0738}" type="pres">
      <dgm:prSet presAssocID="{9E476DE0-A4F3-4F20-A052-10672EBCB416}" presName="parTx" presStyleLbl="revTx" presStyleIdx="3" presStyleCnt="5">
        <dgm:presLayoutVars>
          <dgm:chMax val="0"/>
          <dgm:chPref val="0"/>
        </dgm:presLayoutVars>
      </dgm:prSet>
      <dgm:spPr/>
    </dgm:pt>
    <dgm:pt modelId="{5FFC1E43-3379-49D7-BBB7-957232D66803}" type="pres">
      <dgm:prSet presAssocID="{7B5C50FF-46BE-4395-A106-CD6FA3975580}" presName="sibTrans" presStyleCnt="0"/>
      <dgm:spPr/>
    </dgm:pt>
    <dgm:pt modelId="{108244E1-2EB5-4A43-9FC0-A00A7F7144C3}" type="pres">
      <dgm:prSet presAssocID="{90CF3495-4375-44F1-8735-715205395A22}" presName="compNode" presStyleCnt="0"/>
      <dgm:spPr/>
    </dgm:pt>
    <dgm:pt modelId="{A71EE807-82C0-4754-B10D-6FA76FF92001}" type="pres">
      <dgm:prSet presAssocID="{90CF3495-4375-44F1-8735-715205395A22}" presName="bgRect" presStyleLbl="bgShp" presStyleIdx="4" presStyleCnt="5"/>
      <dgm:spPr/>
    </dgm:pt>
    <dgm:pt modelId="{39CE055D-8E6C-4C08-9876-25BC6E1A9C41}" type="pres">
      <dgm:prSet presAssocID="{90CF3495-4375-44F1-8735-715205395A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l center"/>
        </a:ext>
      </dgm:extLst>
    </dgm:pt>
    <dgm:pt modelId="{88EBF7D5-4009-4004-8BA5-5EE639400164}" type="pres">
      <dgm:prSet presAssocID="{90CF3495-4375-44F1-8735-715205395A22}" presName="spaceRect" presStyleCnt="0"/>
      <dgm:spPr/>
    </dgm:pt>
    <dgm:pt modelId="{33B4F063-111E-4257-BFC2-58F299C18EF9}" type="pres">
      <dgm:prSet presAssocID="{90CF3495-4375-44F1-8735-715205395A22}" presName="parTx" presStyleLbl="revTx" presStyleIdx="4" presStyleCnt="5">
        <dgm:presLayoutVars>
          <dgm:chMax val="0"/>
          <dgm:chPref val="0"/>
        </dgm:presLayoutVars>
      </dgm:prSet>
      <dgm:spPr/>
    </dgm:pt>
  </dgm:ptLst>
  <dgm:cxnLst>
    <dgm:cxn modelId="{FE06A302-84B3-4911-A918-54DCAF530B75}" srcId="{3E18BBB1-87FF-4C67-B313-4F0D6E736CF1}" destId="{C078B596-6074-4453-B7AD-B7EE72459393}" srcOrd="1" destOrd="0" parTransId="{C7B0E809-2AED-4284-BB02-BBE834EF0586}" sibTransId="{FA732711-23CA-4417-B61E-C6D06B51EF6E}"/>
    <dgm:cxn modelId="{322BDC03-FA09-4D02-AA9F-1A3E78E858BA}" srcId="{3E18BBB1-87FF-4C67-B313-4F0D6E736CF1}" destId="{E706996D-099B-482E-B158-5E0C9E75091E}" srcOrd="2" destOrd="0" parTransId="{7A9B62DB-E945-46EB-AF29-8BDDED514528}" sibTransId="{AF834AFD-A083-4320-A68F-48DB3C8C991D}"/>
    <dgm:cxn modelId="{56D87204-3CF3-497C-B3DB-FE76F8C5D93F}" type="presOf" srcId="{9E476DE0-A4F3-4F20-A052-10672EBCB416}" destId="{66EE3ADD-201E-41DB-9951-2C20AC0B0738}" srcOrd="0" destOrd="0" presId="urn:microsoft.com/office/officeart/2018/2/layout/IconVerticalSolidList"/>
    <dgm:cxn modelId="{1DD05D09-0079-4A3D-81B0-AFF40EAEA663}" type="presOf" srcId="{C078B596-6074-4453-B7AD-B7EE72459393}" destId="{077DC8CA-FE7F-4473-835A-CBA85CBEDC0A}" srcOrd="0" destOrd="0" presId="urn:microsoft.com/office/officeart/2018/2/layout/IconVerticalSolidList"/>
    <dgm:cxn modelId="{3815785F-224F-4935-B9C7-ACCE241BB78C}" srcId="{3E18BBB1-87FF-4C67-B313-4F0D6E736CF1}" destId="{CB1E8CE3-EE58-4241-B477-8273EA195861}" srcOrd="0" destOrd="0" parTransId="{90AA55E5-6F9C-4B30-B424-B1B137D62DAA}" sibTransId="{97430D2E-7701-4D53-A073-BA9F977B8F44}"/>
    <dgm:cxn modelId="{772B5290-F161-4562-BC19-3673CFBB5BA6}" srcId="{3E18BBB1-87FF-4C67-B313-4F0D6E736CF1}" destId="{9E476DE0-A4F3-4F20-A052-10672EBCB416}" srcOrd="3" destOrd="0" parTransId="{79A12EDF-CFC8-459E-B902-05C1F1884F96}" sibTransId="{7B5C50FF-46BE-4395-A106-CD6FA3975580}"/>
    <dgm:cxn modelId="{0AB8AA9D-F088-44CC-A7B2-1229A7AD2DF9}" type="presOf" srcId="{3E18BBB1-87FF-4C67-B313-4F0D6E736CF1}" destId="{6A9838C7-D92A-43C8-B886-32B996A5FC01}" srcOrd="0" destOrd="0" presId="urn:microsoft.com/office/officeart/2018/2/layout/IconVerticalSolidList"/>
    <dgm:cxn modelId="{26B806B7-3A29-415A-9154-3DA12C5F975A}" type="presOf" srcId="{E706996D-099B-482E-B158-5E0C9E75091E}" destId="{E58FCDBC-6671-40C0-B769-98F7CD829B81}" srcOrd="0" destOrd="0" presId="urn:microsoft.com/office/officeart/2018/2/layout/IconVerticalSolidList"/>
    <dgm:cxn modelId="{FD5205CC-7AB4-40F6-AFD8-8B78C2A61169}" type="presOf" srcId="{90CF3495-4375-44F1-8735-715205395A22}" destId="{33B4F063-111E-4257-BFC2-58F299C18EF9}" srcOrd="0" destOrd="0" presId="urn:microsoft.com/office/officeart/2018/2/layout/IconVerticalSolidList"/>
    <dgm:cxn modelId="{95E84BE0-5751-4FF6-9BAE-A4A2F3B064FB}" type="presOf" srcId="{CB1E8CE3-EE58-4241-B477-8273EA195861}" destId="{48EEF3BF-D0CB-4787-8F1E-4037C1008D01}" srcOrd="0" destOrd="0" presId="urn:microsoft.com/office/officeart/2018/2/layout/IconVerticalSolidList"/>
    <dgm:cxn modelId="{CB6FCBF8-6726-4EB5-8B47-6475003129E2}" srcId="{3E18BBB1-87FF-4C67-B313-4F0D6E736CF1}" destId="{90CF3495-4375-44F1-8735-715205395A22}" srcOrd="4" destOrd="0" parTransId="{2F7FE324-93EA-4D89-B0A0-6D3056726D5E}" sibTransId="{9E6649DE-8B12-44AD-8253-FC5176F8F076}"/>
    <dgm:cxn modelId="{29D104AB-C240-4DB4-80E1-8CC462A154B9}" type="presParOf" srcId="{6A9838C7-D92A-43C8-B886-32B996A5FC01}" destId="{F2557173-4663-484B-A8E8-C824EBA81654}" srcOrd="0" destOrd="0" presId="urn:microsoft.com/office/officeart/2018/2/layout/IconVerticalSolidList"/>
    <dgm:cxn modelId="{DAC45976-EAA8-439D-BA2C-AD81DB0FCDEB}" type="presParOf" srcId="{F2557173-4663-484B-A8E8-C824EBA81654}" destId="{6992012E-BFF5-4F82-A868-D256017A6EE0}" srcOrd="0" destOrd="0" presId="urn:microsoft.com/office/officeart/2018/2/layout/IconVerticalSolidList"/>
    <dgm:cxn modelId="{CBE7E840-0A37-4362-9F32-EEE383D49F09}" type="presParOf" srcId="{F2557173-4663-484B-A8E8-C824EBA81654}" destId="{9C0A7574-D349-4CDA-85D9-F4BA1383EC28}" srcOrd="1" destOrd="0" presId="urn:microsoft.com/office/officeart/2018/2/layout/IconVerticalSolidList"/>
    <dgm:cxn modelId="{2060C1A8-9DDC-4884-88E3-62E4397706A1}" type="presParOf" srcId="{F2557173-4663-484B-A8E8-C824EBA81654}" destId="{378CD8E0-D8C2-431B-A722-39BD9D24AD57}" srcOrd="2" destOrd="0" presId="urn:microsoft.com/office/officeart/2018/2/layout/IconVerticalSolidList"/>
    <dgm:cxn modelId="{FA932255-B794-4265-947C-A58F34E5FE3B}" type="presParOf" srcId="{F2557173-4663-484B-A8E8-C824EBA81654}" destId="{48EEF3BF-D0CB-4787-8F1E-4037C1008D01}" srcOrd="3" destOrd="0" presId="urn:microsoft.com/office/officeart/2018/2/layout/IconVerticalSolidList"/>
    <dgm:cxn modelId="{386970F4-40BA-4663-BD17-3A1D9C056C26}" type="presParOf" srcId="{6A9838C7-D92A-43C8-B886-32B996A5FC01}" destId="{3AF77CCB-37F5-4AF9-8BC5-27E482E48499}" srcOrd="1" destOrd="0" presId="urn:microsoft.com/office/officeart/2018/2/layout/IconVerticalSolidList"/>
    <dgm:cxn modelId="{E71215C8-558D-4876-92C2-E594D3A13BFB}" type="presParOf" srcId="{6A9838C7-D92A-43C8-B886-32B996A5FC01}" destId="{5A50FDA5-BFEE-493F-949E-1A43FD036204}" srcOrd="2" destOrd="0" presId="urn:microsoft.com/office/officeart/2018/2/layout/IconVerticalSolidList"/>
    <dgm:cxn modelId="{BC5C75DD-4AE1-44FD-AD13-49C2A603BBEE}" type="presParOf" srcId="{5A50FDA5-BFEE-493F-949E-1A43FD036204}" destId="{E61FCCA8-BF57-42D4-B6FC-C2B96B984453}" srcOrd="0" destOrd="0" presId="urn:microsoft.com/office/officeart/2018/2/layout/IconVerticalSolidList"/>
    <dgm:cxn modelId="{FCBB95E1-21B6-4CF6-9256-18F451ED13E1}" type="presParOf" srcId="{5A50FDA5-BFEE-493F-949E-1A43FD036204}" destId="{1ADAE778-F18F-495F-AAF3-3D57E032C59B}" srcOrd="1" destOrd="0" presId="urn:microsoft.com/office/officeart/2018/2/layout/IconVerticalSolidList"/>
    <dgm:cxn modelId="{463D9A57-F256-4135-8235-EBB6129CD763}" type="presParOf" srcId="{5A50FDA5-BFEE-493F-949E-1A43FD036204}" destId="{761E9A5F-DB2A-4859-97CD-1D4C3B3F479D}" srcOrd="2" destOrd="0" presId="urn:microsoft.com/office/officeart/2018/2/layout/IconVerticalSolidList"/>
    <dgm:cxn modelId="{29E5C2E9-0D8A-4584-BFBF-EF9947ECED0E}" type="presParOf" srcId="{5A50FDA5-BFEE-493F-949E-1A43FD036204}" destId="{077DC8CA-FE7F-4473-835A-CBA85CBEDC0A}" srcOrd="3" destOrd="0" presId="urn:microsoft.com/office/officeart/2018/2/layout/IconVerticalSolidList"/>
    <dgm:cxn modelId="{2D925E6B-A5B3-46FB-920E-9ADACFC89DB3}" type="presParOf" srcId="{6A9838C7-D92A-43C8-B886-32B996A5FC01}" destId="{776E9E6C-49B9-4FDE-B6E8-25482B9A854F}" srcOrd="3" destOrd="0" presId="urn:microsoft.com/office/officeart/2018/2/layout/IconVerticalSolidList"/>
    <dgm:cxn modelId="{7E51A9BA-FAFE-4DFA-A330-2B07C1F7B280}" type="presParOf" srcId="{6A9838C7-D92A-43C8-B886-32B996A5FC01}" destId="{EAB05CC6-8AA9-4A5E-A9EE-F2D9BE9E2F30}" srcOrd="4" destOrd="0" presId="urn:microsoft.com/office/officeart/2018/2/layout/IconVerticalSolidList"/>
    <dgm:cxn modelId="{D2304F29-9F61-43CB-993C-8E7FB77670F6}" type="presParOf" srcId="{EAB05CC6-8AA9-4A5E-A9EE-F2D9BE9E2F30}" destId="{B371E093-99FA-4557-BE55-3A29DDEA8F85}" srcOrd="0" destOrd="0" presId="urn:microsoft.com/office/officeart/2018/2/layout/IconVerticalSolidList"/>
    <dgm:cxn modelId="{DE174DD3-1B9C-49BE-9A7E-FAD392A7E63F}" type="presParOf" srcId="{EAB05CC6-8AA9-4A5E-A9EE-F2D9BE9E2F30}" destId="{8898EB1A-2E9C-4088-9BCF-90677C977DA2}" srcOrd="1" destOrd="0" presId="urn:microsoft.com/office/officeart/2018/2/layout/IconVerticalSolidList"/>
    <dgm:cxn modelId="{E7681D88-736D-47A3-814B-23282670B7D7}" type="presParOf" srcId="{EAB05CC6-8AA9-4A5E-A9EE-F2D9BE9E2F30}" destId="{12B7E73E-782A-4582-8A0B-8627DE16E740}" srcOrd="2" destOrd="0" presId="urn:microsoft.com/office/officeart/2018/2/layout/IconVerticalSolidList"/>
    <dgm:cxn modelId="{D6A8116F-323D-4F28-9B1B-AEDCD9B0ED45}" type="presParOf" srcId="{EAB05CC6-8AA9-4A5E-A9EE-F2D9BE9E2F30}" destId="{E58FCDBC-6671-40C0-B769-98F7CD829B81}" srcOrd="3" destOrd="0" presId="urn:microsoft.com/office/officeart/2018/2/layout/IconVerticalSolidList"/>
    <dgm:cxn modelId="{9D508877-0390-481D-AC1A-C5E70DE41B73}" type="presParOf" srcId="{6A9838C7-D92A-43C8-B886-32B996A5FC01}" destId="{D6F93A82-0A46-409B-B4C9-E9472501AE60}" srcOrd="5" destOrd="0" presId="urn:microsoft.com/office/officeart/2018/2/layout/IconVerticalSolidList"/>
    <dgm:cxn modelId="{37CB52AD-7C39-4488-BCD7-398B98606238}" type="presParOf" srcId="{6A9838C7-D92A-43C8-B886-32B996A5FC01}" destId="{837C2B70-5C88-45EB-82E8-A52E4F797A86}" srcOrd="6" destOrd="0" presId="urn:microsoft.com/office/officeart/2018/2/layout/IconVerticalSolidList"/>
    <dgm:cxn modelId="{220C0048-3835-48BC-A91D-3CAFF4DE3714}" type="presParOf" srcId="{837C2B70-5C88-45EB-82E8-A52E4F797A86}" destId="{7EF8348C-8BED-49C2-B529-1AE2E6E6A8D7}" srcOrd="0" destOrd="0" presId="urn:microsoft.com/office/officeart/2018/2/layout/IconVerticalSolidList"/>
    <dgm:cxn modelId="{A329C499-E2E3-474E-84CC-DE8F6E22815C}" type="presParOf" srcId="{837C2B70-5C88-45EB-82E8-A52E4F797A86}" destId="{0D533981-D6EE-46B5-B033-D9FF144A21B6}" srcOrd="1" destOrd="0" presId="urn:microsoft.com/office/officeart/2018/2/layout/IconVerticalSolidList"/>
    <dgm:cxn modelId="{0333F72C-6034-46EC-B4A6-E2F6F3986809}" type="presParOf" srcId="{837C2B70-5C88-45EB-82E8-A52E4F797A86}" destId="{D2750C91-E3B6-405E-9DC6-F3DD5519B4BB}" srcOrd="2" destOrd="0" presId="urn:microsoft.com/office/officeart/2018/2/layout/IconVerticalSolidList"/>
    <dgm:cxn modelId="{151494EC-C5A9-43CC-B3EB-E74B594E8C75}" type="presParOf" srcId="{837C2B70-5C88-45EB-82E8-A52E4F797A86}" destId="{66EE3ADD-201E-41DB-9951-2C20AC0B0738}" srcOrd="3" destOrd="0" presId="urn:microsoft.com/office/officeart/2018/2/layout/IconVerticalSolidList"/>
    <dgm:cxn modelId="{F07057A9-2002-4F0B-9CB5-68B92DA6F920}" type="presParOf" srcId="{6A9838C7-D92A-43C8-B886-32B996A5FC01}" destId="{5FFC1E43-3379-49D7-BBB7-957232D66803}" srcOrd="7" destOrd="0" presId="urn:microsoft.com/office/officeart/2018/2/layout/IconVerticalSolidList"/>
    <dgm:cxn modelId="{97994C4B-9911-4F1A-8222-D5C7D5D9B1FE}" type="presParOf" srcId="{6A9838C7-D92A-43C8-B886-32B996A5FC01}" destId="{108244E1-2EB5-4A43-9FC0-A00A7F7144C3}" srcOrd="8" destOrd="0" presId="urn:microsoft.com/office/officeart/2018/2/layout/IconVerticalSolidList"/>
    <dgm:cxn modelId="{FEB44D23-4372-40E5-BC96-388F04637ABA}" type="presParOf" srcId="{108244E1-2EB5-4A43-9FC0-A00A7F7144C3}" destId="{A71EE807-82C0-4754-B10D-6FA76FF92001}" srcOrd="0" destOrd="0" presId="urn:microsoft.com/office/officeart/2018/2/layout/IconVerticalSolidList"/>
    <dgm:cxn modelId="{EFF22D2F-A7BB-440A-A831-7790DDFC814E}" type="presParOf" srcId="{108244E1-2EB5-4A43-9FC0-A00A7F7144C3}" destId="{39CE055D-8E6C-4C08-9876-25BC6E1A9C41}" srcOrd="1" destOrd="0" presId="urn:microsoft.com/office/officeart/2018/2/layout/IconVerticalSolidList"/>
    <dgm:cxn modelId="{4FEA0F67-4A86-4F83-B21C-1FC100B4E811}" type="presParOf" srcId="{108244E1-2EB5-4A43-9FC0-A00A7F7144C3}" destId="{88EBF7D5-4009-4004-8BA5-5EE639400164}" srcOrd="2" destOrd="0" presId="urn:microsoft.com/office/officeart/2018/2/layout/IconVerticalSolidList"/>
    <dgm:cxn modelId="{83AC97D5-68DF-4D6F-BB48-01A8F42014D7}" type="presParOf" srcId="{108244E1-2EB5-4A43-9FC0-A00A7F7144C3}" destId="{33B4F063-111E-4257-BFC2-58F299C18E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878453-3566-4E43-B105-4D5BE99A2EE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406A7E-DD35-4509-8442-7A4E5A07CD4F}">
      <dgm:prSet/>
      <dgm:spPr/>
      <dgm:t>
        <a:bodyPr/>
        <a:lstStyle/>
        <a:p>
          <a:pPr>
            <a:lnSpc>
              <a:spcPct val="100000"/>
            </a:lnSpc>
            <a:defRPr cap="all"/>
          </a:pPr>
          <a:r>
            <a:rPr lang="en-US"/>
            <a:t>Strategic Vision and Leadership</a:t>
          </a:r>
        </a:p>
      </dgm:t>
    </dgm:pt>
    <dgm:pt modelId="{23E31E5F-5328-4C4A-AAD6-AF96C7851056}" type="parTrans" cxnId="{8AF4ACEE-C9B9-42FD-AE40-9D274116B028}">
      <dgm:prSet/>
      <dgm:spPr/>
      <dgm:t>
        <a:bodyPr/>
        <a:lstStyle/>
        <a:p>
          <a:endParaRPr lang="en-US"/>
        </a:p>
      </dgm:t>
    </dgm:pt>
    <dgm:pt modelId="{9DD4C35E-69F3-449F-831C-9D0A2664F199}" type="sibTrans" cxnId="{8AF4ACEE-C9B9-42FD-AE40-9D274116B028}">
      <dgm:prSet/>
      <dgm:spPr/>
      <dgm:t>
        <a:bodyPr/>
        <a:lstStyle/>
        <a:p>
          <a:endParaRPr lang="en-US"/>
        </a:p>
      </dgm:t>
    </dgm:pt>
    <dgm:pt modelId="{DC8B1C98-E218-481F-8584-6F23ADC1DFD3}">
      <dgm:prSet/>
      <dgm:spPr/>
      <dgm:t>
        <a:bodyPr/>
        <a:lstStyle/>
        <a:p>
          <a:pPr>
            <a:lnSpc>
              <a:spcPct val="100000"/>
            </a:lnSpc>
            <a:defRPr cap="all"/>
          </a:pPr>
          <a:r>
            <a:rPr lang="en-US"/>
            <a:t>Transformational Initiatives </a:t>
          </a:r>
        </a:p>
      </dgm:t>
    </dgm:pt>
    <dgm:pt modelId="{816D9E7B-5905-439A-B685-095B73B58C2C}" type="parTrans" cxnId="{6BA8A5B7-1921-44C3-9981-ED2CA664D3D8}">
      <dgm:prSet/>
      <dgm:spPr/>
      <dgm:t>
        <a:bodyPr/>
        <a:lstStyle/>
        <a:p>
          <a:endParaRPr lang="en-US"/>
        </a:p>
      </dgm:t>
    </dgm:pt>
    <dgm:pt modelId="{82C9DCB3-D999-4A16-A22E-FC426E5D178F}" type="sibTrans" cxnId="{6BA8A5B7-1921-44C3-9981-ED2CA664D3D8}">
      <dgm:prSet/>
      <dgm:spPr/>
      <dgm:t>
        <a:bodyPr/>
        <a:lstStyle/>
        <a:p>
          <a:endParaRPr lang="en-US"/>
        </a:p>
      </dgm:t>
    </dgm:pt>
    <dgm:pt modelId="{1DFA29B3-1DD6-46B4-9796-6D4CB6008556}">
      <dgm:prSet/>
      <dgm:spPr/>
      <dgm:t>
        <a:bodyPr/>
        <a:lstStyle/>
        <a:p>
          <a:pPr>
            <a:lnSpc>
              <a:spcPct val="100000"/>
            </a:lnSpc>
            <a:defRPr cap="all"/>
          </a:pPr>
          <a:r>
            <a:rPr lang="en-US"/>
            <a:t>Business Impact </a:t>
          </a:r>
        </a:p>
      </dgm:t>
    </dgm:pt>
    <dgm:pt modelId="{D88BD8A4-EB75-401D-8FEC-548950BFE582}" type="parTrans" cxnId="{D713A469-B7D5-45F0-80E3-B402828D72C2}">
      <dgm:prSet/>
      <dgm:spPr/>
      <dgm:t>
        <a:bodyPr/>
        <a:lstStyle/>
        <a:p>
          <a:endParaRPr lang="en-US"/>
        </a:p>
      </dgm:t>
    </dgm:pt>
    <dgm:pt modelId="{DB77D717-962E-4B92-B7AD-3589B5194530}" type="sibTrans" cxnId="{D713A469-B7D5-45F0-80E3-B402828D72C2}">
      <dgm:prSet/>
      <dgm:spPr/>
      <dgm:t>
        <a:bodyPr/>
        <a:lstStyle/>
        <a:p>
          <a:endParaRPr lang="en-US"/>
        </a:p>
      </dgm:t>
    </dgm:pt>
    <dgm:pt modelId="{E1916E48-4530-4127-ACE9-0AD0BE6C0D14}">
      <dgm:prSet/>
      <dgm:spPr/>
      <dgm:t>
        <a:bodyPr/>
        <a:lstStyle/>
        <a:p>
          <a:pPr>
            <a:lnSpc>
              <a:spcPct val="100000"/>
            </a:lnSpc>
            <a:defRPr cap="all"/>
          </a:pPr>
          <a:r>
            <a:rPr lang="en-US"/>
            <a:t>Future Direction </a:t>
          </a:r>
        </a:p>
      </dgm:t>
    </dgm:pt>
    <dgm:pt modelId="{26E1E039-2988-4105-8141-3ECF8BBC15C5}" type="parTrans" cxnId="{C0EE8908-88F0-4FD2-AABF-B3C7DBD99D63}">
      <dgm:prSet/>
      <dgm:spPr/>
      <dgm:t>
        <a:bodyPr/>
        <a:lstStyle/>
        <a:p>
          <a:endParaRPr lang="en-US"/>
        </a:p>
      </dgm:t>
    </dgm:pt>
    <dgm:pt modelId="{0CF8527F-25DB-453F-898D-06755FEAC022}" type="sibTrans" cxnId="{C0EE8908-88F0-4FD2-AABF-B3C7DBD99D63}">
      <dgm:prSet/>
      <dgm:spPr/>
      <dgm:t>
        <a:bodyPr/>
        <a:lstStyle/>
        <a:p>
          <a:endParaRPr lang="en-US"/>
        </a:p>
      </dgm:t>
    </dgm:pt>
    <dgm:pt modelId="{B890C1E8-423C-47D1-BABF-690303BDCC18}" type="pres">
      <dgm:prSet presAssocID="{4D878453-3566-4E43-B105-4D5BE99A2EED}" presName="root" presStyleCnt="0">
        <dgm:presLayoutVars>
          <dgm:dir/>
          <dgm:resizeHandles val="exact"/>
        </dgm:presLayoutVars>
      </dgm:prSet>
      <dgm:spPr/>
    </dgm:pt>
    <dgm:pt modelId="{A34C0B30-8827-4137-B8AA-51F5952AA225}" type="pres">
      <dgm:prSet presAssocID="{EF406A7E-DD35-4509-8442-7A4E5A07CD4F}" presName="compNode" presStyleCnt="0"/>
      <dgm:spPr/>
    </dgm:pt>
    <dgm:pt modelId="{49629F20-1113-488E-B754-DD22F092FAA6}" type="pres">
      <dgm:prSet presAssocID="{EF406A7E-DD35-4509-8442-7A4E5A07CD4F}" presName="iconBgRect" presStyleLbl="bgShp" presStyleIdx="0" presStyleCnt="4"/>
      <dgm:spPr/>
    </dgm:pt>
    <dgm:pt modelId="{46179961-9EEA-4B61-9C40-C8FD4D08C1F7}" type="pres">
      <dgm:prSet presAssocID="{EF406A7E-DD35-4509-8442-7A4E5A07CD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00271A0-F455-4412-BE8E-6CB0E5FD6C49}" type="pres">
      <dgm:prSet presAssocID="{EF406A7E-DD35-4509-8442-7A4E5A07CD4F}" presName="spaceRect" presStyleCnt="0"/>
      <dgm:spPr/>
    </dgm:pt>
    <dgm:pt modelId="{EC5D89B7-3BFF-4ACD-AF9A-DB97F4324FE6}" type="pres">
      <dgm:prSet presAssocID="{EF406A7E-DD35-4509-8442-7A4E5A07CD4F}" presName="textRect" presStyleLbl="revTx" presStyleIdx="0" presStyleCnt="4">
        <dgm:presLayoutVars>
          <dgm:chMax val="1"/>
          <dgm:chPref val="1"/>
        </dgm:presLayoutVars>
      </dgm:prSet>
      <dgm:spPr/>
    </dgm:pt>
    <dgm:pt modelId="{8B101116-79C5-43B7-93CC-9D36CCCEBFE3}" type="pres">
      <dgm:prSet presAssocID="{9DD4C35E-69F3-449F-831C-9D0A2664F199}" presName="sibTrans" presStyleCnt="0"/>
      <dgm:spPr/>
    </dgm:pt>
    <dgm:pt modelId="{295619C3-F944-4441-A311-64E43877D99E}" type="pres">
      <dgm:prSet presAssocID="{DC8B1C98-E218-481F-8584-6F23ADC1DFD3}" presName="compNode" presStyleCnt="0"/>
      <dgm:spPr/>
    </dgm:pt>
    <dgm:pt modelId="{4C0A5DC2-CC44-4AB0-AE83-85A6ABACBDC4}" type="pres">
      <dgm:prSet presAssocID="{DC8B1C98-E218-481F-8584-6F23ADC1DFD3}" presName="iconBgRect" presStyleLbl="bgShp" presStyleIdx="1" presStyleCnt="4"/>
      <dgm:spPr/>
    </dgm:pt>
    <dgm:pt modelId="{F0742496-703D-45B2-A90B-80B403E66DC7}" type="pres">
      <dgm:prSet presAssocID="{DC8B1C98-E218-481F-8584-6F23ADC1DF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19EE07F-9CE7-426A-B8FB-FE90F50FDE68}" type="pres">
      <dgm:prSet presAssocID="{DC8B1C98-E218-481F-8584-6F23ADC1DFD3}" presName="spaceRect" presStyleCnt="0"/>
      <dgm:spPr/>
    </dgm:pt>
    <dgm:pt modelId="{B0FA5379-8E5A-48C0-8C09-6015E54B7034}" type="pres">
      <dgm:prSet presAssocID="{DC8B1C98-E218-481F-8584-6F23ADC1DFD3}" presName="textRect" presStyleLbl="revTx" presStyleIdx="1" presStyleCnt="4">
        <dgm:presLayoutVars>
          <dgm:chMax val="1"/>
          <dgm:chPref val="1"/>
        </dgm:presLayoutVars>
      </dgm:prSet>
      <dgm:spPr/>
    </dgm:pt>
    <dgm:pt modelId="{51A2ADCE-DF75-4A3E-BED6-5362DF00A97B}" type="pres">
      <dgm:prSet presAssocID="{82C9DCB3-D999-4A16-A22E-FC426E5D178F}" presName="sibTrans" presStyleCnt="0"/>
      <dgm:spPr/>
    </dgm:pt>
    <dgm:pt modelId="{2BECEC76-4334-4ECA-BB69-978DBB2B04C4}" type="pres">
      <dgm:prSet presAssocID="{1DFA29B3-1DD6-46B4-9796-6D4CB6008556}" presName="compNode" presStyleCnt="0"/>
      <dgm:spPr/>
    </dgm:pt>
    <dgm:pt modelId="{1DED8F19-FD17-4313-BA3B-4386DF63CBCD}" type="pres">
      <dgm:prSet presAssocID="{1DFA29B3-1DD6-46B4-9796-6D4CB6008556}" presName="iconBgRect" presStyleLbl="bgShp" presStyleIdx="2" presStyleCnt="4"/>
      <dgm:spPr/>
    </dgm:pt>
    <dgm:pt modelId="{0CFB6729-8476-4B65-AFD0-B4A6E1186A3F}" type="pres">
      <dgm:prSet presAssocID="{1DFA29B3-1DD6-46B4-9796-6D4CB60085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EBC082B7-7BFA-4B88-9A15-C929A3FB55AE}" type="pres">
      <dgm:prSet presAssocID="{1DFA29B3-1DD6-46B4-9796-6D4CB6008556}" presName="spaceRect" presStyleCnt="0"/>
      <dgm:spPr/>
    </dgm:pt>
    <dgm:pt modelId="{A93A4592-F7F3-45CE-B468-D5125866EA73}" type="pres">
      <dgm:prSet presAssocID="{1DFA29B3-1DD6-46B4-9796-6D4CB6008556}" presName="textRect" presStyleLbl="revTx" presStyleIdx="2" presStyleCnt="4">
        <dgm:presLayoutVars>
          <dgm:chMax val="1"/>
          <dgm:chPref val="1"/>
        </dgm:presLayoutVars>
      </dgm:prSet>
      <dgm:spPr/>
    </dgm:pt>
    <dgm:pt modelId="{A62009A1-F90A-45F6-9663-B46E7496547A}" type="pres">
      <dgm:prSet presAssocID="{DB77D717-962E-4B92-B7AD-3589B5194530}" presName="sibTrans" presStyleCnt="0"/>
      <dgm:spPr/>
    </dgm:pt>
    <dgm:pt modelId="{9D4ED098-9D2E-466B-9D07-379568D2F81E}" type="pres">
      <dgm:prSet presAssocID="{E1916E48-4530-4127-ACE9-0AD0BE6C0D14}" presName="compNode" presStyleCnt="0"/>
      <dgm:spPr/>
    </dgm:pt>
    <dgm:pt modelId="{1B8AE77D-1775-43E0-9EED-6BB926ED0397}" type="pres">
      <dgm:prSet presAssocID="{E1916E48-4530-4127-ACE9-0AD0BE6C0D14}" presName="iconBgRect" presStyleLbl="bgShp" presStyleIdx="3" presStyleCnt="4"/>
      <dgm:spPr/>
    </dgm:pt>
    <dgm:pt modelId="{7604152C-F7EB-4123-B7E5-9A833A8FF0DE}" type="pres">
      <dgm:prSet presAssocID="{E1916E48-4530-4127-ACE9-0AD0BE6C0D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compass"/>
        </a:ext>
      </dgm:extLst>
    </dgm:pt>
    <dgm:pt modelId="{A6946419-1603-4D64-BA34-624CBC11C1E8}" type="pres">
      <dgm:prSet presAssocID="{E1916E48-4530-4127-ACE9-0AD0BE6C0D14}" presName="spaceRect" presStyleCnt="0"/>
      <dgm:spPr/>
    </dgm:pt>
    <dgm:pt modelId="{AFA1DE98-82E8-4122-B84E-F2534FFE3576}" type="pres">
      <dgm:prSet presAssocID="{E1916E48-4530-4127-ACE9-0AD0BE6C0D14}" presName="textRect" presStyleLbl="revTx" presStyleIdx="3" presStyleCnt="4">
        <dgm:presLayoutVars>
          <dgm:chMax val="1"/>
          <dgm:chPref val="1"/>
        </dgm:presLayoutVars>
      </dgm:prSet>
      <dgm:spPr/>
    </dgm:pt>
  </dgm:ptLst>
  <dgm:cxnLst>
    <dgm:cxn modelId="{C0EE8908-88F0-4FD2-AABF-B3C7DBD99D63}" srcId="{4D878453-3566-4E43-B105-4D5BE99A2EED}" destId="{E1916E48-4530-4127-ACE9-0AD0BE6C0D14}" srcOrd="3" destOrd="0" parTransId="{26E1E039-2988-4105-8141-3ECF8BBC15C5}" sibTransId="{0CF8527F-25DB-453F-898D-06755FEAC022}"/>
    <dgm:cxn modelId="{E80E8425-E37F-BB48-98D8-D79A9A4E8CFD}" type="presOf" srcId="{DC8B1C98-E218-481F-8584-6F23ADC1DFD3}" destId="{B0FA5379-8E5A-48C0-8C09-6015E54B7034}" srcOrd="0" destOrd="0" presId="urn:microsoft.com/office/officeart/2018/5/layout/IconCircleLabelList"/>
    <dgm:cxn modelId="{D713A469-B7D5-45F0-80E3-B402828D72C2}" srcId="{4D878453-3566-4E43-B105-4D5BE99A2EED}" destId="{1DFA29B3-1DD6-46B4-9796-6D4CB6008556}" srcOrd="2" destOrd="0" parTransId="{D88BD8A4-EB75-401D-8FEC-548950BFE582}" sibTransId="{DB77D717-962E-4B92-B7AD-3589B5194530}"/>
    <dgm:cxn modelId="{23711957-BA67-674F-921C-02066C7DEAA7}" type="presOf" srcId="{4D878453-3566-4E43-B105-4D5BE99A2EED}" destId="{B890C1E8-423C-47D1-BABF-690303BDCC18}" srcOrd="0" destOrd="0" presId="urn:microsoft.com/office/officeart/2018/5/layout/IconCircleLabelList"/>
    <dgm:cxn modelId="{AFC1DF58-9FB7-AE42-96E5-F3AA92432449}" type="presOf" srcId="{EF406A7E-DD35-4509-8442-7A4E5A07CD4F}" destId="{EC5D89B7-3BFF-4ACD-AF9A-DB97F4324FE6}" srcOrd="0" destOrd="0" presId="urn:microsoft.com/office/officeart/2018/5/layout/IconCircleLabelList"/>
    <dgm:cxn modelId="{6BA8A5B7-1921-44C3-9981-ED2CA664D3D8}" srcId="{4D878453-3566-4E43-B105-4D5BE99A2EED}" destId="{DC8B1C98-E218-481F-8584-6F23ADC1DFD3}" srcOrd="1" destOrd="0" parTransId="{816D9E7B-5905-439A-B685-095B73B58C2C}" sibTransId="{82C9DCB3-D999-4A16-A22E-FC426E5D178F}"/>
    <dgm:cxn modelId="{7CB6C6C4-9E98-8A42-9C7C-A8A37AB2E63E}" type="presOf" srcId="{1DFA29B3-1DD6-46B4-9796-6D4CB6008556}" destId="{A93A4592-F7F3-45CE-B468-D5125866EA73}" srcOrd="0" destOrd="0" presId="urn:microsoft.com/office/officeart/2018/5/layout/IconCircleLabelList"/>
    <dgm:cxn modelId="{C45CD7E6-B807-BF4C-ABA6-E9E9F2154FB5}" type="presOf" srcId="{E1916E48-4530-4127-ACE9-0AD0BE6C0D14}" destId="{AFA1DE98-82E8-4122-B84E-F2534FFE3576}" srcOrd="0" destOrd="0" presId="urn:microsoft.com/office/officeart/2018/5/layout/IconCircleLabelList"/>
    <dgm:cxn modelId="{8AF4ACEE-C9B9-42FD-AE40-9D274116B028}" srcId="{4D878453-3566-4E43-B105-4D5BE99A2EED}" destId="{EF406A7E-DD35-4509-8442-7A4E5A07CD4F}" srcOrd="0" destOrd="0" parTransId="{23E31E5F-5328-4C4A-AAD6-AF96C7851056}" sibTransId="{9DD4C35E-69F3-449F-831C-9D0A2664F199}"/>
    <dgm:cxn modelId="{4980FE6B-3E67-544B-AB66-2370BF59414E}" type="presParOf" srcId="{B890C1E8-423C-47D1-BABF-690303BDCC18}" destId="{A34C0B30-8827-4137-B8AA-51F5952AA225}" srcOrd="0" destOrd="0" presId="urn:microsoft.com/office/officeart/2018/5/layout/IconCircleLabelList"/>
    <dgm:cxn modelId="{BD0A0F00-838F-424F-AFB7-20F5021935BA}" type="presParOf" srcId="{A34C0B30-8827-4137-B8AA-51F5952AA225}" destId="{49629F20-1113-488E-B754-DD22F092FAA6}" srcOrd="0" destOrd="0" presId="urn:microsoft.com/office/officeart/2018/5/layout/IconCircleLabelList"/>
    <dgm:cxn modelId="{025A48AE-C54B-054A-9414-055BF66C6ACF}" type="presParOf" srcId="{A34C0B30-8827-4137-B8AA-51F5952AA225}" destId="{46179961-9EEA-4B61-9C40-C8FD4D08C1F7}" srcOrd="1" destOrd="0" presId="urn:microsoft.com/office/officeart/2018/5/layout/IconCircleLabelList"/>
    <dgm:cxn modelId="{BD30F87A-48AE-4B44-BC51-3F6C19297221}" type="presParOf" srcId="{A34C0B30-8827-4137-B8AA-51F5952AA225}" destId="{900271A0-F455-4412-BE8E-6CB0E5FD6C49}" srcOrd="2" destOrd="0" presId="urn:microsoft.com/office/officeart/2018/5/layout/IconCircleLabelList"/>
    <dgm:cxn modelId="{504ACF6F-23E8-F147-96A6-6A7D34FEB734}" type="presParOf" srcId="{A34C0B30-8827-4137-B8AA-51F5952AA225}" destId="{EC5D89B7-3BFF-4ACD-AF9A-DB97F4324FE6}" srcOrd="3" destOrd="0" presId="urn:microsoft.com/office/officeart/2018/5/layout/IconCircleLabelList"/>
    <dgm:cxn modelId="{FFC7DC78-447B-8449-BF41-D0DC610FACB0}" type="presParOf" srcId="{B890C1E8-423C-47D1-BABF-690303BDCC18}" destId="{8B101116-79C5-43B7-93CC-9D36CCCEBFE3}" srcOrd="1" destOrd="0" presId="urn:microsoft.com/office/officeart/2018/5/layout/IconCircleLabelList"/>
    <dgm:cxn modelId="{41B98531-4DB2-1B41-AA8A-042D3A288ABA}" type="presParOf" srcId="{B890C1E8-423C-47D1-BABF-690303BDCC18}" destId="{295619C3-F944-4441-A311-64E43877D99E}" srcOrd="2" destOrd="0" presId="urn:microsoft.com/office/officeart/2018/5/layout/IconCircleLabelList"/>
    <dgm:cxn modelId="{92B9E1D5-D3DF-AC4B-AA5E-6A060E46AC6B}" type="presParOf" srcId="{295619C3-F944-4441-A311-64E43877D99E}" destId="{4C0A5DC2-CC44-4AB0-AE83-85A6ABACBDC4}" srcOrd="0" destOrd="0" presId="urn:microsoft.com/office/officeart/2018/5/layout/IconCircleLabelList"/>
    <dgm:cxn modelId="{2780984C-B147-FF40-8CBA-3410EE5E5679}" type="presParOf" srcId="{295619C3-F944-4441-A311-64E43877D99E}" destId="{F0742496-703D-45B2-A90B-80B403E66DC7}" srcOrd="1" destOrd="0" presId="urn:microsoft.com/office/officeart/2018/5/layout/IconCircleLabelList"/>
    <dgm:cxn modelId="{18BF5D02-F44F-9F48-96EC-336B0926D95A}" type="presParOf" srcId="{295619C3-F944-4441-A311-64E43877D99E}" destId="{919EE07F-9CE7-426A-B8FB-FE90F50FDE68}" srcOrd="2" destOrd="0" presId="urn:microsoft.com/office/officeart/2018/5/layout/IconCircleLabelList"/>
    <dgm:cxn modelId="{FC972D99-5459-7347-A8E3-95706E5F0409}" type="presParOf" srcId="{295619C3-F944-4441-A311-64E43877D99E}" destId="{B0FA5379-8E5A-48C0-8C09-6015E54B7034}" srcOrd="3" destOrd="0" presId="urn:microsoft.com/office/officeart/2018/5/layout/IconCircleLabelList"/>
    <dgm:cxn modelId="{61DEA5AB-BC0D-C64E-B595-25CBC7E0282E}" type="presParOf" srcId="{B890C1E8-423C-47D1-BABF-690303BDCC18}" destId="{51A2ADCE-DF75-4A3E-BED6-5362DF00A97B}" srcOrd="3" destOrd="0" presId="urn:microsoft.com/office/officeart/2018/5/layout/IconCircleLabelList"/>
    <dgm:cxn modelId="{BB55FA69-C4AF-FA48-9C1A-1A5106682546}" type="presParOf" srcId="{B890C1E8-423C-47D1-BABF-690303BDCC18}" destId="{2BECEC76-4334-4ECA-BB69-978DBB2B04C4}" srcOrd="4" destOrd="0" presId="urn:microsoft.com/office/officeart/2018/5/layout/IconCircleLabelList"/>
    <dgm:cxn modelId="{7386EE9E-F9B6-294B-A594-DFE3E372AC52}" type="presParOf" srcId="{2BECEC76-4334-4ECA-BB69-978DBB2B04C4}" destId="{1DED8F19-FD17-4313-BA3B-4386DF63CBCD}" srcOrd="0" destOrd="0" presId="urn:microsoft.com/office/officeart/2018/5/layout/IconCircleLabelList"/>
    <dgm:cxn modelId="{4213E00F-7C86-6340-BF7B-E106CE30E474}" type="presParOf" srcId="{2BECEC76-4334-4ECA-BB69-978DBB2B04C4}" destId="{0CFB6729-8476-4B65-AFD0-B4A6E1186A3F}" srcOrd="1" destOrd="0" presId="urn:microsoft.com/office/officeart/2018/5/layout/IconCircleLabelList"/>
    <dgm:cxn modelId="{C6E8EAE4-B7AD-D140-8505-A5BE076F3CB2}" type="presParOf" srcId="{2BECEC76-4334-4ECA-BB69-978DBB2B04C4}" destId="{EBC082B7-7BFA-4B88-9A15-C929A3FB55AE}" srcOrd="2" destOrd="0" presId="urn:microsoft.com/office/officeart/2018/5/layout/IconCircleLabelList"/>
    <dgm:cxn modelId="{78FA8DF8-F561-E54E-8FB5-425070F4DD21}" type="presParOf" srcId="{2BECEC76-4334-4ECA-BB69-978DBB2B04C4}" destId="{A93A4592-F7F3-45CE-B468-D5125866EA73}" srcOrd="3" destOrd="0" presId="urn:microsoft.com/office/officeart/2018/5/layout/IconCircleLabelList"/>
    <dgm:cxn modelId="{88674739-2042-5341-9DD3-D5CA8A923684}" type="presParOf" srcId="{B890C1E8-423C-47D1-BABF-690303BDCC18}" destId="{A62009A1-F90A-45F6-9663-B46E7496547A}" srcOrd="5" destOrd="0" presId="urn:microsoft.com/office/officeart/2018/5/layout/IconCircleLabelList"/>
    <dgm:cxn modelId="{366BFAEE-DA97-FD4B-B5BF-49321AFEA8AB}" type="presParOf" srcId="{B890C1E8-423C-47D1-BABF-690303BDCC18}" destId="{9D4ED098-9D2E-466B-9D07-379568D2F81E}" srcOrd="6" destOrd="0" presId="urn:microsoft.com/office/officeart/2018/5/layout/IconCircleLabelList"/>
    <dgm:cxn modelId="{890C3F3B-711A-7A4C-88EE-11391D675555}" type="presParOf" srcId="{9D4ED098-9D2E-466B-9D07-379568D2F81E}" destId="{1B8AE77D-1775-43E0-9EED-6BB926ED0397}" srcOrd="0" destOrd="0" presId="urn:microsoft.com/office/officeart/2018/5/layout/IconCircleLabelList"/>
    <dgm:cxn modelId="{5B91FBF7-85E4-7D40-9B7B-F57664321B13}" type="presParOf" srcId="{9D4ED098-9D2E-466B-9D07-379568D2F81E}" destId="{7604152C-F7EB-4123-B7E5-9A833A8FF0DE}" srcOrd="1" destOrd="0" presId="urn:microsoft.com/office/officeart/2018/5/layout/IconCircleLabelList"/>
    <dgm:cxn modelId="{4763C2EB-AE2E-D44D-A06E-9B816616331B}" type="presParOf" srcId="{9D4ED098-9D2E-466B-9D07-379568D2F81E}" destId="{A6946419-1603-4D64-BA34-624CBC11C1E8}" srcOrd="2" destOrd="0" presId="urn:microsoft.com/office/officeart/2018/5/layout/IconCircleLabelList"/>
    <dgm:cxn modelId="{8DEFA1AE-FC0D-4346-8157-B66A4E36B120}" type="presParOf" srcId="{9D4ED098-9D2E-466B-9D07-379568D2F81E}" destId="{AFA1DE98-82E8-4122-B84E-F2534FFE3576}"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169CF-542D-42FA-AC8B-A79F0EA77CA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CC3B6F5-6E2F-4FEF-82B5-4EFBCA9465F9}">
      <dgm:prSet/>
      <dgm:spPr/>
      <dgm:t>
        <a:bodyPr/>
        <a:lstStyle/>
        <a:p>
          <a:r>
            <a:rPr lang="en-US"/>
            <a:t>“How to Address the Skills Gap.” </a:t>
          </a:r>
          <a:r>
            <a:rPr lang="en-US" i="1">
              <a:hlinkClick xmlns:r="http://schemas.openxmlformats.org/officeDocument/2006/relationships" r:id="rId1"/>
            </a:rPr>
            <a:t>Www.shrm.org</a:t>
          </a:r>
          <a:r>
            <a:rPr lang="en-US"/>
            <a:t>, </a:t>
          </a:r>
          <a:r>
            <a:rPr lang="en-US">
              <a:hlinkClick xmlns:r="http://schemas.openxmlformats.org/officeDocument/2006/relationships" r:id="rId2"/>
            </a:rPr>
            <a:t>www.shrm.org/topics-tools/tools/how-to-guides/how-to-address-skills-gap</a:t>
          </a:r>
          <a:r>
            <a:rPr lang="en-US"/>
            <a:t>.</a:t>
          </a:r>
        </a:p>
      </dgm:t>
    </dgm:pt>
    <dgm:pt modelId="{64C1EE96-11BB-40C2-8BE4-C9B3A66B8F1D}" type="parTrans" cxnId="{372CAA02-EC12-4B3C-BAC2-74E4DF8A56CC}">
      <dgm:prSet/>
      <dgm:spPr/>
      <dgm:t>
        <a:bodyPr/>
        <a:lstStyle/>
        <a:p>
          <a:endParaRPr lang="en-US"/>
        </a:p>
      </dgm:t>
    </dgm:pt>
    <dgm:pt modelId="{00916EDB-4EF6-4DC7-974D-01CBA7965DC3}" type="sibTrans" cxnId="{372CAA02-EC12-4B3C-BAC2-74E4DF8A56CC}">
      <dgm:prSet/>
      <dgm:spPr/>
      <dgm:t>
        <a:bodyPr/>
        <a:lstStyle/>
        <a:p>
          <a:endParaRPr lang="en-US"/>
        </a:p>
      </dgm:t>
    </dgm:pt>
    <dgm:pt modelId="{17E0C137-15BF-4A0A-B877-C4331010E1CB}">
      <dgm:prSet/>
      <dgm:spPr/>
      <dgm:t>
        <a:bodyPr/>
        <a:lstStyle/>
        <a:p>
          <a:r>
            <a:rPr lang="en-US"/>
            <a:t>“Upskilling and Reskilling: Addressing the Skills Gap in the Workforce.” </a:t>
          </a:r>
          <a:r>
            <a:rPr lang="en-US" i="1">
              <a:hlinkClick xmlns:r="http://schemas.openxmlformats.org/officeDocument/2006/relationships" r:id="rId3"/>
            </a:rPr>
            <a:t>Www.linkedin.com</a:t>
          </a:r>
          <a:r>
            <a:rPr lang="en-US"/>
            <a:t>, </a:t>
          </a:r>
          <a:r>
            <a:rPr lang="en-US">
              <a:hlinkClick xmlns:r="http://schemas.openxmlformats.org/officeDocument/2006/relationships" r:id="rId4"/>
            </a:rPr>
            <a:t>www.linkedin.com/pulse/upskilling-reskilling-addressing-skills-zlt2f/</a:t>
          </a:r>
          <a:r>
            <a:rPr lang="en-US"/>
            <a:t>. Accessed 31 Mar. 2024.</a:t>
          </a:r>
        </a:p>
      </dgm:t>
    </dgm:pt>
    <dgm:pt modelId="{F80F44D4-69F3-41EB-84DD-1EA011824640}" type="parTrans" cxnId="{4AA57990-6331-490B-A02C-96A04EDA3097}">
      <dgm:prSet/>
      <dgm:spPr/>
      <dgm:t>
        <a:bodyPr/>
        <a:lstStyle/>
        <a:p>
          <a:endParaRPr lang="en-US"/>
        </a:p>
      </dgm:t>
    </dgm:pt>
    <dgm:pt modelId="{19DA2C86-68DD-424B-BD52-F3563C1E0CA4}" type="sibTrans" cxnId="{4AA57990-6331-490B-A02C-96A04EDA3097}">
      <dgm:prSet/>
      <dgm:spPr/>
      <dgm:t>
        <a:bodyPr/>
        <a:lstStyle/>
        <a:p>
          <a:endParaRPr lang="en-US"/>
        </a:p>
      </dgm:t>
    </dgm:pt>
    <dgm:pt modelId="{133D72E8-74A0-47CE-8101-8A3B1FAE8514}">
      <dgm:prSet/>
      <dgm:spPr/>
      <dgm:t>
        <a:bodyPr/>
        <a:lstStyle/>
        <a:p>
          <a:r>
            <a:rPr lang="en-US"/>
            <a:t>Roberts, Dan. Unleashing the Power of It. Wiley, 2013.</a:t>
          </a:r>
        </a:p>
      </dgm:t>
    </dgm:pt>
    <dgm:pt modelId="{B68C17D8-214E-4AD5-8A74-8FEF8013F96A}" type="parTrans" cxnId="{10F09ECD-5D92-40DC-AFA6-B1D17A65BBBB}">
      <dgm:prSet/>
      <dgm:spPr/>
      <dgm:t>
        <a:bodyPr/>
        <a:lstStyle/>
        <a:p>
          <a:endParaRPr lang="en-US"/>
        </a:p>
      </dgm:t>
    </dgm:pt>
    <dgm:pt modelId="{CC35B6FE-7CAC-4C9B-AE6F-EF1B881BEB32}" type="sibTrans" cxnId="{10F09ECD-5D92-40DC-AFA6-B1D17A65BBBB}">
      <dgm:prSet/>
      <dgm:spPr/>
      <dgm:t>
        <a:bodyPr/>
        <a:lstStyle/>
        <a:p>
          <a:endParaRPr lang="en-US"/>
        </a:p>
      </dgm:t>
    </dgm:pt>
    <dgm:pt modelId="{079C945C-A4C9-458D-A8D2-2ED2898737DA}">
      <dgm:prSet/>
      <dgm:spPr/>
      <dgm:t>
        <a:bodyPr/>
        <a:lstStyle/>
        <a:p>
          <a:r>
            <a:rPr lang="en-US"/>
            <a:t>“Majid al Futtaim’s New Formula for Growth | McKinsey.” Www.mckinsey.com, </a:t>
          </a:r>
          <a:r>
            <a:rPr lang="en-US">
              <a:hlinkClick xmlns:r="http://schemas.openxmlformats.org/officeDocument/2006/relationships" r:id="rId5"/>
            </a:rPr>
            <a:t>www.mckinsey.com/capabilities/growth-marketing-and-sales/our-insights/majid-al-futtaims-new-growth-formula-innovate-fast-stay-ahead-work-the-ecosystem</a:t>
          </a:r>
          <a:r>
            <a:rPr lang="en-US"/>
            <a:t>.</a:t>
          </a:r>
        </a:p>
      </dgm:t>
    </dgm:pt>
    <dgm:pt modelId="{DA0C792A-1654-4B0B-B265-B572B0A3A19C}" type="parTrans" cxnId="{0811F6B0-B23B-4C22-8929-A89D91019DC1}">
      <dgm:prSet/>
      <dgm:spPr/>
      <dgm:t>
        <a:bodyPr/>
        <a:lstStyle/>
        <a:p>
          <a:endParaRPr lang="en-US"/>
        </a:p>
      </dgm:t>
    </dgm:pt>
    <dgm:pt modelId="{92D0C69D-F6DC-4249-A024-8F12C39A6DCE}" type="sibTrans" cxnId="{0811F6B0-B23B-4C22-8929-A89D91019DC1}">
      <dgm:prSet/>
      <dgm:spPr/>
      <dgm:t>
        <a:bodyPr/>
        <a:lstStyle/>
        <a:p>
          <a:endParaRPr lang="en-US"/>
        </a:p>
      </dgm:t>
    </dgm:pt>
    <dgm:pt modelId="{574676A1-4FDA-48D2-A769-1C65848B44F1}">
      <dgm:prSet/>
      <dgm:spPr/>
      <dgm:t>
        <a:bodyPr/>
        <a:lstStyle/>
        <a:p>
          <a:r>
            <a:rPr lang="en-US"/>
            <a:t>“SWOT Analysis of Al-Futtaim Company - 1007 Words | Bartleby.” Www.bartleby.com, www.bartleby.com/essay/SWOT-Analysis-Of-Al-Futtaim-Company-FJ5D5QZ93G. Accessed 30 Mar. 2024.</a:t>
          </a:r>
        </a:p>
      </dgm:t>
    </dgm:pt>
    <dgm:pt modelId="{893212E8-4CBB-4279-B519-DA37EFFDFCA8}" type="parTrans" cxnId="{457A42F7-B695-4BAB-9DE5-57347E57CC30}">
      <dgm:prSet/>
      <dgm:spPr/>
      <dgm:t>
        <a:bodyPr/>
        <a:lstStyle/>
        <a:p>
          <a:endParaRPr lang="en-US"/>
        </a:p>
      </dgm:t>
    </dgm:pt>
    <dgm:pt modelId="{E5652743-4DBC-452F-B917-65B80BF3AF39}" type="sibTrans" cxnId="{457A42F7-B695-4BAB-9DE5-57347E57CC30}">
      <dgm:prSet/>
      <dgm:spPr/>
      <dgm:t>
        <a:bodyPr/>
        <a:lstStyle/>
        <a:p>
          <a:endParaRPr lang="en-US"/>
        </a:p>
      </dgm:t>
    </dgm:pt>
    <dgm:pt modelId="{96E22259-4201-4F8F-808B-E41C27116AB6}">
      <dgm:prSet/>
      <dgm:spPr/>
      <dgm:t>
        <a:bodyPr/>
        <a:lstStyle/>
        <a:p>
          <a:r>
            <a:rPr lang="en-US"/>
            <a:t>Jim Maholic, and Jud Brandt. IT Strategy : A 3-Dimensional Framework to Plan Your Digital Transformation and Deliver Value to Your Enterprise. Jim Maholic, 2019.</a:t>
          </a:r>
        </a:p>
      </dgm:t>
    </dgm:pt>
    <dgm:pt modelId="{ED3FCDBB-0F36-4872-9021-C4544FD3D7A7}" type="parTrans" cxnId="{803C1148-2932-47D0-A1C2-3825A3F0E264}">
      <dgm:prSet/>
      <dgm:spPr/>
      <dgm:t>
        <a:bodyPr/>
        <a:lstStyle/>
        <a:p>
          <a:endParaRPr lang="en-US"/>
        </a:p>
      </dgm:t>
    </dgm:pt>
    <dgm:pt modelId="{949B47C8-4166-4691-92AB-ECA835D0CCDE}" type="sibTrans" cxnId="{803C1148-2932-47D0-A1C2-3825A3F0E264}">
      <dgm:prSet/>
      <dgm:spPr/>
      <dgm:t>
        <a:bodyPr/>
        <a:lstStyle/>
        <a:p>
          <a:endParaRPr lang="en-US"/>
        </a:p>
      </dgm:t>
    </dgm:pt>
    <dgm:pt modelId="{F4B08006-EC23-46E6-BD0F-BD228C77F8C2}">
      <dgm:prSet/>
      <dgm:spPr/>
      <dgm:t>
        <a:bodyPr/>
        <a:lstStyle/>
        <a:p>
          <a:pPr rtl="0"/>
          <a:r>
            <a:rPr lang="en-US">
              <a:latin typeface="Sabon Next LT"/>
            </a:rPr>
            <a:t>Hub, The WPI. “The WPI Hub | Discover Canvas.” </a:t>
          </a:r>
          <a:r>
            <a:rPr lang="en-US" i="1">
              <a:latin typeface="Sabon Next LT"/>
            </a:rPr>
            <a:t>The WPI Hub</a:t>
          </a:r>
          <a:r>
            <a:rPr lang="en-US">
              <a:latin typeface="Sabon Next LT"/>
            </a:rPr>
            <a:t>, canvas.wpi.edu/courses/59603/files/6236777?module_item_id</a:t>
          </a:r>
          <a:r>
            <a:rPr lang="en-US"/>
            <a:t>=1019424. Accessed 31 Mar. 2024.</a:t>
          </a:r>
        </a:p>
      </dgm:t>
    </dgm:pt>
    <dgm:pt modelId="{2A0C3380-B53D-43D7-8918-A70C35E8EF54}" type="parTrans" cxnId="{027D7276-3C86-47DF-A2D7-2831C430CBB7}">
      <dgm:prSet/>
      <dgm:spPr/>
      <dgm:t>
        <a:bodyPr/>
        <a:lstStyle/>
        <a:p>
          <a:endParaRPr lang="en-US"/>
        </a:p>
      </dgm:t>
    </dgm:pt>
    <dgm:pt modelId="{6CB0DFF5-7998-48C4-9877-B2C902460819}" type="sibTrans" cxnId="{027D7276-3C86-47DF-A2D7-2831C430CBB7}">
      <dgm:prSet/>
      <dgm:spPr/>
      <dgm:t>
        <a:bodyPr/>
        <a:lstStyle/>
        <a:p>
          <a:endParaRPr lang="en-US"/>
        </a:p>
      </dgm:t>
    </dgm:pt>
    <dgm:pt modelId="{EDA82DFC-7DE9-4C27-96C3-44CE02DB88BB}">
      <dgm:prSet/>
      <dgm:spPr/>
      <dgm:t>
        <a:bodyPr/>
        <a:lstStyle/>
        <a:p>
          <a:r>
            <a:rPr lang="en-US"/>
            <a:t>Capgemini. </a:t>
          </a:r>
          <a:r>
            <a:rPr lang="en-US" i="1"/>
            <a:t>The Digital Talent Gap Are Companies Doing Enough. </a:t>
          </a:r>
          <a:r>
            <a:rPr lang="en-US"/>
            <a:t>2017.</a:t>
          </a:r>
        </a:p>
      </dgm:t>
    </dgm:pt>
    <dgm:pt modelId="{F97C973C-886D-49E0-8AEF-67196516D8C4}" type="parTrans" cxnId="{4371E3A3-37CB-4BC7-855B-D65258E58C59}">
      <dgm:prSet/>
      <dgm:spPr/>
      <dgm:t>
        <a:bodyPr/>
        <a:lstStyle/>
        <a:p>
          <a:endParaRPr lang="en-US"/>
        </a:p>
      </dgm:t>
    </dgm:pt>
    <dgm:pt modelId="{9B665CB3-56E0-4BE2-BD42-614D9D3CFC31}" type="sibTrans" cxnId="{4371E3A3-37CB-4BC7-855B-D65258E58C59}">
      <dgm:prSet/>
      <dgm:spPr/>
      <dgm:t>
        <a:bodyPr/>
        <a:lstStyle/>
        <a:p>
          <a:endParaRPr lang="en-US"/>
        </a:p>
      </dgm:t>
    </dgm:pt>
    <dgm:pt modelId="{542BE871-6068-3C43-AF23-3E4DFC94E2A0}" type="pres">
      <dgm:prSet presAssocID="{2CC169CF-542D-42FA-AC8B-A79F0EA77CAB}" presName="vert0" presStyleCnt="0">
        <dgm:presLayoutVars>
          <dgm:dir/>
          <dgm:animOne val="branch"/>
          <dgm:animLvl val="lvl"/>
        </dgm:presLayoutVars>
      </dgm:prSet>
      <dgm:spPr/>
    </dgm:pt>
    <dgm:pt modelId="{58FA8BA8-7CAB-0B4C-B014-059C230D74F9}" type="pres">
      <dgm:prSet presAssocID="{ECC3B6F5-6E2F-4FEF-82B5-4EFBCA9465F9}" presName="thickLine" presStyleLbl="alignNode1" presStyleIdx="0" presStyleCnt="8"/>
      <dgm:spPr/>
    </dgm:pt>
    <dgm:pt modelId="{6D47DEF8-E1E1-FB42-9F5A-A84B252F5568}" type="pres">
      <dgm:prSet presAssocID="{ECC3B6F5-6E2F-4FEF-82B5-4EFBCA9465F9}" presName="horz1" presStyleCnt="0"/>
      <dgm:spPr/>
    </dgm:pt>
    <dgm:pt modelId="{E0117350-519A-934F-A171-5D22FFED9159}" type="pres">
      <dgm:prSet presAssocID="{ECC3B6F5-6E2F-4FEF-82B5-4EFBCA9465F9}" presName="tx1" presStyleLbl="revTx" presStyleIdx="0" presStyleCnt="8"/>
      <dgm:spPr/>
    </dgm:pt>
    <dgm:pt modelId="{47C670D8-3EE3-8447-AA67-8388FB1AFB22}" type="pres">
      <dgm:prSet presAssocID="{ECC3B6F5-6E2F-4FEF-82B5-4EFBCA9465F9}" presName="vert1" presStyleCnt="0"/>
      <dgm:spPr/>
    </dgm:pt>
    <dgm:pt modelId="{3FFB00EE-B04B-F842-A51B-CD0A06079782}" type="pres">
      <dgm:prSet presAssocID="{17E0C137-15BF-4A0A-B877-C4331010E1CB}" presName="thickLine" presStyleLbl="alignNode1" presStyleIdx="1" presStyleCnt="8"/>
      <dgm:spPr/>
    </dgm:pt>
    <dgm:pt modelId="{430C8CDA-3092-D14C-BBA4-E8BFDE90A492}" type="pres">
      <dgm:prSet presAssocID="{17E0C137-15BF-4A0A-B877-C4331010E1CB}" presName="horz1" presStyleCnt="0"/>
      <dgm:spPr/>
    </dgm:pt>
    <dgm:pt modelId="{A300F123-BDB9-204E-81DF-B6D8395E9615}" type="pres">
      <dgm:prSet presAssocID="{17E0C137-15BF-4A0A-B877-C4331010E1CB}" presName="tx1" presStyleLbl="revTx" presStyleIdx="1" presStyleCnt="8"/>
      <dgm:spPr/>
    </dgm:pt>
    <dgm:pt modelId="{E3D3EC8E-CDCC-034E-B5DA-9ECE2405932D}" type="pres">
      <dgm:prSet presAssocID="{17E0C137-15BF-4A0A-B877-C4331010E1CB}" presName="vert1" presStyleCnt="0"/>
      <dgm:spPr/>
    </dgm:pt>
    <dgm:pt modelId="{FECECF20-F868-BF41-B4EB-5F6A2BF86A80}" type="pres">
      <dgm:prSet presAssocID="{133D72E8-74A0-47CE-8101-8A3B1FAE8514}" presName="thickLine" presStyleLbl="alignNode1" presStyleIdx="2" presStyleCnt="8"/>
      <dgm:spPr/>
    </dgm:pt>
    <dgm:pt modelId="{285C85A9-F3FB-894E-88F2-2EAB71983F8B}" type="pres">
      <dgm:prSet presAssocID="{133D72E8-74A0-47CE-8101-8A3B1FAE8514}" presName="horz1" presStyleCnt="0"/>
      <dgm:spPr/>
    </dgm:pt>
    <dgm:pt modelId="{C1ECF3F6-A8B2-824F-B64A-0F5A423895DB}" type="pres">
      <dgm:prSet presAssocID="{133D72E8-74A0-47CE-8101-8A3B1FAE8514}" presName="tx1" presStyleLbl="revTx" presStyleIdx="2" presStyleCnt="8"/>
      <dgm:spPr/>
    </dgm:pt>
    <dgm:pt modelId="{667E6DE7-DB9C-7343-B358-7FEE4633C460}" type="pres">
      <dgm:prSet presAssocID="{133D72E8-74A0-47CE-8101-8A3B1FAE8514}" presName="vert1" presStyleCnt="0"/>
      <dgm:spPr/>
    </dgm:pt>
    <dgm:pt modelId="{468DDE59-7D90-B947-8178-FE96E3947DA7}" type="pres">
      <dgm:prSet presAssocID="{079C945C-A4C9-458D-A8D2-2ED2898737DA}" presName="thickLine" presStyleLbl="alignNode1" presStyleIdx="3" presStyleCnt="8"/>
      <dgm:spPr/>
    </dgm:pt>
    <dgm:pt modelId="{F7A7CD85-0EA7-0448-80B1-A1383172EB73}" type="pres">
      <dgm:prSet presAssocID="{079C945C-A4C9-458D-A8D2-2ED2898737DA}" presName="horz1" presStyleCnt="0"/>
      <dgm:spPr/>
    </dgm:pt>
    <dgm:pt modelId="{72C8F108-173F-6E44-9CA4-8C41D2B8AC8B}" type="pres">
      <dgm:prSet presAssocID="{079C945C-A4C9-458D-A8D2-2ED2898737DA}" presName="tx1" presStyleLbl="revTx" presStyleIdx="3" presStyleCnt="8"/>
      <dgm:spPr/>
    </dgm:pt>
    <dgm:pt modelId="{F026C784-2CE7-9E42-9B8E-E713F3B376E0}" type="pres">
      <dgm:prSet presAssocID="{079C945C-A4C9-458D-A8D2-2ED2898737DA}" presName="vert1" presStyleCnt="0"/>
      <dgm:spPr/>
    </dgm:pt>
    <dgm:pt modelId="{734A49D7-0577-E246-95ED-5B8ADCD5ED92}" type="pres">
      <dgm:prSet presAssocID="{574676A1-4FDA-48D2-A769-1C65848B44F1}" presName="thickLine" presStyleLbl="alignNode1" presStyleIdx="4" presStyleCnt="8"/>
      <dgm:spPr/>
    </dgm:pt>
    <dgm:pt modelId="{E0C67174-6B17-5248-B770-DDD0CDCB8F3F}" type="pres">
      <dgm:prSet presAssocID="{574676A1-4FDA-48D2-A769-1C65848B44F1}" presName="horz1" presStyleCnt="0"/>
      <dgm:spPr/>
    </dgm:pt>
    <dgm:pt modelId="{B610B173-C71B-014B-974F-03DF6B597646}" type="pres">
      <dgm:prSet presAssocID="{574676A1-4FDA-48D2-A769-1C65848B44F1}" presName="tx1" presStyleLbl="revTx" presStyleIdx="4" presStyleCnt="8"/>
      <dgm:spPr/>
    </dgm:pt>
    <dgm:pt modelId="{0273DD8A-1741-1841-A527-6912EFC67422}" type="pres">
      <dgm:prSet presAssocID="{574676A1-4FDA-48D2-A769-1C65848B44F1}" presName="vert1" presStyleCnt="0"/>
      <dgm:spPr/>
    </dgm:pt>
    <dgm:pt modelId="{AE851C8B-4588-3C4A-A917-107E769BDE11}" type="pres">
      <dgm:prSet presAssocID="{96E22259-4201-4F8F-808B-E41C27116AB6}" presName="thickLine" presStyleLbl="alignNode1" presStyleIdx="5" presStyleCnt="8"/>
      <dgm:spPr/>
    </dgm:pt>
    <dgm:pt modelId="{CC3BA141-9BE4-F646-B6AB-06CDEEB330BC}" type="pres">
      <dgm:prSet presAssocID="{96E22259-4201-4F8F-808B-E41C27116AB6}" presName="horz1" presStyleCnt="0"/>
      <dgm:spPr/>
    </dgm:pt>
    <dgm:pt modelId="{AA860F57-D52F-C74D-817B-343806CCED43}" type="pres">
      <dgm:prSet presAssocID="{96E22259-4201-4F8F-808B-E41C27116AB6}" presName="tx1" presStyleLbl="revTx" presStyleIdx="5" presStyleCnt="8"/>
      <dgm:spPr/>
    </dgm:pt>
    <dgm:pt modelId="{1259ECB9-C86A-034F-84ED-40516BC47202}" type="pres">
      <dgm:prSet presAssocID="{96E22259-4201-4F8F-808B-E41C27116AB6}" presName="vert1" presStyleCnt="0"/>
      <dgm:spPr/>
    </dgm:pt>
    <dgm:pt modelId="{503D023C-9ED2-4044-903B-6CAD823930D0}" type="pres">
      <dgm:prSet presAssocID="{F4B08006-EC23-46E6-BD0F-BD228C77F8C2}" presName="thickLine" presStyleLbl="alignNode1" presStyleIdx="6" presStyleCnt="8"/>
      <dgm:spPr/>
    </dgm:pt>
    <dgm:pt modelId="{9C2C9B7D-1214-F541-89AF-D675882A2BA6}" type="pres">
      <dgm:prSet presAssocID="{F4B08006-EC23-46E6-BD0F-BD228C77F8C2}" presName="horz1" presStyleCnt="0"/>
      <dgm:spPr/>
    </dgm:pt>
    <dgm:pt modelId="{14297102-BB79-924B-81F0-8B4DB741F646}" type="pres">
      <dgm:prSet presAssocID="{F4B08006-EC23-46E6-BD0F-BD228C77F8C2}" presName="tx1" presStyleLbl="revTx" presStyleIdx="6" presStyleCnt="8"/>
      <dgm:spPr/>
    </dgm:pt>
    <dgm:pt modelId="{4909C199-5367-CC40-9C01-856300B36F1C}" type="pres">
      <dgm:prSet presAssocID="{F4B08006-EC23-46E6-BD0F-BD228C77F8C2}" presName="vert1" presStyleCnt="0"/>
      <dgm:spPr/>
    </dgm:pt>
    <dgm:pt modelId="{774F878B-2DC7-744A-B4C9-544E39D0E6C9}" type="pres">
      <dgm:prSet presAssocID="{EDA82DFC-7DE9-4C27-96C3-44CE02DB88BB}" presName="thickLine" presStyleLbl="alignNode1" presStyleIdx="7" presStyleCnt="8"/>
      <dgm:spPr/>
    </dgm:pt>
    <dgm:pt modelId="{55B4B045-EB0D-9A4B-91EA-365964E0BAC7}" type="pres">
      <dgm:prSet presAssocID="{EDA82DFC-7DE9-4C27-96C3-44CE02DB88BB}" presName="horz1" presStyleCnt="0"/>
      <dgm:spPr/>
    </dgm:pt>
    <dgm:pt modelId="{E1E4F2E7-676D-EB40-8F84-48F854960F9A}" type="pres">
      <dgm:prSet presAssocID="{EDA82DFC-7DE9-4C27-96C3-44CE02DB88BB}" presName="tx1" presStyleLbl="revTx" presStyleIdx="7" presStyleCnt="8"/>
      <dgm:spPr/>
    </dgm:pt>
    <dgm:pt modelId="{5476B206-3C4E-AD4E-B228-7DF58D438D26}" type="pres">
      <dgm:prSet presAssocID="{EDA82DFC-7DE9-4C27-96C3-44CE02DB88BB}" presName="vert1" presStyleCnt="0"/>
      <dgm:spPr/>
    </dgm:pt>
  </dgm:ptLst>
  <dgm:cxnLst>
    <dgm:cxn modelId="{372CAA02-EC12-4B3C-BAC2-74E4DF8A56CC}" srcId="{2CC169CF-542D-42FA-AC8B-A79F0EA77CAB}" destId="{ECC3B6F5-6E2F-4FEF-82B5-4EFBCA9465F9}" srcOrd="0" destOrd="0" parTransId="{64C1EE96-11BB-40C2-8BE4-C9B3A66B8F1D}" sibTransId="{00916EDB-4EF6-4DC7-974D-01CBA7965DC3}"/>
    <dgm:cxn modelId="{3859D707-B4E5-F946-B714-1415D946E6F1}" type="presOf" srcId="{574676A1-4FDA-48D2-A769-1C65848B44F1}" destId="{B610B173-C71B-014B-974F-03DF6B597646}" srcOrd="0" destOrd="0" presId="urn:microsoft.com/office/officeart/2008/layout/LinedList"/>
    <dgm:cxn modelId="{E177D416-6A87-0F47-87B8-EA9C81072819}" type="presOf" srcId="{2CC169CF-542D-42FA-AC8B-A79F0EA77CAB}" destId="{542BE871-6068-3C43-AF23-3E4DFC94E2A0}" srcOrd="0" destOrd="0" presId="urn:microsoft.com/office/officeart/2008/layout/LinedList"/>
    <dgm:cxn modelId="{8833DD2D-9BD4-B646-8BAF-2D679024414F}" type="presOf" srcId="{F4B08006-EC23-46E6-BD0F-BD228C77F8C2}" destId="{14297102-BB79-924B-81F0-8B4DB741F646}" srcOrd="0" destOrd="0" presId="urn:microsoft.com/office/officeart/2008/layout/LinedList"/>
    <dgm:cxn modelId="{803C1148-2932-47D0-A1C2-3825A3F0E264}" srcId="{2CC169CF-542D-42FA-AC8B-A79F0EA77CAB}" destId="{96E22259-4201-4F8F-808B-E41C27116AB6}" srcOrd="5" destOrd="0" parTransId="{ED3FCDBB-0F36-4872-9021-C4544FD3D7A7}" sibTransId="{949B47C8-4166-4691-92AB-ECA835D0CCDE}"/>
    <dgm:cxn modelId="{DCC95F6D-2E44-2E47-8B8C-296CC0B440A5}" type="presOf" srcId="{079C945C-A4C9-458D-A8D2-2ED2898737DA}" destId="{72C8F108-173F-6E44-9CA4-8C41D2B8AC8B}" srcOrd="0" destOrd="0" presId="urn:microsoft.com/office/officeart/2008/layout/LinedList"/>
    <dgm:cxn modelId="{773C4D71-8AF8-FB42-8385-72D2AA0A02E0}" type="presOf" srcId="{96E22259-4201-4F8F-808B-E41C27116AB6}" destId="{AA860F57-D52F-C74D-817B-343806CCED43}" srcOrd="0" destOrd="0" presId="urn:microsoft.com/office/officeart/2008/layout/LinedList"/>
    <dgm:cxn modelId="{027D7276-3C86-47DF-A2D7-2831C430CBB7}" srcId="{2CC169CF-542D-42FA-AC8B-A79F0EA77CAB}" destId="{F4B08006-EC23-46E6-BD0F-BD228C77F8C2}" srcOrd="6" destOrd="0" parTransId="{2A0C3380-B53D-43D7-8918-A70C35E8EF54}" sibTransId="{6CB0DFF5-7998-48C4-9877-B2C902460819}"/>
    <dgm:cxn modelId="{4AA57990-6331-490B-A02C-96A04EDA3097}" srcId="{2CC169CF-542D-42FA-AC8B-A79F0EA77CAB}" destId="{17E0C137-15BF-4A0A-B877-C4331010E1CB}" srcOrd="1" destOrd="0" parTransId="{F80F44D4-69F3-41EB-84DD-1EA011824640}" sibTransId="{19DA2C86-68DD-424B-BD52-F3563C1E0CA4}"/>
    <dgm:cxn modelId="{17B77691-09B8-1447-A09E-AEA50991260D}" type="presOf" srcId="{ECC3B6F5-6E2F-4FEF-82B5-4EFBCA9465F9}" destId="{E0117350-519A-934F-A171-5D22FFED9159}" srcOrd="0" destOrd="0" presId="urn:microsoft.com/office/officeart/2008/layout/LinedList"/>
    <dgm:cxn modelId="{59619A91-D8CE-7F41-B0E7-4DBCCA04DF53}" type="presOf" srcId="{17E0C137-15BF-4A0A-B877-C4331010E1CB}" destId="{A300F123-BDB9-204E-81DF-B6D8395E9615}" srcOrd="0" destOrd="0" presId="urn:microsoft.com/office/officeart/2008/layout/LinedList"/>
    <dgm:cxn modelId="{4371E3A3-37CB-4BC7-855B-D65258E58C59}" srcId="{2CC169CF-542D-42FA-AC8B-A79F0EA77CAB}" destId="{EDA82DFC-7DE9-4C27-96C3-44CE02DB88BB}" srcOrd="7" destOrd="0" parTransId="{F97C973C-886D-49E0-8AEF-67196516D8C4}" sibTransId="{9B665CB3-56E0-4BE2-BD42-614D9D3CFC31}"/>
    <dgm:cxn modelId="{78B79BAA-A782-0A4E-A8FD-B0AE872EEA3B}" type="presOf" srcId="{133D72E8-74A0-47CE-8101-8A3B1FAE8514}" destId="{C1ECF3F6-A8B2-824F-B64A-0F5A423895DB}" srcOrd="0" destOrd="0" presId="urn:microsoft.com/office/officeart/2008/layout/LinedList"/>
    <dgm:cxn modelId="{0811F6B0-B23B-4C22-8929-A89D91019DC1}" srcId="{2CC169CF-542D-42FA-AC8B-A79F0EA77CAB}" destId="{079C945C-A4C9-458D-A8D2-2ED2898737DA}" srcOrd="3" destOrd="0" parTransId="{DA0C792A-1654-4B0B-B265-B572B0A3A19C}" sibTransId="{92D0C69D-F6DC-4249-A024-8F12C39A6DCE}"/>
    <dgm:cxn modelId="{453842C3-1F24-F044-A3B0-CD32E362636B}" type="presOf" srcId="{EDA82DFC-7DE9-4C27-96C3-44CE02DB88BB}" destId="{E1E4F2E7-676D-EB40-8F84-48F854960F9A}" srcOrd="0" destOrd="0" presId="urn:microsoft.com/office/officeart/2008/layout/LinedList"/>
    <dgm:cxn modelId="{10F09ECD-5D92-40DC-AFA6-B1D17A65BBBB}" srcId="{2CC169CF-542D-42FA-AC8B-A79F0EA77CAB}" destId="{133D72E8-74A0-47CE-8101-8A3B1FAE8514}" srcOrd="2" destOrd="0" parTransId="{B68C17D8-214E-4AD5-8A74-8FEF8013F96A}" sibTransId="{CC35B6FE-7CAC-4C9B-AE6F-EF1B881BEB32}"/>
    <dgm:cxn modelId="{457A42F7-B695-4BAB-9DE5-57347E57CC30}" srcId="{2CC169CF-542D-42FA-AC8B-A79F0EA77CAB}" destId="{574676A1-4FDA-48D2-A769-1C65848B44F1}" srcOrd="4" destOrd="0" parTransId="{893212E8-4CBB-4279-B519-DA37EFFDFCA8}" sibTransId="{E5652743-4DBC-452F-B917-65B80BF3AF39}"/>
    <dgm:cxn modelId="{86BC3C9E-4906-1E48-AE52-768B1A242320}" type="presParOf" srcId="{542BE871-6068-3C43-AF23-3E4DFC94E2A0}" destId="{58FA8BA8-7CAB-0B4C-B014-059C230D74F9}" srcOrd="0" destOrd="0" presId="urn:microsoft.com/office/officeart/2008/layout/LinedList"/>
    <dgm:cxn modelId="{96132E94-5262-6640-94C9-783731BBA2F0}" type="presParOf" srcId="{542BE871-6068-3C43-AF23-3E4DFC94E2A0}" destId="{6D47DEF8-E1E1-FB42-9F5A-A84B252F5568}" srcOrd="1" destOrd="0" presId="urn:microsoft.com/office/officeart/2008/layout/LinedList"/>
    <dgm:cxn modelId="{13BC10CB-5615-B54C-9330-932DF0122539}" type="presParOf" srcId="{6D47DEF8-E1E1-FB42-9F5A-A84B252F5568}" destId="{E0117350-519A-934F-A171-5D22FFED9159}" srcOrd="0" destOrd="0" presId="urn:microsoft.com/office/officeart/2008/layout/LinedList"/>
    <dgm:cxn modelId="{AC390CC8-7672-4442-B401-14E00B0488E9}" type="presParOf" srcId="{6D47DEF8-E1E1-FB42-9F5A-A84B252F5568}" destId="{47C670D8-3EE3-8447-AA67-8388FB1AFB22}" srcOrd="1" destOrd="0" presId="urn:microsoft.com/office/officeart/2008/layout/LinedList"/>
    <dgm:cxn modelId="{D93DFD61-7990-8444-978B-6B0AC6CBDF43}" type="presParOf" srcId="{542BE871-6068-3C43-AF23-3E4DFC94E2A0}" destId="{3FFB00EE-B04B-F842-A51B-CD0A06079782}" srcOrd="2" destOrd="0" presId="urn:microsoft.com/office/officeart/2008/layout/LinedList"/>
    <dgm:cxn modelId="{1062D254-CD8F-3F41-8B31-785326E98789}" type="presParOf" srcId="{542BE871-6068-3C43-AF23-3E4DFC94E2A0}" destId="{430C8CDA-3092-D14C-BBA4-E8BFDE90A492}" srcOrd="3" destOrd="0" presId="urn:microsoft.com/office/officeart/2008/layout/LinedList"/>
    <dgm:cxn modelId="{BA6240DE-0567-5D42-9A0C-7C198D39D08D}" type="presParOf" srcId="{430C8CDA-3092-D14C-BBA4-E8BFDE90A492}" destId="{A300F123-BDB9-204E-81DF-B6D8395E9615}" srcOrd="0" destOrd="0" presId="urn:microsoft.com/office/officeart/2008/layout/LinedList"/>
    <dgm:cxn modelId="{3CFE3B31-DAC6-314B-923B-3649FE38597F}" type="presParOf" srcId="{430C8CDA-3092-D14C-BBA4-E8BFDE90A492}" destId="{E3D3EC8E-CDCC-034E-B5DA-9ECE2405932D}" srcOrd="1" destOrd="0" presId="urn:microsoft.com/office/officeart/2008/layout/LinedList"/>
    <dgm:cxn modelId="{FBDCB9C8-FE6E-0940-8298-F707693DE151}" type="presParOf" srcId="{542BE871-6068-3C43-AF23-3E4DFC94E2A0}" destId="{FECECF20-F868-BF41-B4EB-5F6A2BF86A80}" srcOrd="4" destOrd="0" presId="urn:microsoft.com/office/officeart/2008/layout/LinedList"/>
    <dgm:cxn modelId="{6AA46DA6-90C5-BC44-869B-9080D29EA4C1}" type="presParOf" srcId="{542BE871-6068-3C43-AF23-3E4DFC94E2A0}" destId="{285C85A9-F3FB-894E-88F2-2EAB71983F8B}" srcOrd="5" destOrd="0" presId="urn:microsoft.com/office/officeart/2008/layout/LinedList"/>
    <dgm:cxn modelId="{C068CC71-B6AA-A247-B125-5E0333FA3FF3}" type="presParOf" srcId="{285C85A9-F3FB-894E-88F2-2EAB71983F8B}" destId="{C1ECF3F6-A8B2-824F-B64A-0F5A423895DB}" srcOrd="0" destOrd="0" presId="urn:microsoft.com/office/officeart/2008/layout/LinedList"/>
    <dgm:cxn modelId="{533F3835-8DA7-6E4C-A825-D3A5C5825905}" type="presParOf" srcId="{285C85A9-F3FB-894E-88F2-2EAB71983F8B}" destId="{667E6DE7-DB9C-7343-B358-7FEE4633C460}" srcOrd="1" destOrd="0" presId="urn:microsoft.com/office/officeart/2008/layout/LinedList"/>
    <dgm:cxn modelId="{22E03E88-FB07-6F4A-A560-C0A2BE271F6A}" type="presParOf" srcId="{542BE871-6068-3C43-AF23-3E4DFC94E2A0}" destId="{468DDE59-7D90-B947-8178-FE96E3947DA7}" srcOrd="6" destOrd="0" presId="urn:microsoft.com/office/officeart/2008/layout/LinedList"/>
    <dgm:cxn modelId="{F2B9556D-9C5A-F445-86E3-98C8C63F35AE}" type="presParOf" srcId="{542BE871-6068-3C43-AF23-3E4DFC94E2A0}" destId="{F7A7CD85-0EA7-0448-80B1-A1383172EB73}" srcOrd="7" destOrd="0" presId="urn:microsoft.com/office/officeart/2008/layout/LinedList"/>
    <dgm:cxn modelId="{50F1D839-43F2-984A-B267-F0E34D2B1A7F}" type="presParOf" srcId="{F7A7CD85-0EA7-0448-80B1-A1383172EB73}" destId="{72C8F108-173F-6E44-9CA4-8C41D2B8AC8B}" srcOrd="0" destOrd="0" presId="urn:microsoft.com/office/officeart/2008/layout/LinedList"/>
    <dgm:cxn modelId="{D69B8541-36A0-524B-A6CC-34D48027D799}" type="presParOf" srcId="{F7A7CD85-0EA7-0448-80B1-A1383172EB73}" destId="{F026C784-2CE7-9E42-9B8E-E713F3B376E0}" srcOrd="1" destOrd="0" presId="urn:microsoft.com/office/officeart/2008/layout/LinedList"/>
    <dgm:cxn modelId="{668B49D2-ACA0-BB47-AD4B-72146C1F4E63}" type="presParOf" srcId="{542BE871-6068-3C43-AF23-3E4DFC94E2A0}" destId="{734A49D7-0577-E246-95ED-5B8ADCD5ED92}" srcOrd="8" destOrd="0" presId="urn:microsoft.com/office/officeart/2008/layout/LinedList"/>
    <dgm:cxn modelId="{D1BBBCBC-C313-E548-8006-80CD86E3AFBF}" type="presParOf" srcId="{542BE871-6068-3C43-AF23-3E4DFC94E2A0}" destId="{E0C67174-6B17-5248-B770-DDD0CDCB8F3F}" srcOrd="9" destOrd="0" presId="urn:microsoft.com/office/officeart/2008/layout/LinedList"/>
    <dgm:cxn modelId="{1FF1CDB2-6716-114F-AFA3-0E48879CB14E}" type="presParOf" srcId="{E0C67174-6B17-5248-B770-DDD0CDCB8F3F}" destId="{B610B173-C71B-014B-974F-03DF6B597646}" srcOrd="0" destOrd="0" presId="urn:microsoft.com/office/officeart/2008/layout/LinedList"/>
    <dgm:cxn modelId="{95473DEC-4784-3B47-9FB4-C723E1EA4C8C}" type="presParOf" srcId="{E0C67174-6B17-5248-B770-DDD0CDCB8F3F}" destId="{0273DD8A-1741-1841-A527-6912EFC67422}" srcOrd="1" destOrd="0" presId="urn:microsoft.com/office/officeart/2008/layout/LinedList"/>
    <dgm:cxn modelId="{33C97FD9-6861-5149-A7F5-AD166332B438}" type="presParOf" srcId="{542BE871-6068-3C43-AF23-3E4DFC94E2A0}" destId="{AE851C8B-4588-3C4A-A917-107E769BDE11}" srcOrd="10" destOrd="0" presId="urn:microsoft.com/office/officeart/2008/layout/LinedList"/>
    <dgm:cxn modelId="{142E08EA-BFF6-B244-BADB-F012521CF07A}" type="presParOf" srcId="{542BE871-6068-3C43-AF23-3E4DFC94E2A0}" destId="{CC3BA141-9BE4-F646-B6AB-06CDEEB330BC}" srcOrd="11" destOrd="0" presId="urn:microsoft.com/office/officeart/2008/layout/LinedList"/>
    <dgm:cxn modelId="{9340D683-6EB9-2741-B732-FACAE535EFEB}" type="presParOf" srcId="{CC3BA141-9BE4-F646-B6AB-06CDEEB330BC}" destId="{AA860F57-D52F-C74D-817B-343806CCED43}" srcOrd="0" destOrd="0" presId="urn:microsoft.com/office/officeart/2008/layout/LinedList"/>
    <dgm:cxn modelId="{86BACBD2-E6D0-5A49-B271-3958F9A4DB00}" type="presParOf" srcId="{CC3BA141-9BE4-F646-B6AB-06CDEEB330BC}" destId="{1259ECB9-C86A-034F-84ED-40516BC47202}" srcOrd="1" destOrd="0" presId="urn:microsoft.com/office/officeart/2008/layout/LinedList"/>
    <dgm:cxn modelId="{5D508DF7-120F-044B-B313-827FD0BAA509}" type="presParOf" srcId="{542BE871-6068-3C43-AF23-3E4DFC94E2A0}" destId="{503D023C-9ED2-4044-903B-6CAD823930D0}" srcOrd="12" destOrd="0" presId="urn:microsoft.com/office/officeart/2008/layout/LinedList"/>
    <dgm:cxn modelId="{553B77F9-BDD5-1548-AE8F-BB9D10CA0A45}" type="presParOf" srcId="{542BE871-6068-3C43-AF23-3E4DFC94E2A0}" destId="{9C2C9B7D-1214-F541-89AF-D675882A2BA6}" srcOrd="13" destOrd="0" presId="urn:microsoft.com/office/officeart/2008/layout/LinedList"/>
    <dgm:cxn modelId="{FCF26D27-5A3A-D845-B1AF-2218FB30B0F2}" type="presParOf" srcId="{9C2C9B7D-1214-F541-89AF-D675882A2BA6}" destId="{14297102-BB79-924B-81F0-8B4DB741F646}" srcOrd="0" destOrd="0" presId="urn:microsoft.com/office/officeart/2008/layout/LinedList"/>
    <dgm:cxn modelId="{F9E094C8-9F6D-A545-BCEC-3A1D5AEFA0A2}" type="presParOf" srcId="{9C2C9B7D-1214-F541-89AF-D675882A2BA6}" destId="{4909C199-5367-CC40-9C01-856300B36F1C}" srcOrd="1" destOrd="0" presId="urn:microsoft.com/office/officeart/2008/layout/LinedList"/>
    <dgm:cxn modelId="{004BD785-021B-0948-850B-9FF131DBBEDC}" type="presParOf" srcId="{542BE871-6068-3C43-AF23-3E4DFC94E2A0}" destId="{774F878B-2DC7-744A-B4C9-544E39D0E6C9}" srcOrd="14" destOrd="0" presId="urn:microsoft.com/office/officeart/2008/layout/LinedList"/>
    <dgm:cxn modelId="{13598B12-8F5B-D040-ADA6-3EBB96F559B6}" type="presParOf" srcId="{542BE871-6068-3C43-AF23-3E4DFC94E2A0}" destId="{55B4B045-EB0D-9A4B-91EA-365964E0BAC7}" srcOrd="15" destOrd="0" presId="urn:microsoft.com/office/officeart/2008/layout/LinedList"/>
    <dgm:cxn modelId="{3B5BC402-BAFD-074D-89CA-6F1E8351CEC8}" type="presParOf" srcId="{55B4B045-EB0D-9A4B-91EA-365964E0BAC7}" destId="{E1E4F2E7-676D-EB40-8F84-48F854960F9A}" srcOrd="0" destOrd="0" presId="urn:microsoft.com/office/officeart/2008/layout/LinedList"/>
    <dgm:cxn modelId="{290CAE27-096F-CD4D-840D-777A2A9D273A}" type="presParOf" srcId="{55B4B045-EB0D-9A4B-91EA-365964E0BAC7}" destId="{5476B206-3C4E-AD4E-B228-7DF58D438D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9281C-8F62-124D-A48C-846FFBC1A064}">
      <dsp:nvSpPr>
        <dsp:cNvPr id="0" name=""/>
        <dsp:cNvSpPr/>
      </dsp:nvSpPr>
      <dsp:spPr>
        <a:xfrm>
          <a:off x="0" y="512"/>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9BE02-ED86-5F43-B487-403E6082AAF0}">
      <dsp:nvSpPr>
        <dsp:cNvPr id="0" name=""/>
        <dsp:cNvSpPr/>
      </dsp:nvSpPr>
      <dsp:spPr>
        <a:xfrm>
          <a:off x="0" y="512"/>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SWOT Analysis for MAF</a:t>
          </a:r>
        </a:p>
      </dsp:txBody>
      <dsp:txXfrm>
        <a:off x="0" y="512"/>
        <a:ext cx="11274612" cy="419473"/>
      </dsp:txXfrm>
    </dsp:sp>
    <dsp:sp modelId="{B3EA15EF-3413-034F-A6ED-F2765CE51DD1}">
      <dsp:nvSpPr>
        <dsp:cNvPr id="0" name=""/>
        <dsp:cNvSpPr/>
      </dsp:nvSpPr>
      <dsp:spPr>
        <a:xfrm>
          <a:off x="0" y="419986"/>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78B2C-D9FD-E840-B6D5-AC0491AAA4D8}">
      <dsp:nvSpPr>
        <dsp:cNvPr id="0" name=""/>
        <dsp:cNvSpPr/>
      </dsp:nvSpPr>
      <dsp:spPr>
        <a:xfrm>
          <a:off x="0" y="419986"/>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Driving MAF’s Strategic Vision</a:t>
          </a:r>
        </a:p>
      </dsp:txBody>
      <dsp:txXfrm>
        <a:off x="0" y="419986"/>
        <a:ext cx="11274612" cy="419473"/>
      </dsp:txXfrm>
    </dsp:sp>
    <dsp:sp modelId="{4627C8A9-38BC-AF4C-8DE5-F2BCB3B735EB}">
      <dsp:nvSpPr>
        <dsp:cNvPr id="0" name=""/>
        <dsp:cNvSpPr/>
      </dsp:nvSpPr>
      <dsp:spPr>
        <a:xfrm>
          <a:off x="0" y="839459"/>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7D8F58-5255-6B40-9452-98281CD4E0FD}">
      <dsp:nvSpPr>
        <dsp:cNvPr id="0" name=""/>
        <dsp:cNvSpPr/>
      </dsp:nvSpPr>
      <dsp:spPr>
        <a:xfrm>
          <a:off x="0" y="839459"/>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Communicating with MAF Stakeholders</a:t>
          </a:r>
        </a:p>
      </dsp:txBody>
      <dsp:txXfrm>
        <a:off x="0" y="839459"/>
        <a:ext cx="11274612" cy="419473"/>
      </dsp:txXfrm>
    </dsp:sp>
    <dsp:sp modelId="{49E0FE54-CA70-624C-941F-F82C402AFB46}">
      <dsp:nvSpPr>
        <dsp:cNvPr id="0" name=""/>
        <dsp:cNvSpPr/>
      </dsp:nvSpPr>
      <dsp:spPr>
        <a:xfrm>
          <a:off x="0" y="1258933"/>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D99B8-D0D3-1149-B140-90FAE94FC8AA}">
      <dsp:nvSpPr>
        <dsp:cNvPr id="0" name=""/>
        <dsp:cNvSpPr/>
      </dsp:nvSpPr>
      <dsp:spPr>
        <a:xfrm>
          <a:off x="0" y="1258933"/>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Actions I would Recommend to IT and Business Cultures </a:t>
          </a:r>
        </a:p>
      </dsp:txBody>
      <dsp:txXfrm>
        <a:off x="0" y="1258933"/>
        <a:ext cx="11274612" cy="419473"/>
      </dsp:txXfrm>
    </dsp:sp>
    <dsp:sp modelId="{F1D2B407-11EE-474A-8D4C-DEFAC25CA6D9}">
      <dsp:nvSpPr>
        <dsp:cNvPr id="0" name=""/>
        <dsp:cNvSpPr/>
      </dsp:nvSpPr>
      <dsp:spPr>
        <a:xfrm>
          <a:off x="0" y="1678407"/>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E43E8-F44C-6841-AC8B-405E6CD45249}">
      <dsp:nvSpPr>
        <dsp:cNvPr id="0" name=""/>
        <dsp:cNvSpPr/>
      </dsp:nvSpPr>
      <dsp:spPr>
        <a:xfrm>
          <a:off x="0" y="1678407"/>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Assess your IT Talent </a:t>
          </a:r>
        </a:p>
      </dsp:txBody>
      <dsp:txXfrm>
        <a:off x="0" y="1678407"/>
        <a:ext cx="11274612" cy="419473"/>
      </dsp:txXfrm>
    </dsp:sp>
    <dsp:sp modelId="{3B875370-F3EF-7347-AF3D-A6054BD1B09E}">
      <dsp:nvSpPr>
        <dsp:cNvPr id="0" name=""/>
        <dsp:cNvSpPr/>
      </dsp:nvSpPr>
      <dsp:spPr>
        <a:xfrm>
          <a:off x="0" y="2097881"/>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8D387-CC55-2346-B280-F785BB0354B4}">
      <dsp:nvSpPr>
        <dsp:cNvPr id="0" name=""/>
        <dsp:cNvSpPr/>
      </dsp:nvSpPr>
      <dsp:spPr>
        <a:xfrm>
          <a:off x="0" y="2097881"/>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Handle IT Knowledge Gaps </a:t>
          </a:r>
        </a:p>
      </dsp:txBody>
      <dsp:txXfrm>
        <a:off x="0" y="2097881"/>
        <a:ext cx="11274612" cy="419473"/>
      </dsp:txXfrm>
    </dsp:sp>
    <dsp:sp modelId="{6D28FC9F-144A-AA41-B29C-F407A07FF60B}">
      <dsp:nvSpPr>
        <dsp:cNvPr id="0" name=""/>
        <dsp:cNvSpPr/>
      </dsp:nvSpPr>
      <dsp:spPr>
        <a:xfrm>
          <a:off x="0" y="2517355"/>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DD15E-B14F-9F42-A91D-174BB17722E6}">
      <dsp:nvSpPr>
        <dsp:cNvPr id="0" name=""/>
        <dsp:cNvSpPr/>
      </dsp:nvSpPr>
      <dsp:spPr>
        <a:xfrm>
          <a:off x="0" y="2517355"/>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Importance of IT Governance Model and Controls</a:t>
          </a:r>
        </a:p>
      </dsp:txBody>
      <dsp:txXfrm>
        <a:off x="0" y="2517355"/>
        <a:ext cx="11274612" cy="419473"/>
      </dsp:txXfrm>
    </dsp:sp>
    <dsp:sp modelId="{B64154B7-F80B-0544-A802-55EE58FB09B3}">
      <dsp:nvSpPr>
        <dsp:cNvPr id="0" name=""/>
        <dsp:cNvSpPr/>
      </dsp:nvSpPr>
      <dsp:spPr>
        <a:xfrm>
          <a:off x="0" y="2936829"/>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5819D-9360-E846-9E9D-DE46CAC2CED3}">
      <dsp:nvSpPr>
        <dsp:cNvPr id="0" name=""/>
        <dsp:cNvSpPr/>
      </dsp:nvSpPr>
      <dsp:spPr>
        <a:xfrm>
          <a:off x="0" y="2936829"/>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Data Leak Approach </a:t>
          </a:r>
        </a:p>
      </dsp:txBody>
      <dsp:txXfrm>
        <a:off x="0" y="2936829"/>
        <a:ext cx="11274612" cy="419473"/>
      </dsp:txXfrm>
    </dsp:sp>
    <dsp:sp modelId="{9FE454E5-1B6F-DD4A-9D9E-8E3A8E68A38D}">
      <dsp:nvSpPr>
        <dsp:cNvPr id="0" name=""/>
        <dsp:cNvSpPr/>
      </dsp:nvSpPr>
      <dsp:spPr>
        <a:xfrm>
          <a:off x="0" y="3356303"/>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DF258-B07F-E54C-AB39-F82325D92E53}">
      <dsp:nvSpPr>
        <dsp:cNvPr id="0" name=""/>
        <dsp:cNvSpPr/>
      </dsp:nvSpPr>
      <dsp:spPr>
        <a:xfrm>
          <a:off x="0" y="3356303"/>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Conclusion </a:t>
          </a:r>
        </a:p>
      </dsp:txBody>
      <dsp:txXfrm>
        <a:off x="0" y="3356303"/>
        <a:ext cx="11274612" cy="419473"/>
      </dsp:txXfrm>
    </dsp:sp>
    <dsp:sp modelId="{1B55D5CD-E8EF-4148-9B17-40FF5AF58121}">
      <dsp:nvSpPr>
        <dsp:cNvPr id="0" name=""/>
        <dsp:cNvSpPr/>
      </dsp:nvSpPr>
      <dsp:spPr>
        <a:xfrm>
          <a:off x="0" y="3775776"/>
          <a:ext cx="112746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48E35-B8ED-5747-BA16-3F2FC4AC2F7F}">
      <dsp:nvSpPr>
        <dsp:cNvPr id="0" name=""/>
        <dsp:cNvSpPr/>
      </dsp:nvSpPr>
      <dsp:spPr>
        <a:xfrm>
          <a:off x="0" y="3775776"/>
          <a:ext cx="11274612" cy="419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References </a:t>
          </a:r>
        </a:p>
      </dsp:txBody>
      <dsp:txXfrm>
        <a:off x="0" y="3775776"/>
        <a:ext cx="11274612" cy="419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22A2B-E97A-4970-9834-5F2F81629A9E}">
      <dsp:nvSpPr>
        <dsp:cNvPr id="0" name=""/>
        <dsp:cNvSpPr/>
      </dsp:nvSpPr>
      <dsp:spPr>
        <a:xfrm>
          <a:off x="1172702" y="0"/>
          <a:ext cx="1248206" cy="991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0F799-2638-447A-A946-6DFDD16677B2}">
      <dsp:nvSpPr>
        <dsp:cNvPr id="0" name=""/>
        <dsp:cNvSpPr/>
      </dsp:nvSpPr>
      <dsp:spPr>
        <a:xfrm>
          <a:off x="13653" y="1063601"/>
          <a:ext cx="3566305" cy="42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Sabon Next LT"/>
            </a:rPr>
            <a:t>Upskilling</a:t>
          </a:r>
          <a:endParaRPr lang="en-US" sz="2300" kern="1200"/>
        </a:p>
      </dsp:txBody>
      <dsp:txXfrm>
        <a:off x="13653" y="1063601"/>
        <a:ext cx="3566305" cy="425059"/>
      </dsp:txXfrm>
    </dsp:sp>
    <dsp:sp modelId="{CC01165C-854B-45E3-92C7-F959040D8ECE}">
      <dsp:nvSpPr>
        <dsp:cNvPr id="0" name=""/>
        <dsp:cNvSpPr/>
      </dsp:nvSpPr>
      <dsp:spPr>
        <a:xfrm>
          <a:off x="13653" y="1522055"/>
          <a:ext cx="3566305" cy="5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Sabon Next LT"/>
            </a:rPr>
            <a:t>Identify underutilized staff</a:t>
          </a:r>
          <a:endParaRPr lang="en-US" sz="1700" kern="1200"/>
        </a:p>
        <a:p>
          <a:pPr marL="0" lvl="0" indent="0" algn="ctr" defTabSz="755650">
            <a:lnSpc>
              <a:spcPct val="100000"/>
            </a:lnSpc>
            <a:spcBef>
              <a:spcPct val="0"/>
            </a:spcBef>
            <a:spcAft>
              <a:spcPct val="35000"/>
            </a:spcAft>
            <a:buNone/>
          </a:pPr>
          <a:r>
            <a:rPr lang="en-US" sz="1700" kern="1200">
              <a:latin typeface="Sabon Next LT"/>
            </a:rPr>
            <a:t>Provide "On the job" training</a:t>
          </a:r>
          <a:endParaRPr lang="en-US" sz="1700" kern="1200"/>
        </a:p>
      </dsp:txBody>
      <dsp:txXfrm>
        <a:off x="13653" y="1522055"/>
        <a:ext cx="3566305" cy="581350"/>
      </dsp:txXfrm>
    </dsp:sp>
    <dsp:sp modelId="{ABB1AEC1-053D-44F8-B1E7-60CE6DE7A71B}">
      <dsp:nvSpPr>
        <dsp:cNvPr id="0" name=""/>
        <dsp:cNvSpPr/>
      </dsp:nvSpPr>
      <dsp:spPr>
        <a:xfrm>
          <a:off x="5363111" y="0"/>
          <a:ext cx="1248206" cy="991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E0A8AF-D0FE-44A4-8A11-425DD7C42F33}">
      <dsp:nvSpPr>
        <dsp:cNvPr id="0" name=""/>
        <dsp:cNvSpPr/>
      </dsp:nvSpPr>
      <dsp:spPr>
        <a:xfrm>
          <a:off x="4204062" y="1063601"/>
          <a:ext cx="3566305" cy="42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Sabon Next LT"/>
            </a:rPr>
            <a:t>Hire Outside Talent</a:t>
          </a:r>
          <a:endParaRPr lang="en-US" sz="2300" kern="1200"/>
        </a:p>
      </dsp:txBody>
      <dsp:txXfrm>
        <a:off x="4204062" y="1063601"/>
        <a:ext cx="3566305" cy="425059"/>
      </dsp:txXfrm>
    </dsp:sp>
    <dsp:sp modelId="{3843B7C9-2C3D-4F99-948E-B4635593B406}">
      <dsp:nvSpPr>
        <dsp:cNvPr id="0" name=""/>
        <dsp:cNvSpPr/>
      </dsp:nvSpPr>
      <dsp:spPr>
        <a:xfrm>
          <a:off x="4204062" y="1522055"/>
          <a:ext cx="3566305" cy="5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Sabon Next LT"/>
            </a:rPr>
            <a:t>Identify skill requirements</a:t>
          </a:r>
          <a:endParaRPr lang="en-US" sz="1700" kern="1200"/>
        </a:p>
        <a:p>
          <a:pPr marL="0" lvl="0" indent="0" algn="ctr" defTabSz="755650">
            <a:lnSpc>
              <a:spcPct val="100000"/>
            </a:lnSpc>
            <a:spcBef>
              <a:spcPct val="0"/>
            </a:spcBef>
            <a:spcAft>
              <a:spcPct val="35000"/>
            </a:spcAft>
            <a:buNone/>
          </a:pPr>
          <a:r>
            <a:rPr lang="en-US" sz="1700" kern="1200">
              <a:latin typeface="Sabon Next LT"/>
            </a:rPr>
            <a:t>Consider Full Time staff and Consultants</a:t>
          </a:r>
        </a:p>
      </dsp:txBody>
      <dsp:txXfrm>
        <a:off x="4204062" y="1522055"/>
        <a:ext cx="3566305" cy="581350"/>
      </dsp:txXfrm>
    </dsp:sp>
    <dsp:sp modelId="{22A9AC1E-CFC3-45A0-ADC0-AF3C5F7E218C}">
      <dsp:nvSpPr>
        <dsp:cNvPr id="0" name=""/>
        <dsp:cNvSpPr/>
      </dsp:nvSpPr>
      <dsp:spPr>
        <a:xfrm>
          <a:off x="9553520" y="0"/>
          <a:ext cx="1248206" cy="991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53287-C104-4FED-928A-BA4110646D96}">
      <dsp:nvSpPr>
        <dsp:cNvPr id="0" name=""/>
        <dsp:cNvSpPr/>
      </dsp:nvSpPr>
      <dsp:spPr>
        <a:xfrm>
          <a:off x="8394471" y="1063601"/>
          <a:ext cx="3566305" cy="42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Sabon Next LT"/>
            </a:rPr>
            <a:t>Change Management Plan</a:t>
          </a:r>
          <a:endParaRPr lang="en-US" sz="2300" kern="1200"/>
        </a:p>
      </dsp:txBody>
      <dsp:txXfrm>
        <a:off x="8394471" y="1063601"/>
        <a:ext cx="3566305" cy="425059"/>
      </dsp:txXfrm>
    </dsp:sp>
    <dsp:sp modelId="{9C1413D1-B276-4574-B70C-6F88D3D75DDD}">
      <dsp:nvSpPr>
        <dsp:cNvPr id="0" name=""/>
        <dsp:cNvSpPr/>
      </dsp:nvSpPr>
      <dsp:spPr>
        <a:xfrm>
          <a:off x="8394471" y="1522055"/>
          <a:ext cx="3566305" cy="5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Sabon Next LT"/>
            </a:rPr>
            <a:t>Foster a collaborative culture</a:t>
          </a:r>
          <a:endParaRPr lang="en-US" sz="1700" kern="1200"/>
        </a:p>
        <a:p>
          <a:pPr marL="0" lvl="0" indent="0" algn="ctr" defTabSz="755650">
            <a:lnSpc>
              <a:spcPct val="100000"/>
            </a:lnSpc>
            <a:spcBef>
              <a:spcPct val="0"/>
            </a:spcBef>
            <a:spcAft>
              <a:spcPct val="35000"/>
            </a:spcAft>
            <a:buNone/>
          </a:pPr>
          <a:r>
            <a:rPr lang="en-US" sz="1700" kern="1200">
              <a:latin typeface="Sabon Next LT"/>
            </a:rPr>
            <a:t>Focus on learning and using new skills</a:t>
          </a:r>
          <a:endParaRPr lang="en-US" sz="1700" kern="1200"/>
        </a:p>
      </dsp:txBody>
      <dsp:txXfrm>
        <a:off x="8394471" y="1522055"/>
        <a:ext cx="3566305" cy="581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E3ED3-66B9-4434-B393-D8CB06BC8CCD}">
      <dsp:nvSpPr>
        <dsp:cNvPr id="0" name=""/>
        <dsp:cNvSpPr/>
      </dsp:nvSpPr>
      <dsp:spPr>
        <a:xfrm>
          <a:off x="39802" y="259160"/>
          <a:ext cx="1482081" cy="14820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1B0DD-E8F0-40EB-9C5C-ECB34566A11D}">
      <dsp:nvSpPr>
        <dsp:cNvPr id="0" name=""/>
        <dsp:cNvSpPr/>
      </dsp:nvSpPr>
      <dsp:spPr>
        <a:xfrm>
          <a:off x="351039" y="570397"/>
          <a:ext cx="859607" cy="85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788AC-DF73-44B8-8222-326364B81021}">
      <dsp:nvSpPr>
        <dsp:cNvPr id="0" name=""/>
        <dsp:cNvSpPr/>
      </dsp:nvSpPr>
      <dsp:spPr>
        <a:xfrm>
          <a:off x="1839472" y="259160"/>
          <a:ext cx="3493477" cy="148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Alignment with Business Objectives </a:t>
          </a:r>
        </a:p>
      </dsp:txBody>
      <dsp:txXfrm>
        <a:off x="1839472" y="259160"/>
        <a:ext cx="3493477" cy="1482081"/>
      </dsp:txXfrm>
    </dsp:sp>
    <dsp:sp modelId="{E3FBC83F-44DF-44BA-80B2-677BBBE88CF0}">
      <dsp:nvSpPr>
        <dsp:cNvPr id="0" name=""/>
        <dsp:cNvSpPr/>
      </dsp:nvSpPr>
      <dsp:spPr>
        <a:xfrm>
          <a:off x="5941662" y="259160"/>
          <a:ext cx="1482081" cy="14820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87B68-3084-4CAD-B377-1C8716F27E2D}">
      <dsp:nvSpPr>
        <dsp:cNvPr id="0" name=""/>
        <dsp:cNvSpPr/>
      </dsp:nvSpPr>
      <dsp:spPr>
        <a:xfrm>
          <a:off x="6252899" y="570397"/>
          <a:ext cx="859607" cy="85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13B99-23FF-403D-9B39-820FCDF86DBD}">
      <dsp:nvSpPr>
        <dsp:cNvPr id="0" name=""/>
        <dsp:cNvSpPr/>
      </dsp:nvSpPr>
      <dsp:spPr>
        <a:xfrm>
          <a:off x="7741332" y="259160"/>
          <a:ext cx="3493477" cy="148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Risk Management and Compliance </a:t>
          </a:r>
        </a:p>
      </dsp:txBody>
      <dsp:txXfrm>
        <a:off x="7741332" y="259160"/>
        <a:ext cx="3493477" cy="1482081"/>
      </dsp:txXfrm>
    </dsp:sp>
    <dsp:sp modelId="{E83733A2-C964-425A-B83B-D89BEFDBFA0D}">
      <dsp:nvSpPr>
        <dsp:cNvPr id="0" name=""/>
        <dsp:cNvSpPr/>
      </dsp:nvSpPr>
      <dsp:spPr>
        <a:xfrm>
          <a:off x="39802" y="2454521"/>
          <a:ext cx="1482081" cy="14820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A9016-18BE-4B22-A53B-044D785276C8}">
      <dsp:nvSpPr>
        <dsp:cNvPr id="0" name=""/>
        <dsp:cNvSpPr/>
      </dsp:nvSpPr>
      <dsp:spPr>
        <a:xfrm>
          <a:off x="351039" y="2765758"/>
          <a:ext cx="859607" cy="8596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A12A5-5481-4E1F-B01A-D3F6420A39BD}">
      <dsp:nvSpPr>
        <dsp:cNvPr id="0" name=""/>
        <dsp:cNvSpPr/>
      </dsp:nvSpPr>
      <dsp:spPr>
        <a:xfrm>
          <a:off x="1839472" y="2454521"/>
          <a:ext cx="3493477" cy="148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Enhanced Decision Making and Efficiency </a:t>
          </a:r>
        </a:p>
      </dsp:txBody>
      <dsp:txXfrm>
        <a:off x="1839472" y="2454521"/>
        <a:ext cx="3493477" cy="1482081"/>
      </dsp:txXfrm>
    </dsp:sp>
    <dsp:sp modelId="{FB9C9009-AB62-49D3-BBA0-69294A060FEE}">
      <dsp:nvSpPr>
        <dsp:cNvPr id="0" name=""/>
        <dsp:cNvSpPr/>
      </dsp:nvSpPr>
      <dsp:spPr>
        <a:xfrm>
          <a:off x="5941662" y="2454521"/>
          <a:ext cx="1482081" cy="14820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7F22A-E812-4BC4-946F-4628CD8F3AC4}">
      <dsp:nvSpPr>
        <dsp:cNvPr id="0" name=""/>
        <dsp:cNvSpPr/>
      </dsp:nvSpPr>
      <dsp:spPr>
        <a:xfrm>
          <a:off x="6252899" y="2765758"/>
          <a:ext cx="859607" cy="8596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ADA7B-E09E-44F9-8E50-C6D2F7520875}">
      <dsp:nvSpPr>
        <dsp:cNvPr id="0" name=""/>
        <dsp:cNvSpPr/>
      </dsp:nvSpPr>
      <dsp:spPr>
        <a:xfrm>
          <a:off x="7741332" y="2454521"/>
          <a:ext cx="3493477" cy="148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Value Creation and Innovation </a:t>
          </a:r>
        </a:p>
      </dsp:txBody>
      <dsp:txXfrm>
        <a:off x="7741332" y="2454521"/>
        <a:ext cx="3493477" cy="1482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2012E-BFF5-4F82-A868-D256017A6EE0}">
      <dsp:nvSpPr>
        <dsp:cNvPr id="0" name=""/>
        <dsp:cNvSpPr/>
      </dsp:nvSpPr>
      <dsp:spPr>
        <a:xfrm>
          <a:off x="0" y="3277"/>
          <a:ext cx="11274612" cy="698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A7574-D349-4CDA-85D9-F4BA1383EC28}">
      <dsp:nvSpPr>
        <dsp:cNvPr id="0" name=""/>
        <dsp:cNvSpPr/>
      </dsp:nvSpPr>
      <dsp:spPr>
        <a:xfrm>
          <a:off x="211205" y="160373"/>
          <a:ext cx="384010" cy="384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EF3BF-D0CB-4787-8F1E-4037C1008D01}">
      <dsp:nvSpPr>
        <dsp:cNvPr id="0" name=""/>
        <dsp:cNvSpPr/>
      </dsp:nvSpPr>
      <dsp:spPr>
        <a:xfrm>
          <a:off x="806422" y="3277"/>
          <a:ext cx="10468189" cy="69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93" tIns="73893" rIns="73893" bIns="73893" numCol="1" spcCol="1270" anchor="ctr" anchorCtr="0">
          <a:noAutofit/>
        </a:bodyPr>
        <a:lstStyle/>
        <a:p>
          <a:pPr marL="0" lvl="0" indent="0" algn="l" defTabSz="844550">
            <a:lnSpc>
              <a:spcPct val="100000"/>
            </a:lnSpc>
            <a:spcBef>
              <a:spcPct val="0"/>
            </a:spcBef>
            <a:spcAft>
              <a:spcPct val="35000"/>
            </a:spcAft>
            <a:buNone/>
          </a:pPr>
          <a:r>
            <a:rPr lang="en-IN" sz="1900" b="0" i="0" kern="1200"/>
            <a:t>Enhanced Data Quality Assurance</a:t>
          </a:r>
          <a:endParaRPr lang="en-US" sz="1900" b="0" kern="1200"/>
        </a:p>
      </dsp:txBody>
      <dsp:txXfrm>
        <a:off x="806422" y="3277"/>
        <a:ext cx="10468189" cy="698201"/>
      </dsp:txXfrm>
    </dsp:sp>
    <dsp:sp modelId="{E61FCCA8-BF57-42D4-B6FC-C2B96B984453}">
      <dsp:nvSpPr>
        <dsp:cNvPr id="0" name=""/>
        <dsp:cNvSpPr/>
      </dsp:nvSpPr>
      <dsp:spPr>
        <a:xfrm>
          <a:off x="0" y="876029"/>
          <a:ext cx="11274612" cy="698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AE778-F18F-495F-AAF3-3D57E032C59B}">
      <dsp:nvSpPr>
        <dsp:cNvPr id="0" name=""/>
        <dsp:cNvSpPr/>
      </dsp:nvSpPr>
      <dsp:spPr>
        <a:xfrm>
          <a:off x="211205" y="1033124"/>
          <a:ext cx="384010" cy="384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DC8CA-FE7F-4473-835A-CBA85CBEDC0A}">
      <dsp:nvSpPr>
        <dsp:cNvPr id="0" name=""/>
        <dsp:cNvSpPr/>
      </dsp:nvSpPr>
      <dsp:spPr>
        <a:xfrm>
          <a:off x="806422" y="876029"/>
          <a:ext cx="10468189" cy="69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93" tIns="73893" rIns="73893" bIns="73893" numCol="1" spcCol="1270" anchor="ctr" anchorCtr="0">
          <a:noAutofit/>
        </a:bodyPr>
        <a:lstStyle/>
        <a:p>
          <a:pPr marL="0" lvl="0" indent="0" algn="l" defTabSz="844550">
            <a:lnSpc>
              <a:spcPct val="100000"/>
            </a:lnSpc>
            <a:spcBef>
              <a:spcPct val="0"/>
            </a:spcBef>
            <a:spcAft>
              <a:spcPct val="35000"/>
            </a:spcAft>
            <a:buNone/>
          </a:pPr>
          <a:r>
            <a:rPr lang="en-IN" sz="1900" b="0" i="0" kern="1200"/>
            <a:t>Improved Governance and Compliance</a:t>
          </a:r>
          <a:endParaRPr lang="en-US" sz="1900" b="0" kern="1200"/>
        </a:p>
      </dsp:txBody>
      <dsp:txXfrm>
        <a:off x="806422" y="876029"/>
        <a:ext cx="10468189" cy="698201"/>
      </dsp:txXfrm>
    </dsp:sp>
    <dsp:sp modelId="{B371E093-99FA-4557-BE55-3A29DDEA8F85}">
      <dsp:nvSpPr>
        <dsp:cNvPr id="0" name=""/>
        <dsp:cNvSpPr/>
      </dsp:nvSpPr>
      <dsp:spPr>
        <a:xfrm>
          <a:off x="0" y="1748780"/>
          <a:ext cx="11274612" cy="698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8EB1A-2E9C-4088-9BCF-90677C977DA2}">
      <dsp:nvSpPr>
        <dsp:cNvPr id="0" name=""/>
        <dsp:cNvSpPr/>
      </dsp:nvSpPr>
      <dsp:spPr>
        <a:xfrm>
          <a:off x="211205" y="1905876"/>
          <a:ext cx="384010" cy="384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FCDBC-6671-40C0-B769-98F7CD829B81}">
      <dsp:nvSpPr>
        <dsp:cNvPr id="0" name=""/>
        <dsp:cNvSpPr/>
      </dsp:nvSpPr>
      <dsp:spPr>
        <a:xfrm>
          <a:off x="806422" y="1748780"/>
          <a:ext cx="10468189" cy="69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93" tIns="73893" rIns="73893" bIns="73893" numCol="1" spcCol="1270" anchor="ctr" anchorCtr="0">
          <a:noAutofit/>
        </a:bodyPr>
        <a:lstStyle/>
        <a:p>
          <a:pPr marL="0" lvl="0" indent="0" algn="l" defTabSz="844550">
            <a:lnSpc>
              <a:spcPct val="100000"/>
            </a:lnSpc>
            <a:spcBef>
              <a:spcPct val="0"/>
            </a:spcBef>
            <a:spcAft>
              <a:spcPct val="35000"/>
            </a:spcAft>
            <a:buNone/>
          </a:pPr>
          <a:r>
            <a:rPr lang="en-IN" sz="1900" b="0" i="0" kern="1200"/>
            <a:t>Facilitated Data Discovery and Understanding</a:t>
          </a:r>
          <a:endParaRPr lang="en-US" sz="1900" b="0" kern="1200"/>
        </a:p>
      </dsp:txBody>
      <dsp:txXfrm>
        <a:off x="806422" y="1748780"/>
        <a:ext cx="10468189" cy="698201"/>
      </dsp:txXfrm>
    </dsp:sp>
    <dsp:sp modelId="{7EF8348C-8BED-49C2-B529-1AE2E6E6A8D7}">
      <dsp:nvSpPr>
        <dsp:cNvPr id="0" name=""/>
        <dsp:cNvSpPr/>
      </dsp:nvSpPr>
      <dsp:spPr>
        <a:xfrm>
          <a:off x="0" y="2621532"/>
          <a:ext cx="11274612" cy="698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33981-D6EE-46B5-B033-D9FF144A21B6}">
      <dsp:nvSpPr>
        <dsp:cNvPr id="0" name=""/>
        <dsp:cNvSpPr/>
      </dsp:nvSpPr>
      <dsp:spPr>
        <a:xfrm>
          <a:off x="211205" y="2778627"/>
          <a:ext cx="384010" cy="3840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EE3ADD-201E-41DB-9951-2C20AC0B0738}">
      <dsp:nvSpPr>
        <dsp:cNvPr id="0" name=""/>
        <dsp:cNvSpPr/>
      </dsp:nvSpPr>
      <dsp:spPr>
        <a:xfrm>
          <a:off x="806422" y="2621532"/>
          <a:ext cx="10468189" cy="69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93" tIns="73893" rIns="73893" bIns="73893" numCol="1" spcCol="1270" anchor="ctr" anchorCtr="0">
          <a:noAutofit/>
        </a:bodyPr>
        <a:lstStyle/>
        <a:p>
          <a:pPr marL="0" lvl="0" indent="0" algn="l" defTabSz="844550">
            <a:lnSpc>
              <a:spcPct val="100000"/>
            </a:lnSpc>
            <a:spcBef>
              <a:spcPct val="0"/>
            </a:spcBef>
            <a:spcAft>
              <a:spcPct val="35000"/>
            </a:spcAft>
            <a:buNone/>
          </a:pPr>
          <a:r>
            <a:rPr lang="en-IN" sz="1900" b="0" i="0" kern="1200"/>
            <a:t>Enhanced Analytical Capabilities</a:t>
          </a:r>
          <a:endParaRPr lang="en-US" sz="1900" b="0" kern="1200"/>
        </a:p>
      </dsp:txBody>
      <dsp:txXfrm>
        <a:off x="806422" y="2621532"/>
        <a:ext cx="10468189" cy="698201"/>
      </dsp:txXfrm>
    </dsp:sp>
    <dsp:sp modelId="{A71EE807-82C0-4754-B10D-6FA76FF92001}">
      <dsp:nvSpPr>
        <dsp:cNvPr id="0" name=""/>
        <dsp:cNvSpPr/>
      </dsp:nvSpPr>
      <dsp:spPr>
        <a:xfrm>
          <a:off x="0" y="3494283"/>
          <a:ext cx="11274612" cy="698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E055D-8E6C-4C08-9876-25BC6E1A9C41}">
      <dsp:nvSpPr>
        <dsp:cNvPr id="0" name=""/>
        <dsp:cNvSpPr/>
      </dsp:nvSpPr>
      <dsp:spPr>
        <a:xfrm>
          <a:off x="211205" y="3651379"/>
          <a:ext cx="384010" cy="3840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B4F063-111E-4257-BFC2-58F299C18EF9}">
      <dsp:nvSpPr>
        <dsp:cNvPr id="0" name=""/>
        <dsp:cNvSpPr/>
      </dsp:nvSpPr>
      <dsp:spPr>
        <a:xfrm>
          <a:off x="806422" y="3494283"/>
          <a:ext cx="10468189" cy="69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93" tIns="73893" rIns="73893" bIns="73893" numCol="1" spcCol="1270" anchor="ctr" anchorCtr="0">
          <a:noAutofit/>
        </a:bodyPr>
        <a:lstStyle/>
        <a:p>
          <a:pPr marL="0" lvl="0" indent="0" algn="l" defTabSz="844550">
            <a:lnSpc>
              <a:spcPct val="100000"/>
            </a:lnSpc>
            <a:spcBef>
              <a:spcPct val="0"/>
            </a:spcBef>
            <a:spcAft>
              <a:spcPct val="35000"/>
            </a:spcAft>
            <a:buNone/>
          </a:pPr>
          <a:r>
            <a:rPr lang="en-IN" sz="1900" b="0" i="0" kern="1200"/>
            <a:t>Real-time Decision Support</a:t>
          </a:r>
          <a:endParaRPr lang="en-US" sz="1900" b="0" kern="1200"/>
        </a:p>
      </dsp:txBody>
      <dsp:txXfrm>
        <a:off x="806422" y="3494283"/>
        <a:ext cx="10468189" cy="6982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29F20-1113-488E-B754-DD22F092FAA6}">
      <dsp:nvSpPr>
        <dsp:cNvPr id="0" name=""/>
        <dsp:cNvSpPr/>
      </dsp:nvSpPr>
      <dsp:spPr>
        <a:xfrm>
          <a:off x="973190" y="642236"/>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79961-9EEA-4B61-9C40-C8FD4D08C1F7}">
      <dsp:nvSpPr>
        <dsp:cNvPr id="0" name=""/>
        <dsp:cNvSpPr/>
      </dsp:nvSpPr>
      <dsp:spPr>
        <a:xfrm>
          <a:off x="1242597" y="911643"/>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5D89B7-3BFF-4ACD-AF9A-DB97F4324FE6}">
      <dsp:nvSpPr>
        <dsp:cNvPr id="0" name=""/>
        <dsp:cNvSpPr/>
      </dsp:nvSpPr>
      <dsp:spPr>
        <a:xfrm>
          <a:off x="569079" y="230012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Strategic Vision and Leadership</a:t>
          </a:r>
        </a:p>
      </dsp:txBody>
      <dsp:txXfrm>
        <a:off x="569079" y="2300126"/>
        <a:ext cx="2072362" cy="720000"/>
      </dsp:txXfrm>
    </dsp:sp>
    <dsp:sp modelId="{4C0A5DC2-CC44-4AB0-AE83-85A6ABACBDC4}">
      <dsp:nvSpPr>
        <dsp:cNvPr id="0" name=""/>
        <dsp:cNvSpPr/>
      </dsp:nvSpPr>
      <dsp:spPr>
        <a:xfrm>
          <a:off x="3408216" y="642236"/>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42496-703D-45B2-A90B-80B403E66DC7}">
      <dsp:nvSpPr>
        <dsp:cNvPr id="0" name=""/>
        <dsp:cNvSpPr/>
      </dsp:nvSpPr>
      <dsp:spPr>
        <a:xfrm>
          <a:off x="3677623" y="911643"/>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A5379-8E5A-48C0-8C09-6015E54B7034}">
      <dsp:nvSpPr>
        <dsp:cNvPr id="0" name=""/>
        <dsp:cNvSpPr/>
      </dsp:nvSpPr>
      <dsp:spPr>
        <a:xfrm>
          <a:off x="3004105" y="230012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Transformational Initiatives </a:t>
          </a:r>
        </a:p>
      </dsp:txBody>
      <dsp:txXfrm>
        <a:off x="3004105" y="2300126"/>
        <a:ext cx="2072362" cy="720000"/>
      </dsp:txXfrm>
    </dsp:sp>
    <dsp:sp modelId="{1DED8F19-FD17-4313-BA3B-4386DF63CBCD}">
      <dsp:nvSpPr>
        <dsp:cNvPr id="0" name=""/>
        <dsp:cNvSpPr/>
      </dsp:nvSpPr>
      <dsp:spPr>
        <a:xfrm>
          <a:off x="5843242" y="642236"/>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B6729-8476-4B65-AFD0-B4A6E1186A3F}">
      <dsp:nvSpPr>
        <dsp:cNvPr id="0" name=""/>
        <dsp:cNvSpPr/>
      </dsp:nvSpPr>
      <dsp:spPr>
        <a:xfrm>
          <a:off x="6112649" y="911643"/>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3A4592-F7F3-45CE-B468-D5125866EA73}">
      <dsp:nvSpPr>
        <dsp:cNvPr id="0" name=""/>
        <dsp:cNvSpPr/>
      </dsp:nvSpPr>
      <dsp:spPr>
        <a:xfrm>
          <a:off x="5439131" y="230012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Business Impact </a:t>
          </a:r>
        </a:p>
      </dsp:txBody>
      <dsp:txXfrm>
        <a:off x="5439131" y="2300126"/>
        <a:ext cx="2072362" cy="720000"/>
      </dsp:txXfrm>
    </dsp:sp>
    <dsp:sp modelId="{1B8AE77D-1775-43E0-9EED-6BB926ED0397}">
      <dsp:nvSpPr>
        <dsp:cNvPr id="0" name=""/>
        <dsp:cNvSpPr/>
      </dsp:nvSpPr>
      <dsp:spPr>
        <a:xfrm>
          <a:off x="8278268" y="642236"/>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4152C-F7EB-4123-B7E5-9A833A8FF0DE}">
      <dsp:nvSpPr>
        <dsp:cNvPr id="0" name=""/>
        <dsp:cNvSpPr/>
      </dsp:nvSpPr>
      <dsp:spPr>
        <a:xfrm>
          <a:off x="8547675" y="911643"/>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A1DE98-82E8-4122-B84E-F2534FFE3576}">
      <dsp:nvSpPr>
        <dsp:cNvPr id="0" name=""/>
        <dsp:cNvSpPr/>
      </dsp:nvSpPr>
      <dsp:spPr>
        <a:xfrm>
          <a:off x="7874157" y="230012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Future Direction </a:t>
          </a:r>
        </a:p>
      </dsp:txBody>
      <dsp:txXfrm>
        <a:off x="7874157" y="2300126"/>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A8BA8-7CAB-0B4C-B014-059C230D74F9}">
      <dsp:nvSpPr>
        <dsp:cNvPr id="0" name=""/>
        <dsp:cNvSpPr/>
      </dsp:nvSpPr>
      <dsp:spPr>
        <a:xfrm>
          <a:off x="0" y="0"/>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17350-519A-934F-A171-5D22FFED9159}">
      <dsp:nvSpPr>
        <dsp:cNvPr id="0" name=""/>
        <dsp:cNvSpPr/>
      </dsp:nvSpPr>
      <dsp:spPr>
        <a:xfrm>
          <a:off x="0" y="0"/>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“How to Address the Skills Gap.” </a:t>
          </a:r>
          <a:r>
            <a:rPr lang="en-US" sz="1400" i="1" kern="1200">
              <a:hlinkClick xmlns:r="http://schemas.openxmlformats.org/officeDocument/2006/relationships" r:id="rId1"/>
            </a:rPr>
            <a:t>Www.shrm.org</a:t>
          </a:r>
          <a:r>
            <a:rPr lang="en-US" sz="1400" kern="1200"/>
            <a:t>, </a:t>
          </a:r>
          <a:r>
            <a:rPr lang="en-US" sz="1400" kern="1200">
              <a:hlinkClick xmlns:r="http://schemas.openxmlformats.org/officeDocument/2006/relationships" r:id="rId2"/>
            </a:rPr>
            <a:t>www.shrm.org/topics-tools/tools/how-to-guides/how-to-address-skills-gap</a:t>
          </a:r>
          <a:r>
            <a:rPr lang="en-US" sz="1400" kern="1200"/>
            <a:t>.</a:t>
          </a:r>
        </a:p>
      </dsp:txBody>
      <dsp:txXfrm>
        <a:off x="0" y="0"/>
        <a:ext cx="10736730" cy="572095"/>
      </dsp:txXfrm>
    </dsp:sp>
    <dsp:sp modelId="{3FFB00EE-B04B-F842-A51B-CD0A06079782}">
      <dsp:nvSpPr>
        <dsp:cNvPr id="0" name=""/>
        <dsp:cNvSpPr/>
      </dsp:nvSpPr>
      <dsp:spPr>
        <a:xfrm>
          <a:off x="0" y="572095"/>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0F123-BDB9-204E-81DF-B6D8395E9615}">
      <dsp:nvSpPr>
        <dsp:cNvPr id="0" name=""/>
        <dsp:cNvSpPr/>
      </dsp:nvSpPr>
      <dsp:spPr>
        <a:xfrm>
          <a:off x="0" y="572095"/>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“Upskilling and Reskilling: Addressing the Skills Gap in the Workforce.” </a:t>
          </a:r>
          <a:r>
            <a:rPr lang="en-US" sz="1400" i="1" kern="1200">
              <a:hlinkClick xmlns:r="http://schemas.openxmlformats.org/officeDocument/2006/relationships" r:id="rId3"/>
            </a:rPr>
            <a:t>Www.linkedin.com</a:t>
          </a:r>
          <a:r>
            <a:rPr lang="en-US" sz="1400" kern="1200"/>
            <a:t>, </a:t>
          </a:r>
          <a:r>
            <a:rPr lang="en-US" sz="1400" kern="1200">
              <a:hlinkClick xmlns:r="http://schemas.openxmlformats.org/officeDocument/2006/relationships" r:id="rId4"/>
            </a:rPr>
            <a:t>www.linkedin.com/pulse/upskilling-reskilling-addressing-skills-zlt2f/</a:t>
          </a:r>
          <a:r>
            <a:rPr lang="en-US" sz="1400" kern="1200"/>
            <a:t>. Accessed 31 Mar. 2024.</a:t>
          </a:r>
        </a:p>
      </dsp:txBody>
      <dsp:txXfrm>
        <a:off x="0" y="572095"/>
        <a:ext cx="10736730" cy="572095"/>
      </dsp:txXfrm>
    </dsp:sp>
    <dsp:sp modelId="{FECECF20-F868-BF41-B4EB-5F6A2BF86A80}">
      <dsp:nvSpPr>
        <dsp:cNvPr id="0" name=""/>
        <dsp:cNvSpPr/>
      </dsp:nvSpPr>
      <dsp:spPr>
        <a:xfrm>
          <a:off x="0" y="1144190"/>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CF3F6-A8B2-824F-B64A-0F5A423895DB}">
      <dsp:nvSpPr>
        <dsp:cNvPr id="0" name=""/>
        <dsp:cNvSpPr/>
      </dsp:nvSpPr>
      <dsp:spPr>
        <a:xfrm>
          <a:off x="0" y="1144190"/>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Roberts, Dan. Unleashing the Power of It. Wiley, 2013.</a:t>
          </a:r>
        </a:p>
      </dsp:txBody>
      <dsp:txXfrm>
        <a:off x="0" y="1144190"/>
        <a:ext cx="10736730" cy="572095"/>
      </dsp:txXfrm>
    </dsp:sp>
    <dsp:sp modelId="{468DDE59-7D90-B947-8178-FE96E3947DA7}">
      <dsp:nvSpPr>
        <dsp:cNvPr id="0" name=""/>
        <dsp:cNvSpPr/>
      </dsp:nvSpPr>
      <dsp:spPr>
        <a:xfrm>
          <a:off x="0" y="1716286"/>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F108-173F-6E44-9CA4-8C41D2B8AC8B}">
      <dsp:nvSpPr>
        <dsp:cNvPr id="0" name=""/>
        <dsp:cNvSpPr/>
      </dsp:nvSpPr>
      <dsp:spPr>
        <a:xfrm>
          <a:off x="0" y="1716286"/>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“Majid al Futtaim’s New Formula for Growth | McKinsey.” Www.mckinsey.com, </a:t>
          </a:r>
          <a:r>
            <a:rPr lang="en-US" sz="1400" kern="1200">
              <a:hlinkClick xmlns:r="http://schemas.openxmlformats.org/officeDocument/2006/relationships" r:id="rId5"/>
            </a:rPr>
            <a:t>www.mckinsey.com/capabilities/growth-marketing-and-sales/our-insights/majid-al-futtaims-new-growth-formula-innovate-fast-stay-ahead-work-the-ecosystem</a:t>
          </a:r>
          <a:r>
            <a:rPr lang="en-US" sz="1400" kern="1200"/>
            <a:t>.</a:t>
          </a:r>
        </a:p>
      </dsp:txBody>
      <dsp:txXfrm>
        <a:off x="0" y="1716286"/>
        <a:ext cx="10736730" cy="572095"/>
      </dsp:txXfrm>
    </dsp:sp>
    <dsp:sp modelId="{734A49D7-0577-E246-95ED-5B8ADCD5ED92}">
      <dsp:nvSpPr>
        <dsp:cNvPr id="0" name=""/>
        <dsp:cNvSpPr/>
      </dsp:nvSpPr>
      <dsp:spPr>
        <a:xfrm>
          <a:off x="0" y="2288381"/>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0B173-C71B-014B-974F-03DF6B597646}">
      <dsp:nvSpPr>
        <dsp:cNvPr id="0" name=""/>
        <dsp:cNvSpPr/>
      </dsp:nvSpPr>
      <dsp:spPr>
        <a:xfrm>
          <a:off x="0" y="2288381"/>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“SWOT Analysis of Al-Futtaim Company - 1007 Words | Bartleby.” Www.bartleby.com, www.bartleby.com/essay/SWOT-Analysis-Of-Al-Futtaim-Company-FJ5D5QZ93G. Accessed 30 Mar. 2024.</a:t>
          </a:r>
        </a:p>
      </dsp:txBody>
      <dsp:txXfrm>
        <a:off x="0" y="2288381"/>
        <a:ext cx="10736730" cy="572095"/>
      </dsp:txXfrm>
    </dsp:sp>
    <dsp:sp modelId="{AE851C8B-4588-3C4A-A917-107E769BDE11}">
      <dsp:nvSpPr>
        <dsp:cNvPr id="0" name=""/>
        <dsp:cNvSpPr/>
      </dsp:nvSpPr>
      <dsp:spPr>
        <a:xfrm>
          <a:off x="0" y="2860476"/>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60F57-D52F-C74D-817B-343806CCED43}">
      <dsp:nvSpPr>
        <dsp:cNvPr id="0" name=""/>
        <dsp:cNvSpPr/>
      </dsp:nvSpPr>
      <dsp:spPr>
        <a:xfrm>
          <a:off x="0" y="2860476"/>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Jim Maholic, and Jud Brandt. IT Strategy : A 3-Dimensional Framework to Plan Your Digital Transformation and Deliver Value to Your Enterprise. Jim Maholic, 2019.</a:t>
          </a:r>
        </a:p>
      </dsp:txBody>
      <dsp:txXfrm>
        <a:off x="0" y="2860476"/>
        <a:ext cx="10736730" cy="572095"/>
      </dsp:txXfrm>
    </dsp:sp>
    <dsp:sp modelId="{503D023C-9ED2-4044-903B-6CAD823930D0}">
      <dsp:nvSpPr>
        <dsp:cNvPr id="0" name=""/>
        <dsp:cNvSpPr/>
      </dsp:nvSpPr>
      <dsp:spPr>
        <a:xfrm>
          <a:off x="0" y="3432572"/>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97102-BB79-924B-81F0-8B4DB741F646}">
      <dsp:nvSpPr>
        <dsp:cNvPr id="0" name=""/>
        <dsp:cNvSpPr/>
      </dsp:nvSpPr>
      <dsp:spPr>
        <a:xfrm>
          <a:off x="0" y="3432572"/>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a:latin typeface="Sabon Next LT"/>
            </a:rPr>
            <a:t>Hub, The WPI. “The WPI Hub | Discover Canvas.” </a:t>
          </a:r>
          <a:r>
            <a:rPr lang="en-US" sz="1400" i="1" kern="1200">
              <a:latin typeface="Sabon Next LT"/>
            </a:rPr>
            <a:t>The WPI Hub</a:t>
          </a:r>
          <a:r>
            <a:rPr lang="en-US" sz="1400" kern="1200">
              <a:latin typeface="Sabon Next LT"/>
            </a:rPr>
            <a:t>, canvas.wpi.edu/courses/59603/files/6236777?module_item_id</a:t>
          </a:r>
          <a:r>
            <a:rPr lang="en-US" sz="1400" kern="1200"/>
            <a:t>=1019424. Accessed 31 Mar. 2024.</a:t>
          </a:r>
        </a:p>
      </dsp:txBody>
      <dsp:txXfrm>
        <a:off x="0" y="3432572"/>
        <a:ext cx="10736730" cy="572095"/>
      </dsp:txXfrm>
    </dsp:sp>
    <dsp:sp modelId="{774F878B-2DC7-744A-B4C9-544E39D0E6C9}">
      <dsp:nvSpPr>
        <dsp:cNvPr id="0" name=""/>
        <dsp:cNvSpPr/>
      </dsp:nvSpPr>
      <dsp:spPr>
        <a:xfrm>
          <a:off x="0" y="4004667"/>
          <a:ext cx="107367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F2E7-676D-EB40-8F84-48F854960F9A}">
      <dsp:nvSpPr>
        <dsp:cNvPr id="0" name=""/>
        <dsp:cNvSpPr/>
      </dsp:nvSpPr>
      <dsp:spPr>
        <a:xfrm>
          <a:off x="0" y="4004667"/>
          <a:ext cx="10736730" cy="57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Capgemini. </a:t>
          </a:r>
          <a:r>
            <a:rPr lang="en-US" sz="1400" i="1" kern="1200"/>
            <a:t>The Digital Talent Gap Are Companies Doing Enough. </a:t>
          </a:r>
          <a:r>
            <a:rPr lang="en-US" sz="1400" kern="1200"/>
            <a:t>2017.</a:t>
          </a:r>
        </a:p>
      </dsp:txBody>
      <dsp:txXfrm>
        <a:off x="0" y="4004667"/>
        <a:ext cx="10736730" cy="5720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E09A1-4CBF-4161-86E6-EE33449C0710}" type="datetimeFigureOut">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07A92-D8B1-47C5-9145-CEFACDA92510}" type="slidenum">
              <a:t>‹#›</a:t>
            </a:fld>
            <a:endParaRPr lang="en-US"/>
          </a:p>
        </p:txBody>
      </p:sp>
    </p:spTree>
    <p:extLst>
      <p:ext uri="{BB962C8B-B14F-4D97-AF65-F5344CB8AC3E}">
        <p14:creationId xmlns:p14="http://schemas.microsoft.com/office/powerpoint/2010/main" val="8542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ajidalfuttaim.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hrm.or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linkedin.com/pulse/upskilling-reskilling-addressing-skills-zlt2f/" TargetMode="External"/><Relationship Id="rId5" Type="http://schemas.openxmlformats.org/officeDocument/2006/relationships/hyperlink" Target="http://Www.linkedin.com" TargetMode="External"/><Relationship Id="rId4" Type="http://schemas.openxmlformats.org/officeDocument/2006/relationships/hyperlink" Target="http://www.shrm.org/topics-tools/tools/how-to-guides/how-to-address-skills-ga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Q1) What IT Strengths, Weaknesses, Opportunities, and Threats (SWOT) do you see at MAF’s strategic vision with their end customers?</a:t>
            </a:r>
          </a:p>
          <a:p>
            <a:r>
              <a:rPr lang="en-US"/>
              <a:t> </a:t>
            </a:r>
            <a:endParaRPr lang="en-US">
              <a:cs typeface="Calibri"/>
            </a:endParaRPr>
          </a:p>
          <a:p>
            <a:r>
              <a:rPr lang="en-US"/>
              <a:t>A1) Analyzing the IT strengths, weaknesses, opportunities, and threats (SWOT) at Majid Al Futtaim (MAF) in relation to their strategic vision with end customers:</a:t>
            </a:r>
            <a:endParaRPr lang="en-US">
              <a:ea typeface="Calibri"/>
              <a:cs typeface="Calibri"/>
            </a:endParaRPr>
          </a:p>
          <a:p>
            <a:r>
              <a:rPr lang="en-US"/>
              <a:t> </a:t>
            </a:r>
            <a:endParaRPr lang="en-US">
              <a:cs typeface="Calibri"/>
            </a:endParaRPr>
          </a:p>
          <a:p>
            <a:r>
              <a:rPr lang="en-US"/>
              <a:t>Strengths: (current state)</a:t>
            </a:r>
            <a:endParaRPr lang="en-US">
              <a:cs typeface="Calibri"/>
            </a:endParaRPr>
          </a:p>
          <a:p>
            <a:r>
              <a:rPr lang="en-US"/>
              <a:t>1. Data Analytics Capabilities: MAF has invested in advanced analytics capabilities, enabling them to gather insights from vast datasets of millions of customers.</a:t>
            </a:r>
            <a:endParaRPr lang="en-US">
              <a:cs typeface="Calibri"/>
            </a:endParaRPr>
          </a:p>
          <a:p>
            <a:r>
              <a:rPr lang="en-US"/>
              <a:t>2. Digital Transformation: The organization has successfully undergone a digital transformation, enhancing their omnichannel customer experience and operational tools.</a:t>
            </a:r>
            <a:endParaRPr lang="en-US">
              <a:cs typeface="Calibri"/>
            </a:endParaRPr>
          </a:p>
          <a:p>
            <a:r>
              <a:rPr lang="en-US"/>
              <a:t>3. Advanced Technology Infrastructure: MAF has built a digital powerhouse with robust data, technology, and people as key enablers.</a:t>
            </a:r>
            <a:endParaRPr lang="en-US">
              <a:cs typeface="Calibri"/>
            </a:endParaRPr>
          </a:p>
          <a:p>
            <a:r>
              <a:rPr lang="en-US"/>
              <a:t>4. Talent Acquisition: The recruitment of experienced data and analytics experts demonstrates a commitment to building a skilled workforce in this domain.</a:t>
            </a:r>
            <a:endParaRPr lang="en-US">
              <a:cs typeface="Calibri"/>
            </a:endParaRPr>
          </a:p>
          <a:p>
            <a:r>
              <a:rPr lang="en-US"/>
              <a:t> </a:t>
            </a:r>
            <a:endParaRPr lang="en-US">
              <a:cs typeface="Calibri"/>
            </a:endParaRPr>
          </a:p>
          <a:p>
            <a:r>
              <a:rPr lang="en-US"/>
              <a:t>Weaknesses: (current state)</a:t>
            </a:r>
            <a:endParaRPr lang="en-US">
              <a:cs typeface="Calibri"/>
            </a:endParaRPr>
          </a:p>
          <a:p>
            <a:r>
              <a:rPr lang="en-US"/>
              <a:t>1. Dependency on Data: Over-reliance on data-driven decision-making may lead to challenges in adapting to rapidly changing market dynamics.</a:t>
            </a:r>
            <a:endParaRPr lang="en-US">
              <a:cs typeface="Calibri"/>
            </a:endParaRPr>
          </a:p>
          <a:p>
            <a:r>
              <a:rPr lang="en-US"/>
              <a:t>2. Integration Challenges: Bringing together diverse business units and technologies under one unified lifestyle proposition may pose integration challenges.</a:t>
            </a:r>
            <a:endParaRPr lang="en-US">
              <a:cs typeface="Calibri"/>
            </a:endParaRPr>
          </a:p>
          <a:p>
            <a:r>
              <a:rPr lang="en-US"/>
              <a:t>3. Cybersecurity Risks: With the increasing digitization of operations, cybersecurity vulnerabilities may become a significant concern.</a:t>
            </a:r>
            <a:endParaRPr lang="en-US">
              <a:cs typeface="Calibri"/>
            </a:endParaRPr>
          </a:p>
          <a:p>
            <a:r>
              <a:rPr lang="en-US"/>
              <a:t> </a:t>
            </a:r>
            <a:endParaRPr lang="en-US">
              <a:cs typeface="Calibri"/>
            </a:endParaRPr>
          </a:p>
          <a:p>
            <a:r>
              <a:rPr lang="en-US"/>
              <a:t>Opportunities: (future state)</a:t>
            </a:r>
            <a:endParaRPr lang="en-US">
              <a:cs typeface="Calibri"/>
            </a:endParaRPr>
          </a:p>
          <a:p>
            <a:r>
              <a:rPr lang="en-US"/>
              <a:t>1. Personalized Customer Experience: Leveraging data analytics for personalized omnichannel offers can enhance customer satisfaction and loyalty.</a:t>
            </a:r>
            <a:endParaRPr lang="en-US">
              <a:cs typeface="Calibri"/>
            </a:endParaRPr>
          </a:p>
          <a:p>
            <a:r>
              <a:rPr lang="en-US"/>
              <a:t>2. New Revenue Streams: Data-driven insights can lead to the creation of new verticals such as advertising and monetization of insights.</a:t>
            </a:r>
            <a:endParaRPr lang="en-US">
              <a:cs typeface="Calibri"/>
            </a:endParaRPr>
          </a:p>
          <a:p>
            <a:r>
              <a:rPr lang="en-US"/>
              <a:t>3. Innovation: Opportunities exist to innovate further in AI-driven personalized offers and automation of predictive actions leveraging AI.</a:t>
            </a:r>
            <a:endParaRPr lang="en-US">
              <a:cs typeface="Calibri"/>
            </a:endParaRPr>
          </a:p>
          <a:p>
            <a:r>
              <a:rPr lang="en-US"/>
              <a:t>4. Market Expansion: With a presence in 16 markets, MAF has the opportunity to leverage data analytics for market expansion and growth.</a:t>
            </a:r>
            <a:endParaRPr lang="en-US">
              <a:cs typeface="Calibri"/>
            </a:endParaRPr>
          </a:p>
          <a:p>
            <a:r>
              <a:rPr lang="en-US"/>
              <a:t> </a:t>
            </a:r>
            <a:endParaRPr lang="en-US">
              <a:cs typeface="Calibri"/>
            </a:endParaRPr>
          </a:p>
          <a:p>
            <a:r>
              <a:rPr lang="en-US"/>
              <a:t>Threats: (future state)</a:t>
            </a:r>
            <a:endParaRPr lang="en-US">
              <a:cs typeface="Calibri"/>
            </a:endParaRPr>
          </a:p>
          <a:p>
            <a:r>
              <a:rPr lang="en-US"/>
              <a:t>1. Competition: Intense competition in the retail and lifestyle industry may require continuous innovation to stay ahead.</a:t>
            </a:r>
            <a:endParaRPr lang="en-US">
              <a:cs typeface="Calibri"/>
            </a:endParaRPr>
          </a:p>
          <a:p>
            <a:r>
              <a:rPr lang="en-US"/>
              <a:t>2. Regulatory Compliance: Changes in data privacy regulations may impact data collection and usage practices.</a:t>
            </a:r>
            <a:endParaRPr lang="en-US">
              <a:cs typeface="Calibri"/>
            </a:endParaRPr>
          </a:p>
          <a:p>
            <a:r>
              <a:rPr lang="en-US"/>
              <a:t>3. Technological Disruption: Rapid advancements in technology may necessitate ongoing investments to stay relevant and competitive.</a:t>
            </a:r>
            <a:endParaRPr lang="en-US">
              <a:cs typeface="Calibri"/>
            </a:endParaRPr>
          </a:p>
          <a:p>
            <a:r>
              <a:rPr lang="en-US"/>
              <a:t> </a:t>
            </a:r>
            <a:endParaRPr lang="en-US">
              <a:cs typeface="Calibri"/>
            </a:endParaRPr>
          </a:p>
          <a:p>
            <a:r>
              <a:rPr lang="en-US"/>
              <a:t>Internal References:</a:t>
            </a:r>
            <a:endParaRPr lang="en-US">
              <a:cs typeface="Calibri"/>
            </a:endParaRPr>
          </a:p>
          <a:p>
            <a:r>
              <a:rPr lang="en-US"/>
              <a:t>- Jim Maholic, and Jud Brandt. IT Strategy : A 3-Dimensional Framework to Plan Your Digital Transformation and Deliver Value to Your Enterprise. Jim Maholic, 2019.</a:t>
            </a:r>
            <a:endParaRPr lang="en-US">
              <a:cs typeface="Calibri"/>
            </a:endParaRPr>
          </a:p>
          <a:p>
            <a:r>
              <a:rPr lang="en-US"/>
              <a:t> </a:t>
            </a:r>
            <a:endParaRPr lang="en-US">
              <a:cs typeface="Calibri"/>
            </a:endParaRPr>
          </a:p>
          <a:p>
            <a:r>
              <a:rPr lang="en-US"/>
              <a:t>External References:</a:t>
            </a:r>
            <a:endParaRPr lang="en-US">
              <a:cs typeface="Calibri"/>
            </a:endParaRPr>
          </a:p>
          <a:p>
            <a:r>
              <a:rPr lang="en-US"/>
              <a:t>- “SWOT Analysis of Al-Futtaim Company - 1007 Words | Bartleby.” Www.bartleby.com, www.bartleby.com/essay/SWOT-Analysis-Of-Al-Futtaim-Company-FJ5D5QZ93G. Accessed 30 Mar. 2024.</a:t>
            </a:r>
            <a:endParaRPr lang="en-US">
              <a:cs typeface="Calibri"/>
            </a:endParaRPr>
          </a:p>
        </p:txBody>
      </p:sp>
      <p:sp>
        <p:nvSpPr>
          <p:cNvPr id="4" name="Slide Number Placeholder 3"/>
          <p:cNvSpPr>
            <a:spLocks noGrp="1"/>
          </p:cNvSpPr>
          <p:nvPr>
            <p:ph type="sldNum" sz="quarter" idx="5"/>
          </p:nvPr>
        </p:nvSpPr>
        <p:spPr/>
        <p:txBody>
          <a:bodyPr/>
          <a:lstStyle/>
          <a:p>
            <a:fld id="{86107A92-D8B1-47C5-9145-CEFACDA92510}" type="slidenum">
              <a:rPr lang="en-US"/>
              <a:t>3</a:t>
            </a:fld>
            <a:endParaRPr lang="en-US"/>
          </a:p>
        </p:txBody>
      </p:sp>
    </p:spTree>
    <p:extLst>
      <p:ext uri="{BB962C8B-B14F-4D97-AF65-F5344CB8AC3E}">
        <p14:creationId xmlns:p14="http://schemas.microsoft.com/office/powerpoint/2010/main" val="15415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Q2) How would you align your IT organization to support, influence, and drive MAF’s strategic vision? What are the risks you see in your approach?</a:t>
            </a:r>
          </a:p>
          <a:p>
            <a:r>
              <a:rPr lang="en-US"/>
              <a:t> </a:t>
            </a:r>
            <a:endParaRPr lang="en-US">
              <a:cs typeface="Calibri"/>
            </a:endParaRPr>
          </a:p>
          <a:p>
            <a:r>
              <a:rPr lang="en-US"/>
              <a:t>A2) Aligning the IT organization to support, influence, and drive MAF's strategic vision involves the following steps:</a:t>
            </a:r>
          </a:p>
          <a:p>
            <a:r>
              <a:rPr lang="en-US"/>
              <a:t> </a:t>
            </a:r>
            <a:endParaRPr lang="en-US">
              <a:cs typeface="Calibri"/>
            </a:endParaRPr>
          </a:p>
          <a:p>
            <a:r>
              <a:rPr lang="en-US"/>
              <a:t>1. Strategic Alignment: Ensure that the IT strategy is closely aligned with MAF's overall business strategy and objectives. IT initiatives should directly contribute to achieving the organization's strategic goals, such as enhancing customer experience, driving operational efficiency, and enabling innovation.</a:t>
            </a:r>
          </a:p>
          <a:p>
            <a:r>
              <a:rPr lang="en-US"/>
              <a:t> </a:t>
            </a:r>
            <a:endParaRPr lang="en-US">
              <a:cs typeface="Calibri"/>
            </a:endParaRPr>
          </a:p>
          <a:p>
            <a:r>
              <a:rPr lang="en-US"/>
              <a:t>2. Collaboration: Foster strong collaboration between IT and business units to understand their needs, challenges, and opportunities. IT should proactively engage with stakeholders to identify areas where technology can add value and drive business outcomes.</a:t>
            </a:r>
          </a:p>
          <a:p>
            <a:r>
              <a:rPr lang="en-US"/>
              <a:t> </a:t>
            </a:r>
            <a:endParaRPr lang="en-US">
              <a:cs typeface="Calibri"/>
            </a:endParaRPr>
          </a:p>
          <a:p>
            <a:r>
              <a:rPr lang="en-US"/>
              <a:t>3. Data-Driven Decision Making: Promote a data-driven culture within the organization by leveraging analytics to generate insights that inform strategic decisions. Encourage the use of data to personalize customer experiences, optimize operations, and drive growth.</a:t>
            </a:r>
          </a:p>
          <a:p>
            <a:r>
              <a:rPr lang="en-US"/>
              <a:t> </a:t>
            </a:r>
            <a:endParaRPr lang="en-US">
              <a:cs typeface="Calibri"/>
            </a:endParaRPr>
          </a:p>
          <a:p>
            <a:r>
              <a:rPr lang="en-US"/>
              <a:t>4. Talent Development: Invest in developing IT talent with expertise in areas such as data analytics, digital transformation, and emerging technologies. Provide training and development opportunities to ensure that the IT team has the skills needed to support MAF's strategic vision.</a:t>
            </a:r>
          </a:p>
          <a:p>
            <a:r>
              <a:rPr lang="en-US"/>
              <a:t> </a:t>
            </a:r>
            <a:endParaRPr lang="en-US">
              <a:cs typeface="Calibri"/>
            </a:endParaRPr>
          </a:p>
          <a:p>
            <a:r>
              <a:rPr lang="en-US"/>
              <a:t>5. Innovation: Encourage a culture of innovation within the IT organization, fostering creativity and experimentation to drive continuous improvement and stay ahead of market trends. Explore emerging technologies that have the potential to disrupt the industry and drive competitive advantage.</a:t>
            </a:r>
          </a:p>
          <a:p>
            <a:r>
              <a:rPr lang="en-US"/>
              <a:t> </a:t>
            </a:r>
            <a:endParaRPr lang="en-US">
              <a:cs typeface="Calibri"/>
            </a:endParaRPr>
          </a:p>
          <a:p>
            <a:r>
              <a:rPr lang="en-US"/>
              <a:t>6. Risk Management: Implement robust risk management practices to identify and mitigate potential risks associated with IT initiatives. This includes cybersecurity risks, data privacy concerns, regulatory compliance, and technology disruptions. Develop contingency plans to address unforeseen challenges that may arise.</a:t>
            </a:r>
          </a:p>
          <a:p>
            <a:r>
              <a:rPr lang="en-US"/>
              <a:t> </a:t>
            </a:r>
            <a:endParaRPr lang="en-US">
              <a:cs typeface="Calibri"/>
            </a:endParaRPr>
          </a:p>
          <a:p>
            <a:r>
              <a:rPr lang="en-US"/>
              <a:t>The risks that I see in my approach are:</a:t>
            </a:r>
            <a:endParaRPr lang="en-US">
              <a:cs typeface="Calibri"/>
            </a:endParaRPr>
          </a:p>
          <a:p>
            <a:r>
              <a:rPr lang="en-US"/>
              <a:t> </a:t>
            </a:r>
            <a:endParaRPr lang="en-US">
              <a:cs typeface="Calibri"/>
            </a:endParaRPr>
          </a:p>
          <a:p>
            <a:r>
              <a:rPr lang="en-US"/>
              <a:t>1. Resistance to Change: Stakeholders within the organization may resist changes driven by IT initiatives, leading to implementation challenges and delays in achieving strategic objectives. In this case I will have to guide my peers through the 7 stages of change from resistance to acceptance. </a:t>
            </a:r>
            <a:r>
              <a:rPr lang="en-US" err="1"/>
              <a:t>Basicall</a:t>
            </a:r>
            <a:r>
              <a:rPr lang="en-US"/>
              <a:t>, I have to drive change with intent</a:t>
            </a:r>
            <a:endParaRPr lang="en-US">
              <a:cs typeface="Calibri"/>
            </a:endParaRPr>
          </a:p>
          <a:p>
            <a:r>
              <a:rPr lang="en-US"/>
              <a:t> </a:t>
            </a:r>
            <a:endParaRPr lang="en-US">
              <a:cs typeface="Calibri"/>
            </a:endParaRPr>
          </a:p>
          <a:p>
            <a:r>
              <a:rPr lang="en-US"/>
              <a:t>2. Resource Constraints: Limited resources, both in terms of budget and talent, may hinder the IT organization's ability to effectively support MAF's strategic vision. Prioritization of initiatives and resource allocation is crucial.</a:t>
            </a:r>
            <a:endParaRPr lang="en-US">
              <a:cs typeface="Calibri"/>
            </a:endParaRPr>
          </a:p>
          <a:p>
            <a:r>
              <a:rPr lang="en-US"/>
              <a:t> </a:t>
            </a:r>
            <a:endParaRPr lang="en-US">
              <a:cs typeface="Calibri"/>
            </a:endParaRPr>
          </a:p>
          <a:p>
            <a:r>
              <a:rPr lang="en-US"/>
              <a:t>3. Technology Integration Challenges: Integrating new technologies with existing systems and processes can be complex and may lead to disruptions if not managed effectively.</a:t>
            </a:r>
            <a:endParaRPr lang="en-US">
              <a:cs typeface="Calibri"/>
            </a:endParaRPr>
          </a:p>
          <a:p>
            <a:r>
              <a:rPr lang="en-US"/>
              <a:t> </a:t>
            </a:r>
            <a:endParaRPr lang="en-US">
              <a:cs typeface="Calibri"/>
            </a:endParaRPr>
          </a:p>
          <a:p>
            <a:r>
              <a:rPr lang="en-US"/>
              <a:t>4. Data Security and Privacy: With the increasing focus on data-driven decision-making, ensuring data security and compliance with privacy regulations is essential to mitigate risks related to data breaches and regulatory non-compliance.</a:t>
            </a:r>
            <a:endParaRPr lang="en-US">
              <a:cs typeface="Calibri"/>
            </a:endParaRPr>
          </a:p>
          <a:p>
            <a:r>
              <a:rPr lang="en-US"/>
              <a:t> </a:t>
            </a:r>
            <a:endParaRPr lang="en-US">
              <a:cs typeface="Calibri"/>
            </a:endParaRPr>
          </a:p>
          <a:p>
            <a:r>
              <a:rPr lang="en-US"/>
              <a:t>Internal References:</a:t>
            </a:r>
            <a:endParaRPr lang="en-US">
              <a:cs typeface="Calibri"/>
            </a:endParaRPr>
          </a:p>
          <a:p>
            <a:r>
              <a:rPr lang="en-US"/>
              <a:t>- Roberts, Dan. Unleashing the Power of It. Wiley, 2013.</a:t>
            </a:r>
            <a:endParaRPr lang="en-US">
              <a:cs typeface="Calibri"/>
            </a:endParaRPr>
          </a:p>
          <a:p>
            <a:r>
              <a:rPr lang="en-US"/>
              <a:t> </a:t>
            </a:r>
            <a:endParaRPr lang="en-US">
              <a:cs typeface="Calibri"/>
            </a:endParaRPr>
          </a:p>
          <a:p>
            <a:r>
              <a:rPr lang="en-US"/>
              <a:t>External References:</a:t>
            </a:r>
            <a:endParaRPr lang="en-US">
              <a:cs typeface="Calibri"/>
            </a:endParaRPr>
          </a:p>
          <a:p>
            <a:r>
              <a:rPr lang="en-US"/>
              <a:t>- “Majid al Futtaim’s New Formula for Growth | McKinsey.” Www.mckinsey.com, www.mckinsey.com/capabilities/growth-marketing-and-sales/our-insights/majid-al-futtaims-new-growth-formula-innovate-fast-stay-ahead-work-the-ecosystem.</a:t>
            </a:r>
          </a:p>
        </p:txBody>
      </p:sp>
      <p:sp>
        <p:nvSpPr>
          <p:cNvPr id="4" name="Slide Number Placeholder 3"/>
          <p:cNvSpPr>
            <a:spLocks noGrp="1"/>
          </p:cNvSpPr>
          <p:nvPr>
            <p:ph type="sldNum" sz="quarter" idx="5"/>
          </p:nvPr>
        </p:nvSpPr>
        <p:spPr/>
        <p:txBody>
          <a:bodyPr/>
          <a:lstStyle/>
          <a:p>
            <a:fld id="{86107A92-D8B1-47C5-9145-CEFACDA92510}" type="slidenum">
              <a:rPr lang="en-US"/>
              <a:t>4</a:t>
            </a:fld>
            <a:endParaRPr lang="en-US"/>
          </a:p>
        </p:txBody>
      </p:sp>
    </p:spTree>
    <p:extLst>
      <p:ext uri="{BB962C8B-B14F-4D97-AF65-F5344CB8AC3E}">
        <p14:creationId xmlns:p14="http://schemas.microsoft.com/office/powerpoint/2010/main" val="277305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ensure effective communication of alignment to all internal stakeholders at Majid Al Futtaim (MAF), the following strategies can be employed:</a:t>
            </a:r>
          </a:p>
          <a:p>
            <a:r>
              <a:rPr lang="en-US" dirty="0"/>
              <a:t> </a:t>
            </a:r>
            <a:endParaRPr lang="en-US" dirty="0">
              <a:ea typeface="Calibri"/>
              <a:cs typeface="Calibri"/>
            </a:endParaRPr>
          </a:p>
          <a:p>
            <a:r>
              <a:rPr lang="en-US" dirty="0"/>
              <a:t>1. Establish Clear Communication Channels: Set up transparent and open communication channels to disseminate information regarding the company's strategic direction, objectives, and advancements in analytics-driven transformation.</a:t>
            </a:r>
            <a:endParaRPr lang="en-US" dirty="0">
              <a:ea typeface="Calibri"/>
              <a:cs typeface="Calibri"/>
            </a:endParaRPr>
          </a:p>
          <a:p>
            <a:r>
              <a:rPr lang="en-US" dirty="0"/>
              <a:t> </a:t>
            </a:r>
            <a:endParaRPr lang="en-US" dirty="0">
              <a:ea typeface="Calibri"/>
              <a:cs typeface="Calibri"/>
            </a:endParaRPr>
          </a:p>
          <a:p>
            <a:r>
              <a:rPr lang="en-US" dirty="0"/>
              <a:t>2. Provide Regular Updates and Progress Reports: Furnish stakeholders with frequent updates and progress reports on analytics initiatives to keep them abreast of the impact of data-driven strategies on business operations.</a:t>
            </a:r>
            <a:endParaRPr lang="en-US" dirty="0">
              <a:ea typeface="Calibri"/>
              <a:cs typeface="Calibri"/>
            </a:endParaRPr>
          </a:p>
          <a:p>
            <a:r>
              <a:rPr lang="en-US" dirty="0"/>
              <a:t> </a:t>
            </a:r>
            <a:endParaRPr lang="en-US" dirty="0">
              <a:ea typeface="Calibri"/>
              <a:cs typeface="Calibri"/>
            </a:endParaRPr>
          </a:p>
          <a:p>
            <a:r>
              <a:rPr lang="en-US" dirty="0"/>
              <a:t>3. Foster Engagement and Involvement: Actively involve stakeholders at all organizational levels in the analytics transformation journey. Encourage their feedback, ideas, and participation to instill a sense of ownership and alignment with the company's goals.</a:t>
            </a:r>
            <a:endParaRPr lang="en-US" dirty="0">
              <a:ea typeface="Calibri"/>
              <a:cs typeface="Calibri"/>
            </a:endParaRPr>
          </a:p>
          <a:p>
            <a:r>
              <a:rPr lang="en-US" dirty="0"/>
              <a:t> </a:t>
            </a:r>
            <a:endParaRPr lang="en-US" dirty="0">
              <a:ea typeface="Calibri"/>
              <a:cs typeface="Calibri"/>
            </a:endParaRPr>
          </a:p>
          <a:p>
            <a:r>
              <a:rPr lang="en-US" dirty="0"/>
              <a:t>4. Customize Communication Approaches: Tailor communication methods to accommodate the preferences and requirements of diverse stakeholder groups. Utilize various mediums such as presentations, reports, workshops, and individual meetings for effective communication.</a:t>
            </a:r>
            <a:endParaRPr lang="en-US" dirty="0">
              <a:ea typeface="Calibri"/>
              <a:cs typeface="Calibri"/>
            </a:endParaRPr>
          </a:p>
          <a:p>
            <a:r>
              <a:rPr lang="en-US" dirty="0"/>
              <a:t> </a:t>
            </a:r>
            <a:endParaRPr lang="en-US" dirty="0">
              <a:ea typeface="Calibri"/>
              <a:cs typeface="Calibri"/>
            </a:endParaRPr>
          </a:p>
          <a:p>
            <a:r>
              <a:rPr lang="en-US" dirty="0"/>
              <a:t>5. Showcase Success Stories: Share compelling success stories and case studies illustrating the favorable outcomes of analytics initiatives. This can bolster confidence and garner support for data-driven decision-making across the organization.</a:t>
            </a:r>
            <a:endParaRPr lang="en-US" dirty="0">
              <a:ea typeface="Calibri"/>
              <a:cs typeface="Calibri"/>
            </a:endParaRPr>
          </a:p>
          <a:p>
            <a:r>
              <a:rPr lang="en-US" dirty="0"/>
              <a:t> </a:t>
            </a:r>
            <a:endParaRPr lang="en-US" dirty="0">
              <a:ea typeface="Calibri"/>
              <a:cs typeface="Calibri"/>
            </a:endParaRPr>
          </a:p>
          <a:p>
            <a:r>
              <a:rPr lang="en-US" dirty="0"/>
              <a:t>6. Offer Training and Education: Conduct training sessions and educational programs to enhance stakeholders' understanding of the value proposition of analytics and its relevance to their respective roles and functions within the organization.</a:t>
            </a:r>
            <a:endParaRPr lang="en-US" dirty="0">
              <a:ea typeface="Calibri"/>
              <a:cs typeface="Calibri"/>
            </a:endParaRPr>
          </a:p>
          <a:p>
            <a:r>
              <a:rPr lang="en-US" dirty="0"/>
              <a:t> </a:t>
            </a:r>
            <a:endParaRPr lang="en-US" dirty="0">
              <a:ea typeface="Calibri"/>
              <a:cs typeface="Calibri"/>
            </a:endParaRPr>
          </a:p>
          <a:p>
            <a:r>
              <a:rPr lang="en-US" dirty="0"/>
              <a:t>7. Promote Transparency and Accountability: Cultivate a culture of transparency and accountability by clearly delineating roles, responsibilities, and expectations related to analytics initiatives. Encourage stakeholders to take ownership of their contributions to the transformation process.</a:t>
            </a:r>
            <a:endParaRPr lang="en-US" dirty="0">
              <a:ea typeface="Calibri"/>
              <a:cs typeface="Calibri"/>
            </a:endParaRPr>
          </a:p>
          <a:p>
            <a:r>
              <a:rPr lang="en-US" dirty="0"/>
              <a:t> </a:t>
            </a:r>
            <a:endParaRPr lang="en-US" dirty="0">
              <a:ea typeface="Calibri"/>
              <a:cs typeface="Calibri"/>
            </a:endParaRPr>
          </a:p>
          <a:p>
            <a:r>
              <a:rPr lang="en-US" dirty="0"/>
              <a:t>By implementing these strategies, MAF can effectively communicate alignment to all internal stakeholders, fostering a unified understanding and commitment to the company's analytics-driven transformation journey.</a:t>
            </a:r>
          </a:p>
          <a:p>
            <a:endParaRPr lang="en-US" dirty="0">
              <a:ea typeface="Calibri"/>
              <a:cs typeface="Calibri"/>
            </a:endParaRPr>
          </a:p>
          <a:p>
            <a:r>
              <a:rPr lang="en-US" dirty="0">
                <a:ea typeface="Calibri"/>
                <a:cs typeface="Calibri"/>
              </a:rPr>
              <a:t>External reference- </a:t>
            </a:r>
            <a:r>
              <a:rPr lang="en-US" dirty="0"/>
              <a:t>“Majid al Futtaim Malls, Hotels &amp; Lifestyle Brands.” </a:t>
            </a:r>
            <a:r>
              <a:rPr lang="en-US" i="1" dirty="0"/>
              <a:t>Majid al Futtaim</a:t>
            </a:r>
            <a:r>
              <a:rPr lang="en-US" dirty="0"/>
              <a:t>, </a:t>
            </a:r>
            <a:r>
              <a:rPr lang="en-US" dirty="0">
                <a:hlinkClick r:id="rId3"/>
              </a:rPr>
              <a:t>www.majidalfuttaim.com/</a:t>
            </a:r>
            <a:r>
              <a:rPr lang="en-US" dirty="0"/>
              <a:t>.</a:t>
            </a:r>
            <a:endParaRPr lang="en-US" dirty="0">
              <a:ea typeface="Calibri"/>
              <a:cs typeface="Calibri"/>
            </a:endParaRPr>
          </a:p>
          <a:p>
            <a:r>
              <a:rPr lang="en-US" dirty="0"/>
              <a:t>‌</a:t>
            </a:r>
            <a:endParaRPr lang="en-US" dirty="0">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6107A92-D8B1-47C5-9145-CEFACDA92510}" type="slidenum">
              <a:t>5</a:t>
            </a:fld>
            <a:endParaRPr lang="en-US"/>
          </a:p>
        </p:txBody>
      </p:sp>
    </p:spTree>
    <p:extLst>
      <p:ext uri="{BB962C8B-B14F-4D97-AF65-F5344CB8AC3E}">
        <p14:creationId xmlns:p14="http://schemas.microsoft.com/office/powerpoint/2010/main" val="111373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Assessing the IT and Business cultures at Majid Al Futtaim (MAF) is essential for gauging the organization's readiness for analytics-driven transformation. Here's a breakdown of steps to evaluate and improve these cultures:</a:t>
            </a:r>
          </a:p>
          <a:p>
            <a:r>
              <a:rPr lang="en-US"/>
              <a:t> Culture Assessment:</a:t>
            </a:r>
            <a:endParaRPr lang="en-US">
              <a:ea typeface="Calibri"/>
              <a:cs typeface="Calibri"/>
            </a:endParaRPr>
          </a:p>
          <a:p>
            <a:r>
              <a:rPr lang="en-US"/>
              <a:t> </a:t>
            </a:r>
            <a:endParaRPr lang="en-US">
              <a:ea typeface="Calibri"/>
              <a:cs typeface="Calibri"/>
            </a:endParaRPr>
          </a:p>
          <a:p>
            <a:r>
              <a:rPr lang="en-US"/>
              <a:t>1. Surveys and Interviews: Gather insights from employees across IT and Business departments through surveys and interviews. Assess attitudes towards data-driven decision-making, collaboration, and innovation.</a:t>
            </a:r>
            <a:endParaRPr lang="en-US">
              <a:cs typeface="Calibri" panose="020F0502020204030204"/>
            </a:endParaRPr>
          </a:p>
          <a:p>
            <a:r>
              <a:rPr lang="en-US"/>
              <a:t> </a:t>
            </a:r>
            <a:endParaRPr lang="en-US">
              <a:ea typeface="Calibri"/>
              <a:cs typeface="Calibri"/>
            </a:endParaRPr>
          </a:p>
          <a:p>
            <a:r>
              <a:rPr lang="en-US"/>
              <a:t>2. Observation and Analysis: Analyze interactions, workflows, and communication within IT and Business teams to identify cultural norms and behaviors affecting analytics adoption.</a:t>
            </a:r>
            <a:endParaRPr lang="en-US">
              <a:cs typeface="Calibri" panose="020F0502020204030204"/>
            </a:endParaRPr>
          </a:p>
          <a:p>
            <a:r>
              <a:rPr lang="en-US"/>
              <a:t> </a:t>
            </a:r>
            <a:endParaRPr lang="en-US">
              <a:ea typeface="Calibri"/>
              <a:cs typeface="Calibri"/>
            </a:endParaRPr>
          </a:p>
          <a:p>
            <a:r>
              <a:rPr lang="en-US"/>
              <a:t>3. Feedback Sessions: Organize feedback sessions or focus groups for employees to share perspectives on existing culture, challenges, and opportunities.</a:t>
            </a:r>
            <a:endParaRPr lang="en-US">
              <a:cs typeface="Calibri" panose="020F0502020204030204"/>
            </a:endParaRPr>
          </a:p>
          <a:p>
            <a:r>
              <a:rPr lang="en-US"/>
              <a:t> </a:t>
            </a:r>
            <a:endParaRPr lang="en-US">
              <a:ea typeface="Calibri"/>
              <a:cs typeface="Calibri"/>
            </a:endParaRPr>
          </a:p>
          <a:p>
            <a:r>
              <a:rPr lang="en-US"/>
              <a:t>4. Culture Assessment Tools: Utilize frameworks like the Competing Values Framework or Denison Organizational Culture Model to assess alignment between IT and Business cultures.</a:t>
            </a:r>
            <a:endParaRPr lang="en-US">
              <a:cs typeface="Calibri" panose="020F0502020204030204"/>
            </a:endParaRPr>
          </a:p>
          <a:p>
            <a:r>
              <a:rPr lang="en-US"/>
              <a:t> </a:t>
            </a:r>
            <a:endParaRPr lang="en-US">
              <a:ea typeface="Calibri"/>
              <a:cs typeface="Calibri"/>
            </a:endParaRPr>
          </a:p>
          <a:p>
            <a:r>
              <a:rPr lang="en-US"/>
              <a:t>Actions After Culture Assessment:</a:t>
            </a:r>
            <a:endParaRPr lang="en-US">
              <a:cs typeface="Calibri" panose="020F0502020204030204"/>
            </a:endParaRPr>
          </a:p>
          <a:p>
            <a:r>
              <a:rPr lang="en-US"/>
              <a:t> </a:t>
            </a:r>
            <a:endParaRPr lang="en-US">
              <a:ea typeface="Calibri"/>
              <a:cs typeface="Calibri"/>
            </a:endParaRPr>
          </a:p>
          <a:p>
            <a:r>
              <a:rPr lang="en-US"/>
              <a:t>1. Identify Cultural Gaps: Analyze assessment findings to pinpoint disparities between current and desired cultures supporting analytics initiatives.</a:t>
            </a:r>
            <a:endParaRPr lang="en-US">
              <a:cs typeface="Calibri" panose="020F0502020204030204"/>
            </a:endParaRPr>
          </a:p>
          <a:p>
            <a:r>
              <a:rPr lang="en-US"/>
              <a:t> </a:t>
            </a:r>
            <a:endParaRPr lang="en-US">
              <a:ea typeface="Calibri"/>
              <a:cs typeface="Calibri"/>
            </a:endParaRPr>
          </a:p>
          <a:p>
            <a:r>
              <a:rPr lang="en-US"/>
              <a:t>2. Define Cultural Objectives: Establish clear objectives aligned with strategic goals and analytics requirements, focusing on traits like data-driven decision-making and collaboration.</a:t>
            </a:r>
            <a:endParaRPr lang="en-US">
              <a:cs typeface="Calibri" panose="020F0502020204030204"/>
            </a:endParaRPr>
          </a:p>
          <a:p>
            <a:r>
              <a:rPr lang="en-US"/>
              <a:t> </a:t>
            </a:r>
            <a:endParaRPr lang="en-US">
              <a:ea typeface="Calibri"/>
              <a:cs typeface="Calibri"/>
            </a:endParaRPr>
          </a:p>
          <a:p>
            <a:r>
              <a:rPr lang="en-US"/>
              <a:t>3. Communication and Training: Communicate cultural importance and offer training to help employees embrace desired changes.</a:t>
            </a:r>
            <a:endParaRPr lang="en-US">
              <a:cs typeface="Calibri" panose="020F0502020204030204"/>
            </a:endParaRPr>
          </a:p>
          <a:p>
            <a:r>
              <a:rPr lang="en-US"/>
              <a:t> </a:t>
            </a:r>
            <a:endParaRPr lang="en-US">
              <a:ea typeface="Calibri"/>
              <a:cs typeface="Calibri"/>
            </a:endParaRPr>
          </a:p>
          <a:p>
            <a:r>
              <a:rPr lang="en-US"/>
              <a:t>4. Leadership Role Modeling: Ensure leaders exemplify desired cultural behaviors and actively promote them.</a:t>
            </a:r>
            <a:endParaRPr lang="en-US">
              <a:cs typeface="Calibri" panose="020F0502020204030204"/>
            </a:endParaRPr>
          </a:p>
          <a:p>
            <a:r>
              <a:rPr lang="en-US"/>
              <a:t> </a:t>
            </a:r>
            <a:endParaRPr lang="en-US">
              <a:ea typeface="Calibri"/>
              <a:cs typeface="Calibri"/>
            </a:endParaRPr>
          </a:p>
          <a:p>
            <a:r>
              <a:rPr lang="en-US"/>
              <a:t>5. Cross-Functional Collaboration: Foster collaboration between IT and Business teams to promote shared goals and effective communication.</a:t>
            </a:r>
            <a:endParaRPr lang="en-US">
              <a:cs typeface="Calibri" panose="020F0502020204030204"/>
            </a:endParaRPr>
          </a:p>
          <a:p>
            <a:r>
              <a:rPr lang="en-US"/>
              <a:t> </a:t>
            </a:r>
            <a:endParaRPr lang="en-US">
              <a:ea typeface="Calibri"/>
              <a:cs typeface="Calibri"/>
            </a:endParaRPr>
          </a:p>
          <a:p>
            <a:r>
              <a:rPr lang="en-US"/>
              <a:t>6. Recognition and Rewards: Implement systems that reinforce desired cultural behaviors related to analytics adoption and innovation.</a:t>
            </a:r>
            <a:endParaRPr lang="en-US">
              <a:cs typeface="Calibri" panose="020F0502020204030204"/>
            </a:endParaRPr>
          </a:p>
          <a:p>
            <a:r>
              <a:rPr lang="en-US"/>
              <a:t> </a:t>
            </a:r>
            <a:endParaRPr lang="en-US">
              <a:ea typeface="Calibri"/>
              <a:cs typeface="Calibri"/>
            </a:endParaRPr>
          </a:p>
          <a:p>
            <a:r>
              <a:rPr lang="en-US"/>
              <a:t>7. Continuous Monitoring and Feedback: Continuously monitor cultural shifts, gather feedback, and adjust strategies as needed to maintain alignment with strategic objectives.</a:t>
            </a:r>
            <a:endParaRPr lang="en-US">
              <a:cs typeface="Calibri" panose="020F0502020204030204"/>
            </a:endParaRPr>
          </a:p>
          <a:p>
            <a:r>
              <a:rPr lang="en-US"/>
              <a:t> </a:t>
            </a:r>
            <a:endParaRPr lang="en-US">
              <a:ea typeface="Calibri"/>
              <a:cs typeface="Calibri"/>
            </a:endParaRPr>
          </a:p>
          <a:p>
            <a:r>
              <a:rPr lang="en-US"/>
              <a:t>Through thorough assessment and targeted action, MAF can cultivate an environment conducive to successful analytics-driven transformation, promoting innovation and collaboration across IT and Business functions.</a:t>
            </a:r>
            <a:endParaRPr lang="en-US">
              <a:ea typeface="Calibri"/>
              <a:cs typeface="Calibri"/>
            </a:endParaRPr>
          </a:p>
          <a:p>
            <a:endParaRPr lang="en-US">
              <a:ea typeface="Calibri"/>
              <a:cs typeface="Calibri"/>
            </a:endParaRPr>
          </a:p>
          <a:p>
            <a:r>
              <a:rPr lang="en-US">
                <a:ea typeface="Calibri"/>
                <a:cs typeface="Calibri"/>
              </a:rPr>
              <a:t>Personal story- </a:t>
            </a:r>
            <a:r>
              <a:rPr lang="en-US"/>
              <a:t>Early in my career, I joined a company where IT was seen merely as a support function, isolated from the core business. There was a clear divide between the tech experts and the business stakeholders. It was a culture where communication gaps led to misunderstandings, delays, and missed opportunities.</a:t>
            </a:r>
            <a:endParaRPr lang="en-US">
              <a:ea typeface="Calibri"/>
              <a:cs typeface="Calibri"/>
            </a:endParaRPr>
          </a:p>
          <a:p>
            <a:r>
              <a:rPr lang="en-US"/>
              <a:t>But I believed in a different approach. I valued collaboration, transparency, and understanding between IT and business teams. So, I started small, initiating conversations, bridging gaps, and demonstrating the value IT could bring to achieving business objectives.</a:t>
            </a: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6107A92-D8B1-47C5-9145-CEFACDA92510}" type="slidenum">
              <a:t>6</a:t>
            </a:fld>
            <a:endParaRPr lang="en-US"/>
          </a:p>
        </p:txBody>
      </p:sp>
    </p:spTree>
    <p:extLst>
      <p:ext uri="{BB962C8B-B14F-4D97-AF65-F5344CB8AC3E}">
        <p14:creationId xmlns:p14="http://schemas.microsoft.com/office/powerpoint/2010/main" val="242836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t>How would you assess your IT talent to deliver on this new strategy?</a:t>
            </a:r>
            <a:endParaRPr lang="en-US">
              <a:ea typeface="Calibri"/>
              <a:cs typeface="Calibri"/>
            </a:endParaRPr>
          </a:p>
          <a:p>
            <a:endParaRPr lang="en-US">
              <a:ea typeface="Calibri"/>
              <a:cs typeface="Calibri"/>
            </a:endParaRPr>
          </a:p>
          <a:p>
            <a:pPr marL="171450" indent="-171450">
              <a:buFont typeface="Arial"/>
              <a:buChar char="•"/>
            </a:pPr>
            <a:r>
              <a:rPr lang="en-US">
                <a:ea typeface="Calibri"/>
                <a:cs typeface="Calibri"/>
              </a:rPr>
              <a:t>Establish an understanding around what skills are need to deliver the new strategy.</a:t>
            </a:r>
          </a:p>
          <a:p>
            <a:pPr marL="171450" indent="-171450">
              <a:buFont typeface="Arial"/>
              <a:buChar char="•"/>
            </a:pPr>
            <a:r>
              <a:rPr lang="en-US">
                <a:ea typeface="Calibri"/>
                <a:cs typeface="Calibri"/>
              </a:rPr>
              <a:t>Use all three assessment options</a:t>
            </a:r>
          </a:p>
          <a:p>
            <a:pPr lvl="1" indent="-171450">
              <a:buFont typeface="Courier New"/>
              <a:buChar char="o"/>
            </a:pPr>
            <a:r>
              <a:rPr lang="en-US">
                <a:ea typeface="Calibri"/>
                <a:cs typeface="Calibri"/>
              </a:rPr>
              <a:t>Consider your current employee and their skills – Ideally there's a company-wide database that allows managers to see this information on a broadscale at the very least. </a:t>
            </a:r>
          </a:p>
          <a:p>
            <a:pPr lvl="1" indent="-171450">
              <a:buFont typeface="Courier New"/>
              <a:buChar char="o"/>
            </a:pPr>
            <a:r>
              <a:rPr lang="en-US">
                <a:ea typeface="Calibri"/>
                <a:cs typeface="Calibri"/>
              </a:rPr>
              <a:t>Consider employees that have a similar or transferable skillset. Could folks be re-assigned to a new role? Ideally they would have an interest in this role change</a:t>
            </a:r>
          </a:p>
          <a:p>
            <a:pPr lvl="1" indent="-171450">
              <a:buFont typeface="Courier New"/>
              <a:buChar char="o"/>
            </a:pPr>
            <a:r>
              <a:rPr lang="en-US">
                <a:ea typeface="Calibri"/>
                <a:cs typeface="Calibri"/>
              </a:rPr>
              <a:t>Ideally the existing culture has a focus on employee progression and Career Conversations are already happening. Information about transferable skills or interest in changing may be shared anecdotally with supervisors and leadership. </a:t>
            </a:r>
          </a:p>
          <a:p>
            <a:pPr marL="171450" indent="-171450">
              <a:buFont typeface="Arial"/>
              <a:buChar char="•"/>
            </a:pPr>
            <a:r>
              <a:rPr lang="en-US">
                <a:ea typeface="Calibri"/>
                <a:cs typeface="Calibri"/>
              </a:rPr>
              <a:t>Develop a plan, shift  folks into the new role structure, provide the appropriate compensation. This will help keep folks engaged and satisfied with their employment.</a:t>
            </a:r>
          </a:p>
          <a:p>
            <a:endParaRPr lang="en-US">
              <a:ea typeface="Calibri"/>
              <a:cs typeface="Calibri"/>
            </a:endParaRPr>
          </a:p>
          <a:p>
            <a:r>
              <a:rPr lang="en-US">
                <a:ea typeface="Calibri"/>
                <a:cs typeface="Calibri"/>
              </a:rPr>
              <a:t>Outside Source: </a:t>
            </a:r>
          </a:p>
          <a:p>
            <a:r>
              <a:rPr lang="en-US"/>
              <a:t>Capgemini. </a:t>
            </a:r>
            <a:r>
              <a:rPr lang="en-US" i="1"/>
              <a:t>The Digital Talent Gap Are Companies Doing Enough. </a:t>
            </a:r>
            <a:r>
              <a:rPr lang="en-US"/>
              <a:t>2017.</a:t>
            </a:r>
            <a:endParaRPr lang="en-US">
              <a:ea typeface="Calibri"/>
              <a:cs typeface="Calibri"/>
            </a:endParaRPr>
          </a:p>
          <a:p>
            <a:endParaRPr lang="en-US"/>
          </a:p>
          <a:p>
            <a:r>
              <a:rPr lang="en-US" err="1">
                <a:ea typeface="Calibri"/>
                <a:cs typeface="Calibri"/>
              </a:rPr>
              <a:t>InClass</a:t>
            </a:r>
            <a:r>
              <a:rPr lang="en-US">
                <a:ea typeface="Calibri"/>
                <a:cs typeface="Calibri"/>
              </a:rPr>
              <a:t> Resource:</a:t>
            </a:r>
            <a:endParaRPr lang="en-US"/>
          </a:p>
          <a:p>
            <a:r>
              <a:rPr lang="en-US"/>
              <a:t>Hub, The WPI. “The WPI Hub | Discover Canvas.” </a:t>
            </a:r>
            <a:r>
              <a:rPr lang="en-US" i="1"/>
              <a:t>The WPI Hub</a:t>
            </a:r>
            <a:r>
              <a:rPr lang="en-US"/>
              <a:t>, canvas.wpi.edu/courses/59603/files/6236777?module_item_id=1019424. Accessed 31 Mar. 2024.</a:t>
            </a:r>
            <a:endParaRPr lang="en-US">
              <a:ea typeface="Calibri"/>
              <a:cs typeface="Calibri"/>
            </a:endParaRPr>
          </a:p>
          <a:p>
            <a:r>
              <a:rPr lang="en-US"/>
              <a:t>‌Jim </a:t>
            </a:r>
            <a:r>
              <a:rPr lang="en-US" err="1"/>
              <a:t>Maholic</a:t>
            </a:r>
            <a:r>
              <a:rPr lang="en-US"/>
              <a:t>, and Jud Brandt. IT Strategy : A 3-Dimensional Framework to Plan Your Digital Transformation and Deliver Value to Your Enterprise. Jim </a:t>
            </a:r>
            <a:r>
              <a:rPr lang="en-US" err="1"/>
              <a:t>Maholic</a:t>
            </a:r>
            <a:r>
              <a:rPr lang="en-US"/>
              <a:t>, 2019.</a:t>
            </a:r>
            <a:endParaRPr lang="en-US">
              <a:ea typeface="Calibri"/>
              <a:cs typeface="Calibri"/>
            </a:endParaRPr>
          </a:p>
          <a:p>
            <a:endParaRPr lang="en-US">
              <a:ea typeface="Calibri"/>
              <a:cs typeface="Calibri"/>
            </a:endParaRPr>
          </a:p>
          <a:p>
            <a:r>
              <a:rPr lang="en-US">
                <a:ea typeface="Calibri"/>
                <a:cs typeface="Calibri"/>
              </a:rPr>
              <a:t>Personal Story:</a:t>
            </a:r>
            <a:endParaRPr lang="en-US"/>
          </a:p>
          <a:p>
            <a:r>
              <a:rPr lang="en-US">
                <a:ea typeface="Calibri"/>
                <a:cs typeface="Calibri"/>
              </a:rPr>
              <a:t>When presented with a recent promotion, I had the opportunity to stay within my current team or switch to a different department that was developing a new team. This new team would use similar technologies to what I use, but would come with new a new set of goals, management, internal culture, and general expectations. While I opted to decline the offer and decided to stay and get promoted within my current area, I was grateful that these conversations were happening. Had the option been presented while in a different role or on a different team, I'd have loved the opportunity. It was also a great way for the organization to keep headcount numbers consistent while giving resources to a new area. </a:t>
            </a:r>
            <a:endParaRPr lang="en-US"/>
          </a:p>
          <a:p>
            <a:r>
              <a:rPr lang="en-US"/>
              <a:t>‌</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6107A92-D8B1-47C5-9145-CEFACDA92510}" type="slidenum">
              <a:rPr lang="en-US"/>
              <a:t>7</a:t>
            </a:fld>
            <a:endParaRPr lang="en-US"/>
          </a:p>
        </p:txBody>
      </p:sp>
    </p:spTree>
    <p:extLst>
      <p:ext uri="{BB962C8B-B14F-4D97-AF65-F5344CB8AC3E}">
        <p14:creationId xmlns:p14="http://schemas.microsoft.com/office/powerpoint/2010/main" val="359913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would you handle gaps in your IT talent? What are your planned approaches when you find gaps in your organization for this transformation?</a:t>
            </a:r>
          </a:p>
          <a:p>
            <a:endParaRPr lang="en-US">
              <a:ea typeface="Calibri"/>
              <a:cs typeface="Calibri"/>
            </a:endParaRPr>
          </a:p>
          <a:p>
            <a:pPr marL="171450" indent="-171450">
              <a:buFont typeface="Arial"/>
              <a:buChar char="•"/>
            </a:pPr>
            <a:r>
              <a:rPr lang="en-US">
                <a:ea typeface="Calibri"/>
                <a:cs typeface="Calibri"/>
              </a:rPr>
              <a:t>Upskilling – Consider bringing in consultants for training</a:t>
            </a:r>
          </a:p>
          <a:p>
            <a:pPr marL="171450" indent="-171450">
              <a:buFont typeface="Arial"/>
              <a:buChar char="•"/>
            </a:pPr>
            <a:r>
              <a:rPr lang="en-US">
                <a:ea typeface="Calibri"/>
                <a:cs typeface="Calibri"/>
              </a:rPr>
              <a:t>New hires – Consider skills needed and bring in the folks with the right skillset. This could be new full time employees or outside consultants. Consultants can provide training and guidance to ease the transition</a:t>
            </a:r>
          </a:p>
          <a:p>
            <a:pPr marL="171450" indent="-171450">
              <a:buFont typeface="Arial"/>
              <a:buChar char="•"/>
            </a:pPr>
            <a:r>
              <a:rPr lang="en-US">
                <a:ea typeface="Calibri"/>
                <a:cs typeface="Calibri"/>
              </a:rPr>
              <a:t>Change Management</a:t>
            </a:r>
          </a:p>
          <a:p>
            <a:pPr marL="628650" lvl="1" indent="-171450">
              <a:buFont typeface="Courier New"/>
              <a:buChar char="o"/>
            </a:pPr>
            <a:r>
              <a:rPr lang="en-US">
                <a:ea typeface="Calibri"/>
                <a:cs typeface="Calibri"/>
              </a:rPr>
              <a:t>Culture – Needs to be approachable, coachable, communicative</a:t>
            </a:r>
          </a:p>
          <a:p>
            <a:endParaRPr lang="en-US">
              <a:ea typeface="Calibri"/>
              <a:cs typeface="Calibri"/>
            </a:endParaRPr>
          </a:p>
          <a:p>
            <a:pPr>
              <a:buFont typeface="Arial"/>
            </a:pPr>
            <a:endParaRPr lang="en-US">
              <a:ea typeface="Calibri"/>
              <a:cs typeface="Calibri"/>
            </a:endParaRPr>
          </a:p>
          <a:p>
            <a:pPr>
              <a:buFont typeface="Arial"/>
            </a:pPr>
            <a:r>
              <a:rPr lang="en-US">
                <a:ea typeface="Calibri"/>
                <a:cs typeface="Calibri"/>
              </a:rPr>
              <a:t>Personal Story:</a:t>
            </a:r>
          </a:p>
          <a:p>
            <a:pPr>
              <a:buFont typeface="Arial"/>
            </a:pPr>
            <a:r>
              <a:rPr lang="en-US">
                <a:ea typeface="Calibri"/>
                <a:cs typeface="Calibri"/>
              </a:rPr>
              <a:t>When WPI brought Salesforce in a decade ago, they had a number of employees that could be repurposed to work on this new system implementation, but even still they needed to bring on outside consultants to get WPI started with some initial custom configurations and then created a handful of new full-time positions to help maintain the system going forward. By brining in all these different resources, WPI was able to set Salesforce up for success, and also demonstrate the importance that Salesforce was expected to have going forward for university operations. Simply bringing in the different types of support would have had no value if there wasn't a supportive culture focused on the success of Salesforce.</a:t>
            </a:r>
          </a:p>
          <a:p>
            <a:pPr>
              <a:buFont typeface="Arial"/>
            </a:pPr>
            <a:endParaRPr lang="en-US">
              <a:ea typeface="Calibri"/>
              <a:cs typeface="Calibri"/>
            </a:endParaRPr>
          </a:p>
          <a:p>
            <a:pPr>
              <a:buFont typeface="Arial"/>
            </a:pPr>
            <a:r>
              <a:rPr lang="en-US">
                <a:ea typeface="Calibri"/>
                <a:cs typeface="Calibri"/>
              </a:rPr>
              <a:t>Outside Source:</a:t>
            </a:r>
          </a:p>
          <a:p>
            <a:r>
              <a:rPr lang="en-US"/>
              <a:t>“How to Address the Skills Gap.” </a:t>
            </a:r>
            <a:r>
              <a:rPr lang="en-US" i="1">
                <a:hlinkClick r:id="rId3"/>
              </a:rPr>
              <a:t>Www.shrm.org</a:t>
            </a:r>
            <a:r>
              <a:rPr lang="en-US"/>
              <a:t>, </a:t>
            </a:r>
            <a:r>
              <a:rPr lang="en-US">
                <a:hlinkClick r:id="rId4"/>
              </a:rPr>
              <a:t>www.shrm.org/topics-tools/tools/how-to-guides/how-to-address-skills-gap</a:t>
            </a:r>
            <a:r>
              <a:rPr lang="en-US"/>
              <a:t>.</a:t>
            </a:r>
            <a:endParaRPr lang="en-US">
              <a:ea typeface="Calibri"/>
              <a:cs typeface="Calibri"/>
            </a:endParaRPr>
          </a:p>
          <a:p>
            <a:r>
              <a:rPr lang="en-US"/>
              <a:t>“Upskilling and Reskilling: Addressing the Skills Gap in the Workforce.” </a:t>
            </a:r>
            <a:r>
              <a:rPr lang="en-US" i="1">
                <a:hlinkClick r:id="rId5"/>
              </a:rPr>
              <a:t>Www.linkedin.com</a:t>
            </a:r>
            <a:r>
              <a:rPr lang="en-US"/>
              <a:t>, </a:t>
            </a:r>
            <a:r>
              <a:rPr lang="en-US">
                <a:hlinkClick r:id="rId6"/>
              </a:rPr>
              <a:t>www.linkedin.com/pulse/upskilling-reskilling-addressing-skills-zlt2f/</a:t>
            </a:r>
            <a:r>
              <a:rPr lang="en-US"/>
              <a:t>. Accessed 31 Mar. 2024.</a:t>
            </a:r>
            <a:endParaRPr lang="en-US">
              <a:ea typeface="Calibri"/>
              <a:cs typeface="Calibri"/>
            </a:endParaRPr>
          </a:p>
          <a:p>
            <a:r>
              <a:rPr lang="en-US"/>
              <a:t>‌</a:t>
            </a:r>
            <a:endParaRPr lang="en-US">
              <a:ea typeface="Calibri"/>
              <a:cs typeface="Calibri"/>
            </a:endParaRPr>
          </a:p>
          <a:p>
            <a:r>
              <a:rPr lang="en-US"/>
              <a:t>Internal References:</a:t>
            </a:r>
            <a:endParaRPr lang="en-US">
              <a:ea typeface="Calibri"/>
              <a:cs typeface="Calibri"/>
            </a:endParaRPr>
          </a:p>
          <a:p>
            <a:r>
              <a:rPr lang="en-US"/>
              <a:t>- Roberts, Dan. Unleashing the Power of It. Wiley, 2013.</a:t>
            </a:r>
            <a:endParaRPr lang="en-US">
              <a:ea typeface="Calibri"/>
              <a:cs typeface="Calibri"/>
            </a:endParaRPr>
          </a:p>
          <a:p>
            <a:r>
              <a:rPr lang="en-US"/>
              <a:t>‌</a:t>
            </a:r>
            <a:endParaRPr lang="en-US">
              <a:ea typeface="Calibri"/>
              <a:cs typeface="Calibri"/>
            </a:endParaRPr>
          </a:p>
          <a:p>
            <a:pPr>
              <a:buFont typeface="Arial"/>
            </a:pPr>
            <a:endParaRPr lang="en-US">
              <a:ea typeface="Calibri"/>
              <a:cs typeface="Calibri"/>
            </a:endParaRPr>
          </a:p>
        </p:txBody>
      </p:sp>
      <p:sp>
        <p:nvSpPr>
          <p:cNvPr id="4" name="Slide Number Placeholder 3"/>
          <p:cNvSpPr>
            <a:spLocks noGrp="1"/>
          </p:cNvSpPr>
          <p:nvPr>
            <p:ph type="sldNum" sz="quarter" idx="5"/>
          </p:nvPr>
        </p:nvSpPr>
        <p:spPr/>
        <p:txBody>
          <a:bodyPr/>
          <a:lstStyle/>
          <a:p>
            <a:fld id="{86107A92-D8B1-47C5-9145-CEFACDA92510}" type="slidenum">
              <a:rPr lang="en-US"/>
              <a:t>8</a:t>
            </a:fld>
            <a:endParaRPr lang="en-US"/>
          </a:p>
        </p:txBody>
      </p:sp>
    </p:spTree>
    <p:extLst>
      <p:ext uri="{BB962C8B-B14F-4D97-AF65-F5344CB8AC3E}">
        <p14:creationId xmlns:p14="http://schemas.microsoft.com/office/powerpoint/2010/main" val="297522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a:solidFill>
                <a:srgbClr val="ECECEC"/>
              </a:solidFill>
              <a:latin typeface="Söhne"/>
              <a:ea typeface="Calibri" panose="020F0502020204030204"/>
              <a:cs typeface="Calibri" panose="020F0502020204030204"/>
            </a:endParaRPr>
          </a:p>
          <a:p>
            <a:pPr algn="l"/>
            <a:endParaRPr lang="en-IN" b="0" i="0" u="none" strike="noStrike">
              <a:solidFill>
                <a:srgbClr val="0D0D0D"/>
              </a:solidFill>
              <a:effectLst/>
              <a:latin typeface="Söhne"/>
            </a:endParaRPr>
          </a:p>
          <a:p>
            <a:pPr marL="171450" indent="-171450">
              <a:buFont typeface="Arial"/>
              <a:buChar char="•"/>
            </a:pPr>
            <a:r>
              <a:rPr lang="en-IN" b="1"/>
              <a:t>Alignment with Business Objectives</a:t>
            </a:r>
            <a:r>
              <a:rPr lang="en-IN"/>
              <a:t>: Highlight how effective IT governance ensures that IT strategies are closely aligned with overarching business objectives, enhancing the organization's ability to achieve its goals and maximize ROI on IT investments.</a:t>
            </a:r>
            <a:r>
              <a:rPr lang="en-US"/>
              <a:t> </a:t>
            </a:r>
            <a:endParaRPr lang="en-US">
              <a:ea typeface="Calibri"/>
              <a:cs typeface="Calibri"/>
            </a:endParaRPr>
          </a:p>
          <a:p>
            <a:pPr marL="171450" indent="-171450">
              <a:buFont typeface="Arial"/>
              <a:buChar char="•"/>
            </a:pPr>
            <a:r>
              <a:rPr lang="en-IN" b="1"/>
              <a:t>Risk Management and Compliance</a:t>
            </a:r>
            <a:r>
              <a:rPr lang="en-IN"/>
              <a:t>: Emphasize the role of IT governance in managing risks associated with IT operations, cybersecurity, data privacy, and regulatory compliance. Discuss how robust governance frameworks help mitigate risks and ensure adherence to industry standards and regulations.</a:t>
            </a:r>
            <a:r>
              <a:rPr lang="en-US"/>
              <a:t> </a:t>
            </a:r>
            <a:endParaRPr lang="en-US">
              <a:ea typeface="Calibri"/>
              <a:cs typeface="Calibri"/>
            </a:endParaRPr>
          </a:p>
          <a:p>
            <a:pPr marL="171450" indent="-171450">
              <a:buFont typeface="Arial"/>
              <a:buChar char="•"/>
            </a:pPr>
            <a:r>
              <a:rPr lang="en-IN" b="1"/>
              <a:t>Enhanced Decision-making and Efficiency</a:t>
            </a:r>
            <a:r>
              <a:rPr lang="en-IN"/>
              <a:t>: I'll illustrate how clear governance structures and processes facilitate more informed decision-making, streamline IT operations, and improve overall organizational efficiency. I will show how defined roles, responsibilities, and workflows contribute to the smoother execution of IT projects and initiatives.</a:t>
            </a:r>
            <a:r>
              <a:rPr lang="en-US"/>
              <a:t> </a:t>
            </a:r>
            <a:endParaRPr lang="en-US">
              <a:ea typeface="Calibri"/>
              <a:cs typeface="Calibri"/>
            </a:endParaRPr>
          </a:p>
          <a:p>
            <a:pPr marL="171450" indent="-171450">
              <a:buFont typeface="Arial"/>
              <a:buChar char="•"/>
            </a:pPr>
            <a:r>
              <a:rPr lang="en-IN" b="1"/>
              <a:t>Value Creation and Innovation</a:t>
            </a:r>
            <a:r>
              <a:rPr lang="en-IN"/>
              <a:t>: I will explain how effective IT governance fosters a culture of innovation by optimizing resource allocation, encouraging experimentation, and promoting collaboration across departments. I would highlight how it enables organizations to leverage emerging technologies and data-driven insights to drive innovation and gain competitive advantage.</a:t>
            </a:r>
            <a:r>
              <a:rPr lang="en-US"/>
              <a:t> </a:t>
            </a:r>
            <a:endParaRPr lang="en-US">
              <a:ea typeface="Calibri"/>
              <a:cs typeface="Calibri"/>
            </a:endParaRPr>
          </a:p>
          <a:p>
            <a:r>
              <a:rPr lang="en-IN"/>
              <a:t> </a:t>
            </a:r>
            <a:endParaRPr lang="en-US"/>
          </a:p>
          <a:p>
            <a:r>
              <a:rPr lang="en-IN"/>
              <a:t>These points provide a concise overview of the benefits and importance of implementing robust IT governance models and controls within an organization.</a:t>
            </a:r>
            <a:r>
              <a:rPr lang="en-US"/>
              <a:t> </a:t>
            </a:r>
            <a:endParaRPr lang="en-US">
              <a:ea typeface="Calibri"/>
              <a:cs typeface="Calibri"/>
            </a:endParaRPr>
          </a:p>
          <a:p>
            <a:r>
              <a:rPr lang="en-IN"/>
              <a:t> </a:t>
            </a:r>
            <a:endParaRPr lang="en-US"/>
          </a:p>
          <a:p>
            <a:r>
              <a:rPr lang="en-IN" b="1"/>
              <a:t>Key Stakeholders and Roles:</a:t>
            </a:r>
            <a:r>
              <a:rPr lang="en-US"/>
              <a:t> </a:t>
            </a:r>
            <a:endParaRPr lang="en-US">
              <a:ea typeface="Calibri"/>
              <a:cs typeface="Calibri"/>
            </a:endParaRPr>
          </a:p>
          <a:p>
            <a:pPr marL="171450" indent="-171450">
              <a:buFont typeface="Arial"/>
              <a:buChar char="•"/>
            </a:pPr>
            <a:r>
              <a:rPr lang="en-IN" b="1"/>
              <a:t>IT Steering Committee</a:t>
            </a:r>
            <a:r>
              <a:rPr lang="en-IN"/>
              <a:t>: Comprising senior executives and business leaders.</a:t>
            </a:r>
            <a:r>
              <a:rPr lang="en-US"/>
              <a:t> </a:t>
            </a:r>
            <a:endParaRPr lang="en-US">
              <a:ea typeface="Calibri"/>
              <a:cs typeface="Calibri"/>
            </a:endParaRPr>
          </a:p>
          <a:p>
            <a:pPr marL="171450" indent="-171450">
              <a:buFont typeface="Arial"/>
              <a:buChar char="•"/>
            </a:pPr>
            <a:r>
              <a:rPr lang="en-IN" b="1"/>
              <a:t>Chief Information Officer (CIO)</a:t>
            </a:r>
            <a:r>
              <a:rPr lang="en-IN"/>
              <a:t>: Responsible for aligning IT strategies with business goals.</a:t>
            </a:r>
            <a:r>
              <a:rPr lang="en-US"/>
              <a:t> </a:t>
            </a:r>
            <a:endParaRPr lang="en-US">
              <a:ea typeface="Calibri"/>
              <a:cs typeface="Calibri"/>
            </a:endParaRPr>
          </a:p>
          <a:p>
            <a:pPr marL="171450" indent="-171450">
              <a:buFont typeface="Arial"/>
              <a:buChar char="•"/>
            </a:pPr>
            <a:r>
              <a:rPr lang="en-IN" b="1"/>
              <a:t>Chief Data Officer (CDO)</a:t>
            </a:r>
            <a:r>
              <a:rPr lang="en-IN"/>
              <a:t>: Overseeing data governance and analytics initiatives.</a:t>
            </a:r>
            <a:r>
              <a:rPr lang="en-US"/>
              <a:t> </a:t>
            </a:r>
            <a:endParaRPr lang="en-US">
              <a:ea typeface="Calibri"/>
              <a:cs typeface="Calibri"/>
            </a:endParaRPr>
          </a:p>
          <a:p>
            <a:pPr marL="171450" indent="-171450">
              <a:buFont typeface="Arial"/>
              <a:buChar char="•"/>
            </a:pPr>
            <a:r>
              <a:rPr lang="en-IN" b="1"/>
              <a:t>IT Security Officer</a:t>
            </a:r>
            <a:r>
              <a:rPr lang="en-IN"/>
              <a:t>: Managing IT security controls and policies.</a:t>
            </a:r>
            <a:r>
              <a:rPr lang="en-US"/>
              <a:t> </a:t>
            </a:r>
            <a:endParaRPr lang="en-US">
              <a:ea typeface="Calibri"/>
              <a:cs typeface="Calibri"/>
            </a:endParaRPr>
          </a:p>
          <a:p>
            <a:pPr marL="171450" indent="-171450">
              <a:buFont typeface="Arial"/>
              <a:buChar char="•"/>
            </a:pPr>
            <a:r>
              <a:rPr lang="en-IN" b="1"/>
              <a:t>Business Unit Leaders</a:t>
            </a:r>
            <a:r>
              <a:rPr lang="en-IN"/>
              <a:t>: Involved in decision-making related to IT investments and projects.</a:t>
            </a:r>
            <a:r>
              <a:rPr lang="en-US"/>
              <a:t> </a:t>
            </a:r>
            <a:endParaRPr lang="en-US">
              <a:ea typeface="Calibri"/>
              <a:cs typeface="Calibri"/>
            </a:endParaRPr>
          </a:p>
          <a:p>
            <a:pPr marL="171450" indent="-171450">
              <a:buFont typeface="Arial"/>
              <a:buChar char="•"/>
            </a:pPr>
            <a:r>
              <a:rPr lang="en-IN" b="1"/>
              <a:t>Internal Audit</a:t>
            </a:r>
            <a:r>
              <a:rPr lang="en-IN"/>
              <a:t>: Providing independent assurance and oversight of IT governance practices.</a:t>
            </a:r>
            <a:r>
              <a:rPr lang="en-US"/>
              <a:t> </a:t>
            </a:r>
            <a:endParaRPr lang="en-US">
              <a:ea typeface="Calibri"/>
              <a:cs typeface="Calibri"/>
            </a:endParaRPr>
          </a:p>
          <a:p>
            <a:endParaRPr lang="en-IN">
              <a:ea typeface="Calibri"/>
              <a:cs typeface="Calibri"/>
            </a:endParaRPr>
          </a:p>
          <a:p>
            <a:r>
              <a:rPr lang="en-IN"/>
              <a:t>Personal Story </a:t>
            </a:r>
            <a:r>
              <a:rPr lang="en-US"/>
              <a:t> </a:t>
            </a:r>
            <a:endParaRPr lang="en-US">
              <a:ea typeface="Calibri"/>
              <a:cs typeface="Calibri"/>
            </a:endParaRPr>
          </a:p>
          <a:p>
            <a:r>
              <a:rPr lang="en-IN"/>
              <a:t>In a retail company's digital transformation journey, a significant data breach shook operations. Unauthorized access to customer data highlighted the critical need for robust IT governance. This wake-up call emphasized aligning IT strategies with business goals, stringent risk management, and clear decision-making processes. Strengthened governance structures fostered collaboration and innovation, driving a resilient digital future. The incident, though challenging, spurred positive change, reinforcing the vital role of IT governance in safeguarding data, mitigating risks, and ensuring organizational success.</a:t>
            </a:r>
            <a:r>
              <a:rPr lang="en-US"/>
              <a: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86107A92-D8B1-47C5-9145-CEFACDA92510}" type="slidenum">
              <a:rPr lang="en-IN" smtClean="0"/>
              <a:t>9</a:t>
            </a:fld>
            <a:endParaRPr lang="en-IN"/>
          </a:p>
        </p:txBody>
      </p:sp>
    </p:spTree>
    <p:extLst>
      <p:ext uri="{BB962C8B-B14F-4D97-AF65-F5344CB8AC3E}">
        <p14:creationId xmlns:p14="http://schemas.microsoft.com/office/powerpoint/2010/main" val="165662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u="none" strike="noStrike">
                <a:solidFill>
                  <a:srgbClr val="0D0D0D"/>
                </a:solidFill>
                <a:effectLst/>
                <a:latin typeface="Söhne"/>
              </a:rPr>
              <a:t>Enhanced Data Quality Assurance</a:t>
            </a:r>
            <a:r>
              <a:rPr lang="en-IN" b="0" i="0" u="none" strike="noStrike">
                <a:solidFill>
                  <a:srgbClr val="0D0D0D"/>
                </a:solidFill>
                <a:effectLst/>
                <a:latin typeface="Söhne"/>
              </a:rPr>
              <a:t>: Implementing robust data quality checks and cleansing processes ensures the accuracy and reliability of insights derived from the data lake.</a:t>
            </a:r>
          </a:p>
          <a:p>
            <a:pPr algn="l">
              <a:buFont typeface="+mj-lt"/>
              <a:buAutoNum type="arabicPeriod"/>
            </a:pPr>
            <a:r>
              <a:rPr lang="en-IN" b="1" i="0" u="none" strike="noStrike">
                <a:solidFill>
                  <a:srgbClr val="0D0D0D"/>
                </a:solidFill>
                <a:effectLst/>
                <a:latin typeface="Söhne"/>
              </a:rPr>
              <a:t>Improved Governance and Compliance</a:t>
            </a:r>
            <a:r>
              <a:rPr lang="en-IN" b="0" i="0" u="none" strike="noStrike">
                <a:solidFill>
                  <a:srgbClr val="0D0D0D"/>
                </a:solidFill>
                <a:effectLst/>
                <a:latin typeface="Söhne"/>
              </a:rPr>
              <a:t>: The establishment of a comprehensive data governance framework defines clear ownership, access controls, and compliance standards, ensuring data integrity and security.</a:t>
            </a:r>
          </a:p>
          <a:p>
            <a:pPr algn="l">
              <a:buFont typeface="+mj-lt"/>
              <a:buAutoNum type="arabicPeriod"/>
            </a:pPr>
            <a:r>
              <a:rPr lang="en-IN" b="1" i="0" u="none" strike="noStrike">
                <a:solidFill>
                  <a:srgbClr val="0D0D0D"/>
                </a:solidFill>
                <a:effectLst/>
                <a:latin typeface="Söhne"/>
              </a:rPr>
              <a:t>Facilitated Data Discovery and Understanding</a:t>
            </a:r>
            <a:r>
              <a:rPr lang="en-IN" b="0" i="0" u="none" strike="noStrike">
                <a:solidFill>
                  <a:srgbClr val="0D0D0D"/>
                </a:solidFill>
                <a:effectLst/>
                <a:latin typeface="Söhne"/>
              </a:rPr>
              <a:t>: Enhanced metadata management practices and implementation of a data </a:t>
            </a:r>
            <a:r>
              <a:rPr lang="en-IN" b="0" i="0" u="none" strike="noStrike" err="1">
                <a:solidFill>
                  <a:srgbClr val="0D0D0D"/>
                </a:solidFill>
                <a:effectLst/>
                <a:latin typeface="Söhne"/>
              </a:rPr>
              <a:t>catalog</a:t>
            </a:r>
            <a:r>
              <a:rPr lang="en-IN" b="0" i="0" u="none" strike="noStrike">
                <a:solidFill>
                  <a:srgbClr val="0D0D0D"/>
                </a:solidFill>
                <a:effectLst/>
                <a:latin typeface="Söhne"/>
              </a:rPr>
              <a:t> streamline data discovery and understanding, empowering analysts and data scientists to access relevant data efficiently.</a:t>
            </a:r>
          </a:p>
          <a:p>
            <a:pPr algn="l">
              <a:buFont typeface="+mj-lt"/>
              <a:buAutoNum type="arabicPeriod"/>
            </a:pPr>
            <a:r>
              <a:rPr lang="en-IN" b="1" i="0" u="none" strike="noStrike">
                <a:solidFill>
                  <a:srgbClr val="0D0D0D"/>
                </a:solidFill>
                <a:effectLst/>
                <a:latin typeface="Söhne"/>
              </a:rPr>
              <a:t>Enhanced Analytical Capabilities</a:t>
            </a:r>
            <a:r>
              <a:rPr lang="en-IN" b="0" i="0" u="none" strike="noStrike">
                <a:solidFill>
                  <a:srgbClr val="0D0D0D"/>
                </a:solidFill>
                <a:effectLst/>
                <a:latin typeface="Söhne"/>
              </a:rPr>
              <a:t>: Integration of advanced analytics tools and technologies, including machine learning algorithms and predictive models, enables MAF to derive deeper insights and unlock predictive capabilities from their data lake.</a:t>
            </a:r>
          </a:p>
          <a:p>
            <a:pPr algn="l">
              <a:buFont typeface="+mj-lt"/>
              <a:buAutoNum type="arabicPeriod"/>
            </a:pPr>
            <a:r>
              <a:rPr lang="en-IN" b="1" i="0" u="none" strike="noStrike">
                <a:solidFill>
                  <a:srgbClr val="0D0D0D"/>
                </a:solidFill>
                <a:effectLst/>
                <a:latin typeface="Söhne"/>
              </a:rPr>
              <a:t>Real-time Decision Support</a:t>
            </a:r>
            <a:r>
              <a:rPr lang="en-IN" b="0" i="0" u="none" strike="noStrike">
                <a:solidFill>
                  <a:srgbClr val="0D0D0D"/>
                </a:solidFill>
                <a:effectLst/>
                <a:latin typeface="Söhne"/>
              </a:rPr>
              <a:t>: Implementation of real-time data processing capabilities enables MAF to make informed decisions based on the latest data streams, fostering agility and responsiveness in their business operations.</a:t>
            </a:r>
          </a:p>
          <a:p>
            <a:pPr algn="l"/>
            <a:endParaRPr lang="en-IN" b="0" i="0" u="none" strike="noStrike">
              <a:solidFill>
                <a:srgbClr val="0D0D0D"/>
              </a:solidFill>
              <a:effectLst/>
              <a:latin typeface="Söhne"/>
            </a:endParaRPr>
          </a:p>
          <a:p>
            <a:pPr algn="l"/>
            <a:r>
              <a:rPr lang="en-IN" b="0" i="0" u="none" strike="noStrike">
                <a:solidFill>
                  <a:srgbClr val="0D0D0D"/>
                </a:solidFill>
                <a:effectLst/>
                <a:latin typeface="Söhne"/>
              </a:rPr>
              <a:t>These points highlight the value of the proposed enhancements in strengthening MAF's data lake approach and advancing its analytics capabilities for better business outcomes.</a:t>
            </a:r>
          </a:p>
          <a:p>
            <a:endParaRPr lang="en-US"/>
          </a:p>
        </p:txBody>
      </p:sp>
      <p:sp>
        <p:nvSpPr>
          <p:cNvPr id="4" name="Slide Number Placeholder 3"/>
          <p:cNvSpPr>
            <a:spLocks noGrp="1"/>
          </p:cNvSpPr>
          <p:nvPr>
            <p:ph type="sldNum" sz="quarter" idx="5"/>
          </p:nvPr>
        </p:nvSpPr>
        <p:spPr/>
        <p:txBody>
          <a:bodyPr/>
          <a:lstStyle/>
          <a:p>
            <a:fld id="{86107A92-D8B1-47C5-9145-CEFACDA92510}" type="slidenum">
              <a:rPr lang="en-IN" smtClean="0"/>
              <a:t>10</a:t>
            </a:fld>
            <a:endParaRPr lang="en-IN"/>
          </a:p>
        </p:txBody>
      </p:sp>
    </p:spTree>
    <p:extLst>
      <p:ext uri="{BB962C8B-B14F-4D97-AF65-F5344CB8AC3E}">
        <p14:creationId xmlns:p14="http://schemas.microsoft.com/office/powerpoint/2010/main" val="170309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Strategic Vision and Leadership: CEO Alain Bejjani led the initiative to leverage data analytics for enhancing customer experiences and driving growth. </a:t>
            </a:r>
          </a:p>
          <a:p>
            <a:pPr marL="228600" indent="-228600">
              <a:buAutoNum type="arabicPeriod"/>
            </a:pPr>
            <a:r>
              <a:rPr lang="en-US"/>
              <a:t>Transformational Initiatives: Advanced Analytics Centre of Excellence and data lakes facilitated comprehensive insights and informed decision-making across the organization. </a:t>
            </a:r>
            <a:endParaRPr lang="en-US">
              <a:cs typeface="Calibri"/>
            </a:endParaRPr>
          </a:p>
          <a:p>
            <a:pPr marL="228600" indent="-228600">
              <a:buAutoNum type="arabicPeriod"/>
            </a:pPr>
            <a:r>
              <a:rPr lang="en-US"/>
              <a:t>Business Impact: Tangible outcomes included revenue growth and improved customer satisfaction, driven by analytics-driven strategies like assortment optimization. </a:t>
            </a:r>
          </a:p>
          <a:p>
            <a:pPr marL="228600" indent="-228600">
              <a:buAutoNum type="arabicPeriod"/>
            </a:pPr>
            <a:r>
              <a:rPr lang="en-US"/>
              <a:t>Future Directions: Commitment to continual innovation in data optimization to maintain competitiveness, foster resilience, and unlock future growth opportunities.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86107A92-D8B1-47C5-9145-CEFACDA92510}" type="slidenum">
              <a:rPr lang="en-GB"/>
              <a:t>11</a:t>
            </a:fld>
            <a:endParaRPr lang="en-GB"/>
          </a:p>
        </p:txBody>
      </p:sp>
    </p:spTree>
    <p:extLst>
      <p:ext uri="{BB962C8B-B14F-4D97-AF65-F5344CB8AC3E}">
        <p14:creationId xmlns:p14="http://schemas.microsoft.com/office/powerpoint/2010/main" val="142611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4/1/2024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9546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455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6975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38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481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669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787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194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609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3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034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4/1/2024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9228856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7" r:id="rId9"/>
    <p:sldLayoutId id="2147483735" r:id="rId10"/>
    <p:sldLayoutId id="214748373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3.pn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png"/><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hyperlink" Target="https://www.flickr.com/photos/28402283@N07/33469064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Data" Target="../diagrams/data2.xml"/><Relationship Id="rId5" Type="http://schemas.openxmlformats.org/officeDocument/2006/relationships/image" Target="../media/image11.jpeg"/><Relationship Id="rId10" Type="http://schemas.microsoft.com/office/2007/relationships/diagramDrawing" Target="../diagrams/drawing2.xml"/><Relationship Id="rId4" Type="http://schemas.openxmlformats.org/officeDocument/2006/relationships/image" Target="../media/image10.png"/><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A7B05C84-8E51-0F2B-6779-2F7DF848E47D}"/>
              </a:ext>
            </a:extLst>
          </p:cNvPr>
          <p:cNvPicPr>
            <a:picLocks noChangeAspect="1"/>
          </p:cNvPicPr>
          <p:nvPr/>
        </p:nvPicPr>
        <p:blipFill rotWithShape="1">
          <a:blip r:embed="rId2">
            <a:alphaModFix amt="60000"/>
          </a:blip>
          <a:srcRect b="6269"/>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4" name="Picture 23">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5CAA414-5F42-5BC9-126C-6F27AE5F55D7}"/>
              </a:ext>
            </a:extLst>
          </p:cNvPr>
          <p:cNvSpPr>
            <a:spLocks noGrp="1"/>
          </p:cNvSpPr>
          <p:nvPr>
            <p:ph type="ctrTitle"/>
          </p:nvPr>
        </p:nvSpPr>
        <p:spPr>
          <a:xfrm>
            <a:off x="838200" y="740211"/>
            <a:ext cx="7530685" cy="3163864"/>
          </a:xfrm>
        </p:spPr>
        <p:txBody>
          <a:bodyPr>
            <a:normAutofit/>
          </a:bodyPr>
          <a:lstStyle/>
          <a:p>
            <a:pPr algn="l"/>
            <a:r>
              <a:rPr lang="en-US" sz="5200">
                <a:solidFill>
                  <a:srgbClr val="FFFFFF"/>
                </a:solidFill>
              </a:rPr>
              <a:t>HBP Team Case - </a:t>
            </a:r>
            <a:r>
              <a:rPr lang="en-IN" sz="5200" b="0" i="0" u="none" strike="noStrike">
                <a:solidFill>
                  <a:srgbClr val="FFFFFF"/>
                </a:solidFill>
                <a:effectLst/>
                <a:latin typeface="Lato Extended"/>
              </a:rPr>
              <a:t>Majid Al Futtaim</a:t>
            </a:r>
            <a:br>
              <a:rPr lang="en-IN" sz="5200" b="0" i="0" u="none" strike="noStrike">
                <a:solidFill>
                  <a:srgbClr val="FFFFFF"/>
                </a:solidFill>
                <a:effectLst/>
                <a:latin typeface="Lato Extended"/>
              </a:rPr>
            </a:br>
            <a:endParaRPr lang="en-US" sz="5200">
              <a:solidFill>
                <a:srgbClr val="FFFFFF"/>
              </a:solidFill>
            </a:endParaRPr>
          </a:p>
        </p:txBody>
      </p:sp>
      <p:sp>
        <p:nvSpPr>
          <p:cNvPr id="3" name="Subtitle 2">
            <a:extLst>
              <a:ext uri="{FF2B5EF4-FFF2-40B4-BE49-F238E27FC236}">
                <a16:creationId xmlns:a16="http://schemas.microsoft.com/office/drawing/2014/main" id="{3889D41B-24CC-C984-FC1D-485F3BF55423}"/>
              </a:ext>
            </a:extLst>
          </p:cNvPr>
          <p:cNvSpPr>
            <a:spLocks noGrp="1"/>
          </p:cNvSpPr>
          <p:nvPr>
            <p:ph type="subTitle" idx="1"/>
          </p:nvPr>
        </p:nvSpPr>
        <p:spPr>
          <a:xfrm>
            <a:off x="838200" y="4074515"/>
            <a:ext cx="7583133" cy="2583919"/>
          </a:xfrm>
        </p:spPr>
        <p:txBody>
          <a:bodyPr vert="horz" lIns="91440" tIns="45720" rIns="91440" bIns="45720" rtlCol="0" anchor="t">
            <a:normAutofit/>
          </a:bodyPr>
          <a:lstStyle/>
          <a:p>
            <a:pPr algn="l"/>
            <a:r>
              <a:rPr lang="en-US" sz="2200">
                <a:solidFill>
                  <a:srgbClr val="FFFFFF"/>
                </a:solidFill>
              </a:rPr>
              <a:t>MIS 581: Woo Sox Team </a:t>
            </a:r>
            <a:endParaRPr lang="en-US"/>
          </a:p>
          <a:p>
            <a:pPr algn="l"/>
            <a:r>
              <a:rPr lang="en-US" sz="2200">
                <a:solidFill>
                  <a:srgbClr val="FFFFFF"/>
                </a:solidFill>
              </a:rPr>
              <a:t>Allyson Bernard</a:t>
            </a:r>
          </a:p>
          <a:p>
            <a:pPr algn="l"/>
            <a:r>
              <a:rPr lang="en-US" sz="2200">
                <a:solidFill>
                  <a:srgbClr val="FFFFFF"/>
                </a:solidFill>
              </a:rPr>
              <a:t>Shubham Chaudhary</a:t>
            </a:r>
          </a:p>
          <a:p>
            <a:pPr algn="l"/>
            <a:r>
              <a:rPr lang="en-US" sz="2200">
                <a:solidFill>
                  <a:srgbClr val="FFFFFF"/>
                </a:solidFill>
              </a:rPr>
              <a:t>Jayesh </a:t>
            </a:r>
            <a:r>
              <a:rPr lang="en-US" sz="2200" err="1">
                <a:solidFill>
                  <a:srgbClr val="FFFFFF"/>
                </a:solidFill>
              </a:rPr>
              <a:t>Haryani</a:t>
            </a:r>
            <a:endParaRPr lang="en-US" sz="2200">
              <a:solidFill>
                <a:srgbClr val="FFFFFF"/>
              </a:solidFill>
            </a:endParaRPr>
          </a:p>
          <a:p>
            <a:pPr algn="l"/>
            <a:r>
              <a:rPr lang="en-US" sz="2200">
                <a:solidFill>
                  <a:srgbClr val="FFFFFF"/>
                </a:solidFill>
              </a:rPr>
              <a:t>Harsh Deshpande</a:t>
            </a:r>
          </a:p>
        </p:txBody>
      </p:sp>
    </p:spTree>
    <p:extLst>
      <p:ext uri="{BB962C8B-B14F-4D97-AF65-F5344CB8AC3E}">
        <p14:creationId xmlns:p14="http://schemas.microsoft.com/office/powerpoint/2010/main" val="704790646"/>
      </p:ext>
    </p:extLst>
  </p:cSld>
  <p:clrMapOvr>
    <a:masterClrMapping/>
  </p:clrMapOvr>
  <mc:AlternateContent xmlns:mc="http://schemas.openxmlformats.org/markup-compatibility/2006" xmlns:p14="http://schemas.microsoft.com/office/powerpoint/2010/main">
    <mc:Choice Requires="p14">
      <p:transition spd="slow" p14:dur="2000" advTm="11656"/>
    </mc:Choice>
    <mc:Fallback xmlns="">
      <p:transition spd="slow" advTm="1165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35E3-4447-D98C-A02B-8A6709E0E493}"/>
              </a:ext>
            </a:extLst>
          </p:cNvPr>
          <p:cNvSpPr>
            <a:spLocks noGrp="1"/>
          </p:cNvSpPr>
          <p:nvPr>
            <p:ph type="title"/>
          </p:nvPr>
        </p:nvSpPr>
        <p:spPr/>
        <p:txBody>
          <a:bodyPr/>
          <a:lstStyle/>
          <a:p>
            <a:r>
              <a:rPr lang="en-US"/>
              <a:t>Data Leak Approach </a:t>
            </a:r>
          </a:p>
        </p:txBody>
      </p:sp>
      <p:graphicFrame>
        <p:nvGraphicFramePr>
          <p:cNvPr id="17" name="Content Placeholder 2">
            <a:extLst>
              <a:ext uri="{FF2B5EF4-FFF2-40B4-BE49-F238E27FC236}">
                <a16:creationId xmlns:a16="http://schemas.microsoft.com/office/drawing/2014/main" id="{41400689-FEE0-F9AD-9A51-CDC54B979AA1}"/>
              </a:ext>
            </a:extLst>
          </p:cNvPr>
          <p:cNvGraphicFramePr>
            <a:graphicFrameLocks noGrp="1"/>
          </p:cNvGraphicFramePr>
          <p:nvPr>
            <p:ph idx="1"/>
            <p:extLst>
              <p:ext uri="{D42A27DB-BD31-4B8C-83A1-F6EECF244321}">
                <p14:modId xmlns:p14="http://schemas.microsoft.com/office/powerpoint/2010/main" val="2220187138"/>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6747676"/>
      </p:ext>
    </p:extLst>
  </p:cSld>
  <p:clrMapOvr>
    <a:masterClrMapping/>
  </p:clrMapOvr>
  <mc:AlternateContent xmlns:mc="http://schemas.openxmlformats.org/markup-compatibility/2006" xmlns:p14="http://schemas.microsoft.com/office/powerpoint/2010/main">
    <mc:Choice Requires="p14">
      <p:transition spd="slow" p14:dur="2000" advTm="84915"/>
    </mc:Choice>
    <mc:Fallback xmlns="">
      <p:transition spd="slow" advTm="849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918BBC7F-B81A-84BE-E323-920708FA2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 name="Rectangle 4">
            <a:extLst>
              <a:ext uri="{FF2B5EF4-FFF2-40B4-BE49-F238E27FC236}">
                <a16:creationId xmlns:a16="http://schemas.microsoft.com/office/drawing/2014/main" id="{191E3111-1663-6CAA-6A2A-8DF83A679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9" name="Group 8">
            <a:extLst>
              <a:ext uri="{FF2B5EF4-FFF2-40B4-BE49-F238E27FC236}">
                <a16:creationId xmlns:a16="http://schemas.microsoft.com/office/drawing/2014/main" id="{7B87350F-9575-4E4D-0B17-ABE8EB1F3E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 name="Picture 6">
              <a:extLst>
                <a:ext uri="{FF2B5EF4-FFF2-40B4-BE49-F238E27FC236}">
                  <a16:creationId xmlns:a16="http://schemas.microsoft.com/office/drawing/2014/main" id="{7030AA4A-F281-F29C-E7B5-2CD21FB9C9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a:extLst>
                <a:ext uri="{FF2B5EF4-FFF2-40B4-BE49-F238E27FC236}">
                  <a16:creationId xmlns:a16="http://schemas.microsoft.com/office/drawing/2014/main" id="{DB6D3DDB-D890-3636-38D4-C08CFD2456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1" name="Title 1">
            <a:extLst>
              <a:ext uri="{FF2B5EF4-FFF2-40B4-BE49-F238E27FC236}">
                <a16:creationId xmlns:a16="http://schemas.microsoft.com/office/drawing/2014/main" id="{C91B8002-741C-1238-3251-982D939ED14C}"/>
              </a:ext>
            </a:extLst>
          </p:cNvPr>
          <p:cNvSpPr txBox="1">
            <a:spLocks/>
          </p:cNvSpPr>
          <p:nvPr/>
        </p:nvSpPr>
        <p:spPr>
          <a:xfrm>
            <a:off x="1094391" y="381000"/>
            <a:ext cx="10003218" cy="2057400"/>
          </a:xfrm>
          <a:prstGeom prst="rect">
            <a:avLst/>
          </a:prstGeom>
        </p:spPr>
        <p:txBody>
          <a:bodyP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a:t>Conclusion</a:t>
            </a:r>
          </a:p>
        </p:txBody>
      </p:sp>
      <p:graphicFrame>
        <p:nvGraphicFramePr>
          <p:cNvPr id="13" name="Content Placeholder 2">
            <a:extLst>
              <a:ext uri="{FF2B5EF4-FFF2-40B4-BE49-F238E27FC236}">
                <a16:creationId xmlns:a16="http://schemas.microsoft.com/office/drawing/2014/main" id="{3C19ED69-F211-1CE4-DF56-616A6E1AA8C7}"/>
              </a:ext>
            </a:extLst>
          </p:cNvPr>
          <p:cNvGraphicFramePr>
            <a:graphicFrameLocks/>
          </p:cNvGraphicFramePr>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5603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90B0-8302-33CD-5918-0F47415091F6}"/>
              </a:ext>
            </a:extLst>
          </p:cNvPr>
          <p:cNvSpPr>
            <a:spLocks noGrp="1"/>
          </p:cNvSpPr>
          <p:nvPr>
            <p:ph type="title"/>
          </p:nvPr>
        </p:nvSpPr>
        <p:spPr/>
        <p:txBody>
          <a:bodyPr/>
          <a:lstStyle/>
          <a:p>
            <a:r>
              <a:rPr lang="en-US"/>
              <a:t>References</a:t>
            </a:r>
          </a:p>
        </p:txBody>
      </p:sp>
      <p:graphicFrame>
        <p:nvGraphicFramePr>
          <p:cNvPr id="28" name="Content Placeholder 2">
            <a:extLst>
              <a:ext uri="{FF2B5EF4-FFF2-40B4-BE49-F238E27FC236}">
                <a16:creationId xmlns:a16="http://schemas.microsoft.com/office/drawing/2014/main" id="{9669962F-F1D3-EE9F-86A5-FF0DE0B188BE}"/>
              </a:ext>
            </a:extLst>
          </p:cNvPr>
          <p:cNvGraphicFramePr>
            <a:graphicFrameLocks noGrp="1"/>
          </p:cNvGraphicFramePr>
          <p:nvPr>
            <p:ph idx="1"/>
          </p:nvPr>
        </p:nvGraphicFramePr>
        <p:xfrm>
          <a:off x="626782" y="1355539"/>
          <a:ext cx="10736730" cy="4576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255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CB38-6726-0B6B-1CAF-B62E3FB07098}"/>
              </a:ext>
            </a:extLst>
          </p:cNvPr>
          <p:cNvSpPr>
            <a:spLocks noGrp="1"/>
          </p:cNvSpPr>
          <p:nvPr>
            <p:ph type="title"/>
          </p:nvPr>
        </p:nvSpPr>
        <p:spPr>
          <a:xfrm>
            <a:off x="381001" y="165100"/>
            <a:ext cx="10895106" cy="1325563"/>
          </a:xfrm>
        </p:spPr>
        <p:txBody>
          <a:bodyPr/>
          <a:lstStyle/>
          <a:p>
            <a:endParaRPr lang="en-US"/>
          </a:p>
        </p:txBody>
      </p:sp>
      <p:sp>
        <p:nvSpPr>
          <p:cNvPr id="3" name="Content Placeholder 2">
            <a:extLst>
              <a:ext uri="{FF2B5EF4-FFF2-40B4-BE49-F238E27FC236}">
                <a16:creationId xmlns:a16="http://schemas.microsoft.com/office/drawing/2014/main" id="{9A80292C-B389-F8ED-E918-DBE2A608E4B4}"/>
              </a:ext>
            </a:extLst>
          </p:cNvPr>
          <p:cNvSpPr>
            <a:spLocks noGrp="1"/>
          </p:cNvSpPr>
          <p:nvPr>
            <p:ph idx="1"/>
          </p:nvPr>
        </p:nvSpPr>
        <p:spPr/>
        <p:txBody>
          <a:bodyPr/>
          <a:lstStyle/>
          <a:p>
            <a:endParaRPr lang="en-US"/>
          </a:p>
        </p:txBody>
      </p:sp>
      <p:sp>
        <p:nvSpPr>
          <p:cNvPr id="4" name="Title 4">
            <a:extLst>
              <a:ext uri="{FF2B5EF4-FFF2-40B4-BE49-F238E27FC236}">
                <a16:creationId xmlns:a16="http://schemas.microsoft.com/office/drawing/2014/main" id="{98A6F1B8-E7ED-A7E8-D5BF-FB8F327C2898}"/>
              </a:ext>
            </a:extLst>
          </p:cNvPr>
          <p:cNvSpPr txBox="1">
            <a:spLocks/>
          </p:cNvSpPr>
          <p:nvPr/>
        </p:nvSpPr>
        <p:spPr>
          <a:xfrm>
            <a:off x="1524000" y="2"/>
            <a:ext cx="9144000" cy="95726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ctr"/>
            <a:r>
              <a:rPr lang="en-US" sz="2800" b="1"/>
              <a:t>Required Case Study Check List</a:t>
            </a:r>
            <a:br>
              <a:rPr lang="en-US" sz="2800"/>
            </a:br>
            <a:endParaRPr lang="en-US" sz="2800">
              <a:solidFill>
                <a:schemeClr val="accent6">
                  <a:lumMod val="75000"/>
                </a:schemeClr>
              </a:solidFill>
            </a:endParaRPr>
          </a:p>
        </p:txBody>
      </p:sp>
      <p:graphicFrame>
        <p:nvGraphicFramePr>
          <p:cNvPr id="5" name="Table 6">
            <a:extLst>
              <a:ext uri="{FF2B5EF4-FFF2-40B4-BE49-F238E27FC236}">
                <a16:creationId xmlns:a16="http://schemas.microsoft.com/office/drawing/2014/main" id="{3F9A691C-FFC4-D0A1-09CD-ACCC7CF88267}"/>
              </a:ext>
            </a:extLst>
          </p:cNvPr>
          <p:cNvGraphicFramePr>
            <a:graphicFrameLocks noGrp="1"/>
          </p:cNvGraphicFramePr>
          <p:nvPr>
            <p:extLst>
              <p:ext uri="{D42A27DB-BD31-4B8C-83A1-F6EECF244321}">
                <p14:modId xmlns:p14="http://schemas.microsoft.com/office/powerpoint/2010/main" val="969772164"/>
              </p:ext>
            </p:extLst>
          </p:nvPr>
        </p:nvGraphicFramePr>
        <p:xfrm>
          <a:off x="381001" y="557108"/>
          <a:ext cx="11607800" cy="6046892"/>
        </p:xfrm>
        <a:graphic>
          <a:graphicData uri="http://schemas.openxmlformats.org/drawingml/2006/table">
            <a:tbl>
              <a:tblPr firstRow="1" bandRow="1">
                <a:tableStyleId>{5C22544A-7EE6-4342-B048-85BDC9FD1C3A}</a:tableStyleId>
              </a:tblPr>
              <a:tblGrid>
                <a:gridCol w="6698776">
                  <a:extLst>
                    <a:ext uri="{9D8B030D-6E8A-4147-A177-3AD203B41FA5}">
                      <a16:colId xmlns:a16="http://schemas.microsoft.com/office/drawing/2014/main" val="3250315510"/>
                    </a:ext>
                  </a:extLst>
                </a:gridCol>
                <a:gridCol w="1022713">
                  <a:extLst>
                    <a:ext uri="{9D8B030D-6E8A-4147-A177-3AD203B41FA5}">
                      <a16:colId xmlns:a16="http://schemas.microsoft.com/office/drawing/2014/main" val="2719840441"/>
                    </a:ext>
                  </a:extLst>
                </a:gridCol>
                <a:gridCol w="2147700">
                  <a:extLst>
                    <a:ext uri="{9D8B030D-6E8A-4147-A177-3AD203B41FA5}">
                      <a16:colId xmlns:a16="http://schemas.microsoft.com/office/drawing/2014/main" val="2869363044"/>
                    </a:ext>
                  </a:extLst>
                </a:gridCol>
                <a:gridCol w="1738611">
                  <a:extLst>
                    <a:ext uri="{9D8B030D-6E8A-4147-A177-3AD203B41FA5}">
                      <a16:colId xmlns:a16="http://schemas.microsoft.com/office/drawing/2014/main" val="1250452320"/>
                    </a:ext>
                  </a:extLst>
                </a:gridCol>
              </a:tblGrid>
              <a:tr h="863174">
                <a:tc>
                  <a:txBody>
                    <a:bodyPr/>
                    <a:lstStyle/>
                    <a:p>
                      <a:pPr algn="ctr"/>
                      <a:r>
                        <a:rPr lang="en-US"/>
                        <a:t>Case Study Items</a:t>
                      </a:r>
                    </a:p>
                  </a:txBody>
                  <a:tcPr/>
                </a:tc>
                <a:tc>
                  <a:txBody>
                    <a:bodyPr/>
                    <a:lstStyle/>
                    <a:p>
                      <a:pPr algn="ctr"/>
                      <a:r>
                        <a:rPr lang="en-US"/>
                        <a:t>Yes/No</a:t>
                      </a:r>
                    </a:p>
                  </a:txBody>
                  <a:tcPr/>
                </a:tc>
                <a:tc>
                  <a:txBody>
                    <a:bodyPr/>
                    <a:lstStyle/>
                    <a:p>
                      <a:r>
                        <a:rPr lang="en-US"/>
                        <a:t>What slide(s) is your proof of this in your submission? </a:t>
                      </a:r>
                    </a:p>
                  </a:txBody>
                  <a:tcPr/>
                </a:tc>
                <a:tc>
                  <a:txBody>
                    <a:bodyPr/>
                    <a:lstStyle/>
                    <a:p>
                      <a:r>
                        <a:rPr lang="en-US"/>
                        <a:t>Proof in your the slide(s) or notes section?</a:t>
                      </a:r>
                    </a:p>
                  </a:txBody>
                  <a:tcPr/>
                </a:tc>
                <a:extLst>
                  <a:ext uri="{0D108BD9-81ED-4DB2-BD59-A6C34878D82A}">
                    <a16:rowId xmlns:a16="http://schemas.microsoft.com/office/drawing/2014/main" val="12720627"/>
                  </a:ext>
                </a:extLst>
              </a:tr>
              <a:tr h="539446">
                <a:tc>
                  <a:txBody>
                    <a:bodyPr/>
                    <a:lstStyle/>
                    <a:p>
                      <a:r>
                        <a:rPr lang="en-US"/>
                        <a:t>1. Did you review the detailed rubric after you completed this assignment to make sure you covered everything?</a:t>
                      </a:r>
                    </a:p>
                  </a:txBody>
                  <a:tcPr/>
                </a:tc>
                <a:tc>
                  <a:txBody>
                    <a:bodyPr/>
                    <a:lstStyle/>
                    <a:p>
                      <a:r>
                        <a:rPr lang="en-US"/>
                        <a:t>Yes</a:t>
                      </a:r>
                    </a:p>
                  </a:txBody>
                  <a:tcPr>
                    <a:solidFill>
                      <a:schemeClr val="accent6">
                        <a:lumMod val="60000"/>
                        <a:lumOff val="40000"/>
                      </a:schemeClr>
                    </a:solidFill>
                  </a:tcPr>
                </a:tc>
                <a:tc>
                  <a:txBody>
                    <a:bodyPr/>
                    <a:lstStyle/>
                    <a:p>
                      <a:pPr algn="ctr"/>
                      <a:r>
                        <a:rPr lang="en-US">
                          <a:solidFill>
                            <a:schemeClr val="bg1"/>
                          </a:solidFill>
                        </a:rPr>
                        <a:t>N/A</a:t>
                      </a:r>
                    </a:p>
                  </a:txBody>
                  <a:tcPr>
                    <a:solidFill>
                      <a:schemeClr val="tx1"/>
                    </a:solidFill>
                  </a:tcPr>
                </a:tc>
                <a:tc>
                  <a:txBody>
                    <a:bodyPr/>
                    <a:lstStyle/>
                    <a:p>
                      <a:pPr algn="ctr"/>
                      <a:r>
                        <a:rPr lang="en-US">
                          <a:solidFill>
                            <a:schemeClr val="bg1"/>
                          </a:solidFill>
                        </a:rPr>
                        <a:t>N/A</a:t>
                      </a:r>
                    </a:p>
                  </a:txBody>
                  <a:tcPr>
                    <a:solidFill>
                      <a:schemeClr val="tx1"/>
                    </a:solidFill>
                  </a:tcPr>
                </a:tc>
                <a:extLst>
                  <a:ext uri="{0D108BD9-81ED-4DB2-BD59-A6C34878D82A}">
                    <a16:rowId xmlns:a16="http://schemas.microsoft.com/office/drawing/2014/main" val="2599268509"/>
                  </a:ext>
                </a:extLst>
              </a:tr>
              <a:tr h="539446">
                <a:tc>
                  <a:txBody>
                    <a:bodyPr/>
                    <a:lstStyle/>
                    <a:p>
                      <a:r>
                        <a:rPr lang="en-US"/>
                        <a:t>2. Did you review all detail/specific and overarching questions in the assignment to make sure you covered everything?</a:t>
                      </a:r>
                    </a:p>
                  </a:txBody>
                  <a:tcPr/>
                </a:tc>
                <a:tc>
                  <a:txBody>
                    <a:bodyPr/>
                    <a:lstStyle/>
                    <a:p>
                      <a:r>
                        <a:rPr lang="en-US"/>
                        <a:t>Yes</a:t>
                      </a:r>
                    </a:p>
                  </a:txBody>
                  <a:tcPr>
                    <a:solidFill>
                      <a:schemeClr val="accent6">
                        <a:lumMod val="60000"/>
                        <a:lumOff val="40000"/>
                      </a:schemeClr>
                    </a:solidFill>
                  </a:tcPr>
                </a:tc>
                <a:tc>
                  <a:txBody>
                    <a:bodyPr/>
                    <a:lstStyle/>
                    <a:p>
                      <a:pPr algn="ctr"/>
                      <a:r>
                        <a:rPr lang="en-US">
                          <a:solidFill>
                            <a:schemeClr val="bg1"/>
                          </a:solidFill>
                        </a:rPr>
                        <a:t>N/A</a:t>
                      </a:r>
                    </a:p>
                  </a:txBody>
                  <a:tcPr>
                    <a:solidFill>
                      <a:schemeClr val="tx1"/>
                    </a:solidFill>
                  </a:tcPr>
                </a:tc>
                <a:tc>
                  <a:txBody>
                    <a:bodyPr/>
                    <a:lstStyle/>
                    <a:p>
                      <a:pPr algn="ctr"/>
                      <a:r>
                        <a:rPr lang="en-US">
                          <a:solidFill>
                            <a:schemeClr val="bg1"/>
                          </a:solidFill>
                        </a:rPr>
                        <a:t>N/A</a:t>
                      </a:r>
                    </a:p>
                  </a:txBody>
                  <a:tcPr>
                    <a:solidFill>
                      <a:schemeClr val="tx1"/>
                    </a:solidFill>
                  </a:tcPr>
                </a:tc>
                <a:extLst>
                  <a:ext uri="{0D108BD9-81ED-4DB2-BD59-A6C34878D82A}">
                    <a16:rowId xmlns:a16="http://schemas.microsoft.com/office/drawing/2014/main" val="1012132917"/>
                  </a:ext>
                </a:extLst>
              </a:tr>
              <a:tr h="491719">
                <a:tc>
                  <a:txBody>
                    <a:bodyPr/>
                    <a:lstStyle/>
                    <a:p>
                      <a:r>
                        <a:rPr lang="en-US"/>
                        <a:t>3. Did you do a conclusion slide(s) to answer all required conclusion items/questions?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p>
                      <a:endParaRPr lang="en-US"/>
                    </a:p>
                  </a:txBody>
                  <a:tcPr>
                    <a:solidFill>
                      <a:schemeClr val="accent6">
                        <a:lumMod val="60000"/>
                        <a:lumOff val="40000"/>
                      </a:schemeClr>
                    </a:solidFill>
                  </a:tcPr>
                </a:tc>
                <a:tc>
                  <a:txBody>
                    <a:bodyPr/>
                    <a:lstStyle/>
                    <a:p>
                      <a:r>
                        <a:rPr lang="en-US"/>
                        <a:t>11</a:t>
                      </a:r>
                    </a:p>
                  </a:txBody>
                  <a:tcPr>
                    <a:solidFill>
                      <a:schemeClr val="accent6">
                        <a:lumMod val="60000"/>
                        <a:lumOff val="40000"/>
                      </a:schemeClr>
                    </a:solidFill>
                  </a:tcPr>
                </a:tc>
                <a:tc>
                  <a:txBody>
                    <a:bodyPr/>
                    <a:lstStyle/>
                    <a:p>
                      <a:r>
                        <a:rPr lang="en-US"/>
                        <a:t>Yes</a:t>
                      </a:r>
                    </a:p>
                  </a:txBody>
                  <a:tcPr>
                    <a:solidFill>
                      <a:schemeClr val="accent6">
                        <a:lumMod val="60000"/>
                        <a:lumOff val="40000"/>
                      </a:schemeClr>
                    </a:solidFill>
                  </a:tcPr>
                </a:tc>
                <a:extLst>
                  <a:ext uri="{0D108BD9-81ED-4DB2-BD59-A6C34878D82A}">
                    <a16:rowId xmlns:a16="http://schemas.microsoft.com/office/drawing/2014/main" val="1625129767"/>
                  </a:ext>
                </a:extLst>
              </a:tr>
              <a:tr h="377612">
                <a:tc>
                  <a:txBody>
                    <a:bodyPr/>
                    <a:lstStyle/>
                    <a:p>
                      <a:r>
                        <a:rPr lang="en-US"/>
                        <a:t>4. Did you a create reference slide in the proper MLA format?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txBody>
                  <a:tcPr>
                    <a:solidFill>
                      <a:schemeClr val="accent6">
                        <a:lumMod val="60000"/>
                        <a:lumOff val="40000"/>
                      </a:schemeClr>
                    </a:solidFill>
                  </a:tcPr>
                </a:tc>
                <a:tc>
                  <a:txBody>
                    <a:bodyPr/>
                    <a:lstStyle/>
                    <a:p>
                      <a:r>
                        <a:rPr lang="en-US"/>
                        <a:t>12</a:t>
                      </a:r>
                    </a:p>
                  </a:txBody>
                  <a:tcPr>
                    <a:solidFill>
                      <a:schemeClr val="accent6">
                        <a:lumMod val="60000"/>
                        <a:lumOff val="40000"/>
                      </a:schemeClr>
                    </a:solidFill>
                  </a:tcPr>
                </a:tc>
                <a:tc>
                  <a:txBody>
                    <a:bodyPr/>
                    <a:lstStyle/>
                    <a:p>
                      <a:r>
                        <a:rPr lang="en-US"/>
                        <a:t>Yes</a:t>
                      </a:r>
                    </a:p>
                  </a:txBody>
                  <a:tcPr>
                    <a:solidFill>
                      <a:schemeClr val="accent6">
                        <a:lumMod val="60000"/>
                        <a:lumOff val="40000"/>
                      </a:schemeClr>
                    </a:solidFill>
                  </a:tcPr>
                </a:tc>
                <a:extLst>
                  <a:ext uri="{0D108BD9-81ED-4DB2-BD59-A6C34878D82A}">
                    <a16:rowId xmlns:a16="http://schemas.microsoft.com/office/drawing/2014/main" val="1443591076"/>
                  </a:ext>
                </a:extLst>
              </a:tr>
              <a:tr h="491719">
                <a:tc>
                  <a:txBody>
                    <a:bodyPr/>
                    <a:lstStyle/>
                    <a:p>
                      <a:r>
                        <a:rPr lang="en-US"/>
                        <a:t>5. Did you test all your links for references and/or files so a reader can just click to see your materials?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p>
                      <a:endParaRPr lang="en-US"/>
                    </a:p>
                  </a:txBody>
                  <a:tcPr>
                    <a:solidFill>
                      <a:schemeClr val="accent6">
                        <a:lumMod val="60000"/>
                        <a:lumOff val="40000"/>
                      </a:schemeClr>
                    </a:solidFill>
                  </a:tcPr>
                </a:tc>
                <a:tc>
                  <a:txBody>
                    <a:bodyPr/>
                    <a:lstStyle/>
                    <a:p>
                      <a:pPr algn="ctr"/>
                      <a:r>
                        <a:rPr lang="en-US">
                          <a:solidFill>
                            <a:schemeClr val="bg1"/>
                          </a:solidFill>
                        </a:rPr>
                        <a:t>N/A</a:t>
                      </a:r>
                    </a:p>
                  </a:txBody>
                  <a:tcPr>
                    <a:solidFill>
                      <a:schemeClr val="tx1"/>
                    </a:solidFill>
                  </a:tcPr>
                </a:tc>
                <a:tc>
                  <a:txBody>
                    <a:bodyPr/>
                    <a:lstStyle/>
                    <a:p>
                      <a:pPr algn="ctr"/>
                      <a:r>
                        <a:rPr lang="en-US">
                          <a:solidFill>
                            <a:schemeClr val="bg1"/>
                          </a:solidFill>
                        </a:rPr>
                        <a:t>N/A</a:t>
                      </a:r>
                    </a:p>
                  </a:txBody>
                  <a:tcPr>
                    <a:solidFill>
                      <a:schemeClr val="tx1"/>
                    </a:solidFill>
                  </a:tcPr>
                </a:tc>
                <a:extLst>
                  <a:ext uri="{0D108BD9-81ED-4DB2-BD59-A6C34878D82A}">
                    <a16:rowId xmlns:a16="http://schemas.microsoft.com/office/drawing/2014/main" val="1734393261"/>
                  </a:ext>
                </a:extLst>
              </a:tr>
              <a:tr h="4917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6. Did you proof-read all your slides, attachments, links, notes, etc. before your submission?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p>
                      <a:endParaRPr lang="en-US"/>
                    </a:p>
                  </a:txBody>
                  <a:tcPr>
                    <a:solidFill>
                      <a:schemeClr val="accent6">
                        <a:lumMod val="60000"/>
                        <a:lumOff val="40000"/>
                      </a:schemeClr>
                    </a:solidFill>
                  </a:tcPr>
                </a:tc>
                <a:tc>
                  <a:txBody>
                    <a:bodyPr/>
                    <a:lstStyle/>
                    <a:p>
                      <a:pPr algn="ctr"/>
                      <a:r>
                        <a:rPr lang="en-US">
                          <a:solidFill>
                            <a:schemeClr val="bg1"/>
                          </a:solidFill>
                        </a:rPr>
                        <a:t>N/A</a:t>
                      </a:r>
                    </a:p>
                  </a:txBody>
                  <a:tcPr>
                    <a:solidFill>
                      <a:schemeClr val="tx1"/>
                    </a:solidFill>
                  </a:tcPr>
                </a:tc>
                <a:tc>
                  <a:txBody>
                    <a:bodyPr/>
                    <a:lstStyle/>
                    <a:p>
                      <a:pPr algn="ctr"/>
                      <a:r>
                        <a:rPr lang="en-US">
                          <a:solidFill>
                            <a:schemeClr val="bg1"/>
                          </a:solidFill>
                        </a:rPr>
                        <a:t>N/A</a:t>
                      </a:r>
                    </a:p>
                  </a:txBody>
                  <a:tcPr>
                    <a:solidFill>
                      <a:schemeClr val="tx1"/>
                    </a:solidFill>
                  </a:tcPr>
                </a:tc>
                <a:extLst>
                  <a:ext uri="{0D108BD9-81ED-4DB2-BD59-A6C34878D82A}">
                    <a16:rowId xmlns:a16="http://schemas.microsoft.com/office/drawing/2014/main" val="814249731"/>
                  </a:ext>
                </a:extLst>
              </a:tr>
              <a:tr h="491719">
                <a:tc>
                  <a:txBody>
                    <a:bodyPr/>
                    <a:lstStyle/>
                    <a:p>
                      <a:r>
                        <a:rPr lang="en-US"/>
                        <a:t>7. For your reference slide, did you have internal and external resources/materials to our course?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p>
                      <a:endParaRPr lang="en-US"/>
                    </a:p>
                  </a:txBody>
                  <a:tcPr>
                    <a:solidFill>
                      <a:schemeClr val="accent6">
                        <a:lumMod val="60000"/>
                        <a:lumOff val="40000"/>
                      </a:schemeClr>
                    </a:solidFill>
                  </a:tcPr>
                </a:tc>
                <a:tc>
                  <a:txBody>
                    <a:bodyPr/>
                    <a:lstStyle/>
                    <a:p>
                      <a:r>
                        <a:rPr lang="en-US"/>
                        <a:t>3,4,5,7,8</a:t>
                      </a:r>
                    </a:p>
                  </a:txBody>
                  <a:tcPr>
                    <a:solidFill>
                      <a:schemeClr val="accent6">
                        <a:lumMod val="60000"/>
                        <a:lumOff val="40000"/>
                      </a:schemeClr>
                    </a:solidFill>
                  </a:tcPr>
                </a:tc>
                <a:tc>
                  <a:txBody>
                    <a:bodyPr/>
                    <a:lstStyle/>
                    <a:p>
                      <a:r>
                        <a:rPr lang="en-US"/>
                        <a:t>Yes</a:t>
                      </a:r>
                    </a:p>
                  </a:txBody>
                  <a:tcPr>
                    <a:solidFill>
                      <a:schemeClr val="accent6">
                        <a:lumMod val="60000"/>
                        <a:lumOff val="40000"/>
                      </a:schemeClr>
                    </a:solidFill>
                  </a:tcPr>
                </a:tc>
                <a:extLst>
                  <a:ext uri="{0D108BD9-81ED-4DB2-BD59-A6C34878D82A}">
                    <a16:rowId xmlns:a16="http://schemas.microsoft.com/office/drawing/2014/main" val="566229422"/>
                  </a:ext>
                </a:extLst>
              </a:tr>
              <a:tr h="53944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8. Did you share your own personal stories, thoughts and explain the “Why” your answers are important to you?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Yes</a:t>
                      </a:r>
                    </a:p>
                    <a:p>
                      <a:endParaRPr lang="en-US"/>
                    </a:p>
                  </a:txBody>
                  <a:tcPr>
                    <a:solidFill>
                      <a:schemeClr val="accent6">
                        <a:lumMod val="60000"/>
                        <a:lumOff val="40000"/>
                      </a:schemeClr>
                    </a:solidFill>
                  </a:tcPr>
                </a:tc>
                <a:tc>
                  <a:txBody>
                    <a:bodyPr/>
                    <a:lstStyle/>
                    <a:p>
                      <a:r>
                        <a:rPr lang="en-US"/>
                        <a:t>6,7,8,9</a:t>
                      </a:r>
                    </a:p>
                  </a:txBody>
                  <a:tcPr>
                    <a:solidFill>
                      <a:schemeClr val="accent6">
                        <a:lumMod val="60000"/>
                        <a:lumOff val="40000"/>
                      </a:schemeClr>
                    </a:solidFill>
                  </a:tcPr>
                </a:tc>
                <a:tc>
                  <a:txBody>
                    <a:bodyPr/>
                    <a:lstStyle/>
                    <a:p>
                      <a:r>
                        <a:rPr lang="en-US"/>
                        <a:t>Yes</a:t>
                      </a:r>
                    </a:p>
                  </a:txBody>
                  <a:tcPr>
                    <a:solidFill>
                      <a:schemeClr val="accent6">
                        <a:lumMod val="60000"/>
                        <a:lumOff val="40000"/>
                      </a:schemeClr>
                    </a:solidFill>
                  </a:tcPr>
                </a:tc>
                <a:extLst>
                  <a:ext uri="{0D108BD9-81ED-4DB2-BD59-A6C34878D82A}">
                    <a16:rowId xmlns:a16="http://schemas.microsoft.com/office/drawing/2014/main" val="337134862"/>
                  </a:ext>
                </a:extLst>
              </a:tr>
            </a:tbl>
          </a:graphicData>
        </a:graphic>
      </p:graphicFrame>
    </p:spTree>
    <p:extLst>
      <p:ext uri="{BB962C8B-B14F-4D97-AF65-F5344CB8AC3E}">
        <p14:creationId xmlns:p14="http://schemas.microsoft.com/office/powerpoint/2010/main" val="133367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78A9-EF06-69D3-A601-117CCD05528F}"/>
              </a:ext>
            </a:extLst>
          </p:cNvPr>
          <p:cNvSpPr>
            <a:spLocks noGrp="1"/>
          </p:cNvSpPr>
          <p:nvPr>
            <p:ph type="title"/>
          </p:nvPr>
        </p:nvSpPr>
        <p:spPr/>
        <p:txBody>
          <a:bodyPr/>
          <a:lstStyle/>
          <a:p>
            <a:r>
              <a:rPr lang="en-US"/>
              <a:t>Agenda</a:t>
            </a:r>
          </a:p>
        </p:txBody>
      </p:sp>
      <p:graphicFrame>
        <p:nvGraphicFramePr>
          <p:cNvPr id="5" name="Content Placeholder 2">
            <a:extLst>
              <a:ext uri="{FF2B5EF4-FFF2-40B4-BE49-F238E27FC236}">
                <a16:creationId xmlns:a16="http://schemas.microsoft.com/office/drawing/2014/main" id="{777EEA9A-17D8-7D7C-53F6-1D634202BA47}"/>
              </a:ext>
            </a:extLst>
          </p:cNvPr>
          <p:cNvGraphicFramePr>
            <a:graphicFrameLocks noGrp="1"/>
          </p:cNvGraphicFramePr>
          <p:nvPr>
            <p:ph idx="1"/>
            <p:extLst>
              <p:ext uri="{D42A27DB-BD31-4B8C-83A1-F6EECF244321}">
                <p14:modId xmlns:p14="http://schemas.microsoft.com/office/powerpoint/2010/main" val="1441639707"/>
              </p:ext>
            </p:extLst>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819817"/>
      </p:ext>
    </p:extLst>
  </p:cSld>
  <p:clrMapOvr>
    <a:masterClrMapping/>
  </p:clrMapOvr>
  <mc:AlternateContent xmlns:mc="http://schemas.openxmlformats.org/markup-compatibility/2006" xmlns:p14="http://schemas.microsoft.com/office/powerpoint/2010/main">
    <mc:Choice Requires="p14">
      <p:transition spd="slow" p14:dur="2000" advTm="6951"/>
    </mc:Choice>
    <mc:Fallback xmlns="">
      <p:transition spd="slow" advTm="69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477C-D209-5A21-47A4-BDA528F79F27}"/>
              </a:ext>
            </a:extLst>
          </p:cNvPr>
          <p:cNvSpPr>
            <a:spLocks noGrp="1"/>
          </p:cNvSpPr>
          <p:nvPr>
            <p:ph type="title"/>
          </p:nvPr>
        </p:nvSpPr>
        <p:spPr>
          <a:xfrm>
            <a:off x="410466" y="-193683"/>
            <a:ext cx="10895106" cy="1325563"/>
          </a:xfrm>
        </p:spPr>
        <p:txBody>
          <a:bodyPr/>
          <a:lstStyle/>
          <a:p>
            <a:r>
              <a:rPr lang="en-US">
                <a:cs typeface="Sabon Next LT"/>
              </a:rPr>
              <a:t>SWOT Analysis for MAF</a:t>
            </a:r>
            <a:endParaRPr lang="en-US"/>
          </a:p>
        </p:txBody>
      </p:sp>
      <p:cxnSp>
        <p:nvCxnSpPr>
          <p:cNvPr id="74" name="Straight Arrow Connector 73">
            <a:extLst>
              <a:ext uri="{FF2B5EF4-FFF2-40B4-BE49-F238E27FC236}">
                <a16:creationId xmlns:a16="http://schemas.microsoft.com/office/drawing/2014/main" id="{028EB623-275B-A10C-3A9B-C52DEB69AC56}"/>
              </a:ext>
            </a:extLst>
          </p:cNvPr>
          <p:cNvCxnSpPr/>
          <p:nvPr/>
        </p:nvCxnSpPr>
        <p:spPr>
          <a:xfrm>
            <a:off x="6101787" y="1168079"/>
            <a:ext cx="7716" cy="5351359"/>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8E7FFDB-60FC-B8AB-BFA4-9CBF66C4AA9E}"/>
              </a:ext>
            </a:extLst>
          </p:cNvPr>
          <p:cNvCxnSpPr>
            <a:cxnSpLocks/>
          </p:cNvCxnSpPr>
          <p:nvPr/>
        </p:nvCxnSpPr>
        <p:spPr>
          <a:xfrm flipH="1">
            <a:off x="389680" y="3791672"/>
            <a:ext cx="11422283" cy="771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Google Shape;219;p30">
            <a:extLst>
              <a:ext uri="{FF2B5EF4-FFF2-40B4-BE49-F238E27FC236}">
                <a16:creationId xmlns:a16="http://schemas.microsoft.com/office/drawing/2014/main" id="{B97D1250-7D83-C3FF-120A-B96ACF2D27B7}"/>
              </a:ext>
            </a:extLst>
          </p:cNvPr>
          <p:cNvSpPr/>
          <p:nvPr/>
        </p:nvSpPr>
        <p:spPr>
          <a:xfrm>
            <a:off x="1273135" y="1005300"/>
            <a:ext cx="623799" cy="593799"/>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dk2"/>
              </a:solidFill>
            </a:endParaRPr>
          </a:p>
        </p:txBody>
      </p:sp>
      <p:grpSp>
        <p:nvGrpSpPr>
          <p:cNvPr id="78" name="Google Shape;232;p30">
            <a:extLst>
              <a:ext uri="{FF2B5EF4-FFF2-40B4-BE49-F238E27FC236}">
                <a16:creationId xmlns:a16="http://schemas.microsoft.com/office/drawing/2014/main" id="{38CD21A0-ACE7-F226-7875-61F6A3F46C37}"/>
              </a:ext>
            </a:extLst>
          </p:cNvPr>
          <p:cNvGrpSpPr/>
          <p:nvPr/>
        </p:nvGrpSpPr>
        <p:grpSpPr>
          <a:xfrm>
            <a:off x="1391522" y="1128734"/>
            <a:ext cx="387006" cy="346932"/>
            <a:chOff x="3388155" y="1630303"/>
            <a:chExt cx="358069" cy="317995"/>
          </a:xfrm>
        </p:grpSpPr>
        <p:sp>
          <p:nvSpPr>
            <p:cNvPr id="79" name="Google Shape;233;p30">
              <a:extLst>
                <a:ext uri="{FF2B5EF4-FFF2-40B4-BE49-F238E27FC236}">
                  <a16:creationId xmlns:a16="http://schemas.microsoft.com/office/drawing/2014/main" id="{DEB21E61-5AFF-CF44-94DA-23AA7805EE9A}"/>
                </a:ext>
              </a:extLst>
            </p:cNvPr>
            <p:cNvSpPr/>
            <p:nvPr/>
          </p:nvSpPr>
          <p:spPr>
            <a:xfrm>
              <a:off x="3388155" y="1630303"/>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34;p30">
              <a:extLst>
                <a:ext uri="{FF2B5EF4-FFF2-40B4-BE49-F238E27FC236}">
                  <a16:creationId xmlns:a16="http://schemas.microsoft.com/office/drawing/2014/main" id="{3A8F5F03-8422-602F-EA85-E735113668CE}"/>
                </a:ext>
              </a:extLst>
            </p:cNvPr>
            <p:cNvSpPr/>
            <p:nvPr/>
          </p:nvSpPr>
          <p:spPr>
            <a:xfrm>
              <a:off x="3417275" y="1658279"/>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235;p30">
              <a:extLst>
                <a:ext uri="{FF2B5EF4-FFF2-40B4-BE49-F238E27FC236}">
                  <a16:creationId xmlns:a16="http://schemas.microsoft.com/office/drawing/2014/main" id="{CB1DEAEE-CDD1-65C8-E50B-E88F6CCC13F7}"/>
                </a:ext>
              </a:extLst>
            </p:cNvPr>
            <p:cNvSpPr/>
            <p:nvPr/>
          </p:nvSpPr>
          <p:spPr>
            <a:xfrm>
              <a:off x="3539754" y="1841283"/>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236;p30">
              <a:extLst>
                <a:ext uri="{FF2B5EF4-FFF2-40B4-BE49-F238E27FC236}">
                  <a16:creationId xmlns:a16="http://schemas.microsoft.com/office/drawing/2014/main" id="{D3AEADAE-ADCE-2F1C-8164-445D9E84E5D8}"/>
                </a:ext>
              </a:extLst>
            </p:cNvPr>
            <p:cNvSpPr/>
            <p:nvPr/>
          </p:nvSpPr>
          <p:spPr>
            <a:xfrm>
              <a:off x="3542771" y="1719534"/>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3" name="Google Shape;224;p30">
            <a:extLst>
              <a:ext uri="{FF2B5EF4-FFF2-40B4-BE49-F238E27FC236}">
                <a16:creationId xmlns:a16="http://schemas.microsoft.com/office/drawing/2014/main" id="{02BA8ECC-B94F-21D2-4A2E-145AFD5388BD}"/>
              </a:ext>
            </a:extLst>
          </p:cNvPr>
          <p:cNvSpPr/>
          <p:nvPr/>
        </p:nvSpPr>
        <p:spPr>
          <a:xfrm>
            <a:off x="7517153" y="957072"/>
            <a:ext cx="729900" cy="699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dk2"/>
              </a:solidFill>
            </a:endParaRPr>
          </a:p>
        </p:txBody>
      </p:sp>
      <p:sp>
        <p:nvSpPr>
          <p:cNvPr id="84" name="Google Shape;226;p30">
            <a:extLst>
              <a:ext uri="{FF2B5EF4-FFF2-40B4-BE49-F238E27FC236}">
                <a16:creationId xmlns:a16="http://schemas.microsoft.com/office/drawing/2014/main" id="{3F128882-0BE1-8CA1-481D-353543640E39}"/>
              </a:ext>
            </a:extLst>
          </p:cNvPr>
          <p:cNvSpPr/>
          <p:nvPr/>
        </p:nvSpPr>
        <p:spPr>
          <a:xfrm>
            <a:off x="7698200" y="1177086"/>
            <a:ext cx="367805" cy="259871"/>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225;p30">
            <a:extLst>
              <a:ext uri="{FF2B5EF4-FFF2-40B4-BE49-F238E27FC236}">
                <a16:creationId xmlns:a16="http://schemas.microsoft.com/office/drawing/2014/main" id="{BCC897AC-3384-BA48-7C4D-B54FB61DDA45}"/>
              </a:ext>
            </a:extLst>
          </p:cNvPr>
          <p:cNvSpPr/>
          <p:nvPr/>
        </p:nvSpPr>
        <p:spPr>
          <a:xfrm>
            <a:off x="7266369" y="6013261"/>
            <a:ext cx="729900" cy="699900"/>
          </a:xfrm>
          <a:prstGeom prst="rect">
            <a:avLst/>
          </a:prstGeom>
          <a:no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dk2"/>
              </a:solidFill>
            </a:endParaRPr>
          </a:p>
        </p:txBody>
      </p:sp>
      <p:grpSp>
        <p:nvGrpSpPr>
          <p:cNvPr id="86" name="Google Shape;237;p30">
            <a:extLst>
              <a:ext uri="{FF2B5EF4-FFF2-40B4-BE49-F238E27FC236}">
                <a16:creationId xmlns:a16="http://schemas.microsoft.com/office/drawing/2014/main" id="{BD910DEC-86C8-32F9-4E3B-AACAA43128EE}"/>
              </a:ext>
            </a:extLst>
          </p:cNvPr>
          <p:cNvGrpSpPr/>
          <p:nvPr/>
        </p:nvGrpSpPr>
        <p:grpSpPr>
          <a:xfrm>
            <a:off x="7444732" y="6187946"/>
            <a:ext cx="367607" cy="350549"/>
            <a:chOff x="5390225" y="3709035"/>
            <a:chExt cx="367607" cy="350549"/>
          </a:xfrm>
        </p:grpSpPr>
        <p:sp>
          <p:nvSpPr>
            <p:cNvPr id="87" name="Google Shape;238;p30">
              <a:extLst>
                <a:ext uri="{FF2B5EF4-FFF2-40B4-BE49-F238E27FC236}">
                  <a16:creationId xmlns:a16="http://schemas.microsoft.com/office/drawing/2014/main" id="{C083C8D5-63F0-F1E6-CB75-DB746450AD9A}"/>
                </a:ext>
              </a:extLst>
            </p:cNvPr>
            <p:cNvSpPr/>
            <p:nvPr/>
          </p:nvSpPr>
          <p:spPr>
            <a:xfrm>
              <a:off x="5390225" y="3746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chemeClr val="lt2"/>
            </a:solidFill>
            <a:ln>
              <a:solidFill>
                <a:srgbClr val="00B0F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239;p30">
              <a:extLst>
                <a:ext uri="{FF2B5EF4-FFF2-40B4-BE49-F238E27FC236}">
                  <a16:creationId xmlns:a16="http://schemas.microsoft.com/office/drawing/2014/main" id="{A3145FB6-62CF-E04A-460B-68E753DF9463}"/>
                </a:ext>
              </a:extLst>
            </p:cNvPr>
            <p:cNvSpPr/>
            <p:nvPr/>
          </p:nvSpPr>
          <p:spPr>
            <a:xfrm>
              <a:off x="5436088" y="3709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chemeClr val="lt2"/>
            </a:solidFill>
            <a:ln>
              <a:solidFill>
                <a:srgbClr val="00B0F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9" name="Google Shape;220;p30">
            <a:extLst>
              <a:ext uri="{FF2B5EF4-FFF2-40B4-BE49-F238E27FC236}">
                <a16:creationId xmlns:a16="http://schemas.microsoft.com/office/drawing/2014/main" id="{765CDA8C-8712-31B0-AAD5-BDA7EE0E07B0}"/>
              </a:ext>
            </a:extLst>
          </p:cNvPr>
          <p:cNvSpPr/>
          <p:nvPr/>
        </p:nvSpPr>
        <p:spPr>
          <a:xfrm>
            <a:off x="1292426" y="5993970"/>
            <a:ext cx="729900" cy="699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a:solidFill>
                <a:schemeClr val="dk2"/>
              </a:solidFill>
            </a:endParaRPr>
          </a:p>
        </p:txBody>
      </p:sp>
      <p:grpSp>
        <p:nvGrpSpPr>
          <p:cNvPr id="90" name="Google Shape;227;p30">
            <a:extLst>
              <a:ext uri="{FF2B5EF4-FFF2-40B4-BE49-F238E27FC236}">
                <a16:creationId xmlns:a16="http://schemas.microsoft.com/office/drawing/2014/main" id="{5B298FF9-B43A-22B1-0791-9C7C2FC410E9}"/>
              </a:ext>
            </a:extLst>
          </p:cNvPr>
          <p:cNvGrpSpPr/>
          <p:nvPr/>
        </p:nvGrpSpPr>
        <p:grpSpPr>
          <a:xfrm>
            <a:off x="1476064" y="6171617"/>
            <a:ext cx="368175" cy="344594"/>
            <a:chOff x="3385887" y="3711997"/>
            <a:chExt cx="368175" cy="344594"/>
          </a:xfrm>
        </p:grpSpPr>
        <p:sp>
          <p:nvSpPr>
            <p:cNvPr id="91" name="Google Shape;228;p30">
              <a:extLst>
                <a:ext uri="{FF2B5EF4-FFF2-40B4-BE49-F238E27FC236}">
                  <a16:creationId xmlns:a16="http://schemas.microsoft.com/office/drawing/2014/main" id="{F0DB40F6-8B23-13D5-B73C-7D46252DD426}"/>
                </a:ext>
              </a:extLst>
            </p:cNvPr>
            <p:cNvSpPr/>
            <p:nvPr/>
          </p:nvSpPr>
          <p:spPr>
            <a:xfrm>
              <a:off x="3385887" y="3711997"/>
              <a:ext cx="316765" cy="344594"/>
            </a:xfrm>
            <a:custGeom>
              <a:avLst/>
              <a:gdLst/>
              <a:ahLst/>
              <a:cxnLst/>
              <a:rect l="l" t="t" r="r" b="b"/>
              <a:pathLst>
                <a:path w="7848" h="8538" extrusionOk="0">
                  <a:moveTo>
                    <a:pt x="6835" y="3406"/>
                  </a:moveTo>
                  <a:cubicBezTo>
                    <a:pt x="7252" y="3466"/>
                    <a:pt x="7561" y="3823"/>
                    <a:pt x="7561" y="4251"/>
                  </a:cubicBezTo>
                  <a:cubicBezTo>
                    <a:pt x="7573" y="4704"/>
                    <a:pt x="7264" y="5061"/>
                    <a:pt x="6835" y="5121"/>
                  </a:cubicBezTo>
                  <a:lnTo>
                    <a:pt x="6835" y="3406"/>
                  </a:lnTo>
                  <a:close/>
                  <a:moveTo>
                    <a:pt x="2144" y="3263"/>
                  </a:moveTo>
                  <a:lnTo>
                    <a:pt x="2144" y="5263"/>
                  </a:lnTo>
                  <a:lnTo>
                    <a:pt x="1263" y="5263"/>
                  </a:lnTo>
                  <a:lnTo>
                    <a:pt x="1263" y="3263"/>
                  </a:lnTo>
                  <a:close/>
                  <a:moveTo>
                    <a:pt x="1013" y="3275"/>
                  </a:moveTo>
                  <a:lnTo>
                    <a:pt x="1013" y="5287"/>
                  </a:lnTo>
                  <a:lnTo>
                    <a:pt x="715" y="5287"/>
                  </a:lnTo>
                  <a:cubicBezTo>
                    <a:pt x="477" y="5287"/>
                    <a:pt x="287" y="5085"/>
                    <a:pt x="287" y="4847"/>
                  </a:cubicBezTo>
                  <a:lnTo>
                    <a:pt x="287" y="3704"/>
                  </a:lnTo>
                  <a:cubicBezTo>
                    <a:pt x="287" y="3466"/>
                    <a:pt x="477" y="3275"/>
                    <a:pt x="715" y="3275"/>
                  </a:cubicBezTo>
                  <a:close/>
                  <a:moveTo>
                    <a:pt x="2287" y="6252"/>
                  </a:moveTo>
                  <a:lnTo>
                    <a:pt x="2287" y="6847"/>
                  </a:lnTo>
                  <a:lnTo>
                    <a:pt x="2037" y="6847"/>
                  </a:lnTo>
                  <a:lnTo>
                    <a:pt x="2204" y="6252"/>
                  </a:lnTo>
                  <a:close/>
                  <a:moveTo>
                    <a:pt x="2108" y="5549"/>
                  </a:moveTo>
                  <a:lnTo>
                    <a:pt x="1608" y="7407"/>
                  </a:lnTo>
                  <a:lnTo>
                    <a:pt x="1275" y="7407"/>
                  </a:lnTo>
                  <a:lnTo>
                    <a:pt x="1275" y="5549"/>
                  </a:lnTo>
                  <a:close/>
                  <a:moveTo>
                    <a:pt x="6561" y="263"/>
                  </a:moveTo>
                  <a:lnTo>
                    <a:pt x="6561" y="8276"/>
                  </a:lnTo>
                  <a:lnTo>
                    <a:pt x="5966" y="8276"/>
                  </a:lnTo>
                  <a:lnTo>
                    <a:pt x="5966" y="2632"/>
                  </a:lnTo>
                  <a:cubicBezTo>
                    <a:pt x="5966" y="2561"/>
                    <a:pt x="5906" y="2501"/>
                    <a:pt x="5835" y="2501"/>
                  </a:cubicBezTo>
                  <a:cubicBezTo>
                    <a:pt x="5764" y="2501"/>
                    <a:pt x="5704" y="2561"/>
                    <a:pt x="5704" y="2632"/>
                  </a:cubicBezTo>
                  <a:lnTo>
                    <a:pt x="5704" y="7395"/>
                  </a:lnTo>
                  <a:cubicBezTo>
                    <a:pt x="5537" y="7157"/>
                    <a:pt x="5264" y="6847"/>
                    <a:pt x="4942" y="6537"/>
                  </a:cubicBezTo>
                  <a:cubicBezTo>
                    <a:pt x="4573" y="6180"/>
                    <a:pt x="4180" y="5883"/>
                    <a:pt x="3775" y="5668"/>
                  </a:cubicBezTo>
                  <a:cubicBezTo>
                    <a:pt x="3323" y="5430"/>
                    <a:pt x="2858" y="5299"/>
                    <a:pt x="2394" y="5287"/>
                  </a:cubicBezTo>
                  <a:lnTo>
                    <a:pt x="2394" y="3263"/>
                  </a:lnTo>
                  <a:cubicBezTo>
                    <a:pt x="2858" y="3239"/>
                    <a:pt x="3335" y="3108"/>
                    <a:pt x="3775" y="2870"/>
                  </a:cubicBezTo>
                  <a:cubicBezTo>
                    <a:pt x="4180" y="2668"/>
                    <a:pt x="4573" y="2382"/>
                    <a:pt x="4942" y="2001"/>
                  </a:cubicBezTo>
                  <a:cubicBezTo>
                    <a:pt x="5264" y="1692"/>
                    <a:pt x="5525" y="1370"/>
                    <a:pt x="5704" y="1144"/>
                  </a:cubicBezTo>
                  <a:lnTo>
                    <a:pt x="5704" y="1989"/>
                  </a:lnTo>
                  <a:cubicBezTo>
                    <a:pt x="5704" y="2061"/>
                    <a:pt x="5764" y="2120"/>
                    <a:pt x="5835" y="2120"/>
                  </a:cubicBezTo>
                  <a:cubicBezTo>
                    <a:pt x="5906" y="2120"/>
                    <a:pt x="5966" y="2061"/>
                    <a:pt x="5966" y="1989"/>
                  </a:cubicBezTo>
                  <a:lnTo>
                    <a:pt x="5966" y="263"/>
                  </a:lnTo>
                  <a:close/>
                  <a:moveTo>
                    <a:pt x="5847" y="1"/>
                  </a:moveTo>
                  <a:cubicBezTo>
                    <a:pt x="5776" y="1"/>
                    <a:pt x="5716" y="60"/>
                    <a:pt x="5716" y="132"/>
                  </a:cubicBezTo>
                  <a:lnTo>
                    <a:pt x="5716" y="668"/>
                  </a:lnTo>
                  <a:cubicBezTo>
                    <a:pt x="5645" y="799"/>
                    <a:pt x="5299" y="1311"/>
                    <a:pt x="4763" y="1834"/>
                  </a:cubicBezTo>
                  <a:cubicBezTo>
                    <a:pt x="4216" y="2370"/>
                    <a:pt x="3335" y="3001"/>
                    <a:pt x="2275" y="3001"/>
                  </a:cubicBezTo>
                  <a:lnTo>
                    <a:pt x="703" y="3001"/>
                  </a:lnTo>
                  <a:cubicBezTo>
                    <a:pt x="311" y="3001"/>
                    <a:pt x="1" y="3323"/>
                    <a:pt x="1" y="3704"/>
                  </a:cubicBezTo>
                  <a:lnTo>
                    <a:pt x="1" y="4847"/>
                  </a:lnTo>
                  <a:cubicBezTo>
                    <a:pt x="1" y="5240"/>
                    <a:pt x="311" y="5549"/>
                    <a:pt x="703" y="5549"/>
                  </a:cubicBezTo>
                  <a:lnTo>
                    <a:pt x="1001" y="5549"/>
                  </a:lnTo>
                  <a:lnTo>
                    <a:pt x="1001" y="7561"/>
                  </a:lnTo>
                  <a:cubicBezTo>
                    <a:pt x="1001" y="7633"/>
                    <a:pt x="1061" y="7692"/>
                    <a:pt x="1132" y="7692"/>
                  </a:cubicBezTo>
                  <a:lnTo>
                    <a:pt x="1692" y="7692"/>
                  </a:lnTo>
                  <a:cubicBezTo>
                    <a:pt x="1751" y="7692"/>
                    <a:pt x="1811" y="7645"/>
                    <a:pt x="1823" y="7585"/>
                  </a:cubicBezTo>
                  <a:lnTo>
                    <a:pt x="1942" y="7109"/>
                  </a:lnTo>
                  <a:lnTo>
                    <a:pt x="2406" y="7109"/>
                  </a:lnTo>
                  <a:cubicBezTo>
                    <a:pt x="2477" y="7109"/>
                    <a:pt x="2537" y="7049"/>
                    <a:pt x="2537" y="6978"/>
                  </a:cubicBezTo>
                  <a:lnTo>
                    <a:pt x="2537" y="6121"/>
                  </a:lnTo>
                  <a:cubicBezTo>
                    <a:pt x="2537" y="6037"/>
                    <a:pt x="2477" y="5978"/>
                    <a:pt x="2406" y="5978"/>
                  </a:cubicBezTo>
                  <a:lnTo>
                    <a:pt x="2239" y="5978"/>
                  </a:lnTo>
                  <a:lnTo>
                    <a:pt x="2358" y="5537"/>
                  </a:lnTo>
                  <a:cubicBezTo>
                    <a:pt x="3370" y="5585"/>
                    <a:pt x="4228" y="6192"/>
                    <a:pt x="4740" y="6716"/>
                  </a:cubicBezTo>
                  <a:cubicBezTo>
                    <a:pt x="5264" y="7216"/>
                    <a:pt x="5609" y="7740"/>
                    <a:pt x="5692" y="7871"/>
                  </a:cubicBezTo>
                  <a:lnTo>
                    <a:pt x="5692" y="8407"/>
                  </a:lnTo>
                  <a:cubicBezTo>
                    <a:pt x="5692" y="8478"/>
                    <a:pt x="5752" y="8538"/>
                    <a:pt x="5835" y="8538"/>
                  </a:cubicBezTo>
                  <a:lnTo>
                    <a:pt x="6692" y="8538"/>
                  </a:lnTo>
                  <a:cubicBezTo>
                    <a:pt x="6764" y="8538"/>
                    <a:pt x="6823" y="8478"/>
                    <a:pt x="6823" y="8407"/>
                  </a:cubicBezTo>
                  <a:lnTo>
                    <a:pt x="6823" y="5406"/>
                  </a:lnTo>
                  <a:cubicBezTo>
                    <a:pt x="7395" y="5323"/>
                    <a:pt x="7823" y="4847"/>
                    <a:pt x="7823" y="4275"/>
                  </a:cubicBezTo>
                  <a:cubicBezTo>
                    <a:pt x="7847" y="3692"/>
                    <a:pt x="7407" y="3216"/>
                    <a:pt x="6835" y="3144"/>
                  </a:cubicBezTo>
                  <a:lnTo>
                    <a:pt x="6835" y="132"/>
                  </a:lnTo>
                  <a:cubicBezTo>
                    <a:pt x="6835" y="60"/>
                    <a:pt x="6776" y="1"/>
                    <a:pt x="6692"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229;p30">
              <a:extLst>
                <a:ext uri="{FF2B5EF4-FFF2-40B4-BE49-F238E27FC236}">
                  <a16:creationId xmlns:a16="http://schemas.microsoft.com/office/drawing/2014/main" id="{66AF3376-AB38-8CFF-B261-AAB7F643D782}"/>
                </a:ext>
              </a:extLst>
            </p:cNvPr>
            <p:cNvSpPr/>
            <p:nvPr/>
          </p:nvSpPr>
          <p:spPr>
            <a:xfrm>
              <a:off x="3725647" y="3878765"/>
              <a:ext cx="28415" cy="11099"/>
            </a:xfrm>
            <a:custGeom>
              <a:avLst/>
              <a:gdLst/>
              <a:ahLst/>
              <a:cxnLst/>
              <a:rect l="l" t="t" r="r" b="b"/>
              <a:pathLst>
                <a:path w="704" h="275" extrusionOk="0">
                  <a:moveTo>
                    <a:pt x="144" y="0"/>
                  </a:moveTo>
                  <a:cubicBezTo>
                    <a:pt x="60" y="0"/>
                    <a:pt x="1" y="60"/>
                    <a:pt x="1" y="143"/>
                  </a:cubicBezTo>
                  <a:cubicBezTo>
                    <a:pt x="1" y="215"/>
                    <a:pt x="60" y="274"/>
                    <a:pt x="144" y="274"/>
                  </a:cubicBezTo>
                  <a:lnTo>
                    <a:pt x="572" y="274"/>
                  </a:lnTo>
                  <a:cubicBezTo>
                    <a:pt x="644" y="274"/>
                    <a:pt x="703" y="215"/>
                    <a:pt x="703" y="143"/>
                  </a:cubicBezTo>
                  <a:cubicBezTo>
                    <a:pt x="703" y="60"/>
                    <a:pt x="644" y="0"/>
                    <a:pt x="57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230;p30">
              <a:extLst>
                <a:ext uri="{FF2B5EF4-FFF2-40B4-BE49-F238E27FC236}">
                  <a16:creationId xmlns:a16="http://schemas.microsoft.com/office/drawing/2014/main" id="{A31CB47F-3894-927F-D002-E06EFFE3F021}"/>
                </a:ext>
              </a:extLst>
            </p:cNvPr>
            <p:cNvSpPr/>
            <p:nvPr/>
          </p:nvSpPr>
          <p:spPr>
            <a:xfrm>
              <a:off x="3701632" y="3813543"/>
              <a:ext cx="25993" cy="22965"/>
            </a:xfrm>
            <a:custGeom>
              <a:avLst/>
              <a:gdLst/>
              <a:ahLst/>
              <a:cxnLst/>
              <a:rect l="l" t="t" r="r" b="b"/>
              <a:pathLst>
                <a:path w="644" h="569" extrusionOk="0">
                  <a:moveTo>
                    <a:pt x="489" y="0"/>
                  </a:moveTo>
                  <a:cubicBezTo>
                    <a:pt x="456" y="0"/>
                    <a:pt x="423" y="15"/>
                    <a:pt x="393" y="45"/>
                  </a:cubicBezTo>
                  <a:lnTo>
                    <a:pt x="96" y="342"/>
                  </a:lnTo>
                  <a:cubicBezTo>
                    <a:pt x="0" y="426"/>
                    <a:pt x="60" y="569"/>
                    <a:pt x="179" y="569"/>
                  </a:cubicBezTo>
                  <a:cubicBezTo>
                    <a:pt x="215" y="569"/>
                    <a:pt x="262" y="545"/>
                    <a:pt x="274" y="521"/>
                  </a:cubicBezTo>
                  <a:lnTo>
                    <a:pt x="572" y="223"/>
                  </a:lnTo>
                  <a:cubicBezTo>
                    <a:pt x="643" y="176"/>
                    <a:pt x="643" y="104"/>
                    <a:pt x="584" y="45"/>
                  </a:cubicBezTo>
                  <a:cubicBezTo>
                    <a:pt x="554" y="15"/>
                    <a:pt x="521" y="0"/>
                    <a:pt x="48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231;p30">
              <a:extLst>
                <a:ext uri="{FF2B5EF4-FFF2-40B4-BE49-F238E27FC236}">
                  <a16:creationId xmlns:a16="http://schemas.microsoft.com/office/drawing/2014/main" id="{0B0BCF23-F96A-E637-5DF7-E82F8664F6A3}"/>
                </a:ext>
              </a:extLst>
            </p:cNvPr>
            <p:cNvSpPr/>
            <p:nvPr/>
          </p:nvSpPr>
          <p:spPr>
            <a:xfrm>
              <a:off x="3703085" y="3931758"/>
              <a:ext cx="24540" cy="23086"/>
            </a:xfrm>
            <a:custGeom>
              <a:avLst/>
              <a:gdLst/>
              <a:ahLst/>
              <a:cxnLst/>
              <a:rect l="l" t="t" r="r" b="b"/>
              <a:pathLst>
                <a:path w="608" h="572" extrusionOk="0">
                  <a:moveTo>
                    <a:pt x="155" y="0"/>
                  </a:moveTo>
                  <a:cubicBezTo>
                    <a:pt x="122" y="0"/>
                    <a:pt x="89" y="15"/>
                    <a:pt x="60" y="45"/>
                  </a:cubicBezTo>
                  <a:cubicBezTo>
                    <a:pt x="0" y="104"/>
                    <a:pt x="0" y="176"/>
                    <a:pt x="60" y="235"/>
                  </a:cubicBezTo>
                  <a:lnTo>
                    <a:pt x="357" y="533"/>
                  </a:lnTo>
                  <a:cubicBezTo>
                    <a:pt x="384" y="560"/>
                    <a:pt x="416" y="572"/>
                    <a:pt x="447" y="572"/>
                  </a:cubicBezTo>
                  <a:cubicBezTo>
                    <a:pt x="485" y="572"/>
                    <a:pt x="522" y="554"/>
                    <a:pt x="548" y="521"/>
                  </a:cubicBezTo>
                  <a:cubicBezTo>
                    <a:pt x="607" y="473"/>
                    <a:pt x="607" y="390"/>
                    <a:pt x="548" y="342"/>
                  </a:cubicBezTo>
                  <a:lnTo>
                    <a:pt x="250" y="45"/>
                  </a:lnTo>
                  <a:cubicBezTo>
                    <a:pt x="220" y="15"/>
                    <a:pt x="188" y="0"/>
                    <a:pt x="155"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5" name="TextBox 94">
            <a:extLst>
              <a:ext uri="{FF2B5EF4-FFF2-40B4-BE49-F238E27FC236}">
                <a16:creationId xmlns:a16="http://schemas.microsoft.com/office/drawing/2014/main" id="{22F8EF66-913A-4C68-06B0-B40AF4F9577D}"/>
              </a:ext>
            </a:extLst>
          </p:cNvPr>
          <p:cNvSpPr txBox="1"/>
          <p:nvPr/>
        </p:nvSpPr>
        <p:spPr>
          <a:xfrm>
            <a:off x="2228853" y="111128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u="sng"/>
              <a:t>Threats</a:t>
            </a:r>
            <a:endParaRPr lang="en-US"/>
          </a:p>
        </p:txBody>
      </p:sp>
      <p:sp>
        <p:nvSpPr>
          <p:cNvPr id="96" name="TextBox 95">
            <a:extLst>
              <a:ext uri="{FF2B5EF4-FFF2-40B4-BE49-F238E27FC236}">
                <a16:creationId xmlns:a16="http://schemas.microsoft.com/office/drawing/2014/main" id="{EE359DC5-9471-0ACC-649D-906AF9FF7275}"/>
              </a:ext>
            </a:extLst>
          </p:cNvPr>
          <p:cNvSpPr txBox="1"/>
          <p:nvPr/>
        </p:nvSpPr>
        <p:spPr>
          <a:xfrm>
            <a:off x="2219207" y="616556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u="sng"/>
              <a:t>Opportunities</a:t>
            </a:r>
            <a:endParaRPr lang="en-US" u="sng"/>
          </a:p>
        </p:txBody>
      </p:sp>
      <p:sp>
        <p:nvSpPr>
          <p:cNvPr id="97" name="TextBox 96">
            <a:extLst>
              <a:ext uri="{FF2B5EF4-FFF2-40B4-BE49-F238E27FC236}">
                <a16:creationId xmlns:a16="http://schemas.microsoft.com/office/drawing/2014/main" id="{3773B86E-2C41-D857-9BB2-51DB5FB77FD2}"/>
              </a:ext>
            </a:extLst>
          </p:cNvPr>
          <p:cNvSpPr txBox="1"/>
          <p:nvPr/>
        </p:nvSpPr>
        <p:spPr>
          <a:xfrm>
            <a:off x="8247688" y="619450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u="sng"/>
              <a:t>Weaknesses</a:t>
            </a:r>
            <a:endParaRPr lang="en-US" u="sng"/>
          </a:p>
        </p:txBody>
      </p:sp>
      <p:sp>
        <p:nvSpPr>
          <p:cNvPr id="98" name="TextBox 97">
            <a:extLst>
              <a:ext uri="{FF2B5EF4-FFF2-40B4-BE49-F238E27FC236}">
                <a16:creationId xmlns:a16="http://schemas.microsoft.com/office/drawing/2014/main" id="{40FF95C3-1FF7-4CBE-DF71-93EE86FDE67D}"/>
              </a:ext>
            </a:extLst>
          </p:cNvPr>
          <p:cNvSpPr txBox="1"/>
          <p:nvPr/>
        </p:nvSpPr>
        <p:spPr>
          <a:xfrm>
            <a:off x="8710675" y="11112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u="sng"/>
              <a:t>Strengths</a:t>
            </a:r>
            <a:endParaRPr lang="en-US" u="sng"/>
          </a:p>
        </p:txBody>
      </p:sp>
      <p:sp>
        <p:nvSpPr>
          <p:cNvPr id="99" name="TextBox 98">
            <a:extLst>
              <a:ext uri="{FF2B5EF4-FFF2-40B4-BE49-F238E27FC236}">
                <a16:creationId xmlns:a16="http://schemas.microsoft.com/office/drawing/2014/main" id="{CBECC4AB-26F8-4A52-3FFB-3BA8FB849B09}"/>
              </a:ext>
            </a:extLst>
          </p:cNvPr>
          <p:cNvSpPr txBox="1"/>
          <p:nvPr/>
        </p:nvSpPr>
        <p:spPr>
          <a:xfrm>
            <a:off x="623461" y="1771646"/>
            <a:ext cx="45469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ea typeface="+mn-lt"/>
                <a:cs typeface="+mn-lt"/>
              </a:rPr>
              <a:t>Competition</a:t>
            </a:r>
            <a:br>
              <a:rPr lang="en-GB">
                <a:ea typeface="+mn-lt"/>
                <a:cs typeface="+mn-lt"/>
              </a:rPr>
            </a:br>
            <a:endParaRPr lang="en-GB">
              <a:ea typeface="+mn-lt"/>
              <a:cs typeface="+mn-lt"/>
            </a:endParaRPr>
          </a:p>
          <a:p>
            <a:pPr marL="342900" indent="-342900">
              <a:buAutoNum type="arabicPeriod"/>
            </a:pPr>
            <a:r>
              <a:rPr lang="en-GB">
                <a:ea typeface="+mn-lt"/>
                <a:cs typeface="+mn-lt"/>
              </a:rPr>
              <a:t>Regulatory Compliance</a:t>
            </a:r>
            <a:br>
              <a:rPr lang="en-GB">
                <a:ea typeface="+mn-lt"/>
                <a:cs typeface="+mn-lt"/>
              </a:rPr>
            </a:br>
            <a:endParaRPr lang="en-GB">
              <a:ea typeface="+mn-lt"/>
              <a:cs typeface="+mn-lt"/>
            </a:endParaRPr>
          </a:p>
          <a:p>
            <a:pPr marL="342900" indent="-342900">
              <a:buAutoNum type="arabicPeriod"/>
            </a:pPr>
            <a:r>
              <a:rPr lang="en-GB">
                <a:ea typeface="+mn-lt"/>
                <a:cs typeface="+mn-lt"/>
              </a:rPr>
              <a:t>Technological Disruption</a:t>
            </a:r>
            <a:endParaRPr lang="en-GB"/>
          </a:p>
        </p:txBody>
      </p:sp>
      <p:sp>
        <p:nvSpPr>
          <p:cNvPr id="100" name="TextBox 99">
            <a:extLst>
              <a:ext uri="{FF2B5EF4-FFF2-40B4-BE49-F238E27FC236}">
                <a16:creationId xmlns:a16="http://schemas.microsoft.com/office/drawing/2014/main" id="{780111B8-EA8B-1F0F-E7C7-777BAFEE3B06}"/>
              </a:ext>
            </a:extLst>
          </p:cNvPr>
          <p:cNvSpPr txBox="1"/>
          <p:nvPr/>
        </p:nvSpPr>
        <p:spPr>
          <a:xfrm>
            <a:off x="7018473" y="1694480"/>
            <a:ext cx="45469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ea typeface="+mn-lt"/>
                <a:cs typeface="+mn-lt"/>
              </a:rPr>
              <a:t>Data Analytics Capabilities</a:t>
            </a:r>
            <a:br>
              <a:rPr lang="en-GB">
                <a:ea typeface="+mn-lt"/>
                <a:cs typeface="+mn-lt"/>
              </a:rPr>
            </a:br>
            <a:endParaRPr lang="en-GB">
              <a:ea typeface="+mn-lt"/>
              <a:cs typeface="+mn-lt"/>
            </a:endParaRPr>
          </a:p>
          <a:p>
            <a:pPr marL="342900" indent="-342900">
              <a:buAutoNum type="arabicPeriod"/>
            </a:pPr>
            <a:r>
              <a:rPr lang="en-GB">
                <a:ea typeface="+mn-lt"/>
                <a:cs typeface="+mn-lt"/>
              </a:rPr>
              <a:t>Digital Transformation</a:t>
            </a:r>
            <a:br>
              <a:rPr lang="en-GB">
                <a:ea typeface="+mn-lt"/>
                <a:cs typeface="+mn-lt"/>
              </a:rPr>
            </a:br>
            <a:endParaRPr lang="en-GB">
              <a:ea typeface="+mn-lt"/>
              <a:cs typeface="+mn-lt"/>
            </a:endParaRPr>
          </a:p>
          <a:p>
            <a:pPr marL="342900" indent="-342900">
              <a:buAutoNum type="arabicPeriod"/>
            </a:pPr>
            <a:r>
              <a:rPr lang="en-GB">
                <a:ea typeface="+mn-lt"/>
                <a:cs typeface="+mn-lt"/>
              </a:rPr>
              <a:t>Advanced Technology Infrastructure</a:t>
            </a:r>
            <a:br>
              <a:rPr lang="en-GB">
                <a:ea typeface="+mn-lt"/>
                <a:cs typeface="+mn-lt"/>
              </a:rPr>
            </a:br>
            <a:endParaRPr lang="en-GB">
              <a:ea typeface="+mn-lt"/>
              <a:cs typeface="+mn-lt"/>
            </a:endParaRPr>
          </a:p>
          <a:p>
            <a:pPr marL="342900" indent="-342900">
              <a:buAutoNum type="arabicPeriod"/>
            </a:pPr>
            <a:r>
              <a:rPr lang="en-GB">
                <a:ea typeface="+mn-lt"/>
                <a:cs typeface="+mn-lt"/>
              </a:rPr>
              <a:t>Talent Acquisition</a:t>
            </a:r>
            <a:endParaRPr lang="en-GB"/>
          </a:p>
        </p:txBody>
      </p:sp>
      <p:sp>
        <p:nvSpPr>
          <p:cNvPr id="101" name="TextBox 100">
            <a:extLst>
              <a:ext uri="{FF2B5EF4-FFF2-40B4-BE49-F238E27FC236}">
                <a16:creationId xmlns:a16="http://schemas.microsoft.com/office/drawing/2014/main" id="{95254AD4-B211-FEE2-F59B-1EB7CDE058B4}"/>
              </a:ext>
            </a:extLst>
          </p:cNvPr>
          <p:cNvSpPr txBox="1"/>
          <p:nvPr/>
        </p:nvSpPr>
        <p:spPr>
          <a:xfrm>
            <a:off x="623461" y="3951545"/>
            <a:ext cx="45469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GB">
                <a:ea typeface="+mn-lt"/>
                <a:cs typeface="+mn-lt"/>
              </a:rPr>
              <a:t>Personalized Customer Experience</a:t>
            </a:r>
            <a:br>
              <a:rPr lang="en-GB">
                <a:ea typeface="+mn-lt"/>
                <a:cs typeface="+mn-lt"/>
              </a:rPr>
            </a:br>
            <a:endParaRPr lang="en-US">
              <a:ea typeface="+mn-lt"/>
              <a:cs typeface="+mn-lt"/>
            </a:endParaRPr>
          </a:p>
          <a:p>
            <a:pPr marL="342900" indent="-342900">
              <a:buFontTx/>
              <a:buAutoNum type="arabicPeriod"/>
            </a:pPr>
            <a:r>
              <a:rPr lang="en-GB">
                <a:ea typeface="+mn-lt"/>
                <a:cs typeface="+mn-lt"/>
              </a:rPr>
              <a:t>New Revenue Streams</a:t>
            </a:r>
            <a:br>
              <a:rPr lang="en-GB">
                <a:ea typeface="+mn-lt"/>
                <a:cs typeface="+mn-lt"/>
              </a:rPr>
            </a:br>
            <a:endParaRPr lang="en-US">
              <a:ea typeface="+mn-lt"/>
              <a:cs typeface="+mn-lt"/>
            </a:endParaRPr>
          </a:p>
          <a:p>
            <a:pPr marL="342900" indent="-342900">
              <a:buFontTx/>
              <a:buAutoNum type="arabicPeriod"/>
            </a:pPr>
            <a:r>
              <a:rPr lang="en-GB">
                <a:ea typeface="+mn-lt"/>
                <a:cs typeface="+mn-lt"/>
              </a:rPr>
              <a:t>Innovation</a:t>
            </a:r>
            <a:br>
              <a:rPr lang="en-GB">
                <a:ea typeface="+mn-lt"/>
                <a:cs typeface="+mn-lt"/>
              </a:rPr>
            </a:br>
            <a:endParaRPr lang="en-US">
              <a:ea typeface="+mn-lt"/>
              <a:cs typeface="+mn-lt"/>
            </a:endParaRPr>
          </a:p>
          <a:p>
            <a:pPr marL="342900" indent="-342900">
              <a:buFontTx/>
              <a:buAutoNum type="arabicPeriod"/>
            </a:pPr>
            <a:r>
              <a:rPr lang="en-GB">
                <a:ea typeface="+mn-lt"/>
                <a:cs typeface="+mn-lt"/>
              </a:rPr>
              <a:t>Market Expansion</a:t>
            </a:r>
          </a:p>
        </p:txBody>
      </p:sp>
      <p:sp>
        <p:nvSpPr>
          <p:cNvPr id="102" name="TextBox 101">
            <a:extLst>
              <a:ext uri="{FF2B5EF4-FFF2-40B4-BE49-F238E27FC236}">
                <a16:creationId xmlns:a16="http://schemas.microsoft.com/office/drawing/2014/main" id="{F3850CB1-9E9A-BBB9-E6E9-64B39CC691E3}"/>
              </a:ext>
            </a:extLst>
          </p:cNvPr>
          <p:cNvSpPr txBox="1"/>
          <p:nvPr/>
        </p:nvSpPr>
        <p:spPr>
          <a:xfrm>
            <a:off x="7018472" y="4231265"/>
            <a:ext cx="45469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Tx/>
              <a:buAutoNum type="arabicPeriod"/>
            </a:pPr>
            <a:r>
              <a:rPr lang="en-GB">
                <a:ea typeface="+mn-lt"/>
                <a:cs typeface="+mn-lt"/>
              </a:rPr>
              <a:t>Dependency on Data</a:t>
            </a:r>
            <a:br>
              <a:rPr lang="en-GB">
                <a:ea typeface="+mn-lt"/>
                <a:cs typeface="+mn-lt"/>
              </a:rPr>
            </a:br>
            <a:endParaRPr lang="en-GB">
              <a:ea typeface="+mn-lt"/>
              <a:cs typeface="+mn-lt"/>
            </a:endParaRPr>
          </a:p>
          <a:p>
            <a:pPr marL="342900" indent="-342900">
              <a:buFontTx/>
              <a:buAutoNum type="arabicPeriod"/>
            </a:pPr>
            <a:r>
              <a:rPr lang="en-GB">
                <a:ea typeface="+mn-lt"/>
                <a:cs typeface="+mn-lt"/>
              </a:rPr>
              <a:t>Integration Challenges</a:t>
            </a:r>
            <a:br>
              <a:rPr lang="en-GB">
                <a:ea typeface="+mn-lt"/>
                <a:cs typeface="+mn-lt"/>
              </a:rPr>
            </a:br>
            <a:endParaRPr lang="en-GB">
              <a:ea typeface="+mn-lt"/>
              <a:cs typeface="+mn-lt"/>
            </a:endParaRPr>
          </a:p>
          <a:p>
            <a:pPr marL="342900" indent="-342900">
              <a:buFontTx/>
              <a:buAutoNum type="arabicPeriod"/>
            </a:pPr>
            <a:r>
              <a:rPr lang="en-GB">
                <a:ea typeface="+mn-lt"/>
                <a:cs typeface="+mn-lt"/>
              </a:rPr>
              <a:t>Cybersecurity Risks</a:t>
            </a:r>
            <a:endParaRPr lang="en-GB"/>
          </a:p>
        </p:txBody>
      </p:sp>
    </p:spTree>
    <p:extLst>
      <p:ext uri="{BB962C8B-B14F-4D97-AF65-F5344CB8AC3E}">
        <p14:creationId xmlns:p14="http://schemas.microsoft.com/office/powerpoint/2010/main" val="31851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B714-B138-C0B1-FF7F-502264D787E7}"/>
              </a:ext>
            </a:extLst>
          </p:cNvPr>
          <p:cNvSpPr>
            <a:spLocks noGrp="1"/>
          </p:cNvSpPr>
          <p:nvPr>
            <p:ph type="title"/>
          </p:nvPr>
        </p:nvSpPr>
        <p:spPr>
          <a:xfrm>
            <a:off x="420112" y="-184037"/>
            <a:ext cx="10895106" cy="1325563"/>
          </a:xfrm>
        </p:spPr>
        <p:txBody>
          <a:bodyPr/>
          <a:lstStyle/>
          <a:p>
            <a:r>
              <a:rPr lang="en-US">
                <a:cs typeface="Sabon Next LT"/>
              </a:rPr>
              <a:t>Driving MAF's Strategic Vision</a:t>
            </a:r>
            <a:endParaRPr lang="en-US"/>
          </a:p>
        </p:txBody>
      </p:sp>
      <p:pic>
        <p:nvPicPr>
          <p:cNvPr id="6" name="Content Placeholder 5" descr="A light bulb with a light on&#10;&#10;Description automatically generated">
            <a:extLst>
              <a:ext uri="{FF2B5EF4-FFF2-40B4-BE49-F238E27FC236}">
                <a16:creationId xmlns:a16="http://schemas.microsoft.com/office/drawing/2014/main" id="{A2E2DE30-1294-4825-CEB0-05C9547DA952}"/>
              </a:ext>
            </a:extLst>
          </p:cNvPr>
          <p:cNvPicPr>
            <a:picLocks noGrp="1" noChangeAspect="1"/>
          </p:cNvPicPr>
          <p:nvPr>
            <p:ph sz="half" idx="1"/>
          </p:nvPr>
        </p:nvPicPr>
        <p:blipFill>
          <a:blip r:embed="rId3">
            <a:extLst>
              <a:ext uri="{837473B0-CC2E-450A-ABE3-18F120FF3D39}">
                <a1611:picAttrSrcUrl xmlns:a1611="http://schemas.microsoft.com/office/drawing/2016/11/main" r:id="rId4"/>
              </a:ext>
            </a:extLst>
          </a:blip>
          <a:stretch>
            <a:fillRect/>
          </a:stretch>
        </p:blipFill>
        <p:spPr>
          <a:xfrm>
            <a:off x="7759369" y="987084"/>
            <a:ext cx="3498849" cy="2624137"/>
          </a:xfrm>
        </p:spPr>
      </p:pic>
      <p:sp>
        <p:nvSpPr>
          <p:cNvPr id="4" name="Content Placeholder 3">
            <a:extLst>
              <a:ext uri="{FF2B5EF4-FFF2-40B4-BE49-F238E27FC236}">
                <a16:creationId xmlns:a16="http://schemas.microsoft.com/office/drawing/2014/main" id="{29FF3F68-1D8D-C453-877F-3CD8D7D3B817}"/>
              </a:ext>
            </a:extLst>
          </p:cNvPr>
          <p:cNvSpPr>
            <a:spLocks noGrp="1"/>
          </p:cNvSpPr>
          <p:nvPr>
            <p:ph sz="half" idx="2"/>
          </p:nvPr>
        </p:nvSpPr>
        <p:spPr>
          <a:xfrm>
            <a:off x="6635187" y="3754739"/>
            <a:ext cx="5561105" cy="3058830"/>
          </a:xfrm>
        </p:spPr>
        <p:txBody>
          <a:bodyPr vert="horz" lIns="91440" tIns="45720" rIns="91440" bIns="45720" rtlCol="0" anchor="t">
            <a:noAutofit/>
          </a:bodyPr>
          <a:lstStyle/>
          <a:p>
            <a:pPr marL="0" indent="0">
              <a:buNone/>
            </a:pPr>
            <a:r>
              <a:rPr lang="en-US" sz="2400" u="sng"/>
              <a:t>Possible Risks</a:t>
            </a:r>
            <a:r>
              <a:rPr lang="en-US" sz="2400"/>
              <a:t>:</a:t>
            </a:r>
          </a:p>
          <a:p>
            <a:r>
              <a:rPr lang="en-US" sz="2400">
                <a:ea typeface="+mn-lt"/>
                <a:cs typeface="+mn-lt"/>
              </a:rPr>
              <a:t>Resistance to Change</a:t>
            </a:r>
          </a:p>
          <a:p>
            <a:r>
              <a:rPr lang="en-US" sz="2400">
                <a:ea typeface="+mn-lt"/>
                <a:cs typeface="+mn-lt"/>
              </a:rPr>
              <a:t>Resource Constraints</a:t>
            </a:r>
          </a:p>
          <a:p>
            <a:r>
              <a:rPr lang="en-US" sz="2400">
                <a:ea typeface="+mn-lt"/>
                <a:cs typeface="+mn-lt"/>
              </a:rPr>
              <a:t>Technology Integration Challenges</a:t>
            </a:r>
          </a:p>
          <a:p>
            <a:r>
              <a:rPr lang="en-US" sz="2400">
                <a:ea typeface="+mn-lt"/>
                <a:cs typeface="+mn-lt"/>
              </a:rPr>
              <a:t>Data Security and Privacy</a:t>
            </a:r>
          </a:p>
        </p:txBody>
      </p:sp>
      <p:sp>
        <p:nvSpPr>
          <p:cNvPr id="5" name="Content Placeholder 3">
            <a:extLst>
              <a:ext uri="{FF2B5EF4-FFF2-40B4-BE49-F238E27FC236}">
                <a16:creationId xmlns:a16="http://schemas.microsoft.com/office/drawing/2014/main" id="{92289D3F-A57D-C579-A66D-FE7674FD3FD5}"/>
              </a:ext>
            </a:extLst>
          </p:cNvPr>
          <p:cNvSpPr txBox="1">
            <a:spLocks/>
          </p:cNvSpPr>
          <p:nvPr/>
        </p:nvSpPr>
        <p:spPr>
          <a:xfrm>
            <a:off x="286474" y="1138861"/>
            <a:ext cx="4066042" cy="3251742"/>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a:t>Vision</a:t>
            </a:r>
            <a:r>
              <a:rPr lang="en-US" sz="2400"/>
              <a:t>:</a:t>
            </a:r>
            <a:endParaRPr lang="en-US" sz="2400" u="sng"/>
          </a:p>
          <a:p>
            <a:pPr marL="514350" indent="-514350"/>
            <a:r>
              <a:rPr lang="en-US" sz="2400">
                <a:ea typeface="+mn-lt"/>
                <a:cs typeface="+mn-lt"/>
              </a:rPr>
              <a:t>Strategic Alignment</a:t>
            </a:r>
          </a:p>
          <a:p>
            <a:pPr marL="514350" indent="-514350"/>
            <a:r>
              <a:rPr lang="en-US" sz="2400">
                <a:ea typeface="+mn-lt"/>
                <a:cs typeface="+mn-lt"/>
              </a:rPr>
              <a:t>Collaboration</a:t>
            </a:r>
          </a:p>
          <a:p>
            <a:pPr marL="514350" indent="-514350"/>
            <a:r>
              <a:rPr lang="en-US" sz="2400">
                <a:ea typeface="+mn-lt"/>
                <a:cs typeface="+mn-lt"/>
              </a:rPr>
              <a:t>Data-Driven Decision Making</a:t>
            </a:r>
          </a:p>
        </p:txBody>
      </p:sp>
      <p:pic>
        <p:nvPicPr>
          <p:cNvPr id="8" name="Picture 7" descr="Risk Management Free Stock Photo - Public Domain Pictures">
            <a:extLst>
              <a:ext uri="{FF2B5EF4-FFF2-40B4-BE49-F238E27FC236}">
                <a16:creationId xmlns:a16="http://schemas.microsoft.com/office/drawing/2014/main" id="{5975F522-4ECB-DA34-21A9-3CB81E2D0E81}"/>
              </a:ext>
            </a:extLst>
          </p:cNvPr>
          <p:cNvPicPr>
            <a:picLocks noChangeAspect="1"/>
          </p:cNvPicPr>
          <p:nvPr/>
        </p:nvPicPr>
        <p:blipFill>
          <a:blip r:embed="rId5"/>
          <a:stretch>
            <a:fillRect/>
          </a:stretch>
        </p:blipFill>
        <p:spPr>
          <a:xfrm>
            <a:off x="1205696" y="4036490"/>
            <a:ext cx="4137949" cy="2392463"/>
          </a:xfrm>
          <a:prstGeom prst="rect">
            <a:avLst/>
          </a:prstGeom>
        </p:spPr>
      </p:pic>
      <p:sp>
        <p:nvSpPr>
          <p:cNvPr id="9" name="Content Placeholder 3">
            <a:extLst>
              <a:ext uri="{FF2B5EF4-FFF2-40B4-BE49-F238E27FC236}">
                <a16:creationId xmlns:a16="http://schemas.microsoft.com/office/drawing/2014/main" id="{5E19D7D2-FB8F-5127-A7E8-08016E6BB976}"/>
              </a:ext>
            </a:extLst>
          </p:cNvPr>
          <p:cNvSpPr txBox="1">
            <a:spLocks/>
          </p:cNvSpPr>
          <p:nvPr/>
        </p:nvSpPr>
        <p:spPr>
          <a:xfrm>
            <a:off x="3980726" y="1572911"/>
            <a:ext cx="4066042" cy="3251742"/>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r>
              <a:rPr lang="en-US" sz="2400">
                <a:latin typeface="Avenir Next LT Pro"/>
                <a:ea typeface="+mn-lt"/>
                <a:cs typeface="Arial"/>
              </a:rPr>
              <a:t>Talent Development</a:t>
            </a:r>
            <a:endParaRPr lang="en-US" sz="3200">
              <a:latin typeface="Avenir Next LT Pro"/>
            </a:endParaRPr>
          </a:p>
          <a:p>
            <a:pPr marL="514350" indent="-514350"/>
            <a:r>
              <a:rPr lang="en-US" sz="2400">
                <a:latin typeface="Avenir Next LT Pro"/>
                <a:ea typeface="+mn-lt"/>
                <a:cs typeface="Arial"/>
              </a:rPr>
              <a:t>Innovation</a:t>
            </a:r>
          </a:p>
          <a:p>
            <a:pPr marL="514350" indent="-514350"/>
            <a:r>
              <a:rPr lang="en-US" sz="2400">
                <a:latin typeface="Avenir Next LT Pro"/>
                <a:ea typeface="+mn-lt"/>
                <a:cs typeface="Arial"/>
              </a:rPr>
              <a:t>Risk Management</a:t>
            </a:r>
          </a:p>
        </p:txBody>
      </p:sp>
    </p:spTree>
    <p:extLst>
      <p:ext uri="{BB962C8B-B14F-4D97-AF65-F5344CB8AC3E}">
        <p14:creationId xmlns:p14="http://schemas.microsoft.com/office/powerpoint/2010/main" val="180264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D2B-FFE7-F7CB-EB3A-A0612E08A43E}"/>
              </a:ext>
            </a:extLst>
          </p:cNvPr>
          <p:cNvSpPr>
            <a:spLocks noGrp="1"/>
          </p:cNvSpPr>
          <p:nvPr>
            <p:ph type="title"/>
          </p:nvPr>
        </p:nvSpPr>
        <p:spPr>
          <a:xfrm>
            <a:off x="4118" y="190070"/>
            <a:ext cx="10515600" cy="1006347"/>
          </a:xfrm>
        </p:spPr>
        <p:txBody>
          <a:bodyPr>
            <a:normAutofit/>
          </a:bodyPr>
          <a:lstStyle/>
          <a:p>
            <a:r>
              <a:rPr lang="en-US">
                <a:ea typeface="+mj-lt"/>
                <a:cs typeface="+mj-lt"/>
              </a:rPr>
              <a:t>Communicating with MFA Stakeholders</a:t>
            </a:r>
          </a:p>
        </p:txBody>
      </p:sp>
      <p:pic>
        <p:nvPicPr>
          <p:cNvPr id="4" name="Content Placeholder 3">
            <a:extLst>
              <a:ext uri="{FF2B5EF4-FFF2-40B4-BE49-F238E27FC236}">
                <a16:creationId xmlns:a16="http://schemas.microsoft.com/office/drawing/2014/main" id="{498CD252-F115-209E-0DB4-D9C0BCE822E8}"/>
              </a:ext>
            </a:extLst>
          </p:cNvPr>
          <p:cNvPicPr>
            <a:picLocks noGrp="1" noChangeAspect="1"/>
          </p:cNvPicPr>
          <p:nvPr>
            <p:ph idx="1"/>
          </p:nvPr>
        </p:nvPicPr>
        <p:blipFill>
          <a:blip r:embed="rId3"/>
          <a:stretch>
            <a:fillRect/>
          </a:stretch>
        </p:blipFill>
        <p:spPr>
          <a:xfrm>
            <a:off x="6631458" y="1197505"/>
            <a:ext cx="5251622" cy="4979444"/>
          </a:xfrm>
        </p:spPr>
      </p:pic>
      <p:sp>
        <p:nvSpPr>
          <p:cNvPr id="6" name="TextBox 5">
            <a:extLst>
              <a:ext uri="{FF2B5EF4-FFF2-40B4-BE49-F238E27FC236}">
                <a16:creationId xmlns:a16="http://schemas.microsoft.com/office/drawing/2014/main" id="{68E58EF4-19FC-1888-328E-4E48F25DDD8B}"/>
              </a:ext>
            </a:extLst>
          </p:cNvPr>
          <p:cNvSpPr txBox="1"/>
          <p:nvPr/>
        </p:nvSpPr>
        <p:spPr>
          <a:xfrm>
            <a:off x="171708" y="1453102"/>
            <a:ext cx="640903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9261B"/>
                </a:solidFill>
              </a:rPr>
              <a:t>To</a:t>
            </a:r>
            <a:r>
              <a:rPr lang="en-US" sz="2400">
                <a:solidFill>
                  <a:srgbClr val="29261B"/>
                </a:solidFill>
                <a:ea typeface="+mn-lt"/>
                <a:cs typeface="+mn-lt"/>
              </a:rPr>
              <a:t> the Top Leadership:</a:t>
            </a:r>
          </a:p>
          <a:p>
            <a:pPr marL="342900" indent="-342900">
              <a:buFont typeface="Arial"/>
              <a:buChar char="•"/>
            </a:pPr>
            <a:r>
              <a:rPr lang="en-US" sz="2000">
                <a:solidFill>
                  <a:srgbClr val="29261B"/>
                </a:solidFill>
                <a:ea typeface="+mn-lt"/>
                <a:cs typeface="+mn-lt"/>
              </a:rPr>
              <a:t>Outline the data governance program and its risk mitigation aspects so it can be minimized.</a:t>
            </a:r>
            <a:r>
              <a:rPr lang="en-US" sz="2400">
                <a:solidFill>
                  <a:srgbClr val="29261B"/>
                </a:solidFill>
                <a:ea typeface="+mn-lt"/>
                <a:cs typeface="+mn-lt"/>
              </a:rPr>
              <a:t> </a:t>
            </a:r>
            <a:endParaRPr lang="en-US" sz="2400">
              <a:solidFill>
                <a:srgbClr val="29261B"/>
              </a:solidFill>
            </a:endParaRPr>
          </a:p>
          <a:p>
            <a:pPr marL="342900" indent="-342900">
              <a:buFont typeface="Arial"/>
              <a:buChar char="•"/>
            </a:pPr>
            <a:r>
              <a:rPr lang="en-US" sz="2000">
                <a:solidFill>
                  <a:srgbClr val="29261B"/>
                </a:solidFill>
                <a:ea typeface="+mn-lt"/>
                <a:cs typeface="+mn-lt"/>
              </a:rPr>
              <a:t>Outline the next phase of the roadmap.</a:t>
            </a:r>
          </a:p>
          <a:p>
            <a:pPr marL="342900" indent="-342900">
              <a:buFont typeface="Arial"/>
              <a:buChar char="•"/>
            </a:pPr>
            <a:endParaRPr lang="en-US" sz="2000">
              <a:solidFill>
                <a:srgbClr val="29261B"/>
              </a:solidFill>
            </a:endParaRPr>
          </a:p>
          <a:p>
            <a:pPr marL="342900" indent="-342900">
              <a:buFont typeface="Arial"/>
              <a:buChar char="•"/>
            </a:pPr>
            <a:endParaRPr lang="en-US" sz="2400">
              <a:solidFill>
                <a:srgbClr val="29261B"/>
              </a:solidFill>
            </a:endParaRPr>
          </a:p>
          <a:p>
            <a:r>
              <a:rPr lang="en-US" sz="2400">
                <a:solidFill>
                  <a:srgbClr val="29261B"/>
                </a:solidFill>
                <a:ea typeface="+mn-lt"/>
                <a:cs typeface="+mn-lt"/>
              </a:rPr>
              <a:t>To Employees:</a:t>
            </a:r>
            <a:endParaRPr lang="en-US" sz="2400">
              <a:ea typeface="+mn-lt"/>
              <a:cs typeface="+mn-lt"/>
            </a:endParaRPr>
          </a:p>
          <a:p>
            <a:pPr marL="342900" indent="-342900">
              <a:buFont typeface="Arial"/>
              <a:buChar char="•"/>
            </a:pPr>
            <a:r>
              <a:rPr lang="en-US" sz="2000">
                <a:solidFill>
                  <a:srgbClr val="29261B"/>
                </a:solidFill>
                <a:ea typeface="+mn-lt"/>
                <a:cs typeface="+mn-lt"/>
              </a:rPr>
              <a:t>Get their input on high-impact areas where analytics can unlock the values which would use to grow the businesses.</a:t>
            </a:r>
            <a:endParaRPr lang="en-US" sz="2000">
              <a:solidFill>
                <a:srgbClr val="29261B"/>
              </a:solidFill>
            </a:endParaRPr>
          </a:p>
          <a:p>
            <a:pPr marL="342900" indent="-342900">
              <a:buFont typeface="Arial"/>
              <a:buChar char="•"/>
            </a:pPr>
            <a:r>
              <a:rPr lang="en-US" sz="2000">
                <a:solidFill>
                  <a:srgbClr val="29261B"/>
                </a:solidFill>
                <a:ea typeface="+mn-lt"/>
                <a:cs typeface="+mn-lt"/>
              </a:rPr>
              <a:t>Make it a shared journey by seeking Their feedback.</a:t>
            </a:r>
            <a:endParaRPr lang="en-US">
              <a:ea typeface="+mn-lt"/>
              <a:cs typeface="+mn-lt"/>
            </a:endParaRPr>
          </a:p>
          <a:p>
            <a:pPr marL="342900" indent="-342900">
              <a:buFont typeface="Arial"/>
              <a:buChar char="•"/>
            </a:pPr>
            <a:endParaRPr lang="en-US" sz="2000">
              <a:solidFill>
                <a:srgbClr val="29261B"/>
              </a:solidFill>
            </a:endParaRPr>
          </a:p>
          <a:p>
            <a:pPr marL="342900" indent="-342900">
              <a:buFont typeface="Arial"/>
              <a:buChar char="•"/>
            </a:pPr>
            <a:endParaRPr lang="en-US" sz="2400">
              <a:solidFill>
                <a:srgbClr val="29261B"/>
              </a:solidFill>
            </a:endParaRPr>
          </a:p>
          <a:p>
            <a:endParaRPr lang="en-US" sz="2000">
              <a:solidFill>
                <a:srgbClr val="29261B"/>
              </a:solidFill>
            </a:endParaRPr>
          </a:p>
          <a:p>
            <a:pPr marL="342900" indent="-342900">
              <a:buFont typeface="Arial"/>
              <a:buChar char="•"/>
            </a:pPr>
            <a:endParaRPr lang="en-US" sz="2400">
              <a:solidFill>
                <a:srgbClr val="29261B"/>
              </a:solidFill>
            </a:endParaRPr>
          </a:p>
          <a:p>
            <a:pPr marL="342900" indent="-342900">
              <a:buFont typeface="Arial"/>
              <a:buChar char="•"/>
            </a:pPr>
            <a:endParaRPr lang="en-US" sz="2400">
              <a:solidFill>
                <a:srgbClr val="29261B"/>
              </a:solidFill>
            </a:endParaRPr>
          </a:p>
        </p:txBody>
      </p:sp>
    </p:spTree>
    <p:extLst>
      <p:ext uri="{BB962C8B-B14F-4D97-AF65-F5344CB8AC3E}">
        <p14:creationId xmlns:p14="http://schemas.microsoft.com/office/powerpoint/2010/main" val="171140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BF0C2-86DF-2A6F-7988-7BBB0E77AC83}"/>
              </a:ext>
            </a:extLst>
          </p:cNvPr>
          <p:cNvSpPr txBox="1"/>
          <p:nvPr/>
        </p:nvSpPr>
        <p:spPr>
          <a:xfrm>
            <a:off x="139071" y="185429"/>
            <a:ext cx="1194881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D3929"/>
                </a:solidFill>
                <a:latin typeface="Sabon Next LT"/>
                <a:ea typeface="+mn-lt"/>
                <a:cs typeface="+mn-lt"/>
              </a:rPr>
              <a:t>Actions I would recommend to IT and Business cultures-</a:t>
            </a:r>
            <a:r>
              <a:rPr lang="en-US" sz="1100">
                <a:solidFill>
                  <a:srgbClr val="3D3929"/>
                </a:solidFill>
                <a:latin typeface="Sabon Next LT"/>
                <a:ea typeface="+mn-lt"/>
                <a:cs typeface="+mn-lt"/>
              </a:rPr>
              <a:t>  </a:t>
            </a:r>
            <a:endParaRPr lang="en-US">
              <a:latin typeface="Sabon Next LT"/>
            </a:endParaRPr>
          </a:p>
        </p:txBody>
      </p:sp>
      <p:sp>
        <p:nvSpPr>
          <p:cNvPr id="3" name="TextBox 2">
            <a:extLst>
              <a:ext uri="{FF2B5EF4-FFF2-40B4-BE49-F238E27FC236}">
                <a16:creationId xmlns:a16="http://schemas.microsoft.com/office/drawing/2014/main" id="{B7E25DD4-E2F9-C996-F28C-37312E4C1DA2}"/>
              </a:ext>
            </a:extLst>
          </p:cNvPr>
          <p:cNvSpPr txBox="1"/>
          <p:nvPr/>
        </p:nvSpPr>
        <p:spPr>
          <a:xfrm>
            <a:off x="221541" y="1797732"/>
            <a:ext cx="62811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9261B"/>
                </a:solidFill>
              </a:rPr>
              <a:t>IT</a:t>
            </a:r>
            <a:r>
              <a:rPr lang="en-US" sz="2400">
                <a:solidFill>
                  <a:srgbClr val="29261B"/>
                </a:solidFill>
                <a:ea typeface="+mn-lt"/>
                <a:cs typeface="+mn-lt"/>
              </a:rPr>
              <a:t> Culture Assessment:</a:t>
            </a:r>
          </a:p>
          <a:p>
            <a:pPr marL="342900" indent="-342900">
              <a:buFont typeface="Arial"/>
              <a:buChar char="•"/>
            </a:pPr>
            <a:r>
              <a:rPr lang="en-US" sz="2000">
                <a:solidFill>
                  <a:srgbClr val="29261B"/>
                </a:solidFill>
                <a:ea typeface="+mn-lt"/>
                <a:cs typeface="+mn-lt"/>
              </a:rPr>
              <a:t>Evaluate the existing IT infrastructure, data governance policies.</a:t>
            </a:r>
          </a:p>
          <a:p>
            <a:pPr marL="342900" indent="-342900">
              <a:buFont typeface="Arial"/>
              <a:buChar char="•"/>
            </a:pPr>
            <a:r>
              <a:rPr lang="en-US" sz="2000">
                <a:solidFill>
                  <a:srgbClr val="29261B"/>
                </a:solidFill>
                <a:ea typeface="+mn-lt"/>
                <a:cs typeface="+mn-lt"/>
              </a:rPr>
              <a:t>Understand the IT team's receptiveness and readiness for change.</a:t>
            </a:r>
          </a:p>
          <a:p>
            <a:endParaRPr lang="en-US" sz="2000">
              <a:solidFill>
                <a:srgbClr val="29261B"/>
              </a:solidFill>
            </a:endParaRPr>
          </a:p>
          <a:p>
            <a:pPr marL="342900" indent="-342900">
              <a:buFont typeface="Arial"/>
              <a:buChar char="•"/>
            </a:pPr>
            <a:endParaRPr lang="en-US" sz="2000">
              <a:solidFill>
                <a:srgbClr val="29261B"/>
              </a:solidFill>
              <a:ea typeface="+mn-lt"/>
              <a:cs typeface="+mn-lt"/>
            </a:endParaRPr>
          </a:p>
          <a:p>
            <a:r>
              <a:rPr lang="en-US" sz="2400">
                <a:solidFill>
                  <a:srgbClr val="29261B"/>
                </a:solidFill>
                <a:ea typeface="+mn-lt"/>
                <a:cs typeface="+mn-lt"/>
              </a:rPr>
              <a:t>Business Culture Assessment:</a:t>
            </a:r>
          </a:p>
          <a:p>
            <a:pPr marL="342900" indent="-342900">
              <a:buFont typeface="Arial"/>
              <a:buChar char="•"/>
            </a:pPr>
            <a:r>
              <a:rPr lang="en-US" sz="2000">
                <a:solidFill>
                  <a:srgbClr val="29261B"/>
                </a:solidFill>
                <a:ea typeface="+mn-lt"/>
                <a:cs typeface="+mn-lt"/>
              </a:rPr>
              <a:t>Conduct surveys and interviews.</a:t>
            </a:r>
            <a:endParaRPr lang="en-US" sz="2000">
              <a:solidFill>
                <a:srgbClr val="29261B"/>
              </a:solidFill>
            </a:endParaRPr>
          </a:p>
          <a:p>
            <a:pPr marL="342900" indent="-342900">
              <a:buFont typeface="Arial"/>
              <a:buChar char="•"/>
            </a:pPr>
            <a:r>
              <a:rPr lang="en-US" sz="2000">
                <a:solidFill>
                  <a:srgbClr val="29261B"/>
                </a:solidFill>
                <a:ea typeface="+mn-lt"/>
                <a:cs typeface="+mn-lt"/>
              </a:rPr>
              <a:t>Test-and-learn mindset.</a:t>
            </a:r>
          </a:p>
          <a:p>
            <a:pPr marL="342900" indent="-342900">
              <a:buFont typeface="Arial"/>
              <a:buChar char="•"/>
            </a:pPr>
            <a:endParaRPr lang="en-US" sz="2000">
              <a:solidFill>
                <a:srgbClr val="29261B"/>
              </a:solidFill>
            </a:endParaRPr>
          </a:p>
          <a:p>
            <a:pPr marL="342900" indent="-342900">
              <a:buFont typeface="Arial"/>
              <a:buChar char="•"/>
            </a:pPr>
            <a:endParaRPr lang="en-US" sz="2400">
              <a:solidFill>
                <a:srgbClr val="29261B"/>
              </a:solidFill>
            </a:endParaRPr>
          </a:p>
        </p:txBody>
      </p:sp>
      <p:pic>
        <p:nvPicPr>
          <p:cNvPr id="4" name="Picture 3" descr="A hand holding a check mark&#10;&#10;Description automatically generated">
            <a:extLst>
              <a:ext uri="{FF2B5EF4-FFF2-40B4-BE49-F238E27FC236}">
                <a16:creationId xmlns:a16="http://schemas.microsoft.com/office/drawing/2014/main" id="{E426B245-EB1B-431E-C51E-3B56156B3AB5}"/>
              </a:ext>
            </a:extLst>
          </p:cNvPr>
          <p:cNvPicPr>
            <a:picLocks noChangeAspect="1"/>
          </p:cNvPicPr>
          <p:nvPr/>
        </p:nvPicPr>
        <p:blipFill>
          <a:blip r:embed="rId3"/>
          <a:stretch>
            <a:fillRect/>
          </a:stretch>
        </p:blipFill>
        <p:spPr>
          <a:xfrm>
            <a:off x="6376087" y="1402491"/>
            <a:ext cx="5278393" cy="4660558"/>
          </a:xfrm>
          <a:prstGeom prst="rect">
            <a:avLst/>
          </a:prstGeom>
        </p:spPr>
      </p:pic>
    </p:spTree>
    <p:extLst>
      <p:ext uri="{BB962C8B-B14F-4D97-AF65-F5344CB8AC3E}">
        <p14:creationId xmlns:p14="http://schemas.microsoft.com/office/powerpoint/2010/main" val="344745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Trulli">
            <a:extLst>
              <a:ext uri="{FF2B5EF4-FFF2-40B4-BE49-F238E27FC236}">
                <a16:creationId xmlns:a16="http://schemas.microsoft.com/office/drawing/2014/main" id="{24687CF4-0ACA-DD18-9E79-53C9CD32EC9F}"/>
              </a:ext>
            </a:extLst>
          </p:cNvPr>
          <p:cNvPicPr>
            <a:picLocks noGrp="1" noChangeAspect="1"/>
          </p:cNvPicPr>
          <p:nvPr>
            <p:ph sz="half" idx="2"/>
          </p:nvPr>
        </p:nvPicPr>
        <p:blipFill rotWithShape="1">
          <a:blip r:embed="rId4">
            <a:alphaModFix/>
          </a:blip>
          <a:srcRect r="6960" b="-3"/>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57D02-C24E-B143-3E35-F8D912DB4F99}"/>
              </a:ext>
            </a:extLst>
          </p:cNvPr>
          <p:cNvSpPr>
            <a:spLocks noGrp="1"/>
          </p:cNvSpPr>
          <p:nvPr>
            <p:ph type="title"/>
          </p:nvPr>
        </p:nvSpPr>
        <p:spPr>
          <a:xfrm>
            <a:off x="1005654" y="565846"/>
            <a:ext cx="7488543" cy="1080956"/>
          </a:xfrm>
        </p:spPr>
        <p:txBody>
          <a:bodyPr vert="horz" lIns="91440" tIns="45720" rIns="91440" bIns="45720" rtlCol="0" anchor="b">
            <a:normAutofit/>
          </a:bodyPr>
          <a:lstStyle/>
          <a:p>
            <a:r>
              <a:rPr lang="en-US">
                <a:solidFill>
                  <a:srgbClr val="FFFFFF"/>
                </a:solidFill>
                <a:cs typeface="Sabon Next LT"/>
              </a:rPr>
              <a:t>Assess your IT Talent</a:t>
            </a:r>
            <a:endParaRPr lang="en-US">
              <a:solidFill>
                <a:srgbClr val="FFFFFF"/>
              </a:solidFill>
            </a:endParaRPr>
          </a:p>
        </p:txBody>
      </p:sp>
    </p:spTree>
    <p:extLst>
      <p:ext uri="{BB962C8B-B14F-4D97-AF65-F5344CB8AC3E}">
        <p14:creationId xmlns:p14="http://schemas.microsoft.com/office/powerpoint/2010/main" val="2636433744"/>
      </p:ext>
    </p:extLst>
  </p:cSld>
  <p:clrMapOvr>
    <a:masterClrMapping/>
  </p:clrMapOvr>
  <mc:AlternateContent xmlns:mc="http://schemas.openxmlformats.org/markup-compatibility/2006" xmlns:p14="http://schemas.microsoft.com/office/powerpoint/2010/main">
    <mc:Choice Requires="p14">
      <p:transition spd="slow" p14:dur="2000" advTm="59380"/>
    </mc:Choice>
    <mc:Fallback xmlns="">
      <p:transition spd="slow" advTm="5938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3" name="Rectangle 136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65" name="Picture 136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67" name="Rectangle 1366">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69" name="Rectangle 1368">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1" name="Group 1370">
            <a:extLst>
              <a:ext uri="{FF2B5EF4-FFF2-40B4-BE49-F238E27FC236}">
                <a16:creationId xmlns:a16="http://schemas.microsoft.com/office/drawing/2014/main" id="{118CCFCC-37BE-4D59-9025-3B554F8B5F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372" name="Picture 1371">
              <a:extLst>
                <a:ext uri="{FF2B5EF4-FFF2-40B4-BE49-F238E27FC236}">
                  <a16:creationId xmlns:a16="http://schemas.microsoft.com/office/drawing/2014/main" id="{5F7C1472-3879-4EA4-A74A-FD61F9C1AE4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373" name="Picture 1372">
              <a:extLst>
                <a:ext uri="{FF2B5EF4-FFF2-40B4-BE49-F238E27FC236}">
                  <a16:creationId xmlns:a16="http://schemas.microsoft.com/office/drawing/2014/main" id="{72808E72-61DC-4849-9CAC-C198B4CEE3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1238" name="Picture 1237" descr="Closing the Knowledge Gap in Medicine Through Digitization">
            <a:extLst>
              <a:ext uri="{FF2B5EF4-FFF2-40B4-BE49-F238E27FC236}">
                <a16:creationId xmlns:a16="http://schemas.microsoft.com/office/drawing/2014/main" id="{2EFE57C0-C0D0-A9F0-0CC0-9DD666042D36}"/>
              </a:ext>
            </a:extLst>
          </p:cNvPr>
          <p:cNvPicPr>
            <a:picLocks noChangeAspect="1"/>
          </p:cNvPicPr>
          <p:nvPr/>
        </p:nvPicPr>
        <p:blipFill rotWithShape="1">
          <a:blip r:embed="rId5"/>
          <a:srcRect t="23395" b="24781"/>
          <a:stretch/>
        </p:blipFill>
        <p:spPr>
          <a:xfrm>
            <a:off x="5255" y="-40256"/>
            <a:ext cx="12186745" cy="3505200"/>
          </a:xfrm>
          <a:prstGeom prst="rect">
            <a:avLst/>
          </a:prstGeom>
        </p:spPr>
      </p:pic>
      <p:graphicFrame>
        <p:nvGraphicFramePr>
          <p:cNvPr id="5" name="Content Placeholder 4">
            <a:extLst>
              <a:ext uri="{FF2B5EF4-FFF2-40B4-BE49-F238E27FC236}">
                <a16:creationId xmlns:a16="http://schemas.microsoft.com/office/drawing/2014/main" id="{B4C19467-8181-5B2F-935B-2CF803374052}"/>
              </a:ext>
            </a:extLst>
          </p:cNvPr>
          <p:cNvGraphicFramePr>
            <a:graphicFrameLocks noGrp="1"/>
          </p:cNvGraphicFramePr>
          <p:nvPr>
            <p:ph sz="half" idx="1"/>
            <p:extLst>
              <p:ext uri="{D42A27DB-BD31-4B8C-83A1-F6EECF244321}">
                <p14:modId xmlns:p14="http://schemas.microsoft.com/office/powerpoint/2010/main" val="1977576653"/>
              </p:ext>
            </p:extLst>
          </p:nvPr>
        </p:nvGraphicFramePr>
        <p:xfrm>
          <a:off x="7107" y="3880425"/>
          <a:ext cx="11974430" cy="21034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54933905"/>
      </p:ext>
    </p:extLst>
  </p:cSld>
  <p:clrMapOvr>
    <a:masterClrMapping/>
  </p:clrMapOvr>
  <mc:AlternateContent xmlns:mc="http://schemas.openxmlformats.org/markup-compatibility/2006" xmlns:p14="http://schemas.microsoft.com/office/powerpoint/2010/main">
    <mc:Choice Requires="p14">
      <p:transition spd="slow" p14:dur="2000" advTm="72040"/>
    </mc:Choice>
    <mc:Fallback xmlns="">
      <p:transition spd="slow" advTm="720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AA5FF-5AF4-1A30-6FD1-9EF97285F3FF}"/>
              </a:ext>
            </a:extLst>
          </p:cNvPr>
          <p:cNvSpPr>
            <a:spLocks noGrp="1"/>
          </p:cNvSpPr>
          <p:nvPr>
            <p:ph type="title"/>
          </p:nvPr>
        </p:nvSpPr>
        <p:spPr>
          <a:xfrm>
            <a:off x="458693" y="365760"/>
            <a:ext cx="11141427" cy="1367347"/>
          </a:xfrm>
        </p:spPr>
        <p:txBody>
          <a:bodyPr>
            <a:normAutofit fontScale="90000"/>
          </a:bodyPr>
          <a:lstStyle/>
          <a:p>
            <a:r>
              <a:rPr lang="en-US"/>
              <a:t>Importance of IT Governance Model</a:t>
            </a:r>
            <a:br>
              <a:rPr lang="en-US"/>
            </a:br>
            <a:r>
              <a:rPr lang="en-US"/>
              <a:t> and Controls </a:t>
            </a:r>
          </a:p>
        </p:txBody>
      </p:sp>
      <p:graphicFrame>
        <p:nvGraphicFramePr>
          <p:cNvPr id="6" name="Content Placeholder 3">
            <a:extLst>
              <a:ext uri="{FF2B5EF4-FFF2-40B4-BE49-F238E27FC236}">
                <a16:creationId xmlns:a16="http://schemas.microsoft.com/office/drawing/2014/main" id="{E3104D64-6CCA-3B2D-CEC9-369E9C7D6025}"/>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3724397"/>
      </p:ext>
    </p:extLst>
  </p:cSld>
  <p:clrMapOvr>
    <a:masterClrMapping/>
  </p:clrMapOvr>
  <mc:AlternateContent xmlns:mc="http://schemas.openxmlformats.org/markup-compatibility/2006" xmlns:p14="http://schemas.microsoft.com/office/powerpoint/2010/main">
    <mc:Choice Requires="p14">
      <p:transition spd="slow" p14:dur="2000" advTm="85281"/>
    </mc:Choice>
    <mc:Fallback xmlns="">
      <p:transition spd="slow" advTm="85281"/>
    </mc:Fallback>
  </mc:AlternateContent>
</p:sld>
</file>

<file path=ppt/theme/theme1.xml><?xml version="1.0" encoding="utf-8"?>
<a:theme xmlns:a="http://schemas.openxmlformats.org/drawingml/2006/main" name="DappledVTI">
  <a:themeElements>
    <a:clrScheme name="AnalogousFromDarkSeedLeftStep">
      <a:dk1>
        <a:srgbClr val="000000"/>
      </a:dk1>
      <a:lt1>
        <a:srgbClr val="FFFFFF"/>
      </a:lt1>
      <a:dk2>
        <a:srgbClr val="1B3025"/>
      </a:dk2>
      <a:lt2>
        <a:srgbClr val="F0F3F1"/>
      </a:lt2>
      <a:accent1>
        <a:srgbClr val="C34D96"/>
      </a:accent1>
      <a:accent2>
        <a:srgbClr val="AD3BB1"/>
      </a:accent2>
      <a:accent3>
        <a:srgbClr val="8D4DC3"/>
      </a:accent3>
      <a:accent4>
        <a:srgbClr val="5749B7"/>
      </a:accent4>
      <a:accent5>
        <a:srgbClr val="4D6FC3"/>
      </a:accent5>
      <a:accent6>
        <a:srgbClr val="3B8EB1"/>
      </a:accent6>
      <a:hlink>
        <a:srgbClr val="3F4F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36EB127ED90834BA9529A8F26331B71" ma:contentTypeVersion="4" ma:contentTypeDescription="Create a new document." ma:contentTypeScope="" ma:versionID="df939e88cd4e1b409d5e884d0b846de2">
  <xsd:schema xmlns:xsd="http://www.w3.org/2001/XMLSchema" xmlns:xs="http://www.w3.org/2001/XMLSchema" xmlns:p="http://schemas.microsoft.com/office/2006/metadata/properties" xmlns:ns2="df71b5a3-211e-4a8a-b9d4-1d03d5438603" targetNamespace="http://schemas.microsoft.com/office/2006/metadata/properties" ma:root="true" ma:fieldsID="a8a9ff4de2fe3b5d7b4a418733eb6921" ns2:_="">
    <xsd:import namespace="df71b5a3-211e-4a8a-b9d4-1d03d543860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1b5a3-211e-4a8a-b9d4-1d03d5438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F7212D-C21A-4228-9E3E-5B44191BD0F9}">
  <ds:schemaRefs>
    <ds:schemaRef ds:uri="http://schemas.microsoft.com/sharepoint/v3/contenttype/forms"/>
  </ds:schemaRefs>
</ds:datastoreItem>
</file>

<file path=customXml/itemProps2.xml><?xml version="1.0" encoding="utf-8"?>
<ds:datastoreItem xmlns:ds="http://schemas.openxmlformats.org/officeDocument/2006/customXml" ds:itemID="{7D213212-39D7-4AD7-894B-1AEDE971FC83}">
  <ds:schemaRefs>
    <ds:schemaRef ds:uri="df71b5a3-211e-4a8a-b9d4-1d03d54386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8D058EF-6BFE-4B43-BEB1-1E2672F0AAB0}">
  <ds:schemaRefs>
    <ds:schemaRef ds:uri="df71b5a3-211e-4a8a-b9d4-1d03d54386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3999</Words>
  <Application>Microsoft Office PowerPoint</Application>
  <PresentationFormat>Widescreen</PresentationFormat>
  <Paragraphs>332</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Next LT Pro</vt:lpstr>
      <vt:lpstr>AvenirNext LT Pro Medium</vt:lpstr>
      <vt:lpstr>Calibri</vt:lpstr>
      <vt:lpstr>Courier New</vt:lpstr>
      <vt:lpstr>Lato Extended</vt:lpstr>
      <vt:lpstr>Sabon Next LT</vt:lpstr>
      <vt:lpstr>Söhne</vt:lpstr>
      <vt:lpstr>DappledVTI</vt:lpstr>
      <vt:lpstr>HBP Team Case - Majid Al Futtaim </vt:lpstr>
      <vt:lpstr>Agenda</vt:lpstr>
      <vt:lpstr>SWOT Analysis for MAF</vt:lpstr>
      <vt:lpstr>Driving MAF's Strategic Vision</vt:lpstr>
      <vt:lpstr>Communicating with MFA Stakeholders</vt:lpstr>
      <vt:lpstr>PowerPoint Presentation</vt:lpstr>
      <vt:lpstr>Assess your IT Talent</vt:lpstr>
      <vt:lpstr>PowerPoint Presentation</vt:lpstr>
      <vt:lpstr>Importance of IT Governance Model  and Controls </vt:lpstr>
      <vt:lpstr>Data Leak Approach </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HBP Team Case - Majid Al Futtaim</dc:title>
  <dc:creator>Haryani, Jayesh</dc:creator>
  <cp:lastModifiedBy>Harsh D</cp:lastModifiedBy>
  <cp:revision>4</cp:revision>
  <dcterms:created xsi:type="dcterms:W3CDTF">2024-03-24T02:54:52Z</dcterms:created>
  <dcterms:modified xsi:type="dcterms:W3CDTF">2024-04-01T21:07:44Z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0x010100E36EB127ED90834BA9529A8F26331B71</vt:lpwstr>
  </property>
</Properties>
</file>