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notesMasterIdLst>
    <p:notesMasterId r:id="rId19"/>
  </p:notesMasterIdLst>
  <p:sldIdLst>
    <p:sldId id="256" r:id="rId5"/>
    <p:sldId id="257" r:id="rId6"/>
    <p:sldId id="261" r:id="rId7"/>
    <p:sldId id="259" r:id="rId8"/>
    <p:sldId id="268" r:id="rId9"/>
    <p:sldId id="269" r:id="rId10"/>
    <p:sldId id="271" r:id="rId11"/>
    <p:sldId id="266" r:id="rId12"/>
    <p:sldId id="267" r:id="rId13"/>
    <p:sldId id="265" r:id="rId14"/>
    <p:sldId id="263" r:id="rId15"/>
    <p:sldId id="258" r:id="rId16"/>
    <p:sldId id="264"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B29895-450A-D542-900A-91A44C3AD660}" v="26" dt="2024-04-29T21:46:39.224"/>
    <p1510:client id="{3A86EDC3-13B4-AA2A-9E48-4F9FEEAD40DA}" v="92" dt="2024-04-29T21:42:49.446"/>
    <p1510:client id="{5B326907-D359-DE49-9664-835D83FEFD59}" v="36" dt="2024-04-29T05:09:09.803"/>
    <p1510:client id="{73A982AF-002B-5AEF-7A0B-6DD5BCC38FF6}" v="6" dt="2024-04-30T01:38:04.258"/>
    <p1510:client id="{939B6542-8E51-5CB2-8722-0EA71D7B1782}" v="60" dt="2024-04-30T01:09:17.960"/>
    <p1510:client id="{9ABF577C-7C66-AB67-AA18-7D9349E2689A}" v="14" dt="2024-04-29T11:28:33.191"/>
    <p1510:client id="{A0460E61-0A70-6326-28EE-61918C051DDC}" v="37" dt="2024-04-29T13:11:46.682"/>
    <p1510:client id="{A4666866-9C20-D431-0851-47CFBD9ADC54}" v="88" dt="2024-04-29T23:47:34.176"/>
    <p1510:client id="{DDE47372-8D3E-7332-47D3-B4A94EA5544E}" v="400" dt="2024-04-30T01:57:13.987"/>
    <p1510:client id="{EB6EDDB4-8902-1DC6-173A-D570C6A90B12}" v="1" dt="2024-04-29T00:36:19.1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F92ABB-B4E0-4807-B588-B107BEA5388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E84CF63-28DD-4974-B90B-5B63462163A6}">
      <dgm:prSet/>
      <dgm:spPr/>
      <dgm:t>
        <a:bodyPr/>
        <a:lstStyle/>
        <a:p>
          <a:r>
            <a:rPr lang="en-US"/>
            <a:t>Culture of happiness</a:t>
          </a:r>
        </a:p>
      </dgm:t>
    </dgm:pt>
    <dgm:pt modelId="{BDC1ADB1-3B99-4420-BA6A-05350EFFE52A}" type="parTrans" cxnId="{E4BC2C62-670B-494F-A99B-BD151D5330B4}">
      <dgm:prSet/>
      <dgm:spPr/>
      <dgm:t>
        <a:bodyPr/>
        <a:lstStyle/>
        <a:p>
          <a:endParaRPr lang="en-US"/>
        </a:p>
      </dgm:t>
    </dgm:pt>
    <dgm:pt modelId="{12A69F4F-1F7D-4285-9D10-58FC1E1812B2}" type="sibTrans" cxnId="{E4BC2C62-670B-494F-A99B-BD151D5330B4}">
      <dgm:prSet/>
      <dgm:spPr/>
      <dgm:t>
        <a:bodyPr/>
        <a:lstStyle/>
        <a:p>
          <a:endParaRPr lang="en-US"/>
        </a:p>
      </dgm:t>
    </dgm:pt>
    <dgm:pt modelId="{EDFEE92F-3544-4164-8992-1A47B3FBEA77}">
      <dgm:prSet/>
      <dgm:spPr/>
      <dgm:t>
        <a:bodyPr/>
        <a:lstStyle/>
        <a:p>
          <a:r>
            <a:rPr lang="en-US"/>
            <a:t>Communicating directly with customers</a:t>
          </a:r>
        </a:p>
      </dgm:t>
    </dgm:pt>
    <dgm:pt modelId="{E062E721-81FC-41BC-8E96-7DE7C06115DD}" type="parTrans" cxnId="{D5AFBC07-C1E7-4ABD-97C3-837FF0DFD2ED}">
      <dgm:prSet/>
      <dgm:spPr/>
      <dgm:t>
        <a:bodyPr/>
        <a:lstStyle/>
        <a:p>
          <a:endParaRPr lang="en-US"/>
        </a:p>
      </dgm:t>
    </dgm:pt>
    <dgm:pt modelId="{919CCAAE-9F3C-4454-8FFF-4A7EB071B468}" type="sibTrans" cxnId="{D5AFBC07-C1E7-4ABD-97C3-837FF0DFD2ED}">
      <dgm:prSet/>
      <dgm:spPr/>
      <dgm:t>
        <a:bodyPr/>
        <a:lstStyle/>
        <a:p>
          <a:endParaRPr lang="en-US"/>
        </a:p>
      </dgm:t>
    </dgm:pt>
    <dgm:pt modelId="{D55FF14A-C032-4751-B20A-4F4D428567E9}">
      <dgm:prSet/>
      <dgm:spPr/>
      <dgm:t>
        <a:bodyPr/>
        <a:lstStyle/>
        <a:p>
          <a:r>
            <a:rPr lang="en-US"/>
            <a:t>Implemented stricter security protocols from the outset to prevent  incidents</a:t>
          </a:r>
        </a:p>
      </dgm:t>
    </dgm:pt>
    <dgm:pt modelId="{A97802AB-9239-47A0-87AE-BB18E0198BC3}" type="parTrans" cxnId="{77AD10B3-C7B9-4A51-8ECD-0CEE57684484}">
      <dgm:prSet/>
      <dgm:spPr/>
      <dgm:t>
        <a:bodyPr/>
        <a:lstStyle/>
        <a:p>
          <a:endParaRPr lang="en-US"/>
        </a:p>
      </dgm:t>
    </dgm:pt>
    <dgm:pt modelId="{8D32D049-A575-476D-8D02-AB079C051F97}" type="sibTrans" cxnId="{77AD10B3-C7B9-4A51-8ECD-0CEE57684484}">
      <dgm:prSet/>
      <dgm:spPr/>
      <dgm:t>
        <a:bodyPr/>
        <a:lstStyle/>
        <a:p>
          <a:endParaRPr lang="en-US"/>
        </a:p>
      </dgm:t>
    </dgm:pt>
    <dgm:pt modelId="{AABA38DD-2EEE-4B34-AA3D-5A8A91105D5C}">
      <dgm:prSet/>
      <dgm:spPr/>
      <dgm:t>
        <a:bodyPr/>
        <a:lstStyle/>
        <a:p>
          <a:r>
            <a:rPr lang="en-US"/>
            <a:t>Empower employees.</a:t>
          </a:r>
        </a:p>
      </dgm:t>
    </dgm:pt>
    <dgm:pt modelId="{3F57597C-3F8D-4D6C-86B3-4EB2693BB78E}" type="parTrans" cxnId="{2AFBB2DE-2546-45CC-AE2E-45A37168C6BA}">
      <dgm:prSet/>
      <dgm:spPr/>
      <dgm:t>
        <a:bodyPr/>
        <a:lstStyle/>
        <a:p>
          <a:endParaRPr lang="en-US"/>
        </a:p>
      </dgm:t>
    </dgm:pt>
    <dgm:pt modelId="{666FDC3A-C6A5-401A-9F2A-34A766E66939}" type="sibTrans" cxnId="{2AFBB2DE-2546-45CC-AE2E-45A37168C6BA}">
      <dgm:prSet/>
      <dgm:spPr/>
      <dgm:t>
        <a:bodyPr/>
        <a:lstStyle/>
        <a:p>
          <a:endParaRPr lang="en-US"/>
        </a:p>
      </dgm:t>
    </dgm:pt>
    <dgm:pt modelId="{15D7FBDA-CBD3-483E-93BA-9BB85ED57371}" type="pres">
      <dgm:prSet presAssocID="{A0F92ABB-B4E0-4807-B588-B107BEA53885}" presName="root" presStyleCnt="0">
        <dgm:presLayoutVars>
          <dgm:dir/>
          <dgm:resizeHandles val="exact"/>
        </dgm:presLayoutVars>
      </dgm:prSet>
      <dgm:spPr/>
    </dgm:pt>
    <dgm:pt modelId="{A0025D3F-CD8C-4E68-9DC5-79319D2A955D}" type="pres">
      <dgm:prSet presAssocID="{DE84CF63-28DD-4974-B90B-5B63462163A6}" presName="compNode" presStyleCnt="0"/>
      <dgm:spPr/>
    </dgm:pt>
    <dgm:pt modelId="{6C417978-D9A9-4A72-B6D6-86DE6078D2BB}" type="pres">
      <dgm:prSet presAssocID="{DE84CF63-28DD-4974-B90B-5B63462163A6}" presName="bgRect" presStyleLbl="bgShp" presStyleIdx="0" presStyleCnt="4"/>
      <dgm:spPr/>
    </dgm:pt>
    <dgm:pt modelId="{06138CD5-3295-4399-A02D-F4B0CE12B855}" type="pres">
      <dgm:prSet presAssocID="{DE84CF63-28DD-4974-B90B-5B63462163A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025E86D4-8702-451D-B1D8-F8840263E43B}" type="pres">
      <dgm:prSet presAssocID="{DE84CF63-28DD-4974-B90B-5B63462163A6}" presName="spaceRect" presStyleCnt="0"/>
      <dgm:spPr/>
    </dgm:pt>
    <dgm:pt modelId="{E8A92D3D-77F9-44F7-99D7-9DD4AC71DE1D}" type="pres">
      <dgm:prSet presAssocID="{DE84CF63-28DD-4974-B90B-5B63462163A6}" presName="parTx" presStyleLbl="revTx" presStyleIdx="0" presStyleCnt="4">
        <dgm:presLayoutVars>
          <dgm:chMax val="0"/>
          <dgm:chPref val="0"/>
        </dgm:presLayoutVars>
      </dgm:prSet>
      <dgm:spPr/>
    </dgm:pt>
    <dgm:pt modelId="{25A3FBFB-20EE-4642-A77B-0F98038E6985}" type="pres">
      <dgm:prSet presAssocID="{12A69F4F-1F7D-4285-9D10-58FC1E1812B2}" presName="sibTrans" presStyleCnt="0"/>
      <dgm:spPr/>
    </dgm:pt>
    <dgm:pt modelId="{A18CCDE6-2215-4D90-A4BC-7F4BDAF37EBF}" type="pres">
      <dgm:prSet presAssocID="{EDFEE92F-3544-4164-8992-1A47B3FBEA77}" presName="compNode" presStyleCnt="0"/>
      <dgm:spPr/>
    </dgm:pt>
    <dgm:pt modelId="{E39F938D-942C-4AE2-94C1-6930F8F4FE29}" type="pres">
      <dgm:prSet presAssocID="{EDFEE92F-3544-4164-8992-1A47B3FBEA77}" presName="bgRect" presStyleLbl="bgShp" presStyleIdx="1" presStyleCnt="4"/>
      <dgm:spPr/>
    </dgm:pt>
    <dgm:pt modelId="{8262B478-B237-4689-B9D3-63D972855884}" type="pres">
      <dgm:prSet presAssocID="{EDFEE92F-3544-4164-8992-1A47B3FBEA7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566E8680-D226-4E28-ADEB-93DB850827FA}" type="pres">
      <dgm:prSet presAssocID="{EDFEE92F-3544-4164-8992-1A47B3FBEA77}" presName="spaceRect" presStyleCnt="0"/>
      <dgm:spPr/>
    </dgm:pt>
    <dgm:pt modelId="{BB9F6C81-26F7-461B-B918-3AA0A06456CA}" type="pres">
      <dgm:prSet presAssocID="{EDFEE92F-3544-4164-8992-1A47B3FBEA77}" presName="parTx" presStyleLbl="revTx" presStyleIdx="1" presStyleCnt="4">
        <dgm:presLayoutVars>
          <dgm:chMax val="0"/>
          <dgm:chPref val="0"/>
        </dgm:presLayoutVars>
      </dgm:prSet>
      <dgm:spPr/>
    </dgm:pt>
    <dgm:pt modelId="{6B299445-58E3-466A-99D5-3E89F1DA9A8F}" type="pres">
      <dgm:prSet presAssocID="{919CCAAE-9F3C-4454-8FFF-4A7EB071B468}" presName="sibTrans" presStyleCnt="0"/>
      <dgm:spPr/>
    </dgm:pt>
    <dgm:pt modelId="{039E9F66-9C38-4F0F-89A5-B890ECC2D5B1}" type="pres">
      <dgm:prSet presAssocID="{D55FF14A-C032-4751-B20A-4F4D428567E9}" presName="compNode" presStyleCnt="0"/>
      <dgm:spPr/>
    </dgm:pt>
    <dgm:pt modelId="{4549A01A-30F8-4272-BA9D-9AF11B8DFEE1}" type="pres">
      <dgm:prSet presAssocID="{D55FF14A-C032-4751-B20A-4F4D428567E9}" presName="bgRect" presStyleLbl="bgShp" presStyleIdx="2" presStyleCnt="4"/>
      <dgm:spPr/>
    </dgm:pt>
    <dgm:pt modelId="{45E3A0EF-8DF0-45AF-A134-6A6B43DE56FA}" type="pres">
      <dgm:prSet presAssocID="{D55FF14A-C032-4751-B20A-4F4D428567E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4A02B22E-A988-4730-9C36-2F973A304127}" type="pres">
      <dgm:prSet presAssocID="{D55FF14A-C032-4751-B20A-4F4D428567E9}" presName="spaceRect" presStyleCnt="0"/>
      <dgm:spPr/>
    </dgm:pt>
    <dgm:pt modelId="{26DAD23B-DAA2-4EFD-AB4A-B35087E9C6D8}" type="pres">
      <dgm:prSet presAssocID="{D55FF14A-C032-4751-B20A-4F4D428567E9}" presName="parTx" presStyleLbl="revTx" presStyleIdx="2" presStyleCnt="4">
        <dgm:presLayoutVars>
          <dgm:chMax val="0"/>
          <dgm:chPref val="0"/>
        </dgm:presLayoutVars>
      </dgm:prSet>
      <dgm:spPr/>
    </dgm:pt>
    <dgm:pt modelId="{B5280819-779E-4A9E-B5FF-6703A2EFA683}" type="pres">
      <dgm:prSet presAssocID="{8D32D049-A575-476D-8D02-AB079C051F97}" presName="sibTrans" presStyleCnt="0"/>
      <dgm:spPr/>
    </dgm:pt>
    <dgm:pt modelId="{598C9013-3730-403A-B16F-43F860B83B67}" type="pres">
      <dgm:prSet presAssocID="{AABA38DD-2EEE-4B34-AA3D-5A8A91105D5C}" presName="compNode" presStyleCnt="0"/>
      <dgm:spPr/>
    </dgm:pt>
    <dgm:pt modelId="{4AF4D90F-F83C-4750-90CD-8299A127064E}" type="pres">
      <dgm:prSet presAssocID="{AABA38DD-2EEE-4B34-AA3D-5A8A91105D5C}" presName="bgRect" presStyleLbl="bgShp" presStyleIdx="3" presStyleCnt="4"/>
      <dgm:spPr/>
    </dgm:pt>
    <dgm:pt modelId="{323E49C8-2898-4B78-AC04-00722546BA5A}" type="pres">
      <dgm:prSet presAssocID="{AABA38DD-2EEE-4B34-AA3D-5A8A91105D5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187F818C-9FFE-4590-940F-176CE2C7E275}" type="pres">
      <dgm:prSet presAssocID="{AABA38DD-2EEE-4B34-AA3D-5A8A91105D5C}" presName="spaceRect" presStyleCnt="0"/>
      <dgm:spPr/>
    </dgm:pt>
    <dgm:pt modelId="{5369A1E6-25C7-48A3-818B-45038457A447}" type="pres">
      <dgm:prSet presAssocID="{AABA38DD-2EEE-4B34-AA3D-5A8A91105D5C}" presName="parTx" presStyleLbl="revTx" presStyleIdx="3" presStyleCnt="4">
        <dgm:presLayoutVars>
          <dgm:chMax val="0"/>
          <dgm:chPref val="0"/>
        </dgm:presLayoutVars>
      </dgm:prSet>
      <dgm:spPr/>
    </dgm:pt>
  </dgm:ptLst>
  <dgm:cxnLst>
    <dgm:cxn modelId="{7D955D03-884C-4C37-B009-975D1B00F3E5}" type="presOf" srcId="{AABA38DD-2EEE-4B34-AA3D-5A8A91105D5C}" destId="{5369A1E6-25C7-48A3-818B-45038457A447}" srcOrd="0" destOrd="0" presId="urn:microsoft.com/office/officeart/2018/2/layout/IconVerticalSolidList"/>
    <dgm:cxn modelId="{D5AFBC07-C1E7-4ABD-97C3-837FF0DFD2ED}" srcId="{A0F92ABB-B4E0-4807-B588-B107BEA53885}" destId="{EDFEE92F-3544-4164-8992-1A47B3FBEA77}" srcOrd="1" destOrd="0" parTransId="{E062E721-81FC-41BC-8E96-7DE7C06115DD}" sibTransId="{919CCAAE-9F3C-4454-8FFF-4A7EB071B468}"/>
    <dgm:cxn modelId="{0F2F101E-40F7-4B2F-9AA0-12DC991621C4}" type="presOf" srcId="{EDFEE92F-3544-4164-8992-1A47B3FBEA77}" destId="{BB9F6C81-26F7-461B-B918-3AA0A06456CA}" srcOrd="0" destOrd="0" presId="urn:microsoft.com/office/officeart/2018/2/layout/IconVerticalSolidList"/>
    <dgm:cxn modelId="{7D61AC35-C7DB-46D5-BA4D-CB495F0E0AB4}" type="presOf" srcId="{DE84CF63-28DD-4974-B90B-5B63462163A6}" destId="{E8A92D3D-77F9-44F7-99D7-9DD4AC71DE1D}" srcOrd="0" destOrd="0" presId="urn:microsoft.com/office/officeart/2018/2/layout/IconVerticalSolidList"/>
    <dgm:cxn modelId="{E4BC2C62-670B-494F-A99B-BD151D5330B4}" srcId="{A0F92ABB-B4E0-4807-B588-B107BEA53885}" destId="{DE84CF63-28DD-4974-B90B-5B63462163A6}" srcOrd="0" destOrd="0" parTransId="{BDC1ADB1-3B99-4420-BA6A-05350EFFE52A}" sibTransId="{12A69F4F-1F7D-4285-9D10-58FC1E1812B2}"/>
    <dgm:cxn modelId="{EC1D8B74-F674-4A64-BB9D-5ECB4D49B829}" type="presOf" srcId="{A0F92ABB-B4E0-4807-B588-B107BEA53885}" destId="{15D7FBDA-CBD3-483E-93BA-9BB85ED57371}" srcOrd="0" destOrd="0" presId="urn:microsoft.com/office/officeart/2018/2/layout/IconVerticalSolidList"/>
    <dgm:cxn modelId="{D7687AA3-02B3-4B39-B8DB-F7A36134BD9B}" type="presOf" srcId="{D55FF14A-C032-4751-B20A-4F4D428567E9}" destId="{26DAD23B-DAA2-4EFD-AB4A-B35087E9C6D8}" srcOrd="0" destOrd="0" presId="urn:microsoft.com/office/officeart/2018/2/layout/IconVerticalSolidList"/>
    <dgm:cxn modelId="{77AD10B3-C7B9-4A51-8ECD-0CEE57684484}" srcId="{A0F92ABB-B4E0-4807-B588-B107BEA53885}" destId="{D55FF14A-C032-4751-B20A-4F4D428567E9}" srcOrd="2" destOrd="0" parTransId="{A97802AB-9239-47A0-87AE-BB18E0198BC3}" sibTransId="{8D32D049-A575-476D-8D02-AB079C051F97}"/>
    <dgm:cxn modelId="{2AFBB2DE-2546-45CC-AE2E-45A37168C6BA}" srcId="{A0F92ABB-B4E0-4807-B588-B107BEA53885}" destId="{AABA38DD-2EEE-4B34-AA3D-5A8A91105D5C}" srcOrd="3" destOrd="0" parTransId="{3F57597C-3F8D-4D6C-86B3-4EB2693BB78E}" sibTransId="{666FDC3A-C6A5-401A-9F2A-34A766E66939}"/>
    <dgm:cxn modelId="{A0459026-FDA7-4784-BF60-91AF4BDB8777}" type="presParOf" srcId="{15D7FBDA-CBD3-483E-93BA-9BB85ED57371}" destId="{A0025D3F-CD8C-4E68-9DC5-79319D2A955D}" srcOrd="0" destOrd="0" presId="urn:microsoft.com/office/officeart/2018/2/layout/IconVerticalSolidList"/>
    <dgm:cxn modelId="{98D77E78-DF76-4797-ACBF-C0CFC0CF6AF9}" type="presParOf" srcId="{A0025D3F-CD8C-4E68-9DC5-79319D2A955D}" destId="{6C417978-D9A9-4A72-B6D6-86DE6078D2BB}" srcOrd="0" destOrd="0" presId="urn:microsoft.com/office/officeart/2018/2/layout/IconVerticalSolidList"/>
    <dgm:cxn modelId="{94F5D457-CADF-47E0-9A32-387764A00200}" type="presParOf" srcId="{A0025D3F-CD8C-4E68-9DC5-79319D2A955D}" destId="{06138CD5-3295-4399-A02D-F4B0CE12B855}" srcOrd="1" destOrd="0" presId="urn:microsoft.com/office/officeart/2018/2/layout/IconVerticalSolidList"/>
    <dgm:cxn modelId="{0C08FE73-AB91-4F34-AF98-83FE5762E6D5}" type="presParOf" srcId="{A0025D3F-CD8C-4E68-9DC5-79319D2A955D}" destId="{025E86D4-8702-451D-B1D8-F8840263E43B}" srcOrd="2" destOrd="0" presId="urn:microsoft.com/office/officeart/2018/2/layout/IconVerticalSolidList"/>
    <dgm:cxn modelId="{0B14CC62-37F5-4052-8CC3-091C3A313EE4}" type="presParOf" srcId="{A0025D3F-CD8C-4E68-9DC5-79319D2A955D}" destId="{E8A92D3D-77F9-44F7-99D7-9DD4AC71DE1D}" srcOrd="3" destOrd="0" presId="urn:microsoft.com/office/officeart/2018/2/layout/IconVerticalSolidList"/>
    <dgm:cxn modelId="{D4E7F580-FF81-480D-A728-29D985E109B3}" type="presParOf" srcId="{15D7FBDA-CBD3-483E-93BA-9BB85ED57371}" destId="{25A3FBFB-20EE-4642-A77B-0F98038E6985}" srcOrd="1" destOrd="0" presId="urn:microsoft.com/office/officeart/2018/2/layout/IconVerticalSolidList"/>
    <dgm:cxn modelId="{65C94D48-E933-49D5-95B3-317CA79FE517}" type="presParOf" srcId="{15D7FBDA-CBD3-483E-93BA-9BB85ED57371}" destId="{A18CCDE6-2215-4D90-A4BC-7F4BDAF37EBF}" srcOrd="2" destOrd="0" presId="urn:microsoft.com/office/officeart/2018/2/layout/IconVerticalSolidList"/>
    <dgm:cxn modelId="{C191B639-E659-4A40-A534-2DD4C1512DD4}" type="presParOf" srcId="{A18CCDE6-2215-4D90-A4BC-7F4BDAF37EBF}" destId="{E39F938D-942C-4AE2-94C1-6930F8F4FE29}" srcOrd="0" destOrd="0" presId="urn:microsoft.com/office/officeart/2018/2/layout/IconVerticalSolidList"/>
    <dgm:cxn modelId="{482C41C1-509F-4235-AE7D-B06EDDEEDDC2}" type="presParOf" srcId="{A18CCDE6-2215-4D90-A4BC-7F4BDAF37EBF}" destId="{8262B478-B237-4689-B9D3-63D972855884}" srcOrd="1" destOrd="0" presId="urn:microsoft.com/office/officeart/2018/2/layout/IconVerticalSolidList"/>
    <dgm:cxn modelId="{9B1806E0-5BBF-4158-B648-CE03B33F6637}" type="presParOf" srcId="{A18CCDE6-2215-4D90-A4BC-7F4BDAF37EBF}" destId="{566E8680-D226-4E28-ADEB-93DB850827FA}" srcOrd="2" destOrd="0" presId="urn:microsoft.com/office/officeart/2018/2/layout/IconVerticalSolidList"/>
    <dgm:cxn modelId="{DAC4E81F-84DB-4C2B-AEC2-66AC1EF20A8E}" type="presParOf" srcId="{A18CCDE6-2215-4D90-A4BC-7F4BDAF37EBF}" destId="{BB9F6C81-26F7-461B-B918-3AA0A06456CA}" srcOrd="3" destOrd="0" presId="urn:microsoft.com/office/officeart/2018/2/layout/IconVerticalSolidList"/>
    <dgm:cxn modelId="{2BC347C2-B284-4480-9B7A-5458E75B3B9F}" type="presParOf" srcId="{15D7FBDA-CBD3-483E-93BA-9BB85ED57371}" destId="{6B299445-58E3-466A-99D5-3E89F1DA9A8F}" srcOrd="3" destOrd="0" presId="urn:microsoft.com/office/officeart/2018/2/layout/IconVerticalSolidList"/>
    <dgm:cxn modelId="{6D3A556A-FF21-46AB-B351-4FD7AAEAB00B}" type="presParOf" srcId="{15D7FBDA-CBD3-483E-93BA-9BB85ED57371}" destId="{039E9F66-9C38-4F0F-89A5-B890ECC2D5B1}" srcOrd="4" destOrd="0" presId="urn:microsoft.com/office/officeart/2018/2/layout/IconVerticalSolidList"/>
    <dgm:cxn modelId="{A0EAB1A7-7906-4EEE-995E-31C94D6827A1}" type="presParOf" srcId="{039E9F66-9C38-4F0F-89A5-B890ECC2D5B1}" destId="{4549A01A-30F8-4272-BA9D-9AF11B8DFEE1}" srcOrd="0" destOrd="0" presId="urn:microsoft.com/office/officeart/2018/2/layout/IconVerticalSolidList"/>
    <dgm:cxn modelId="{14104CC4-2880-4F80-8040-7FF68CD9A531}" type="presParOf" srcId="{039E9F66-9C38-4F0F-89A5-B890ECC2D5B1}" destId="{45E3A0EF-8DF0-45AF-A134-6A6B43DE56FA}" srcOrd="1" destOrd="0" presId="urn:microsoft.com/office/officeart/2018/2/layout/IconVerticalSolidList"/>
    <dgm:cxn modelId="{50CC0BF5-D7ED-4E57-8A90-4563E3760B65}" type="presParOf" srcId="{039E9F66-9C38-4F0F-89A5-B890ECC2D5B1}" destId="{4A02B22E-A988-4730-9C36-2F973A304127}" srcOrd="2" destOrd="0" presId="urn:microsoft.com/office/officeart/2018/2/layout/IconVerticalSolidList"/>
    <dgm:cxn modelId="{82FCB63E-3D3E-4BD2-86FB-93D06E1874E4}" type="presParOf" srcId="{039E9F66-9C38-4F0F-89A5-B890ECC2D5B1}" destId="{26DAD23B-DAA2-4EFD-AB4A-B35087E9C6D8}" srcOrd="3" destOrd="0" presId="urn:microsoft.com/office/officeart/2018/2/layout/IconVerticalSolidList"/>
    <dgm:cxn modelId="{A54A00F0-563C-4151-85DB-1247641DB4AF}" type="presParOf" srcId="{15D7FBDA-CBD3-483E-93BA-9BB85ED57371}" destId="{B5280819-779E-4A9E-B5FF-6703A2EFA683}" srcOrd="5" destOrd="0" presId="urn:microsoft.com/office/officeart/2018/2/layout/IconVerticalSolidList"/>
    <dgm:cxn modelId="{4ABF9E1B-8256-4CE0-9F6F-FD7726B4D451}" type="presParOf" srcId="{15D7FBDA-CBD3-483E-93BA-9BB85ED57371}" destId="{598C9013-3730-403A-B16F-43F860B83B67}" srcOrd="6" destOrd="0" presId="urn:microsoft.com/office/officeart/2018/2/layout/IconVerticalSolidList"/>
    <dgm:cxn modelId="{7445F3ED-2D9D-4026-8F72-9B2D59CB7F01}" type="presParOf" srcId="{598C9013-3730-403A-B16F-43F860B83B67}" destId="{4AF4D90F-F83C-4750-90CD-8299A127064E}" srcOrd="0" destOrd="0" presId="urn:microsoft.com/office/officeart/2018/2/layout/IconVerticalSolidList"/>
    <dgm:cxn modelId="{5F931EC8-9988-45A4-9358-082B04CB309B}" type="presParOf" srcId="{598C9013-3730-403A-B16F-43F860B83B67}" destId="{323E49C8-2898-4B78-AC04-00722546BA5A}" srcOrd="1" destOrd="0" presId="urn:microsoft.com/office/officeart/2018/2/layout/IconVerticalSolidList"/>
    <dgm:cxn modelId="{8553B815-6D5D-4B77-8425-46BDD841AA4C}" type="presParOf" srcId="{598C9013-3730-403A-B16F-43F860B83B67}" destId="{187F818C-9FFE-4590-940F-176CE2C7E275}" srcOrd="2" destOrd="0" presId="urn:microsoft.com/office/officeart/2018/2/layout/IconVerticalSolidList"/>
    <dgm:cxn modelId="{BC8C01FD-953D-4550-A286-5FC0627248FB}" type="presParOf" srcId="{598C9013-3730-403A-B16F-43F860B83B67}" destId="{5369A1E6-25C7-48A3-818B-45038457A44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0D270B-AB3D-4B66-8AD5-35B137879DE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E07D798-A3B5-4FFD-A991-47569BDA73BB}">
      <dgm:prSet/>
      <dgm:spPr/>
      <dgm:t>
        <a:bodyPr/>
        <a:lstStyle/>
        <a:p>
          <a:pPr>
            <a:lnSpc>
              <a:spcPct val="100000"/>
            </a:lnSpc>
          </a:pPr>
          <a:r>
            <a:rPr lang="en-US"/>
            <a:t>Rapid Technological Changes</a:t>
          </a:r>
        </a:p>
      </dgm:t>
    </dgm:pt>
    <dgm:pt modelId="{8D002BDF-07E2-48DF-8A11-AC99EC280D77}" type="parTrans" cxnId="{A1B7B4D6-2606-4A26-93EA-965094873866}">
      <dgm:prSet/>
      <dgm:spPr/>
      <dgm:t>
        <a:bodyPr/>
        <a:lstStyle/>
        <a:p>
          <a:endParaRPr lang="en-US"/>
        </a:p>
      </dgm:t>
    </dgm:pt>
    <dgm:pt modelId="{BB16EB84-52FC-42A8-A744-A26E85DB9E80}" type="sibTrans" cxnId="{A1B7B4D6-2606-4A26-93EA-965094873866}">
      <dgm:prSet/>
      <dgm:spPr/>
      <dgm:t>
        <a:bodyPr/>
        <a:lstStyle/>
        <a:p>
          <a:pPr>
            <a:lnSpc>
              <a:spcPct val="100000"/>
            </a:lnSpc>
          </a:pPr>
          <a:endParaRPr lang="en-US"/>
        </a:p>
      </dgm:t>
    </dgm:pt>
    <dgm:pt modelId="{DDFCCA35-D0CF-4F75-A753-3E9B80A999A3}">
      <dgm:prSet/>
      <dgm:spPr/>
      <dgm:t>
        <a:bodyPr/>
        <a:lstStyle/>
        <a:p>
          <a:pPr>
            <a:lnSpc>
              <a:spcPct val="100000"/>
            </a:lnSpc>
          </a:pPr>
          <a:r>
            <a:rPr lang="en-US"/>
            <a:t>Complex Systems </a:t>
          </a:r>
        </a:p>
      </dgm:t>
    </dgm:pt>
    <dgm:pt modelId="{414135B9-D88E-400A-A7EA-BE7DDB37BA7E}" type="parTrans" cxnId="{5C2224F6-274C-4778-8D3D-265848386B83}">
      <dgm:prSet/>
      <dgm:spPr/>
      <dgm:t>
        <a:bodyPr/>
        <a:lstStyle/>
        <a:p>
          <a:endParaRPr lang="en-US"/>
        </a:p>
      </dgm:t>
    </dgm:pt>
    <dgm:pt modelId="{258EE53F-BFD2-41DA-B468-E60669F3AB63}" type="sibTrans" cxnId="{5C2224F6-274C-4778-8D3D-265848386B83}">
      <dgm:prSet/>
      <dgm:spPr/>
      <dgm:t>
        <a:bodyPr/>
        <a:lstStyle/>
        <a:p>
          <a:pPr>
            <a:lnSpc>
              <a:spcPct val="100000"/>
            </a:lnSpc>
          </a:pPr>
          <a:endParaRPr lang="en-US"/>
        </a:p>
      </dgm:t>
    </dgm:pt>
    <dgm:pt modelId="{EF445F0A-6E6A-403B-922C-4905EA93816A}">
      <dgm:prSet/>
      <dgm:spPr/>
      <dgm:t>
        <a:bodyPr/>
        <a:lstStyle/>
        <a:p>
          <a:pPr>
            <a:lnSpc>
              <a:spcPct val="100000"/>
            </a:lnSpc>
          </a:pPr>
          <a:r>
            <a:rPr lang="en-US"/>
            <a:t>Cybersecurity Concerns </a:t>
          </a:r>
        </a:p>
      </dgm:t>
    </dgm:pt>
    <dgm:pt modelId="{BDA49B4C-D988-4C1B-897D-CB5B821C0247}" type="parTrans" cxnId="{1E3D35A0-913D-4248-A469-8784A5EB18F5}">
      <dgm:prSet/>
      <dgm:spPr/>
      <dgm:t>
        <a:bodyPr/>
        <a:lstStyle/>
        <a:p>
          <a:endParaRPr lang="en-US"/>
        </a:p>
      </dgm:t>
    </dgm:pt>
    <dgm:pt modelId="{06E8F653-9CD9-45BA-8BD3-27274A8089F7}" type="sibTrans" cxnId="{1E3D35A0-913D-4248-A469-8784A5EB18F5}">
      <dgm:prSet/>
      <dgm:spPr/>
      <dgm:t>
        <a:bodyPr/>
        <a:lstStyle/>
        <a:p>
          <a:pPr>
            <a:lnSpc>
              <a:spcPct val="100000"/>
            </a:lnSpc>
          </a:pPr>
          <a:endParaRPr lang="en-US"/>
        </a:p>
      </dgm:t>
    </dgm:pt>
    <dgm:pt modelId="{907B3F4F-BB36-4AAC-9072-A7CB9C470DCA}">
      <dgm:prSet/>
      <dgm:spPr/>
      <dgm:t>
        <a:bodyPr/>
        <a:lstStyle/>
        <a:p>
          <a:pPr>
            <a:lnSpc>
              <a:spcPct val="100000"/>
            </a:lnSpc>
          </a:pPr>
          <a:r>
            <a:rPr lang="en-US"/>
            <a:t>Innovation and Creativity </a:t>
          </a:r>
        </a:p>
      </dgm:t>
    </dgm:pt>
    <dgm:pt modelId="{98A5DE84-B4F5-4CC1-B6EA-00170B49E00C}" type="parTrans" cxnId="{DB69AE23-D728-4219-9E15-F2F7180CF768}">
      <dgm:prSet/>
      <dgm:spPr/>
      <dgm:t>
        <a:bodyPr/>
        <a:lstStyle/>
        <a:p>
          <a:endParaRPr lang="en-US"/>
        </a:p>
      </dgm:t>
    </dgm:pt>
    <dgm:pt modelId="{6CE2875D-4C73-4F5C-863E-9C78D0D2DBE7}" type="sibTrans" cxnId="{DB69AE23-D728-4219-9E15-F2F7180CF768}">
      <dgm:prSet/>
      <dgm:spPr/>
      <dgm:t>
        <a:bodyPr/>
        <a:lstStyle/>
        <a:p>
          <a:endParaRPr lang="en-US"/>
        </a:p>
      </dgm:t>
    </dgm:pt>
    <dgm:pt modelId="{9AA54CA2-E15C-4F03-BE85-C1B347CB9F86}" type="pres">
      <dgm:prSet presAssocID="{120D270B-AB3D-4B66-8AD5-35B137879DE2}" presName="root" presStyleCnt="0">
        <dgm:presLayoutVars>
          <dgm:dir/>
          <dgm:resizeHandles val="exact"/>
        </dgm:presLayoutVars>
      </dgm:prSet>
      <dgm:spPr/>
    </dgm:pt>
    <dgm:pt modelId="{B65E5BDC-37FF-4137-AB5C-11FE9811427E}" type="pres">
      <dgm:prSet presAssocID="{120D270B-AB3D-4B66-8AD5-35B137879DE2}" presName="container" presStyleCnt="0">
        <dgm:presLayoutVars>
          <dgm:dir/>
          <dgm:resizeHandles val="exact"/>
        </dgm:presLayoutVars>
      </dgm:prSet>
      <dgm:spPr/>
    </dgm:pt>
    <dgm:pt modelId="{86DC4AA3-3F8D-47FE-A722-A1239F2A26CB}" type="pres">
      <dgm:prSet presAssocID="{4E07D798-A3B5-4FFD-A991-47569BDA73BB}" presName="compNode" presStyleCnt="0"/>
      <dgm:spPr/>
    </dgm:pt>
    <dgm:pt modelId="{F88D99F5-8AF7-41A4-9920-09A398061F70}" type="pres">
      <dgm:prSet presAssocID="{4E07D798-A3B5-4FFD-A991-47569BDA73BB}" presName="iconBgRect" presStyleLbl="bgShp" presStyleIdx="0" presStyleCnt="4"/>
      <dgm:spPr/>
    </dgm:pt>
    <dgm:pt modelId="{AC610BE4-A3BB-4145-AC45-152AFD195B13}" type="pres">
      <dgm:prSet presAssocID="{4E07D798-A3B5-4FFD-A991-47569BDA73B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E49911AB-09F7-4DD0-88AD-40706F121E46}" type="pres">
      <dgm:prSet presAssocID="{4E07D798-A3B5-4FFD-A991-47569BDA73BB}" presName="spaceRect" presStyleCnt="0"/>
      <dgm:spPr/>
    </dgm:pt>
    <dgm:pt modelId="{A8D57BDA-595E-49FE-A776-9961C4FA3C35}" type="pres">
      <dgm:prSet presAssocID="{4E07D798-A3B5-4FFD-A991-47569BDA73BB}" presName="textRect" presStyleLbl="revTx" presStyleIdx="0" presStyleCnt="4">
        <dgm:presLayoutVars>
          <dgm:chMax val="1"/>
          <dgm:chPref val="1"/>
        </dgm:presLayoutVars>
      </dgm:prSet>
      <dgm:spPr/>
    </dgm:pt>
    <dgm:pt modelId="{39CA4EC5-BD02-4C7D-8A07-1E7D114224E7}" type="pres">
      <dgm:prSet presAssocID="{BB16EB84-52FC-42A8-A744-A26E85DB9E80}" presName="sibTrans" presStyleLbl="sibTrans2D1" presStyleIdx="0" presStyleCnt="0"/>
      <dgm:spPr/>
    </dgm:pt>
    <dgm:pt modelId="{0DF9C0DF-E8A2-4FC9-B025-02890B42BDE6}" type="pres">
      <dgm:prSet presAssocID="{DDFCCA35-D0CF-4F75-A753-3E9B80A999A3}" presName="compNode" presStyleCnt="0"/>
      <dgm:spPr/>
    </dgm:pt>
    <dgm:pt modelId="{B1603CA0-0405-421D-B4CB-D12E1242C315}" type="pres">
      <dgm:prSet presAssocID="{DDFCCA35-D0CF-4F75-A753-3E9B80A999A3}" presName="iconBgRect" presStyleLbl="bgShp" presStyleIdx="1" presStyleCnt="4"/>
      <dgm:spPr/>
    </dgm:pt>
    <dgm:pt modelId="{2C54765D-7221-4418-8A2B-5B0D713A8249}" type="pres">
      <dgm:prSet presAssocID="{DDFCCA35-D0CF-4F75-A753-3E9B80A999A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1EDA658B-0752-4BF9-956E-D61B79529743}" type="pres">
      <dgm:prSet presAssocID="{DDFCCA35-D0CF-4F75-A753-3E9B80A999A3}" presName="spaceRect" presStyleCnt="0"/>
      <dgm:spPr/>
    </dgm:pt>
    <dgm:pt modelId="{D8D408C8-02A9-4952-A11D-8B324A4DE0ED}" type="pres">
      <dgm:prSet presAssocID="{DDFCCA35-D0CF-4F75-A753-3E9B80A999A3}" presName="textRect" presStyleLbl="revTx" presStyleIdx="1" presStyleCnt="4">
        <dgm:presLayoutVars>
          <dgm:chMax val="1"/>
          <dgm:chPref val="1"/>
        </dgm:presLayoutVars>
      </dgm:prSet>
      <dgm:spPr/>
    </dgm:pt>
    <dgm:pt modelId="{26361F5C-53AF-412D-B0AB-ACDBD7E91CBF}" type="pres">
      <dgm:prSet presAssocID="{258EE53F-BFD2-41DA-B468-E60669F3AB63}" presName="sibTrans" presStyleLbl="sibTrans2D1" presStyleIdx="0" presStyleCnt="0"/>
      <dgm:spPr/>
    </dgm:pt>
    <dgm:pt modelId="{7A5FA30A-1AEE-4509-9606-969C011A45AC}" type="pres">
      <dgm:prSet presAssocID="{EF445F0A-6E6A-403B-922C-4905EA93816A}" presName="compNode" presStyleCnt="0"/>
      <dgm:spPr/>
    </dgm:pt>
    <dgm:pt modelId="{DD4C8A69-BFDB-442C-88D5-D3AF9DF11C32}" type="pres">
      <dgm:prSet presAssocID="{EF445F0A-6E6A-403B-922C-4905EA93816A}" presName="iconBgRect" presStyleLbl="bgShp" presStyleIdx="2" presStyleCnt="4"/>
      <dgm:spPr/>
    </dgm:pt>
    <dgm:pt modelId="{F27C0E1F-EF0A-41D4-9834-9949EA2A91BD}" type="pres">
      <dgm:prSet presAssocID="{EF445F0A-6E6A-403B-922C-4905EA93816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5487BF7F-01DD-4F8C-86F1-364EAFB8BFDD}" type="pres">
      <dgm:prSet presAssocID="{EF445F0A-6E6A-403B-922C-4905EA93816A}" presName="spaceRect" presStyleCnt="0"/>
      <dgm:spPr/>
    </dgm:pt>
    <dgm:pt modelId="{756EB1AC-0FEE-4562-AA38-A131420E6D02}" type="pres">
      <dgm:prSet presAssocID="{EF445F0A-6E6A-403B-922C-4905EA93816A}" presName="textRect" presStyleLbl="revTx" presStyleIdx="2" presStyleCnt="4">
        <dgm:presLayoutVars>
          <dgm:chMax val="1"/>
          <dgm:chPref val="1"/>
        </dgm:presLayoutVars>
      </dgm:prSet>
      <dgm:spPr/>
    </dgm:pt>
    <dgm:pt modelId="{73E063C8-1885-4F9F-BA88-62F2310BF64A}" type="pres">
      <dgm:prSet presAssocID="{06E8F653-9CD9-45BA-8BD3-27274A8089F7}" presName="sibTrans" presStyleLbl="sibTrans2D1" presStyleIdx="0" presStyleCnt="0"/>
      <dgm:spPr/>
    </dgm:pt>
    <dgm:pt modelId="{2297B8EB-5E7F-4C77-9F59-1410AB4C6E38}" type="pres">
      <dgm:prSet presAssocID="{907B3F4F-BB36-4AAC-9072-A7CB9C470DCA}" presName="compNode" presStyleCnt="0"/>
      <dgm:spPr/>
    </dgm:pt>
    <dgm:pt modelId="{1C1592A0-F075-4EFF-B334-D3AFA225C329}" type="pres">
      <dgm:prSet presAssocID="{907B3F4F-BB36-4AAC-9072-A7CB9C470DCA}" presName="iconBgRect" presStyleLbl="bgShp" presStyleIdx="3" presStyleCnt="4"/>
      <dgm:spPr/>
    </dgm:pt>
    <dgm:pt modelId="{F4556D81-3DC7-43A9-8B6E-D3149EAC0F96}" type="pres">
      <dgm:prSet presAssocID="{907B3F4F-BB36-4AAC-9072-A7CB9C470DC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ghtbulb"/>
        </a:ext>
      </dgm:extLst>
    </dgm:pt>
    <dgm:pt modelId="{3DC65DA6-F272-4AE8-973F-28E98275FF3D}" type="pres">
      <dgm:prSet presAssocID="{907B3F4F-BB36-4AAC-9072-A7CB9C470DCA}" presName="spaceRect" presStyleCnt="0"/>
      <dgm:spPr/>
    </dgm:pt>
    <dgm:pt modelId="{D7D5980D-B671-455D-AEEC-633A51D2CF57}" type="pres">
      <dgm:prSet presAssocID="{907B3F4F-BB36-4AAC-9072-A7CB9C470DCA}" presName="textRect" presStyleLbl="revTx" presStyleIdx="3" presStyleCnt="4">
        <dgm:presLayoutVars>
          <dgm:chMax val="1"/>
          <dgm:chPref val="1"/>
        </dgm:presLayoutVars>
      </dgm:prSet>
      <dgm:spPr/>
    </dgm:pt>
  </dgm:ptLst>
  <dgm:cxnLst>
    <dgm:cxn modelId="{9AACDA06-4A7D-4A31-8166-3E2F793EF520}" type="presOf" srcId="{4E07D798-A3B5-4FFD-A991-47569BDA73BB}" destId="{A8D57BDA-595E-49FE-A776-9961C4FA3C35}" srcOrd="0" destOrd="0" presId="urn:microsoft.com/office/officeart/2018/2/layout/IconCircleList"/>
    <dgm:cxn modelId="{DB69AE23-D728-4219-9E15-F2F7180CF768}" srcId="{120D270B-AB3D-4B66-8AD5-35B137879DE2}" destId="{907B3F4F-BB36-4AAC-9072-A7CB9C470DCA}" srcOrd="3" destOrd="0" parTransId="{98A5DE84-B4F5-4CC1-B6EA-00170B49E00C}" sibTransId="{6CE2875D-4C73-4F5C-863E-9C78D0D2DBE7}"/>
    <dgm:cxn modelId="{38DA7844-B2F7-4CC0-8003-51C1F9B0E89C}" type="presOf" srcId="{BB16EB84-52FC-42A8-A744-A26E85DB9E80}" destId="{39CA4EC5-BD02-4C7D-8A07-1E7D114224E7}" srcOrd="0" destOrd="0" presId="urn:microsoft.com/office/officeart/2018/2/layout/IconCircleList"/>
    <dgm:cxn modelId="{01BA5E66-0D2E-4B7C-B195-675130239628}" type="presOf" srcId="{120D270B-AB3D-4B66-8AD5-35B137879DE2}" destId="{9AA54CA2-E15C-4F03-BE85-C1B347CB9F86}" srcOrd="0" destOrd="0" presId="urn:microsoft.com/office/officeart/2018/2/layout/IconCircleList"/>
    <dgm:cxn modelId="{FB4DC97C-3FFF-4DDD-9D22-4035DDE96CFD}" type="presOf" srcId="{907B3F4F-BB36-4AAC-9072-A7CB9C470DCA}" destId="{D7D5980D-B671-455D-AEEC-633A51D2CF57}" srcOrd="0" destOrd="0" presId="urn:microsoft.com/office/officeart/2018/2/layout/IconCircleList"/>
    <dgm:cxn modelId="{1E3D35A0-913D-4248-A469-8784A5EB18F5}" srcId="{120D270B-AB3D-4B66-8AD5-35B137879DE2}" destId="{EF445F0A-6E6A-403B-922C-4905EA93816A}" srcOrd="2" destOrd="0" parTransId="{BDA49B4C-D988-4C1B-897D-CB5B821C0247}" sibTransId="{06E8F653-9CD9-45BA-8BD3-27274A8089F7}"/>
    <dgm:cxn modelId="{E9837DA1-D4B3-4FE6-89A7-B803CE658B70}" type="presOf" srcId="{258EE53F-BFD2-41DA-B468-E60669F3AB63}" destId="{26361F5C-53AF-412D-B0AB-ACDBD7E91CBF}" srcOrd="0" destOrd="0" presId="urn:microsoft.com/office/officeart/2018/2/layout/IconCircleList"/>
    <dgm:cxn modelId="{85E240A6-C898-4EA9-AA0E-F2A255FA4B76}" type="presOf" srcId="{EF445F0A-6E6A-403B-922C-4905EA93816A}" destId="{756EB1AC-0FEE-4562-AA38-A131420E6D02}" srcOrd="0" destOrd="0" presId="urn:microsoft.com/office/officeart/2018/2/layout/IconCircleList"/>
    <dgm:cxn modelId="{EB30AEAD-928D-4901-882B-7094F5CE0971}" type="presOf" srcId="{06E8F653-9CD9-45BA-8BD3-27274A8089F7}" destId="{73E063C8-1885-4F9F-BA88-62F2310BF64A}" srcOrd="0" destOrd="0" presId="urn:microsoft.com/office/officeart/2018/2/layout/IconCircleList"/>
    <dgm:cxn modelId="{A1B7B4D6-2606-4A26-93EA-965094873866}" srcId="{120D270B-AB3D-4B66-8AD5-35B137879DE2}" destId="{4E07D798-A3B5-4FFD-A991-47569BDA73BB}" srcOrd="0" destOrd="0" parTransId="{8D002BDF-07E2-48DF-8A11-AC99EC280D77}" sibTransId="{BB16EB84-52FC-42A8-A744-A26E85DB9E80}"/>
    <dgm:cxn modelId="{BD9890EB-23E3-4806-B82F-D4765B7603F7}" type="presOf" srcId="{DDFCCA35-D0CF-4F75-A753-3E9B80A999A3}" destId="{D8D408C8-02A9-4952-A11D-8B324A4DE0ED}" srcOrd="0" destOrd="0" presId="urn:microsoft.com/office/officeart/2018/2/layout/IconCircleList"/>
    <dgm:cxn modelId="{5C2224F6-274C-4778-8D3D-265848386B83}" srcId="{120D270B-AB3D-4B66-8AD5-35B137879DE2}" destId="{DDFCCA35-D0CF-4F75-A753-3E9B80A999A3}" srcOrd="1" destOrd="0" parTransId="{414135B9-D88E-400A-A7EA-BE7DDB37BA7E}" sibTransId="{258EE53F-BFD2-41DA-B468-E60669F3AB63}"/>
    <dgm:cxn modelId="{98294604-F001-445C-B512-B498DF3ED022}" type="presParOf" srcId="{9AA54CA2-E15C-4F03-BE85-C1B347CB9F86}" destId="{B65E5BDC-37FF-4137-AB5C-11FE9811427E}" srcOrd="0" destOrd="0" presId="urn:microsoft.com/office/officeart/2018/2/layout/IconCircleList"/>
    <dgm:cxn modelId="{40904C04-FB1F-4286-A304-3B1FFC5B7AA1}" type="presParOf" srcId="{B65E5BDC-37FF-4137-AB5C-11FE9811427E}" destId="{86DC4AA3-3F8D-47FE-A722-A1239F2A26CB}" srcOrd="0" destOrd="0" presId="urn:microsoft.com/office/officeart/2018/2/layout/IconCircleList"/>
    <dgm:cxn modelId="{1545EFE3-B9F5-4A13-BBDA-265C13A84F3C}" type="presParOf" srcId="{86DC4AA3-3F8D-47FE-A722-A1239F2A26CB}" destId="{F88D99F5-8AF7-41A4-9920-09A398061F70}" srcOrd="0" destOrd="0" presId="urn:microsoft.com/office/officeart/2018/2/layout/IconCircleList"/>
    <dgm:cxn modelId="{15F04F6E-0947-489C-A827-E946BBD9515B}" type="presParOf" srcId="{86DC4AA3-3F8D-47FE-A722-A1239F2A26CB}" destId="{AC610BE4-A3BB-4145-AC45-152AFD195B13}" srcOrd="1" destOrd="0" presId="urn:microsoft.com/office/officeart/2018/2/layout/IconCircleList"/>
    <dgm:cxn modelId="{29ECADC1-7D8A-4A84-936C-51D1EA786E3B}" type="presParOf" srcId="{86DC4AA3-3F8D-47FE-A722-A1239F2A26CB}" destId="{E49911AB-09F7-4DD0-88AD-40706F121E46}" srcOrd="2" destOrd="0" presId="urn:microsoft.com/office/officeart/2018/2/layout/IconCircleList"/>
    <dgm:cxn modelId="{511DFC8D-FA86-4777-880A-C6A84109C3D0}" type="presParOf" srcId="{86DC4AA3-3F8D-47FE-A722-A1239F2A26CB}" destId="{A8D57BDA-595E-49FE-A776-9961C4FA3C35}" srcOrd="3" destOrd="0" presId="urn:microsoft.com/office/officeart/2018/2/layout/IconCircleList"/>
    <dgm:cxn modelId="{A1AF24EA-81BF-4FBC-9F1B-1FF1127E6FBD}" type="presParOf" srcId="{B65E5BDC-37FF-4137-AB5C-11FE9811427E}" destId="{39CA4EC5-BD02-4C7D-8A07-1E7D114224E7}" srcOrd="1" destOrd="0" presId="urn:microsoft.com/office/officeart/2018/2/layout/IconCircleList"/>
    <dgm:cxn modelId="{8660C567-DF84-42AA-BDAE-0E5E2DD71BB4}" type="presParOf" srcId="{B65E5BDC-37FF-4137-AB5C-11FE9811427E}" destId="{0DF9C0DF-E8A2-4FC9-B025-02890B42BDE6}" srcOrd="2" destOrd="0" presId="urn:microsoft.com/office/officeart/2018/2/layout/IconCircleList"/>
    <dgm:cxn modelId="{DA0869F7-8E0E-42CF-902B-EA278DEE79AA}" type="presParOf" srcId="{0DF9C0DF-E8A2-4FC9-B025-02890B42BDE6}" destId="{B1603CA0-0405-421D-B4CB-D12E1242C315}" srcOrd="0" destOrd="0" presId="urn:microsoft.com/office/officeart/2018/2/layout/IconCircleList"/>
    <dgm:cxn modelId="{717ED5F5-37F6-4D43-8AF1-780C46C8C62B}" type="presParOf" srcId="{0DF9C0DF-E8A2-4FC9-B025-02890B42BDE6}" destId="{2C54765D-7221-4418-8A2B-5B0D713A8249}" srcOrd="1" destOrd="0" presId="urn:microsoft.com/office/officeart/2018/2/layout/IconCircleList"/>
    <dgm:cxn modelId="{8D157B05-F22B-45FE-9DAE-083EE80C26E3}" type="presParOf" srcId="{0DF9C0DF-E8A2-4FC9-B025-02890B42BDE6}" destId="{1EDA658B-0752-4BF9-956E-D61B79529743}" srcOrd="2" destOrd="0" presId="urn:microsoft.com/office/officeart/2018/2/layout/IconCircleList"/>
    <dgm:cxn modelId="{9C6F127C-B280-46E7-8552-3490ACBF2581}" type="presParOf" srcId="{0DF9C0DF-E8A2-4FC9-B025-02890B42BDE6}" destId="{D8D408C8-02A9-4952-A11D-8B324A4DE0ED}" srcOrd="3" destOrd="0" presId="urn:microsoft.com/office/officeart/2018/2/layout/IconCircleList"/>
    <dgm:cxn modelId="{97093302-6861-4F50-8C75-ED3980DC4F83}" type="presParOf" srcId="{B65E5BDC-37FF-4137-AB5C-11FE9811427E}" destId="{26361F5C-53AF-412D-B0AB-ACDBD7E91CBF}" srcOrd="3" destOrd="0" presId="urn:microsoft.com/office/officeart/2018/2/layout/IconCircleList"/>
    <dgm:cxn modelId="{F648B86E-75C9-488A-9EED-52A0DB6128A3}" type="presParOf" srcId="{B65E5BDC-37FF-4137-AB5C-11FE9811427E}" destId="{7A5FA30A-1AEE-4509-9606-969C011A45AC}" srcOrd="4" destOrd="0" presId="urn:microsoft.com/office/officeart/2018/2/layout/IconCircleList"/>
    <dgm:cxn modelId="{A497398D-23DD-4B38-9B1C-3106E5088EAC}" type="presParOf" srcId="{7A5FA30A-1AEE-4509-9606-969C011A45AC}" destId="{DD4C8A69-BFDB-442C-88D5-D3AF9DF11C32}" srcOrd="0" destOrd="0" presId="urn:microsoft.com/office/officeart/2018/2/layout/IconCircleList"/>
    <dgm:cxn modelId="{EC42F36B-9113-45D5-A2A5-5063149FA016}" type="presParOf" srcId="{7A5FA30A-1AEE-4509-9606-969C011A45AC}" destId="{F27C0E1F-EF0A-41D4-9834-9949EA2A91BD}" srcOrd="1" destOrd="0" presId="urn:microsoft.com/office/officeart/2018/2/layout/IconCircleList"/>
    <dgm:cxn modelId="{F35AA286-1625-46EF-AE11-7EA2B351B857}" type="presParOf" srcId="{7A5FA30A-1AEE-4509-9606-969C011A45AC}" destId="{5487BF7F-01DD-4F8C-86F1-364EAFB8BFDD}" srcOrd="2" destOrd="0" presId="urn:microsoft.com/office/officeart/2018/2/layout/IconCircleList"/>
    <dgm:cxn modelId="{A3ADC819-DE1B-4F88-B38B-4CD31F6652E0}" type="presParOf" srcId="{7A5FA30A-1AEE-4509-9606-969C011A45AC}" destId="{756EB1AC-0FEE-4562-AA38-A131420E6D02}" srcOrd="3" destOrd="0" presId="urn:microsoft.com/office/officeart/2018/2/layout/IconCircleList"/>
    <dgm:cxn modelId="{7BCF07AF-D1E9-46C9-91AB-344AB2152D1A}" type="presParOf" srcId="{B65E5BDC-37FF-4137-AB5C-11FE9811427E}" destId="{73E063C8-1885-4F9F-BA88-62F2310BF64A}" srcOrd="5" destOrd="0" presId="urn:microsoft.com/office/officeart/2018/2/layout/IconCircleList"/>
    <dgm:cxn modelId="{01D4BC6E-381C-44AC-A166-4AAE83769D55}" type="presParOf" srcId="{B65E5BDC-37FF-4137-AB5C-11FE9811427E}" destId="{2297B8EB-5E7F-4C77-9F59-1410AB4C6E38}" srcOrd="6" destOrd="0" presId="urn:microsoft.com/office/officeart/2018/2/layout/IconCircleList"/>
    <dgm:cxn modelId="{727531B4-01FF-4278-929B-8D7166610733}" type="presParOf" srcId="{2297B8EB-5E7F-4C77-9F59-1410AB4C6E38}" destId="{1C1592A0-F075-4EFF-B334-D3AFA225C329}" srcOrd="0" destOrd="0" presId="urn:microsoft.com/office/officeart/2018/2/layout/IconCircleList"/>
    <dgm:cxn modelId="{1310D9E8-6A31-457A-9307-FAB8BDA6A84C}" type="presParOf" srcId="{2297B8EB-5E7F-4C77-9F59-1410AB4C6E38}" destId="{F4556D81-3DC7-43A9-8B6E-D3149EAC0F96}" srcOrd="1" destOrd="0" presId="urn:microsoft.com/office/officeart/2018/2/layout/IconCircleList"/>
    <dgm:cxn modelId="{53D75969-DAC2-4081-ACDE-C14F38288E7F}" type="presParOf" srcId="{2297B8EB-5E7F-4C77-9F59-1410AB4C6E38}" destId="{3DC65DA6-F272-4AE8-973F-28E98275FF3D}" srcOrd="2" destOrd="0" presId="urn:microsoft.com/office/officeart/2018/2/layout/IconCircleList"/>
    <dgm:cxn modelId="{D0BC680C-DF9E-49EA-AC51-5BD19099D102}" type="presParOf" srcId="{2297B8EB-5E7F-4C77-9F59-1410AB4C6E38}" destId="{D7D5980D-B671-455D-AEEC-633A51D2CF5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18D20C-79A5-45B0-9D15-A3AE50BC8DF8}"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6C0B85D1-3A3A-4B40-8806-2A0812070DBD}">
      <dgm:prSet/>
      <dgm:spPr/>
      <dgm:t>
        <a:bodyPr/>
        <a:lstStyle/>
        <a:p>
          <a:r>
            <a:rPr lang="en-US"/>
            <a:t>IT Organization </a:t>
          </a:r>
        </a:p>
      </dgm:t>
    </dgm:pt>
    <dgm:pt modelId="{06F942B2-734A-48A2-BC7F-4B6D1B8D08E5}" type="parTrans" cxnId="{A62F0EAF-A159-4F7B-BE62-4EB5A36A6C9D}">
      <dgm:prSet/>
      <dgm:spPr/>
      <dgm:t>
        <a:bodyPr/>
        <a:lstStyle/>
        <a:p>
          <a:endParaRPr lang="en-US"/>
        </a:p>
      </dgm:t>
    </dgm:pt>
    <dgm:pt modelId="{C35A49BD-66FF-4357-998C-39078D563AE6}" type="sibTrans" cxnId="{A62F0EAF-A159-4F7B-BE62-4EB5A36A6C9D}">
      <dgm:prSet/>
      <dgm:spPr/>
      <dgm:t>
        <a:bodyPr/>
        <a:lstStyle/>
        <a:p>
          <a:endParaRPr lang="en-US"/>
        </a:p>
      </dgm:t>
    </dgm:pt>
    <dgm:pt modelId="{36B52802-2002-47E4-8043-243211612ED4}">
      <dgm:prSet/>
      <dgm:spPr/>
      <dgm:t>
        <a:bodyPr/>
        <a:lstStyle/>
        <a:p>
          <a:r>
            <a:rPr lang="en-US"/>
            <a:t>Culture </a:t>
          </a:r>
        </a:p>
      </dgm:t>
    </dgm:pt>
    <dgm:pt modelId="{B5B875DF-22B2-4B5A-B5B8-C90C7813DE70}" type="parTrans" cxnId="{E81DC230-85CE-4475-B610-EB2C134313AF}">
      <dgm:prSet/>
      <dgm:spPr/>
      <dgm:t>
        <a:bodyPr/>
        <a:lstStyle/>
        <a:p>
          <a:endParaRPr lang="en-US"/>
        </a:p>
      </dgm:t>
    </dgm:pt>
    <dgm:pt modelId="{7C3A5ED5-EA35-489A-8354-20AD7A85F5FD}" type="sibTrans" cxnId="{E81DC230-85CE-4475-B610-EB2C134313AF}">
      <dgm:prSet/>
      <dgm:spPr/>
      <dgm:t>
        <a:bodyPr/>
        <a:lstStyle/>
        <a:p>
          <a:endParaRPr lang="en-US"/>
        </a:p>
      </dgm:t>
    </dgm:pt>
    <dgm:pt modelId="{82365E06-63F2-4D48-9212-439CCF9BCFB2}">
      <dgm:prSet/>
      <dgm:spPr/>
      <dgm:t>
        <a:bodyPr/>
        <a:lstStyle/>
        <a:p>
          <a:r>
            <a:rPr lang="en-US"/>
            <a:t>Strategy </a:t>
          </a:r>
        </a:p>
      </dgm:t>
    </dgm:pt>
    <dgm:pt modelId="{AD8E4607-44D4-4AC0-8017-E6ECF327B70E}" type="parTrans" cxnId="{BABCA03A-9533-4EC6-9D51-366663C7E094}">
      <dgm:prSet/>
      <dgm:spPr/>
      <dgm:t>
        <a:bodyPr/>
        <a:lstStyle/>
        <a:p>
          <a:endParaRPr lang="en-US"/>
        </a:p>
      </dgm:t>
    </dgm:pt>
    <dgm:pt modelId="{2C4539C6-6EFF-409C-BF35-828D3CBF7D79}" type="sibTrans" cxnId="{BABCA03A-9533-4EC6-9D51-366663C7E094}">
      <dgm:prSet/>
      <dgm:spPr/>
      <dgm:t>
        <a:bodyPr/>
        <a:lstStyle/>
        <a:p>
          <a:endParaRPr lang="en-US"/>
        </a:p>
      </dgm:t>
    </dgm:pt>
    <dgm:pt modelId="{2C8994D1-6E8A-4242-98F5-4705D8C74BEF}">
      <dgm:prSet/>
      <dgm:spPr/>
      <dgm:t>
        <a:bodyPr/>
        <a:lstStyle/>
        <a:p>
          <a:r>
            <a:rPr lang="en-US"/>
            <a:t>Business Focus </a:t>
          </a:r>
        </a:p>
      </dgm:t>
    </dgm:pt>
    <dgm:pt modelId="{C22C0A1B-B7E1-4AF7-9792-EEA4745EA368}" type="parTrans" cxnId="{B1F87CF8-459C-445B-BFAA-A94B6A8934EF}">
      <dgm:prSet/>
      <dgm:spPr/>
      <dgm:t>
        <a:bodyPr/>
        <a:lstStyle/>
        <a:p>
          <a:endParaRPr lang="en-US"/>
        </a:p>
      </dgm:t>
    </dgm:pt>
    <dgm:pt modelId="{E4441209-C45E-4024-89A4-D672F48CC8F9}" type="sibTrans" cxnId="{B1F87CF8-459C-445B-BFAA-A94B6A8934EF}">
      <dgm:prSet/>
      <dgm:spPr/>
      <dgm:t>
        <a:bodyPr/>
        <a:lstStyle/>
        <a:p>
          <a:endParaRPr lang="en-US"/>
        </a:p>
      </dgm:t>
    </dgm:pt>
    <dgm:pt modelId="{A17AE74E-9329-E94B-842B-F3A0DF61D5A2}" type="pres">
      <dgm:prSet presAssocID="{8118D20C-79A5-45B0-9D15-A3AE50BC8DF8}" presName="outerComposite" presStyleCnt="0">
        <dgm:presLayoutVars>
          <dgm:chMax val="5"/>
          <dgm:dir/>
          <dgm:resizeHandles val="exact"/>
        </dgm:presLayoutVars>
      </dgm:prSet>
      <dgm:spPr/>
    </dgm:pt>
    <dgm:pt modelId="{0B4B2C12-9E74-BE47-B5D9-6537312E8193}" type="pres">
      <dgm:prSet presAssocID="{8118D20C-79A5-45B0-9D15-A3AE50BC8DF8}" presName="dummyMaxCanvas" presStyleCnt="0">
        <dgm:presLayoutVars/>
      </dgm:prSet>
      <dgm:spPr/>
    </dgm:pt>
    <dgm:pt modelId="{868F35E6-7425-F349-93F2-DD93F3B11A02}" type="pres">
      <dgm:prSet presAssocID="{8118D20C-79A5-45B0-9D15-A3AE50BC8DF8}" presName="FourNodes_1" presStyleLbl="node1" presStyleIdx="0" presStyleCnt="4">
        <dgm:presLayoutVars>
          <dgm:bulletEnabled val="1"/>
        </dgm:presLayoutVars>
      </dgm:prSet>
      <dgm:spPr/>
    </dgm:pt>
    <dgm:pt modelId="{1B1E7D55-88F4-8B4C-B041-058C389885D7}" type="pres">
      <dgm:prSet presAssocID="{8118D20C-79A5-45B0-9D15-A3AE50BC8DF8}" presName="FourNodes_2" presStyleLbl="node1" presStyleIdx="1" presStyleCnt="4">
        <dgm:presLayoutVars>
          <dgm:bulletEnabled val="1"/>
        </dgm:presLayoutVars>
      </dgm:prSet>
      <dgm:spPr/>
    </dgm:pt>
    <dgm:pt modelId="{598A5728-B9E9-F34F-9518-A4CA1C42E618}" type="pres">
      <dgm:prSet presAssocID="{8118D20C-79A5-45B0-9D15-A3AE50BC8DF8}" presName="FourNodes_3" presStyleLbl="node1" presStyleIdx="2" presStyleCnt="4">
        <dgm:presLayoutVars>
          <dgm:bulletEnabled val="1"/>
        </dgm:presLayoutVars>
      </dgm:prSet>
      <dgm:spPr/>
    </dgm:pt>
    <dgm:pt modelId="{85FFCD6E-D5EC-1B46-B32C-4C079B6F68AC}" type="pres">
      <dgm:prSet presAssocID="{8118D20C-79A5-45B0-9D15-A3AE50BC8DF8}" presName="FourNodes_4" presStyleLbl="node1" presStyleIdx="3" presStyleCnt="4">
        <dgm:presLayoutVars>
          <dgm:bulletEnabled val="1"/>
        </dgm:presLayoutVars>
      </dgm:prSet>
      <dgm:spPr/>
    </dgm:pt>
    <dgm:pt modelId="{C5572552-5DB3-854D-9A4E-FB9828B42AD3}" type="pres">
      <dgm:prSet presAssocID="{8118D20C-79A5-45B0-9D15-A3AE50BC8DF8}" presName="FourConn_1-2" presStyleLbl="fgAccFollowNode1" presStyleIdx="0" presStyleCnt="3">
        <dgm:presLayoutVars>
          <dgm:bulletEnabled val="1"/>
        </dgm:presLayoutVars>
      </dgm:prSet>
      <dgm:spPr/>
    </dgm:pt>
    <dgm:pt modelId="{8C258448-9650-F54C-BED1-C557F4440741}" type="pres">
      <dgm:prSet presAssocID="{8118D20C-79A5-45B0-9D15-A3AE50BC8DF8}" presName="FourConn_2-3" presStyleLbl="fgAccFollowNode1" presStyleIdx="1" presStyleCnt="3">
        <dgm:presLayoutVars>
          <dgm:bulletEnabled val="1"/>
        </dgm:presLayoutVars>
      </dgm:prSet>
      <dgm:spPr/>
    </dgm:pt>
    <dgm:pt modelId="{940AE804-ABCF-EB4C-8ECA-F9101D9AD1DF}" type="pres">
      <dgm:prSet presAssocID="{8118D20C-79A5-45B0-9D15-A3AE50BC8DF8}" presName="FourConn_3-4" presStyleLbl="fgAccFollowNode1" presStyleIdx="2" presStyleCnt="3">
        <dgm:presLayoutVars>
          <dgm:bulletEnabled val="1"/>
        </dgm:presLayoutVars>
      </dgm:prSet>
      <dgm:spPr/>
    </dgm:pt>
    <dgm:pt modelId="{D74DA53F-D9D9-B744-8053-7691921920CE}" type="pres">
      <dgm:prSet presAssocID="{8118D20C-79A5-45B0-9D15-A3AE50BC8DF8}" presName="FourNodes_1_text" presStyleLbl="node1" presStyleIdx="3" presStyleCnt="4">
        <dgm:presLayoutVars>
          <dgm:bulletEnabled val="1"/>
        </dgm:presLayoutVars>
      </dgm:prSet>
      <dgm:spPr/>
    </dgm:pt>
    <dgm:pt modelId="{69B687C1-7054-B44F-96B0-7B15F9FE109A}" type="pres">
      <dgm:prSet presAssocID="{8118D20C-79A5-45B0-9D15-A3AE50BC8DF8}" presName="FourNodes_2_text" presStyleLbl="node1" presStyleIdx="3" presStyleCnt="4">
        <dgm:presLayoutVars>
          <dgm:bulletEnabled val="1"/>
        </dgm:presLayoutVars>
      </dgm:prSet>
      <dgm:spPr/>
    </dgm:pt>
    <dgm:pt modelId="{467EA8D2-929A-C24E-8088-5CFC83A3C20C}" type="pres">
      <dgm:prSet presAssocID="{8118D20C-79A5-45B0-9D15-A3AE50BC8DF8}" presName="FourNodes_3_text" presStyleLbl="node1" presStyleIdx="3" presStyleCnt="4">
        <dgm:presLayoutVars>
          <dgm:bulletEnabled val="1"/>
        </dgm:presLayoutVars>
      </dgm:prSet>
      <dgm:spPr/>
    </dgm:pt>
    <dgm:pt modelId="{5F2BFEBE-072C-AE41-895A-5A0225E04667}" type="pres">
      <dgm:prSet presAssocID="{8118D20C-79A5-45B0-9D15-A3AE50BC8DF8}" presName="FourNodes_4_text" presStyleLbl="node1" presStyleIdx="3" presStyleCnt="4">
        <dgm:presLayoutVars>
          <dgm:bulletEnabled val="1"/>
        </dgm:presLayoutVars>
      </dgm:prSet>
      <dgm:spPr/>
    </dgm:pt>
  </dgm:ptLst>
  <dgm:cxnLst>
    <dgm:cxn modelId="{0DF29724-1967-794B-BF01-DD6CA15B0DD2}" type="presOf" srcId="{82365E06-63F2-4D48-9212-439CCF9BCFB2}" destId="{598A5728-B9E9-F34F-9518-A4CA1C42E618}" srcOrd="0" destOrd="0" presId="urn:microsoft.com/office/officeart/2005/8/layout/vProcess5"/>
    <dgm:cxn modelId="{E81DC230-85CE-4475-B610-EB2C134313AF}" srcId="{8118D20C-79A5-45B0-9D15-A3AE50BC8DF8}" destId="{36B52802-2002-47E4-8043-243211612ED4}" srcOrd="1" destOrd="0" parTransId="{B5B875DF-22B2-4B5A-B5B8-C90C7813DE70}" sibTransId="{7C3A5ED5-EA35-489A-8354-20AD7A85F5FD}"/>
    <dgm:cxn modelId="{BABCA03A-9533-4EC6-9D51-366663C7E094}" srcId="{8118D20C-79A5-45B0-9D15-A3AE50BC8DF8}" destId="{82365E06-63F2-4D48-9212-439CCF9BCFB2}" srcOrd="2" destOrd="0" parTransId="{AD8E4607-44D4-4AC0-8017-E6ECF327B70E}" sibTransId="{2C4539C6-6EFF-409C-BF35-828D3CBF7D79}"/>
    <dgm:cxn modelId="{E4A0BC68-5EDF-0F4D-BEB2-3401AA8EBFBE}" type="presOf" srcId="{82365E06-63F2-4D48-9212-439CCF9BCFB2}" destId="{467EA8D2-929A-C24E-8088-5CFC83A3C20C}" srcOrd="1" destOrd="0" presId="urn:microsoft.com/office/officeart/2005/8/layout/vProcess5"/>
    <dgm:cxn modelId="{2D6C896A-5EC1-B745-9C7E-33F6AC8E0DC3}" type="presOf" srcId="{2C8994D1-6E8A-4242-98F5-4705D8C74BEF}" destId="{5F2BFEBE-072C-AE41-895A-5A0225E04667}" srcOrd="1" destOrd="0" presId="urn:microsoft.com/office/officeart/2005/8/layout/vProcess5"/>
    <dgm:cxn modelId="{D9BA536E-4C05-714A-94F5-278258F63F64}" type="presOf" srcId="{6C0B85D1-3A3A-4B40-8806-2A0812070DBD}" destId="{D74DA53F-D9D9-B744-8053-7691921920CE}" srcOrd="1" destOrd="0" presId="urn:microsoft.com/office/officeart/2005/8/layout/vProcess5"/>
    <dgm:cxn modelId="{94F30F70-DE53-244E-BAAA-D9DC868F9631}" type="presOf" srcId="{6C0B85D1-3A3A-4B40-8806-2A0812070DBD}" destId="{868F35E6-7425-F349-93F2-DD93F3B11A02}" srcOrd="0" destOrd="0" presId="urn:microsoft.com/office/officeart/2005/8/layout/vProcess5"/>
    <dgm:cxn modelId="{7E080271-F7A8-9747-BA50-2D2796E2E644}" type="presOf" srcId="{36B52802-2002-47E4-8043-243211612ED4}" destId="{69B687C1-7054-B44F-96B0-7B15F9FE109A}" srcOrd="1" destOrd="0" presId="urn:microsoft.com/office/officeart/2005/8/layout/vProcess5"/>
    <dgm:cxn modelId="{3ADC0659-2648-6B4D-8BC9-495AF7676460}" type="presOf" srcId="{36B52802-2002-47E4-8043-243211612ED4}" destId="{1B1E7D55-88F4-8B4C-B041-058C389885D7}" srcOrd="0" destOrd="0" presId="urn:microsoft.com/office/officeart/2005/8/layout/vProcess5"/>
    <dgm:cxn modelId="{15A3187C-791E-E84A-883B-7F09B6B20158}" type="presOf" srcId="{2C4539C6-6EFF-409C-BF35-828D3CBF7D79}" destId="{940AE804-ABCF-EB4C-8ECA-F9101D9AD1DF}" srcOrd="0" destOrd="0" presId="urn:microsoft.com/office/officeart/2005/8/layout/vProcess5"/>
    <dgm:cxn modelId="{2E5E6C8B-82A5-BF4D-A1F8-DE73DD10F799}" type="presOf" srcId="{8118D20C-79A5-45B0-9D15-A3AE50BC8DF8}" destId="{A17AE74E-9329-E94B-842B-F3A0DF61D5A2}" srcOrd="0" destOrd="0" presId="urn:microsoft.com/office/officeart/2005/8/layout/vProcess5"/>
    <dgm:cxn modelId="{4066E8A4-EECC-4543-8933-7EF2BD235695}" type="presOf" srcId="{7C3A5ED5-EA35-489A-8354-20AD7A85F5FD}" destId="{8C258448-9650-F54C-BED1-C557F4440741}" srcOrd="0" destOrd="0" presId="urn:microsoft.com/office/officeart/2005/8/layout/vProcess5"/>
    <dgm:cxn modelId="{A62F0EAF-A159-4F7B-BE62-4EB5A36A6C9D}" srcId="{8118D20C-79A5-45B0-9D15-A3AE50BC8DF8}" destId="{6C0B85D1-3A3A-4B40-8806-2A0812070DBD}" srcOrd="0" destOrd="0" parTransId="{06F942B2-734A-48A2-BC7F-4B6D1B8D08E5}" sibTransId="{C35A49BD-66FF-4357-998C-39078D563AE6}"/>
    <dgm:cxn modelId="{213D47B5-7561-D04E-94EF-D6E0FD1E56AA}" type="presOf" srcId="{2C8994D1-6E8A-4242-98F5-4705D8C74BEF}" destId="{85FFCD6E-D5EC-1B46-B32C-4C079B6F68AC}" srcOrd="0" destOrd="0" presId="urn:microsoft.com/office/officeart/2005/8/layout/vProcess5"/>
    <dgm:cxn modelId="{B1F87CF8-459C-445B-BFAA-A94B6A8934EF}" srcId="{8118D20C-79A5-45B0-9D15-A3AE50BC8DF8}" destId="{2C8994D1-6E8A-4242-98F5-4705D8C74BEF}" srcOrd="3" destOrd="0" parTransId="{C22C0A1B-B7E1-4AF7-9792-EEA4745EA368}" sibTransId="{E4441209-C45E-4024-89A4-D672F48CC8F9}"/>
    <dgm:cxn modelId="{0525F0FF-CD42-6A4A-A89C-4140F9291DE1}" type="presOf" srcId="{C35A49BD-66FF-4357-998C-39078D563AE6}" destId="{C5572552-5DB3-854D-9A4E-FB9828B42AD3}" srcOrd="0" destOrd="0" presId="urn:microsoft.com/office/officeart/2005/8/layout/vProcess5"/>
    <dgm:cxn modelId="{60FE2F93-E977-CD4F-999F-68D2552DC924}" type="presParOf" srcId="{A17AE74E-9329-E94B-842B-F3A0DF61D5A2}" destId="{0B4B2C12-9E74-BE47-B5D9-6537312E8193}" srcOrd="0" destOrd="0" presId="urn:microsoft.com/office/officeart/2005/8/layout/vProcess5"/>
    <dgm:cxn modelId="{0239B212-A771-3E4A-B2F9-F102F9A4E0E0}" type="presParOf" srcId="{A17AE74E-9329-E94B-842B-F3A0DF61D5A2}" destId="{868F35E6-7425-F349-93F2-DD93F3B11A02}" srcOrd="1" destOrd="0" presId="urn:microsoft.com/office/officeart/2005/8/layout/vProcess5"/>
    <dgm:cxn modelId="{12E14FAD-DA9C-2349-AFDE-2B3776522AF2}" type="presParOf" srcId="{A17AE74E-9329-E94B-842B-F3A0DF61D5A2}" destId="{1B1E7D55-88F4-8B4C-B041-058C389885D7}" srcOrd="2" destOrd="0" presId="urn:microsoft.com/office/officeart/2005/8/layout/vProcess5"/>
    <dgm:cxn modelId="{1EC94B8B-ECFA-4A42-A8FC-82F7EC779197}" type="presParOf" srcId="{A17AE74E-9329-E94B-842B-F3A0DF61D5A2}" destId="{598A5728-B9E9-F34F-9518-A4CA1C42E618}" srcOrd="3" destOrd="0" presId="urn:microsoft.com/office/officeart/2005/8/layout/vProcess5"/>
    <dgm:cxn modelId="{A3EC456F-1318-634D-833C-E6D7329B224D}" type="presParOf" srcId="{A17AE74E-9329-E94B-842B-F3A0DF61D5A2}" destId="{85FFCD6E-D5EC-1B46-B32C-4C079B6F68AC}" srcOrd="4" destOrd="0" presId="urn:microsoft.com/office/officeart/2005/8/layout/vProcess5"/>
    <dgm:cxn modelId="{BDB9B1BA-8D7C-6C46-BD36-726804E03FB3}" type="presParOf" srcId="{A17AE74E-9329-E94B-842B-F3A0DF61D5A2}" destId="{C5572552-5DB3-854D-9A4E-FB9828B42AD3}" srcOrd="5" destOrd="0" presId="urn:microsoft.com/office/officeart/2005/8/layout/vProcess5"/>
    <dgm:cxn modelId="{225C2FA5-E51D-B947-BCD6-BAD67E9E007A}" type="presParOf" srcId="{A17AE74E-9329-E94B-842B-F3A0DF61D5A2}" destId="{8C258448-9650-F54C-BED1-C557F4440741}" srcOrd="6" destOrd="0" presId="urn:microsoft.com/office/officeart/2005/8/layout/vProcess5"/>
    <dgm:cxn modelId="{089FC2D7-C9AB-C741-92D1-0F0846B14624}" type="presParOf" srcId="{A17AE74E-9329-E94B-842B-F3A0DF61D5A2}" destId="{940AE804-ABCF-EB4C-8ECA-F9101D9AD1DF}" srcOrd="7" destOrd="0" presId="urn:microsoft.com/office/officeart/2005/8/layout/vProcess5"/>
    <dgm:cxn modelId="{BD9A33AA-BF03-9F4F-A71D-9F67DE259579}" type="presParOf" srcId="{A17AE74E-9329-E94B-842B-F3A0DF61D5A2}" destId="{D74DA53F-D9D9-B744-8053-7691921920CE}" srcOrd="8" destOrd="0" presId="urn:microsoft.com/office/officeart/2005/8/layout/vProcess5"/>
    <dgm:cxn modelId="{6BD7D486-C5B1-7343-AFE4-05BA137F993E}" type="presParOf" srcId="{A17AE74E-9329-E94B-842B-F3A0DF61D5A2}" destId="{69B687C1-7054-B44F-96B0-7B15F9FE109A}" srcOrd="9" destOrd="0" presId="urn:microsoft.com/office/officeart/2005/8/layout/vProcess5"/>
    <dgm:cxn modelId="{70174D55-0F19-3540-AA2C-158A4F410EB1}" type="presParOf" srcId="{A17AE74E-9329-E94B-842B-F3A0DF61D5A2}" destId="{467EA8D2-929A-C24E-8088-5CFC83A3C20C}" srcOrd="10" destOrd="0" presId="urn:microsoft.com/office/officeart/2005/8/layout/vProcess5"/>
    <dgm:cxn modelId="{67AA6A48-8DA1-154A-B974-890535B70F67}" type="presParOf" srcId="{A17AE74E-9329-E94B-842B-F3A0DF61D5A2}" destId="{5F2BFEBE-072C-AE41-895A-5A0225E04667}"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417978-D9A9-4A72-B6D6-86DE6078D2BB}">
      <dsp:nvSpPr>
        <dsp:cNvPr id="0" name=""/>
        <dsp:cNvSpPr/>
      </dsp:nvSpPr>
      <dsp:spPr>
        <a:xfrm>
          <a:off x="0" y="2111"/>
          <a:ext cx="6403994" cy="10701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138CD5-3295-4399-A02D-F4B0CE12B855}">
      <dsp:nvSpPr>
        <dsp:cNvPr id="0" name=""/>
        <dsp:cNvSpPr/>
      </dsp:nvSpPr>
      <dsp:spPr>
        <a:xfrm>
          <a:off x="323718" y="242893"/>
          <a:ext cx="588579" cy="5885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A92D3D-77F9-44F7-99D7-9DD4AC71DE1D}">
      <dsp:nvSpPr>
        <dsp:cNvPr id="0" name=""/>
        <dsp:cNvSpPr/>
      </dsp:nvSpPr>
      <dsp:spPr>
        <a:xfrm>
          <a:off x="1236016" y="2111"/>
          <a:ext cx="5167977" cy="1070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7" tIns="113257" rIns="113257" bIns="113257" numCol="1" spcCol="1270" anchor="ctr" anchorCtr="0">
          <a:noAutofit/>
        </a:bodyPr>
        <a:lstStyle/>
        <a:p>
          <a:pPr marL="0" lvl="0" indent="0" algn="l" defTabSz="889000">
            <a:lnSpc>
              <a:spcPct val="90000"/>
            </a:lnSpc>
            <a:spcBef>
              <a:spcPct val="0"/>
            </a:spcBef>
            <a:spcAft>
              <a:spcPct val="35000"/>
            </a:spcAft>
            <a:buNone/>
          </a:pPr>
          <a:r>
            <a:rPr lang="en-US" sz="2000" kern="1200"/>
            <a:t>Culture of happiness</a:t>
          </a:r>
        </a:p>
      </dsp:txBody>
      <dsp:txXfrm>
        <a:off x="1236016" y="2111"/>
        <a:ext cx="5167977" cy="1070144"/>
      </dsp:txXfrm>
    </dsp:sp>
    <dsp:sp modelId="{E39F938D-942C-4AE2-94C1-6930F8F4FE29}">
      <dsp:nvSpPr>
        <dsp:cNvPr id="0" name=""/>
        <dsp:cNvSpPr/>
      </dsp:nvSpPr>
      <dsp:spPr>
        <a:xfrm>
          <a:off x="0" y="1339792"/>
          <a:ext cx="6403994" cy="10701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62B478-B237-4689-B9D3-63D972855884}">
      <dsp:nvSpPr>
        <dsp:cNvPr id="0" name=""/>
        <dsp:cNvSpPr/>
      </dsp:nvSpPr>
      <dsp:spPr>
        <a:xfrm>
          <a:off x="323718" y="1580574"/>
          <a:ext cx="588579" cy="5885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9F6C81-26F7-461B-B918-3AA0A06456CA}">
      <dsp:nvSpPr>
        <dsp:cNvPr id="0" name=""/>
        <dsp:cNvSpPr/>
      </dsp:nvSpPr>
      <dsp:spPr>
        <a:xfrm>
          <a:off x="1236016" y="1339792"/>
          <a:ext cx="5167977" cy="1070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7" tIns="113257" rIns="113257" bIns="113257" numCol="1" spcCol="1270" anchor="ctr" anchorCtr="0">
          <a:noAutofit/>
        </a:bodyPr>
        <a:lstStyle/>
        <a:p>
          <a:pPr marL="0" lvl="0" indent="0" algn="l" defTabSz="889000">
            <a:lnSpc>
              <a:spcPct val="90000"/>
            </a:lnSpc>
            <a:spcBef>
              <a:spcPct val="0"/>
            </a:spcBef>
            <a:spcAft>
              <a:spcPct val="35000"/>
            </a:spcAft>
            <a:buNone/>
          </a:pPr>
          <a:r>
            <a:rPr lang="en-US" sz="2000" kern="1200"/>
            <a:t>Communicating directly with customers</a:t>
          </a:r>
        </a:p>
      </dsp:txBody>
      <dsp:txXfrm>
        <a:off x="1236016" y="1339792"/>
        <a:ext cx="5167977" cy="1070144"/>
      </dsp:txXfrm>
    </dsp:sp>
    <dsp:sp modelId="{4549A01A-30F8-4272-BA9D-9AF11B8DFEE1}">
      <dsp:nvSpPr>
        <dsp:cNvPr id="0" name=""/>
        <dsp:cNvSpPr/>
      </dsp:nvSpPr>
      <dsp:spPr>
        <a:xfrm>
          <a:off x="0" y="2677472"/>
          <a:ext cx="6403994" cy="10701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E3A0EF-8DF0-45AF-A134-6A6B43DE56FA}">
      <dsp:nvSpPr>
        <dsp:cNvPr id="0" name=""/>
        <dsp:cNvSpPr/>
      </dsp:nvSpPr>
      <dsp:spPr>
        <a:xfrm>
          <a:off x="323718" y="2918255"/>
          <a:ext cx="588579" cy="5885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DAD23B-DAA2-4EFD-AB4A-B35087E9C6D8}">
      <dsp:nvSpPr>
        <dsp:cNvPr id="0" name=""/>
        <dsp:cNvSpPr/>
      </dsp:nvSpPr>
      <dsp:spPr>
        <a:xfrm>
          <a:off x="1236016" y="2677472"/>
          <a:ext cx="5167977" cy="1070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7" tIns="113257" rIns="113257" bIns="113257" numCol="1" spcCol="1270" anchor="ctr" anchorCtr="0">
          <a:noAutofit/>
        </a:bodyPr>
        <a:lstStyle/>
        <a:p>
          <a:pPr marL="0" lvl="0" indent="0" algn="l" defTabSz="889000">
            <a:lnSpc>
              <a:spcPct val="90000"/>
            </a:lnSpc>
            <a:spcBef>
              <a:spcPct val="0"/>
            </a:spcBef>
            <a:spcAft>
              <a:spcPct val="35000"/>
            </a:spcAft>
            <a:buNone/>
          </a:pPr>
          <a:r>
            <a:rPr lang="en-US" sz="2000" kern="1200"/>
            <a:t>Implemented stricter security protocols from the outset to prevent  incidents</a:t>
          </a:r>
        </a:p>
      </dsp:txBody>
      <dsp:txXfrm>
        <a:off x="1236016" y="2677472"/>
        <a:ext cx="5167977" cy="1070144"/>
      </dsp:txXfrm>
    </dsp:sp>
    <dsp:sp modelId="{4AF4D90F-F83C-4750-90CD-8299A127064E}">
      <dsp:nvSpPr>
        <dsp:cNvPr id="0" name=""/>
        <dsp:cNvSpPr/>
      </dsp:nvSpPr>
      <dsp:spPr>
        <a:xfrm>
          <a:off x="0" y="4015153"/>
          <a:ext cx="6403994" cy="10701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3E49C8-2898-4B78-AC04-00722546BA5A}">
      <dsp:nvSpPr>
        <dsp:cNvPr id="0" name=""/>
        <dsp:cNvSpPr/>
      </dsp:nvSpPr>
      <dsp:spPr>
        <a:xfrm>
          <a:off x="323718" y="4255935"/>
          <a:ext cx="588579" cy="5885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69A1E6-25C7-48A3-818B-45038457A447}">
      <dsp:nvSpPr>
        <dsp:cNvPr id="0" name=""/>
        <dsp:cNvSpPr/>
      </dsp:nvSpPr>
      <dsp:spPr>
        <a:xfrm>
          <a:off x="1236016" y="4015153"/>
          <a:ext cx="5167977" cy="1070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7" tIns="113257" rIns="113257" bIns="113257" numCol="1" spcCol="1270" anchor="ctr" anchorCtr="0">
          <a:noAutofit/>
        </a:bodyPr>
        <a:lstStyle/>
        <a:p>
          <a:pPr marL="0" lvl="0" indent="0" algn="l" defTabSz="889000">
            <a:lnSpc>
              <a:spcPct val="90000"/>
            </a:lnSpc>
            <a:spcBef>
              <a:spcPct val="0"/>
            </a:spcBef>
            <a:spcAft>
              <a:spcPct val="35000"/>
            </a:spcAft>
            <a:buNone/>
          </a:pPr>
          <a:r>
            <a:rPr lang="en-US" sz="2000" kern="1200"/>
            <a:t>Empower employees.</a:t>
          </a:r>
        </a:p>
      </dsp:txBody>
      <dsp:txXfrm>
        <a:off x="1236016" y="4015153"/>
        <a:ext cx="5167977" cy="1070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8D99F5-8AF7-41A4-9920-09A398061F70}">
      <dsp:nvSpPr>
        <dsp:cNvPr id="0" name=""/>
        <dsp:cNvSpPr/>
      </dsp:nvSpPr>
      <dsp:spPr>
        <a:xfrm>
          <a:off x="264008" y="307426"/>
          <a:ext cx="1362585" cy="13625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610BE4-A3BB-4145-AC45-152AFD195B13}">
      <dsp:nvSpPr>
        <dsp:cNvPr id="0" name=""/>
        <dsp:cNvSpPr/>
      </dsp:nvSpPr>
      <dsp:spPr>
        <a:xfrm>
          <a:off x="550151" y="593569"/>
          <a:ext cx="790299" cy="7902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57BDA-595E-49FE-A776-9961C4FA3C35}">
      <dsp:nvSpPr>
        <dsp:cNvPr id="0" name=""/>
        <dsp:cNvSpPr/>
      </dsp:nvSpPr>
      <dsp:spPr>
        <a:xfrm>
          <a:off x="1918575" y="307426"/>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Rapid Technological Changes</a:t>
          </a:r>
        </a:p>
      </dsp:txBody>
      <dsp:txXfrm>
        <a:off x="1918575" y="307426"/>
        <a:ext cx="3211807" cy="1362585"/>
      </dsp:txXfrm>
    </dsp:sp>
    <dsp:sp modelId="{B1603CA0-0405-421D-B4CB-D12E1242C315}">
      <dsp:nvSpPr>
        <dsp:cNvPr id="0" name=""/>
        <dsp:cNvSpPr/>
      </dsp:nvSpPr>
      <dsp:spPr>
        <a:xfrm>
          <a:off x="5690016" y="307426"/>
          <a:ext cx="1362585" cy="13625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54765D-7221-4418-8A2B-5B0D713A8249}">
      <dsp:nvSpPr>
        <dsp:cNvPr id="0" name=""/>
        <dsp:cNvSpPr/>
      </dsp:nvSpPr>
      <dsp:spPr>
        <a:xfrm>
          <a:off x="5976159" y="593569"/>
          <a:ext cx="790299" cy="7902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D408C8-02A9-4952-A11D-8B324A4DE0ED}">
      <dsp:nvSpPr>
        <dsp:cNvPr id="0" name=""/>
        <dsp:cNvSpPr/>
      </dsp:nvSpPr>
      <dsp:spPr>
        <a:xfrm>
          <a:off x="7344584" y="307426"/>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Complex Systems </a:t>
          </a:r>
        </a:p>
      </dsp:txBody>
      <dsp:txXfrm>
        <a:off x="7344584" y="307426"/>
        <a:ext cx="3211807" cy="1362585"/>
      </dsp:txXfrm>
    </dsp:sp>
    <dsp:sp modelId="{DD4C8A69-BFDB-442C-88D5-D3AF9DF11C32}">
      <dsp:nvSpPr>
        <dsp:cNvPr id="0" name=""/>
        <dsp:cNvSpPr/>
      </dsp:nvSpPr>
      <dsp:spPr>
        <a:xfrm>
          <a:off x="264008" y="2354113"/>
          <a:ext cx="1362585" cy="13625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7C0E1F-EF0A-41D4-9834-9949EA2A91BD}">
      <dsp:nvSpPr>
        <dsp:cNvPr id="0" name=""/>
        <dsp:cNvSpPr/>
      </dsp:nvSpPr>
      <dsp:spPr>
        <a:xfrm>
          <a:off x="550151" y="2640255"/>
          <a:ext cx="790299" cy="7902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6EB1AC-0FEE-4562-AA38-A131420E6D02}">
      <dsp:nvSpPr>
        <dsp:cNvPr id="0" name=""/>
        <dsp:cNvSpPr/>
      </dsp:nvSpPr>
      <dsp:spPr>
        <a:xfrm>
          <a:off x="1918575" y="2354113"/>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Cybersecurity Concerns </a:t>
          </a:r>
        </a:p>
      </dsp:txBody>
      <dsp:txXfrm>
        <a:off x="1918575" y="2354113"/>
        <a:ext cx="3211807" cy="1362585"/>
      </dsp:txXfrm>
    </dsp:sp>
    <dsp:sp modelId="{1C1592A0-F075-4EFF-B334-D3AFA225C329}">
      <dsp:nvSpPr>
        <dsp:cNvPr id="0" name=""/>
        <dsp:cNvSpPr/>
      </dsp:nvSpPr>
      <dsp:spPr>
        <a:xfrm>
          <a:off x="5690016" y="2354113"/>
          <a:ext cx="1362585" cy="13625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556D81-3DC7-43A9-8B6E-D3149EAC0F96}">
      <dsp:nvSpPr>
        <dsp:cNvPr id="0" name=""/>
        <dsp:cNvSpPr/>
      </dsp:nvSpPr>
      <dsp:spPr>
        <a:xfrm>
          <a:off x="5976159" y="2640255"/>
          <a:ext cx="790299" cy="7902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D5980D-B671-455D-AEEC-633A51D2CF57}">
      <dsp:nvSpPr>
        <dsp:cNvPr id="0" name=""/>
        <dsp:cNvSpPr/>
      </dsp:nvSpPr>
      <dsp:spPr>
        <a:xfrm>
          <a:off x="7344584" y="2354113"/>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Innovation and Creativity </a:t>
          </a:r>
        </a:p>
      </dsp:txBody>
      <dsp:txXfrm>
        <a:off x="7344584" y="2354113"/>
        <a:ext cx="3211807" cy="13625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F35E6-7425-F349-93F2-DD93F3B11A02}">
      <dsp:nvSpPr>
        <dsp:cNvPr id="0" name=""/>
        <dsp:cNvSpPr/>
      </dsp:nvSpPr>
      <dsp:spPr>
        <a:xfrm>
          <a:off x="0" y="0"/>
          <a:ext cx="8656320" cy="776613"/>
        </a:xfrm>
        <a:prstGeom prst="roundRect">
          <a:avLst>
            <a:gd name="adj" fmla="val 10000"/>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IT Organization </a:t>
          </a:r>
        </a:p>
      </dsp:txBody>
      <dsp:txXfrm>
        <a:off x="22746" y="22746"/>
        <a:ext cx="7752669" cy="731121"/>
      </dsp:txXfrm>
    </dsp:sp>
    <dsp:sp modelId="{1B1E7D55-88F4-8B4C-B041-058C389885D7}">
      <dsp:nvSpPr>
        <dsp:cNvPr id="0" name=""/>
        <dsp:cNvSpPr/>
      </dsp:nvSpPr>
      <dsp:spPr>
        <a:xfrm>
          <a:off x="724966" y="917816"/>
          <a:ext cx="8656320" cy="776613"/>
        </a:xfrm>
        <a:prstGeom prst="roundRect">
          <a:avLst>
            <a:gd name="adj" fmla="val 10000"/>
          </a:avLst>
        </a:prstGeom>
        <a:gradFill rotWithShape="0">
          <a:gsLst>
            <a:gs pos="0">
              <a:schemeClr val="accent2">
                <a:hueOff val="383163"/>
                <a:satOff val="-6257"/>
                <a:lumOff val="392"/>
                <a:alphaOff val="0"/>
                <a:tint val="96000"/>
                <a:satMod val="100000"/>
                <a:lumMod val="104000"/>
              </a:schemeClr>
            </a:gs>
            <a:gs pos="78000">
              <a:schemeClr val="accent2">
                <a:hueOff val="383163"/>
                <a:satOff val="-6257"/>
                <a:lumOff val="392"/>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Culture </a:t>
          </a:r>
        </a:p>
      </dsp:txBody>
      <dsp:txXfrm>
        <a:off x="747712" y="940562"/>
        <a:ext cx="7381062" cy="731121"/>
      </dsp:txXfrm>
    </dsp:sp>
    <dsp:sp modelId="{598A5728-B9E9-F34F-9518-A4CA1C42E618}">
      <dsp:nvSpPr>
        <dsp:cNvPr id="0" name=""/>
        <dsp:cNvSpPr/>
      </dsp:nvSpPr>
      <dsp:spPr>
        <a:xfrm>
          <a:off x="1439113" y="1835632"/>
          <a:ext cx="8656320" cy="776613"/>
        </a:xfrm>
        <a:prstGeom prst="roundRect">
          <a:avLst>
            <a:gd name="adj" fmla="val 10000"/>
          </a:avLst>
        </a:prstGeom>
        <a:gradFill rotWithShape="0">
          <a:gsLst>
            <a:gs pos="0">
              <a:schemeClr val="accent2">
                <a:hueOff val="766327"/>
                <a:satOff val="-12515"/>
                <a:lumOff val="784"/>
                <a:alphaOff val="0"/>
                <a:tint val="96000"/>
                <a:satMod val="100000"/>
                <a:lumMod val="104000"/>
              </a:schemeClr>
            </a:gs>
            <a:gs pos="78000">
              <a:schemeClr val="accent2">
                <a:hueOff val="766327"/>
                <a:satOff val="-12515"/>
                <a:lumOff val="784"/>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Strategy </a:t>
          </a:r>
        </a:p>
      </dsp:txBody>
      <dsp:txXfrm>
        <a:off x="1461859" y="1858378"/>
        <a:ext cx="7391882" cy="731121"/>
      </dsp:txXfrm>
    </dsp:sp>
    <dsp:sp modelId="{85FFCD6E-D5EC-1B46-B32C-4C079B6F68AC}">
      <dsp:nvSpPr>
        <dsp:cNvPr id="0" name=""/>
        <dsp:cNvSpPr/>
      </dsp:nvSpPr>
      <dsp:spPr>
        <a:xfrm>
          <a:off x="2164079" y="2753448"/>
          <a:ext cx="8656320" cy="776613"/>
        </a:xfrm>
        <a:prstGeom prst="roundRect">
          <a:avLst>
            <a:gd name="adj" fmla="val 10000"/>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Business Focus </a:t>
          </a:r>
        </a:p>
      </dsp:txBody>
      <dsp:txXfrm>
        <a:off x="2186825" y="2776194"/>
        <a:ext cx="7381062" cy="731121"/>
      </dsp:txXfrm>
    </dsp:sp>
    <dsp:sp modelId="{C5572552-5DB3-854D-9A4E-FB9828B42AD3}">
      <dsp:nvSpPr>
        <dsp:cNvPr id="0" name=""/>
        <dsp:cNvSpPr/>
      </dsp:nvSpPr>
      <dsp:spPr>
        <a:xfrm>
          <a:off x="8151521" y="594815"/>
          <a:ext cx="504798" cy="504798"/>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265101" y="594815"/>
        <a:ext cx="277638" cy="379860"/>
      </dsp:txXfrm>
    </dsp:sp>
    <dsp:sp modelId="{8C258448-9650-F54C-BED1-C557F4440741}">
      <dsp:nvSpPr>
        <dsp:cNvPr id="0" name=""/>
        <dsp:cNvSpPr/>
      </dsp:nvSpPr>
      <dsp:spPr>
        <a:xfrm>
          <a:off x="8876487" y="1512631"/>
          <a:ext cx="504798" cy="504798"/>
        </a:xfrm>
        <a:prstGeom prst="downArrow">
          <a:avLst>
            <a:gd name="adj1" fmla="val 55000"/>
            <a:gd name="adj2" fmla="val 45000"/>
          </a:avLst>
        </a:prstGeom>
        <a:solidFill>
          <a:schemeClr val="accent2">
            <a:tint val="40000"/>
            <a:alpha val="90000"/>
            <a:hueOff val="746329"/>
            <a:satOff val="-13875"/>
            <a:lumOff val="-645"/>
            <a:alphaOff val="0"/>
          </a:schemeClr>
        </a:solidFill>
        <a:ln w="9525" cap="flat" cmpd="sng" algn="ctr">
          <a:solidFill>
            <a:schemeClr val="accent2">
              <a:tint val="40000"/>
              <a:alpha val="90000"/>
              <a:hueOff val="746329"/>
              <a:satOff val="-13875"/>
              <a:lumOff val="-64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990067" y="1512631"/>
        <a:ext cx="277638" cy="379860"/>
      </dsp:txXfrm>
    </dsp:sp>
    <dsp:sp modelId="{940AE804-ABCF-EB4C-8ECA-F9101D9AD1DF}">
      <dsp:nvSpPr>
        <dsp:cNvPr id="0" name=""/>
        <dsp:cNvSpPr/>
      </dsp:nvSpPr>
      <dsp:spPr>
        <a:xfrm>
          <a:off x="9590634" y="2430447"/>
          <a:ext cx="504798" cy="504798"/>
        </a:xfrm>
        <a:prstGeom prst="downArrow">
          <a:avLst>
            <a:gd name="adj1" fmla="val 55000"/>
            <a:gd name="adj2" fmla="val 45000"/>
          </a:avLst>
        </a:prstGeom>
        <a:solidFill>
          <a:schemeClr val="accent2">
            <a:tint val="40000"/>
            <a:alpha val="90000"/>
            <a:hueOff val="1492659"/>
            <a:satOff val="-27750"/>
            <a:lumOff val="-1290"/>
            <a:alphaOff val="0"/>
          </a:schemeClr>
        </a:solidFill>
        <a:ln w="9525" cap="flat" cmpd="sng" algn="ctr">
          <a:solidFill>
            <a:schemeClr val="accent2">
              <a:tint val="40000"/>
              <a:alpha val="90000"/>
              <a:hueOff val="1492659"/>
              <a:satOff val="-27750"/>
              <a:lumOff val="-129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704214" y="2430447"/>
        <a:ext cx="277638" cy="3798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9A21E-C679-4B00-A868-9343CA08E4CC}" type="datetimeFigureOut">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CADD21-1138-4FB7-B90D-C77FD9A95FC1}" type="slidenum">
              <a:t>‹#›</a:t>
            </a:fld>
            <a:endParaRPr lang="en-US"/>
          </a:p>
        </p:txBody>
      </p:sp>
    </p:spTree>
    <p:extLst>
      <p:ext uri="{BB962C8B-B14F-4D97-AF65-F5344CB8AC3E}">
        <p14:creationId xmlns:p14="http://schemas.microsoft.com/office/powerpoint/2010/main" val="1568242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forbes.com/advisor/business/software/microsoft-teams-vs-zoo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www.gartner.com/reviews/market/unified-communications-as-a-service-worldwide/vendor/zoom/alternative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flexclip.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www.flexclip.com/learn/how-to-combine-zoom-recordings.html#:~:text=But%20the%20bottom%20line%20i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Zoom, initially a smaller enterprise software company, specialized in video conferencing for businesses, competing against larger players such as Cisco Webex, Microsoft, and Google. To maintain its position, it consistently introduced innovative features.</a:t>
            </a:r>
          </a:p>
          <a:p>
            <a:r>
              <a:rPr lang="en-US"/>
              <a:t> </a:t>
            </a:r>
            <a:endParaRPr lang="en-US">
              <a:cs typeface="Calibri"/>
            </a:endParaRPr>
          </a:p>
          <a:p>
            <a:r>
              <a:rPr lang="en-US"/>
              <a:t>During the pandemic, Zoom experienced an unprecedented surge in users, with daily meeting participants leaping from 10 million to over 200 million in a short span. This rapid growth posed significant challenges in scaling, including capacity, server infrastructure, and operational processes.</a:t>
            </a:r>
            <a:endParaRPr lang="en-US">
              <a:cs typeface="Calibri"/>
            </a:endParaRPr>
          </a:p>
          <a:p>
            <a:r>
              <a:rPr lang="en-US"/>
              <a:t> </a:t>
            </a:r>
            <a:endParaRPr lang="en-US">
              <a:cs typeface="Calibri"/>
            </a:endParaRPr>
          </a:p>
          <a:p>
            <a:r>
              <a:rPr lang="en-US"/>
              <a:t>However, this surge also revealed vulnerabilities in security, exemplified by incidents like "Zoombombing," prompting Zoom to halt feature updates and prioritize security enhancements to address privacy concerns.</a:t>
            </a:r>
            <a:endParaRPr lang="en-US">
              <a:cs typeface="Calibri"/>
            </a:endParaRPr>
          </a:p>
          <a:p>
            <a:r>
              <a:rPr lang="en-US"/>
              <a:t> </a:t>
            </a:r>
            <a:endParaRPr lang="en-US">
              <a:cs typeface="Calibri"/>
            </a:endParaRPr>
          </a:p>
          <a:p>
            <a:r>
              <a:rPr lang="en-US"/>
              <a:t>Additionally, Zoom swiftly transitioned its workforce and operations to remote settings and embarked on an aggressive hiring spree to meet soaring demand.</a:t>
            </a:r>
            <a:endParaRPr lang="en-US">
              <a:cs typeface="Calibri"/>
            </a:endParaRPr>
          </a:p>
          <a:p>
            <a:endParaRPr lang="en-US">
              <a:cs typeface="Calibri"/>
            </a:endParaRPr>
          </a:p>
          <a:p>
            <a:r>
              <a:rPr lang="en-US">
                <a:cs typeface="Calibri"/>
              </a:rPr>
              <a:t>Personal story- </a:t>
            </a:r>
            <a:r>
              <a:rPr lang="en-US"/>
              <a:t>During the COVID-19 pandemic in 2020, I attended my classes online due to the lockdown measures. Our professor utilized Zoom for conducting the online sessions. However, we often encountered the issue of Zoom bombing, wherein mischievous students would disrupt our classes. Consequently, the professor had to halt the session and address these disruptions. Now, reflecting on those experiences, I realize the challenges that Eric Yuan faced in managing and resolving such issues.</a:t>
            </a:r>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0CCADD21-1138-4FB7-B90D-C77FD9A95FC1}" type="slidenum">
              <a:rPr lang="en-US"/>
              <a:t>3</a:t>
            </a:fld>
            <a:endParaRPr lang="en-US"/>
          </a:p>
        </p:txBody>
      </p:sp>
    </p:spTree>
    <p:extLst>
      <p:ext uri="{BB962C8B-B14F-4D97-AF65-F5344CB8AC3E}">
        <p14:creationId xmlns:p14="http://schemas.microsoft.com/office/powerpoint/2010/main" val="359863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CADD21-1138-4FB7-B90D-C77FD9A95FC1}" type="slidenum">
              <a:rPr lang="en-IN" smtClean="0"/>
              <a:t>14</a:t>
            </a:fld>
            <a:endParaRPr lang="en-IN"/>
          </a:p>
        </p:txBody>
      </p:sp>
    </p:spTree>
    <p:extLst>
      <p:ext uri="{BB962C8B-B14F-4D97-AF65-F5344CB8AC3E}">
        <p14:creationId xmlns:p14="http://schemas.microsoft.com/office/powerpoint/2010/main" val="3405370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Yuan's mission: He aimed to simplify video communications, driven by frustration with complexity at WebEx.</a:t>
            </a:r>
          </a:p>
          <a:p>
            <a:pPr marL="285750" indent="-285750">
              <a:buFont typeface="Arial"/>
              <a:buChar char="•"/>
            </a:pPr>
            <a:r>
              <a:rPr lang="en-US"/>
              <a:t>Culture of happiness: He prioritized employee and customer satisfaction above all else, fostering a positive work environment.</a:t>
            </a:r>
          </a:p>
          <a:p>
            <a:pPr marL="285750" indent="-285750">
              <a:buFont typeface="Arial"/>
              <a:buChar char="•"/>
            </a:pPr>
            <a:r>
              <a:rPr lang="en-US"/>
              <a:t>Hands-on approach: Yuan directly communicated with customers who canceled to address their concerns.</a:t>
            </a:r>
          </a:p>
          <a:p>
            <a:pPr marL="285750" indent="-285750">
              <a:buFont typeface="Arial"/>
              <a:buChar char="•"/>
            </a:pPr>
            <a:r>
              <a:rPr lang="en-US"/>
              <a:t>Agility during COVID-19: He quickly pivoted, freezing new features to focus on scaling capacity and enhancing security.</a:t>
            </a:r>
            <a:endParaRPr lang="en-US">
              <a:cs typeface="Calibri"/>
            </a:endParaRPr>
          </a:p>
          <a:p>
            <a:pPr marL="285750" indent="-285750">
              <a:buFont typeface="Arial"/>
              <a:buChar char="•"/>
            </a:pPr>
            <a:r>
              <a:rPr lang="en-US"/>
              <a:t>Humility and accountability: Yuan publicly admitted mistakes around security lapses and vowed to regain user trust.</a:t>
            </a:r>
            <a:endParaRPr lang="en-US">
              <a:cs typeface="Calibri"/>
            </a:endParaRPr>
          </a:p>
          <a:p>
            <a:pPr marL="285750" indent="-285750">
              <a:buFont typeface="Arial"/>
              <a:buChar char="•"/>
            </a:pPr>
            <a:r>
              <a:rPr lang="en-US"/>
              <a:t>Empowerment of employees: Delegating responsibilities allowed him to focus on strategic priorities during the crisis.</a:t>
            </a:r>
            <a:endParaRPr lang="en-US">
              <a:cs typeface="Calibri"/>
            </a:endParaRPr>
          </a:p>
          <a:p>
            <a:pPr marL="285750" indent="-285750">
              <a:buFont typeface="Arial"/>
              <a:buChar char="•"/>
            </a:pPr>
            <a:r>
              <a:rPr lang="en-US"/>
              <a:t>Areas for improvement:</a:t>
            </a:r>
            <a:endParaRPr lang="en-US">
              <a:cs typeface="Calibri"/>
            </a:endParaRPr>
          </a:p>
          <a:p>
            <a:pPr marL="285750" lvl="1" indent="-285750">
              <a:buFont typeface="Arial"/>
              <a:buChar char="•"/>
            </a:pPr>
            <a:r>
              <a:rPr lang="en-US"/>
              <a:t>Addressing technical debt and product gaps exposed by rapid growth.</a:t>
            </a:r>
            <a:endParaRPr lang="en-US">
              <a:cs typeface="Calibri"/>
            </a:endParaRPr>
          </a:p>
          <a:p>
            <a:pPr marL="285750" lvl="1" indent="-285750">
              <a:buFont typeface="Arial"/>
              <a:buChar char="•"/>
            </a:pPr>
            <a:r>
              <a:rPr lang="en-US"/>
              <a:t>Balancing ease of use with robust security protocols, particularly in the early stages.</a:t>
            </a:r>
            <a:endParaRPr lang="en-US">
              <a:cs typeface="Calibri"/>
            </a:endParaRPr>
          </a:p>
          <a:p>
            <a:pPr marL="285750" lvl="1" indent="-285750">
              <a:buFont typeface="Arial"/>
              <a:buChar char="•"/>
            </a:pPr>
            <a:r>
              <a:rPr lang="en-US"/>
              <a:t>Enhancing technical and operational leadership to better prepare for hypergrowth.</a:t>
            </a:r>
            <a:endParaRPr lang="en-US">
              <a:cs typeface="Calibri"/>
            </a:endParaRPr>
          </a:p>
          <a:p>
            <a:pPr marL="285750" lvl="1" indent="-285750">
              <a:buFont typeface="Arial"/>
              <a:buChar char="•"/>
            </a:pPr>
            <a:r>
              <a:rPr lang="en-US"/>
              <a:t>Potentially separating product vision from day-to-day operational execution.</a:t>
            </a:r>
            <a:endParaRPr lang="en-US">
              <a:cs typeface="Calibri"/>
            </a:endParaRPr>
          </a:p>
          <a:p>
            <a:r>
              <a:rPr lang="en-US"/>
              <a:t>Overall, Eric Yuan demonstrated strong leadership qualities in navigating Zoom through the challenges of the pandemic, with a focus on security and user experience. While there were areas for improvement, his proactive approach and commitment to addressing issues reflect his dedication to ensuring Zoom's success and reputation as a leading video conferencing platform.</a:t>
            </a:r>
            <a:endParaRPr lang="en-US">
              <a:cs typeface="Calibri"/>
            </a:endParaRPr>
          </a:p>
          <a:p>
            <a:endParaRPr lang="en-US">
              <a:cs typeface="Calibri"/>
            </a:endParaRPr>
          </a:p>
          <a:p>
            <a:r>
              <a:rPr lang="en-US">
                <a:cs typeface="Calibri"/>
              </a:rPr>
              <a:t>Internal refences- </a:t>
            </a:r>
            <a:r>
              <a:rPr lang="en-US"/>
              <a:t>In our recent class, the professor emphasized the importance of seeking to understand others before expecting to be understood ourselves. This principle is key to fostering a culture of happiness within a company. By prioritizing understanding and empathy, we can create an environment where employees feel valued and supported, ultimately leading to enhanced productivity and success for the company.</a:t>
            </a:r>
            <a:endParaRPr lang="en-US">
              <a:cs typeface="Calibri"/>
            </a:endParaRPr>
          </a:p>
        </p:txBody>
      </p:sp>
      <p:sp>
        <p:nvSpPr>
          <p:cNvPr id="4" name="Slide Number Placeholder 3"/>
          <p:cNvSpPr>
            <a:spLocks noGrp="1"/>
          </p:cNvSpPr>
          <p:nvPr>
            <p:ph type="sldNum" sz="quarter" idx="5"/>
          </p:nvPr>
        </p:nvSpPr>
        <p:spPr/>
        <p:txBody>
          <a:bodyPr/>
          <a:lstStyle/>
          <a:p>
            <a:fld id="{0CCADD21-1138-4FB7-B90D-C77FD9A95FC1}" type="slidenum">
              <a:rPr lang="en-US"/>
              <a:t>4</a:t>
            </a:fld>
            <a:endParaRPr lang="en-US"/>
          </a:p>
        </p:txBody>
      </p:sp>
    </p:spTree>
    <p:extLst>
      <p:ext uri="{BB962C8B-B14F-4D97-AF65-F5344CB8AC3E}">
        <p14:creationId xmlns:p14="http://schemas.microsoft.com/office/powerpoint/2010/main" val="3892358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CIO of Zoom</a:t>
            </a:r>
          </a:p>
          <a:p>
            <a:r>
              <a:rPr lang="en-US" dirty="0"/>
              <a:t>Q1) What has you concerned from a people, process and technology standpoint?  Why are you concerned?</a:t>
            </a:r>
            <a:endParaRPr lang="en-US" dirty="0">
              <a:cs typeface="Calibri"/>
            </a:endParaRPr>
          </a:p>
          <a:p>
            <a:r>
              <a:rPr lang="en-US" dirty="0"/>
              <a:t>A1) As the CIO of Zoom, several concerns may arise from a people, process, and technology standpoint during the rapid growth and increased usage of the platform, especially during the COVID-19 crisis. Here are some potential concerns and reasons for each:</a:t>
            </a:r>
            <a:endParaRPr lang="en-US" dirty="0">
              <a:cs typeface="Calibri"/>
            </a:endParaRPr>
          </a:p>
          <a:p>
            <a:r>
              <a:rPr lang="en-US" dirty="0"/>
              <a:t> </a:t>
            </a:r>
            <a:endParaRPr lang="en-US" dirty="0">
              <a:cs typeface="Calibri"/>
            </a:endParaRPr>
          </a:p>
          <a:p>
            <a:r>
              <a:rPr lang="en-US" dirty="0"/>
              <a:t>1. People Concerns:</a:t>
            </a:r>
            <a:endParaRPr lang="en-US" dirty="0">
              <a:cs typeface="Calibri"/>
            </a:endParaRPr>
          </a:p>
          <a:p>
            <a:r>
              <a:rPr lang="en-US" dirty="0"/>
              <a:t>   - Workforce Scalability: Managing the rapid increase in demand for Zoom services may strain the existing workforce. Hiring and onboarding new employees at such a fast pace can lead to challenges in maintaining quality and efficiency.</a:t>
            </a:r>
            <a:endParaRPr lang="en-US" dirty="0">
              <a:cs typeface="Calibri"/>
            </a:endParaRPr>
          </a:p>
          <a:p>
            <a:r>
              <a:rPr lang="en-US" dirty="0"/>
              <a:t>   - Employee Well-being: The intense workload and pressure to keep the systems running smoothly may lead to burnout among employees, impacting morale and productivity.</a:t>
            </a:r>
            <a:endParaRPr lang="en-US" dirty="0">
              <a:cs typeface="Calibri"/>
            </a:endParaRPr>
          </a:p>
          <a:p>
            <a:r>
              <a:rPr lang="en-US" dirty="0"/>
              <a:t>   - Remote Work Challenges: With a shift to remote work, ensuring effective communication, collaboration, and team cohesion among employees can be challenging.</a:t>
            </a:r>
            <a:endParaRPr lang="en-US" dirty="0">
              <a:cs typeface="Calibri"/>
            </a:endParaRPr>
          </a:p>
          <a:p>
            <a:r>
              <a:rPr lang="en-US" dirty="0"/>
              <a:t> </a:t>
            </a:r>
            <a:endParaRPr lang="en-US" dirty="0">
              <a:cs typeface="Calibri"/>
            </a:endParaRPr>
          </a:p>
          <a:p>
            <a:r>
              <a:rPr lang="en-US" dirty="0"/>
              <a:t>2. Process Concerns:</a:t>
            </a:r>
            <a:endParaRPr lang="en-US" dirty="0">
              <a:cs typeface="Calibri"/>
            </a:endParaRPr>
          </a:p>
          <a:p>
            <a:r>
              <a:rPr lang="en-US" dirty="0"/>
              <a:t>   - Security and Privacy: The rise in popularity of Zoom may attract malicious actors, leading to security breaches and privacy concerns. Addressing issues like "</a:t>
            </a:r>
            <a:r>
              <a:rPr lang="en-US" dirty="0" err="1"/>
              <a:t>ZoomBombing</a:t>
            </a:r>
            <a:r>
              <a:rPr lang="en-US" dirty="0"/>
              <a:t>" and ensuring data protection becomes crucial.</a:t>
            </a:r>
            <a:endParaRPr lang="en-US" dirty="0">
              <a:cs typeface="Calibri"/>
            </a:endParaRPr>
          </a:p>
          <a:p>
            <a:r>
              <a:rPr lang="en-US" dirty="0"/>
              <a:t>   - Decision-Making in Crisis: Making data-driven decisions during unprecedented times can be difficult when existing playbooks may not apply. Ensuring agility and adaptability in decision-making processes is essential.</a:t>
            </a:r>
            <a:endParaRPr lang="en-US" dirty="0">
              <a:cs typeface="Calibri"/>
            </a:endParaRPr>
          </a:p>
          <a:p>
            <a:r>
              <a:rPr lang="en-US" dirty="0"/>
              <a:t> </a:t>
            </a:r>
            <a:endParaRPr lang="en-US" dirty="0">
              <a:cs typeface="Calibri"/>
            </a:endParaRPr>
          </a:p>
          <a:p>
            <a:r>
              <a:rPr lang="en-US" dirty="0"/>
              <a:t>3. Technology Concerns:</a:t>
            </a:r>
            <a:endParaRPr lang="en-US" dirty="0">
              <a:cs typeface="Calibri"/>
            </a:endParaRPr>
          </a:p>
          <a:p>
            <a:r>
              <a:rPr lang="en-US" dirty="0"/>
              <a:t>   - Capacity Planning: Ensuring that the technology infrastructure can handle the unprecedented increase in traffic and user demand is critical. Scaling up servers and resources rapidly to meet the surge in usage is a technological challenge .</a:t>
            </a:r>
            <a:endParaRPr lang="en-US" dirty="0">
              <a:cs typeface="Calibri"/>
            </a:endParaRPr>
          </a:p>
          <a:p>
            <a:r>
              <a:rPr lang="en-US" dirty="0"/>
              <a:t>   - Software Stability: Maintaining the stability and performance of the Zoom platform under heavy loads and increased usage is crucial to prevent service disruptions and downtime.</a:t>
            </a:r>
            <a:endParaRPr lang="en-US" dirty="0">
              <a:cs typeface="Calibri"/>
            </a:endParaRPr>
          </a:p>
          <a:p>
            <a:r>
              <a:rPr lang="en-US" dirty="0"/>
              <a:t>   - Innovation vs. Stability: Balancing the need for innovation with the necessity of focusing on security and stability during a crisis can be a technological dilemma. </a:t>
            </a:r>
            <a:endParaRPr lang="en-US" dirty="0">
              <a:cs typeface="Calibri"/>
            </a:endParaRPr>
          </a:p>
        </p:txBody>
      </p:sp>
      <p:sp>
        <p:nvSpPr>
          <p:cNvPr id="4" name="Slide Number Placeholder 3"/>
          <p:cNvSpPr>
            <a:spLocks noGrp="1"/>
          </p:cNvSpPr>
          <p:nvPr>
            <p:ph type="sldNum" sz="quarter" idx="5"/>
          </p:nvPr>
        </p:nvSpPr>
        <p:spPr/>
        <p:txBody>
          <a:bodyPr/>
          <a:lstStyle/>
          <a:p>
            <a:fld id="{0CCADD21-1138-4FB7-B90D-C77FD9A95FC1}" type="slidenum">
              <a:rPr lang="en-US"/>
              <a:t>5</a:t>
            </a:fld>
            <a:endParaRPr lang="en-US"/>
          </a:p>
        </p:txBody>
      </p:sp>
    </p:spTree>
    <p:extLst>
      <p:ext uri="{BB962C8B-B14F-4D97-AF65-F5344CB8AC3E}">
        <p14:creationId xmlns:p14="http://schemas.microsoft.com/office/powerpoint/2010/main" val="1961101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the CIO of Zoom</a:t>
            </a:r>
          </a:p>
          <a:p>
            <a:r>
              <a:rPr lang="en-US"/>
              <a:t>Q2) What has you excited from a people, process and technology standpoint?  Why are you excited?</a:t>
            </a:r>
            <a:endParaRPr lang="en-US">
              <a:cs typeface="Calibri"/>
            </a:endParaRPr>
          </a:p>
          <a:p>
            <a:r>
              <a:rPr lang="en-US"/>
              <a:t>A2) As the CIO of Zoom, there are several aspects that bring excitement from a people, process, and technology standpoint, especially considering the company's growth and response to the COVID-19 crisis. Firstly, the, talent Acquisition was really good. The opportunity to attract top talent from around the world due to Zoom's shift towards remote work was exciting. Accessing a global talent pool brought diverse perspectives and expertise to the organization. Another reason for excitement is the employee learning &amp; development. Providing resources and support for employees to navigate challenges, such as remote work and increased demand, leads to continuous learning and skill development, enhancing the capabilities of the workforce. Professional development is a key requirement, as mentioned by </a:t>
            </a:r>
            <a:r>
              <a:rPr lang="en-US" err="1"/>
              <a:t>Mr</a:t>
            </a:r>
            <a:r>
              <a:rPr lang="en-US"/>
              <a:t> Dan Roberts in his Guest Speaker Video, it helps advance </a:t>
            </a:r>
            <a:r>
              <a:rPr lang="en-US" err="1"/>
              <a:t>professionaly</a:t>
            </a:r>
            <a:r>
              <a:rPr lang="en-US"/>
              <a:t>.</a:t>
            </a:r>
            <a:endParaRPr lang="en-US">
              <a:cs typeface="Calibri"/>
            </a:endParaRPr>
          </a:p>
          <a:p>
            <a:endParaRPr lang="en-US">
              <a:ea typeface="Calibri" panose="020F0502020204030204"/>
              <a:cs typeface="Calibri"/>
            </a:endParaRPr>
          </a:p>
          <a:p>
            <a:r>
              <a:rPr lang="en-US"/>
              <a:t>As for the processes, the agility and adaptability is really exiting. The ability to make quick decisions and respond rapidly to changing circumstances, as demonstrated during the COVID-19 crisis, was really good. Agile processes enable the organization to stay ahead of challenges and opportunities. The technology is also quite exiting because of its scalability and reliability. Leveraging technology to scale up infrastructure and services to meet increased demand can is something I would look forward to. Ensuring the reliability and stability of the platform under high loads demonstrates technological our prowess.</a:t>
            </a:r>
            <a:endParaRPr lang="en-US">
              <a:ea typeface="Calibri"/>
              <a:cs typeface="Calibri"/>
            </a:endParaRPr>
          </a:p>
          <a:p>
            <a:endParaRPr lang="en-US">
              <a:ea typeface="Calibri"/>
              <a:cs typeface="Calibri"/>
            </a:endParaRPr>
          </a:p>
          <a:p>
            <a:r>
              <a:rPr lang="en-US" u="sng">
                <a:ea typeface="Calibri"/>
                <a:cs typeface="Calibri"/>
              </a:rPr>
              <a:t>Internal Reference</a:t>
            </a:r>
            <a:r>
              <a:rPr lang="en-US">
                <a:ea typeface="Calibri"/>
                <a:cs typeface="Calibri"/>
              </a:rPr>
              <a:t>:</a:t>
            </a:r>
          </a:p>
          <a:p>
            <a:pPr marL="171450" indent="-171450">
              <a:buFont typeface="Calibri"/>
              <a:buChar char="-"/>
            </a:pPr>
            <a:r>
              <a:rPr lang="en-US" err="1">
                <a:ea typeface="Calibri"/>
                <a:cs typeface="Calibri"/>
              </a:rPr>
              <a:t>Mr</a:t>
            </a:r>
            <a:r>
              <a:rPr lang="en-US">
                <a:ea typeface="Calibri"/>
                <a:cs typeface="Calibri"/>
              </a:rPr>
              <a:t> Dan Roberts' Guest Lecture (Module 14) </a:t>
            </a:r>
          </a:p>
        </p:txBody>
      </p:sp>
      <p:sp>
        <p:nvSpPr>
          <p:cNvPr id="4" name="Slide Number Placeholder 3"/>
          <p:cNvSpPr>
            <a:spLocks noGrp="1"/>
          </p:cNvSpPr>
          <p:nvPr>
            <p:ph type="sldNum" sz="quarter" idx="5"/>
          </p:nvPr>
        </p:nvSpPr>
        <p:spPr/>
        <p:txBody>
          <a:bodyPr/>
          <a:lstStyle/>
          <a:p>
            <a:fld id="{0CCADD21-1138-4FB7-B90D-C77FD9A95FC1}" type="slidenum">
              <a:rPr lang="en-US"/>
              <a:t>6</a:t>
            </a:fld>
            <a:endParaRPr lang="en-US"/>
          </a:p>
        </p:txBody>
      </p:sp>
    </p:spTree>
    <p:extLst>
      <p:ext uri="{BB962C8B-B14F-4D97-AF65-F5344CB8AC3E}">
        <p14:creationId xmlns:p14="http://schemas.microsoft.com/office/powerpoint/2010/main" val="2390455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the CIO of Zoom</a:t>
            </a:r>
            <a:endParaRPr lang="en-US" dirty="0"/>
          </a:p>
          <a:p>
            <a:r>
              <a:rPr lang="en-US" dirty="0"/>
              <a:t>Q3) Do you agree or disagree with the technology focus areas/innovation at Zoom? Compare and contrast your own thoughts as IT leaders to what Brendan </a:t>
            </a:r>
            <a:r>
              <a:rPr lang="en-US" dirty="0" err="1"/>
              <a:t>Ittelson</a:t>
            </a:r>
            <a:r>
              <a:rPr lang="en-US" dirty="0"/>
              <a:t> did</a:t>
            </a:r>
          </a:p>
          <a:p>
            <a:r>
              <a:rPr lang="en-US" dirty="0"/>
              <a:t>A3) As the CIO of Zoom, there are a few areas where I do agree and a few areas where I don't agree with Zoom. For example:</a:t>
            </a:r>
          </a:p>
          <a:p>
            <a:r>
              <a:rPr lang="en-US" dirty="0"/>
              <a:t> </a:t>
            </a:r>
          </a:p>
          <a:p>
            <a:r>
              <a:rPr lang="en-US" dirty="0"/>
              <a:t>1. Agree with Technology Focus Areas/Innovation at Zoom:</a:t>
            </a:r>
          </a:p>
          <a:p>
            <a:r>
              <a:rPr lang="en-US" dirty="0"/>
              <a:t>   - Scalability and Reliability: Zoom's focus on scalability and reliability is crucial, especially during periods of rapid growth. Ensuring that the technology infrastructure can handle increased demand is essential for maintaining service quality.</a:t>
            </a:r>
          </a:p>
          <a:p>
            <a:r>
              <a:rPr lang="en-US" dirty="0"/>
              <a:t>   - Security Enhancements: Zoom's emphasis on security enhancements is vital to address privacy concerns and protect user data. Strengthening security measures demonstrates a commitment to user trust and safety.</a:t>
            </a:r>
          </a:p>
          <a:p>
            <a:r>
              <a:rPr lang="en-US" dirty="0"/>
              <a:t> </a:t>
            </a:r>
          </a:p>
          <a:p>
            <a:r>
              <a:rPr lang="en-US" dirty="0"/>
              <a:t>2. Disagree with Technology Focus Areas/Innovation at Zoom:</a:t>
            </a:r>
          </a:p>
          <a:p>
            <a:r>
              <a:rPr lang="en-US" dirty="0"/>
              <a:t>   - Balancing Innovation with Stability: While innovation is crucial, there may be instances where prioritizing stability and security over new features is necessary. Balancing innovation with stability ensures a reliable user experience.</a:t>
            </a:r>
          </a:p>
          <a:p>
            <a:r>
              <a:rPr lang="en-US" dirty="0"/>
              <a:t>   - Customer-Centric Approach: It is essential to ensure that technology initiatives align with customer needs and feedback. While innovation is valuable, focusing on customer-centric solutions can drive long-term success and satisfaction.</a:t>
            </a:r>
          </a:p>
          <a:p>
            <a:r>
              <a:rPr lang="en-US" dirty="0"/>
              <a:t> </a:t>
            </a:r>
          </a:p>
          <a:p>
            <a:r>
              <a:rPr lang="en-US" dirty="0"/>
              <a:t>3. Comparison with Brendan </a:t>
            </a:r>
            <a:r>
              <a:rPr lang="en-US" dirty="0" err="1"/>
              <a:t>Ittelson</a:t>
            </a:r>
            <a:r>
              <a:rPr lang="en-US" dirty="0"/>
              <a:t>:</a:t>
            </a:r>
          </a:p>
          <a:p>
            <a:r>
              <a:rPr lang="en-US" dirty="0"/>
              <a:t>   - Alignment: We both align on the importance of scalability, security, and innovation in driving Zoom's technology strategy.</a:t>
            </a:r>
          </a:p>
          <a:p>
            <a:r>
              <a:rPr lang="en-US" dirty="0"/>
              <a:t>   - Differences: I would prioritize aspects like customer-centric solutions and long-term strategic planning, while Brendan </a:t>
            </a:r>
            <a:r>
              <a:rPr lang="en-US" dirty="0" err="1"/>
              <a:t>Ittelson's</a:t>
            </a:r>
            <a:r>
              <a:rPr lang="en-US" dirty="0"/>
              <a:t> focus leans towards technical aspects of infrastructure and AI-driven enhancements</a:t>
            </a:r>
          </a:p>
          <a:p>
            <a:endParaRPr lang="en-US" dirty="0"/>
          </a:p>
          <a:p>
            <a:r>
              <a:rPr lang="en-US" u="sng" dirty="0"/>
              <a:t>Personal Story</a:t>
            </a:r>
            <a:r>
              <a:rPr lang="en-US" dirty="0"/>
              <a:t>:</a:t>
            </a:r>
          </a:p>
          <a:p>
            <a:pPr marL="171450" indent="-171450">
              <a:buFont typeface="Calibri,Sans-Serif"/>
              <a:buChar char="-"/>
            </a:pPr>
            <a:r>
              <a:rPr lang="en-US" dirty="0"/>
              <a:t>Back in the covid days when I was attending classes online on Zoom, I used to constantly face the problem where if I tried to share my screen I would not have the access granted by my professor (because the prof was new to the online system and did not know how to grant access), or when I did share my screen, Zoom's taskbar would sometimes block a few elements on the screen that I wanted to use. This I would say is an example of bad UI/UX. This lead our college to switch from Zoom to Google Meet. I would say if Zoom had focused more on what the customer wants and created an UI that was simple to use, then they would not have lost our college as a customer.</a:t>
            </a:r>
          </a:p>
        </p:txBody>
      </p:sp>
      <p:sp>
        <p:nvSpPr>
          <p:cNvPr id="4" name="Slide Number Placeholder 3"/>
          <p:cNvSpPr>
            <a:spLocks noGrp="1"/>
          </p:cNvSpPr>
          <p:nvPr>
            <p:ph type="sldNum" sz="quarter" idx="5"/>
          </p:nvPr>
        </p:nvSpPr>
        <p:spPr/>
        <p:txBody>
          <a:bodyPr/>
          <a:lstStyle/>
          <a:p>
            <a:fld id="{0CCADD21-1138-4FB7-B90D-C77FD9A95FC1}" type="slidenum">
              <a:rPr lang="en-GB"/>
              <a:t>7</a:t>
            </a:fld>
            <a:endParaRPr lang="en-GB"/>
          </a:p>
        </p:txBody>
      </p:sp>
    </p:spTree>
    <p:extLst>
      <p:ext uri="{BB962C8B-B14F-4D97-AF65-F5344CB8AC3E}">
        <p14:creationId xmlns:p14="http://schemas.microsoft.com/office/powerpoint/2010/main" val="4142309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u="none" strike="noStrike">
                <a:effectLst/>
                <a:highlight>
                  <a:srgbClr val="F9F9FE"/>
                </a:highlight>
                <a:latin typeface="-apple-system"/>
              </a:rPr>
              <a:t>Running an IT organization at a tech company presents both unique challenges and opportunities compared to other types of organizations. </a:t>
            </a:r>
          </a:p>
          <a:p>
            <a:endParaRPr lang="en-IN" b="0" i="0" u="none" strike="noStrike">
              <a:effectLst/>
              <a:highlight>
                <a:srgbClr val="F9F9FE"/>
              </a:highlight>
              <a:latin typeface="-apple-system"/>
            </a:endParaRPr>
          </a:p>
          <a:p>
            <a:r>
              <a:rPr lang="en-US" b="1"/>
              <a:t>Rapid Technological Changes: </a:t>
            </a:r>
            <a:r>
              <a:rPr lang="en-US"/>
              <a:t>Technology firms operate within a dynamic landscape characterized by swift evolution. IT executives must remain abreast of the latest trends, tools, and breakthroughs to uphold their company's competitive edge.</a:t>
            </a:r>
          </a:p>
          <a:p>
            <a:r>
              <a:rPr lang="en-US" b="1"/>
              <a:t>Complex Systems</a:t>
            </a:r>
            <a:r>
              <a:rPr lang="en-US"/>
              <a:t>: In tech companies, the IT setups often resemble complex ecosystems, with networks, servers, and software interwoven intricately. Managing and fine-tuning these systems requires a specific set of skills and knowledge.</a:t>
            </a:r>
          </a:p>
          <a:p>
            <a:r>
              <a:rPr lang="en-US" b="1"/>
              <a:t>Cybersecurity Concerns: </a:t>
            </a:r>
            <a:r>
              <a:rPr lang="en-US"/>
              <a:t>Given the wealth of valuable data they harbor, technology firms are prime targets for cyber assaults. IT leaders must prioritize cybersecurity protocols to safeguard sensitive information and uphold customer confidence.</a:t>
            </a:r>
          </a:p>
          <a:p>
            <a:r>
              <a:rPr lang="en-US" b="1"/>
              <a:t>Innovation and Creativity</a:t>
            </a:r>
            <a:r>
              <a:rPr lang="en-US"/>
              <a:t>: Innovation and creativity are the lifeblood of technology enterprises. IT leaders bear the responsibility of propelling technological progress within the organization, fostering a climate of continual enhancement and experimentation.</a:t>
            </a:r>
          </a:p>
          <a:p>
            <a:endParaRPr lang="en-US"/>
          </a:p>
          <a:p>
            <a:r>
              <a:rPr lang="en-US"/>
              <a:t>To sum up, managing an IT department within a technology firm can present challenges due to the industry's ever-changing landscape and the stringent demands for both innovation and security. However, it also presents avenues for creativity, expansion, and influence. Excelling in this position demands a profound grasp of technology, effective leadership abilities, and a proactive stance in tackling the distinct hurdles of the tech domain.</a:t>
            </a:r>
          </a:p>
          <a:p>
            <a:endParaRPr lang="en-US"/>
          </a:p>
          <a:p>
            <a:r>
              <a:rPr lang="en-US" b="1"/>
              <a:t>Used in-class reference – </a:t>
            </a:r>
            <a:r>
              <a:rPr lang="en-US" b="0"/>
              <a:t>Module 2 – Fundamentals of IT Strategy </a:t>
            </a:r>
            <a:endParaRPr lang="en-US" b="1"/>
          </a:p>
        </p:txBody>
      </p:sp>
      <p:sp>
        <p:nvSpPr>
          <p:cNvPr id="4" name="Slide Number Placeholder 3"/>
          <p:cNvSpPr>
            <a:spLocks noGrp="1"/>
          </p:cNvSpPr>
          <p:nvPr>
            <p:ph type="sldNum" sz="quarter" idx="5"/>
          </p:nvPr>
        </p:nvSpPr>
        <p:spPr/>
        <p:txBody>
          <a:bodyPr/>
          <a:lstStyle/>
          <a:p>
            <a:fld id="{0CCADD21-1138-4FB7-B90D-C77FD9A95FC1}" type="slidenum">
              <a:rPr lang="en-IN" smtClean="0"/>
              <a:t>8</a:t>
            </a:fld>
            <a:endParaRPr lang="en-IN"/>
          </a:p>
        </p:txBody>
      </p:sp>
    </p:spTree>
    <p:extLst>
      <p:ext uri="{BB962C8B-B14F-4D97-AF65-F5344CB8AC3E}">
        <p14:creationId xmlns:p14="http://schemas.microsoft.com/office/powerpoint/2010/main" val="3673924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N" b="1" i="0" u="none" strike="noStrike">
                <a:effectLst/>
                <a:latin typeface="-apple-system"/>
              </a:rPr>
              <a:t>IT Organization</a:t>
            </a:r>
            <a:r>
              <a:rPr lang="en-IN" b="0" i="0" u="none" strike="noStrike">
                <a:effectLst/>
                <a:latin typeface="-apple-system"/>
              </a:rPr>
              <a:t>:</a:t>
            </a:r>
          </a:p>
          <a:p>
            <a:pPr marL="742950" lvl="1" indent="-285750" algn="l">
              <a:buFont typeface="+mj-lt"/>
              <a:buAutoNum type="arabicPeriod"/>
            </a:pPr>
            <a:r>
              <a:rPr lang="en-IN" b="1" i="0" u="none" strike="noStrike">
                <a:effectLst/>
                <a:latin typeface="-apple-system"/>
              </a:rPr>
              <a:t>Enhance Remote Work Infrastructure</a:t>
            </a:r>
            <a:r>
              <a:rPr lang="en-IN" b="0" i="0" u="none" strike="noStrike">
                <a:effectLst/>
                <a:latin typeface="-apple-system"/>
              </a:rPr>
              <a:t>: Invest in robust remote work technologies and tools to support seamless collaboration and communication among distributed teams.</a:t>
            </a:r>
          </a:p>
          <a:p>
            <a:pPr marL="742950" lvl="1" indent="-285750" algn="l">
              <a:buFont typeface="+mj-lt"/>
              <a:buAutoNum type="arabicPeriod"/>
            </a:pPr>
            <a:r>
              <a:rPr lang="en-IN" b="1" i="0" u="none" strike="noStrike">
                <a:effectLst/>
                <a:latin typeface="-apple-system"/>
              </a:rPr>
              <a:t>Prioritize Cybersecurity</a:t>
            </a:r>
            <a:r>
              <a:rPr lang="en-IN" b="0" i="0" u="none" strike="noStrike">
                <a:effectLst/>
                <a:latin typeface="-apple-system"/>
              </a:rPr>
              <a:t>: Implement advanced cybersecurity measures to protect data, systems, and networks in a remote work environment, including regular security audits and employee training on best practices.</a:t>
            </a:r>
          </a:p>
          <a:p>
            <a:pPr algn="l">
              <a:buFont typeface="+mj-lt"/>
              <a:buAutoNum type="arabicPeriod"/>
            </a:pPr>
            <a:r>
              <a:rPr lang="en-IN" b="1" i="0" u="none" strike="noStrike">
                <a:effectLst/>
                <a:latin typeface="-apple-system"/>
              </a:rPr>
              <a:t>Culture</a:t>
            </a:r>
            <a:r>
              <a:rPr lang="en-IN" b="0" i="0" u="none" strike="noStrike">
                <a:effectLst/>
                <a:latin typeface="-apple-system"/>
              </a:rPr>
              <a:t>:</a:t>
            </a:r>
          </a:p>
          <a:p>
            <a:pPr marL="742950" lvl="1" indent="-285750" algn="l">
              <a:buFont typeface="+mj-lt"/>
              <a:buAutoNum type="arabicPeriod"/>
            </a:pPr>
            <a:r>
              <a:rPr lang="en-IN" b="1" i="0" u="none" strike="noStrike">
                <a:effectLst/>
                <a:latin typeface="-apple-system"/>
              </a:rPr>
              <a:t>Promote Flexibility and Work-Life Balance</a:t>
            </a:r>
            <a:r>
              <a:rPr lang="en-IN" b="0" i="0" u="none" strike="noStrike">
                <a:effectLst/>
                <a:latin typeface="-apple-system"/>
              </a:rPr>
              <a:t>: Encourage a culture that values flexibility, work-life balance, and employee well-being, supporting diverse work arrangements to accommodate individual needs.</a:t>
            </a:r>
          </a:p>
          <a:p>
            <a:pPr marL="742950" lvl="1" indent="-285750" algn="l">
              <a:buFont typeface="+mj-lt"/>
              <a:buAutoNum type="arabicPeriod"/>
            </a:pPr>
            <a:r>
              <a:rPr lang="en-IN" b="1" i="0" u="none" strike="noStrike">
                <a:effectLst/>
                <a:latin typeface="-apple-system"/>
              </a:rPr>
              <a:t>Emphasize Communication and Collaboration</a:t>
            </a:r>
            <a:r>
              <a:rPr lang="en-IN" b="0" i="0" u="none" strike="noStrike">
                <a:effectLst/>
                <a:latin typeface="-apple-system"/>
              </a:rPr>
              <a:t>: Foster open communication channels, virtual team-building activities, and collaborative platforms to maintain strong connections and engagement among remote and on-site employees.</a:t>
            </a:r>
          </a:p>
          <a:p>
            <a:pPr algn="l">
              <a:buFont typeface="+mj-lt"/>
              <a:buAutoNum type="arabicPeriod"/>
            </a:pPr>
            <a:r>
              <a:rPr lang="en-IN" b="1" i="0" u="none" strike="noStrike">
                <a:effectLst/>
                <a:latin typeface="-apple-system"/>
              </a:rPr>
              <a:t>Strategy</a:t>
            </a:r>
            <a:r>
              <a:rPr lang="en-IN" b="0" i="0" u="none" strike="noStrike">
                <a:effectLst/>
                <a:latin typeface="-apple-system"/>
              </a:rPr>
              <a:t>:</a:t>
            </a:r>
          </a:p>
          <a:p>
            <a:pPr marL="742950" lvl="1" indent="-285750" algn="l">
              <a:buFont typeface="+mj-lt"/>
              <a:buAutoNum type="arabicPeriod"/>
            </a:pPr>
            <a:r>
              <a:rPr lang="en-IN" b="1" i="0" u="none" strike="noStrike">
                <a:effectLst/>
                <a:latin typeface="-apple-system"/>
              </a:rPr>
              <a:t>Focus on Digital Transformation</a:t>
            </a:r>
            <a:r>
              <a:rPr lang="en-IN" b="0" i="0" u="none" strike="noStrike">
                <a:effectLst/>
                <a:latin typeface="-apple-system"/>
              </a:rPr>
              <a:t>: Accelerate digital transformation initiatives to streamline processes, enhance customer experiences, and drive innovation in products and services.</a:t>
            </a:r>
          </a:p>
          <a:p>
            <a:pPr marL="742950" lvl="1" indent="-285750" algn="l">
              <a:buFont typeface="+mj-lt"/>
              <a:buAutoNum type="arabicPeriod"/>
            </a:pPr>
            <a:r>
              <a:rPr lang="en-IN" b="1" i="0" u="none" strike="noStrike">
                <a:effectLst/>
                <a:latin typeface="-apple-system"/>
              </a:rPr>
              <a:t>Embrace Agile Practices</a:t>
            </a:r>
            <a:r>
              <a:rPr lang="en-IN" b="0" i="0" u="none" strike="noStrike">
                <a:effectLst/>
                <a:latin typeface="-apple-system"/>
              </a:rPr>
              <a:t>: Adopt agile methodologies to enable quick decision-making, adaptability to change, and iterative development cycles that align with evolving business requirements and customer needs.</a:t>
            </a:r>
          </a:p>
          <a:p>
            <a:pPr algn="l">
              <a:buFont typeface="+mj-lt"/>
              <a:buAutoNum type="arabicPeriod"/>
            </a:pPr>
            <a:r>
              <a:rPr lang="en-IN" b="1" i="0" u="none" strike="noStrike">
                <a:effectLst/>
                <a:latin typeface="-apple-system"/>
              </a:rPr>
              <a:t>Business Focus</a:t>
            </a:r>
            <a:r>
              <a:rPr lang="en-IN" b="0" i="0" u="none" strike="noStrike">
                <a:effectLst/>
                <a:latin typeface="-apple-system"/>
              </a:rPr>
              <a:t>:</a:t>
            </a:r>
          </a:p>
          <a:p>
            <a:pPr marL="742950" lvl="1" indent="-285750" algn="l">
              <a:buFont typeface="+mj-lt"/>
              <a:buAutoNum type="arabicPeriod"/>
            </a:pPr>
            <a:r>
              <a:rPr lang="en-IN" b="1" i="0" u="none" strike="noStrike">
                <a:effectLst/>
                <a:latin typeface="-apple-system"/>
              </a:rPr>
              <a:t>Customer-Centric Approach</a:t>
            </a:r>
            <a:r>
              <a:rPr lang="en-IN" b="0" i="0" u="none" strike="noStrike">
                <a:effectLst/>
                <a:latin typeface="-apple-system"/>
              </a:rPr>
              <a:t>: Prioritize a customer-centric strategy that leverages data analytics and customer insights to deliver personalized experiences, anticipate needs, and drive customer loyalty.</a:t>
            </a:r>
          </a:p>
          <a:p>
            <a:pPr marL="742950" lvl="1" indent="-285750" algn="l">
              <a:buFont typeface="+mj-lt"/>
              <a:buAutoNum type="arabicPeriod"/>
            </a:pPr>
            <a:r>
              <a:rPr lang="en-IN" b="1" i="0" u="none" strike="noStrike">
                <a:effectLst/>
                <a:latin typeface="-apple-system"/>
              </a:rPr>
              <a:t>Invest in Talent Development</a:t>
            </a:r>
            <a:r>
              <a:rPr lang="en-IN" b="0" i="0" u="none" strike="noStrike">
                <a:effectLst/>
                <a:latin typeface="-apple-system"/>
              </a:rPr>
              <a:t>: Invest in upskilling and reskilling programs to equip employees with the digital skills needed for the future, fostering a culture of continuous learning and professional growth. </a:t>
            </a:r>
          </a:p>
          <a:p>
            <a:pPr marL="742950" lvl="1" indent="-285750" algn="l">
              <a:buFont typeface="+mj-lt"/>
              <a:buAutoNum type="arabicPeriod"/>
            </a:pPr>
            <a:endParaRPr lang="en-IN" b="0" i="0" u="none" strike="noStrike">
              <a:effectLst/>
              <a:latin typeface="-apple-system"/>
            </a:endParaRPr>
          </a:p>
          <a:p>
            <a:pPr marL="742950" lvl="1" indent="-285750" algn="l">
              <a:buFont typeface="+mj-lt"/>
              <a:buAutoNum type="arabicPeriod"/>
            </a:pPr>
            <a:endParaRPr lang="en-IN" b="0" i="0" u="none" strike="noStrike">
              <a:effectLst/>
              <a:latin typeface="-apple-system"/>
            </a:endParaRPr>
          </a:p>
          <a:p>
            <a:pPr marL="457200" lvl="1" indent="0" algn="l">
              <a:buFont typeface="+mj-lt"/>
              <a:buNone/>
            </a:pPr>
            <a:r>
              <a:rPr lang="en-IN" b="1" i="0" u="none" strike="noStrike">
                <a:effectLst/>
                <a:latin typeface="-apple-system"/>
              </a:rPr>
              <a:t>Used in-class reference for this slide – </a:t>
            </a:r>
            <a:r>
              <a:rPr lang="en-IN" b="0" i="0" u="none" strike="noStrike">
                <a:effectLst/>
                <a:latin typeface="-apple-system"/>
              </a:rPr>
              <a:t>Module 13 (how to be ready after COVID)</a:t>
            </a:r>
            <a:endParaRPr lang="en-IN" b="1" i="0" u="none" strike="noStrike">
              <a:effectLst/>
              <a:latin typeface="-apple-system"/>
            </a:endParaRPr>
          </a:p>
        </p:txBody>
      </p:sp>
      <p:sp>
        <p:nvSpPr>
          <p:cNvPr id="4" name="Slide Number Placeholder 3"/>
          <p:cNvSpPr>
            <a:spLocks noGrp="1"/>
          </p:cNvSpPr>
          <p:nvPr>
            <p:ph type="sldNum" sz="quarter" idx="5"/>
          </p:nvPr>
        </p:nvSpPr>
        <p:spPr/>
        <p:txBody>
          <a:bodyPr/>
          <a:lstStyle/>
          <a:p>
            <a:fld id="{0CCADD21-1138-4FB7-B90D-C77FD9A95FC1}" type="slidenum">
              <a:rPr lang="en-IN" smtClean="0"/>
              <a:t>9</a:t>
            </a:fld>
            <a:endParaRPr lang="en-IN"/>
          </a:p>
        </p:txBody>
      </p:sp>
    </p:spTree>
    <p:extLst>
      <p:ext uri="{BB962C8B-B14F-4D97-AF65-F5344CB8AC3E}">
        <p14:creationId xmlns:p14="http://schemas.microsoft.com/office/powerpoint/2010/main" val="3744633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US"/>
              <a:t>What do you think about the competitive landscape for Zoom in the video conferencing industry?</a:t>
            </a:r>
          </a:p>
          <a:p>
            <a:r>
              <a:rPr lang="en-US"/>
              <a:t>Lots of competition: Cisco, 8x8, </a:t>
            </a:r>
            <a:r>
              <a:rPr lang="en-US" err="1"/>
              <a:t>GoTo</a:t>
            </a:r>
            <a:r>
              <a:rPr lang="en-US"/>
              <a:t>, Avayo, </a:t>
            </a:r>
            <a:r>
              <a:rPr lang="en-US" err="1"/>
              <a:t>GoogleMeet</a:t>
            </a:r>
            <a:r>
              <a:rPr lang="en-US"/>
              <a:t>, MS Teams</a:t>
            </a:r>
            <a:endParaRPr lang="en-US">
              <a:cs typeface="Calibri"/>
            </a:endParaRPr>
          </a:p>
          <a:p>
            <a:r>
              <a:rPr lang="en-US"/>
              <a:t>Lots of Uses: Event platforms, Calling, Video Conference, Classes</a:t>
            </a:r>
          </a:p>
          <a:p>
            <a:endParaRPr lang="en-US">
              <a:cs typeface="Calibri" panose="020F0502020204030204"/>
            </a:endParaRPr>
          </a:p>
          <a:p>
            <a:r>
              <a:rPr lang="en-US">
                <a:cs typeface="Calibri" panose="020F0502020204030204"/>
              </a:rPr>
              <a:t>Zoom needs to continue focusing on what makes it such a great platform and continue to deliver on those aspects. Zoom is the standard for video conferencing, it's reliable, offers a free version, and it even has a "best face forward" filter. This little feature is so useful for users that are likely being distracted by looking at their own face during a call and can help facilitate more productive conversations because users don't need to be as preoccupied about their appearance.</a:t>
            </a:r>
          </a:p>
          <a:p>
            <a:endParaRPr lang="en-US"/>
          </a:p>
          <a:p>
            <a:r>
              <a:rPr lang="en-US"/>
              <a:t>Personal Story:</a:t>
            </a:r>
          </a:p>
          <a:p>
            <a:r>
              <a:rPr lang="en-US"/>
              <a:t>I've actually been involved in a number of conversations at WPI to find an online phone system that could manage calls and SMS messaging and integrate with Salesforce. 8x8 and Zoom were two of the main contenders. So far we haven't really found a tool that works as we'd like, but as you probably know, WPI has continued and we now have Zoom phone in addition to the video feature. As an organization we have these Zoom options in addition to Teams and while it may seem excessive, I personally feel that they are really two products for different audiences. Zoom is a sleek platform that many have used and find familiar. It's a high quality product that I always use for external facing meetings to have a polished presentation. Teams however, is great for internal communications. It feels more natural to chat coworkers during the day for quick conversations and can easily become a call, screenshare, or store documents if needed. But it's less polished and can be confusing for audiences because it's less used. And no one asked, but I am always sad when someone sense a </a:t>
            </a:r>
            <a:r>
              <a:rPr lang="en-US" err="1"/>
              <a:t>GoogleMeet</a:t>
            </a:r>
            <a:r>
              <a:rPr lang="en-US"/>
              <a:t> link for a meeting. </a:t>
            </a:r>
          </a:p>
          <a:p>
            <a:endParaRPr lang="en-US"/>
          </a:p>
          <a:p>
            <a:r>
              <a:rPr lang="en-US"/>
              <a:t>Outside Source:</a:t>
            </a:r>
          </a:p>
          <a:p>
            <a:pPr marL="171450" indent="-171450">
              <a:buFont typeface="Arial,Sans-Serif"/>
              <a:buChar char="•"/>
            </a:pPr>
            <a:r>
              <a:rPr lang="en-US"/>
              <a:t>Paterson, Katie. “Zoom vs. Microsoft Teams: Which Should You Choose? | Zapier.” </a:t>
            </a:r>
            <a:r>
              <a:rPr lang="en-US" i="1"/>
              <a:t>Zapier.com</a:t>
            </a:r>
            <a:r>
              <a:rPr lang="en-US"/>
              <a:t>, 7 Apr. 2022, zapier.com/blog/zoom-vs-teams/.</a:t>
            </a:r>
          </a:p>
          <a:p>
            <a:pPr marL="171450" indent="-171450">
              <a:buFont typeface="Arial,Sans-Serif"/>
              <a:buChar char="•"/>
            </a:pPr>
            <a:r>
              <a:rPr lang="en-US"/>
              <a:t>Novak, Janette, and Rob Watts. “Microsoft Teams vs. Zoom.” </a:t>
            </a:r>
            <a:r>
              <a:rPr lang="en-US" i="1"/>
              <a:t>Forbes Advisor</a:t>
            </a:r>
            <a:r>
              <a:rPr lang="en-US"/>
              <a:t>, 13 Sept. 2021, </a:t>
            </a:r>
            <a:r>
              <a:rPr lang="en-US">
                <a:hlinkClick r:id="rId3"/>
              </a:rPr>
              <a:t>www.forbes.com/advisor/business/software/microsoft-teams-vs-zoom/</a:t>
            </a:r>
            <a:r>
              <a:rPr lang="en-US"/>
              <a:t>.</a:t>
            </a:r>
          </a:p>
          <a:p>
            <a:pPr marL="171450" indent="-171450">
              <a:buFont typeface="Arial,Sans-Serif"/>
              <a:buChar char="•"/>
            </a:pPr>
            <a:r>
              <a:rPr lang="en-US"/>
              <a:t>‌Inc, Gartner. “Top Zoom Competitors &amp; Alternatives 2023 | Gartner Peer Insights - Unified Communications as a Service, Worldwide.” </a:t>
            </a:r>
            <a:r>
              <a:rPr lang="en-US" i="1"/>
              <a:t>Gartner</a:t>
            </a:r>
            <a:r>
              <a:rPr lang="en-US"/>
              <a:t>, </a:t>
            </a:r>
            <a:r>
              <a:rPr lang="en-US">
                <a:hlinkClick r:id="rId4"/>
              </a:rPr>
              <a:t>www.gartner.com/reviews/market/unified-communications-as-a-service-worldwide/vendor/zoom/alternatives</a:t>
            </a:r>
            <a:r>
              <a:rPr lang="en-US"/>
              <a:t>.</a:t>
            </a:r>
          </a:p>
        </p:txBody>
      </p:sp>
      <p:sp>
        <p:nvSpPr>
          <p:cNvPr id="4" name="Slide Number Placeholder 3"/>
          <p:cNvSpPr>
            <a:spLocks noGrp="1"/>
          </p:cNvSpPr>
          <p:nvPr>
            <p:ph type="sldNum" sz="quarter" idx="5"/>
          </p:nvPr>
        </p:nvSpPr>
        <p:spPr/>
        <p:txBody>
          <a:bodyPr/>
          <a:lstStyle/>
          <a:p>
            <a:fld id="{0CCADD21-1138-4FB7-B90D-C77FD9A95FC1}" type="slidenum">
              <a:rPr lang="en-US"/>
              <a:t>10</a:t>
            </a:fld>
            <a:endParaRPr lang="en-US"/>
          </a:p>
        </p:txBody>
      </p:sp>
    </p:spTree>
    <p:extLst>
      <p:ext uri="{BB962C8B-B14F-4D97-AF65-F5344CB8AC3E}">
        <p14:creationId xmlns:p14="http://schemas.microsoft.com/office/powerpoint/2010/main" val="2897887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do you think about the integration challenges of video conferencing, recording, editing, and creation across in all businesses?</a:t>
            </a:r>
          </a:p>
          <a:p>
            <a:endParaRPr lang="en-US">
              <a:cs typeface="Calibri"/>
            </a:endParaRPr>
          </a:p>
          <a:p>
            <a:r>
              <a:rPr lang="en-US">
                <a:cs typeface="Calibri"/>
              </a:rPr>
              <a:t>Integrating with various platforms: Outlook, iCal, </a:t>
            </a:r>
            <a:r>
              <a:rPr lang="en-US" err="1">
                <a:cs typeface="Calibri"/>
              </a:rPr>
              <a:t>GoogleCalendar</a:t>
            </a:r>
            <a:r>
              <a:rPr lang="en-US">
                <a:cs typeface="Calibri"/>
              </a:rPr>
              <a:t>, Salesforce, </a:t>
            </a:r>
            <a:r>
              <a:rPr lang="en-US" err="1">
                <a:cs typeface="Calibri"/>
              </a:rPr>
              <a:t>Hubspot</a:t>
            </a:r>
            <a:r>
              <a:rPr lang="en-US">
                <a:cs typeface="Calibri"/>
              </a:rPr>
              <a:t>, the list goes on and on...</a:t>
            </a:r>
          </a:p>
          <a:p>
            <a:r>
              <a:rPr lang="en-US">
                <a:ea typeface="Calibri"/>
                <a:cs typeface="Calibri"/>
              </a:rPr>
              <a:t>Having to integrate with a variety of platform is necessary, at some point, there needs to be a focus on quality control and only allowing integrations for the products that can be managed well. If Zoom tries to be everything, to everyone, they will never be able to meet that demand.</a:t>
            </a:r>
            <a:endParaRPr lang="en-US">
              <a:cs typeface="Calibri"/>
            </a:endParaRPr>
          </a:p>
          <a:p>
            <a:r>
              <a:rPr lang="en-US">
                <a:cs typeface="Calibri"/>
              </a:rPr>
              <a:t>Integrations issues and system compatibility, security risks (SSO), user support, software updates from Zoom and every platform they connect with. </a:t>
            </a:r>
          </a:p>
          <a:p>
            <a:endParaRPr lang="en-US">
              <a:cs typeface="Calibri"/>
            </a:endParaRPr>
          </a:p>
          <a:p>
            <a:r>
              <a:rPr lang="en-US">
                <a:cs typeface="Calibri"/>
              </a:rPr>
              <a:t>No native Zoom solution to edit videos together. Need to use other solutions, like </a:t>
            </a:r>
            <a:r>
              <a:rPr lang="en-US" err="1">
                <a:cs typeface="Calibri"/>
              </a:rPr>
              <a:t>FlexClip</a:t>
            </a:r>
            <a:r>
              <a:rPr lang="en-US">
                <a:cs typeface="Calibri"/>
              </a:rPr>
              <a:t>, etc.</a:t>
            </a:r>
          </a:p>
          <a:p>
            <a:endParaRPr lang="en-US">
              <a:cs typeface="Calibri"/>
            </a:endParaRPr>
          </a:p>
          <a:p>
            <a:r>
              <a:rPr lang="en-US">
                <a:cs typeface="Calibri"/>
              </a:rPr>
              <a:t>Up Next: Conclusions with Shubham</a:t>
            </a:r>
          </a:p>
          <a:p>
            <a:endParaRPr lang="en-US">
              <a:cs typeface="Calibri"/>
            </a:endParaRPr>
          </a:p>
          <a:p>
            <a:r>
              <a:rPr lang="en-US">
                <a:cs typeface="Calibri"/>
              </a:rPr>
              <a:t>Personal Story:</a:t>
            </a:r>
          </a:p>
          <a:p>
            <a:r>
              <a:rPr lang="en-US">
                <a:cs typeface="Calibri"/>
              </a:rPr>
              <a:t>As I just mentioned, we looked into integrating Zoom phone and SMS with Salesforce using an extra plug-in product to support the connection. Unfortunately this was a very costly solution and the integration still wouldn't really function the way we needed, which was to be easily make a call or send SMS from Salesforce directly and also log the conversation details automatically. This would facilitate the sales team that was having those regular student conversations and allowing for easy tracking. Unfortunately, there was no way to do with for SMS and it would have let us send messages, but not track any responses from the student. For us, this meant that the product would not be useful. I mention this story to illustrate that simply having an integration is often not enough. Each customer likely has a similar but unique use case they need to find a solution for and in this case, the offered solution did not fit our needs. </a:t>
            </a:r>
          </a:p>
          <a:p>
            <a:endParaRPr lang="en-US">
              <a:cs typeface="Calibri"/>
            </a:endParaRPr>
          </a:p>
          <a:p>
            <a:r>
              <a:rPr lang="en-US">
                <a:cs typeface="Calibri"/>
              </a:rPr>
              <a:t>Outside Source:</a:t>
            </a:r>
          </a:p>
          <a:p>
            <a:r>
              <a:rPr lang="en-US"/>
              <a:t>“How to Combine Zoom Recordings: Merge Videos and Audio from Recorded Meetings.” </a:t>
            </a:r>
            <a:r>
              <a:rPr lang="en-US" i="1">
                <a:hlinkClick r:id="rId3"/>
              </a:rPr>
              <a:t>Www.flexclip.com</a:t>
            </a:r>
            <a:r>
              <a:rPr lang="en-US"/>
              <a:t>, </a:t>
            </a:r>
            <a:r>
              <a:rPr lang="en-US">
                <a:hlinkClick r:id="rId4"/>
              </a:rPr>
              <a:t>www.flexclip.com/learn/how-to-combine-zoom-recordings.html#:~:text=But%20the%20bottom%20line%20is</a:t>
            </a:r>
            <a:r>
              <a:rPr lang="en-US"/>
              <a:t>. Accessed 26 Apr. 2024.</a:t>
            </a:r>
            <a:endParaRPr lang="en-US">
              <a:cs typeface="Calibri"/>
            </a:endParaRPr>
          </a:p>
          <a:p>
            <a:r>
              <a:rPr lang="en-US"/>
              <a:t>‌</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0CCADD21-1138-4FB7-B90D-C77FD9A95FC1}" type="slidenum">
              <a:t>11</a:t>
            </a:fld>
            <a:endParaRPr lang="en-US"/>
          </a:p>
        </p:txBody>
      </p:sp>
    </p:spTree>
    <p:extLst>
      <p:ext uri="{BB962C8B-B14F-4D97-AF65-F5344CB8AC3E}">
        <p14:creationId xmlns:p14="http://schemas.microsoft.com/office/powerpoint/2010/main" val="687026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4CDE23C7-78A4-413A-A84B-93D4CC0A9EB1}" type="datetimeFigureOut">
              <a:rPr lang="en-US" smtClean="0"/>
              <a:t>4/29/2024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706237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DE23C7-78A4-413A-A84B-93D4CC0A9EB1}"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3762003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CDE23C7-78A4-413A-A84B-93D4CC0A9EB1}" type="datetimeFigureOut">
              <a:rPr lang="en-US" smtClean="0"/>
              <a:pPr/>
              <a:t>4/29/2024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2237219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CDE23C7-78A4-413A-A84B-93D4CC0A9EB1}" type="datetimeFigureOut">
              <a:rPr lang="en-US" smtClean="0"/>
              <a:pPr/>
              <a:t>4/29/2024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CB39E08-E0E5-4B1A-8F7D-08FE7678A3B6}"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245440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CDE23C7-78A4-413A-A84B-93D4CC0A9EB1}" type="datetimeFigureOut">
              <a:rPr lang="en-US" smtClean="0"/>
              <a:pPr/>
              <a:t>4/29/2024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2377455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DE23C7-78A4-413A-A84B-93D4CC0A9EB1}" type="datetimeFigureOut">
              <a:rPr lang="en-US" smtClean="0"/>
              <a:pPr/>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560286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DE23C7-78A4-413A-A84B-93D4CC0A9EB1}" type="datetimeFigureOut">
              <a:rPr lang="en-US" smtClean="0"/>
              <a:pPr/>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1502342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E23C7-78A4-413A-A84B-93D4CC0A9EB1}"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663733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CDE23C7-78A4-413A-A84B-93D4CC0A9EB1}" type="datetimeFigureOut">
              <a:rPr lang="en-US" smtClean="0"/>
              <a:t>4/29/2024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386825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E23C7-78A4-413A-A84B-93D4CC0A9EB1}"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099418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CDE23C7-78A4-413A-A84B-93D4CC0A9EB1}" type="datetimeFigureOut">
              <a:rPr lang="en-US" smtClean="0"/>
              <a:t>4/29/2024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66203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DE23C7-78A4-413A-A84B-93D4CC0A9EB1}"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17127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DE23C7-78A4-413A-A84B-93D4CC0A9EB1}"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69256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DE23C7-78A4-413A-A84B-93D4CC0A9EB1}"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96288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E23C7-78A4-413A-A84B-93D4CC0A9EB1}"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877106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DE23C7-78A4-413A-A84B-93D4CC0A9EB1}"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7630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DE23C7-78A4-413A-A84B-93D4CC0A9EB1}"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267819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CDE23C7-78A4-413A-A84B-93D4CC0A9EB1}" type="datetimeFigureOut">
              <a:rPr lang="en-US" smtClean="0"/>
              <a:pPr/>
              <a:t>4/29/2024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CB39E08-E0E5-4B1A-8F7D-08FE7678A3B6}" type="slidenum">
              <a:rPr lang="en-US" smtClean="0"/>
              <a:pPr/>
              <a:t>‹#›</a:t>
            </a:fld>
            <a:endParaRPr lang="en-US"/>
          </a:p>
        </p:txBody>
      </p:sp>
    </p:spTree>
    <p:extLst>
      <p:ext uri="{BB962C8B-B14F-4D97-AF65-F5344CB8AC3E}">
        <p14:creationId xmlns:p14="http://schemas.microsoft.com/office/powerpoint/2010/main" val="3212796823"/>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png"/><Relationship Id="rId7" Type="http://schemas.openxmlformats.org/officeDocument/2006/relationships/image" Target="../media/image31.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forbes.com/advisor/business/software/microsoft-teams-vs-zo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5.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pngall.com/technology-png" TargetMode="Externa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hyperlink" Target="http://www.pngall.com/exercise-png" TargetMode="External"/><Relationship Id="rId3" Type="http://schemas.openxmlformats.org/officeDocument/2006/relationships/image" Target="../media/image17.jpe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freepngimg.com/png/64495-educational-reading-e-learning-education-technology-icon" TargetMode="External"/><Relationship Id="rId5" Type="http://schemas.openxmlformats.org/officeDocument/2006/relationships/image" Target="../media/image18.png"/><Relationship Id="rId4" Type="http://schemas.openxmlformats.org/officeDocument/2006/relationships/hyperlink" Target="https://www.peoplematters.in/article/talent-acquisition/redefining-talent-acquisition-12903"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D825F7A-CF63-4DBE-A675-53AFFCEBC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1999" cy="45437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25A128-4B58-214B-B8AD-B65F299627B1}"/>
              </a:ext>
            </a:extLst>
          </p:cNvPr>
          <p:cNvSpPr>
            <a:spLocks noGrp="1"/>
          </p:cNvSpPr>
          <p:nvPr>
            <p:ph type="ctrTitle"/>
          </p:nvPr>
        </p:nvSpPr>
        <p:spPr>
          <a:xfrm>
            <a:off x="5487872" y="758760"/>
            <a:ext cx="5951914" cy="1870189"/>
          </a:xfrm>
          <a:noFill/>
          <a:ln w="19050">
            <a:noFill/>
            <a:prstDash val="dash"/>
          </a:ln>
        </p:spPr>
        <p:txBody>
          <a:bodyPr>
            <a:normAutofit/>
          </a:bodyPr>
          <a:lstStyle/>
          <a:p>
            <a:r>
              <a:rPr lang="en-US" sz="4400"/>
              <a:t>Zoom Video Communications:</a:t>
            </a:r>
          </a:p>
        </p:txBody>
      </p:sp>
      <p:sp>
        <p:nvSpPr>
          <p:cNvPr id="3" name="Subtitle 2">
            <a:extLst>
              <a:ext uri="{FF2B5EF4-FFF2-40B4-BE49-F238E27FC236}">
                <a16:creationId xmlns:a16="http://schemas.microsoft.com/office/drawing/2014/main" id="{1E921612-0DDF-6D7F-ED75-D922FD761351}"/>
              </a:ext>
            </a:extLst>
          </p:cNvPr>
          <p:cNvSpPr>
            <a:spLocks noGrp="1"/>
          </p:cNvSpPr>
          <p:nvPr>
            <p:ph type="subTitle" idx="1"/>
          </p:nvPr>
        </p:nvSpPr>
        <p:spPr>
          <a:xfrm>
            <a:off x="5586545" y="2628949"/>
            <a:ext cx="5935535" cy="2436635"/>
          </a:xfrm>
          <a:noFill/>
          <a:ln w="19050">
            <a:noFill/>
            <a:prstDash val="dash"/>
          </a:ln>
        </p:spPr>
        <p:txBody>
          <a:bodyPr vert="horz" lIns="91440" tIns="45720" rIns="91440" bIns="45720" rtlCol="0" anchor="t">
            <a:normAutofit fontScale="92500" lnSpcReduction="20000"/>
          </a:bodyPr>
          <a:lstStyle/>
          <a:p>
            <a:r>
              <a:rPr lang="en-US"/>
              <a:t>Eric Yuan's Leadership During COVID-19</a:t>
            </a:r>
          </a:p>
          <a:p>
            <a:r>
              <a:rPr lang="en-US"/>
              <a:t>MIS 581</a:t>
            </a:r>
          </a:p>
          <a:p>
            <a:endParaRPr lang="en-US"/>
          </a:p>
          <a:p>
            <a:r>
              <a:rPr lang="en-US" sz="1600" b="1"/>
              <a:t>WOO SOX TEAM-</a:t>
            </a:r>
          </a:p>
          <a:p>
            <a:pPr fontAlgn="base"/>
            <a:r>
              <a:rPr lang="en-US" sz="1500" cap="all"/>
              <a:t>ALLYSON BERNARD, </a:t>
            </a:r>
            <a:r>
              <a:rPr lang="en-US" sz="1500"/>
              <a:t>​</a:t>
            </a:r>
          </a:p>
          <a:p>
            <a:pPr fontAlgn="base"/>
            <a:r>
              <a:rPr lang="en-US" sz="1500" cap="all"/>
              <a:t>SHUBHAM CHAUDHARY,</a:t>
            </a:r>
            <a:r>
              <a:rPr lang="en-US" sz="1500"/>
              <a:t>​</a:t>
            </a:r>
          </a:p>
          <a:p>
            <a:pPr fontAlgn="base"/>
            <a:r>
              <a:rPr lang="en-US" sz="1500" cap="all"/>
              <a:t>HARSH DESHPANDE,</a:t>
            </a:r>
            <a:r>
              <a:rPr lang="en-US" sz="1500"/>
              <a:t>​</a:t>
            </a:r>
          </a:p>
          <a:p>
            <a:pPr fontAlgn="base"/>
            <a:r>
              <a:rPr lang="en-US" sz="1500" cap="all"/>
              <a:t>JAYESH HARYANI</a:t>
            </a:r>
            <a:r>
              <a:rPr lang="en-US" sz="1500"/>
              <a:t>​</a:t>
            </a:r>
          </a:p>
          <a:p>
            <a:endParaRPr lang="en-US"/>
          </a:p>
        </p:txBody>
      </p:sp>
      <p:sp>
        <p:nvSpPr>
          <p:cNvPr id="43" name="Rectangle 42">
            <a:extLst>
              <a:ext uri="{FF2B5EF4-FFF2-40B4-BE49-F238E27FC236}">
                <a16:creationId xmlns:a16="http://schemas.microsoft.com/office/drawing/2014/main" id="{D1FF7FAA-8D7B-48B1-BAE6-C92A114D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14543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498F730-4F50-4FE8-B07E-BC69AAF76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erson standing at a podium with his hands up&#10;&#10;Description automatically generated">
            <a:extLst>
              <a:ext uri="{FF2B5EF4-FFF2-40B4-BE49-F238E27FC236}">
                <a16:creationId xmlns:a16="http://schemas.microsoft.com/office/drawing/2014/main" id="{08BEA797-08D9-89DD-B311-8362CFB0F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 y="4984"/>
            <a:ext cx="5477058" cy="6848032"/>
          </a:xfrm>
          <a:prstGeom prst="rect">
            <a:avLst/>
          </a:prstGeom>
        </p:spPr>
      </p:pic>
    </p:spTree>
    <p:extLst>
      <p:ext uri="{BB962C8B-B14F-4D97-AF65-F5344CB8AC3E}">
        <p14:creationId xmlns:p14="http://schemas.microsoft.com/office/powerpoint/2010/main" val="426403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7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7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1500"/>
                                  </p:stCondLst>
                                  <p:iterate>
                                    <p:tmPct val="10000"/>
                                  </p:iterate>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7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1500"/>
                                  </p:stCondLst>
                                  <p:iterate>
                                    <p:tmPct val="10000"/>
                                  </p:iterate>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7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1500"/>
                                  </p:stCondLst>
                                  <p:iterate>
                                    <p:tmPct val="10000"/>
                                  </p:iterate>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7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3DC30F6-517B-A5B8-0C30-7191714CE4F9}"/>
              </a:ext>
            </a:extLst>
          </p:cNvPr>
          <p:cNvSpPr/>
          <p:nvPr/>
        </p:nvSpPr>
        <p:spPr>
          <a:xfrm>
            <a:off x="999585" y="1743075"/>
            <a:ext cx="10179169" cy="451449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030FD700-069E-45B7-99EE-9FD40B196D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3" name="Title 1">
            <a:extLst>
              <a:ext uri="{FF2B5EF4-FFF2-40B4-BE49-F238E27FC236}">
                <a16:creationId xmlns:a16="http://schemas.microsoft.com/office/drawing/2014/main" id="{6CE32D09-53D1-A938-B263-08AF401E67DE}"/>
              </a:ext>
            </a:extLst>
          </p:cNvPr>
          <p:cNvSpPr txBox="1">
            <a:spLocks/>
          </p:cNvSpPr>
          <p:nvPr/>
        </p:nvSpPr>
        <p:spPr>
          <a:xfrm>
            <a:off x="2521789" y="333052"/>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spcAft>
                <a:spcPts val="600"/>
              </a:spcAft>
            </a:pPr>
            <a:r>
              <a:rPr lang="en-US"/>
              <a:t>Competitive Landscape</a:t>
            </a:r>
          </a:p>
        </p:txBody>
      </p:sp>
      <p:pic>
        <p:nvPicPr>
          <p:cNvPr id="5" name="Content Placeholder 4" descr="Zoom">
            <a:extLst>
              <a:ext uri="{FF2B5EF4-FFF2-40B4-BE49-F238E27FC236}">
                <a16:creationId xmlns:a16="http://schemas.microsoft.com/office/drawing/2014/main" id="{D70E26C7-EB03-D0D6-FA16-C04A7FF8AB36}"/>
              </a:ext>
            </a:extLst>
          </p:cNvPr>
          <p:cNvPicPr>
            <a:picLocks noChangeAspect="1"/>
          </p:cNvPicPr>
          <p:nvPr/>
        </p:nvPicPr>
        <p:blipFill>
          <a:blip r:embed="rId4"/>
          <a:stretch>
            <a:fillRect/>
          </a:stretch>
        </p:blipFill>
        <p:spPr>
          <a:xfrm>
            <a:off x="9047580" y="4000306"/>
            <a:ext cx="1582787" cy="1582788"/>
          </a:xfrm>
          <a:prstGeom prst="rect">
            <a:avLst/>
          </a:prstGeom>
        </p:spPr>
      </p:pic>
      <p:pic>
        <p:nvPicPr>
          <p:cNvPr id="7" name="Picture 6" descr="Google Meet on the App Store">
            <a:extLst>
              <a:ext uri="{FF2B5EF4-FFF2-40B4-BE49-F238E27FC236}">
                <a16:creationId xmlns:a16="http://schemas.microsoft.com/office/drawing/2014/main" id="{3B7AD9C4-7FAC-C048-238B-453D8B4AF687}"/>
              </a:ext>
            </a:extLst>
          </p:cNvPr>
          <p:cNvPicPr>
            <a:picLocks noChangeAspect="1"/>
          </p:cNvPicPr>
          <p:nvPr/>
        </p:nvPicPr>
        <p:blipFill>
          <a:blip r:embed="rId5"/>
          <a:stretch>
            <a:fillRect/>
          </a:stretch>
        </p:blipFill>
        <p:spPr>
          <a:xfrm>
            <a:off x="4429260" y="2271819"/>
            <a:ext cx="2569899" cy="1221567"/>
          </a:xfrm>
          <a:prstGeom prst="rect">
            <a:avLst/>
          </a:prstGeom>
        </p:spPr>
      </p:pic>
      <p:pic>
        <p:nvPicPr>
          <p:cNvPr id="9" name="Content Placeholder 5" descr="Overview: MS Teams | TeamSupport ...">
            <a:extLst>
              <a:ext uri="{FF2B5EF4-FFF2-40B4-BE49-F238E27FC236}">
                <a16:creationId xmlns:a16="http://schemas.microsoft.com/office/drawing/2014/main" id="{2220AF8E-A7A0-E6BF-0CE0-11492C5F1444}"/>
              </a:ext>
            </a:extLst>
          </p:cNvPr>
          <p:cNvPicPr>
            <a:picLocks noChangeAspect="1"/>
          </p:cNvPicPr>
          <p:nvPr/>
        </p:nvPicPr>
        <p:blipFill>
          <a:blip r:embed="rId6"/>
          <a:stretch>
            <a:fillRect/>
          </a:stretch>
        </p:blipFill>
        <p:spPr>
          <a:xfrm>
            <a:off x="1512831" y="3992995"/>
            <a:ext cx="3931956" cy="1572782"/>
          </a:xfrm>
          <a:prstGeom prst="rect">
            <a:avLst/>
          </a:prstGeom>
        </p:spPr>
      </p:pic>
      <p:pic>
        <p:nvPicPr>
          <p:cNvPr id="11" name="Content Placeholder 2" descr="Cisco Webex - Wikipedia">
            <a:extLst>
              <a:ext uri="{FF2B5EF4-FFF2-40B4-BE49-F238E27FC236}">
                <a16:creationId xmlns:a16="http://schemas.microsoft.com/office/drawing/2014/main" id="{AA961397-C153-8CC7-B927-26DCEF4C24C3}"/>
              </a:ext>
            </a:extLst>
          </p:cNvPr>
          <p:cNvPicPr>
            <a:picLocks noChangeAspect="1"/>
          </p:cNvPicPr>
          <p:nvPr/>
        </p:nvPicPr>
        <p:blipFill>
          <a:blip r:embed="rId7"/>
          <a:stretch>
            <a:fillRect/>
          </a:stretch>
        </p:blipFill>
        <p:spPr>
          <a:xfrm>
            <a:off x="7225517" y="2267616"/>
            <a:ext cx="3640557" cy="1244969"/>
          </a:xfrm>
          <a:prstGeom prst="rect">
            <a:avLst/>
          </a:prstGeom>
        </p:spPr>
      </p:pic>
      <p:pic>
        <p:nvPicPr>
          <p:cNvPr id="13" name="Picture 12" descr="GoToMeeting 2024 Overview: Pricing ...">
            <a:extLst>
              <a:ext uri="{FF2B5EF4-FFF2-40B4-BE49-F238E27FC236}">
                <a16:creationId xmlns:a16="http://schemas.microsoft.com/office/drawing/2014/main" id="{1024C18B-F6C1-5554-61EA-1F137F70673A}"/>
              </a:ext>
            </a:extLst>
          </p:cNvPr>
          <p:cNvPicPr>
            <a:picLocks noChangeAspect="1"/>
          </p:cNvPicPr>
          <p:nvPr/>
        </p:nvPicPr>
        <p:blipFill>
          <a:blip r:embed="rId8"/>
          <a:stretch>
            <a:fillRect/>
          </a:stretch>
        </p:blipFill>
        <p:spPr>
          <a:xfrm>
            <a:off x="1288056" y="2167881"/>
            <a:ext cx="2776809" cy="1419600"/>
          </a:xfrm>
          <a:prstGeom prst="rect">
            <a:avLst/>
          </a:prstGeom>
        </p:spPr>
      </p:pic>
      <p:pic>
        <p:nvPicPr>
          <p:cNvPr id="14" name="Picture 13" descr="8x8 eXperience Communications as a Service Review | PCMag">
            <a:extLst>
              <a:ext uri="{FF2B5EF4-FFF2-40B4-BE49-F238E27FC236}">
                <a16:creationId xmlns:a16="http://schemas.microsoft.com/office/drawing/2014/main" id="{37D334C9-F40D-0809-ADF7-B36383826FB5}"/>
              </a:ext>
            </a:extLst>
          </p:cNvPr>
          <p:cNvPicPr>
            <a:picLocks noChangeAspect="1"/>
          </p:cNvPicPr>
          <p:nvPr/>
        </p:nvPicPr>
        <p:blipFill>
          <a:blip r:embed="rId9"/>
          <a:stretch>
            <a:fillRect/>
          </a:stretch>
        </p:blipFill>
        <p:spPr>
          <a:xfrm>
            <a:off x="5860213" y="3993438"/>
            <a:ext cx="2743198" cy="1545311"/>
          </a:xfrm>
          <a:prstGeom prst="rect">
            <a:avLst/>
          </a:prstGeom>
        </p:spPr>
      </p:pic>
    </p:spTree>
    <p:extLst>
      <p:ext uri="{BB962C8B-B14F-4D97-AF65-F5344CB8AC3E}">
        <p14:creationId xmlns:p14="http://schemas.microsoft.com/office/powerpoint/2010/main" val="3610749725"/>
      </p:ext>
    </p:extLst>
  </p:cSld>
  <p:clrMapOvr>
    <a:masterClrMapping/>
  </p:clrMapOvr>
  <mc:AlternateContent xmlns:mc="http://schemas.openxmlformats.org/markup-compatibility/2006" xmlns:p14="http://schemas.microsoft.com/office/powerpoint/2010/main">
    <mc:Choice Requires="p14">
      <p:transition spd="slow" p14:dur="2000" advTm="81482"/>
    </mc:Choice>
    <mc:Fallback xmlns="">
      <p:transition spd="slow" advTm="8148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9C65A1FD-5C3D-426A-9BE7-4A2275C71D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52" name="Rectangle 51">
            <a:extLst>
              <a:ext uri="{FF2B5EF4-FFF2-40B4-BE49-F238E27FC236}">
                <a16:creationId xmlns:a16="http://schemas.microsoft.com/office/drawing/2014/main" id="{E0D11C56-894F-4398-8AD2-43357008C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D180FC7C-0771-46FB-819A-9A0CE95B0F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7434" r="1"/>
          <a:stretch/>
        </p:blipFill>
        <p:spPr>
          <a:xfrm>
            <a:off x="4564001" y="0"/>
            <a:ext cx="7627999" cy="1441450"/>
          </a:xfrm>
          <a:prstGeom prst="rect">
            <a:avLst/>
          </a:prstGeom>
        </p:spPr>
      </p:pic>
      <p:sp>
        <p:nvSpPr>
          <p:cNvPr id="2" name="Title 1">
            <a:extLst>
              <a:ext uri="{FF2B5EF4-FFF2-40B4-BE49-F238E27FC236}">
                <a16:creationId xmlns:a16="http://schemas.microsoft.com/office/drawing/2014/main" id="{055F1972-9DDC-43CC-8DEF-B55095649C41}"/>
              </a:ext>
            </a:extLst>
          </p:cNvPr>
          <p:cNvSpPr>
            <a:spLocks noGrp="1"/>
          </p:cNvSpPr>
          <p:nvPr>
            <p:ph type="title"/>
          </p:nvPr>
        </p:nvSpPr>
        <p:spPr>
          <a:xfrm>
            <a:off x="4673600" y="764373"/>
            <a:ext cx="6832600" cy="1293028"/>
          </a:xfrm>
        </p:spPr>
        <p:txBody>
          <a:bodyPr vert="horz" lIns="91440" tIns="45720" rIns="91440" bIns="45720" rtlCol="0" anchor="ctr">
            <a:normAutofit/>
          </a:bodyPr>
          <a:lstStyle/>
          <a:p>
            <a:r>
              <a:rPr lang="en-US"/>
              <a:t>Integration Challenges</a:t>
            </a:r>
          </a:p>
        </p:txBody>
      </p:sp>
      <p:pic>
        <p:nvPicPr>
          <p:cNvPr id="9" name="Content Placeholder 8" descr="Quality Control: Definition, Benefits ...">
            <a:extLst>
              <a:ext uri="{FF2B5EF4-FFF2-40B4-BE49-F238E27FC236}">
                <a16:creationId xmlns:a16="http://schemas.microsoft.com/office/drawing/2014/main" id="{E239D4A5-A913-DCAD-3041-1B81D7EA1A7A}"/>
              </a:ext>
            </a:extLst>
          </p:cNvPr>
          <p:cNvPicPr>
            <a:picLocks noChangeAspect="1"/>
          </p:cNvPicPr>
          <p:nvPr/>
        </p:nvPicPr>
        <p:blipFill rotWithShape="1">
          <a:blip r:embed="rId4"/>
          <a:srcRect t="21374" r="1" b="1170"/>
          <a:stretch/>
        </p:blipFill>
        <p:spPr>
          <a:xfrm>
            <a:off x="20" y="10"/>
            <a:ext cx="4079349" cy="1645910"/>
          </a:xfrm>
          <a:prstGeom prst="rect">
            <a:avLst/>
          </a:prstGeom>
        </p:spPr>
      </p:pic>
      <p:pic>
        <p:nvPicPr>
          <p:cNvPr id="6" name="Content Placeholder 5" descr="enterprise cybersecurity challenges ...">
            <a:extLst>
              <a:ext uri="{FF2B5EF4-FFF2-40B4-BE49-F238E27FC236}">
                <a16:creationId xmlns:a16="http://schemas.microsoft.com/office/drawing/2014/main" id="{5B8A8558-34E5-4CD6-9B04-9AB86168ECE4}"/>
              </a:ext>
            </a:extLst>
          </p:cNvPr>
          <p:cNvPicPr>
            <a:picLocks noGrp="1" noChangeAspect="1"/>
          </p:cNvPicPr>
          <p:nvPr>
            <p:ph sz="half" idx="2"/>
          </p:nvPr>
        </p:nvPicPr>
        <p:blipFill rotWithShape="1">
          <a:blip r:embed="rId5"/>
          <a:srcRect t="14768" r="1" b="13183"/>
          <a:stretch/>
        </p:blipFill>
        <p:spPr>
          <a:xfrm>
            <a:off x="20" y="1737360"/>
            <a:ext cx="4079349" cy="1645920"/>
          </a:xfrm>
          <a:prstGeom prst="rect">
            <a:avLst/>
          </a:prstGeom>
        </p:spPr>
      </p:pic>
      <p:pic>
        <p:nvPicPr>
          <p:cNvPr id="8" name="Picture 7" descr="update your system ...">
            <a:extLst>
              <a:ext uri="{FF2B5EF4-FFF2-40B4-BE49-F238E27FC236}">
                <a16:creationId xmlns:a16="http://schemas.microsoft.com/office/drawing/2014/main" id="{D777561F-8DD2-B398-63BB-9248FEF8A81B}"/>
              </a:ext>
            </a:extLst>
          </p:cNvPr>
          <p:cNvPicPr>
            <a:picLocks noChangeAspect="1"/>
          </p:cNvPicPr>
          <p:nvPr/>
        </p:nvPicPr>
        <p:blipFill rotWithShape="1">
          <a:blip r:embed="rId6"/>
          <a:srcRect t="7732" r="1" b="14811"/>
          <a:stretch/>
        </p:blipFill>
        <p:spPr>
          <a:xfrm>
            <a:off x="20" y="3474720"/>
            <a:ext cx="4079349" cy="1645920"/>
          </a:xfrm>
          <a:prstGeom prst="rect">
            <a:avLst/>
          </a:prstGeom>
        </p:spPr>
      </p:pic>
      <p:pic>
        <p:nvPicPr>
          <p:cNvPr id="5" name="Content Placeholder 4" descr="5 data integration challenges to look ...">
            <a:extLst>
              <a:ext uri="{FF2B5EF4-FFF2-40B4-BE49-F238E27FC236}">
                <a16:creationId xmlns:a16="http://schemas.microsoft.com/office/drawing/2014/main" id="{1B7615B0-CB79-B1C4-F4E0-3980E5C8CCC8}"/>
              </a:ext>
            </a:extLst>
          </p:cNvPr>
          <p:cNvPicPr>
            <a:picLocks noChangeAspect="1"/>
          </p:cNvPicPr>
          <p:nvPr/>
        </p:nvPicPr>
        <p:blipFill rotWithShape="1">
          <a:blip r:embed="rId7"/>
          <a:srcRect t="5069" r="-1" b="2240"/>
          <a:stretch/>
        </p:blipFill>
        <p:spPr>
          <a:xfrm>
            <a:off x="20" y="5212080"/>
            <a:ext cx="4079349" cy="1645920"/>
          </a:xfrm>
          <a:prstGeom prst="rect">
            <a:avLst/>
          </a:prstGeom>
        </p:spPr>
      </p:pic>
      <p:sp>
        <p:nvSpPr>
          <p:cNvPr id="54" name="Content Placeholder 28">
            <a:extLst>
              <a:ext uri="{FF2B5EF4-FFF2-40B4-BE49-F238E27FC236}">
                <a16:creationId xmlns:a16="http://schemas.microsoft.com/office/drawing/2014/main" id="{CA963766-6E00-E540-F40E-092C4BE2CA90}"/>
              </a:ext>
            </a:extLst>
          </p:cNvPr>
          <p:cNvSpPr>
            <a:spLocks noGrp="1"/>
          </p:cNvSpPr>
          <p:nvPr>
            <p:ph sz="half" idx="1"/>
          </p:nvPr>
        </p:nvSpPr>
        <p:spPr>
          <a:xfrm>
            <a:off x="4601714" y="2798409"/>
            <a:ext cx="6904486" cy="3420276"/>
          </a:xfrm>
        </p:spPr>
        <p:txBody>
          <a:bodyPr vert="horz" lIns="91440" tIns="45720" rIns="91440" bIns="45720" rtlCol="0" anchor="t">
            <a:normAutofit/>
          </a:bodyPr>
          <a:lstStyle/>
          <a:p>
            <a:r>
              <a:rPr lang="en-US"/>
              <a:t>Integrations solutions that fit user needs</a:t>
            </a:r>
          </a:p>
          <a:p>
            <a:r>
              <a:rPr lang="en-US"/>
              <a:t>Security risks &amp; measures</a:t>
            </a:r>
          </a:p>
          <a:p>
            <a:r>
              <a:rPr lang="en-US"/>
              <a:t>Quality control</a:t>
            </a:r>
          </a:p>
          <a:p>
            <a:r>
              <a:rPr lang="en-US"/>
              <a:t>User support</a:t>
            </a:r>
          </a:p>
          <a:p>
            <a:r>
              <a:rPr lang="en-US"/>
              <a:t>Various software updates</a:t>
            </a:r>
          </a:p>
        </p:txBody>
      </p:sp>
    </p:spTree>
    <p:extLst>
      <p:ext uri="{BB962C8B-B14F-4D97-AF65-F5344CB8AC3E}">
        <p14:creationId xmlns:p14="http://schemas.microsoft.com/office/powerpoint/2010/main" val="4003431478"/>
      </p:ext>
    </p:extLst>
  </p:cSld>
  <p:clrMapOvr>
    <a:masterClrMapping/>
  </p:clrMapOvr>
  <mc:AlternateContent xmlns:mc="http://schemas.openxmlformats.org/markup-compatibility/2006" xmlns:p14="http://schemas.microsoft.com/office/powerpoint/2010/main">
    <mc:Choice Requires="p14">
      <p:transition spd="slow" p14:dur="2000" advTm="101699"/>
    </mc:Choice>
    <mc:Fallback xmlns="">
      <p:transition spd="slow" advTm="10169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2734-60E1-7216-DB90-7F6AF3AC6407}"/>
              </a:ext>
            </a:extLst>
          </p:cNvPr>
          <p:cNvSpPr>
            <a:spLocks noGrp="1"/>
          </p:cNvSpPr>
          <p:nvPr>
            <p:ph type="title"/>
          </p:nvPr>
        </p:nvSpPr>
        <p:spPr>
          <a:xfrm>
            <a:off x="0" y="0"/>
            <a:ext cx="8610600" cy="1293028"/>
          </a:xfrm>
        </p:spPr>
        <p:txBody>
          <a:bodyPr/>
          <a:lstStyle/>
          <a:p>
            <a:pPr algn="l"/>
            <a:r>
              <a:rPr lang="en-US"/>
              <a:t>conclusions</a:t>
            </a:r>
          </a:p>
        </p:txBody>
      </p:sp>
      <p:sp>
        <p:nvSpPr>
          <p:cNvPr id="3" name="Content Placeholder 2">
            <a:extLst>
              <a:ext uri="{FF2B5EF4-FFF2-40B4-BE49-F238E27FC236}">
                <a16:creationId xmlns:a16="http://schemas.microsoft.com/office/drawing/2014/main" id="{2EE471D9-7C8A-8A80-224C-7C0D0E61F4EA}"/>
              </a:ext>
            </a:extLst>
          </p:cNvPr>
          <p:cNvSpPr>
            <a:spLocks noGrp="1"/>
          </p:cNvSpPr>
          <p:nvPr>
            <p:ph idx="1"/>
          </p:nvPr>
        </p:nvSpPr>
        <p:spPr>
          <a:xfrm>
            <a:off x="0" y="942920"/>
            <a:ext cx="10120184" cy="5671692"/>
          </a:xfrm>
        </p:spPr>
        <p:txBody>
          <a:bodyPr vert="horz" lIns="91440" tIns="45720" rIns="91440" bIns="45720" rtlCol="0" anchor="t">
            <a:normAutofit/>
          </a:bodyPr>
          <a:lstStyle/>
          <a:p>
            <a:pPr marL="457200" indent="-457200">
              <a:buAutoNum type="arabicPeriod"/>
            </a:pPr>
            <a:r>
              <a:rPr lang="en-US" sz="2000">
                <a:ea typeface="+mn-lt"/>
                <a:cs typeface="+mn-lt"/>
              </a:rPr>
              <a:t>Zoom experienced meteoric growth during the COVID-19 pandemic.</a:t>
            </a:r>
          </a:p>
          <a:p>
            <a:pPr marL="457200" indent="-457200">
              <a:buAutoNum type="arabicPeriod"/>
            </a:pPr>
            <a:r>
              <a:rPr lang="en-US" sz="2000">
                <a:ea typeface="+mn-lt"/>
                <a:cs typeface="+mn-lt"/>
              </a:rPr>
              <a:t>Founder and CEO Eric Yuan demonstrated bold leadership by quickly freezing all new feature development to focus entirely on scaling capacity and enhancing security.</a:t>
            </a:r>
          </a:p>
          <a:p>
            <a:pPr marL="457200" indent="-457200">
              <a:buAutoNum type="arabicPeriod"/>
            </a:pPr>
            <a:r>
              <a:rPr lang="en-US" sz="2000">
                <a:ea typeface="+mn-lt"/>
                <a:cs typeface="+mn-lt"/>
              </a:rPr>
              <a:t>Zoom's workforce went fully remote during the pandemic, requiring an overhaul of hiring, onboarding, and cultural practices.</a:t>
            </a:r>
          </a:p>
          <a:p>
            <a:pPr marL="457200" indent="-457200">
              <a:buAutoNum type="arabicPeriod"/>
            </a:pPr>
            <a:r>
              <a:rPr lang="en-US" sz="2000">
                <a:ea typeface="+mn-lt"/>
                <a:cs typeface="+mn-lt"/>
              </a:rPr>
              <a:t>Zoom faced scrutiny over security flaws like "Zoombombing" and had to be transparent in acknowledging mistakes while working urgently to re-earn user trust.</a:t>
            </a:r>
          </a:p>
          <a:p>
            <a:pPr marL="457200" indent="-457200">
              <a:buAutoNum type="arabicPeriod"/>
            </a:pPr>
            <a:r>
              <a:rPr lang="en-US" sz="2000">
                <a:ea typeface="+mn-lt"/>
                <a:cs typeface="+mn-lt"/>
              </a:rPr>
              <a:t>Looking ahead, Zoom faced key strategic decisions around its focus on enterprise versus consumer markets and how to drive further product innovation and monetization.</a:t>
            </a:r>
          </a:p>
          <a:p>
            <a:pPr marL="457200" indent="-457200">
              <a:buAutoNum type="arabicPeriod"/>
            </a:pPr>
            <a:r>
              <a:rPr lang="en-US" sz="2000">
                <a:ea typeface="+mn-lt"/>
                <a:cs typeface="+mn-lt"/>
              </a:rPr>
              <a:t>Despite the challenges, Yuan remained Mission-driven to ensure Zoom did "the right thing for the world" during the crisis while keeping employees and customers happy.</a:t>
            </a:r>
          </a:p>
          <a:p>
            <a:pPr marL="457200" indent="-457200">
              <a:buAutoNum type="arabicPeriod"/>
            </a:pPr>
            <a:endParaRPr lang="en-US" sz="2000"/>
          </a:p>
        </p:txBody>
      </p:sp>
    </p:spTree>
    <p:extLst>
      <p:ext uri="{BB962C8B-B14F-4D97-AF65-F5344CB8AC3E}">
        <p14:creationId xmlns:p14="http://schemas.microsoft.com/office/powerpoint/2010/main" val="2526654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3C916EA7-B504-36BF-CCEE-39F97276E9B1}"/>
              </a:ext>
            </a:extLst>
          </p:cNvPr>
          <p:cNvSpPr>
            <a:spLocks noGrp="1"/>
          </p:cNvSpPr>
          <p:nvPr/>
        </p:nvSpPr>
        <p:spPr>
          <a:xfrm>
            <a:off x="1377696" y="194874"/>
            <a:ext cx="9144000" cy="494498"/>
          </a:xfrm>
          <a:prstGeom prst="rect">
            <a:avLst/>
          </a:prstGeom>
        </p:spPr>
        <p:txBody>
          <a:bodyPr vert="horz" lIns="0" tIns="0" rIns="0" bIns="0" rtlCol="0" anchor="t">
            <a:normAutofit fontScale="97500"/>
          </a:bodyPr>
          <a:lstStyle>
            <a:lvl1pPr algn="l" defTabSz="685800" rtl="0" eaLnBrk="1" latinLnBrk="0" hangingPunct="1">
              <a:lnSpc>
                <a:spcPct val="90000"/>
              </a:lnSpc>
              <a:spcBef>
                <a:spcPct val="0"/>
              </a:spcBef>
              <a:buNone/>
              <a:defRPr sz="3000" b="1" i="0" kern="1200" cap="all" spc="450" baseline="0">
                <a:solidFill>
                  <a:schemeClr val="tx1"/>
                </a:solidFill>
                <a:latin typeface="+mj-lt"/>
                <a:ea typeface="+mj-ea"/>
                <a:cs typeface="Arial Black" panose="020B0604020202020204" pitchFamily="34" charset="0"/>
              </a:defRPr>
            </a:lvl1pPr>
          </a:lstStyle>
          <a:p>
            <a:pPr algn="just"/>
            <a:r>
              <a:rPr lang="en-US" sz="2800">
                <a:solidFill>
                  <a:schemeClr val="tx1">
                    <a:lumMod val="95000"/>
                  </a:schemeClr>
                </a:solidFill>
              </a:rPr>
              <a:t>References</a:t>
            </a:r>
            <a:endParaRPr lang="en-US" sz="2800">
              <a:solidFill>
                <a:schemeClr val="accent6">
                  <a:lumMod val="75000"/>
                </a:schemeClr>
              </a:solidFill>
            </a:endParaRPr>
          </a:p>
        </p:txBody>
      </p:sp>
      <p:sp>
        <p:nvSpPr>
          <p:cNvPr id="2" name="TextBox 1">
            <a:extLst>
              <a:ext uri="{FF2B5EF4-FFF2-40B4-BE49-F238E27FC236}">
                <a16:creationId xmlns:a16="http://schemas.microsoft.com/office/drawing/2014/main" id="{9860BA64-ADA7-585B-80FB-6637F52E8813}"/>
              </a:ext>
            </a:extLst>
          </p:cNvPr>
          <p:cNvSpPr txBox="1"/>
          <p:nvPr/>
        </p:nvSpPr>
        <p:spPr>
          <a:xfrm>
            <a:off x="270895" y="1002890"/>
            <a:ext cx="11713524"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2000" dirty="0">
                <a:latin typeface="Times New Roman"/>
                <a:cs typeface="Calibri"/>
              </a:rPr>
              <a:t>Paterson, Katie. “Zoom vs. Microsoft Teams: Which Should You Choose? | Zapier.” </a:t>
            </a:r>
            <a:r>
              <a:rPr lang="en-US" sz="2000" i="1" dirty="0">
                <a:latin typeface="Times New Roman"/>
                <a:cs typeface="Calibri"/>
              </a:rPr>
              <a:t>Zapier.com</a:t>
            </a:r>
            <a:r>
              <a:rPr lang="en-US" sz="2000" dirty="0">
                <a:latin typeface="Times New Roman"/>
                <a:cs typeface="Calibri"/>
              </a:rPr>
              <a:t>, 7 Apr. 2022, zapier.com/blog/zoom-vs-teams/. </a:t>
            </a:r>
          </a:p>
          <a:p>
            <a:pPr marL="171450" indent="-171450">
              <a:buFont typeface="Arial"/>
              <a:buChar char="•"/>
            </a:pPr>
            <a:r>
              <a:rPr lang="en-US" sz="2000" dirty="0">
                <a:latin typeface="Times New Roman"/>
                <a:cs typeface="Calibri"/>
              </a:rPr>
              <a:t>Novak, Janet </a:t>
            </a:r>
            <a:r>
              <a:rPr lang="en-US" sz="2000" dirty="0" err="1">
                <a:latin typeface="Times New Roman"/>
                <a:cs typeface="Calibri"/>
              </a:rPr>
              <a:t>te</a:t>
            </a:r>
            <a:r>
              <a:rPr lang="en-US" sz="2000" dirty="0">
                <a:latin typeface="Times New Roman"/>
                <a:cs typeface="Calibri"/>
              </a:rPr>
              <a:t>, and Rob Watts. “Microsoft Teams vs. Zoom.” </a:t>
            </a:r>
            <a:r>
              <a:rPr lang="en-US" sz="2000" i="1" dirty="0">
                <a:latin typeface="Times New Roman"/>
                <a:cs typeface="Calibri"/>
              </a:rPr>
              <a:t>Forbes Advisor</a:t>
            </a:r>
            <a:r>
              <a:rPr lang="en-US" sz="2000" dirty="0">
                <a:latin typeface="Times New Roman"/>
                <a:cs typeface="Calibri"/>
              </a:rPr>
              <a:t>, 13 Sept. 2021, </a:t>
            </a:r>
            <a:r>
              <a:rPr lang="en-US" sz="2000" dirty="0">
                <a:latin typeface="Times New Roman"/>
                <a:cs typeface="Calibri"/>
                <a:hlinkClick r:id="rId2">
                  <a:extLst>
                    <a:ext uri="{A12FA001-AC4F-418D-AE19-62706E023703}">
                      <ahyp:hlinkClr xmlns:ahyp="http://schemas.microsoft.com/office/drawing/2018/hyperlinkcolor" val="tx"/>
                    </a:ext>
                  </a:extLst>
                </a:hlinkClick>
              </a:rPr>
              <a:t>www.forbes.com/advisor/business/software/microsoft-teams-vs-zoom/</a:t>
            </a:r>
            <a:r>
              <a:rPr lang="en-US" sz="2000" dirty="0">
                <a:latin typeface="Times New Roman"/>
                <a:cs typeface="Calibri"/>
              </a:rPr>
              <a:t>.</a:t>
            </a:r>
          </a:p>
          <a:p>
            <a:pPr marL="171450" indent="-171450">
              <a:buFont typeface="Arial"/>
              <a:buChar char="•"/>
            </a:pPr>
            <a:r>
              <a:rPr lang="en-US" sz="2000" dirty="0">
                <a:latin typeface="Times New Roman"/>
                <a:cs typeface="Calibri"/>
              </a:rPr>
              <a:t>Inc, Gartner. “Top Zoom Competitors &amp; Alternatives 2023 | Gartner Peer Insights - Unified Communications as a Service, Worldwide.” Gartner, www.gartner.com/reviews/market/unified-communications-as-a-service-worldwide/vendor/zoom/alternatives.</a:t>
            </a:r>
          </a:p>
          <a:p>
            <a:pPr marL="171450" indent="-171450">
              <a:buFont typeface="Arial"/>
              <a:buChar char="•"/>
            </a:pPr>
            <a:r>
              <a:rPr lang="en-US" sz="2000" dirty="0">
                <a:latin typeface="Times New Roman"/>
                <a:cs typeface="Calibri"/>
              </a:rPr>
              <a:t>‌“How to Combine Zoom Recordings: Merge Videos and Audio from Recorded Meetings.” Www.flexclip.com, www.flexclip.com/learn/how-to-combine-zoom-recordings.html#:~:text=But%20the%20bottom%20line%20is. Accessed 26 Apr. 2024.</a:t>
            </a:r>
          </a:p>
          <a:p>
            <a:pPr marL="171450" indent="-171450">
              <a:buFont typeface="Arial"/>
              <a:buChar char="•"/>
            </a:pPr>
            <a:r>
              <a:rPr lang="en-US" sz="2000" dirty="0">
                <a:latin typeface="Times New Roman"/>
                <a:cs typeface="Calibri"/>
              </a:rPr>
              <a:t> “Video Conferencing, Web Conferencing, Webinars, Screen Sharing.” </a:t>
            </a:r>
            <a:r>
              <a:rPr lang="en-US" sz="2000" i="1" dirty="0">
                <a:latin typeface="Times New Roman"/>
                <a:cs typeface="Calibri"/>
              </a:rPr>
              <a:t>Zoom Video</a:t>
            </a:r>
            <a:r>
              <a:rPr lang="en-US" sz="2000" dirty="0">
                <a:latin typeface="Times New Roman"/>
                <a:cs typeface="Calibri"/>
              </a:rPr>
              <a:t>, 2023, zoom.us/.</a:t>
            </a:r>
          </a:p>
          <a:p>
            <a:pPr marL="171450" indent="-171450">
              <a:buFont typeface="Arial"/>
              <a:buChar char="•"/>
            </a:pPr>
            <a:r>
              <a:rPr lang="en-US" sz="2000" dirty="0">
                <a:latin typeface="Times New Roman"/>
                <a:cs typeface="Calibri"/>
              </a:rPr>
              <a:t>“Class Module 13 – Moving Forward”.</a:t>
            </a:r>
          </a:p>
          <a:p>
            <a:pPr marL="171450" indent="-171450">
              <a:buFont typeface="Arial"/>
              <a:buChar char="•"/>
            </a:pPr>
            <a:r>
              <a:rPr lang="en-US" sz="2000" dirty="0">
                <a:latin typeface="Times New Roman"/>
                <a:cs typeface="Calibri"/>
              </a:rPr>
              <a:t>“Class Module 2 – Fundamentals of IT Strategy”.</a:t>
            </a:r>
          </a:p>
          <a:p>
            <a:pPr marL="171450" indent="-171450">
              <a:buFont typeface="Arial"/>
              <a:buChar char="•"/>
            </a:pPr>
            <a:r>
              <a:rPr lang="en-US" sz="2000" dirty="0">
                <a:latin typeface="Times New Roman"/>
                <a:cs typeface="Calibri"/>
              </a:rPr>
              <a:t>“Class Module 14 – </a:t>
            </a:r>
            <a:r>
              <a:rPr lang="en-US" sz="2000" dirty="0" err="1">
                <a:latin typeface="Times New Roman"/>
                <a:cs typeface="Calibri"/>
              </a:rPr>
              <a:t>Mr</a:t>
            </a:r>
            <a:r>
              <a:rPr lang="en-US" sz="2000" dirty="0">
                <a:latin typeface="Times New Roman"/>
                <a:cs typeface="Calibri"/>
              </a:rPr>
              <a:t> Dan Roberts’ Lecture”.</a:t>
            </a:r>
          </a:p>
          <a:p>
            <a:pPr marL="171450" indent="-171450">
              <a:buFont typeface="Arial"/>
              <a:buChar char="•"/>
            </a:pPr>
            <a:endParaRPr lang="en-US" sz="2000" dirty="0">
              <a:latin typeface="Times New Roman"/>
              <a:cs typeface="Calibri"/>
            </a:endParaRPr>
          </a:p>
          <a:p>
            <a:pPr marL="171450" indent="-171450">
              <a:buFont typeface="Arial"/>
              <a:buChar char="•"/>
            </a:pPr>
            <a:endParaRPr lang="en-US" sz="2000" dirty="0">
              <a:latin typeface="Times New Roman"/>
              <a:cs typeface="Calibri"/>
            </a:endParaRPr>
          </a:p>
          <a:p>
            <a:pPr>
              <a:buFont typeface="Arial"/>
              <a:buChar char="•"/>
            </a:pPr>
            <a:r>
              <a:rPr lang="en-US" sz="1200" dirty="0">
                <a:solidFill>
                  <a:srgbClr val="000000"/>
                </a:solidFill>
                <a:latin typeface="Calibri"/>
                <a:cs typeface="Calibri"/>
              </a:rPr>
              <a:t>‌</a:t>
            </a:r>
            <a:endParaRPr lang="en-US" dirty="0">
              <a:solidFill>
                <a:srgbClr val="000000"/>
              </a:solidFill>
            </a:endParaRPr>
          </a:p>
          <a:p>
            <a:pPr marL="171450" indent="-171450">
              <a:buFont typeface="Arial"/>
              <a:buChar char="•"/>
            </a:pPr>
            <a:endParaRPr lang="en-US" sz="1200" dirty="0">
              <a:latin typeface="Calibri"/>
              <a:cs typeface="Calibri"/>
            </a:endParaRPr>
          </a:p>
          <a:p>
            <a:pPr marL="171450" indent="-171450">
              <a:buFont typeface="Arial"/>
              <a:buChar char="•"/>
            </a:pPr>
            <a:endParaRPr lang="en-US" sz="1200" dirty="0">
              <a:latin typeface="Calibri"/>
              <a:cs typeface="Calibri"/>
            </a:endParaRPr>
          </a:p>
          <a:p>
            <a:pPr marL="171450" indent="-171450">
              <a:buFont typeface="Arial"/>
              <a:buChar char="•"/>
            </a:pPr>
            <a:endParaRPr lang="en-US" sz="1200" dirty="0">
              <a:latin typeface="Calibri"/>
              <a:cs typeface="Calibri"/>
            </a:endParaRPr>
          </a:p>
        </p:txBody>
      </p:sp>
    </p:spTree>
    <p:extLst>
      <p:ext uri="{BB962C8B-B14F-4D97-AF65-F5344CB8AC3E}">
        <p14:creationId xmlns:p14="http://schemas.microsoft.com/office/powerpoint/2010/main" val="2304201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426D78-08D4-5A28-AE3A-E0540F62BE4C}"/>
              </a:ext>
            </a:extLst>
          </p:cNvPr>
          <p:cNvSpPr txBox="1"/>
          <p:nvPr/>
        </p:nvSpPr>
        <p:spPr>
          <a:xfrm>
            <a:off x="182880" y="320040"/>
            <a:ext cx="10963656" cy="369332"/>
          </a:xfrm>
          <a:prstGeom prst="rect">
            <a:avLst/>
          </a:prstGeom>
          <a:noFill/>
        </p:spPr>
        <p:txBody>
          <a:bodyPr wrap="square" rtlCol="0">
            <a:spAutoFit/>
          </a:bodyPr>
          <a:lstStyle/>
          <a:p>
            <a:r>
              <a:rPr lang="en-US"/>
              <a:t> </a:t>
            </a:r>
          </a:p>
        </p:txBody>
      </p:sp>
      <p:sp>
        <p:nvSpPr>
          <p:cNvPr id="8" name="Title 4">
            <a:extLst>
              <a:ext uri="{FF2B5EF4-FFF2-40B4-BE49-F238E27FC236}">
                <a16:creationId xmlns:a16="http://schemas.microsoft.com/office/drawing/2014/main" id="{A802055D-BD67-49CC-97D2-318D39FC7F10}"/>
              </a:ext>
            </a:extLst>
          </p:cNvPr>
          <p:cNvSpPr>
            <a:spLocks noGrp="1"/>
          </p:cNvSpPr>
          <p:nvPr/>
        </p:nvSpPr>
        <p:spPr>
          <a:xfrm>
            <a:off x="1377696" y="194874"/>
            <a:ext cx="9144000" cy="494498"/>
          </a:xfrm>
          <a:prstGeom prst="rect">
            <a:avLst/>
          </a:prstGeom>
        </p:spPr>
        <p:txBody>
          <a:bodyPr vert="horz" lIns="0" tIns="0" rIns="0" bIns="0" rtlCol="0" anchor="t">
            <a:normAutofit fontScale="82500" lnSpcReduction="20000"/>
          </a:bodyPr>
          <a:lstStyle>
            <a:lvl1pPr algn="l" defTabSz="685800" rtl="0" eaLnBrk="1" latinLnBrk="0" hangingPunct="1">
              <a:lnSpc>
                <a:spcPct val="90000"/>
              </a:lnSpc>
              <a:spcBef>
                <a:spcPct val="0"/>
              </a:spcBef>
              <a:buNone/>
              <a:defRPr sz="3000" b="1" i="0" kern="1200" cap="all" spc="450" baseline="0">
                <a:solidFill>
                  <a:schemeClr val="tx1"/>
                </a:solidFill>
                <a:latin typeface="+mj-lt"/>
                <a:ea typeface="+mj-ea"/>
                <a:cs typeface="Arial Black" panose="020B0604020202020204" pitchFamily="34" charset="0"/>
              </a:defRPr>
            </a:lvl1pPr>
          </a:lstStyle>
          <a:p>
            <a:pPr algn="just"/>
            <a:r>
              <a:rPr lang="en-US" sz="2800" b="1">
                <a:solidFill>
                  <a:schemeClr val="tx1">
                    <a:lumMod val="95000"/>
                  </a:schemeClr>
                </a:solidFill>
              </a:rPr>
              <a:t>Required Case Study Check List</a:t>
            </a:r>
            <a:br>
              <a:rPr lang="en-US" sz="2800"/>
            </a:br>
            <a:endParaRPr lang="en-US" sz="2800">
              <a:solidFill>
                <a:schemeClr val="accent6">
                  <a:lumMod val="75000"/>
                </a:schemeClr>
              </a:solidFill>
            </a:endParaRPr>
          </a:p>
        </p:txBody>
      </p:sp>
      <p:graphicFrame>
        <p:nvGraphicFramePr>
          <p:cNvPr id="3" name="Table 2">
            <a:extLst>
              <a:ext uri="{FF2B5EF4-FFF2-40B4-BE49-F238E27FC236}">
                <a16:creationId xmlns:a16="http://schemas.microsoft.com/office/drawing/2014/main" id="{464511EE-A8B5-D4BA-DA27-927D72553F16}"/>
              </a:ext>
            </a:extLst>
          </p:cNvPr>
          <p:cNvGraphicFramePr>
            <a:graphicFrameLocks noGrp="1"/>
          </p:cNvGraphicFramePr>
          <p:nvPr>
            <p:extLst>
              <p:ext uri="{D42A27DB-BD31-4B8C-83A1-F6EECF244321}">
                <p14:modId xmlns:p14="http://schemas.microsoft.com/office/powerpoint/2010/main" val="2377974000"/>
              </p:ext>
            </p:extLst>
          </p:nvPr>
        </p:nvGraphicFramePr>
        <p:xfrm>
          <a:off x="113270" y="504567"/>
          <a:ext cx="11988975" cy="6316452"/>
        </p:xfrm>
        <a:graphic>
          <a:graphicData uri="http://schemas.openxmlformats.org/drawingml/2006/table">
            <a:tbl>
              <a:tblPr bandRow="1">
                <a:tableStyleId>{5C22544A-7EE6-4342-B048-85BDC9FD1C3A}</a:tableStyleId>
              </a:tblPr>
              <a:tblGrid>
                <a:gridCol w="7371115">
                  <a:extLst>
                    <a:ext uri="{9D8B030D-6E8A-4147-A177-3AD203B41FA5}">
                      <a16:colId xmlns:a16="http://schemas.microsoft.com/office/drawing/2014/main" val="4102017707"/>
                    </a:ext>
                  </a:extLst>
                </a:gridCol>
                <a:gridCol w="964564">
                  <a:extLst>
                    <a:ext uri="{9D8B030D-6E8A-4147-A177-3AD203B41FA5}">
                      <a16:colId xmlns:a16="http://schemas.microsoft.com/office/drawing/2014/main" val="3056369251"/>
                    </a:ext>
                  </a:extLst>
                </a:gridCol>
                <a:gridCol w="2025590">
                  <a:extLst>
                    <a:ext uri="{9D8B030D-6E8A-4147-A177-3AD203B41FA5}">
                      <a16:colId xmlns:a16="http://schemas.microsoft.com/office/drawing/2014/main" val="3441824217"/>
                    </a:ext>
                  </a:extLst>
                </a:gridCol>
                <a:gridCol w="1627706">
                  <a:extLst>
                    <a:ext uri="{9D8B030D-6E8A-4147-A177-3AD203B41FA5}">
                      <a16:colId xmlns:a16="http://schemas.microsoft.com/office/drawing/2014/main" val="104189207"/>
                    </a:ext>
                  </a:extLst>
                </a:gridCol>
              </a:tblGrid>
              <a:tr h="1236903">
                <a:tc>
                  <a:txBody>
                    <a:bodyPr/>
                    <a:lstStyle/>
                    <a:p>
                      <a:pPr algn="ctr" fontAlgn="base"/>
                      <a:r>
                        <a:rPr lang="en-US" sz="1350" b="1">
                          <a:solidFill>
                            <a:srgbClr val="FFFFFF"/>
                          </a:solidFill>
                          <a:effectLst/>
                          <a:highlight>
                            <a:srgbClr val="3AEFCC"/>
                          </a:highlight>
                          <a:latin typeface="Avenir Next LT Pro"/>
                        </a:rPr>
                        <a:t>Case Study Items</a:t>
                      </a:r>
                      <a:endParaRPr lang="en-US" b="1">
                        <a:solidFill>
                          <a:srgbClr val="FFFFFF"/>
                        </a:solidFill>
                        <a:effectLst/>
                        <a:highlight>
                          <a:srgbClr val="3AEFCC"/>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3489" cap="flat" cmpd="sng" algn="ctr">
                      <a:solidFill>
                        <a:srgbClr val="FFFFFF"/>
                      </a:solidFill>
                      <a:prstDash val="solid"/>
                      <a:round/>
                      <a:headEnd type="none" w="med" len="med"/>
                      <a:tailEnd type="none" w="med" len="med"/>
                    </a:lnB>
                    <a:solidFill>
                      <a:srgbClr val="3AEFCC"/>
                    </a:solidFill>
                  </a:tcPr>
                </a:tc>
                <a:tc>
                  <a:txBody>
                    <a:bodyPr/>
                    <a:lstStyle/>
                    <a:p>
                      <a:pPr algn="ctr" fontAlgn="base"/>
                      <a:r>
                        <a:rPr lang="en-US" sz="1350" b="1">
                          <a:solidFill>
                            <a:srgbClr val="FFFFFF"/>
                          </a:solidFill>
                          <a:effectLst/>
                          <a:highlight>
                            <a:srgbClr val="3AEFCC"/>
                          </a:highlight>
                          <a:latin typeface="Avenir Next LT Pro"/>
                        </a:rPr>
                        <a:t>Yes/No</a:t>
                      </a:r>
                      <a:endParaRPr lang="en-US" b="1">
                        <a:solidFill>
                          <a:srgbClr val="FFFFFF"/>
                        </a:solidFill>
                        <a:effectLst/>
                        <a:highlight>
                          <a:srgbClr val="3AEFCC"/>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3489" cap="flat" cmpd="sng" algn="ctr">
                      <a:solidFill>
                        <a:srgbClr val="FFFFFF"/>
                      </a:solidFill>
                      <a:prstDash val="solid"/>
                      <a:round/>
                      <a:headEnd type="none" w="med" len="med"/>
                      <a:tailEnd type="none" w="med" len="med"/>
                    </a:lnB>
                    <a:solidFill>
                      <a:srgbClr val="3AEFCC"/>
                    </a:solidFill>
                  </a:tcPr>
                </a:tc>
                <a:tc>
                  <a:txBody>
                    <a:bodyPr/>
                    <a:lstStyle/>
                    <a:p>
                      <a:pPr fontAlgn="base"/>
                      <a:r>
                        <a:rPr lang="en-US" sz="1350" b="1">
                          <a:solidFill>
                            <a:srgbClr val="FFFFFF"/>
                          </a:solidFill>
                          <a:effectLst/>
                          <a:highlight>
                            <a:srgbClr val="3AEFCC"/>
                          </a:highlight>
                          <a:latin typeface="Avenir Next LT Pro"/>
                        </a:rPr>
                        <a:t>What slide(s) is your proof of this in your submission? </a:t>
                      </a:r>
                      <a:endParaRPr lang="en-US" b="1">
                        <a:solidFill>
                          <a:srgbClr val="FFFFFF"/>
                        </a:solidFill>
                        <a:effectLst/>
                        <a:highlight>
                          <a:srgbClr val="3AEFCC"/>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3489" cap="flat" cmpd="sng" algn="ctr">
                      <a:solidFill>
                        <a:srgbClr val="FFFFFF"/>
                      </a:solidFill>
                      <a:prstDash val="solid"/>
                      <a:round/>
                      <a:headEnd type="none" w="med" len="med"/>
                      <a:tailEnd type="none" w="med" len="med"/>
                    </a:lnB>
                    <a:solidFill>
                      <a:srgbClr val="3AEFCC"/>
                    </a:solidFill>
                  </a:tcPr>
                </a:tc>
                <a:tc>
                  <a:txBody>
                    <a:bodyPr/>
                    <a:lstStyle/>
                    <a:p>
                      <a:pPr fontAlgn="base"/>
                      <a:r>
                        <a:rPr lang="en-US" sz="1350" b="1">
                          <a:solidFill>
                            <a:srgbClr val="FFFFFF"/>
                          </a:solidFill>
                          <a:effectLst/>
                          <a:highlight>
                            <a:srgbClr val="3AEFCC"/>
                          </a:highlight>
                          <a:latin typeface="Avenir Next LT Pro"/>
                        </a:rPr>
                        <a:t>Proof in your the slide(s) or notes section?</a:t>
                      </a:r>
                      <a:endParaRPr lang="en-US" b="1">
                        <a:solidFill>
                          <a:srgbClr val="FFFFFF"/>
                        </a:solidFill>
                        <a:effectLst/>
                        <a:highlight>
                          <a:srgbClr val="3AEFCC"/>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3489" cap="flat" cmpd="sng" algn="ctr">
                      <a:solidFill>
                        <a:srgbClr val="FFFFFF"/>
                      </a:solidFill>
                      <a:prstDash val="solid"/>
                      <a:round/>
                      <a:headEnd type="none" w="med" len="med"/>
                      <a:tailEnd type="none" w="med" len="med"/>
                    </a:lnB>
                    <a:solidFill>
                      <a:srgbClr val="3AEFCC"/>
                    </a:solidFill>
                  </a:tcPr>
                </a:tc>
                <a:extLst>
                  <a:ext uri="{0D108BD9-81ED-4DB2-BD59-A6C34878D82A}">
                    <a16:rowId xmlns:a16="http://schemas.microsoft.com/office/drawing/2014/main" val="862163767"/>
                  </a:ext>
                </a:extLst>
              </a:tr>
              <a:tr h="560729">
                <a:tc>
                  <a:txBody>
                    <a:bodyPr/>
                    <a:lstStyle/>
                    <a:p>
                      <a:pPr fontAlgn="base"/>
                      <a:r>
                        <a:rPr lang="en-US" sz="1350">
                          <a:solidFill>
                            <a:srgbClr val="36393B"/>
                          </a:solidFill>
                          <a:effectLst/>
                          <a:highlight>
                            <a:srgbClr val="CEF9EC"/>
                          </a:highlight>
                          <a:latin typeface="Avenir Next LT Pro"/>
                        </a:rPr>
                        <a:t>1. Did you review the detailed rubric after you completed this assignment to make sure you covered everything?</a:t>
                      </a:r>
                      <a:endParaRPr lang="en-US">
                        <a:solidFill>
                          <a:srgbClr val="36393B"/>
                        </a:solidFill>
                        <a:effectLst/>
                        <a:highlight>
                          <a:srgbClr val="CEF9EC"/>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3489"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EF9EC"/>
                    </a:solidFill>
                  </a:tcPr>
                </a:tc>
                <a:tc>
                  <a:txBody>
                    <a:bodyPr/>
                    <a:lstStyle/>
                    <a:p>
                      <a:pPr fontAlgn="base"/>
                      <a:r>
                        <a:rPr lang="en-US" sz="1350">
                          <a:solidFill>
                            <a:srgbClr val="36393B"/>
                          </a:solidFill>
                          <a:effectLst/>
                          <a:highlight>
                            <a:srgbClr val="DF98FD"/>
                          </a:highlight>
                          <a:latin typeface="Avenir Next LT Pro"/>
                        </a:rPr>
                        <a:t>Yes</a:t>
                      </a:r>
                      <a:endParaRPr lang="en-US">
                        <a:solidFill>
                          <a:srgbClr val="36393B"/>
                        </a:solidFill>
                        <a:effectLst/>
                        <a:highlight>
                          <a:srgbClr val="DF98FD"/>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3489"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F98FD"/>
                    </a:solidFill>
                  </a:tcPr>
                </a:tc>
                <a:tc>
                  <a:txBody>
                    <a:bodyPr/>
                    <a:lstStyle/>
                    <a:p>
                      <a:pPr algn="ctr" fontAlgn="base"/>
                      <a:r>
                        <a:rPr lang="en-US" sz="1350">
                          <a:solidFill>
                            <a:srgbClr val="FFFFFF"/>
                          </a:solidFill>
                          <a:effectLst/>
                          <a:highlight>
                            <a:srgbClr val="36393B"/>
                          </a:highlight>
                          <a:latin typeface="Avenir Next LT Pro"/>
                        </a:rPr>
                        <a:t>N/A</a:t>
                      </a:r>
                      <a:endParaRPr lang="en-US">
                        <a:solidFill>
                          <a:srgbClr val="36393B"/>
                        </a:solidFill>
                        <a:effectLst/>
                        <a:highlight>
                          <a:srgbClr val="36393B"/>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3489"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36393B"/>
                    </a:solidFill>
                  </a:tcPr>
                </a:tc>
                <a:tc>
                  <a:txBody>
                    <a:bodyPr/>
                    <a:lstStyle/>
                    <a:p>
                      <a:pPr algn="ctr" fontAlgn="base"/>
                      <a:r>
                        <a:rPr lang="en-US" sz="1350">
                          <a:solidFill>
                            <a:srgbClr val="FFFFFF"/>
                          </a:solidFill>
                          <a:effectLst/>
                          <a:highlight>
                            <a:srgbClr val="36393B"/>
                          </a:highlight>
                          <a:latin typeface="Avenir Next LT Pro"/>
                        </a:rPr>
                        <a:t>N/A</a:t>
                      </a:r>
                      <a:endParaRPr lang="en-US">
                        <a:solidFill>
                          <a:srgbClr val="36393B"/>
                        </a:solidFill>
                        <a:effectLst/>
                        <a:highlight>
                          <a:srgbClr val="36393B"/>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3489"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36393B"/>
                    </a:solidFill>
                  </a:tcPr>
                </a:tc>
                <a:extLst>
                  <a:ext uri="{0D108BD9-81ED-4DB2-BD59-A6C34878D82A}">
                    <a16:rowId xmlns:a16="http://schemas.microsoft.com/office/drawing/2014/main" val="2509962808"/>
                  </a:ext>
                </a:extLst>
              </a:tr>
              <a:tr h="560729">
                <a:tc>
                  <a:txBody>
                    <a:bodyPr/>
                    <a:lstStyle/>
                    <a:p>
                      <a:pPr fontAlgn="base"/>
                      <a:r>
                        <a:rPr lang="en-US" sz="1350">
                          <a:solidFill>
                            <a:srgbClr val="36393B"/>
                          </a:solidFill>
                          <a:effectLst/>
                          <a:highlight>
                            <a:srgbClr val="E8FCF6"/>
                          </a:highlight>
                          <a:latin typeface="Avenir Next LT Pro"/>
                        </a:rPr>
                        <a:t>2. Did you review all detail/specific and overarching questions in the assignment to make sure you covered everything?</a:t>
                      </a:r>
                      <a:endParaRPr lang="en-US">
                        <a:solidFill>
                          <a:srgbClr val="36393B"/>
                        </a:solidFill>
                        <a:effectLst/>
                        <a:highlight>
                          <a:srgbClr val="E8FCF6"/>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8FCF6"/>
                    </a:solidFill>
                  </a:tcPr>
                </a:tc>
                <a:tc>
                  <a:txBody>
                    <a:bodyPr/>
                    <a:lstStyle/>
                    <a:p>
                      <a:pPr fontAlgn="base"/>
                      <a:r>
                        <a:rPr lang="en-US" sz="1350">
                          <a:solidFill>
                            <a:srgbClr val="36393B"/>
                          </a:solidFill>
                          <a:effectLst/>
                          <a:highlight>
                            <a:srgbClr val="DF98FD"/>
                          </a:highlight>
                          <a:latin typeface="Avenir Next LT Pro"/>
                        </a:rPr>
                        <a:t>Yes</a:t>
                      </a:r>
                      <a:endParaRPr lang="en-US">
                        <a:solidFill>
                          <a:srgbClr val="36393B"/>
                        </a:solidFill>
                        <a:effectLst/>
                        <a:highlight>
                          <a:srgbClr val="DF98FD"/>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F98FD"/>
                    </a:solidFill>
                  </a:tcPr>
                </a:tc>
                <a:tc>
                  <a:txBody>
                    <a:bodyPr/>
                    <a:lstStyle/>
                    <a:p>
                      <a:pPr algn="ctr" fontAlgn="base"/>
                      <a:r>
                        <a:rPr lang="en-US" sz="1350">
                          <a:solidFill>
                            <a:srgbClr val="FFFFFF"/>
                          </a:solidFill>
                          <a:effectLst/>
                          <a:highlight>
                            <a:srgbClr val="36393B"/>
                          </a:highlight>
                          <a:latin typeface="Avenir Next LT Pro"/>
                        </a:rPr>
                        <a:t>N/A</a:t>
                      </a:r>
                      <a:endParaRPr lang="en-US">
                        <a:solidFill>
                          <a:srgbClr val="36393B"/>
                        </a:solidFill>
                        <a:effectLst/>
                        <a:highlight>
                          <a:srgbClr val="36393B"/>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36393B"/>
                    </a:solidFill>
                  </a:tcPr>
                </a:tc>
                <a:tc>
                  <a:txBody>
                    <a:bodyPr/>
                    <a:lstStyle/>
                    <a:p>
                      <a:pPr algn="ctr" fontAlgn="base"/>
                      <a:r>
                        <a:rPr lang="en-US" sz="1350">
                          <a:solidFill>
                            <a:srgbClr val="FFFFFF"/>
                          </a:solidFill>
                          <a:effectLst/>
                          <a:highlight>
                            <a:srgbClr val="36393B"/>
                          </a:highlight>
                          <a:latin typeface="Avenir Next LT Pro"/>
                        </a:rPr>
                        <a:t>N/A</a:t>
                      </a:r>
                      <a:endParaRPr lang="en-US">
                        <a:solidFill>
                          <a:srgbClr val="36393B"/>
                        </a:solidFill>
                        <a:effectLst/>
                        <a:highlight>
                          <a:srgbClr val="36393B"/>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36393B"/>
                    </a:solidFill>
                  </a:tcPr>
                </a:tc>
                <a:extLst>
                  <a:ext uri="{0D108BD9-81ED-4DB2-BD59-A6C34878D82A}">
                    <a16:rowId xmlns:a16="http://schemas.microsoft.com/office/drawing/2014/main" val="4286485925"/>
                  </a:ext>
                </a:extLst>
              </a:tr>
              <a:tr h="626697">
                <a:tc>
                  <a:txBody>
                    <a:bodyPr/>
                    <a:lstStyle/>
                    <a:p>
                      <a:pPr fontAlgn="base"/>
                      <a:r>
                        <a:rPr lang="en-US" sz="1350">
                          <a:solidFill>
                            <a:srgbClr val="36393B"/>
                          </a:solidFill>
                          <a:effectLst/>
                          <a:highlight>
                            <a:srgbClr val="CEF9EC"/>
                          </a:highlight>
                          <a:latin typeface="Avenir Next LT Pro"/>
                        </a:rPr>
                        <a:t>3. Did you do a conclusion slide(s) to answer all required conclusion items/questions?</a:t>
                      </a:r>
                      <a:endParaRPr lang="en-US">
                        <a:solidFill>
                          <a:srgbClr val="36393B"/>
                        </a:solidFill>
                        <a:effectLst/>
                        <a:highlight>
                          <a:srgbClr val="CEF9EC"/>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EF9EC"/>
                    </a:solidFill>
                  </a:tcPr>
                </a:tc>
                <a:tc>
                  <a:txBody>
                    <a:bodyPr/>
                    <a:lstStyle/>
                    <a:p>
                      <a:pPr fontAlgn="base"/>
                      <a:r>
                        <a:rPr lang="en-US" sz="1350">
                          <a:solidFill>
                            <a:srgbClr val="36393B"/>
                          </a:solidFill>
                          <a:effectLst/>
                          <a:highlight>
                            <a:srgbClr val="DF98FD"/>
                          </a:highlight>
                          <a:latin typeface="Avenir Next LT Pro"/>
                        </a:rPr>
                        <a:t>Yes</a:t>
                      </a:r>
                      <a:endParaRPr lang="en-US">
                        <a:solidFill>
                          <a:srgbClr val="36393B"/>
                        </a:solidFill>
                        <a:effectLst/>
                        <a:highlight>
                          <a:srgbClr val="DF98FD"/>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F98FD"/>
                    </a:solidFill>
                  </a:tcPr>
                </a:tc>
                <a:tc>
                  <a:txBody>
                    <a:bodyPr/>
                    <a:lstStyle/>
                    <a:p>
                      <a:pPr fontAlgn="base"/>
                      <a:r>
                        <a:rPr lang="en-US" sz="1350">
                          <a:solidFill>
                            <a:srgbClr val="36393B"/>
                          </a:solidFill>
                          <a:effectLst/>
                          <a:highlight>
                            <a:srgbClr val="DF98FD"/>
                          </a:highlight>
                          <a:latin typeface="Avenir Next LT Pro"/>
                        </a:rPr>
                        <a:t>12</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F98FD"/>
                    </a:solidFill>
                  </a:tcPr>
                </a:tc>
                <a:tc>
                  <a:txBody>
                    <a:bodyPr/>
                    <a:lstStyle/>
                    <a:p>
                      <a:pPr fontAlgn="base"/>
                      <a:r>
                        <a:rPr lang="en-US" sz="1350">
                          <a:solidFill>
                            <a:srgbClr val="36393B"/>
                          </a:solidFill>
                          <a:effectLst/>
                          <a:highlight>
                            <a:srgbClr val="DF98FD"/>
                          </a:highlight>
                          <a:latin typeface="Avenir Next LT Pro"/>
                        </a:rPr>
                        <a:t>Yes</a:t>
                      </a:r>
                      <a:endParaRPr lang="en-US">
                        <a:solidFill>
                          <a:srgbClr val="36393B"/>
                        </a:solidFill>
                        <a:effectLst/>
                        <a:highlight>
                          <a:srgbClr val="DF98FD"/>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F98FD"/>
                    </a:solidFill>
                  </a:tcPr>
                </a:tc>
                <a:extLst>
                  <a:ext uri="{0D108BD9-81ED-4DB2-BD59-A6C34878D82A}">
                    <a16:rowId xmlns:a16="http://schemas.microsoft.com/office/drawing/2014/main" val="570987765"/>
                  </a:ext>
                </a:extLst>
              </a:tr>
              <a:tr h="527746">
                <a:tc>
                  <a:txBody>
                    <a:bodyPr/>
                    <a:lstStyle/>
                    <a:p>
                      <a:pPr fontAlgn="base"/>
                      <a:r>
                        <a:rPr lang="en-US" sz="1350">
                          <a:solidFill>
                            <a:srgbClr val="36393B"/>
                          </a:solidFill>
                          <a:effectLst/>
                          <a:highlight>
                            <a:srgbClr val="E8FCF6"/>
                          </a:highlight>
                          <a:latin typeface="Avenir Next LT Pro"/>
                        </a:rPr>
                        <a:t>4. Did you a create reference slide in the proper MLA format?</a:t>
                      </a:r>
                      <a:endParaRPr lang="en-US">
                        <a:solidFill>
                          <a:srgbClr val="36393B"/>
                        </a:solidFill>
                        <a:effectLst/>
                        <a:highlight>
                          <a:srgbClr val="E8FCF6"/>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8FCF6"/>
                    </a:solidFill>
                  </a:tcPr>
                </a:tc>
                <a:tc>
                  <a:txBody>
                    <a:bodyPr/>
                    <a:lstStyle/>
                    <a:p>
                      <a:pPr fontAlgn="base"/>
                      <a:r>
                        <a:rPr lang="en-US" sz="1350">
                          <a:solidFill>
                            <a:srgbClr val="36393B"/>
                          </a:solidFill>
                          <a:effectLst/>
                          <a:highlight>
                            <a:srgbClr val="DF98FD"/>
                          </a:highlight>
                          <a:latin typeface="Avenir Next LT Pro"/>
                        </a:rPr>
                        <a:t>Yes</a:t>
                      </a:r>
                      <a:endParaRPr lang="en-US">
                        <a:solidFill>
                          <a:srgbClr val="36393B"/>
                        </a:solidFill>
                        <a:effectLst/>
                        <a:highlight>
                          <a:srgbClr val="DF98FD"/>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F98FD"/>
                    </a:solidFill>
                  </a:tcPr>
                </a:tc>
                <a:tc>
                  <a:txBody>
                    <a:bodyPr/>
                    <a:lstStyle/>
                    <a:p>
                      <a:pPr fontAlgn="base"/>
                      <a:r>
                        <a:rPr lang="en-US" sz="1350">
                          <a:solidFill>
                            <a:srgbClr val="36393B"/>
                          </a:solidFill>
                          <a:effectLst/>
                          <a:highlight>
                            <a:srgbClr val="DF98FD"/>
                          </a:highlight>
                          <a:latin typeface="Avenir Next LT Pro"/>
                        </a:rPr>
                        <a:t>13</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F98FD"/>
                    </a:solidFill>
                  </a:tcPr>
                </a:tc>
                <a:tc>
                  <a:txBody>
                    <a:bodyPr/>
                    <a:lstStyle/>
                    <a:p>
                      <a:pPr fontAlgn="base"/>
                      <a:r>
                        <a:rPr lang="en-US" sz="1350">
                          <a:solidFill>
                            <a:srgbClr val="36393B"/>
                          </a:solidFill>
                          <a:effectLst/>
                          <a:highlight>
                            <a:srgbClr val="DF98FD"/>
                          </a:highlight>
                          <a:latin typeface="Avenir Next LT Pro"/>
                        </a:rPr>
                        <a:t>Yes</a:t>
                      </a:r>
                      <a:endParaRPr lang="en-US">
                        <a:solidFill>
                          <a:srgbClr val="36393B"/>
                        </a:solidFill>
                        <a:effectLst/>
                        <a:highlight>
                          <a:srgbClr val="DF98FD"/>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F98FD"/>
                    </a:solidFill>
                  </a:tcPr>
                </a:tc>
                <a:extLst>
                  <a:ext uri="{0D108BD9-81ED-4DB2-BD59-A6C34878D82A}">
                    <a16:rowId xmlns:a16="http://schemas.microsoft.com/office/drawing/2014/main" val="420880091"/>
                  </a:ext>
                </a:extLst>
              </a:tr>
              <a:tr h="659682">
                <a:tc>
                  <a:txBody>
                    <a:bodyPr/>
                    <a:lstStyle/>
                    <a:p>
                      <a:pPr fontAlgn="base"/>
                      <a:r>
                        <a:rPr lang="en-US" sz="1350">
                          <a:solidFill>
                            <a:srgbClr val="36393B"/>
                          </a:solidFill>
                          <a:effectLst/>
                          <a:highlight>
                            <a:srgbClr val="CEF9EC"/>
                          </a:highlight>
                          <a:latin typeface="Avenir Next LT Pro"/>
                        </a:rPr>
                        <a:t>5. Did you test all your links for references and/or files so a reader can just click to see your materials?</a:t>
                      </a:r>
                      <a:endParaRPr lang="en-US">
                        <a:solidFill>
                          <a:srgbClr val="36393B"/>
                        </a:solidFill>
                        <a:effectLst/>
                        <a:highlight>
                          <a:srgbClr val="CEF9EC"/>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EF9EC"/>
                    </a:solidFill>
                  </a:tcPr>
                </a:tc>
                <a:tc>
                  <a:txBody>
                    <a:bodyPr/>
                    <a:lstStyle/>
                    <a:p>
                      <a:pPr fontAlgn="base"/>
                      <a:r>
                        <a:rPr lang="en-US" sz="1350">
                          <a:solidFill>
                            <a:srgbClr val="36393B"/>
                          </a:solidFill>
                          <a:effectLst/>
                          <a:highlight>
                            <a:srgbClr val="DF98FD"/>
                          </a:highlight>
                          <a:latin typeface="Avenir Next LT Pro"/>
                        </a:rPr>
                        <a:t>Yes</a:t>
                      </a:r>
                      <a:endParaRPr lang="en-US">
                        <a:solidFill>
                          <a:srgbClr val="36393B"/>
                        </a:solidFill>
                        <a:effectLst/>
                        <a:highlight>
                          <a:srgbClr val="DF98FD"/>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F98FD"/>
                    </a:solidFill>
                  </a:tcPr>
                </a:tc>
                <a:tc>
                  <a:txBody>
                    <a:bodyPr/>
                    <a:lstStyle/>
                    <a:p>
                      <a:pPr algn="ctr" fontAlgn="base"/>
                      <a:r>
                        <a:rPr lang="en-US" sz="1350">
                          <a:solidFill>
                            <a:srgbClr val="FFFFFF"/>
                          </a:solidFill>
                          <a:effectLst/>
                          <a:highlight>
                            <a:srgbClr val="36393B"/>
                          </a:highlight>
                          <a:latin typeface="Avenir Next LT Pro"/>
                        </a:rPr>
                        <a:t>N/A</a:t>
                      </a:r>
                      <a:endParaRPr lang="en-US">
                        <a:solidFill>
                          <a:srgbClr val="36393B"/>
                        </a:solidFill>
                        <a:effectLst/>
                        <a:highlight>
                          <a:srgbClr val="36393B"/>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36393B"/>
                    </a:solidFill>
                  </a:tcPr>
                </a:tc>
                <a:tc>
                  <a:txBody>
                    <a:bodyPr/>
                    <a:lstStyle/>
                    <a:p>
                      <a:pPr algn="ctr" fontAlgn="base"/>
                      <a:r>
                        <a:rPr lang="en-US" sz="1350">
                          <a:solidFill>
                            <a:srgbClr val="FFFFFF"/>
                          </a:solidFill>
                          <a:effectLst/>
                          <a:highlight>
                            <a:srgbClr val="36393B"/>
                          </a:highlight>
                          <a:latin typeface="Avenir Next LT Pro"/>
                        </a:rPr>
                        <a:t>N/A</a:t>
                      </a:r>
                      <a:endParaRPr lang="en-US">
                        <a:solidFill>
                          <a:srgbClr val="36393B"/>
                        </a:solidFill>
                        <a:effectLst/>
                        <a:highlight>
                          <a:srgbClr val="36393B"/>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36393B"/>
                    </a:solidFill>
                  </a:tcPr>
                </a:tc>
                <a:extLst>
                  <a:ext uri="{0D108BD9-81ED-4DB2-BD59-A6C34878D82A}">
                    <a16:rowId xmlns:a16="http://schemas.microsoft.com/office/drawing/2014/main" val="1855101581"/>
                  </a:ext>
                </a:extLst>
              </a:tr>
              <a:tr h="676174">
                <a:tc>
                  <a:txBody>
                    <a:bodyPr/>
                    <a:lstStyle/>
                    <a:p>
                      <a:pPr fontAlgn="base"/>
                      <a:r>
                        <a:rPr lang="en-US" sz="1350">
                          <a:solidFill>
                            <a:srgbClr val="36393B"/>
                          </a:solidFill>
                          <a:effectLst/>
                          <a:highlight>
                            <a:srgbClr val="E8FCF6"/>
                          </a:highlight>
                          <a:latin typeface="Avenir Next LT Pro"/>
                        </a:rPr>
                        <a:t>6. Did you proof-read all your slides, attachments, links, notes, etc. before your submission?</a:t>
                      </a:r>
                      <a:endParaRPr lang="en-US">
                        <a:solidFill>
                          <a:srgbClr val="36393B"/>
                        </a:solidFill>
                        <a:effectLst/>
                        <a:highlight>
                          <a:srgbClr val="E8FCF6"/>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8FCF6"/>
                    </a:solidFill>
                  </a:tcPr>
                </a:tc>
                <a:tc>
                  <a:txBody>
                    <a:bodyPr/>
                    <a:lstStyle/>
                    <a:p>
                      <a:pPr fontAlgn="base"/>
                      <a:r>
                        <a:rPr lang="en-US" sz="1350">
                          <a:solidFill>
                            <a:srgbClr val="36393B"/>
                          </a:solidFill>
                          <a:effectLst/>
                          <a:highlight>
                            <a:srgbClr val="DF98FD"/>
                          </a:highlight>
                          <a:latin typeface="Avenir Next LT Pro"/>
                        </a:rPr>
                        <a:t>Yes</a:t>
                      </a:r>
                      <a:endParaRPr lang="en-US">
                        <a:solidFill>
                          <a:srgbClr val="36393B"/>
                        </a:solidFill>
                        <a:effectLst/>
                        <a:highlight>
                          <a:srgbClr val="DF98FD"/>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F98FD"/>
                    </a:solidFill>
                  </a:tcPr>
                </a:tc>
                <a:tc>
                  <a:txBody>
                    <a:bodyPr/>
                    <a:lstStyle/>
                    <a:p>
                      <a:pPr algn="ctr" fontAlgn="base"/>
                      <a:r>
                        <a:rPr lang="en-US" sz="1350">
                          <a:solidFill>
                            <a:srgbClr val="FFFFFF"/>
                          </a:solidFill>
                          <a:effectLst/>
                          <a:highlight>
                            <a:srgbClr val="36393B"/>
                          </a:highlight>
                          <a:latin typeface="Avenir Next LT Pro"/>
                        </a:rPr>
                        <a:t>N/A</a:t>
                      </a:r>
                      <a:endParaRPr lang="en-US">
                        <a:solidFill>
                          <a:srgbClr val="36393B"/>
                        </a:solidFill>
                        <a:effectLst/>
                        <a:highlight>
                          <a:srgbClr val="36393B"/>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36393B"/>
                    </a:solidFill>
                  </a:tcPr>
                </a:tc>
                <a:tc>
                  <a:txBody>
                    <a:bodyPr/>
                    <a:lstStyle/>
                    <a:p>
                      <a:pPr algn="ctr" fontAlgn="base"/>
                      <a:r>
                        <a:rPr lang="en-US" sz="1350">
                          <a:solidFill>
                            <a:srgbClr val="FFFFFF"/>
                          </a:solidFill>
                          <a:effectLst/>
                          <a:highlight>
                            <a:srgbClr val="36393B"/>
                          </a:highlight>
                          <a:latin typeface="Avenir Next LT Pro"/>
                        </a:rPr>
                        <a:t>N/A</a:t>
                      </a:r>
                      <a:endParaRPr lang="en-US">
                        <a:solidFill>
                          <a:srgbClr val="36393B"/>
                        </a:solidFill>
                        <a:effectLst/>
                        <a:highlight>
                          <a:srgbClr val="36393B"/>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36393B"/>
                    </a:solidFill>
                  </a:tcPr>
                </a:tc>
                <a:extLst>
                  <a:ext uri="{0D108BD9-81ED-4DB2-BD59-A6C34878D82A}">
                    <a16:rowId xmlns:a16="http://schemas.microsoft.com/office/drawing/2014/main" val="733772681"/>
                  </a:ext>
                </a:extLst>
              </a:tr>
              <a:tr h="676174">
                <a:tc>
                  <a:txBody>
                    <a:bodyPr/>
                    <a:lstStyle/>
                    <a:p>
                      <a:pPr fontAlgn="base"/>
                      <a:r>
                        <a:rPr lang="en-US" sz="1350">
                          <a:solidFill>
                            <a:srgbClr val="36393B"/>
                          </a:solidFill>
                          <a:effectLst/>
                          <a:highlight>
                            <a:srgbClr val="CEF9EC"/>
                          </a:highlight>
                          <a:latin typeface="Avenir Next LT Pro"/>
                        </a:rPr>
                        <a:t>7. For your reference slide, did you have internal and external resources/materials to our course?</a:t>
                      </a:r>
                      <a:endParaRPr lang="en-US">
                        <a:solidFill>
                          <a:srgbClr val="36393B"/>
                        </a:solidFill>
                        <a:effectLst/>
                        <a:highlight>
                          <a:srgbClr val="CEF9EC"/>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EF9EC"/>
                    </a:solidFill>
                  </a:tcPr>
                </a:tc>
                <a:tc>
                  <a:txBody>
                    <a:bodyPr/>
                    <a:lstStyle/>
                    <a:p>
                      <a:pPr fontAlgn="base"/>
                      <a:r>
                        <a:rPr lang="en-US" sz="1350">
                          <a:solidFill>
                            <a:srgbClr val="36393B"/>
                          </a:solidFill>
                          <a:effectLst/>
                          <a:highlight>
                            <a:srgbClr val="DF98FD"/>
                          </a:highlight>
                          <a:latin typeface="Avenir Next LT Pro"/>
                        </a:rPr>
                        <a:t>Yes</a:t>
                      </a:r>
                      <a:endParaRPr lang="en-US">
                        <a:solidFill>
                          <a:srgbClr val="36393B"/>
                        </a:solidFill>
                        <a:effectLst/>
                        <a:highlight>
                          <a:srgbClr val="DF98FD"/>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F98FD"/>
                    </a:solidFill>
                  </a:tcPr>
                </a:tc>
                <a:tc>
                  <a:txBody>
                    <a:bodyPr/>
                    <a:lstStyle/>
                    <a:p>
                      <a:pPr fontAlgn="base"/>
                      <a:r>
                        <a:rPr lang="en-US" sz="1350">
                          <a:solidFill>
                            <a:srgbClr val="36393B"/>
                          </a:solidFill>
                          <a:effectLst/>
                          <a:highlight>
                            <a:srgbClr val="DF98FD"/>
                          </a:highlight>
                          <a:latin typeface="Avenir Next LT Pro"/>
                        </a:rPr>
                        <a:t>4,9,10 / 7,8, 6 </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F98FD"/>
                    </a:solidFill>
                  </a:tcPr>
                </a:tc>
                <a:tc>
                  <a:txBody>
                    <a:bodyPr/>
                    <a:lstStyle/>
                    <a:p>
                      <a:pPr fontAlgn="base"/>
                      <a:r>
                        <a:rPr lang="en-US" sz="1350">
                          <a:solidFill>
                            <a:srgbClr val="36393B"/>
                          </a:solidFill>
                          <a:effectLst/>
                          <a:highlight>
                            <a:srgbClr val="DF98FD"/>
                          </a:highlight>
                          <a:latin typeface="Avenir Next LT Pro"/>
                        </a:rPr>
                        <a:t>Yes</a:t>
                      </a:r>
                      <a:endParaRPr lang="en-US">
                        <a:solidFill>
                          <a:srgbClr val="36393B"/>
                        </a:solidFill>
                        <a:effectLst/>
                        <a:highlight>
                          <a:srgbClr val="DF98FD"/>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F98FD"/>
                    </a:solidFill>
                  </a:tcPr>
                </a:tc>
                <a:extLst>
                  <a:ext uri="{0D108BD9-81ED-4DB2-BD59-A6C34878D82A}">
                    <a16:rowId xmlns:a16="http://schemas.microsoft.com/office/drawing/2014/main" val="941584044"/>
                  </a:ext>
                </a:extLst>
              </a:tr>
              <a:tr h="791618">
                <a:tc>
                  <a:txBody>
                    <a:bodyPr/>
                    <a:lstStyle/>
                    <a:p>
                      <a:pPr fontAlgn="base"/>
                      <a:r>
                        <a:rPr lang="en-US" sz="1350">
                          <a:solidFill>
                            <a:srgbClr val="36393B"/>
                          </a:solidFill>
                          <a:effectLst/>
                          <a:highlight>
                            <a:srgbClr val="E8FCF6"/>
                          </a:highlight>
                          <a:latin typeface="Avenir Next LT Pro"/>
                        </a:rPr>
                        <a:t>8. Did you share your own personal stories, thoughts and explain the “Why” your answers are important to you?</a:t>
                      </a:r>
                      <a:endParaRPr lang="en-US">
                        <a:solidFill>
                          <a:srgbClr val="36393B"/>
                        </a:solidFill>
                        <a:effectLst/>
                        <a:highlight>
                          <a:srgbClr val="E8FCF6"/>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8FCF6"/>
                    </a:solidFill>
                  </a:tcPr>
                </a:tc>
                <a:tc>
                  <a:txBody>
                    <a:bodyPr/>
                    <a:lstStyle/>
                    <a:p>
                      <a:pPr fontAlgn="base"/>
                      <a:r>
                        <a:rPr lang="en-US" sz="1350">
                          <a:solidFill>
                            <a:srgbClr val="36393B"/>
                          </a:solidFill>
                          <a:effectLst/>
                          <a:highlight>
                            <a:srgbClr val="DF98FD"/>
                          </a:highlight>
                          <a:latin typeface="Avenir Next LT Pro"/>
                        </a:rPr>
                        <a:t>Yes</a:t>
                      </a:r>
                      <a:endParaRPr lang="en-US">
                        <a:solidFill>
                          <a:srgbClr val="36393B"/>
                        </a:solidFill>
                        <a:effectLst/>
                        <a:highlight>
                          <a:srgbClr val="DF98FD"/>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F98FD"/>
                    </a:solidFill>
                  </a:tcPr>
                </a:tc>
                <a:tc>
                  <a:txBody>
                    <a:bodyPr/>
                    <a:lstStyle/>
                    <a:p>
                      <a:pPr fontAlgn="base"/>
                      <a:r>
                        <a:rPr lang="en-US" sz="1350">
                          <a:solidFill>
                            <a:srgbClr val="36393B"/>
                          </a:solidFill>
                          <a:effectLst/>
                          <a:highlight>
                            <a:srgbClr val="DF98FD"/>
                          </a:highlight>
                          <a:latin typeface="Avenir Next LT Pro"/>
                        </a:rPr>
                        <a:t>3,7, 9,10</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F98FD"/>
                    </a:solidFill>
                  </a:tcPr>
                </a:tc>
                <a:tc>
                  <a:txBody>
                    <a:bodyPr/>
                    <a:lstStyle/>
                    <a:p>
                      <a:pPr fontAlgn="base"/>
                      <a:r>
                        <a:rPr lang="en-US" sz="1350">
                          <a:solidFill>
                            <a:srgbClr val="36393B"/>
                          </a:solidFill>
                          <a:effectLst/>
                          <a:highlight>
                            <a:srgbClr val="DF98FD"/>
                          </a:highlight>
                          <a:latin typeface="Avenir Next LT Pro"/>
                        </a:rPr>
                        <a:t>Yes</a:t>
                      </a:r>
                      <a:endParaRPr lang="en-US">
                        <a:solidFill>
                          <a:srgbClr val="36393B"/>
                        </a:solidFill>
                        <a:effectLst/>
                        <a:highlight>
                          <a:srgbClr val="DF98FD"/>
                        </a:highlight>
                        <a:latin typeface="Avenir Next LT Pro"/>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F98FD"/>
                    </a:solidFill>
                  </a:tcPr>
                </a:tc>
                <a:extLst>
                  <a:ext uri="{0D108BD9-81ED-4DB2-BD59-A6C34878D82A}">
                    <a16:rowId xmlns:a16="http://schemas.microsoft.com/office/drawing/2014/main" val="246188323"/>
                  </a:ext>
                </a:extLst>
              </a:tr>
            </a:tbl>
          </a:graphicData>
        </a:graphic>
      </p:graphicFrame>
    </p:spTree>
    <p:extLst>
      <p:ext uri="{BB962C8B-B14F-4D97-AF65-F5344CB8AC3E}">
        <p14:creationId xmlns:p14="http://schemas.microsoft.com/office/powerpoint/2010/main" val="17037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E7BE840-9296-384A-8680-A445242121B1}"/>
              </a:ext>
            </a:extLst>
          </p:cNvPr>
          <p:cNvPicPr>
            <a:picLocks noChangeAspect="1"/>
          </p:cNvPicPr>
          <p:nvPr/>
        </p:nvPicPr>
        <p:blipFill rotWithShape="1">
          <a:blip r:embed="rId2">
            <a:duotone>
              <a:prstClr val="black"/>
              <a:schemeClr val="tx2">
                <a:tint val="45000"/>
                <a:satMod val="400000"/>
              </a:schemeClr>
            </a:duotone>
            <a:alphaModFix amt="30000"/>
          </a:blip>
          <a:srcRect r="6250" b="6250"/>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6319FFD2-07B5-4029-BFB3-26FCFCC2F1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05803C4B-C7B0-E687-E7FF-2F6EF9979A3C}"/>
              </a:ext>
            </a:extLst>
          </p:cNvPr>
          <p:cNvSpPr>
            <a:spLocks noGrp="1"/>
          </p:cNvSpPr>
          <p:nvPr>
            <p:ph type="title"/>
          </p:nvPr>
        </p:nvSpPr>
        <p:spPr>
          <a:xfrm>
            <a:off x="2895600" y="764373"/>
            <a:ext cx="8610600" cy="1293028"/>
          </a:xfrm>
        </p:spPr>
        <p:txBody>
          <a:bodyPr>
            <a:normAutofit/>
          </a:bodyPr>
          <a:lstStyle/>
          <a:p>
            <a:r>
              <a:rPr lang="en-US"/>
              <a:t>Agenda</a:t>
            </a:r>
          </a:p>
        </p:txBody>
      </p:sp>
      <p:sp>
        <p:nvSpPr>
          <p:cNvPr id="3" name="Content Placeholder 2">
            <a:extLst>
              <a:ext uri="{FF2B5EF4-FFF2-40B4-BE49-F238E27FC236}">
                <a16:creationId xmlns:a16="http://schemas.microsoft.com/office/drawing/2014/main" id="{8B46AB54-9EF6-F4E8-2003-D883A2DC9054}"/>
              </a:ext>
            </a:extLst>
          </p:cNvPr>
          <p:cNvSpPr>
            <a:spLocks noGrp="1"/>
          </p:cNvSpPr>
          <p:nvPr>
            <p:ph idx="1"/>
          </p:nvPr>
        </p:nvSpPr>
        <p:spPr>
          <a:xfrm>
            <a:off x="685800" y="2194560"/>
            <a:ext cx="10820400" cy="4024125"/>
          </a:xfrm>
        </p:spPr>
        <p:txBody>
          <a:bodyPr vert="horz" lIns="91440" tIns="45720" rIns="91440" bIns="45720" rtlCol="0" anchor="t">
            <a:normAutofit fontScale="92500" lnSpcReduction="10000"/>
          </a:bodyPr>
          <a:lstStyle/>
          <a:p>
            <a:pPr marL="457200" indent="-457200">
              <a:buAutoNum type="arabicPeriod"/>
            </a:pPr>
            <a:r>
              <a:rPr lang="en-US" sz="2000" cap="all" dirty="0"/>
              <a:t>challenges before and during Covid-19</a:t>
            </a:r>
          </a:p>
          <a:p>
            <a:pPr marL="457200" indent="-457200">
              <a:buAutoNum type="arabicPeriod"/>
            </a:pPr>
            <a:r>
              <a:rPr lang="en-US" sz="2000" cap="all" dirty="0">
                <a:ea typeface="+mn-lt"/>
                <a:cs typeface="+mn-lt"/>
              </a:rPr>
              <a:t>If I were in Eric Yuan's shoes......</a:t>
            </a:r>
          </a:p>
          <a:p>
            <a:pPr marL="457200" indent="-457200">
              <a:buAutoNum type="arabicPeriod"/>
            </a:pPr>
            <a:r>
              <a:rPr lang="en-US" sz="2000" cap="all" dirty="0">
                <a:ea typeface="+mn-lt"/>
                <a:cs typeface="+mn-lt"/>
              </a:rPr>
              <a:t>People, processes and technology concerns</a:t>
            </a:r>
          </a:p>
          <a:p>
            <a:pPr marL="457200" indent="-457200">
              <a:buAutoNum type="arabicPeriod"/>
            </a:pPr>
            <a:r>
              <a:rPr lang="en-US" sz="2100" cap="all" dirty="0">
                <a:ea typeface="+mn-lt"/>
                <a:cs typeface="+mn-lt"/>
              </a:rPr>
              <a:t>People, processes and technology excitement</a:t>
            </a:r>
            <a:endParaRPr lang="en-US" sz="2000" cap="all" dirty="0">
              <a:ea typeface="+mn-lt"/>
              <a:cs typeface="+mn-lt"/>
            </a:endParaRPr>
          </a:p>
          <a:p>
            <a:pPr marL="457200" indent="-457200">
              <a:buAutoNum type="arabicPeriod"/>
            </a:pPr>
            <a:r>
              <a:rPr lang="en-US" sz="2000" cap="all" dirty="0">
                <a:ea typeface="+mn-lt"/>
                <a:cs typeface="+mn-lt"/>
              </a:rPr>
              <a:t>My thoughts as </a:t>
            </a:r>
            <a:r>
              <a:rPr lang="en-US" sz="2000" cap="all" dirty="0" err="1">
                <a:ea typeface="+mn-lt"/>
                <a:cs typeface="+mn-lt"/>
              </a:rPr>
              <a:t>cio</a:t>
            </a:r>
            <a:r>
              <a:rPr lang="en-US" sz="2000" cap="all" dirty="0">
                <a:ea typeface="+mn-lt"/>
                <a:cs typeface="+mn-lt"/>
              </a:rPr>
              <a:t> vs </a:t>
            </a:r>
            <a:r>
              <a:rPr lang="en-US" sz="2000" cap="all" dirty="0" err="1">
                <a:ea typeface="+mn-lt"/>
                <a:cs typeface="+mn-lt"/>
              </a:rPr>
              <a:t>mr</a:t>
            </a:r>
            <a:r>
              <a:rPr lang="en-US" sz="2000" cap="all" dirty="0">
                <a:ea typeface="+mn-lt"/>
                <a:cs typeface="+mn-lt"/>
              </a:rPr>
              <a:t> </a:t>
            </a:r>
            <a:r>
              <a:rPr lang="en-US" sz="2000" cap="all" dirty="0" err="1">
                <a:ea typeface="+mn-lt"/>
                <a:cs typeface="+mn-lt"/>
              </a:rPr>
              <a:t>ittelson's</a:t>
            </a:r>
          </a:p>
          <a:p>
            <a:pPr marL="457200" indent="-457200">
              <a:buAutoNum type="arabicPeriod"/>
            </a:pPr>
            <a:r>
              <a:rPr lang="en-US" sz="2000" cap="all" dirty="0">
                <a:ea typeface="+mn-lt"/>
                <a:cs typeface="+mn-lt"/>
              </a:rPr>
              <a:t>Running an IT organization</a:t>
            </a:r>
          </a:p>
          <a:p>
            <a:pPr marL="457200" indent="-457200">
              <a:buAutoNum type="arabicPeriod"/>
            </a:pPr>
            <a:r>
              <a:rPr lang="en-US" sz="2000" cap="all" dirty="0">
                <a:ea typeface="+mn-lt"/>
                <a:cs typeface="+mn-lt"/>
              </a:rPr>
              <a:t>How to be ready post Covid </a:t>
            </a:r>
          </a:p>
          <a:p>
            <a:pPr marL="457200" indent="-457200">
              <a:buAutoNum type="arabicPeriod"/>
            </a:pPr>
            <a:r>
              <a:rPr lang="en-US" sz="2000" cap="all" dirty="0">
                <a:ea typeface="+mn-lt"/>
                <a:cs typeface="+mn-lt"/>
              </a:rPr>
              <a:t>COMPETITIVE LANDSCAPE</a:t>
            </a:r>
          </a:p>
          <a:p>
            <a:pPr marL="457200" indent="-457200">
              <a:buAutoNum type="arabicPeriod"/>
            </a:pPr>
            <a:r>
              <a:rPr lang="en-US" sz="2000" cap="all" dirty="0">
                <a:ea typeface="+mn-lt"/>
                <a:cs typeface="+mn-lt"/>
              </a:rPr>
              <a:t>INTEGRATION CHALLENGES</a:t>
            </a:r>
          </a:p>
          <a:p>
            <a:pPr marL="457200" indent="-457200">
              <a:buAutoNum type="arabicPeriod"/>
            </a:pPr>
            <a:r>
              <a:rPr lang="en-US" sz="2000" cap="all" dirty="0">
                <a:ea typeface="+mn-lt"/>
                <a:cs typeface="+mn-lt"/>
              </a:rPr>
              <a:t>Conclusion</a:t>
            </a:r>
          </a:p>
          <a:p>
            <a:pPr marL="457200" indent="-457200">
              <a:buAutoNum type="arabicPeriod"/>
            </a:pPr>
            <a:r>
              <a:rPr lang="en-US" sz="2000" cap="all" dirty="0">
                <a:ea typeface="+mn-lt"/>
                <a:cs typeface="+mn-lt"/>
              </a:rPr>
              <a:t> References</a:t>
            </a:r>
          </a:p>
          <a:p>
            <a:pPr marL="457200" indent="-457200">
              <a:buAutoNum type="arabicPeriod"/>
            </a:pPr>
            <a:endParaRPr lang="en-US" sz="2000" cap="all">
              <a:ea typeface="+mn-lt"/>
              <a:cs typeface="+mn-lt"/>
            </a:endParaRPr>
          </a:p>
          <a:p>
            <a:pPr marL="0" indent="0">
              <a:buNone/>
            </a:pPr>
            <a:endParaRPr lang="en-US" sz="2000" cap="all">
              <a:ea typeface="+mn-lt"/>
              <a:cs typeface="+mn-lt"/>
            </a:endParaRPr>
          </a:p>
          <a:p>
            <a:pPr marL="457200" indent="-457200">
              <a:buAutoNum type="arabicPeriod"/>
            </a:pPr>
            <a:endParaRPr lang="en-US" sz="2000" cap="all">
              <a:ea typeface="+mn-lt"/>
              <a:cs typeface="+mn-lt"/>
            </a:endParaRPr>
          </a:p>
          <a:p>
            <a:pPr marL="457200" indent="-457200">
              <a:buAutoNum type="arabicPeriod"/>
            </a:pPr>
            <a:endParaRPr lang="en-US" sz="2000" cap="all">
              <a:ea typeface="+mn-lt"/>
              <a:cs typeface="+mn-lt"/>
            </a:endParaRPr>
          </a:p>
          <a:p>
            <a:pPr marL="457200" indent="-457200">
              <a:buAutoNum type="arabicPeriod"/>
            </a:pPr>
            <a:endParaRPr lang="en-US" sz="2000" cap="all">
              <a:ea typeface="+mn-lt"/>
              <a:cs typeface="+mn-lt"/>
            </a:endParaRPr>
          </a:p>
          <a:p>
            <a:pPr marL="457200" indent="-457200">
              <a:buAutoNum type="arabicPeriod"/>
            </a:pPr>
            <a:endParaRPr lang="en-US" sz="2000" cap="all">
              <a:ea typeface="+mn-lt"/>
              <a:cs typeface="+mn-lt"/>
            </a:endParaRPr>
          </a:p>
          <a:p>
            <a:pPr marL="457200" indent="-457200">
              <a:buAutoNum type="arabicPeriod"/>
            </a:pPr>
            <a:endParaRPr lang="en-US" sz="2000" cap="all">
              <a:ea typeface="+mn-lt"/>
              <a:cs typeface="+mn-lt"/>
            </a:endParaRPr>
          </a:p>
        </p:txBody>
      </p:sp>
    </p:spTree>
    <p:extLst>
      <p:ext uri="{BB962C8B-B14F-4D97-AF65-F5344CB8AC3E}">
        <p14:creationId xmlns:p14="http://schemas.microsoft.com/office/powerpoint/2010/main" val="880009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2" name="Picture 11">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4" name="Rectangle 13">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rtoon of a person&amp;#39;s face&#10;&#10;Description automatically generated">
            <a:extLst>
              <a:ext uri="{FF2B5EF4-FFF2-40B4-BE49-F238E27FC236}">
                <a16:creationId xmlns:a16="http://schemas.microsoft.com/office/drawing/2014/main" id="{C9196ADF-0DAB-F5F6-30DE-A31DFEC4BD0C}"/>
              </a:ext>
            </a:extLst>
          </p:cNvPr>
          <p:cNvPicPr>
            <a:picLocks noChangeAspect="1"/>
          </p:cNvPicPr>
          <p:nvPr/>
        </p:nvPicPr>
        <p:blipFill rotWithShape="1">
          <a:blip r:embed="rId5">
            <a:alphaModFix amt="40000"/>
          </a:blip>
          <a:srcRect t="14230" b="13885"/>
          <a:stretch/>
        </p:blipFill>
        <p:spPr>
          <a:xfrm>
            <a:off x="20" y="10"/>
            <a:ext cx="12191980" cy="6857990"/>
          </a:xfrm>
          <a:prstGeom prst="rect">
            <a:avLst/>
          </a:prstGeom>
        </p:spPr>
      </p:pic>
      <p:sp>
        <p:nvSpPr>
          <p:cNvPr id="2" name="Title 1">
            <a:extLst>
              <a:ext uri="{FF2B5EF4-FFF2-40B4-BE49-F238E27FC236}">
                <a16:creationId xmlns:a16="http://schemas.microsoft.com/office/drawing/2014/main" id="{5724B662-FB3B-8319-6D2A-22C17DC28725}"/>
              </a:ext>
            </a:extLst>
          </p:cNvPr>
          <p:cNvSpPr>
            <a:spLocks noGrp="1"/>
          </p:cNvSpPr>
          <p:nvPr>
            <p:ph type="title"/>
          </p:nvPr>
        </p:nvSpPr>
        <p:spPr>
          <a:xfrm>
            <a:off x="-4546" y="5192"/>
            <a:ext cx="12007969" cy="908832"/>
          </a:xfrm>
        </p:spPr>
        <p:txBody>
          <a:bodyPr vert="horz" lIns="91440" tIns="45720" rIns="91440" bIns="45720" rtlCol="0" anchor="b">
            <a:normAutofit/>
          </a:bodyPr>
          <a:lstStyle/>
          <a:p>
            <a:r>
              <a:rPr lang="en-US" sz="3600"/>
              <a:t>challenges before and during Covid-19</a:t>
            </a:r>
          </a:p>
        </p:txBody>
      </p:sp>
      <p:sp>
        <p:nvSpPr>
          <p:cNvPr id="9" name="Content Placeholder 8">
            <a:extLst>
              <a:ext uri="{FF2B5EF4-FFF2-40B4-BE49-F238E27FC236}">
                <a16:creationId xmlns:a16="http://schemas.microsoft.com/office/drawing/2014/main" id="{CD0A041D-D492-57A1-FE78-AAF0C6B0320F}"/>
              </a:ext>
            </a:extLst>
          </p:cNvPr>
          <p:cNvSpPr>
            <a:spLocks noGrp="1"/>
          </p:cNvSpPr>
          <p:nvPr>
            <p:ph idx="1"/>
          </p:nvPr>
        </p:nvSpPr>
        <p:spPr>
          <a:xfrm>
            <a:off x="1393" y="1426381"/>
            <a:ext cx="12194725" cy="5430735"/>
          </a:xfrm>
        </p:spPr>
        <p:txBody>
          <a:bodyPr vert="horz" lIns="91440" tIns="45720" rIns="91440" bIns="45720" rtlCol="0" anchor="t">
            <a:normAutofit/>
          </a:bodyPr>
          <a:lstStyle/>
          <a:p>
            <a:pPr>
              <a:lnSpc>
                <a:spcPct val="100000"/>
              </a:lnSpc>
            </a:pPr>
            <a:r>
              <a:rPr lang="en-US" sz="2800"/>
              <a:t>Competition</a:t>
            </a:r>
            <a:r>
              <a:rPr lang="en-US" sz="2800">
                <a:ea typeface="+mn-lt"/>
                <a:cs typeface="+mn-lt"/>
              </a:rPr>
              <a:t> from larger, established players like Cisco </a:t>
            </a:r>
            <a:r>
              <a:rPr lang="en-US" sz="2800" err="1">
                <a:ea typeface="+mn-lt"/>
                <a:cs typeface="+mn-lt"/>
              </a:rPr>
              <a:t>WebEx</a:t>
            </a:r>
            <a:r>
              <a:rPr lang="en-US" sz="2800">
                <a:ea typeface="+mn-lt"/>
                <a:cs typeface="+mn-lt"/>
              </a:rPr>
              <a:t>, Microsoft, and Google.</a:t>
            </a:r>
          </a:p>
          <a:p>
            <a:pPr>
              <a:lnSpc>
                <a:spcPct val="100000"/>
              </a:lnSpc>
            </a:pPr>
            <a:r>
              <a:rPr lang="en-US" sz="2800">
                <a:ea typeface="+mn-lt"/>
                <a:cs typeface="+mn-lt"/>
              </a:rPr>
              <a:t>Participants increased from 10 million to over 200 million in just a few months.</a:t>
            </a:r>
          </a:p>
          <a:p>
            <a:pPr>
              <a:lnSpc>
                <a:spcPct val="200000"/>
              </a:lnSpc>
            </a:pPr>
            <a:r>
              <a:rPr lang="en-US" sz="2800">
                <a:ea typeface="+mn-lt"/>
                <a:cs typeface="+mn-lt"/>
              </a:rPr>
              <a:t>Security issues like zoom bombing.</a:t>
            </a:r>
          </a:p>
          <a:p>
            <a:pPr>
              <a:lnSpc>
                <a:spcPct val="200000"/>
              </a:lnSpc>
            </a:pPr>
            <a:r>
              <a:rPr lang="en-US" sz="2800">
                <a:ea typeface="+mn-lt"/>
                <a:cs typeface="+mn-lt"/>
              </a:rPr>
              <a:t>Rapidly adapt its workforce and operations.</a:t>
            </a:r>
            <a:endParaRPr lang="en-US"/>
          </a:p>
          <a:p>
            <a:endParaRPr lang="en-US"/>
          </a:p>
        </p:txBody>
      </p:sp>
    </p:spTree>
    <p:extLst>
      <p:ext uri="{BB962C8B-B14F-4D97-AF65-F5344CB8AC3E}">
        <p14:creationId xmlns:p14="http://schemas.microsoft.com/office/powerpoint/2010/main" val="168247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72710D2D-7DDA-936E-5D64-300F6E4F7E6B}"/>
              </a:ext>
            </a:extLst>
          </p:cNvPr>
          <p:cNvSpPr>
            <a:spLocks noGrp="1"/>
          </p:cNvSpPr>
          <p:nvPr>
            <p:ph type="title"/>
          </p:nvPr>
        </p:nvSpPr>
        <p:spPr>
          <a:xfrm>
            <a:off x="685800" y="1110986"/>
            <a:ext cx="3306744" cy="3389048"/>
          </a:xfrm>
        </p:spPr>
        <p:txBody>
          <a:bodyPr>
            <a:normAutofit/>
          </a:bodyPr>
          <a:lstStyle/>
          <a:p>
            <a:r>
              <a:rPr lang="en-US" sz="3200">
                <a:ea typeface="+mj-lt"/>
                <a:cs typeface="+mj-lt"/>
              </a:rPr>
              <a:t>"If I were in Eric Yuan's shoes......"</a:t>
            </a:r>
            <a:endParaRPr lang="en-US" sz="3200"/>
          </a:p>
        </p:txBody>
      </p:sp>
      <p:graphicFrame>
        <p:nvGraphicFramePr>
          <p:cNvPr id="5" name="Content Placeholder 2">
            <a:extLst>
              <a:ext uri="{FF2B5EF4-FFF2-40B4-BE49-F238E27FC236}">
                <a16:creationId xmlns:a16="http://schemas.microsoft.com/office/drawing/2014/main" id="{C6E5C2DB-9F33-63C1-B9BB-671B4C17B481}"/>
              </a:ext>
            </a:extLst>
          </p:cNvPr>
          <p:cNvGraphicFramePr>
            <a:graphicFrameLocks noGrp="1"/>
          </p:cNvGraphicFramePr>
          <p:nvPr>
            <p:ph idx="1"/>
            <p:extLst>
              <p:ext uri="{D42A27DB-BD31-4B8C-83A1-F6EECF244321}">
                <p14:modId xmlns:p14="http://schemas.microsoft.com/office/powerpoint/2010/main" val="4260237384"/>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58130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8892F4FD-5BD5-53D8-5B57-8A7A045513EA}"/>
              </a:ext>
            </a:extLst>
          </p:cNvPr>
          <p:cNvSpPr>
            <a:spLocks noGrp="1"/>
          </p:cNvSpPr>
          <p:nvPr>
            <p:ph type="title"/>
          </p:nvPr>
        </p:nvSpPr>
        <p:spPr>
          <a:xfrm>
            <a:off x="2770341" y="639113"/>
            <a:ext cx="9299531" cy="1293028"/>
          </a:xfrm>
        </p:spPr>
        <p:txBody>
          <a:bodyPr/>
          <a:lstStyle/>
          <a:p>
            <a:pPr algn="l"/>
            <a:r>
              <a:rPr lang="en-GB"/>
              <a:t>People, processes &amp; technology</a:t>
            </a:r>
            <a:br>
              <a:rPr lang="en-GB"/>
            </a:br>
            <a:r>
              <a:rPr lang="en-GB"/>
              <a:t>Part I: Concerns</a:t>
            </a:r>
          </a:p>
        </p:txBody>
      </p:sp>
      <p:pic>
        <p:nvPicPr>
          <p:cNvPr id="2" name="Picture 1" descr="People Icon Three · Free vector graphic on Pixabay">
            <a:extLst>
              <a:ext uri="{FF2B5EF4-FFF2-40B4-BE49-F238E27FC236}">
                <a16:creationId xmlns:a16="http://schemas.microsoft.com/office/drawing/2014/main" id="{34B104F0-65E1-1E96-245D-88AC8247AA0C}"/>
              </a:ext>
            </a:extLst>
          </p:cNvPr>
          <p:cNvPicPr>
            <a:picLocks noChangeAspect="1"/>
          </p:cNvPicPr>
          <p:nvPr/>
        </p:nvPicPr>
        <p:blipFill>
          <a:blip r:embed="rId3"/>
          <a:stretch>
            <a:fillRect/>
          </a:stretch>
        </p:blipFill>
        <p:spPr>
          <a:xfrm>
            <a:off x="1552049" y="2701968"/>
            <a:ext cx="1499218" cy="963461"/>
          </a:xfrm>
          <a:prstGeom prst="rect">
            <a:avLst/>
          </a:prstGeom>
        </p:spPr>
      </p:pic>
      <p:pic>
        <p:nvPicPr>
          <p:cNvPr id="3" name="Picture 2" descr="Clipart - Cycle icon">
            <a:extLst>
              <a:ext uri="{FF2B5EF4-FFF2-40B4-BE49-F238E27FC236}">
                <a16:creationId xmlns:a16="http://schemas.microsoft.com/office/drawing/2014/main" id="{56781C31-8F6B-E3FB-CC6D-9228AC436647}"/>
              </a:ext>
            </a:extLst>
          </p:cNvPr>
          <p:cNvPicPr>
            <a:picLocks noChangeAspect="1"/>
          </p:cNvPicPr>
          <p:nvPr/>
        </p:nvPicPr>
        <p:blipFill>
          <a:blip r:embed="rId4"/>
          <a:stretch>
            <a:fillRect/>
          </a:stretch>
        </p:blipFill>
        <p:spPr>
          <a:xfrm>
            <a:off x="5208888" y="2296885"/>
            <a:ext cx="1774372" cy="1785257"/>
          </a:xfrm>
          <a:prstGeom prst="rect">
            <a:avLst/>
          </a:prstGeom>
        </p:spPr>
      </p:pic>
      <p:pic>
        <p:nvPicPr>
          <p:cNvPr id="7" name="Picture 6" descr="A tree with icons on it&#10;&#10;Description automatically generated">
            <a:extLst>
              <a:ext uri="{FF2B5EF4-FFF2-40B4-BE49-F238E27FC236}">
                <a16:creationId xmlns:a16="http://schemas.microsoft.com/office/drawing/2014/main" id="{8386D5B6-807C-16D6-5783-B41F4E778A8A}"/>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627853" y="2379722"/>
            <a:ext cx="1763874" cy="1611086"/>
          </a:xfrm>
          <a:prstGeom prst="rect">
            <a:avLst/>
          </a:prstGeom>
        </p:spPr>
      </p:pic>
      <p:sp>
        <p:nvSpPr>
          <p:cNvPr id="10" name="TextBox 9">
            <a:extLst>
              <a:ext uri="{FF2B5EF4-FFF2-40B4-BE49-F238E27FC236}">
                <a16:creationId xmlns:a16="http://schemas.microsoft.com/office/drawing/2014/main" id="{DA90EE6A-9289-562C-EEFC-3AFBBF5E654D}"/>
              </a:ext>
            </a:extLst>
          </p:cNvPr>
          <p:cNvSpPr txBox="1"/>
          <p:nvPr/>
        </p:nvSpPr>
        <p:spPr>
          <a:xfrm>
            <a:off x="1828426" y="3901112"/>
            <a:ext cx="12192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dirty="0"/>
              <a:t>People</a:t>
            </a:r>
          </a:p>
        </p:txBody>
      </p:sp>
      <p:sp>
        <p:nvSpPr>
          <p:cNvPr id="11" name="TextBox 10">
            <a:extLst>
              <a:ext uri="{FF2B5EF4-FFF2-40B4-BE49-F238E27FC236}">
                <a16:creationId xmlns:a16="http://schemas.microsoft.com/office/drawing/2014/main" id="{04110F83-14B1-8DD7-9595-4E170D45054F}"/>
              </a:ext>
            </a:extLst>
          </p:cNvPr>
          <p:cNvSpPr txBox="1"/>
          <p:nvPr/>
        </p:nvSpPr>
        <p:spPr>
          <a:xfrm>
            <a:off x="5445912" y="4084379"/>
            <a:ext cx="17724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dirty="0"/>
              <a:t>Processes</a:t>
            </a:r>
          </a:p>
        </p:txBody>
      </p:sp>
      <p:sp>
        <p:nvSpPr>
          <p:cNvPr id="12" name="TextBox 11">
            <a:extLst>
              <a:ext uri="{FF2B5EF4-FFF2-40B4-BE49-F238E27FC236}">
                <a16:creationId xmlns:a16="http://schemas.microsoft.com/office/drawing/2014/main" id="{CA187F04-4939-0978-79DE-FEA57BEEF8A2}"/>
              </a:ext>
            </a:extLst>
          </p:cNvPr>
          <p:cNvSpPr txBox="1"/>
          <p:nvPr/>
        </p:nvSpPr>
        <p:spPr>
          <a:xfrm>
            <a:off x="8738617" y="4099439"/>
            <a:ext cx="16158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dirty="0"/>
              <a:t>Technology</a:t>
            </a:r>
            <a:endParaRPr lang="en-US" b="1" dirty="0"/>
          </a:p>
        </p:txBody>
      </p:sp>
      <p:sp>
        <p:nvSpPr>
          <p:cNvPr id="13" name="TextBox 12">
            <a:extLst>
              <a:ext uri="{FF2B5EF4-FFF2-40B4-BE49-F238E27FC236}">
                <a16:creationId xmlns:a16="http://schemas.microsoft.com/office/drawing/2014/main" id="{A7ED1074-7026-18E9-2A47-DAFC7B4AC593}"/>
              </a:ext>
            </a:extLst>
          </p:cNvPr>
          <p:cNvSpPr txBox="1"/>
          <p:nvPr/>
        </p:nvSpPr>
        <p:spPr>
          <a:xfrm>
            <a:off x="1067713" y="4672913"/>
            <a:ext cx="30459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t>Scalability</a:t>
            </a:r>
            <a:br>
              <a:rPr lang="en-GB" dirty="0"/>
            </a:br>
            <a:endParaRPr lang="en-GB" dirty="0"/>
          </a:p>
          <a:p>
            <a:pPr marL="285750" indent="-285750">
              <a:buFont typeface="Arial"/>
              <a:buChar char="•"/>
            </a:pPr>
            <a:r>
              <a:rPr lang="en-GB" dirty="0"/>
              <a:t>Employee well-being</a:t>
            </a:r>
          </a:p>
        </p:txBody>
      </p:sp>
      <p:sp>
        <p:nvSpPr>
          <p:cNvPr id="14" name="TextBox 13">
            <a:extLst>
              <a:ext uri="{FF2B5EF4-FFF2-40B4-BE49-F238E27FC236}">
                <a16:creationId xmlns:a16="http://schemas.microsoft.com/office/drawing/2014/main" id="{545195E1-A4AA-C46E-9701-9448E8D8DE4C}"/>
              </a:ext>
            </a:extLst>
          </p:cNvPr>
          <p:cNvSpPr txBox="1"/>
          <p:nvPr/>
        </p:nvSpPr>
        <p:spPr>
          <a:xfrm>
            <a:off x="4575001" y="4672913"/>
            <a:ext cx="30459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t>Security &amp; Privacy</a:t>
            </a:r>
            <a:br>
              <a:rPr lang="en-GB" dirty="0"/>
            </a:br>
            <a:endParaRPr lang="en-GB" dirty="0"/>
          </a:p>
          <a:p>
            <a:pPr marL="285750" indent="-285750">
              <a:buFont typeface="Arial"/>
              <a:buChar char="•"/>
            </a:pPr>
            <a:r>
              <a:rPr lang="en-GB" dirty="0"/>
              <a:t>Decision Making</a:t>
            </a:r>
          </a:p>
        </p:txBody>
      </p:sp>
      <p:sp>
        <p:nvSpPr>
          <p:cNvPr id="15" name="TextBox 14">
            <a:extLst>
              <a:ext uri="{FF2B5EF4-FFF2-40B4-BE49-F238E27FC236}">
                <a16:creationId xmlns:a16="http://schemas.microsoft.com/office/drawing/2014/main" id="{635F2C44-89D3-D165-F3CA-61CB84A11AF4}"/>
              </a:ext>
            </a:extLst>
          </p:cNvPr>
          <p:cNvSpPr txBox="1"/>
          <p:nvPr/>
        </p:nvSpPr>
        <p:spPr>
          <a:xfrm>
            <a:off x="8155357" y="4672913"/>
            <a:ext cx="30459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t>Capacity Planning</a:t>
            </a:r>
            <a:endParaRPr lang="en-US" dirty="0"/>
          </a:p>
          <a:p>
            <a:pPr marL="285750" indent="-285750">
              <a:buFont typeface="Arial"/>
              <a:buChar char="•"/>
            </a:pPr>
            <a:endParaRPr lang="en-GB" dirty="0"/>
          </a:p>
          <a:p>
            <a:pPr marL="285750" indent="-285750">
              <a:buFont typeface="Arial"/>
              <a:buChar char="•"/>
            </a:pPr>
            <a:r>
              <a:rPr lang="en-GB" dirty="0"/>
              <a:t>Stability</a:t>
            </a:r>
          </a:p>
        </p:txBody>
      </p:sp>
    </p:spTree>
    <p:extLst>
      <p:ext uri="{BB962C8B-B14F-4D97-AF65-F5344CB8AC3E}">
        <p14:creationId xmlns:p14="http://schemas.microsoft.com/office/powerpoint/2010/main" val="3545860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5837F243-B9FE-02FB-E258-28064A679B52}"/>
              </a:ext>
            </a:extLst>
          </p:cNvPr>
          <p:cNvSpPr>
            <a:spLocks noGrp="1"/>
          </p:cNvSpPr>
          <p:nvPr>
            <p:ph type="title"/>
          </p:nvPr>
        </p:nvSpPr>
        <p:spPr/>
        <p:txBody>
          <a:bodyPr>
            <a:normAutofit fontScale="90000"/>
          </a:bodyPr>
          <a:lstStyle/>
          <a:p>
            <a:pPr algn="l"/>
            <a:r>
              <a:rPr lang="en-GB"/>
              <a:t>PEOPLE, PROCESSES &amp; TECHNOLOGY</a:t>
            </a:r>
            <a:br>
              <a:rPr lang="en-GB"/>
            </a:br>
            <a:r>
              <a:rPr lang="en-GB"/>
              <a:t>PART II: Excitement</a:t>
            </a:r>
            <a:endParaRPr lang="en-GB">
              <a:solidFill>
                <a:srgbClr val="000000"/>
              </a:solidFill>
            </a:endParaRPr>
          </a:p>
          <a:p>
            <a:endParaRPr lang="en-GB"/>
          </a:p>
        </p:txBody>
      </p:sp>
      <p:pic>
        <p:nvPicPr>
          <p:cNvPr id="3" name="Picture 2" descr="A logo for a company&#10;&#10;Description automatically generated">
            <a:extLst>
              <a:ext uri="{FF2B5EF4-FFF2-40B4-BE49-F238E27FC236}">
                <a16:creationId xmlns:a16="http://schemas.microsoft.com/office/drawing/2014/main" id="{8648D055-FE32-C91B-C3A1-B8E3FE404C4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75228" y="2741166"/>
            <a:ext cx="3252861" cy="1824515"/>
          </a:xfrm>
          <a:prstGeom prst="rect">
            <a:avLst/>
          </a:prstGeom>
        </p:spPr>
      </p:pic>
      <p:pic>
        <p:nvPicPr>
          <p:cNvPr id="5" name="Picture 4" descr="A hands holding a book&#10;&#10;Description automatically generated">
            <a:extLst>
              <a:ext uri="{FF2B5EF4-FFF2-40B4-BE49-F238E27FC236}">
                <a16:creationId xmlns:a16="http://schemas.microsoft.com/office/drawing/2014/main" id="{2E1E3711-9D80-FC95-2DBA-AFC8538A0B29}"/>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052312" y="2571992"/>
            <a:ext cx="2859961" cy="2143179"/>
          </a:xfrm>
          <a:prstGeom prst="rect">
            <a:avLst/>
          </a:prstGeom>
        </p:spPr>
      </p:pic>
      <p:pic>
        <p:nvPicPr>
          <p:cNvPr id="7" name="Picture 6" descr="A blue and orange logo&#10;&#10;Description automatically generated">
            <a:extLst>
              <a:ext uri="{FF2B5EF4-FFF2-40B4-BE49-F238E27FC236}">
                <a16:creationId xmlns:a16="http://schemas.microsoft.com/office/drawing/2014/main" id="{4AAC7A90-F495-81A1-BA89-DB5A1D684C0A}"/>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9038274" y="2849448"/>
            <a:ext cx="2039058" cy="2018181"/>
          </a:xfrm>
          <a:prstGeom prst="rect">
            <a:avLst/>
          </a:prstGeom>
        </p:spPr>
      </p:pic>
      <p:sp>
        <p:nvSpPr>
          <p:cNvPr id="9" name="TextBox 8">
            <a:extLst>
              <a:ext uri="{FF2B5EF4-FFF2-40B4-BE49-F238E27FC236}">
                <a16:creationId xmlns:a16="http://schemas.microsoft.com/office/drawing/2014/main" id="{03901B87-5F32-8D62-9192-85217D114992}"/>
              </a:ext>
            </a:extLst>
          </p:cNvPr>
          <p:cNvSpPr txBox="1"/>
          <p:nvPr/>
        </p:nvSpPr>
        <p:spPr>
          <a:xfrm>
            <a:off x="941165" y="5237221"/>
            <a:ext cx="229435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t>Talent Acquisition</a:t>
            </a:r>
          </a:p>
        </p:txBody>
      </p:sp>
      <p:sp>
        <p:nvSpPr>
          <p:cNvPr id="11" name="TextBox 10">
            <a:extLst>
              <a:ext uri="{FF2B5EF4-FFF2-40B4-BE49-F238E27FC236}">
                <a16:creationId xmlns:a16="http://schemas.microsoft.com/office/drawing/2014/main" id="{AE6E3B91-92A5-07B5-643E-060DD55275C6}"/>
              </a:ext>
            </a:extLst>
          </p:cNvPr>
          <p:cNvSpPr txBox="1"/>
          <p:nvPr/>
        </p:nvSpPr>
        <p:spPr>
          <a:xfrm>
            <a:off x="4725666" y="5232598"/>
            <a:ext cx="35051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t>Employee Learning &amp;</a:t>
            </a:r>
          </a:p>
          <a:p>
            <a:r>
              <a:rPr lang="en-GB" sz="2400" b="1" dirty="0"/>
              <a:t>Development</a:t>
            </a:r>
          </a:p>
        </p:txBody>
      </p:sp>
      <p:sp>
        <p:nvSpPr>
          <p:cNvPr id="13" name="TextBox 12">
            <a:extLst>
              <a:ext uri="{FF2B5EF4-FFF2-40B4-BE49-F238E27FC236}">
                <a16:creationId xmlns:a16="http://schemas.microsoft.com/office/drawing/2014/main" id="{CF9A6969-2402-C634-CAA9-2319FE26E1CC}"/>
              </a:ext>
            </a:extLst>
          </p:cNvPr>
          <p:cNvSpPr txBox="1"/>
          <p:nvPr/>
        </p:nvSpPr>
        <p:spPr>
          <a:xfrm>
            <a:off x="9458863" y="5425110"/>
            <a:ext cx="161585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b="1" dirty="0"/>
              <a:t>Agility</a:t>
            </a:r>
            <a:endParaRPr lang="en-US" sz="2400" dirty="0"/>
          </a:p>
        </p:txBody>
      </p:sp>
    </p:spTree>
    <p:extLst>
      <p:ext uri="{BB962C8B-B14F-4D97-AF65-F5344CB8AC3E}">
        <p14:creationId xmlns:p14="http://schemas.microsoft.com/office/powerpoint/2010/main" val="3698653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EE54-98D5-7A8F-42DC-76AE34EB2CB0}"/>
              </a:ext>
            </a:extLst>
          </p:cNvPr>
          <p:cNvSpPr>
            <a:spLocks noGrp="1"/>
          </p:cNvSpPr>
          <p:nvPr>
            <p:ph type="title"/>
          </p:nvPr>
        </p:nvSpPr>
        <p:spPr>
          <a:xfrm>
            <a:off x="5776586" y="741123"/>
            <a:ext cx="9487421" cy="1295400"/>
          </a:xfrm>
        </p:spPr>
        <p:txBody>
          <a:bodyPr/>
          <a:lstStyle/>
          <a:p>
            <a:pPr algn="l"/>
            <a:r>
              <a:rPr lang="en-GB" dirty="0"/>
              <a:t>MY THOUGHTS AS CIO VS MR ITTELSON'S</a:t>
            </a:r>
            <a:endParaRPr lang="en-GB" dirty="0">
              <a:solidFill>
                <a:srgbClr val="000000"/>
              </a:solidFill>
            </a:endParaRPr>
          </a:p>
          <a:p>
            <a:endParaRPr lang="en-GB" dirty="0"/>
          </a:p>
        </p:txBody>
      </p:sp>
      <p:sp>
        <p:nvSpPr>
          <p:cNvPr id="3" name="Text Placeholder 2">
            <a:extLst>
              <a:ext uri="{FF2B5EF4-FFF2-40B4-BE49-F238E27FC236}">
                <a16:creationId xmlns:a16="http://schemas.microsoft.com/office/drawing/2014/main" id="{E3AC3B2C-DBEB-3672-2860-2FEEE380B747}"/>
              </a:ext>
            </a:extLst>
          </p:cNvPr>
          <p:cNvSpPr>
            <a:spLocks noGrp="1"/>
          </p:cNvSpPr>
          <p:nvPr>
            <p:ph type="body" idx="1"/>
          </p:nvPr>
        </p:nvSpPr>
        <p:spPr>
          <a:xfrm>
            <a:off x="1686847" y="1891528"/>
            <a:ext cx="5079991" cy="823912"/>
          </a:xfrm>
        </p:spPr>
        <p:txBody>
          <a:bodyPr/>
          <a:lstStyle/>
          <a:p>
            <a:r>
              <a:rPr lang="en-GB" u="sng" dirty="0"/>
              <a:t>Alignment</a:t>
            </a:r>
          </a:p>
        </p:txBody>
      </p:sp>
      <p:sp>
        <p:nvSpPr>
          <p:cNvPr id="4" name="Content Placeholder 3">
            <a:extLst>
              <a:ext uri="{FF2B5EF4-FFF2-40B4-BE49-F238E27FC236}">
                <a16:creationId xmlns:a16="http://schemas.microsoft.com/office/drawing/2014/main" id="{6F9A0727-E994-DED5-EE73-C3C54C76793C}"/>
              </a:ext>
            </a:extLst>
          </p:cNvPr>
          <p:cNvSpPr>
            <a:spLocks noGrp="1"/>
          </p:cNvSpPr>
          <p:nvPr>
            <p:ph sz="half" idx="2"/>
          </p:nvPr>
        </p:nvSpPr>
        <p:spPr/>
        <p:txBody>
          <a:bodyPr vert="horz" lIns="91440" tIns="45720" rIns="91440" bIns="45720" rtlCol="0" anchor="t">
            <a:normAutofit/>
          </a:bodyPr>
          <a:lstStyle/>
          <a:p>
            <a:r>
              <a:rPr lang="en-GB" dirty="0">
                <a:ea typeface="+mn-lt"/>
                <a:cs typeface="+mn-lt"/>
              </a:rPr>
              <a:t>Importance of scalability</a:t>
            </a:r>
            <a:br>
              <a:rPr lang="en-US" dirty="0"/>
            </a:br>
            <a:endParaRPr lang="en-GB" dirty="0">
              <a:ea typeface="+mn-lt"/>
              <a:cs typeface="+mn-lt"/>
            </a:endParaRPr>
          </a:p>
          <a:p>
            <a:r>
              <a:rPr lang="en-GB" dirty="0">
                <a:ea typeface="+mn-lt"/>
                <a:cs typeface="+mn-lt"/>
              </a:rPr>
              <a:t>Security</a:t>
            </a:r>
            <a:br>
              <a:rPr lang="en-GB" dirty="0">
                <a:ea typeface="+mn-lt"/>
                <a:cs typeface="+mn-lt"/>
              </a:rPr>
            </a:br>
            <a:endParaRPr lang="en-GB" dirty="0">
              <a:ea typeface="+mn-lt"/>
              <a:cs typeface="+mn-lt"/>
            </a:endParaRPr>
          </a:p>
          <a:p>
            <a:r>
              <a:rPr lang="en-GB" dirty="0">
                <a:ea typeface="+mn-lt"/>
                <a:cs typeface="+mn-lt"/>
              </a:rPr>
              <a:t>Innovation in driving Zoom's technology strategy</a:t>
            </a:r>
            <a:endParaRPr lang="en-GB"/>
          </a:p>
        </p:txBody>
      </p:sp>
      <p:sp>
        <p:nvSpPr>
          <p:cNvPr id="5" name="Text Placeholder 4">
            <a:extLst>
              <a:ext uri="{FF2B5EF4-FFF2-40B4-BE49-F238E27FC236}">
                <a16:creationId xmlns:a16="http://schemas.microsoft.com/office/drawing/2014/main" id="{C5324CEA-89C4-DD17-907D-63A7A7529C39}"/>
              </a:ext>
            </a:extLst>
          </p:cNvPr>
          <p:cNvSpPr>
            <a:spLocks noGrp="1"/>
          </p:cNvSpPr>
          <p:nvPr>
            <p:ph type="body" sz="quarter" idx="3"/>
          </p:nvPr>
        </p:nvSpPr>
        <p:spPr>
          <a:xfrm>
            <a:off x="7173238" y="1891528"/>
            <a:ext cx="5105400" cy="823912"/>
          </a:xfrm>
        </p:spPr>
        <p:txBody>
          <a:bodyPr/>
          <a:lstStyle/>
          <a:p>
            <a:r>
              <a:rPr lang="en-GB" u="sng" dirty="0"/>
              <a:t>Differences</a:t>
            </a:r>
          </a:p>
        </p:txBody>
      </p:sp>
      <p:sp>
        <p:nvSpPr>
          <p:cNvPr id="6" name="Content Placeholder 5">
            <a:extLst>
              <a:ext uri="{FF2B5EF4-FFF2-40B4-BE49-F238E27FC236}">
                <a16:creationId xmlns:a16="http://schemas.microsoft.com/office/drawing/2014/main" id="{9356CBB8-461E-5FC4-63DF-8041C4796ED1}"/>
              </a:ext>
            </a:extLst>
          </p:cNvPr>
          <p:cNvSpPr>
            <a:spLocks noGrp="1"/>
          </p:cNvSpPr>
          <p:nvPr>
            <p:ph sz="quarter" idx="4"/>
          </p:nvPr>
        </p:nvSpPr>
        <p:spPr/>
        <p:txBody>
          <a:bodyPr vert="horz" lIns="91440" tIns="45720" rIns="91440" bIns="45720" rtlCol="0" anchor="t">
            <a:normAutofit/>
          </a:bodyPr>
          <a:lstStyle/>
          <a:p>
            <a:r>
              <a:rPr lang="en-GB" dirty="0">
                <a:ea typeface="+mn-lt"/>
                <a:cs typeface="+mn-lt"/>
              </a:rPr>
              <a:t>Brendan </a:t>
            </a:r>
            <a:r>
              <a:rPr lang="en-GB" dirty="0" err="1">
                <a:ea typeface="+mn-lt"/>
                <a:cs typeface="+mn-lt"/>
              </a:rPr>
              <a:t>Ittelson's</a:t>
            </a:r>
            <a:r>
              <a:rPr lang="en-GB" dirty="0">
                <a:ea typeface="+mn-lt"/>
                <a:cs typeface="+mn-lt"/>
              </a:rPr>
              <a:t> focus leans towards technical aspects of infrastructure and AI-driven enhancements</a:t>
            </a:r>
            <a:endParaRPr lang="en-GB" dirty="0"/>
          </a:p>
        </p:txBody>
      </p:sp>
    </p:spTree>
    <p:extLst>
      <p:ext uri="{BB962C8B-B14F-4D97-AF65-F5344CB8AC3E}">
        <p14:creationId xmlns:p14="http://schemas.microsoft.com/office/powerpoint/2010/main" val="3375892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2BFF-D552-8A19-DBF6-CD9E6F58B0A6}"/>
              </a:ext>
            </a:extLst>
          </p:cNvPr>
          <p:cNvSpPr>
            <a:spLocks noGrp="1"/>
          </p:cNvSpPr>
          <p:nvPr>
            <p:ph type="title"/>
          </p:nvPr>
        </p:nvSpPr>
        <p:spPr>
          <a:xfrm>
            <a:off x="1490663" y="778660"/>
            <a:ext cx="8610600" cy="1293028"/>
          </a:xfrm>
        </p:spPr>
        <p:txBody>
          <a:bodyPr/>
          <a:lstStyle/>
          <a:p>
            <a:r>
              <a:rPr lang="en-US"/>
              <a:t>Running an IT organization</a:t>
            </a:r>
          </a:p>
        </p:txBody>
      </p:sp>
      <p:graphicFrame>
        <p:nvGraphicFramePr>
          <p:cNvPr id="5" name="Content Placeholder 2">
            <a:extLst>
              <a:ext uri="{FF2B5EF4-FFF2-40B4-BE49-F238E27FC236}">
                <a16:creationId xmlns:a16="http://schemas.microsoft.com/office/drawing/2014/main" id="{EB6FE9D0-7870-00E9-6FA0-FA7DAA008DB5}"/>
              </a:ext>
            </a:extLst>
          </p:cNvPr>
          <p:cNvGraphicFramePr>
            <a:graphicFrameLocks noGrp="1"/>
          </p:cNvGraphicFramePr>
          <p:nvPr>
            <p:ph idx="1"/>
          </p:nvPr>
        </p:nvGraphicFramePr>
        <p:xfrm>
          <a:off x="685800" y="2194560"/>
          <a:ext cx="10820400"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1462650"/>
      </p:ext>
    </p:extLst>
  </p:cSld>
  <p:clrMapOvr>
    <a:masterClrMapping/>
  </p:clrMapOvr>
  <mc:AlternateContent xmlns:mc="http://schemas.openxmlformats.org/markup-compatibility/2006" xmlns:p14="http://schemas.microsoft.com/office/powerpoint/2010/main">
    <mc:Choice Requires="p14">
      <p:transition spd="slow" p14:dur="2000" advTm="85798"/>
    </mc:Choice>
    <mc:Fallback xmlns="">
      <p:transition spd="slow" advTm="8579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E03C2-FDFB-5164-F35F-8A3F9FAB56AF}"/>
              </a:ext>
            </a:extLst>
          </p:cNvPr>
          <p:cNvSpPr>
            <a:spLocks noGrp="1"/>
          </p:cNvSpPr>
          <p:nvPr>
            <p:ph type="title"/>
          </p:nvPr>
        </p:nvSpPr>
        <p:spPr>
          <a:xfrm>
            <a:off x="2895600" y="764373"/>
            <a:ext cx="8610600" cy="1293028"/>
          </a:xfrm>
        </p:spPr>
        <p:txBody>
          <a:bodyPr>
            <a:normAutofit/>
          </a:bodyPr>
          <a:lstStyle/>
          <a:p>
            <a:r>
              <a:rPr lang="en-US"/>
              <a:t>How to be ready post Covid </a:t>
            </a:r>
          </a:p>
        </p:txBody>
      </p:sp>
      <p:graphicFrame>
        <p:nvGraphicFramePr>
          <p:cNvPr id="5" name="Content Placeholder 2">
            <a:extLst>
              <a:ext uri="{FF2B5EF4-FFF2-40B4-BE49-F238E27FC236}">
                <a16:creationId xmlns:a16="http://schemas.microsoft.com/office/drawing/2014/main" id="{4325CC1A-DEE3-4F38-625B-154FFB779E97}"/>
              </a:ext>
            </a:extLst>
          </p:cNvPr>
          <p:cNvGraphicFramePr>
            <a:graphicFrameLocks noGrp="1"/>
          </p:cNvGraphicFramePr>
          <p:nvPr>
            <p:ph idx="1"/>
            <p:extLst>
              <p:ext uri="{D42A27DB-BD31-4B8C-83A1-F6EECF244321}">
                <p14:modId xmlns:p14="http://schemas.microsoft.com/office/powerpoint/2010/main" val="1590323329"/>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643826"/>
      </p:ext>
    </p:extLst>
  </p:cSld>
  <p:clrMapOvr>
    <a:masterClrMapping/>
  </p:clrMapOvr>
  <mc:AlternateContent xmlns:mc="http://schemas.openxmlformats.org/markup-compatibility/2006" xmlns:p14="http://schemas.microsoft.com/office/powerpoint/2010/main">
    <mc:Choice Requires="p14">
      <p:transition spd="slow" p14:dur="2000" advTm="106398"/>
    </mc:Choice>
    <mc:Fallback xmlns="">
      <p:transition spd="slow" advTm="106398"/>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36EB127ED90834BA9529A8F26331B71" ma:contentTypeVersion="4" ma:contentTypeDescription="Create a new document." ma:contentTypeScope="" ma:versionID="df939e88cd4e1b409d5e884d0b846de2">
  <xsd:schema xmlns:xsd="http://www.w3.org/2001/XMLSchema" xmlns:xs="http://www.w3.org/2001/XMLSchema" xmlns:p="http://schemas.microsoft.com/office/2006/metadata/properties" xmlns:ns2="df71b5a3-211e-4a8a-b9d4-1d03d5438603" targetNamespace="http://schemas.microsoft.com/office/2006/metadata/properties" ma:root="true" ma:fieldsID="a8a9ff4de2fe3b5d7b4a418733eb6921" ns2:_="">
    <xsd:import namespace="df71b5a3-211e-4a8a-b9d4-1d03d543860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71b5a3-211e-4a8a-b9d4-1d03d5438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EE06A7-8976-4A7A-AE4B-1C1DBB6AD82C}">
  <ds:schemaRefs>
    <ds:schemaRef ds:uri="http://schemas.microsoft.com/sharepoint/v3/contenttype/forms"/>
  </ds:schemaRefs>
</ds:datastoreItem>
</file>

<file path=customXml/itemProps2.xml><?xml version="1.0" encoding="utf-8"?>
<ds:datastoreItem xmlns:ds="http://schemas.openxmlformats.org/officeDocument/2006/customXml" ds:itemID="{7FBBE2ED-56EE-40BD-9098-DEA264209EB1}">
  <ds:schemaRefs>
    <ds:schemaRef ds:uri="df71b5a3-211e-4a8a-b9d4-1d03d543860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7466E2E-EF78-406B-A918-D77FB4261471}">
  <ds:schemaRefs>
    <ds:schemaRef ds:uri="df71b5a3-211e-4a8a-b9d4-1d03d543860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0</TotalTime>
  <Words>3865</Words>
  <Application>Microsoft Office PowerPoint</Application>
  <PresentationFormat>Widescreen</PresentationFormat>
  <Paragraphs>264</Paragraphs>
  <Slides>14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Arial,Sans-Serif</vt:lpstr>
      <vt:lpstr>Avenir Next LT Pro</vt:lpstr>
      <vt:lpstr>Calibri</vt:lpstr>
      <vt:lpstr>Calibri,Sans-Serif</vt:lpstr>
      <vt:lpstr>Century Gothic</vt:lpstr>
      <vt:lpstr>Times New Roman</vt:lpstr>
      <vt:lpstr>Vapor Trail</vt:lpstr>
      <vt:lpstr>Zoom Video Communications:</vt:lpstr>
      <vt:lpstr>Agenda</vt:lpstr>
      <vt:lpstr>challenges before and during Covid-19</vt:lpstr>
      <vt:lpstr>"If I were in Eric Yuan's shoes......"</vt:lpstr>
      <vt:lpstr>People, processes &amp; technology Part I: Concerns</vt:lpstr>
      <vt:lpstr>PEOPLE, PROCESSES &amp; TECHNOLOGY PART II: Excitement </vt:lpstr>
      <vt:lpstr>MY THOUGHTS AS CIO VS MR ITTELSON'S </vt:lpstr>
      <vt:lpstr>Running an IT organization</vt:lpstr>
      <vt:lpstr>How to be ready post Covid </vt:lpstr>
      <vt:lpstr>PowerPoint Presentation</vt:lpstr>
      <vt:lpstr>Integration Challenges</vt:lpstr>
      <vt:lpstr>conclusions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Zoom Video Communications:</dc:title>
  <dc:creator>Chaudhary, Shubham</dc:creator>
  <cp:lastModifiedBy>Harsh D</cp:lastModifiedBy>
  <cp:revision>136</cp:revision>
  <dcterms:created xsi:type="dcterms:W3CDTF">2024-04-21T23:50:02Z</dcterms:created>
  <dcterms:modified xsi:type="dcterms:W3CDTF">2024-04-30T02:42:14Z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0x010100E36EB127ED90834BA9529A8F26331B71</vt:lpwstr>
  </property>
</Properties>
</file>