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sldIdLst>
    <p:sldId id="258" r:id="rId2"/>
    <p:sldId id="259" r:id="rId3"/>
    <p:sldId id="260" r:id="rId4"/>
    <p:sldId id="273" r:id="rId5"/>
    <p:sldId id="281" r:id="rId6"/>
    <p:sldId id="265" r:id="rId7"/>
    <p:sldId id="262" r:id="rId8"/>
    <p:sldId id="270" r:id="rId9"/>
    <p:sldId id="261" r:id="rId10"/>
    <p:sldId id="282" r:id="rId11"/>
    <p:sldId id="263" r:id="rId12"/>
    <p:sldId id="283" r:id="rId13"/>
    <p:sldId id="284" r:id="rId14"/>
    <p:sldId id="285" r:id="rId15"/>
    <p:sldId id="286" r:id="rId16"/>
    <p:sldId id="287" r:id="rId17"/>
    <p:sldId id="289" r:id="rId18"/>
    <p:sldId id="288" r:id="rId19"/>
    <p:sldId id="267" r:id="rId20"/>
    <p:sldId id="266"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223" autoAdjust="0"/>
  </p:normalViewPr>
  <p:slideViewPr>
    <p:cSldViewPr snapToGrid="0">
      <p:cViewPr varScale="1">
        <p:scale>
          <a:sx n="78" d="100"/>
          <a:sy n="78" d="100"/>
        </p:scale>
        <p:origin x="869" y="9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CAD7F7-20EE-442B-AA34-11837A92A948}" type="datetimeFigureOut">
              <a:rPr lang="en-US" smtClean="0"/>
              <a:t>11/13/2024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031FA8-3FC1-4566-9442-C0F777B856C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76F2C7-4472-4343-8BE8-0D4DBA407D6F}" type="datetime1">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E78BD-5322-4AB8-9789-42AFB1C2C1DE}"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436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19E5F6-2FF6-4A0E-AB75-0E544BC5C0DA}" type="datetime1">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E78BD-5322-4AB8-9789-42AFB1C2C1DE}" type="slidenum">
              <a:rPr lang="en-IN" smtClean="0"/>
              <a:pPr/>
              <a:t>‹#›</a:t>
            </a:fld>
            <a:endParaRPr lang="en-IN"/>
          </a:p>
        </p:txBody>
      </p:sp>
    </p:spTree>
    <p:extLst>
      <p:ext uri="{BB962C8B-B14F-4D97-AF65-F5344CB8AC3E}">
        <p14:creationId xmlns:p14="http://schemas.microsoft.com/office/powerpoint/2010/main" val="1382342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6D85B-562B-433F-B602-D02067F3D7B3}" type="datetime1">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E78BD-5322-4AB8-9789-42AFB1C2C1DE}" type="slidenum">
              <a:rPr lang="en-IN" smtClean="0"/>
              <a:pPr/>
              <a:t>‹#›</a:t>
            </a:fld>
            <a:endParaRPr lang="en-IN"/>
          </a:p>
        </p:txBody>
      </p:sp>
    </p:spTree>
    <p:extLst>
      <p:ext uri="{BB962C8B-B14F-4D97-AF65-F5344CB8AC3E}">
        <p14:creationId xmlns:p14="http://schemas.microsoft.com/office/powerpoint/2010/main" val="3251507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5E37C3-6725-4DAB-8412-658D92D2D664}" type="datetime1">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E78BD-5322-4AB8-9789-42AFB1C2C1DE}" type="slidenum">
              <a:rPr lang="en-IN" smtClean="0"/>
              <a:pPr/>
              <a:t>‹#›</a:t>
            </a:fld>
            <a:endParaRPr lang="en-IN"/>
          </a:p>
        </p:txBody>
      </p:sp>
    </p:spTree>
    <p:extLst>
      <p:ext uri="{BB962C8B-B14F-4D97-AF65-F5344CB8AC3E}">
        <p14:creationId xmlns:p14="http://schemas.microsoft.com/office/powerpoint/2010/main" val="1888174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4F2C6B-57ED-4BE8-8481-B65F0FA058E9}" type="datetime1">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9E78BD-5322-4AB8-9789-42AFB1C2C1DE}"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448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E748DB-4988-4AE5-B341-94A350BB708C}" type="datetime1">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9E78BD-5322-4AB8-9789-42AFB1C2C1DE}" type="slidenum">
              <a:rPr lang="en-IN" smtClean="0"/>
              <a:pPr/>
              <a:t>‹#›</a:t>
            </a:fld>
            <a:endParaRPr lang="en-IN"/>
          </a:p>
        </p:txBody>
      </p:sp>
    </p:spTree>
    <p:extLst>
      <p:ext uri="{BB962C8B-B14F-4D97-AF65-F5344CB8AC3E}">
        <p14:creationId xmlns:p14="http://schemas.microsoft.com/office/powerpoint/2010/main" val="1803428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EE99A8-C65A-47D2-999E-CA6BECBB5010}" type="datetime1">
              <a:rPr lang="en-IN" smtClean="0"/>
              <a:t>13-11-2024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9E78BD-5322-4AB8-9789-42AFB1C2C1DE}" type="slidenum">
              <a:rPr lang="en-IN" smtClean="0"/>
              <a:pPr/>
              <a:t>‹#›</a:t>
            </a:fld>
            <a:endParaRPr lang="en-IN"/>
          </a:p>
        </p:txBody>
      </p:sp>
    </p:spTree>
    <p:extLst>
      <p:ext uri="{BB962C8B-B14F-4D97-AF65-F5344CB8AC3E}">
        <p14:creationId xmlns:p14="http://schemas.microsoft.com/office/powerpoint/2010/main" val="4039278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F991AB-EEF2-4050-8540-29C6AF9CA68C}" type="datetime1">
              <a:rPr lang="en-IN" smtClean="0"/>
              <a:t>13-11-2024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9E78BD-5322-4AB8-9789-42AFB1C2C1DE}" type="slidenum">
              <a:rPr lang="en-IN" smtClean="0"/>
              <a:pPr/>
              <a:t>‹#›</a:t>
            </a:fld>
            <a:endParaRPr lang="en-IN"/>
          </a:p>
        </p:txBody>
      </p:sp>
    </p:spTree>
    <p:extLst>
      <p:ext uri="{BB962C8B-B14F-4D97-AF65-F5344CB8AC3E}">
        <p14:creationId xmlns:p14="http://schemas.microsoft.com/office/powerpoint/2010/main" val="1065525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338FA3C-C7F1-4F96-A37E-6AD92129F290}" type="datetime1">
              <a:rPr lang="en-IN" smtClean="0"/>
              <a:t>13-11-2024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09E78BD-5322-4AB8-9789-42AFB1C2C1DE}" type="slidenum">
              <a:rPr lang="en-IN" smtClean="0"/>
              <a:pPr/>
              <a:t>‹#›</a:t>
            </a:fld>
            <a:endParaRPr lang="en-IN"/>
          </a:p>
        </p:txBody>
      </p:sp>
    </p:spTree>
    <p:extLst>
      <p:ext uri="{BB962C8B-B14F-4D97-AF65-F5344CB8AC3E}">
        <p14:creationId xmlns:p14="http://schemas.microsoft.com/office/powerpoint/2010/main" val="842524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F7EA0B-43E8-450F-B963-3030B3CE3D56}" type="datetime1">
              <a:rPr lang="en-IN" smtClean="0"/>
              <a:t>13-11-2024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09E78BD-5322-4AB8-9789-42AFB1C2C1DE}" type="slidenum">
              <a:rPr lang="en-IN" smtClean="0"/>
              <a:pPr/>
              <a:t>‹#›</a:t>
            </a:fld>
            <a:endParaRPr lang="en-IN"/>
          </a:p>
        </p:txBody>
      </p:sp>
    </p:spTree>
    <p:extLst>
      <p:ext uri="{BB962C8B-B14F-4D97-AF65-F5344CB8AC3E}">
        <p14:creationId xmlns:p14="http://schemas.microsoft.com/office/powerpoint/2010/main" val="14124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325F01-559C-4774-8181-C5AEFC2C05BF}" type="datetime1">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9E78BD-5322-4AB8-9789-42AFB1C2C1DE}" type="slidenum">
              <a:rPr lang="en-IN" smtClean="0"/>
              <a:pPr/>
              <a:t>‹#›</a:t>
            </a:fld>
            <a:endParaRPr lang="en-IN"/>
          </a:p>
        </p:txBody>
      </p:sp>
    </p:spTree>
    <p:extLst>
      <p:ext uri="{BB962C8B-B14F-4D97-AF65-F5344CB8AC3E}">
        <p14:creationId xmlns:p14="http://schemas.microsoft.com/office/powerpoint/2010/main" val="3227671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ACF982F-4E2B-489E-A5EC-702B8032402C}" type="datetime1">
              <a:rPr lang="en-IN" smtClean="0"/>
              <a:t>13-11-2024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09E78BD-5322-4AB8-9789-42AFB1C2C1DE}"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844762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ieeexplore.ieee.org/author/160983741841561" TargetMode="External"/><Relationship Id="rId2" Type="http://schemas.openxmlformats.org/officeDocument/2006/relationships/hyperlink" Target="https://ieeexplore.ieee.org/author/733600532100361"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CDB6A1-306D-4190-BBF8-2203279608DF}"/>
              </a:ext>
            </a:extLst>
          </p:cNvPr>
          <p:cNvSpPr/>
          <p:nvPr/>
        </p:nvSpPr>
        <p:spPr>
          <a:xfrm>
            <a:off x="1171851" y="1215169"/>
            <a:ext cx="9422167" cy="4662815"/>
          </a:xfrm>
          <a:prstGeom prst="rect">
            <a:avLst/>
          </a:prstGeom>
        </p:spPr>
        <p:txBody>
          <a:bodyPr wrap="square">
            <a:spAutoFit/>
          </a:bodyPr>
          <a:lstStyle/>
          <a:p>
            <a:pPr algn="ctr"/>
            <a:r>
              <a:rPr lang="en-US" sz="2800" b="1" dirty="0">
                <a:solidFill>
                  <a:srgbClr val="7030A0"/>
                </a:solidFill>
              </a:rPr>
              <a:t>Academic Year 2024-25 </a:t>
            </a:r>
          </a:p>
          <a:p>
            <a:pPr algn="ctr"/>
            <a:endParaRPr lang="en-US" sz="2800" dirty="0">
              <a:solidFill>
                <a:schemeClr val="bg2">
                  <a:lumMod val="50000"/>
                </a:schemeClr>
              </a:solidFill>
            </a:endParaRPr>
          </a:p>
          <a:p>
            <a:pPr algn="ctr"/>
            <a:r>
              <a:rPr lang="en-US" sz="2800" dirty="0">
                <a:solidFill>
                  <a:schemeClr val="bg2">
                    <a:lumMod val="50000"/>
                  </a:schemeClr>
                </a:solidFill>
              </a:rPr>
              <a:t>BE Project Review No : 2</a:t>
            </a:r>
          </a:p>
          <a:p>
            <a:pPr algn="ctr"/>
            <a:r>
              <a:rPr lang="en-US" sz="1600" dirty="0">
                <a:solidFill>
                  <a:srgbClr val="C00000"/>
                </a:solidFill>
              </a:rPr>
              <a:t>On</a:t>
            </a:r>
            <a:br>
              <a:rPr lang="en-US" sz="700" dirty="0">
                <a:solidFill>
                  <a:srgbClr val="C00000"/>
                </a:solidFill>
              </a:rPr>
            </a:br>
            <a:endParaRPr lang="en-US" sz="700" dirty="0">
              <a:solidFill>
                <a:schemeClr val="tx2">
                  <a:lumMod val="60000"/>
                  <a:lumOff val="40000"/>
                </a:schemeClr>
              </a:solidFill>
            </a:endParaRPr>
          </a:p>
          <a:p>
            <a:pPr algn="ctr"/>
            <a:r>
              <a:rPr lang="en-US" dirty="0"/>
              <a:t>Vocal Mail: An Accessible Email System for the Visually Impaired</a:t>
            </a:r>
            <a:endParaRPr lang="en-US" dirty="0">
              <a:solidFill>
                <a:schemeClr val="tx2">
                  <a:lumMod val="60000"/>
                  <a:lumOff val="40000"/>
                </a:schemeClr>
              </a:solidFill>
            </a:endParaRPr>
          </a:p>
          <a:p>
            <a:pPr algn="ctr"/>
            <a:endParaRPr lang="en-US" sz="1600" dirty="0">
              <a:solidFill>
                <a:schemeClr val="tx2">
                  <a:lumMod val="60000"/>
                  <a:lumOff val="40000"/>
                </a:schemeClr>
              </a:solidFill>
            </a:endParaRPr>
          </a:p>
          <a:p>
            <a:pPr algn="ctr"/>
            <a:r>
              <a:rPr lang="en-US" sz="1600" dirty="0">
                <a:solidFill>
                  <a:srgbClr val="C00000"/>
                </a:solidFill>
              </a:rPr>
              <a:t>By :</a:t>
            </a:r>
          </a:p>
          <a:p>
            <a:pPr algn="ctr"/>
            <a:r>
              <a:rPr lang="en-IN" dirty="0">
                <a:solidFill>
                  <a:srgbClr val="002060"/>
                </a:solidFill>
              </a:rPr>
              <a:t>Members Name</a:t>
            </a:r>
          </a:p>
          <a:p>
            <a:pPr algn="ctr"/>
            <a:r>
              <a:rPr lang="en-US" dirty="0"/>
              <a:t>      1) Nandini </a:t>
            </a:r>
            <a:r>
              <a:rPr lang="en-US" dirty="0" err="1"/>
              <a:t>Rawool</a:t>
            </a:r>
            <a:r>
              <a:rPr lang="en-US" dirty="0"/>
              <a:t> </a:t>
            </a:r>
          </a:p>
          <a:p>
            <a:pPr algn="ctr"/>
            <a:r>
              <a:rPr lang="en-US" dirty="0"/>
              <a:t>    2) Jayesh Sasane </a:t>
            </a:r>
          </a:p>
          <a:p>
            <a:pPr algn="ctr"/>
            <a:r>
              <a:rPr lang="en-US" dirty="0"/>
              <a:t>                       3) Shravankumar Rakhunde</a:t>
            </a:r>
          </a:p>
          <a:p>
            <a:pPr algn="ctr"/>
            <a:r>
              <a:rPr lang="en-US" dirty="0"/>
              <a:t>    4)Anuska Jadhav</a:t>
            </a:r>
          </a:p>
          <a:p>
            <a:pPr algn="ctr"/>
            <a:r>
              <a:rPr lang="en-US" dirty="0"/>
              <a:t> </a:t>
            </a:r>
            <a:endParaRPr lang="en-IN" dirty="0">
              <a:solidFill>
                <a:srgbClr val="002060"/>
              </a:solidFill>
            </a:endParaRPr>
          </a:p>
          <a:p>
            <a:endParaRPr lang="en-IN" sz="1600" dirty="0"/>
          </a:p>
          <a:p>
            <a:endParaRPr lang="en-IN" sz="1600" dirty="0"/>
          </a:p>
        </p:txBody>
      </p:sp>
      <p:sp>
        <p:nvSpPr>
          <p:cNvPr id="4" name="Title 1">
            <a:extLst>
              <a:ext uri="{FF2B5EF4-FFF2-40B4-BE49-F238E27FC236}">
                <a16:creationId xmlns:a16="http://schemas.microsoft.com/office/drawing/2014/main" id="{34BC0BD4-2F3C-467C-AFC7-FC95E1491330}"/>
              </a:ext>
            </a:extLst>
          </p:cNvPr>
          <p:cNvSpPr txBox="1">
            <a:spLocks/>
          </p:cNvSpPr>
          <p:nvPr/>
        </p:nvSpPr>
        <p:spPr>
          <a:xfrm>
            <a:off x="1597981" y="-32247"/>
            <a:ext cx="10594019" cy="1219200"/>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defTabSz="1044924">
              <a:defRPr/>
            </a:pPr>
            <a:r>
              <a:rPr lang="en-US" sz="2900" b="1" dirty="0">
                <a:solidFill>
                  <a:schemeClr val="bg1"/>
                </a:solidFill>
                <a:latin typeface="Arial" pitchFamily="34" charset="0"/>
                <a:cs typeface="Arial" pitchFamily="34" charset="0"/>
              </a:rPr>
              <a:t>             </a:t>
            </a:r>
            <a:r>
              <a:rPr lang="en-US" sz="2900" b="1" dirty="0" err="1">
                <a:solidFill>
                  <a:schemeClr val="bg1"/>
                </a:solidFill>
                <a:latin typeface="Arial" pitchFamily="34" charset="0"/>
                <a:cs typeface="Arial" pitchFamily="34" charset="0"/>
              </a:rPr>
              <a:t>Sinhgad</a:t>
            </a:r>
            <a:r>
              <a:rPr lang="en-US" sz="2900" b="1" dirty="0">
                <a:solidFill>
                  <a:schemeClr val="bg1"/>
                </a:solidFill>
                <a:latin typeface="Arial" pitchFamily="34" charset="0"/>
                <a:cs typeface="Arial" pitchFamily="34" charset="0"/>
              </a:rPr>
              <a:t> Academy of Engineering</a:t>
            </a:r>
            <a:br>
              <a:rPr lang="en-US" sz="2900" b="1" dirty="0">
                <a:solidFill>
                  <a:schemeClr val="bg1"/>
                </a:solidFill>
                <a:latin typeface="Arial" pitchFamily="34" charset="0"/>
                <a:cs typeface="Arial" pitchFamily="34" charset="0"/>
              </a:rPr>
            </a:br>
            <a:r>
              <a:rPr lang="en-US" sz="2900" b="1" dirty="0">
                <a:solidFill>
                  <a:schemeClr val="bg1"/>
                </a:solidFill>
                <a:latin typeface="Arial" pitchFamily="34" charset="0"/>
                <a:cs typeface="Arial" pitchFamily="34" charset="0"/>
              </a:rPr>
              <a:t>        Department of Information Technology</a:t>
            </a:r>
            <a:endParaRPr lang="en-US" sz="3200" b="1" dirty="0">
              <a:solidFill>
                <a:schemeClr val="bg1"/>
              </a:solidFill>
              <a:latin typeface="Arial" pitchFamily="34" charset="0"/>
              <a:cs typeface="Arial" pitchFamily="34" charset="0"/>
            </a:endParaRPr>
          </a:p>
        </p:txBody>
      </p:sp>
      <p:pic>
        <p:nvPicPr>
          <p:cNvPr id="5" name="Picture 4">
            <a:extLst>
              <a:ext uri="{FF2B5EF4-FFF2-40B4-BE49-F238E27FC236}">
                <a16:creationId xmlns:a16="http://schemas.microsoft.com/office/drawing/2014/main" id="{5390F7EB-85F1-48E1-8D37-756D5D816C98}"/>
              </a:ext>
            </a:extLst>
          </p:cNvPr>
          <p:cNvPicPr>
            <a:picLocks noChangeAspect="1"/>
          </p:cNvPicPr>
          <p:nvPr/>
        </p:nvPicPr>
        <p:blipFill>
          <a:blip r:embed="rId2"/>
          <a:stretch>
            <a:fillRect/>
          </a:stretch>
        </p:blipFill>
        <p:spPr>
          <a:xfrm>
            <a:off x="10594019" y="-32247"/>
            <a:ext cx="1597290" cy="1219200"/>
          </a:xfrm>
          <a:prstGeom prst="rect">
            <a:avLst/>
          </a:prstGeom>
        </p:spPr>
      </p:pic>
      <p:pic>
        <p:nvPicPr>
          <p:cNvPr id="6" name="Picture 5">
            <a:extLst>
              <a:ext uri="{FF2B5EF4-FFF2-40B4-BE49-F238E27FC236}">
                <a16:creationId xmlns:a16="http://schemas.microsoft.com/office/drawing/2014/main" id="{E35703DE-A50E-45F4-8047-1A75D6FE72DB}"/>
              </a:ext>
            </a:extLst>
          </p:cNvPr>
          <p:cNvPicPr>
            <a:picLocks noChangeAspect="1"/>
          </p:cNvPicPr>
          <p:nvPr/>
        </p:nvPicPr>
        <p:blipFill>
          <a:blip r:embed="rId3"/>
          <a:stretch>
            <a:fillRect/>
          </a:stretch>
        </p:blipFill>
        <p:spPr>
          <a:xfrm>
            <a:off x="0" y="-60463"/>
            <a:ext cx="1597981" cy="1319844"/>
          </a:xfrm>
          <a:prstGeom prst="rect">
            <a:avLst/>
          </a:prstGeom>
        </p:spPr>
      </p:pic>
      <p:sp>
        <p:nvSpPr>
          <p:cNvPr id="7" name="Subtitle 2">
            <a:extLst>
              <a:ext uri="{FF2B5EF4-FFF2-40B4-BE49-F238E27FC236}">
                <a16:creationId xmlns:a16="http://schemas.microsoft.com/office/drawing/2014/main" id="{284D5A71-405A-4B8B-A55C-619B12616A33}"/>
              </a:ext>
            </a:extLst>
          </p:cNvPr>
          <p:cNvSpPr txBox="1">
            <a:spLocks/>
          </p:cNvSpPr>
          <p:nvPr/>
        </p:nvSpPr>
        <p:spPr>
          <a:xfrm>
            <a:off x="1091099" y="5077766"/>
            <a:ext cx="10121384" cy="865834"/>
          </a:xfrm>
          <a:prstGeom prst="rect">
            <a:avLst/>
          </a:prstGeom>
        </p:spPr>
        <p:txBody>
          <a:bodyPr lIns="104493" tIns="52247" rIns="104493" bIns="52247">
            <a:normAutofit fontScale="92500" lnSpcReduction="10000"/>
          </a:bodyPr>
          <a:lstStyle/>
          <a:p>
            <a:pPr algn="ctr" defTabSz="1044924" fontAlgn="auto">
              <a:spcBef>
                <a:spcPct val="20000"/>
              </a:spcBef>
              <a:spcAft>
                <a:spcPts val="0"/>
              </a:spcAft>
              <a:defRPr/>
            </a:pPr>
            <a:r>
              <a:rPr lang="en-US" sz="3100" dirty="0">
                <a:solidFill>
                  <a:srgbClr val="FF0000"/>
                </a:solidFill>
                <a:latin typeface="+mn-lt"/>
                <a:cs typeface="+mn-cs"/>
              </a:rPr>
              <a:t>Guide</a:t>
            </a:r>
            <a:r>
              <a:rPr lang="en-US" sz="2800" dirty="0"/>
              <a:t>                                                                                                </a:t>
            </a:r>
            <a:r>
              <a:rPr lang="en-IN" sz="2800" dirty="0">
                <a:solidFill>
                  <a:srgbClr val="FF0000"/>
                </a:solidFill>
              </a:rPr>
              <a:t>Reviewer </a:t>
            </a:r>
            <a:r>
              <a:rPr lang="en-US" sz="2800" dirty="0" err="1"/>
              <a:t>Prof.N.G.Gunaware</a:t>
            </a:r>
            <a:r>
              <a:rPr lang="en-US" sz="2800" dirty="0"/>
              <a:t>                                                                  </a:t>
            </a:r>
            <a:r>
              <a:rPr lang="en-US" sz="2800" dirty="0" err="1"/>
              <a:t>Dr.S.L.Bangare</a:t>
            </a:r>
            <a:endParaRPr lang="en-US" sz="3100" dirty="0">
              <a:solidFill>
                <a:srgbClr val="FF0000"/>
              </a:solidFill>
              <a:highlight>
                <a:srgbClr val="000000"/>
              </a:highlight>
              <a:latin typeface="+mn-lt"/>
              <a:cs typeface="+mn-cs"/>
            </a:endParaRPr>
          </a:p>
          <a:p>
            <a:pPr algn="ctr" defTabSz="1044924" fontAlgn="auto">
              <a:spcBef>
                <a:spcPct val="20000"/>
              </a:spcBef>
              <a:spcAft>
                <a:spcPts val="0"/>
              </a:spcAft>
              <a:defRPr/>
            </a:pPr>
            <a:endParaRPr lang="en-US" sz="2500" dirty="0">
              <a:solidFill>
                <a:schemeClr val="tx1">
                  <a:tint val="75000"/>
                </a:schemeClr>
              </a:solidFill>
              <a:latin typeface="+mn-lt"/>
              <a:cs typeface="+mn-cs"/>
            </a:endParaRPr>
          </a:p>
          <a:p>
            <a:pPr algn="ctr" defTabSz="1044924" fontAlgn="auto">
              <a:spcBef>
                <a:spcPct val="20000"/>
              </a:spcBef>
              <a:spcAft>
                <a:spcPts val="0"/>
              </a:spcAft>
              <a:defRPr/>
            </a:pPr>
            <a:endParaRPr lang="en-US" sz="2700" dirty="0">
              <a:solidFill>
                <a:schemeClr val="tx1">
                  <a:tint val="75000"/>
                </a:schemeClr>
              </a:solidFill>
              <a:latin typeface="+mn-lt"/>
              <a:cs typeface="+mn-cs"/>
            </a:endParaRPr>
          </a:p>
        </p:txBody>
      </p:sp>
      <p:sp>
        <p:nvSpPr>
          <p:cNvPr id="9" name="TextBox 8">
            <a:extLst>
              <a:ext uri="{FF2B5EF4-FFF2-40B4-BE49-F238E27FC236}">
                <a16:creationId xmlns:a16="http://schemas.microsoft.com/office/drawing/2014/main" id="{D61B42BA-9324-47A4-9505-CD80FDB0D43B}"/>
              </a:ext>
            </a:extLst>
          </p:cNvPr>
          <p:cNvSpPr txBox="1"/>
          <p:nvPr/>
        </p:nvSpPr>
        <p:spPr>
          <a:xfrm>
            <a:off x="2840854" y="6445188"/>
            <a:ext cx="6862439" cy="338554"/>
          </a:xfrm>
          <a:prstGeom prst="rect">
            <a:avLst/>
          </a:prstGeom>
          <a:noFill/>
        </p:spPr>
        <p:txBody>
          <a:bodyPr wrap="square">
            <a:spAutoFit/>
          </a:bodyPr>
          <a:lstStyle/>
          <a:p>
            <a:pPr algn="ctr"/>
            <a:r>
              <a:rPr lang="en-US" sz="1600" dirty="0">
                <a:latin typeface="Arial" panose="020B0604020202020204" pitchFamily="34" charset="0"/>
                <a:cs typeface="Arial" panose="020B0604020202020204" pitchFamily="34" charset="0"/>
              </a:rPr>
              <a:t>Project title</a:t>
            </a:r>
            <a:endParaRPr lang="en-IN" sz="1600" dirty="0">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p:txBody>
          <a:bodyPr/>
          <a:lstStyle/>
          <a:p>
            <a:fld id="{509E78BD-5322-4AB8-9789-42AFB1C2C1DE}" type="slidenum">
              <a:rPr lang="en-IN" smtClean="0"/>
              <a:pPr/>
              <a:t>1</a:t>
            </a:fld>
            <a:endParaRPr lang="en-IN"/>
          </a:p>
        </p:txBody>
      </p:sp>
    </p:spTree>
    <p:extLst>
      <p:ext uri="{BB962C8B-B14F-4D97-AF65-F5344CB8AC3E}">
        <p14:creationId xmlns:p14="http://schemas.microsoft.com/office/powerpoint/2010/main" val="1177016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07BF8-BC56-7C73-46B4-EC056E50625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6187590-340D-9D49-D397-504D755A4FEB}"/>
              </a:ext>
            </a:extLst>
          </p:cNvPr>
          <p:cNvSpPr txBox="1">
            <a:spLocks/>
          </p:cNvSpPr>
          <p:nvPr/>
        </p:nvSpPr>
        <p:spPr>
          <a:xfrm>
            <a:off x="1" y="-32248"/>
            <a:ext cx="12192000" cy="1310631"/>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1044924">
              <a:defRPr/>
            </a:pPr>
            <a:r>
              <a:rPr lang="en-US" sz="4000" dirty="0">
                <a:solidFill>
                  <a:schemeClr val="bg1"/>
                </a:solidFill>
                <a:latin typeface="Arial Black" panose="020B0A04020102020204" pitchFamily="34" charset="0"/>
              </a:rPr>
              <a:t>System Overview</a:t>
            </a:r>
            <a:endParaRPr lang="en-US" sz="7200" b="1" dirty="0">
              <a:solidFill>
                <a:schemeClr val="bg1"/>
              </a:solidFill>
              <a:latin typeface="Arial Black" panose="020B0A04020102020204" pitchFamily="34" charset="0"/>
              <a:cs typeface="Arial" pitchFamily="34" charset="0"/>
            </a:endParaRPr>
          </a:p>
        </p:txBody>
      </p:sp>
      <p:sp>
        <p:nvSpPr>
          <p:cNvPr id="5" name="TextBox 4">
            <a:extLst>
              <a:ext uri="{FF2B5EF4-FFF2-40B4-BE49-F238E27FC236}">
                <a16:creationId xmlns:a16="http://schemas.microsoft.com/office/drawing/2014/main" id="{0B3AC0B1-5413-9FFE-6AD8-6A5FD7405B84}"/>
              </a:ext>
            </a:extLst>
          </p:cNvPr>
          <p:cNvSpPr txBox="1"/>
          <p:nvPr/>
        </p:nvSpPr>
        <p:spPr>
          <a:xfrm>
            <a:off x="576897" y="1278383"/>
            <a:ext cx="10422385" cy="2693045"/>
          </a:xfrm>
          <a:prstGeom prst="rect">
            <a:avLst/>
          </a:prstGeom>
          <a:noFill/>
        </p:spPr>
        <p:txBody>
          <a:bodyPr wrap="square">
            <a:spAutoFit/>
          </a:bodyPr>
          <a:lstStyle/>
          <a:p>
            <a:pPr marL="457200" marR="0">
              <a:lnSpc>
                <a:spcPct val="115000"/>
              </a:lnSpc>
              <a:spcBef>
                <a:spcPts val="0"/>
              </a:spcBef>
              <a:spcAft>
                <a:spcPts val="120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7.</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They don’t need other people for doing their work.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20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8.</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This system make handicapped person independent for doing this work.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200"/>
              </a:spcAft>
              <a:buFont typeface="Arial" panose="020B0604020202020204" pitchFamily="34" charset="0"/>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system uses IVR (interactive voice response) in order to interact with the users.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200"/>
              </a:spcAft>
              <a:buFont typeface="Arial" panose="020B0604020202020204" pitchFamily="34" charset="0"/>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When the users interact with the system it will automatically generate the voices to do the actions</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400"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E3EFE25D-3D91-4F97-A4DF-C52FE3B83796}"/>
              </a:ext>
            </a:extLst>
          </p:cNvPr>
          <p:cNvSpPr>
            <a:spLocks noGrp="1"/>
          </p:cNvSpPr>
          <p:nvPr>
            <p:ph type="sldNum" sz="quarter" idx="12"/>
          </p:nvPr>
        </p:nvSpPr>
        <p:spPr/>
        <p:txBody>
          <a:bodyPr/>
          <a:lstStyle/>
          <a:p>
            <a:fld id="{509E78BD-5322-4AB8-9789-42AFB1C2C1DE}" type="slidenum">
              <a:rPr lang="en-IN" smtClean="0"/>
              <a:pPr/>
              <a:t>10</a:t>
            </a:fld>
            <a:endParaRPr lang="en-IN"/>
          </a:p>
        </p:txBody>
      </p:sp>
    </p:spTree>
    <p:extLst>
      <p:ext uri="{BB962C8B-B14F-4D97-AF65-F5344CB8AC3E}">
        <p14:creationId xmlns:p14="http://schemas.microsoft.com/office/powerpoint/2010/main" val="905342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BC0BD4-2F3C-467C-AFC7-FC95E1491330}"/>
              </a:ext>
            </a:extLst>
          </p:cNvPr>
          <p:cNvSpPr txBox="1">
            <a:spLocks/>
          </p:cNvSpPr>
          <p:nvPr/>
        </p:nvSpPr>
        <p:spPr>
          <a:xfrm>
            <a:off x="0" y="-810228"/>
            <a:ext cx="12192000" cy="1015663"/>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1044924">
              <a:defRPr/>
            </a:pPr>
            <a:r>
              <a:rPr lang="en-US" sz="4400" dirty="0">
                <a:solidFill>
                  <a:schemeClr val="bg1"/>
                </a:solidFill>
                <a:latin typeface="Arial Black" panose="020B0A04020102020204" pitchFamily="34" charset="0"/>
              </a:rPr>
              <a:t>Architecture Diagram</a:t>
            </a:r>
            <a:endParaRPr lang="en-US" sz="4400" b="1" dirty="0">
              <a:solidFill>
                <a:schemeClr val="bg1"/>
              </a:solidFill>
              <a:latin typeface="Arial Black" panose="020B0A04020102020204" pitchFamily="34" charset="0"/>
              <a:cs typeface="Arial" pitchFamily="34" charset="0"/>
            </a:endParaRPr>
          </a:p>
        </p:txBody>
      </p:sp>
      <p:sp>
        <p:nvSpPr>
          <p:cNvPr id="5" name="Slide Number Placeholder 4"/>
          <p:cNvSpPr>
            <a:spLocks noGrp="1"/>
          </p:cNvSpPr>
          <p:nvPr>
            <p:ph type="sldNum" sz="quarter" idx="12"/>
          </p:nvPr>
        </p:nvSpPr>
        <p:spPr/>
        <p:txBody>
          <a:bodyPr/>
          <a:lstStyle/>
          <a:p>
            <a:fld id="{509E78BD-5322-4AB8-9789-42AFB1C2C1DE}" type="slidenum">
              <a:rPr lang="en-IN" smtClean="0"/>
              <a:pPr/>
              <a:t>11</a:t>
            </a:fld>
            <a:endParaRPr lang="en-IN"/>
          </a:p>
        </p:txBody>
      </p:sp>
      <p:sp>
        <p:nvSpPr>
          <p:cNvPr id="7" name="TextBox 6">
            <a:extLst>
              <a:ext uri="{FF2B5EF4-FFF2-40B4-BE49-F238E27FC236}">
                <a16:creationId xmlns:a16="http://schemas.microsoft.com/office/drawing/2014/main" id="{1626E186-0A11-4C34-9166-70A3C7FADF69}"/>
              </a:ext>
            </a:extLst>
          </p:cNvPr>
          <p:cNvSpPr txBox="1"/>
          <p:nvPr/>
        </p:nvSpPr>
        <p:spPr>
          <a:xfrm>
            <a:off x="1012054" y="1935332"/>
            <a:ext cx="10422385" cy="1015663"/>
          </a:xfrm>
          <a:prstGeom prst="rect">
            <a:avLst/>
          </a:prstGeom>
          <a:noFill/>
        </p:spPr>
        <p:txBody>
          <a:bodyPr wrap="square">
            <a:spAutoFit/>
          </a:bodyPr>
          <a:lstStyle/>
          <a:p>
            <a:pPr algn="just"/>
            <a:r>
              <a:rPr lang="en-US" sz="2000" dirty="0">
                <a:latin typeface="Arial" panose="020B0604020202020204" pitchFamily="34" charset="0"/>
                <a:cs typeface="Arial" panose="020B0604020202020204" pitchFamily="34" charset="0"/>
              </a:rPr>
              <a:t>  </a:t>
            </a:r>
          </a:p>
          <a:p>
            <a:pPr marL="342900" indent="-342900" algn="just">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     </a:t>
            </a:r>
          </a:p>
        </p:txBody>
      </p:sp>
      <p:pic>
        <p:nvPicPr>
          <p:cNvPr id="12" name="Picture 11" descr="system architecture voice base email">
            <a:extLst>
              <a:ext uri="{FF2B5EF4-FFF2-40B4-BE49-F238E27FC236}">
                <a16:creationId xmlns:a16="http://schemas.microsoft.com/office/drawing/2014/main" id="{495C88E1-72C5-4C1B-A13C-A71FEA06CD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4547" y="300941"/>
            <a:ext cx="8252749" cy="5861862"/>
          </a:xfrm>
          <a:prstGeom prst="rect">
            <a:avLst/>
          </a:prstGeom>
          <a:noFill/>
          <a:ln>
            <a:noFill/>
          </a:ln>
        </p:spPr>
      </p:pic>
    </p:spTree>
    <p:extLst>
      <p:ext uri="{BB962C8B-B14F-4D97-AF65-F5344CB8AC3E}">
        <p14:creationId xmlns:p14="http://schemas.microsoft.com/office/powerpoint/2010/main" val="3178781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2D934-336F-B015-E5BE-296EFFEC821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58E5149-1D60-6903-46B6-B6E723809BBA}"/>
              </a:ext>
            </a:extLst>
          </p:cNvPr>
          <p:cNvSpPr txBox="1">
            <a:spLocks/>
          </p:cNvSpPr>
          <p:nvPr/>
        </p:nvSpPr>
        <p:spPr>
          <a:xfrm>
            <a:off x="0" y="-810228"/>
            <a:ext cx="12192000" cy="1015663"/>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1044924">
              <a:defRPr/>
            </a:pPr>
            <a:r>
              <a:rPr lang="en-US" sz="4400" dirty="0"/>
              <a:t>Activity Diagram</a:t>
            </a:r>
            <a:endParaRPr lang="en-US" sz="4400" b="1" dirty="0">
              <a:solidFill>
                <a:schemeClr val="bg1"/>
              </a:solidFill>
              <a:latin typeface="Arial Black" panose="020B0A04020102020204" pitchFamily="34" charset="0"/>
              <a:cs typeface="Arial" pitchFamily="34" charset="0"/>
            </a:endParaRPr>
          </a:p>
        </p:txBody>
      </p:sp>
      <p:sp>
        <p:nvSpPr>
          <p:cNvPr id="5" name="Slide Number Placeholder 4">
            <a:extLst>
              <a:ext uri="{FF2B5EF4-FFF2-40B4-BE49-F238E27FC236}">
                <a16:creationId xmlns:a16="http://schemas.microsoft.com/office/drawing/2014/main" id="{BE6D0D12-7844-2E7B-B753-1661A4E3DDC4}"/>
              </a:ext>
            </a:extLst>
          </p:cNvPr>
          <p:cNvSpPr>
            <a:spLocks noGrp="1"/>
          </p:cNvSpPr>
          <p:nvPr>
            <p:ph type="sldNum" sz="quarter" idx="12"/>
          </p:nvPr>
        </p:nvSpPr>
        <p:spPr/>
        <p:txBody>
          <a:bodyPr/>
          <a:lstStyle/>
          <a:p>
            <a:fld id="{509E78BD-5322-4AB8-9789-42AFB1C2C1DE}" type="slidenum">
              <a:rPr lang="en-IN" smtClean="0"/>
              <a:pPr/>
              <a:t>12</a:t>
            </a:fld>
            <a:endParaRPr lang="en-IN"/>
          </a:p>
        </p:txBody>
      </p:sp>
      <p:sp>
        <p:nvSpPr>
          <p:cNvPr id="7" name="TextBox 6">
            <a:extLst>
              <a:ext uri="{FF2B5EF4-FFF2-40B4-BE49-F238E27FC236}">
                <a16:creationId xmlns:a16="http://schemas.microsoft.com/office/drawing/2014/main" id="{F6E912F0-8F14-11D5-0911-A9C3C4DD095A}"/>
              </a:ext>
            </a:extLst>
          </p:cNvPr>
          <p:cNvSpPr txBox="1"/>
          <p:nvPr/>
        </p:nvSpPr>
        <p:spPr>
          <a:xfrm>
            <a:off x="1012054" y="1935332"/>
            <a:ext cx="10422385" cy="1015663"/>
          </a:xfrm>
          <a:prstGeom prst="rect">
            <a:avLst/>
          </a:prstGeom>
          <a:noFill/>
        </p:spPr>
        <p:txBody>
          <a:bodyPr wrap="square">
            <a:spAutoFit/>
          </a:bodyPr>
          <a:lstStyle/>
          <a:p>
            <a:pPr algn="just"/>
            <a:r>
              <a:rPr lang="en-US" sz="2000" dirty="0">
                <a:latin typeface="Arial" panose="020B0604020202020204" pitchFamily="34" charset="0"/>
                <a:cs typeface="Arial" panose="020B0604020202020204" pitchFamily="34" charset="0"/>
              </a:rPr>
              <a:t>  </a:t>
            </a:r>
          </a:p>
          <a:p>
            <a:pPr marL="342900" indent="-342900" algn="just">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     </a:t>
            </a:r>
          </a:p>
        </p:txBody>
      </p:sp>
      <p:pic>
        <p:nvPicPr>
          <p:cNvPr id="2" name="Picture 1">
            <a:extLst>
              <a:ext uri="{FF2B5EF4-FFF2-40B4-BE49-F238E27FC236}">
                <a16:creationId xmlns:a16="http://schemas.microsoft.com/office/drawing/2014/main" id="{57C745FA-C8A6-27BF-839C-565CC2E99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055" y="171860"/>
            <a:ext cx="10167892" cy="6066893"/>
          </a:xfrm>
          <a:prstGeom prst="rect">
            <a:avLst/>
          </a:prstGeom>
        </p:spPr>
      </p:pic>
    </p:spTree>
    <p:extLst>
      <p:ext uri="{BB962C8B-B14F-4D97-AF65-F5344CB8AC3E}">
        <p14:creationId xmlns:p14="http://schemas.microsoft.com/office/powerpoint/2010/main" val="209563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A45226-BCC2-4B0E-AA50-F227F7888A4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805F4F7-7DAA-2F5B-9DF3-78B300BC07B3}"/>
              </a:ext>
            </a:extLst>
          </p:cNvPr>
          <p:cNvSpPr txBox="1">
            <a:spLocks/>
          </p:cNvSpPr>
          <p:nvPr/>
        </p:nvSpPr>
        <p:spPr>
          <a:xfrm>
            <a:off x="0" y="-810227"/>
            <a:ext cx="12192000" cy="810228"/>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1044924">
              <a:defRPr/>
            </a:pPr>
            <a:r>
              <a:rPr lang="en-US" sz="4400" dirty="0"/>
              <a:t>Use Case Diagram</a:t>
            </a:r>
            <a:endParaRPr lang="en-US" sz="4400" b="1" dirty="0">
              <a:solidFill>
                <a:schemeClr val="bg1"/>
              </a:solidFill>
              <a:latin typeface="Arial Black" panose="020B0A04020102020204" pitchFamily="34" charset="0"/>
              <a:cs typeface="Arial" pitchFamily="34" charset="0"/>
            </a:endParaRPr>
          </a:p>
        </p:txBody>
      </p:sp>
      <p:sp>
        <p:nvSpPr>
          <p:cNvPr id="5" name="Slide Number Placeholder 4">
            <a:extLst>
              <a:ext uri="{FF2B5EF4-FFF2-40B4-BE49-F238E27FC236}">
                <a16:creationId xmlns:a16="http://schemas.microsoft.com/office/drawing/2014/main" id="{7D593879-CE43-B9AE-F2CE-DCA24A551ECE}"/>
              </a:ext>
            </a:extLst>
          </p:cNvPr>
          <p:cNvSpPr>
            <a:spLocks noGrp="1"/>
          </p:cNvSpPr>
          <p:nvPr>
            <p:ph type="sldNum" sz="quarter" idx="12"/>
          </p:nvPr>
        </p:nvSpPr>
        <p:spPr/>
        <p:txBody>
          <a:bodyPr/>
          <a:lstStyle/>
          <a:p>
            <a:fld id="{509E78BD-5322-4AB8-9789-42AFB1C2C1DE}" type="slidenum">
              <a:rPr lang="en-IN" smtClean="0"/>
              <a:pPr/>
              <a:t>13</a:t>
            </a:fld>
            <a:endParaRPr lang="en-IN"/>
          </a:p>
        </p:txBody>
      </p:sp>
      <p:sp>
        <p:nvSpPr>
          <p:cNvPr id="7" name="TextBox 6">
            <a:extLst>
              <a:ext uri="{FF2B5EF4-FFF2-40B4-BE49-F238E27FC236}">
                <a16:creationId xmlns:a16="http://schemas.microsoft.com/office/drawing/2014/main" id="{78626A59-0154-5F11-4B21-E2EB89EAF57F}"/>
              </a:ext>
            </a:extLst>
          </p:cNvPr>
          <p:cNvSpPr txBox="1"/>
          <p:nvPr/>
        </p:nvSpPr>
        <p:spPr>
          <a:xfrm>
            <a:off x="1012054" y="1935332"/>
            <a:ext cx="10422385" cy="1015663"/>
          </a:xfrm>
          <a:prstGeom prst="rect">
            <a:avLst/>
          </a:prstGeom>
          <a:noFill/>
        </p:spPr>
        <p:txBody>
          <a:bodyPr wrap="square">
            <a:spAutoFit/>
          </a:bodyPr>
          <a:lstStyle/>
          <a:p>
            <a:pPr algn="just"/>
            <a:r>
              <a:rPr lang="en-US" sz="2000" dirty="0">
                <a:latin typeface="Arial" panose="020B0604020202020204" pitchFamily="34" charset="0"/>
                <a:cs typeface="Arial" panose="020B0604020202020204" pitchFamily="34" charset="0"/>
              </a:rPr>
              <a:t>  </a:t>
            </a:r>
          </a:p>
          <a:p>
            <a:pPr marL="342900" indent="-342900" algn="just">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     </a:t>
            </a:r>
          </a:p>
        </p:txBody>
      </p:sp>
      <p:pic>
        <p:nvPicPr>
          <p:cNvPr id="6" name="Picture 5">
            <a:extLst>
              <a:ext uri="{FF2B5EF4-FFF2-40B4-BE49-F238E27FC236}">
                <a16:creationId xmlns:a16="http://schemas.microsoft.com/office/drawing/2014/main" id="{F5FC7A0B-2C47-7398-F8A4-2DB0DDBDB3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487" y="136357"/>
            <a:ext cx="6677025" cy="5629275"/>
          </a:xfrm>
          <a:prstGeom prst="rect">
            <a:avLst/>
          </a:prstGeom>
        </p:spPr>
      </p:pic>
    </p:spTree>
    <p:extLst>
      <p:ext uri="{BB962C8B-B14F-4D97-AF65-F5344CB8AC3E}">
        <p14:creationId xmlns:p14="http://schemas.microsoft.com/office/powerpoint/2010/main" val="961367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2AF86-C588-017B-86AE-4F557881420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B14728A-26EF-6306-4BC8-D7F6D4D84534}"/>
              </a:ext>
            </a:extLst>
          </p:cNvPr>
          <p:cNvSpPr txBox="1">
            <a:spLocks/>
          </p:cNvSpPr>
          <p:nvPr/>
        </p:nvSpPr>
        <p:spPr>
          <a:xfrm>
            <a:off x="0" y="-810227"/>
            <a:ext cx="12192000" cy="810228"/>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1044924">
              <a:defRPr/>
            </a:pPr>
            <a:r>
              <a:rPr lang="en-US" sz="4000" dirty="0"/>
              <a:t>Data Flow Diagram level 0</a:t>
            </a:r>
            <a:endParaRPr lang="en-US" sz="4000" b="1" dirty="0">
              <a:solidFill>
                <a:schemeClr val="bg1"/>
              </a:solidFill>
              <a:latin typeface="Arial Black" panose="020B0A04020102020204" pitchFamily="34" charset="0"/>
              <a:cs typeface="Arial" pitchFamily="34" charset="0"/>
            </a:endParaRPr>
          </a:p>
        </p:txBody>
      </p:sp>
      <p:sp>
        <p:nvSpPr>
          <p:cNvPr id="5" name="Slide Number Placeholder 4">
            <a:extLst>
              <a:ext uri="{FF2B5EF4-FFF2-40B4-BE49-F238E27FC236}">
                <a16:creationId xmlns:a16="http://schemas.microsoft.com/office/drawing/2014/main" id="{A688DA16-9780-5103-F19E-100F8287394F}"/>
              </a:ext>
            </a:extLst>
          </p:cNvPr>
          <p:cNvSpPr>
            <a:spLocks noGrp="1"/>
          </p:cNvSpPr>
          <p:nvPr>
            <p:ph type="sldNum" sz="quarter" idx="12"/>
          </p:nvPr>
        </p:nvSpPr>
        <p:spPr/>
        <p:txBody>
          <a:bodyPr/>
          <a:lstStyle/>
          <a:p>
            <a:fld id="{509E78BD-5322-4AB8-9789-42AFB1C2C1DE}" type="slidenum">
              <a:rPr lang="en-IN" smtClean="0"/>
              <a:pPr/>
              <a:t>14</a:t>
            </a:fld>
            <a:endParaRPr lang="en-IN"/>
          </a:p>
        </p:txBody>
      </p:sp>
      <p:sp>
        <p:nvSpPr>
          <p:cNvPr id="7" name="TextBox 6">
            <a:extLst>
              <a:ext uri="{FF2B5EF4-FFF2-40B4-BE49-F238E27FC236}">
                <a16:creationId xmlns:a16="http://schemas.microsoft.com/office/drawing/2014/main" id="{EFA4EA87-2607-D6B5-67F3-D8E355729D5A}"/>
              </a:ext>
            </a:extLst>
          </p:cNvPr>
          <p:cNvSpPr txBox="1"/>
          <p:nvPr/>
        </p:nvSpPr>
        <p:spPr>
          <a:xfrm>
            <a:off x="1012054" y="1935332"/>
            <a:ext cx="10422385" cy="1015663"/>
          </a:xfrm>
          <a:prstGeom prst="rect">
            <a:avLst/>
          </a:prstGeom>
          <a:noFill/>
        </p:spPr>
        <p:txBody>
          <a:bodyPr wrap="square">
            <a:spAutoFit/>
          </a:bodyPr>
          <a:lstStyle/>
          <a:p>
            <a:pPr algn="just"/>
            <a:r>
              <a:rPr lang="en-US" sz="2000" dirty="0">
                <a:latin typeface="Arial" panose="020B0604020202020204" pitchFamily="34" charset="0"/>
                <a:cs typeface="Arial" panose="020B0604020202020204" pitchFamily="34" charset="0"/>
              </a:rPr>
              <a:t>  </a:t>
            </a:r>
          </a:p>
          <a:p>
            <a:pPr marL="342900" indent="-342900" algn="just">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     </a:t>
            </a:r>
          </a:p>
        </p:txBody>
      </p:sp>
      <p:pic>
        <p:nvPicPr>
          <p:cNvPr id="2" name="Picture 1">
            <a:extLst>
              <a:ext uri="{FF2B5EF4-FFF2-40B4-BE49-F238E27FC236}">
                <a16:creationId xmlns:a16="http://schemas.microsoft.com/office/drawing/2014/main" id="{011491FF-6273-B442-BD57-202BD8697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3605" y="1192382"/>
            <a:ext cx="7684790" cy="2236618"/>
          </a:xfrm>
          <a:prstGeom prst="rect">
            <a:avLst/>
          </a:prstGeom>
        </p:spPr>
      </p:pic>
    </p:spTree>
    <p:extLst>
      <p:ext uri="{BB962C8B-B14F-4D97-AF65-F5344CB8AC3E}">
        <p14:creationId xmlns:p14="http://schemas.microsoft.com/office/powerpoint/2010/main" val="2158640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2188C-A971-1A62-78F5-7247933057B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B5807AD-E49B-0CC8-C159-B1278181493A}"/>
              </a:ext>
            </a:extLst>
          </p:cNvPr>
          <p:cNvSpPr txBox="1">
            <a:spLocks/>
          </p:cNvSpPr>
          <p:nvPr/>
        </p:nvSpPr>
        <p:spPr>
          <a:xfrm>
            <a:off x="0" y="-810227"/>
            <a:ext cx="12192000" cy="810228"/>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1044924">
              <a:defRPr/>
            </a:pPr>
            <a:r>
              <a:rPr lang="en-US" sz="4000" dirty="0"/>
              <a:t>Data Flow Diagram level 1</a:t>
            </a:r>
            <a:endParaRPr lang="en-US" sz="4000" b="1" dirty="0">
              <a:solidFill>
                <a:schemeClr val="bg1"/>
              </a:solidFill>
              <a:latin typeface="Arial Black" panose="020B0A04020102020204" pitchFamily="34" charset="0"/>
              <a:cs typeface="Arial" pitchFamily="34" charset="0"/>
            </a:endParaRPr>
          </a:p>
        </p:txBody>
      </p:sp>
      <p:sp>
        <p:nvSpPr>
          <p:cNvPr id="5" name="Slide Number Placeholder 4">
            <a:extLst>
              <a:ext uri="{FF2B5EF4-FFF2-40B4-BE49-F238E27FC236}">
                <a16:creationId xmlns:a16="http://schemas.microsoft.com/office/drawing/2014/main" id="{348AACF0-9E17-92B9-CD6A-44DD9920ADE9}"/>
              </a:ext>
            </a:extLst>
          </p:cNvPr>
          <p:cNvSpPr>
            <a:spLocks noGrp="1"/>
          </p:cNvSpPr>
          <p:nvPr>
            <p:ph type="sldNum" sz="quarter" idx="12"/>
          </p:nvPr>
        </p:nvSpPr>
        <p:spPr/>
        <p:txBody>
          <a:bodyPr/>
          <a:lstStyle/>
          <a:p>
            <a:fld id="{509E78BD-5322-4AB8-9789-42AFB1C2C1DE}" type="slidenum">
              <a:rPr lang="en-IN" smtClean="0"/>
              <a:pPr/>
              <a:t>15</a:t>
            </a:fld>
            <a:endParaRPr lang="en-IN"/>
          </a:p>
        </p:txBody>
      </p:sp>
      <p:sp>
        <p:nvSpPr>
          <p:cNvPr id="7" name="TextBox 6">
            <a:extLst>
              <a:ext uri="{FF2B5EF4-FFF2-40B4-BE49-F238E27FC236}">
                <a16:creationId xmlns:a16="http://schemas.microsoft.com/office/drawing/2014/main" id="{03161284-3611-F5C1-DEA5-5583BAE2B111}"/>
              </a:ext>
            </a:extLst>
          </p:cNvPr>
          <p:cNvSpPr txBox="1"/>
          <p:nvPr/>
        </p:nvSpPr>
        <p:spPr>
          <a:xfrm>
            <a:off x="1012054" y="1935332"/>
            <a:ext cx="10422385" cy="1015663"/>
          </a:xfrm>
          <a:prstGeom prst="rect">
            <a:avLst/>
          </a:prstGeom>
          <a:noFill/>
        </p:spPr>
        <p:txBody>
          <a:bodyPr wrap="square">
            <a:spAutoFit/>
          </a:bodyPr>
          <a:lstStyle/>
          <a:p>
            <a:pPr algn="just"/>
            <a:r>
              <a:rPr lang="en-US" sz="2000" dirty="0">
                <a:latin typeface="Arial" panose="020B0604020202020204" pitchFamily="34" charset="0"/>
                <a:cs typeface="Arial" panose="020B0604020202020204" pitchFamily="34" charset="0"/>
              </a:rPr>
              <a:t>  </a:t>
            </a:r>
          </a:p>
          <a:p>
            <a:pPr marL="342900" indent="-342900" algn="just">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     </a:t>
            </a:r>
          </a:p>
        </p:txBody>
      </p:sp>
      <p:pic>
        <p:nvPicPr>
          <p:cNvPr id="3" name="Picture 2">
            <a:extLst>
              <a:ext uri="{FF2B5EF4-FFF2-40B4-BE49-F238E27FC236}">
                <a16:creationId xmlns:a16="http://schemas.microsoft.com/office/drawing/2014/main" id="{8B8A9413-1179-AA16-9761-691F04CE4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242" y="522850"/>
            <a:ext cx="10136704" cy="5021423"/>
          </a:xfrm>
          <a:prstGeom prst="rect">
            <a:avLst/>
          </a:prstGeom>
        </p:spPr>
      </p:pic>
    </p:spTree>
    <p:extLst>
      <p:ext uri="{BB962C8B-B14F-4D97-AF65-F5344CB8AC3E}">
        <p14:creationId xmlns:p14="http://schemas.microsoft.com/office/powerpoint/2010/main" val="3060448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1BE46-8482-E41E-3CA3-7C025C53F7C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DA2CA43-7025-A83F-C283-241F8E304091}"/>
              </a:ext>
            </a:extLst>
          </p:cNvPr>
          <p:cNvSpPr txBox="1">
            <a:spLocks/>
          </p:cNvSpPr>
          <p:nvPr/>
        </p:nvSpPr>
        <p:spPr>
          <a:xfrm>
            <a:off x="0" y="-810227"/>
            <a:ext cx="12192000" cy="810228"/>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1044924">
              <a:defRPr/>
            </a:pPr>
            <a:r>
              <a:rPr lang="en-US" sz="4000" dirty="0"/>
              <a:t>Data Flow Diagram level 2</a:t>
            </a:r>
            <a:endParaRPr lang="en-US" sz="4000" b="1" dirty="0">
              <a:solidFill>
                <a:schemeClr val="bg1"/>
              </a:solidFill>
              <a:latin typeface="Arial Black" panose="020B0A04020102020204" pitchFamily="34" charset="0"/>
              <a:cs typeface="Arial" pitchFamily="34" charset="0"/>
            </a:endParaRPr>
          </a:p>
        </p:txBody>
      </p:sp>
      <p:sp>
        <p:nvSpPr>
          <p:cNvPr id="5" name="Slide Number Placeholder 4">
            <a:extLst>
              <a:ext uri="{FF2B5EF4-FFF2-40B4-BE49-F238E27FC236}">
                <a16:creationId xmlns:a16="http://schemas.microsoft.com/office/drawing/2014/main" id="{FB16E1B6-B855-D395-7968-CE168827621A}"/>
              </a:ext>
            </a:extLst>
          </p:cNvPr>
          <p:cNvSpPr>
            <a:spLocks noGrp="1"/>
          </p:cNvSpPr>
          <p:nvPr>
            <p:ph type="sldNum" sz="quarter" idx="12"/>
          </p:nvPr>
        </p:nvSpPr>
        <p:spPr/>
        <p:txBody>
          <a:bodyPr/>
          <a:lstStyle/>
          <a:p>
            <a:fld id="{509E78BD-5322-4AB8-9789-42AFB1C2C1DE}" type="slidenum">
              <a:rPr lang="en-IN" smtClean="0"/>
              <a:pPr/>
              <a:t>16</a:t>
            </a:fld>
            <a:endParaRPr lang="en-IN"/>
          </a:p>
        </p:txBody>
      </p:sp>
      <p:sp>
        <p:nvSpPr>
          <p:cNvPr id="7" name="TextBox 6">
            <a:extLst>
              <a:ext uri="{FF2B5EF4-FFF2-40B4-BE49-F238E27FC236}">
                <a16:creationId xmlns:a16="http://schemas.microsoft.com/office/drawing/2014/main" id="{9FA38DBA-08C2-AD2A-ED99-7B7FE320B3D9}"/>
              </a:ext>
            </a:extLst>
          </p:cNvPr>
          <p:cNvSpPr txBox="1"/>
          <p:nvPr/>
        </p:nvSpPr>
        <p:spPr>
          <a:xfrm>
            <a:off x="1012054" y="1935332"/>
            <a:ext cx="10422385" cy="1015663"/>
          </a:xfrm>
          <a:prstGeom prst="rect">
            <a:avLst/>
          </a:prstGeom>
          <a:noFill/>
        </p:spPr>
        <p:txBody>
          <a:bodyPr wrap="square">
            <a:spAutoFit/>
          </a:bodyPr>
          <a:lstStyle/>
          <a:p>
            <a:pPr algn="just"/>
            <a:r>
              <a:rPr lang="en-US" sz="2000" dirty="0">
                <a:latin typeface="Arial" panose="020B0604020202020204" pitchFamily="34" charset="0"/>
                <a:cs typeface="Arial" panose="020B0604020202020204" pitchFamily="34" charset="0"/>
              </a:rPr>
              <a:t>  </a:t>
            </a:r>
          </a:p>
          <a:p>
            <a:pPr marL="342900" indent="-342900" algn="just">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     </a:t>
            </a:r>
          </a:p>
        </p:txBody>
      </p:sp>
      <p:pic>
        <p:nvPicPr>
          <p:cNvPr id="2" name="Picture 1">
            <a:extLst>
              <a:ext uri="{FF2B5EF4-FFF2-40B4-BE49-F238E27FC236}">
                <a16:creationId xmlns:a16="http://schemas.microsoft.com/office/drawing/2014/main" id="{34E3CA0E-A1DD-FCEF-F1E0-583E28BA7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540" y="320414"/>
            <a:ext cx="9595412" cy="5685910"/>
          </a:xfrm>
          <a:prstGeom prst="rect">
            <a:avLst/>
          </a:prstGeom>
        </p:spPr>
      </p:pic>
    </p:spTree>
    <p:extLst>
      <p:ext uri="{BB962C8B-B14F-4D97-AF65-F5344CB8AC3E}">
        <p14:creationId xmlns:p14="http://schemas.microsoft.com/office/powerpoint/2010/main" val="1849751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92503-E64D-2730-9B64-59EFBBC499B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7CF4614-42C5-7427-D357-BD7B1ACD4F3C}"/>
              </a:ext>
            </a:extLst>
          </p:cNvPr>
          <p:cNvSpPr txBox="1">
            <a:spLocks/>
          </p:cNvSpPr>
          <p:nvPr/>
        </p:nvSpPr>
        <p:spPr>
          <a:xfrm>
            <a:off x="0" y="-843803"/>
            <a:ext cx="12192000" cy="1015663"/>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1044924">
              <a:defRPr/>
            </a:pPr>
            <a:r>
              <a:rPr lang="en-US" sz="4000" dirty="0"/>
              <a:t>Sequence Diagram</a:t>
            </a:r>
            <a:endParaRPr lang="en-US" sz="4000" b="1" dirty="0">
              <a:solidFill>
                <a:schemeClr val="bg1"/>
              </a:solidFill>
              <a:latin typeface="Arial Black" panose="020B0A04020102020204" pitchFamily="34" charset="0"/>
              <a:cs typeface="Arial" pitchFamily="34" charset="0"/>
            </a:endParaRPr>
          </a:p>
        </p:txBody>
      </p:sp>
      <p:sp>
        <p:nvSpPr>
          <p:cNvPr id="5" name="Slide Number Placeholder 4">
            <a:extLst>
              <a:ext uri="{FF2B5EF4-FFF2-40B4-BE49-F238E27FC236}">
                <a16:creationId xmlns:a16="http://schemas.microsoft.com/office/drawing/2014/main" id="{43BCD9F0-64ED-13EF-4216-827A76FE0919}"/>
              </a:ext>
            </a:extLst>
          </p:cNvPr>
          <p:cNvSpPr>
            <a:spLocks noGrp="1"/>
          </p:cNvSpPr>
          <p:nvPr>
            <p:ph type="sldNum" sz="quarter" idx="12"/>
          </p:nvPr>
        </p:nvSpPr>
        <p:spPr/>
        <p:txBody>
          <a:bodyPr/>
          <a:lstStyle/>
          <a:p>
            <a:fld id="{509E78BD-5322-4AB8-9789-42AFB1C2C1DE}" type="slidenum">
              <a:rPr lang="en-IN" smtClean="0"/>
              <a:pPr/>
              <a:t>17</a:t>
            </a:fld>
            <a:endParaRPr lang="en-IN"/>
          </a:p>
        </p:txBody>
      </p:sp>
      <p:sp>
        <p:nvSpPr>
          <p:cNvPr id="7" name="TextBox 6">
            <a:extLst>
              <a:ext uri="{FF2B5EF4-FFF2-40B4-BE49-F238E27FC236}">
                <a16:creationId xmlns:a16="http://schemas.microsoft.com/office/drawing/2014/main" id="{B2EBE606-FF1E-244B-A62B-A2039EC7BF52}"/>
              </a:ext>
            </a:extLst>
          </p:cNvPr>
          <p:cNvSpPr txBox="1"/>
          <p:nvPr/>
        </p:nvSpPr>
        <p:spPr>
          <a:xfrm>
            <a:off x="1012054" y="1935332"/>
            <a:ext cx="10422385" cy="1015663"/>
          </a:xfrm>
          <a:prstGeom prst="rect">
            <a:avLst/>
          </a:prstGeom>
          <a:noFill/>
        </p:spPr>
        <p:txBody>
          <a:bodyPr wrap="square">
            <a:spAutoFit/>
          </a:bodyPr>
          <a:lstStyle/>
          <a:p>
            <a:pPr algn="just"/>
            <a:r>
              <a:rPr lang="en-US" sz="2000" dirty="0">
                <a:latin typeface="Arial" panose="020B0604020202020204" pitchFamily="34" charset="0"/>
                <a:cs typeface="Arial" panose="020B0604020202020204" pitchFamily="34" charset="0"/>
              </a:rPr>
              <a:t>  </a:t>
            </a:r>
          </a:p>
          <a:p>
            <a:pPr marL="342900" indent="-342900" algn="just">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     </a:t>
            </a:r>
          </a:p>
        </p:txBody>
      </p:sp>
      <p:pic>
        <p:nvPicPr>
          <p:cNvPr id="2" name="Picture 1">
            <a:extLst>
              <a:ext uri="{FF2B5EF4-FFF2-40B4-BE49-F238E27FC236}">
                <a16:creationId xmlns:a16="http://schemas.microsoft.com/office/drawing/2014/main" id="{397FF736-54A4-689B-02D7-ACA591379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53" y="256676"/>
            <a:ext cx="11743268" cy="5808458"/>
          </a:xfrm>
          <a:prstGeom prst="rect">
            <a:avLst/>
          </a:prstGeom>
        </p:spPr>
      </p:pic>
    </p:spTree>
    <p:extLst>
      <p:ext uri="{BB962C8B-B14F-4D97-AF65-F5344CB8AC3E}">
        <p14:creationId xmlns:p14="http://schemas.microsoft.com/office/powerpoint/2010/main" val="634934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F3017-D69D-9F27-EFE7-B035C899A58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FC8A1FB-DD73-4159-C661-6EC102D721F4}"/>
              </a:ext>
            </a:extLst>
          </p:cNvPr>
          <p:cNvSpPr txBox="1">
            <a:spLocks/>
          </p:cNvSpPr>
          <p:nvPr/>
        </p:nvSpPr>
        <p:spPr>
          <a:xfrm>
            <a:off x="0" y="-843803"/>
            <a:ext cx="12192000" cy="1015663"/>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1044924">
              <a:defRPr/>
            </a:pPr>
            <a:r>
              <a:rPr lang="en-US" sz="4000" dirty="0"/>
              <a:t>Class Diagram</a:t>
            </a:r>
            <a:endParaRPr lang="en-US" sz="4000" b="1" dirty="0">
              <a:solidFill>
                <a:schemeClr val="bg1"/>
              </a:solidFill>
              <a:latin typeface="Arial Black" panose="020B0A04020102020204" pitchFamily="34" charset="0"/>
              <a:cs typeface="Arial" pitchFamily="34" charset="0"/>
            </a:endParaRPr>
          </a:p>
        </p:txBody>
      </p:sp>
      <p:sp>
        <p:nvSpPr>
          <p:cNvPr id="5" name="Slide Number Placeholder 4">
            <a:extLst>
              <a:ext uri="{FF2B5EF4-FFF2-40B4-BE49-F238E27FC236}">
                <a16:creationId xmlns:a16="http://schemas.microsoft.com/office/drawing/2014/main" id="{D96A6644-0FBF-A200-7372-D99B3DC8A055}"/>
              </a:ext>
            </a:extLst>
          </p:cNvPr>
          <p:cNvSpPr>
            <a:spLocks noGrp="1"/>
          </p:cNvSpPr>
          <p:nvPr>
            <p:ph type="sldNum" sz="quarter" idx="12"/>
          </p:nvPr>
        </p:nvSpPr>
        <p:spPr/>
        <p:txBody>
          <a:bodyPr/>
          <a:lstStyle/>
          <a:p>
            <a:fld id="{509E78BD-5322-4AB8-9789-42AFB1C2C1DE}" type="slidenum">
              <a:rPr lang="en-IN" smtClean="0"/>
              <a:pPr/>
              <a:t>18</a:t>
            </a:fld>
            <a:endParaRPr lang="en-IN"/>
          </a:p>
        </p:txBody>
      </p:sp>
      <p:sp>
        <p:nvSpPr>
          <p:cNvPr id="7" name="TextBox 6">
            <a:extLst>
              <a:ext uri="{FF2B5EF4-FFF2-40B4-BE49-F238E27FC236}">
                <a16:creationId xmlns:a16="http://schemas.microsoft.com/office/drawing/2014/main" id="{08750884-BB09-669E-4E21-751D9451882B}"/>
              </a:ext>
            </a:extLst>
          </p:cNvPr>
          <p:cNvSpPr txBox="1"/>
          <p:nvPr/>
        </p:nvSpPr>
        <p:spPr>
          <a:xfrm>
            <a:off x="1012054" y="1935332"/>
            <a:ext cx="10422385" cy="1015663"/>
          </a:xfrm>
          <a:prstGeom prst="rect">
            <a:avLst/>
          </a:prstGeom>
          <a:noFill/>
        </p:spPr>
        <p:txBody>
          <a:bodyPr wrap="square">
            <a:spAutoFit/>
          </a:bodyPr>
          <a:lstStyle/>
          <a:p>
            <a:pPr algn="just"/>
            <a:r>
              <a:rPr lang="en-US" sz="2000" dirty="0">
                <a:latin typeface="Arial" panose="020B0604020202020204" pitchFamily="34" charset="0"/>
                <a:cs typeface="Arial" panose="020B0604020202020204" pitchFamily="34" charset="0"/>
              </a:rPr>
              <a:t>  </a:t>
            </a:r>
          </a:p>
          <a:p>
            <a:pPr marL="342900" indent="-342900" algn="just">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     </a:t>
            </a:r>
          </a:p>
        </p:txBody>
      </p:sp>
      <p:pic>
        <p:nvPicPr>
          <p:cNvPr id="3" name="Picture 2">
            <a:extLst>
              <a:ext uri="{FF2B5EF4-FFF2-40B4-BE49-F238E27FC236}">
                <a16:creationId xmlns:a16="http://schemas.microsoft.com/office/drawing/2014/main" id="{DEEA32D2-5E59-A987-47AF-FB62CCA94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662" y="171861"/>
            <a:ext cx="11294343" cy="6124768"/>
          </a:xfrm>
          <a:prstGeom prst="rect">
            <a:avLst/>
          </a:prstGeom>
        </p:spPr>
      </p:pic>
    </p:spTree>
    <p:extLst>
      <p:ext uri="{BB962C8B-B14F-4D97-AF65-F5344CB8AC3E}">
        <p14:creationId xmlns:p14="http://schemas.microsoft.com/office/powerpoint/2010/main" val="1253889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BC0BD4-2F3C-467C-AFC7-FC95E1491330}"/>
              </a:ext>
            </a:extLst>
          </p:cNvPr>
          <p:cNvSpPr txBox="1">
            <a:spLocks/>
          </p:cNvSpPr>
          <p:nvPr/>
        </p:nvSpPr>
        <p:spPr>
          <a:xfrm>
            <a:off x="1" y="-50003"/>
            <a:ext cx="12192000" cy="1310631"/>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1044924">
              <a:defRPr/>
            </a:pPr>
            <a:r>
              <a:rPr lang="en-US" sz="3600" b="1" dirty="0">
                <a:solidFill>
                  <a:schemeClr val="bg1"/>
                </a:solidFill>
                <a:latin typeface="Arial Black" panose="020B0A04020102020204" pitchFamily="34" charset="0"/>
                <a:cs typeface="Arial" pitchFamily="34" charset="0"/>
              </a:rPr>
              <a:t>      PROJECT PLAN 1.0</a:t>
            </a:r>
            <a:endParaRPr lang="en-US" sz="4000" b="1" dirty="0">
              <a:solidFill>
                <a:schemeClr val="bg1"/>
              </a:solidFill>
              <a:latin typeface="Arial Black" panose="020B0A04020102020204" pitchFamily="34" charset="0"/>
              <a:cs typeface="Arial" pitchFamily="34" charset="0"/>
            </a:endParaRPr>
          </a:p>
        </p:txBody>
      </p:sp>
      <p:sp>
        <p:nvSpPr>
          <p:cNvPr id="6" name="Slide Number Placeholder 5"/>
          <p:cNvSpPr>
            <a:spLocks noGrp="1"/>
          </p:cNvSpPr>
          <p:nvPr>
            <p:ph type="sldNum" sz="quarter" idx="12"/>
          </p:nvPr>
        </p:nvSpPr>
        <p:spPr/>
        <p:txBody>
          <a:bodyPr/>
          <a:lstStyle/>
          <a:p>
            <a:fld id="{509E78BD-5322-4AB8-9789-42AFB1C2C1DE}" type="slidenum">
              <a:rPr lang="en-IN" smtClean="0"/>
              <a:pPr/>
              <a:t>19</a:t>
            </a:fld>
            <a:endParaRPr lang="en-IN"/>
          </a:p>
        </p:txBody>
      </p:sp>
      <p:graphicFrame>
        <p:nvGraphicFramePr>
          <p:cNvPr id="3" name="Table 2">
            <a:extLst>
              <a:ext uri="{FF2B5EF4-FFF2-40B4-BE49-F238E27FC236}">
                <a16:creationId xmlns:a16="http://schemas.microsoft.com/office/drawing/2014/main" id="{9BB28E8F-148E-527C-311E-D4D72772757E}"/>
              </a:ext>
            </a:extLst>
          </p:cNvPr>
          <p:cNvGraphicFramePr>
            <a:graphicFrameLocks noGrp="1"/>
          </p:cNvGraphicFramePr>
          <p:nvPr>
            <p:extLst>
              <p:ext uri="{D42A27DB-BD31-4B8C-83A1-F6EECF244321}">
                <p14:modId xmlns:p14="http://schemas.microsoft.com/office/powerpoint/2010/main" val="2583232625"/>
              </p:ext>
            </p:extLst>
          </p:nvPr>
        </p:nvGraphicFramePr>
        <p:xfrm>
          <a:off x="1" y="1260628"/>
          <a:ext cx="12191998" cy="5041849"/>
        </p:xfrm>
        <a:graphic>
          <a:graphicData uri="http://schemas.openxmlformats.org/drawingml/2006/table">
            <a:tbl>
              <a:tblPr firstRow="1" firstCol="1" bandRow="1">
                <a:tableStyleId>{5C22544A-7EE6-4342-B048-85BDC9FD1C3A}</a:tableStyleId>
              </a:tblPr>
              <a:tblGrid>
                <a:gridCol w="3159799">
                  <a:extLst>
                    <a:ext uri="{9D8B030D-6E8A-4147-A177-3AD203B41FA5}">
                      <a16:colId xmlns:a16="http://schemas.microsoft.com/office/drawing/2014/main" val="570315060"/>
                    </a:ext>
                  </a:extLst>
                </a:gridCol>
                <a:gridCol w="3178178">
                  <a:extLst>
                    <a:ext uri="{9D8B030D-6E8A-4147-A177-3AD203B41FA5}">
                      <a16:colId xmlns:a16="http://schemas.microsoft.com/office/drawing/2014/main" val="8610860"/>
                    </a:ext>
                  </a:extLst>
                </a:gridCol>
                <a:gridCol w="2419777">
                  <a:extLst>
                    <a:ext uri="{9D8B030D-6E8A-4147-A177-3AD203B41FA5}">
                      <a16:colId xmlns:a16="http://schemas.microsoft.com/office/drawing/2014/main" val="1521088578"/>
                    </a:ext>
                  </a:extLst>
                </a:gridCol>
                <a:gridCol w="3434244">
                  <a:extLst>
                    <a:ext uri="{9D8B030D-6E8A-4147-A177-3AD203B41FA5}">
                      <a16:colId xmlns:a16="http://schemas.microsoft.com/office/drawing/2014/main" val="3805929113"/>
                    </a:ext>
                  </a:extLst>
                </a:gridCol>
              </a:tblGrid>
              <a:tr h="840451">
                <a:tc>
                  <a:txBody>
                    <a:bodyPr/>
                    <a:lstStyle/>
                    <a:p>
                      <a:pPr algn="l"/>
                      <a:r>
                        <a:rPr lang="en-US" sz="1100">
                          <a:effectLst/>
                        </a:rPr>
                        <a:t>Month Scheduled</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100">
                          <a:effectLst/>
                        </a:rPr>
                        <a:t>Phase</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100">
                          <a:effectLst/>
                        </a:rPr>
                        <a:t>Name of Group Members </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100">
                          <a:effectLst/>
                        </a:rPr>
                        <a:t>Work done</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0215359"/>
                  </a:ext>
                </a:extLst>
              </a:tr>
              <a:tr h="419799">
                <a:tc>
                  <a:txBody>
                    <a:bodyPr/>
                    <a:lstStyle/>
                    <a:p>
                      <a:pPr algn="l"/>
                      <a:r>
                        <a:rPr lang="en-US" sz="1100">
                          <a:effectLst/>
                        </a:rPr>
                        <a:t>July</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100">
                          <a:effectLst/>
                        </a:rPr>
                        <a:t>Topic searching</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100">
                          <a:effectLst/>
                        </a:rPr>
                        <a:t>5/07/2024</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100">
                          <a:effectLst/>
                        </a:rPr>
                        <a:t>Topic Searched</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85787001"/>
                  </a:ext>
                </a:extLst>
              </a:tr>
              <a:tr h="419799">
                <a:tc>
                  <a:txBody>
                    <a:bodyPr/>
                    <a:lstStyle/>
                    <a:p>
                      <a:pPr algn="l"/>
                      <a:endParaRPr lang="en-IN" sz="1000">
                        <a:effectLst/>
                        <a:latin typeface="Times New Roman" panose="02020603050405020304" pitchFamily="18" charset="0"/>
                      </a:endParaRPr>
                    </a:p>
                  </a:txBody>
                  <a:tcPr marL="68580" marR="68580" marT="0" marB="0"/>
                </a:tc>
                <a:tc>
                  <a:txBody>
                    <a:bodyPr/>
                    <a:lstStyle/>
                    <a:p>
                      <a:pPr algn="l"/>
                      <a:r>
                        <a:rPr lang="en-US" sz="1100">
                          <a:effectLst/>
                        </a:rPr>
                        <a:t>Topic selection</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100">
                          <a:effectLst/>
                        </a:rPr>
                        <a:t>18/07/2024</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100">
                          <a:effectLst/>
                        </a:rPr>
                        <a:t>Topic Selected</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7444260"/>
                  </a:ext>
                </a:extLst>
              </a:tr>
              <a:tr h="419799">
                <a:tc>
                  <a:txBody>
                    <a:bodyPr/>
                    <a:lstStyle/>
                    <a:p>
                      <a:pPr algn="l"/>
                      <a:endParaRPr lang="en-IN" sz="1000">
                        <a:effectLst/>
                        <a:latin typeface="Times New Roman" panose="02020603050405020304" pitchFamily="18" charset="0"/>
                      </a:endParaRPr>
                    </a:p>
                  </a:txBody>
                  <a:tcPr marL="68580" marR="68580" marT="0" marB="0"/>
                </a:tc>
                <a:tc>
                  <a:txBody>
                    <a:bodyPr/>
                    <a:lstStyle/>
                    <a:p>
                      <a:pPr algn="l"/>
                      <a:r>
                        <a:rPr lang="en-US" sz="1100">
                          <a:effectLst/>
                        </a:rPr>
                        <a:t>Project confirmation</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100">
                          <a:effectLst/>
                        </a:rPr>
                        <a:t>22/07/2024</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100">
                          <a:effectLst/>
                        </a:rPr>
                        <a:t>Project Confirmed</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10909569"/>
                  </a:ext>
                </a:extLst>
              </a:tr>
              <a:tr h="419799">
                <a:tc>
                  <a:txBody>
                    <a:bodyPr/>
                    <a:lstStyle/>
                    <a:p>
                      <a:pPr algn="l"/>
                      <a:r>
                        <a:rPr lang="en-US" sz="1100">
                          <a:effectLst/>
                        </a:rPr>
                        <a:t>August</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100">
                          <a:effectLst/>
                        </a:rPr>
                        <a:t>Review 1</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100">
                          <a:effectLst/>
                        </a:rPr>
                        <a:t>2/08/2024</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100">
                          <a:effectLst/>
                        </a:rPr>
                        <a:t>Review 1 Done</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99105608"/>
                  </a:ext>
                </a:extLst>
              </a:tr>
              <a:tr h="419799">
                <a:tc>
                  <a:txBody>
                    <a:bodyPr/>
                    <a:lstStyle/>
                    <a:p>
                      <a:pPr algn="l"/>
                      <a:endParaRPr lang="en-IN" sz="1000">
                        <a:effectLst/>
                        <a:latin typeface="Times New Roman" panose="02020603050405020304" pitchFamily="18" charset="0"/>
                      </a:endParaRPr>
                    </a:p>
                  </a:txBody>
                  <a:tcPr marL="68580" marR="68580" marT="0" marB="0"/>
                </a:tc>
                <a:tc>
                  <a:txBody>
                    <a:bodyPr/>
                    <a:lstStyle/>
                    <a:p>
                      <a:pPr algn="l"/>
                      <a:r>
                        <a:rPr lang="en-US" sz="1100">
                          <a:effectLst/>
                        </a:rPr>
                        <a:t>Final Review 1</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100">
                          <a:effectLst/>
                        </a:rPr>
                        <a:t>7/08/2024</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100">
                          <a:effectLst/>
                        </a:rPr>
                        <a:t>Final Review 1 Done</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90185379"/>
                  </a:ext>
                </a:extLst>
              </a:tr>
              <a:tr h="840451">
                <a:tc>
                  <a:txBody>
                    <a:bodyPr/>
                    <a:lstStyle/>
                    <a:p>
                      <a:pPr algn="l"/>
                      <a:r>
                        <a:rPr lang="en-US" sz="1100">
                          <a:effectLst/>
                        </a:rPr>
                        <a:t>September</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100">
                          <a:effectLst/>
                        </a:rPr>
                        <a:t>Requirement</a:t>
                      </a:r>
                      <a:endParaRPr lang="en-IN" sz="1100">
                        <a:effectLst/>
                      </a:endParaRPr>
                    </a:p>
                    <a:p>
                      <a:pPr algn="l"/>
                      <a:r>
                        <a:rPr lang="en-US" sz="1100">
                          <a:effectLst/>
                        </a:rPr>
                        <a:t>Gathering</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100">
                          <a:effectLst/>
                        </a:rPr>
                        <a:t>03/09/2024</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100">
                          <a:effectLst/>
                        </a:rPr>
                        <a:t>Requirements</a:t>
                      </a:r>
                      <a:endParaRPr lang="en-IN" sz="1100">
                        <a:effectLst/>
                      </a:endParaRPr>
                    </a:p>
                    <a:p>
                      <a:pPr algn="l"/>
                      <a:r>
                        <a:rPr lang="en-US" sz="1100">
                          <a:effectLst/>
                        </a:rPr>
                        <a:t>Gathered</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09593894"/>
                  </a:ext>
                </a:extLst>
              </a:tr>
              <a:tr h="399363">
                <a:tc>
                  <a:txBody>
                    <a:bodyPr/>
                    <a:lstStyle/>
                    <a:p>
                      <a:pPr algn="l"/>
                      <a:endParaRPr lang="en-IN" sz="1000">
                        <a:effectLst/>
                        <a:latin typeface="Times New Roman" panose="02020603050405020304" pitchFamily="18" charset="0"/>
                      </a:endParaRPr>
                    </a:p>
                  </a:txBody>
                  <a:tcPr marL="68580" marR="68580" marT="0" marB="0"/>
                </a:tc>
                <a:tc>
                  <a:txBody>
                    <a:bodyPr/>
                    <a:lstStyle/>
                    <a:p>
                      <a:pPr algn="l"/>
                      <a:r>
                        <a:rPr lang="en-US" sz="1100">
                          <a:effectLst/>
                        </a:rPr>
                        <a:t>Coding</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100">
                          <a:effectLst/>
                        </a:rPr>
                        <a:t>25/09/2024</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100">
                          <a:effectLst/>
                        </a:rPr>
                        <a:t>Coded Different modules</a:t>
                      </a:r>
                      <a:endParaRPr lang="en-IN"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58457094"/>
                  </a:ext>
                </a:extLst>
              </a:tr>
              <a:tr h="862589">
                <a:tc>
                  <a:txBody>
                    <a:bodyPr/>
                    <a:lstStyle/>
                    <a:p>
                      <a:pPr algn="l"/>
                      <a:r>
                        <a:rPr lang="en-US" sz="1100">
                          <a:effectLst/>
                        </a:rPr>
                        <a:t>October</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100">
                          <a:effectLst/>
                        </a:rPr>
                        <a:t>Review 2</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100">
                          <a:effectLst/>
                        </a:rPr>
                        <a:t>15/10/2024</a:t>
                      </a:r>
                      <a:endParaRPr lang="en-IN"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l"/>
                      <a:r>
                        <a:rPr lang="en-US" sz="1100" dirty="0">
                          <a:effectLst/>
                        </a:rPr>
                        <a:t>Review 2 Done</a:t>
                      </a:r>
                      <a:endParaRPr lang="en-IN"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22796097"/>
                  </a:ext>
                </a:extLst>
              </a:tr>
            </a:tbl>
          </a:graphicData>
        </a:graphic>
      </p:graphicFrame>
    </p:spTree>
    <p:extLst>
      <p:ext uri="{BB962C8B-B14F-4D97-AF65-F5344CB8AC3E}">
        <p14:creationId xmlns:p14="http://schemas.microsoft.com/office/powerpoint/2010/main" val="3528004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BC0BD4-2F3C-467C-AFC7-FC95E1491330}"/>
              </a:ext>
            </a:extLst>
          </p:cNvPr>
          <p:cNvSpPr txBox="1">
            <a:spLocks/>
          </p:cNvSpPr>
          <p:nvPr/>
        </p:nvSpPr>
        <p:spPr>
          <a:xfrm>
            <a:off x="1" y="-32248"/>
            <a:ext cx="12192000" cy="1310631"/>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1044924">
              <a:defRPr/>
            </a:pPr>
            <a:r>
              <a:rPr lang="en-US" sz="4800" b="1" dirty="0">
                <a:solidFill>
                  <a:schemeClr val="bg1"/>
                </a:solidFill>
                <a:latin typeface="Arial Black" panose="020B0A04020102020204" pitchFamily="34" charset="0"/>
                <a:cs typeface="Arial" pitchFamily="34" charset="0"/>
              </a:rPr>
              <a:t>Introduction</a:t>
            </a:r>
            <a:endParaRPr lang="en-US" sz="3200" b="1" dirty="0">
              <a:solidFill>
                <a:schemeClr val="bg1"/>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25B98B1-1E74-48A5-9AD1-4D2EC9D32D99}"/>
              </a:ext>
            </a:extLst>
          </p:cNvPr>
          <p:cNvSpPr txBox="1"/>
          <p:nvPr/>
        </p:nvSpPr>
        <p:spPr>
          <a:xfrm>
            <a:off x="653777" y="1519971"/>
            <a:ext cx="10457895" cy="410881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800" dirty="0">
                <a:latin typeface="Times New Roman" pitchFamily="18" charset="0"/>
                <a:cs typeface="Times New Roman" pitchFamily="18" charset="0"/>
              </a:rPr>
              <a:t>The visually challenged people find it very difficult to utilize this technology because of the fact that using them requires visual perception. However not all people can use the internet. </a:t>
            </a:r>
          </a:p>
          <a:p>
            <a:pPr marL="285750" indent="-285750" algn="just">
              <a:lnSpc>
                <a:spcPct val="150000"/>
              </a:lnSpc>
              <a:buFont typeface="Arial" panose="020B0604020202020204" pitchFamily="34" charset="0"/>
              <a:buChar char="•"/>
            </a:pPr>
            <a:r>
              <a:rPr lang="en-US" sz="1800" dirty="0">
                <a:latin typeface="Times New Roman" pitchFamily="18" charset="0"/>
                <a:cs typeface="Times New Roman" pitchFamily="18" charset="0"/>
              </a:rPr>
              <a:t>This is because in order to access the internet you would need to know what is written on the screen. If that is not visible it is of no use. </a:t>
            </a:r>
          </a:p>
          <a:p>
            <a:pPr marL="285750" indent="-285750" algn="just">
              <a:lnSpc>
                <a:spcPct val="150000"/>
              </a:lnSpc>
              <a:buFont typeface="Arial" panose="020B0604020202020204" pitchFamily="34" charset="0"/>
              <a:buChar char="•"/>
            </a:pPr>
            <a:r>
              <a:rPr lang="en-US" sz="1800" dirty="0">
                <a:latin typeface="Times New Roman" pitchFamily="18" charset="0"/>
                <a:cs typeface="Times New Roman" pitchFamily="18" charset="0"/>
              </a:rPr>
              <a:t>This makes internet a completely useless technology for the visually impaired and illiterate people. In this system mainly three types of technologies are used namely: STT (Speech-to-text), here whatever we speak is converted to text. </a:t>
            </a:r>
          </a:p>
          <a:p>
            <a:pPr marL="285750" indent="-285750" algn="just">
              <a:lnSpc>
                <a:spcPct val="150000"/>
              </a:lnSpc>
              <a:buFont typeface="Arial" panose="020B0604020202020204" pitchFamily="34" charset="0"/>
              <a:buChar char="•"/>
            </a:pPr>
            <a:r>
              <a:rPr lang="en-US" sz="1800" dirty="0">
                <a:latin typeface="Times New Roman" pitchFamily="18" charset="0"/>
                <a:cs typeface="Times New Roman" pitchFamily="18" charset="0"/>
              </a:rPr>
              <a:t>Text to speech:- and the second time if email which is in inbox will be read out to the blind person using text to speech conversion.</a:t>
            </a:r>
            <a:endParaRPr lang="en-IN" sz="1800" dirty="0">
              <a:latin typeface="Times New Roman" pitchFamily="18" charset="0"/>
              <a:cs typeface="Times New Roman" pitchFamily="18" charset="0"/>
            </a:endParaRPr>
          </a:p>
          <a:p>
            <a:endParaRPr lang="en-IN" dirty="0">
              <a:solidFill>
                <a:srgbClr val="000000"/>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509E78BD-5322-4AB8-9789-42AFB1C2C1DE}" type="slidenum">
              <a:rPr lang="en-IN" smtClean="0"/>
              <a:pPr/>
              <a:t>2</a:t>
            </a:fld>
            <a:endParaRPr lang="en-IN"/>
          </a:p>
        </p:txBody>
      </p:sp>
    </p:spTree>
    <p:extLst>
      <p:ext uri="{BB962C8B-B14F-4D97-AF65-F5344CB8AC3E}">
        <p14:creationId xmlns:p14="http://schemas.microsoft.com/office/powerpoint/2010/main" val="93519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BC0BD4-2F3C-467C-AFC7-FC95E1491330}"/>
              </a:ext>
            </a:extLst>
          </p:cNvPr>
          <p:cNvSpPr txBox="1">
            <a:spLocks/>
          </p:cNvSpPr>
          <p:nvPr/>
        </p:nvSpPr>
        <p:spPr>
          <a:xfrm>
            <a:off x="1" y="-32248"/>
            <a:ext cx="12192000" cy="1310631"/>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1044924">
              <a:defRPr/>
            </a:pPr>
            <a:r>
              <a:rPr lang="en-US" sz="4000" b="1" dirty="0">
                <a:solidFill>
                  <a:schemeClr val="bg1"/>
                </a:solidFill>
                <a:latin typeface="Arial Black" panose="020B0A04020102020204" pitchFamily="34" charset="0"/>
                <a:cs typeface="Arial" pitchFamily="34" charset="0"/>
              </a:rPr>
              <a:t>Conclusion .</a:t>
            </a:r>
            <a:endParaRPr lang="en-US" sz="4400" b="1" dirty="0">
              <a:solidFill>
                <a:schemeClr val="bg1"/>
              </a:solidFill>
              <a:latin typeface="Arial Black" panose="020B0A04020102020204" pitchFamily="34" charset="0"/>
              <a:cs typeface="Arial" pitchFamily="34" charset="0"/>
            </a:endParaRPr>
          </a:p>
        </p:txBody>
      </p:sp>
      <p:sp>
        <p:nvSpPr>
          <p:cNvPr id="5" name="Slide Number Placeholder 4"/>
          <p:cNvSpPr>
            <a:spLocks noGrp="1"/>
          </p:cNvSpPr>
          <p:nvPr>
            <p:ph type="sldNum" sz="quarter" idx="12"/>
          </p:nvPr>
        </p:nvSpPr>
        <p:spPr/>
        <p:txBody>
          <a:bodyPr/>
          <a:lstStyle/>
          <a:p>
            <a:fld id="{509E78BD-5322-4AB8-9789-42AFB1C2C1DE}" type="slidenum">
              <a:rPr lang="en-IN" smtClean="0"/>
              <a:pPr/>
              <a:t>20</a:t>
            </a:fld>
            <a:endParaRPr lang="en-IN"/>
          </a:p>
        </p:txBody>
      </p:sp>
      <p:sp>
        <p:nvSpPr>
          <p:cNvPr id="10" name="Content Placeholder 9">
            <a:extLst>
              <a:ext uri="{FF2B5EF4-FFF2-40B4-BE49-F238E27FC236}">
                <a16:creationId xmlns:a16="http://schemas.microsoft.com/office/drawing/2014/main" id="{8404FD8C-C481-4EC3-A851-52C64A3D1AF7}"/>
              </a:ext>
            </a:extLst>
          </p:cNvPr>
          <p:cNvSpPr>
            <a:spLocks noGrp="1"/>
          </p:cNvSpPr>
          <p:nvPr>
            <p:ph idx="1"/>
          </p:nvPr>
        </p:nvSpPr>
        <p:spPr>
          <a:xfrm>
            <a:off x="758890" y="1857404"/>
            <a:ext cx="10058400" cy="4023360"/>
          </a:xfrm>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Our project aims to help blind people access their emails easily using speech-to-text and text-to-speech methods.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It is designed for those who cannot read or write, facilitating communication through voice commands.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system uses IVR voices without relying on keyboards, and operations are initiated via mouse clicks. Users only need to follow the voice instructions to perform actions, making the system efficient and accessible for blind individuals to manage emails through voice communication.</a:t>
            </a:r>
          </a:p>
        </p:txBody>
      </p:sp>
    </p:spTree>
    <p:extLst>
      <p:ext uri="{BB962C8B-B14F-4D97-AF65-F5344CB8AC3E}">
        <p14:creationId xmlns:p14="http://schemas.microsoft.com/office/powerpoint/2010/main" val="2869316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09E78BD-5322-4AB8-9789-42AFB1C2C1DE}" type="slidenum">
              <a:rPr lang="en-IN" smtClean="0"/>
              <a:pPr/>
              <a:t>21</a:t>
            </a:fld>
            <a:endParaRPr lang="en-IN"/>
          </a:p>
        </p:txBody>
      </p:sp>
      <p:sp>
        <p:nvSpPr>
          <p:cNvPr id="3" name="Title 1">
            <a:extLst>
              <a:ext uri="{FF2B5EF4-FFF2-40B4-BE49-F238E27FC236}">
                <a16:creationId xmlns:a16="http://schemas.microsoft.com/office/drawing/2014/main" id="{34BC0BD4-2F3C-467C-AFC7-FC95E1491330}"/>
              </a:ext>
            </a:extLst>
          </p:cNvPr>
          <p:cNvSpPr txBox="1">
            <a:spLocks/>
          </p:cNvSpPr>
          <p:nvPr/>
        </p:nvSpPr>
        <p:spPr>
          <a:xfrm>
            <a:off x="1" y="-32248"/>
            <a:ext cx="12192000" cy="1310631"/>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1044924">
              <a:defRPr/>
            </a:pPr>
            <a:r>
              <a:rPr lang="en-US" sz="4000" b="1" dirty="0">
                <a:solidFill>
                  <a:schemeClr val="bg1"/>
                </a:solidFill>
                <a:latin typeface="Arial Black" panose="020B0A04020102020204" pitchFamily="34" charset="0"/>
                <a:cs typeface="Arial" pitchFamily="34" charset="0"/>
              </a:rPr>
              <a:t>References </a:t>
            </a:r>
            <a:endParaRPr lang="en-US" sz="4400" b="1" dirty="0">
              <a:solidFill>
                <a:schemeClr val="bg1"/>
              </a:solidFill>
              <a:latin typeface="Arial Black" panose="020B0A04020102020204" pitchFamily="34" charset="0"/>
              <a:cs typeface="Arial" pitchFamily="34" charset="0"/>
            </a:endParaRPr>
          </a:p>
        </p:txBody>
      </p:sp>
      <p:sp>
        <p:nvSpPr>
          <p:cNvPr id="4" name="TextBox 3">
            <a:extLst>
              <a:ext uri="{FF2B5EF4-FFF2-40B4-BE49-F238E27FC236}">
                <a16:creationId xmlns:a16="http://schemas.microsoft.com/office/drawing/2014/main" id="{1626E186-0A11-4C34-9166-70A3C7FADF69}"/>
              </a:ext>
            </a:extLst>
          </p:cNvPr>
          <p:cNvSpPr txBox="1"/>
          <p:nvPr/>
        </p:nvSpPr>
        <p:spPr>
          <a:xfrm>
            <a:off x="790098" y="1711397"/>
            <a:ext cx="11069110" cy="397031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[1] The Way to Make Blind People Use the Email System: Voice Based Email Generating System Using Artificial Intelligence   Gaurav Kumar Rajput; Sachin Sharma; Bibhu Prasad Dash; </a:t>
            </a:r>
            <a:r>
              <a:rPr lang="en-US" dirty="0" err="1">
                <a:latin typeface="Times New Roman" panose="02020603050405020304" pitchFamily="18" charset="0"/>
                <a:cs typeface="Times New Roman" panose="02020603050405020304" pitchFamily="18" charset="0"/>
              </a:rPr>
              <a:t>Meraj</a:t>
            </a:r>
            <a:r>
              <a:rPr lang="en-US" dirty="0">
                <a:latin typeface="Times New Roman" panose="02020603050405020304" pitchFamily="18" charset="0"/>
                <a:cs typeface="Times New Roman" panose="02020603050405020304" pitchFamily="18" charset="0"/>
              </a:rPr>
              <a:t> Farheen Ansari; </a:t>
            </a:r>
            <a:r>
              <a:rPr lang="en-US" dirty="0" err="1">
                <a:latin typeface="Times New Roman" panose="02020603050405020304" pitchFamily="18" charset="0"/>
                <a:cs typeface="Times New Roman" panose="02020603050405020304" pitchFamily="18" charset="0"/>
              </a:rPr>
              <a:t>Pawankumar</a:t>
            </a:r>
            <a:r>
              <a:rPr lang="en-US" dirty="0">
                <a:latin typeface="Times New Roman" panose="02020603050405020304" pitchFamily="18" charset="0"/>
                <a:cs typeface="Times New Roman" panose="02020603050405020304" pitchFamily="18" charset="0"/>
              </a:rPr>
              <a:t> Sharma; Surendra Kumar Shukla [2023]</a:t>
            </a:r>
            <a:endParaRPr lang="en-IN" dirty="0"/>
          </a:p>
          <a:p>
            <a:pPr algn="just"/>
            <a:r>
              <a:rPr lang="en-US" dirty="0">
                <a:latin typeface="Times New Roman" panose="02020603050405020304" pitchFamily="18" charset="0"/>
                <a:cs typeface="Times New Roman" panose="02020603050405020304" pitchFamily="18" charset="0"/>
              </a:rPr>
              <a:t> [2] Speech Recognition Email System for People with Impaired Sights</a:t>
            </a:r>
          </a:p>
          <a:p>
            <a:pPr algn="just"/>
            <a:r>
              <a:rPr lang="en-US" dirty="0">
                <a:latin typeface="Times New Roman" panose="02020603050405020304" pitchFamily="18" charset="0"/>
                <a:cs typeface="Times New Roman" panose="02020603050405020304" pitchFamily="18" charset="0"/>
              </a:rPr>
              <a:t>Pratik Kanani; Ayush Jain; Preet Gada; Aditya </a:t>
            </a:r>
            <a:r>
              <a:rPr lang="en-US" dirty="0" err="1">
                <a:latin typeface="Times New Roman" panose="02020603050405020304" pitchFamily="18" charset="0"/>
                <a:cs typeface="Times New Roman" panose="02020603050405020304" pitchFamily="18" charset="0"/>
              </a:rPr>
              <a:t>Rakshe;Yogesh</a:t>
            </a:r>
            <a:r>
              <a:rPr lang="en-US" dirty="0">
                <a:latin typeface="Times New Roman" panose="02020603050405020304" pitchFamily="18" charset="0"/>
                <a:cs typeface="Times New Roman" panose="02020603050405020304" pitchFamily="18" charset="0"/>
              </a:rPr>
              <a:t> Jha [2023]</a:t>
            </a:r>
          </a:p>
          <a:p>
            <a:r>
              <a:rPr lang="en-US" dirty="0">
                <a:latin typeface="Times New Roman" panose="02020603050405020304" pitchFamily="18" charset="0"/>
                <a:cs typeface="Times New Roman" panose="02020603050405020304" pitchFamily="18" charset="0"/>
              </a:rPr>
              <a:t>[3]</a:t>
            </a:r>
            <a:r>
              <a:rPr lang="en-US" dirty="0"/>
              <a:t> Human computer </a:t>
            </a:r>
            <a:r>
              <a:rPr lang="en-US" dirty="0" err="1"/>
              <a:t>interactrion</a:t>
            </a:r>
            <a:r>
              <a:rPr lang="en-US" dirty="0"/>
              <a:t>(HCI)  Based smart voice Email Application   Sherly Noel [2020]</a:t>
            </a:r>
            <a:endParaRPr lang="en-IN" dirty="0"/>
          </a:p>
          <a:p>
            <a:pPr algn="just"/>
            <a:r>
              <a:rPr lang="en-US" dirty="0">
                <a:latin typeface="Times New Roman" panose="02020603050405020304" pitchFamily="18" charset="0"/>
                <a:cs typeface="Times New Roman" panose="02020603050405020304" pitchFamily="18" charset="0"/>
              </a:rPr>
              <a:t> [4]</a:t>
            </a:r>
            <a:r>
              <a:rPr lang="en-US" dirty="0"/>
              <a:t> Voice Automation Mail System for Visually Impaired </a:t>
            </a:r>
            <a:r>
              <a:rPr lang="en-IN"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Madhuri </a:t>
            </a:r>
            <a:r>
              <a:rPr lang="en-IN" b="0" i="0" u="sng"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Rajole</a:t>
            </a:r>
            <a:r>
              <a:rPr lang="en-IN" b="0" i="0" dirty="0" err="1">
                <a:effectLst/>
                <a:latin typeface="Times New Roman" panose="02020603050405020304" pitchFamily="18" charset="0"/>
                <a:cs typeface="Times New Roman" panose="02020603050405020304" pitchFamily="18" charset="0"/>
              </a:rPr>
              <a:t>;</a:t>
            </a:r>
            <a:r>
              <a:rPr lang="en-IN" b="0" i="0" u="none" strike="noStrike" dirty="0" err="1">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Rajesh</a:t>
            </a:r>
            <a:r>
              <a:rPr lang="en-IN" b="0"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IN" b="0" i="0" u="none" strike="noStrike" dirty="0" err="1">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Phursule</a:t>
            </a:r>
            <a:r>
              <a:rPr lang="en-IN" b="0" i="0" u="none" strike="noStrike" dirty="0">
                <a:effectLst/>
                <a:latin typeface="Times New Roman" panose="02020603050405020304" pitchFamily="18" charset="0"/>
                <a:cs typeface="Times New Roman" panose="02020603050405020304" pitchFamily="18" charset="0"/>
              </a:rPr>
              <a:t>   [2023]</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[5] Performance analysis of Voice message service in CDMA cellular systems”- Song Liu, </a:t>
            </a:r>
            <a:r>
              <a:rPr lang="en-US" dirty="0" err="1">
                <a:latin typeface="Times New Roman" panose="02020603050405020304" pitchFamily="18" charset="0"/>
                <a:cs typeface="Times New Roman" panose="02020603050405020304" pitchFamily="18" charset="0"/>
              </a:rPr>
              <a:t>Zhisheng</a:t>
            </a:r>
            <a:r>
              <a:rPr lang="en-US" dirty="0">
                <a:latin typeface="Times New Roman" panose="02020603050405020304" pitchFamily="18" charset="0"/>
                <a:cs typeface="Times New Roman" panose="02020603050405020304" pitchFamily="18" charset="0"/>
              </a:rPr>
              <a:t> Niu and Dawei Huang [2020]</a:t>
            </a:r>
          </a:p>
          <a:p>
            <a:pPr algn="just"/>
            <a:r>
              <a:rPr lang="en-US" dirty="0">
                <a:latin typeface="Times New Roman" panose="02020603050405020304" pitchFamily="18" charset="0"/>
                <a:cs typeface="Times New Roman" panose="02020603050405020304" pitchFamily="18" charset="0"/>
              </a:rPr>
              <a:t>[6] </a:t>
            </a:r>
            <a:r>
              <a:rPr lang="en-US" dirty="0" err="1">
                <a:latin typeface="Times New Roman" panose="02020603050405020304" pitchFamily="18" charset="0"/>
                <a:cs typeface="Times New Roman" panose="02020603050405020304" pitchFamily="18" charset="0"/>
              </a:rPr>
              <a:t>Harivans</a:t>
            </a:r>
            <a:r>
              <a:rPr lang="en-US" dirty="0">
                <a:latin typeface="Times New Roman" panose="02020603050405020304" pitchFamily="18" charset="0"/>
                <a:cs typeface="Times New Roman" panose="02020603050405020304" pitchFamily="18" charset="0"/>
              </a:rPr>
              <a:t> Pratap Singh, Aman Pratap Kushwaha, </a:t>
            </a:r>
            <a:r>
              <a:rPr lang="en-US" dirty="0" err="1">
                <a:latin typeface="Times New Roman" panose="02020603050405020304" pitchFamily="18" charset="0"/>
                <a:cs typeface="Times New Roman" panose="02020603050405020304" pitchFamily="18" charset="0"/>
              </a:rPr>
              <a:t>Aayushmaan</a:t>
            </a:r>
            <a:r>
              <a:rPr lang="en-US" dirty="0">
                <a:latin typeface="Times New Roman" panose="02020603050405020304" pitchFamily="18" charset="0"/>
                <a:cs typeface="Times New Roman" panose="02020603050405020304" pitchFamily="18" charset="0"/>
              </a:rPr>
              <a:t>, Harendra Singh, “Voice-Based Email System”. International Journal of Innovative Science and Research </a:t>
            </a:r>
            <a:r>
              <a:rPr lang="en-US" dirty="0" err="1">
                <a:latin typeface="Times New Roman" panose="02020603050405020304" pitchFamily="18" charset="0"/>
                <a:cs typeface="Times New Roman" panose="02020603050405020304" pitchFamily="18" charset="0"/>
              </a:rPr>
              <a:t>TechnologyVolume</a:t>
            </a:r>
            <a:r>
              <a:rPr lang="en-US" dirty="0">
                <a:latin typeface="Times New Roman" panose="02020603050405020304" pitchFamily="18" charset="0"/>
                <a:cs typeface="Times New Roman" panose="02020603050405020304" pitchFamily="18" charset="0"/>
              </a:rPr>
              <a:t> 6, Issue 7, July – 2023</a:t>
            </a:r>
          </a:p>
          <a:p>
            <a:pPr algn="just"/>
            <a:r>
              <a:rPr lang="en-US" dirty="0">
                <a:latin typeface="Times New Roman" panose="02020603050405020304" pitchFamily="18" charset="0"/>
                <a:cs typeface="Times New Roman" panose="02020603050405020304" pitchFamily="18" charset="0"/>
              </a:rPr>
              <a:t>[7] </a:t>
            </a:r>
            <a:r>
              <a:rPr lang="en-US" dirty="0" err="1">
                <a:latin typeface="Times New Roman" panose="02020603050405020304" pitchFamily="18" charset="0"/>
                <a:cs typeface="Times New Roman" panose="02020603050405020304" pitchFamily="18" charset="0"/>
              </a:rPr>
              <a:t>Mullapudi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Harshasri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Manyam</a:t>
            </a:r>
            <a:r>
              <a:rPr lang="en-US" dirty="0">
                <a:latin typeface="Times New Roman" panose="02020603050405020304" pitchFamily="18" charset="0"/>
                <a:cs typeface="Times New Roman" panose="02020603050405020304" pitchFamily="18" charset="0"/>
              </a:rPr>
              <a:t> Durga Bhavani , and Misra Ravikanth, “Voice Based Email for Blind”. - International Journal of Innovative Research in Computer Science &amp; Technology (IJIRCST) ISSN: 2347-5552, Volume-9, Issue-4, July 2021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BC0BD4-2F3C-467C-AFC7-FC95E1491330}"/>
              </a:ext>
            </a:extLst>
          </p:cNvPr>
          <p:cNvSpPr txBox="1">
            <a:spLocks/>
          </p:cNvSpPr>
          <p:nvPr/>
        </p:nvSpPr>
        <p:spPr>
          <a:xfrm>
            <a:off x="1" y="-32248"/>
            <a:ext cx="12192000" cy="1310631"/>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1044924">
              <a:defRPr/>
            </a:pPr>
            <a:r>
              <a:rPr lang="en-US" sz="2900" b="1" dirty="0">
                <a:solidFill>
                  <a:schemeClr val="bg1"/>
                </a:solidFill>
                <a:latin typeface="Arial" pitchFamily="34" charset="0"/>
                <a:cs typeface="Arial" pitchFamily="34" charset="0"/>
              </a:rPr>
              <a:t>     </a:t>
            </a:r>
            <a:r>
              <a:rPr lang="en-US" sz="4000" b="1" dirty="0">
                <a:solidFill>
                  <a:schemeClr val="bg1"/>
                </a:solidFill>
                <a:latin typeface="Arial Black" panose="020B0A04020102020204" pitchFamily="34" charset="0"/>
                <a:cs typeface="Arial" pitchFamily="34" charset="0"/>
              </a:rPr>
              <a:t> AIM AND OBJECTIVE </a:t>
            </a:r>
            <a:endParaRPr lang="en-US" sz="3200" b="1" dirty="0">
              <a:solidFill>
                <a:schemeClr val="bg1"/>
              </a:solidFill>
              <a:latin typeface="Arial Black" panose="020B0A04020102020204" pitchFamily="34" charset="0"/>
              <a:cs typeface="Arial" pitchFamily="34" charset="0"/>
            </a:endParaRPr>
          </a:p>
        </p:txBody>
      </p:sp>
      <p:sp>
        <p:nvSpPr>
          <p:cNvPr id="5" name="TextBox 4">
            <a:extLst>
              <a:ext uri="{FF2B5EF4-FFF2-40B4-BE49-F238E27FC236}">
                <a16:creationId xmlns:a16="http://schemas.microsoft.com/office/drawing/2014/main" id="{4523C7FA-784F-4E9A-BD7F-D91DAF34FC2F}"/>
              </a:ext>
            </a:extLst>
          </p:cNvPr>
          <p:cNvSpPr txBox="1"/>
          <p:nvPr/>
        </p:nvSpPr>
        <p:spPr>
          <a:xfrm>
            <a:off x="621437" y="1837678"/>
            <a:ext cx="11176985" cy="4250587"/>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1. Aim </a:t>
            </a:r>
          </a:p>
          <a:p>
            <a:r>
              <a:rPr lang="en-US" sz="2000" dirty="0">
                <a:latin typeface="Arial" panose="020B0604020202020204" pitchFamily="34" charset="0"/>
                <a:cs typeface="Arial" panose="020B0604020202020204" pitchFamily="34" charset="0"/>
              </a:rPr>
              <a:t>  </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To enable Blind People to handle mail system.</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514350" indent="-514350">
              <a:buFont typeface="+mj-lt"/>
              <a:buAutoNum type="arabicPeriod"/>
            </a:pPr>
            <a:endParaRPr lang="en-US" sz="20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2. Objectives</a:t>
            </a:r>
            <a:r>
              <a:rPr lang="en-US" sz="2000" dirty="0">
                <a:latin typeface="Arial" panose="020B060402020202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10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Provide login security with Face detection.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10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Options to add, send, delete, and conduct all of the necessary functions.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15000"/>
              </a:lnSpc>
              <a:spcBef>
                <a:spcPts val="0"/>
              </a:spcBef>
              <a:spcAft>
                <a:spcPts val="1000"/>
              </a:spcAft>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Attachment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of files by voice.</a:t>
            </a:r>
          </a:p>
          <a:p>
            <a:pPr marL="285750" marR="0" indent="-285750">
              <a:lnSpc>
                <a:spcPct val="115000"/>
              </a:lnSpc>
              <a:spcBef>
                <a:spcPts val="0"/>
              </a:spcBef>
              <a:spcAft>
                <a:spcPts val="1000"/>
              </a:spcAft>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Can be used in Regional Languages </a:t>
            </a:r>
          </a:p>
          <a:p>
            <a:pPr marL="0" marR="0">
              <a:lnSpc>
                <a:spcPct val="115000"/>
              </a:lnSpc>
              <a:spcBef>
                <a:spcPts val="0"/>
              </a:spcBef>
              <a:spcAft>
                <a:spcPts val="1000"/>
              </a:spcAft>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en-US" sz="2000" dirty="0">
                <a:latin typeface="Arial" panose="020B0604020202020204" pitchFamily="34" charset="0"/>
                <a:cs typeface="Arial" panose="020B0604020202020204" pitchFamily="34" charset="0"/>
              </a:rPr>
              <a:t>      </a:t>
            </a:r>
          </a:p>
        </p:txBody>
      </p:sp>
      <p:sp>
        <p:nvSpPr>
          <p:cNvPr id="6" name="Slide Number Placeholder 5"/>
          <p:cNvSpPr>
            <a:spLocks noGrp="1"/>
          </p:cNvSpPr>
          <p:nvPr>
            <p:ph type="sldNum" sz="quarter" idx="12"/>
          </p:nvPr>
        </p:nvSpPr>
        <p:spPr/>
        <p:txBody>
          <a:bodyPr/>
          <a:lstStyle/>
          <a:p>
            <a:fld id="{509E78BD-5322-4AB8-9789-42AFB1C2C1DE}" type="slidenum">
              <a:rPr lang="en-IN" smtClean="0"/>
              <a:pPr/>
              <a:t>3</a:t>
            </a:fld>
            <a:endParaRPr lang="en-IN"/>
          </a:p>
        </p:txBody>
      </p:sp>
    </p:spTree>
    <p:extLst>
      <p:ext uri="{BB962C8B-B14F-4D97-AF65-F5344CB8AC3E}">
        <p14:creationId xmlns:p14="http://schemas.microsoft.com/office/powerpoint/2010/main" val="3061051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EDC66-B017-6358-3758-B35CD6828AE1}"/>
              </a:ext>
            </a:extLst>
          </p:cNvPr>
          <p:cNvSpPr>
            <a:spLocks noGrp="1"/>
          </p:cNvSpPr>
          <p:nvPr>
            <p:ph type="title"/>
          </p:nvPr>
        </p:nvSpPr>
        <p:spPr>
          <a:xfrm>
            <a:off x="1066799" y="160412"/>
            <a:ext cx="10058400" cy="571813"/>
          </a:xfrm>
        </p:spPr>
        <p:txBody>
          <a:bodyPr>
            <a:normAutofit fontScale="90000"/>
          </a:bodyPr>
          <a:lstStyle/>
          <a:p>
            <a:r>
              <a:rPr lang="en-US" dirty="0"/>
              <a:t>Literature Survey</a:t>
            </a:r>
            <a:endParaRPr lang="en-IN" dirty="0"/>
          </a:p>
        </p:txBody>
      </p:sp>
      <p:graphicFrame>
        <p:nvGraphicFramePr>
          <p:cNvPr id="5" name="Content Placeholder 4">
            <a:extLst>
              <a:ext uri="{FF2B5EF4-FFF2-40B4-BE49-F238E27FC236}">
                <a16:creationId xmlns:a16="http://schemas.microsoft.com/office/drawing/2014/main" id="{74FB8542-D17E-1281-3A83-A05CADED8777}"/>
              </a:ext>
            </a:extLst>
          </p:cNvPr>
          <p:cNvGraphicFramePr>
            <a:graphicFrameLocks noGrp="1"/>
          </p:cNvGraphicFramePr>
          <p:nvPr>
            <p:ph idx="1"/>
            <p:extLst>
              <p:ext uri="{D42A27DB-BD31-4B8C-83A1-F6EECF244321}">
                <p14:modId xmlns:p14="http://schemas.microsoft.com/office/powerpoint/2010/main" val="2798829099"/>
              </p:ext>
            </p:extLst>
          </p:nvPr>
        </p:nvGraphicFramePr>
        <p:xfrm>
          <a:off x="0" y="989044"/>
          <a:ext cx="12191998" cy="6522926"/>
        </p:xfrm>
        <a:graphic>
          <a:graphicData uri="http://schemas.openxmlformats.org/drawingml/2006/table">
            <a:tbl>
              <a:tblPr firstRow="1" bandRow="1">
                <a:tableStyleId>{5C22544A-7EE6-4342-B048-85BDC9FD1C3A}</a:tableStyleId>
              </a:tblPr>
              <a:tblGrid>
                <a:gridCol w="1741714">
                  <a:extLst>
                    <a:ext uri="{9D8B030D-6E8A-4147-A177-3AD203B41FA5}">
                      <a16:colId xmlns:a16="http://schemas.microsoft.com/office/drawing/2014/main" val="2131274958"/>
                    </a:ext>
                  </a:extLst>
                </a:gridCol>
                <a:gridCol w="1741714">
                  <a:extLst>
                    <a:ext uri="{9D8B030D-6E8A-4147-A177-3AD203B41FA5}">
                      <a16:colId xmlns:a16="http://schemas.microsoft.com/office/drawing/2014/main" val="995953333"/>
                    </a:ext>
                  </a:extLst>
                </a:gridCol>
                <a:gridCol w="1741714">
                  <a:extLst>
                    <a:ext uri="{9D8B030D-6E8A-4147-A177-3AD203B41FA5}">
                      <a16:colId xmlns:a16="http://schemas.microsoft.com/office/drawing/2014/main" val="662438880"/>
                    </a:ext>
                  </a:extLst>
                </a:gridCol>
                <a:gridCol w="1741714">
                  <a:extLst>
                    <a:ext uri="{9D8B030D-6E8A-4147-A177-3AD203B41FA5}">
                      <a16:colId xmlns:a16="http://schemas.microsoft.com/office/drawing/2014/main" val="2368917039"/>
                    </a:ext>
                  </a:extLst>
                </a:gridCol>
                <a:gridCol w="1741714">
                  <a:extLst>
                    <a:ext uri="{9D8B030D-6E8A-4147-A177-3AD203B41FA5}">
                      <a16:colId xmlns:a16="http://schemas.microsoft.com/office/drawing/2014/main" val="2918619554"/>
                    </a:ext>
                  </a:extLst>
                </a:gridCol>
                <a:gridCol w="1741714">
                  <a:extLst>
                    <a:ext uri="{9D8B030D-6E8A-4147-A177-3AD203B41FA5}">
                      <a16:colId xmlns:a16="http://schemas.microsoft.com/office/drawing/2014/main" val="660926617"/>
                    </a:ext>
                  </a:extLst>
                </a:gridCol>
                <a:gridCol w="1741714">
                  <a:extLst>
                    <a:ext uri="{9D8B030D-6E8A-4147-A177-3AD203B41FA5}">
                      <a16:colId xmlns:a16="http://schemas.microsoft.com/office/drawing/2014/main" val="2128915310"/>
                    </a:ext>
                  </a:extLst>
                </a:gridCol>
              </a:tblGrid>
              <a:tr h="1083705">
                <a:tc>
                  <a:txBody>
                    <a:bodyPr/>
                    <a:lstStyle/>
                    <a:p>
                      <a:r>
                        <a:rPr lang="en-IN" dirty="0"/>
                        <a:t>Title</a:t>
                      </a:r>
                    </a:p>
                  </a:txBody>
                  <a:tcPr/>
                </a:tc>
                <a:tc>
                  <a:txBody>
                    <a:bodyPr/>
                    <a:lstStyle/>
                    <a:p>
                      <a:r>
                        <a:rPr lang="en-IN" dirty="0"/>
                        <a:t>Authors/Year</a:t>
                      </a:r>
                    </a:p>
                  </a:txBody>
                  <a:tcPr/>
                </a:tc>
                <a:tc>
                  <a:txBody>
                    <a:bodyPr/>
                    <a:lstStyle/>
                    <a:p>
                      <a:r>
                        <a:rPr lang="en-IN" dirty="0"/>
                        <a:t>Work Description</a:t>
                      </a:r>
                    </a:p>
                  </a:txBody>
                  <a:tcPr/>
                </a:tc>
                <a:tc>
                  <a:txBody>
                    <a:bodyPr/>
                    <a:lstStyle/>
                    <a:p>
                      <a:r>
                        <a:rPr lang="en-IN" dirty="0"/>
                        <a:t>Problem Found</a:t>
                      </a:r>
                    </a:p>
                  </a:txBody>
                  <a:tcPr/>
                </a:tc>
                <a:tc>
                  <a:txBody>
                    <a:bodyPr/>
                    <a:lstStyle/>
                    <a:p>
                      <a:r>
                        <a:rPr lang="en-IN" dirty="0"/>
                        <a:t>Proposed Solution</a:t>
                      </a:r>
                    </a:p>
                  </a:txBody>
                  <a:tcPr/>
                </a:tc>
                <a:tc>
                  <a:txBody>
                    <a:bodyPr/>
                    <a:lstStyle/>
                    <a:p>
                      <a:r>
                        <a:rPr lang="en-IN" dirty="0"/>
                        <a:t>Algorithms/Technologies Used</a:t>
                      </a:r>
                    </a:p>
                  </a:txBody>
                  <a:tcPr/>
                </a:tc>
                <a:tc>
                  <a:txBody>
                    <a:bodyPr/>
                    <a:lstStyle/>
                    <a:p>
                      <a:r>
                        <a:rPr lang="en-IN" dirty="0"/>
                        <a:t>Unique Features</a:t>
                      </a:r>
                    </a:p>
                  </a:txBody>
                  <a:tcPr/>
                </a:tc>
                <a:extLst>
                  <a:ext uri="{0D108BD9-81ED-4DB2-BD59-A6C34878D82A}">
                    <a16:rowId xmlns:a16="http://schemas.microsoft.com/office/drawing/2014/main" val="2722906855"/>
                  </a:ext>
                </a:extLst>
              </a:tr>
              <a:tr h="2857896">
                <a:tc>
                  <a:txBody>
                    <a:bodyPr/>
                    <a:lstStyle/>
                    <a:p>
                      <a:r>
                        <a:rPr lang="en-US" dirty="0"/>
                        <a:t>The Way to Make Blind People Use the Email System: Voice-Based Email Generating System Using AI</a:t>
                      </a:r>
                      <a:endParaRPr lang="en-IN" dirty="0"/>
                    </a:p>
                  </a:txBody>
                  <a:tcPr/>
                </a:tc>
                <a:tc>
                  <a:txBody>
                    <a:bodyPr/>
                    <a:lstStyle/>
                    <a:p>
                      <a:r>
                        <a:rPr lang="en-IN" dirty="0"/>
                        <a:t>Gaurav Kumar Rajput, Sachin Sharma, </a:t>
                      </a:r>
                      <a:r>
                        <a:rPr lang="en-IN" dirty="0" err="1"/>
                        <a:t>Dr.</a:t>
                      </a:r>
                      <a:r>
                        <a:rPr lang="en-IN" dirty="0"/>
                        <a:t> Bibhu Prasad Dash, </a:t>
                      </a:r>
                      <a:r>
                        <a:rPr lang="en-IN" dirty="0" err="1"/>
                        <a:t>Dr.</a:t>
                      </a:r>
                      <a:r>
                        <a:rPr lang="en-IN" dirty="0"/>
                        <a:t> </a:t>
                      </a:r>
                      <a:r>
                        <a:rPr lang="en-IN" dirty="0" err="1"/>
                        <a:t>Meraj</a:t>
                      </a:r>
                      <a:r>
                        <a:rPr lang="en-IN" dirty="0"/>
                        <a:t> Farheen Ansari, </a:t>
                      </a:r>
                      <a:r>
                        <a:rPr lang="en-IN" dirty="0" err="1"/>
                        <a:t>Pawankumar</a:t>
                      </a:r>
                      <a:r>
                        <a:rPr lang="en-IN" dirty="0"/>
                        <a:t> Sharma, </a:t>
                      </a:r>
                      <a:r>
                        <a:rPr lang="en-IN" dirty="0" err="1"/>
                        <a:t>Dr.</a:t>
                      </a:r>
                      <a:r>
                        <a:rPr lang="en-IN" dirty="0"/>
                        <a:t> Surendra Kumar Shukla-2023</a:t>
                      </a:r>
                    </a:p>
                  </a:txBody>
                  <a:tcPr/>
                </a:tc>
                <a:tc>
                  <a:txBody>
                    <a:bodyPr/>
                    <a:lstStyle/>
                    <a:p>
                      <a:r>
                        <a:rPr lang="en-US" dirty="0"/>
                        <a:t>Proposes a voice-based email system using AI to enable blind people to use email independently.</a:t>
                      </a:r>
                      <a:endParaRPr lang="en-IN" dirty="0"/>
                    </a:p>
                  </a:txBody>
                  <a:tcPr/>
                </a:tc>
                <a:tc>
                  <a:txBody>
                    <a:bodyPr/>
                    <a:lstStyle/>
                    <a:p>
                      <a:r>
                        <a:rPr lang="en-US" dirty="0"/>
                        <a:t>Traditional email systems are not accessible for blind users.</a:t>
                      </a:r>
                      <a:endParaRPr lang="en-IN" dirty="0"/>
                    </a:p>
                  </a:txBody>
                  <a:tcPr/>
                </a:tc>
                <a:tc>
                  <a:txBody>
                    <a:bodyPr/>
                    <a:lstStyle/>
                    <a:p>
                      <a:r>
                        <a:rPr lang="en-US" dirty="0"/>
                        <a:t>Utilizes speech-to-text, text-to-speech, and an AI-based interface.</a:t>
                      </a:r>
                      <a:endParaRPr lang="en-IN" dirty="0"/>
                    </a:p>
                  </a:txBody>
                  <a:tcPr/>
                </a:tc>
                <a:tc>
                  <a:txBody>
                    <a:bodyPr/>
                    <a:lstStyle/>
                    <a:p>
                      <a:r>
                        <a:rPr lang="en-US" dirty="0"/>
                        <a:t>Speech-to-Text (STT), Text-to-Speech (TTS), AI for Speech Recognition, NLP</a:t>
                      </a:r>
                      <a:endParaRPr lang="en-IN" dirty="0"/>
                    </a:p>
                  </a:txBody>
                  <a:tcPr/>
                </a:tc>
                <a:tc>
                  <a:txBody>
                    <a:bodyPr/>
                    <a:lstStyle/>
                    <a:p>
                      <a:r>
                        <a:rPr lang="en-US" dirty="0"/>
                        <a:t>AI and NLP for enhanced speech recognition and natural language understanding.</a:t>
                      </a:r>
                      <a:endParaRPr lang="en-IN" dirty="0"/>
                    </a:p>
                  </a:txBody>
                  <a:tcPr/>
                </a:tc>
                <a:extLst>
                  <a:ext uri="{0D108BD9-81ED-4DB2-BD59-A6C34878D82A}">
                    <a16:rowId xmlns:a16="http://schemas.microsoft.com/office/drawing/2014/main" val="2947343924"/>
                  </a:ext>
                </a:extLst>
              </a:tr>
              <a:tr h="2581325">
                <a:tc>
                  <a:txBody>
                    <a:bodyPr/>
                    <a:lstStyle/>
                    <a:p>
                      <a:r>
                        <a:rPr lang="en-US" dirty="0"/>
                        <a:t>Speech Recognition Email System for People with Impaired Sights</a:t>
                      </a:r>
                      <a:endParaRPr lang="en-IN" dirty="0"/>
                    </a:p>
                  </a:txBody>
                  <a:tcPr/>
                </a:tc>
                <a:tc>
                  <a:txBody>
                    <a:bodyPr/>
                    <a:lstStyle/>
                    <a:p>
                      <a:r>
                        <a:rPr lang="en-IN" dirty="0"/>
                        <a:t>Pratik </a:t>
                      </a:r>
                      <a:r>
                        <a:rPr lang="en-IN" dirty="0" err="1"/>
                        <a:t>Kanani</a:t>
                      </a:r>
                      <a:r>
                        <a:rPr lang="en-IN" dirty="0"/>
                        <a:t>, Ayush Jain, Preet Gada, Aditya </a:t>
                      </a:r>
                      <a:r>
                        <a:rPr lang="en-IN" dirty="0" err="1"/>
                        <a:t>Rakshe</a:t>
                      </a:r>
                      <a:r>
                        <a:rPr lang="en-IN" dirty="0"/>
                        <a:t>, Yogesh Jha-2023</a:t>
                      </a:r>
                    </a:p>
                  </a:txBody>
                  <a:tcPr/>
                </a:tc>
                <a:tc>
                  <a:txBody>
                    <a:bodyPr/>
                    <a:lstStyle/>
                    <a:p>
                      <a:r>
                        <a:rPr lang="en-US" dirty="0"/>
                        <a:t>Introduces a speech recognition email system allowing visually impaired individuals to compose and read emails.</a:t>
                      </a:r>
                      <a:endParaRPr lang="en-IN" dirty="0"/>
                    </a:p>
                  </a:txBody>
                  <a:tcPr/>
                </a:tc>
                <a:tc>
                  <a:txBody>
                    <a:bodyPr/>
                    <a:lstStyle/>
                    <a:p>
                      <a:r>
                        <a:rPr lang="en-US" dirty="0"/>
                        <a:t>Existing email systems are difficult for visually impaired users to navigate.</a:t>
                      </a:r>
                      <a:endParaRPr lang="en-IN" dirty="0"/>
                    </a:p>
                  </a:txBody>
                  <a:tcPr/>
                </a:tc>
                <a:tc>
                  <a:txBody>
                    <a:bodyPr/>
                    <a:lstStyle/>
                    <a:p>
                      <a:r>
                        <a:rPr lang="en-US" dirty="0"/>
                        <a:t>Uses Google Speech Recognition API, GTTS library, and IMAP protocol for a command-based voice email system.</a:t>
                      </a:r>
                      <a:endParaRPr lang="en-IN" dirty="0"/>
                    </a:p>
                  </a:txBody>
                  <a:tcPr/>
                </a:tc>
                <a:tc>
                  <a:txBody>
                    <a:bodyPr/>
                    <a:lstStyle/>
                    <a:p>
                      <a:r>
                        <a:rPr lang="en-US" dirty="0"/>
                        <a:t>Google Speech Recognition API, GTTS library, IMAP protocol</a:t>
                      </a:r>
                      <a:endParaRPr lang="en-IN" dirty="0"/>
                    </a:p>
                  </a:txBody>
                  <a:tcPr/>
                </a:tc>
                <a:tc>
                  <a:txBody>
                    <a:bodyPr/>
                    <a:lstStyle/>
                    <a:p>
                      <a:r>
                        <a:rPr lang="en-US" dirty="0"/>
                        <a:t>Command-based interface allowing specific commands like "SEND" or "READ".</a:t>
                      </a:r>
                      <a:endParaRPr lang="en-IN" dirty="0"/>
                    </a:p>
                  </a:txBody>
                  <a:tcPr/>
                </a:tc>
                <a:extLst>
                  <a:ext uri="{0D108BD9-81ED-4DB2-BD59-A6C34878D82A}">
                    <a16:rowId xmlns:a16="http://schemas.microsoft.com/office/drawing/2014/main" val="2865553842"/>
                  </a:ext>
                </a:extLst>
              </a:tr>
            </a:tbl>
          </a:graphicData>
        </a:graphic>
      </p:graphicFrame>
      <p:sp>
        <p:nvSpPr>
          <p:cNvPr id="4" name="Slide Number Placeholder 3">
            <a:extLst>
              <a:ext uri="{FF2B5EF4-FFF2-40B4-BE49-F238E27FC236}">
                <a16:creationId xmlns:a16="http://schemas.microsoft.com/office/drawing/2014/main" id="{75F981FD-3E53-966C-CAB2-1629717CE1E4}"/>
              </a:ext>
            </a:extLst>
          </p:cNvPr>
          <p:cNvSpPr>
            <a:spLocks noGrp="1"/>
          </p:cNvSpPr>
          <p:nvPr>
            <p:ph type="sldNum" sz="quarter" idx="12"/>
          </p:nvPr>
        </p:nvSpPr>
        <p:spPr/>
        <p:txBody>
          <a:bodyPr/>
          <a:lstStyle/>
          <a:p>
            <a:fld id="{509E78BD-5322-4AB8-9789-42AFB1C2C1DE}" type="slidenum">
              <a:rPr lang="en-IN" smtClean="0"/>
              <a:pPr/>
              <a:t>4</a:t>
            </a:fld>
            <a:endParaRPr lang="en-IN"/>
          </a:p>
        </p:txBody>
      </p:sp>
    </p:spTree>
    <p:extLst>
      <p:ext uri="{BB962C8B-B14F-4D97-AF65-F5344CB8AC3E}">
        <p14:creationId xmlns:p14="http://schemas.microsoft.com/office/powerpoint/2010/main" val="3341298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EEFF6-9C42-5990-5152-E03D140E7A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212075-4987-4000-2FB2-4508AC86196A}"/>
              </a:ext>
            </a:extLst>
          </p:cNvPr>
          <p:cNvSpPr>
            <a:spLocks noGrp="1"/>
          </p:cNvSpPr>
          <p:nvPr>
            <p:ph type="title"/>
          </p:nvPr>
        </p:nvSpPr>
        <p:spPr>
          <a:xfrm>
            <a:off x="1066799" y="160412"/>
            <a:ext cx="10058400" cy="571813"/>
          </a:xfrm>
        </p:spPr>
        <p:txBody>
          <a:bodyPr>
            <a:normAutofit fontScale="90000"/>
          </a:bodyPr>
          <a:lstStyle/>
          <a:p>
            <a:r>
              <a:rPr lang="en-US" dirty="0"/>
              <a:t>Literature Survey</a:t>
            </a:r>
            <a:endParaRPr lang="en-IN" dirty="0"/>
          </a:p>
        </p:txBody>
      </p:sp>
      <p:graphicFrame>
        <p:nvGraphicFramePr>
          <p:cNvPr id="5" name="Content Placeholder 4">
            <a:extLst>
              <a:ext uri="{FF2B5EF4-FFF2-40B4-BE49-F238E27FC236}">
                <a16:creationId xmlns:a16="http://schemas.microsoft.com/office/drawing/2014/main" id="{D7886A82-799D-8098-2589-B9B3A0E6BDEC}"/>
              </a:ext>
            </a:extLst>
          </p:cNvPr>
          <p:cNvGraphicFramePr>
            <a:graphicFrameLocks noGrp="1"/>
          </p:cNvGraphicFramePr>
          <p:nvPr>
            <p:ph idx="1"/>
            <p:extLst>
              <p:ext uri="{D42A27DB-BD31-4B8C-83A1-F6EECF244321}">
                <p14:modId xmlns:p14="http://schemas.microsoft.com/office/powerpoint/2010/main" val="3316262019"/>
              </p:ext>
            </p:extLst>
          </p:nvPr>
        </p:nvGraphicFramePr>
        <p:xfrm>
          <a:off x="0" y="989044"/>
          <a:ext cx="12191998" cy="3635207"/>
        </p:xfrm>
        <a:graphic>
          <a:graphicData uri="http://schemas.openxmlformats.org/drawingml/2006/table">
            <a:tbl>
              <a:tblPr firstRow="1" bandRow="1">
                <a:tableStyleId>{5C22544A-7EE6-4342-B048-85BDC9FD1C3A}</a:tableStyleId>
              </a:tblPr>
              <a:tblGrid>
                <a:gridCol w="1741714">
                  <a:extLst>
                    <a:ext uri="{9D8B030D-6E8A-4147-A177-3AD203B41FA5}">
                      <a16:colId xmlns:a16="http://schemas.microsoft.com/office/drawing/2014/main" val="2131274958"/>
                    </a:ext>
                  </a:extLst>
                </a:gridCol>
                <a:gridCol w="1741714">
                  <a:extLst>
                    <a:ext uri="{9D8B030D-6E8A-4147-A177-3AD203B41FA5}">
                      <a16:colId xmlns:a16="http://schemas.microsoft.com/office/drawing/2014/main" val="995953333"/>
                    </a:ext>
                  </a:extLst>
                </a:gridCol>
                <a:gridCol w="1741714">
                  <a:extLst>
                    <a:ext uri="{9D8B030D-6E8A-4147-A177-3AD203B41FA5}">
                      <a16:colId xmlns:a16="http://schemas.microsoft.com/office/drawing/2014/main" val="662438880"/>
                    </a:ext>
                  </a:extLst>
                </a:gridCol>
                <a:gridCol w="1741714">
                  <a:extLst>
                    <a:ext uri="{9D8B030D-6E8A-4147-A177-3AD203B41FA5}">
                      <a16:colId xmlns:a16="http://schemas.microsoft.com/office/drawing/2014/main" val="2368917039"/>
                    </a:ext>
                  </a:extLst>
                </a:gridCol>
                <a:gridCol w="1741714">
                  <a:extLst>
                    <a:ext uri="{9D8B030D-6E8A-4147-A177-3AD203B41FA5}">
                      <a16:colId xmlns:a16="http://schemas.microsoft.com/office/drawing/2014/main" val="2918619554"/>
                    </a:ext>
                  </a:extLst>
                </a:gridCol>
                <a:gridCol w="1741714">
                  <a:extLst>
                    <a:ext uri="{9D8B030D-6E8A-4147-A177-3AD203B41FA5}">
                      <a16:colId xmlns:a16="http://schemas.microsoft.com/office/drawing/2014/main" val="660926617"/>
                    </a:ext>
                  </a:extLst>
                </a:gridCol>
                <a:gridCol w="1741714">
                  <a:extLst>
                    <a:ext uri="{9D8B030D-6E8A-4147-A177-3AD203B41FA5}">
                      <a16:colId xmlns:a16="http://schemas.microsoft.com/office/drawing/2014/main" val="2128915310"/>
                    </a:ext>
                  </a:extLst>
                </a:gridCol>
              </a:tblGrid>
              <a:tr h="1074887">
                <a:tc>
                  <a:txBody>
                    <a:bodyPr/>
                    <a:lstStyle/>
                    <a:p>
                      <a:r>
                        <a:rPr lang="en-IN" dirty="0"/>
                        <a:t>Title</a:t>
                      </a:r>
                    </a:p>
                  </a:txBody>
                  <a:tcPr/>
                </a:tc>
                <a:tc>
                  <a:txBody>
                    <a:bodyPr/>
                    <a:lstStyle/>
                    <a:p>
                      <a:r>
                        <a:rPr lang="en-IN" dirty="0"/>
                        <a:t>Authors/Year</a:t>
                      </a:r>
                    </a:p>
                  </a:txBody>
                  <a:tcPr/>
                </a:tc>
                <a:tc>
                  <a:txBody>
                    <a:bodyPr/>
                    <a:lstStyle/>
                    <a:p>
                      <a:r>
                        <a:rPr lang="en-IN" dirty="0"/>
                        <a:t>Work Description</a:t>
                      </a:r>
                    </a:p>
                  </a:txBody>
                  <a:tcPr/>
                </a:tc>
                <a:tc>
                  <a:txBody>
                    <a:bodyPr/>
                    <a:lstStyle/>
                    <a:p>
                      <a:r>
                        <a:rPr lang="en-IN" dirty="0"/>
                        <a:t>Problem Found</a:t>
                      </a:r>
                    </a:p>
                  </a:txBody>
                  <a:tcPr/>
                </a:tc>
                <a:tc>
                  <a:txBody>
                    <a:bodyPr/>
                    <a:lstStyle/>
                    <a:p>
                      <a:r>
                        <a:rPr lang="en-IN" dirty="0"/>
                        <a:t>Proposed Solution</a:t>
                      </a:r>
                    </a:p>
                  </a:txBody>
                  <a:tcPr/>
                </a:tc>
                <a:tc>
                  <a:txBody>
                    <a:bodyPr/>
                    <a:lstStyle/>
                    <a:p>
                      <a:r>
                        <a:rPr lang="en-IN" dirty="0"/>
                        <a:t>Algorithms/Technologies Used</a:t>
                      </a:r>
                    </a:p>
                  </a:txBody>
                  <a:tcPr/>
                </a:tc>
                <a:tc>
                  <a:txBody>
                    <a:bodyPr/>
                    <a:lstStyle/>
                    <a:p>
                      <a:r>
                        <a:rPr lang="en-IN" dirty="0"/>
                        <a:t>Unique Features</a:t>
                      </a:r>
                    </a:p>
                  </a:txBody>
                  <a:tcPr/>
                </a:tc>
                <a:extLst>
                  <a:ext uri="{0D108BD9-81ED-4DB2-BD59-A6C34878D82A}">
                    <a16:rowId xmlns:a16="http://schemas.microsoft.com/office/drawing/2014/main" val="2722906855"/>
                  </a:ext>
                </a:extLst>
              </a:tr>
              <a:tr h="1074887">
                <a:tc>
                  <a:txBody>
                    <a:bodyPr/>
                    <a:lstStyle/>
                    <a:p>
                      <a:r>
                        <a:rPr lang="en-US" dirty="0"/>
                        <a:t>Human computer </a:t>
                      </a:r>
                      <a:r>
                        <a:rPr lang="en-US" dirty="0" err="1"/>
                        <a:t>interactrion</a:t>
                      </a:r>
                      <a:r>
                        <a:rPr lang="en-US" dirty="0"/>
                        <a:t>(HCI)</a:t>
                      </a:r>
                    </a:p>
                    <a:p>
                      <a:r>
                        <a:rPr lang="en-US" dirty="0"/>
                        <a:t>Based smart voice Email Application</a:t>
                      </a:r>
                      <a:endParaRPr lang="en-IN" dirty="0"/>
                    </a:p>
                  </a:txBody>
                  <a:tcPr/>
                </a:tc>
                <a:tc>
                  <a:txBody>
                    <a:bodyPr/>
                    <a:lstStyle/>
                    <a:p>
                      <a:r>
                        <a:rPr lang="en-US" dirty="0"/>
                        <a:t>Sherly Noel</a:t>
                      </a:r>
                      <a:endParaRPr lang="en-IN" dirty="0"/>
                    </a:p>
                  </a:txBody>
                  <a:tcPr/>
                </a:tc>
                <a:tc>
                  <a:txBody>
                    <a:bodyPr/>
                    <a:lstStyle/>
                    <a:p>
                      <a:r>
                        <a:rPr lang="en-US" dirty="0"/>
                        <a:t>Provides an overview of a voice-based email system with voice recognition for authentication and voice commands.</a:t>
                      </a:r>
                      <a:endParaRPr lang="en-IN" dirty="0"/>
                    </a:p>
                  </a:txBody>
                  <a:tcPr/>
                </a:tc>
                <a:tc>
                  <a:txBody>
                    <a:bodyPr/>
                    <a:lstStyle/>
                    <a:p>
                      <a:r>
                        <a:rPr lang="en-US" dirty="0"/>
                        <a:t>Visually impaired users face challenges with traditional email systems due to reliance on visual interfaces.</a:t>
                      </a:r>
                      <a:endParaRPr lang="en-IN" dirty="0"/>
                    </a:p>
                  </a:txBody>
                  <a:tcPr/>
                </a:tc>
                <a:tc>
                  <a:txBody>
                    <a:bodyPr/>
                    <a:lstStyle/>
                    <a:p>
                      <a:r>
                        <a:rPr lang="en-US" dirty="0"/>
                        <a:t>Combines voice recognition for authentication with TTS and STT for email interaction, using Google APIs.</a:t>
                      </a:r>
                      <a:endParaRPr lang="en-IN" dirty="0"/>
                    </a:p>
                  </a:txBody>
                  <a:tcPr/>
                </a:tc>
                <a:tc>
                  <a:txBody>
                    <a:bodyPr/>
                    <a:lstStyle/>
                    <a:p>
                      <a:r>
                        <a:rPr lang="en-US" dirty="0"/>
                        <a:t>voice Recognition, Text-to-Speech (TTS), Speech-to-Text (STT), Google APIs</a:t>
                      </a:r>
                      <a:endParaRPr lang="en-IN" dirty="0"/>
                    </a:p>
                  </a:txBody>
                  <a:tcPr/>
                </a:tc>
                <a:tc>
                  <a:txBody>
                    <a:bodyPr/>
                    <a:lstStyle/>
                    <a:p>
                      <a:r>
                        <a:rPr lang="en-US" dirty="0"/>
                        <a:t>Integration of voice recognition for authentication purposes.</a:t>
                      </a:r>
                      <a:endParaRPr lang="en-IN" dirty="0"/>
                    </a:p>
                  </a:txBody>
                  <a:tcPr/>
                </a:tc>
                <a:extLst>
                  <a:ext uri="{0D108BD9-81ED-4DB2-BD59-A6C34878D82A}">
                    <a16:rowId xmlns:a16="http://schemas.microsoft.com/office/drawing/2014/main" val="758418795"/>
                  </a:ext>
                </a:extLst>
              </a:tr>
            </a:tbl>
          </a:graphicData>
        </a:graphic>
      </p:graphicFrame>
      <p:sp>
        <p:nvSpPr>
          <p:cNvPr id="4" name="Slide Number Placeholder 3">
            <a:extLst>
              <a:ext uri="{FF2B5EF4-FFF2-40B4-BE49-F238E27FC236}">
                <a16:creationId xmlns:a16="http://schemas.microsoft.com/office/drawing/2014/main" id="{4C6D1B73-F838-F256-EA20-B4C797750BBF}"/>
              </a:ext>
            </a:extLst>
          </p:cNvPr>
          <p:cNvSpPr>
            <a:spLocks noGrp="1"/>
          </p:cNvSpPr>
          <p:nvPr>
            <p:ph type="sldNum" sz="quarter" idx="12"/>
          </p:nvPr>
        </p:nvSpPr>
        <p:spPr/>
        <p:txBody>
          <a:bodyPr/>
          <a:lstStyle/>
          <a:p>
            <a:fld id="{509E78BD-5322-4AB8-9789-42AFB1C2C1DE}" type="slidenum">
              <a:rPr lang="en-IN" smtClean="0"/>
              <a:pPr/>
              <a:t>5</a:t>
            </a:fld>
            <a:endParaRPr lang="en-IN"/>
          </a:p>
        </p:txBody>
      </p:sp>
      <p:graphicFrame>
        <p:nvGraphicFramePr>
          <p:cNvPr id="3" name="Table 2">
            <a:extLst>
              <a:ext uri="{FF2B5EF4-FFF2-40B4-BE49-F238E27FC236}">
                <a16:creationId xmlns:a16="http://schemas.microsoft.com/office/drawing/2014/main" id="{F5AD4D03-4B02-0C2C-78B2-BEC6DD763694}"/>
              </a:ext>
            </a:extLst>
          </p:cNvPr>
          <p:cNvGraphicFramePr>
            <a:graphicFrameLocks noGrp="1"/>
          </p:cNvGraphicFramePr>
          <p:nvPr>
            <p:extLst>
              <p:ext uri="{D42A27DB-BD31-4B8C-83A1-F6EECF244321}">
                <p14:modId xmlns:p14="http://schemas.microsoft.com/office/powerpoint/2010/main" val="3846594537"/>
              </p:ext>
            </p:extLst>
          </p:nvPr>
        </p:nvGraphicFramePr>
        <p:xfrm>
          <a:off x="2" y="4673338"/>
          <a:ext cx="12191998" cy="1737360"/>
        </p:xfrm>
        <a:graphic>
          <a:graphicData uri="http://schemas.openxmlformats.org/drawingml/2006/table">
            <a:tbl>
              <a:tblPr firstRow="1" bandRow="1">
                <a:tableStyleId>{5C22544A-7EE6-4342-B048-85BDC9FD1C3A}</a:tableStyleId>
              </a:tblPr>
              <a:tblGrid>
                <a:gridCol w="1741714">
                  <a:extLst>
                    <a:ext uri="{9D8B030D-6E8A-4147-A177-3AD203B41FA5}">
                      <a16:colId xmlns:a16="http://schemas.microsoft.com/office/drawing/2014/main" val="720044929"/>
                    </a:ext>
                  </a:extLst>
                </a:gridCol>
                <a:gridCol w="1741714">
                  <a:extLst>
                    <a:ext uri="{9D8B030D-6E8A-4147-A177-3AD203B41FA5}">
                      <a16:colId xmlns:a16="http://schemas.microsoft.com/office/drawing/2014/main" val="2706213902"/>
                    </a:ext>
                  </a:extLst>
                </a:gridCol>
                <a:gridCol w="1741714">
                  <a:extLst>
                    <a:ext uri="{9D8B030D-6E8A-4147-A177-3AD203B41FA5}">
                      <a16:colId xmlns:a16="http://schemas.microsoft.com/office/drawing/2014/main" val="2682193813"/>
                    </a:ext>
                  </a:extLst>
                </a:gridCol>
                <a:gridCol w="1741714">
                  <a:extLst>
                    <a:ext uri="{9D8B030D-6E8A-4147-A177-3AD203B41FA5}">
                      <a16:colId xmlns:a16="http://schemas.microsoft.com/office/drawing/2014/main" val="694934283"/>
                    </a:ext>
                  </a:extLst>
                </a:gridCol>
                <a:gridCol w="1741714">
                  <a:extLst>
                    <a:ext uri="{9D8B030D-6E8A-4147-A177-3AD203B41FA5}">
                      <a16:colId xmlns:a16="http://schemas.microsoft.com/office/drawing/2014/main" val="1930318206"/>
                    </a:ext>
                  </a:extLst>
                </a:gridCol>
                <a:gridCol w="1741714">
                  <a:extLst>
                    <a:ext uri="{9D8B030D-6E8A-4147-A177-3AD203B41FA5}">
                      <a16:colId xmlns:a16="http://schemas.microsoft.com/office/drawing/2014/main" val="2177657411"/>
                    </a:ext>
                  </a:extLst>
                </a:gridCol>
                <a:gridCol w="1741714">
                  <a:extLst>
                    <a:ext uri="{9D8B030D-6E8A-4147-A177-3AD203B41FA5}">
                      <a16:colId xmlns:a16="http://schemas.microsoft.com/office/drawing/2014/main" val="2869279466"/>
                    </a:ext>
                  </a:extLst>
                </a:gridCol>
              </a:tblGrid>
              <a:tr h="1074887">
                <a:tc>
                  <a:txBody>
                    <a:bodyPr/>
                    <a:lstStyle/>
                    <a:p>
                      <a:r>
                        <a:rPr lang="en-US" dirty="0"/>
                        <a:t>Voice Automation Mail System for Visually Impaired</a:t>
                      </a:r>
                      <a:endParaRPr lang="en-IN" dirty="0"/>
                    </a:p>
                  </a:txBody>
                  <a:tcPr/>
                </a:tc>
                <a:tc>
                  <a:txBody>
                    <a:bodyPr/>
                    <a:lstStyle/>
                    <a:p>
                      <a:r>
                        <a:rPr lang="en-IN" dirty="0"/>
                        <a:t>Malathi D, Dev Awasthi, Gopika S, </a:t>
                      </a:r>
                      <a:r>
                        <a:rPr lang="en-IN" dirty="0" err="1"/>
                        <a:t>Dorathi</a:t>
                      </a:r>
                      <a:r>
                        <a:rPr lang="en-IN" dirty="0"/>
                        <a:t> Jayaseeli-2023</a:t>
                      </a:r>
                    </a:p>
                  </a:txBody>
                  <a:tcPr/>
                </a:tc>
                <a:tc>
                  <a:txBody>
                    <a:bodyPr/>
                    <a:lstStyle/>
                    <a:p>
                      <a:r>
                        <a:rPr lang="en-US" dirty="0"/>
                        <a:t>Develops a voice-activated email system specifically for visually impaired users</a:t>
                      </a:r>
                      <a:endParaRPr lang="en-IN" dirty="0"/>
                    </a:p>
                  </a:txBody>
                  <a:tcPr/>
                </a:tc>
                <a:tc>
                  <a:txBody>
                    <a:bodyPr/>
                    <a:lstStyle/>
                    <a:p>
                      <a:r>
                        <a:rPr lang="en-US" dirty="0"/>
                        <a:t>Visually impaired users struggle with conventional email systems.</a:t>
                      </a:r>
                      <a:endParaRPr lang="en-IN" dirty="0"/>
                    </a:p>
                  </a:txBody>
                  <a:tcPr/>
                </a:tc>
                <a:tc>
                  <a:txBody>
                    <a:bodyPr/>
                    <a:lstStyle/>
                    <a:p>
                      <a:r>
                        <a:rPr lang="en-US" dirty="0"/>
                        <a:t>Employs speech recognition and text-to-speech technologies for email interaction.</a:t>
                      </a:r>
                      <a:endParaRPr lang="en-IN" dirty="0"/>
                    </a:p>
                  </a:txBody>
                  <a:tcPr/>
                </a:tc>
                <a:tc>
                  <a:txBody>
                    <a:bodyPr/>
                    <a:lstStyle/>
                    <a:p>
                      <a:r>
                        <a:rPr lang="en-US" dirty="0"/>
                        <a:t>Speech-To-Text (STT), Text-To-Speech (TTS), Python's GTTS, SMTP</a:t>
                      </a:r>
                      <a:endParaRPr lang="en-IN" dirty="0"/>
                    </a:p>
                  </a:txBody>
                  <a:tcPr/>
                </a:tc>
                <a:tc>
                  <a:txBody>
                    <a:bodyPr/>
                    <a:lstStyle/>
                    <a:p>
                      <a:r>
                        <a:rPr lang="en-US" dirty="0"/>
                        <a:t>Focus on Python's GTTS for cross-platform text-to-speech conversion.</a:t>
                      </a:r>
                      <a:endParaRPr lang="en-IN" dirty="0"/>
                    </a:p>
                  </a:txBody>
                  <a:tcPr/>
                </a:tc>
                <a:extLst>
                  <a:ext uri="{0D108BD9-81ED-4DB2-BD59-A6C34878D82A}">
                    <a16:rowId xmlns:a16="http://schemas.microsoft.com/office/drawing/2014/main" val="3615900586"/>
                  </a:ext>
                </a:extLst>
              </a:tr>
            </a:tbl>
          </a:graphicData>
        </a:graphic>
      </p:graphicFrame>
    </p:spTree>
    <p:extLst>
      <p:ext uri="{BB962C8B-B14F-4D97-AF65-F5344CB8AC3E}">
        <p14:creationId xmlns:p14="http://schemas.microsoft.com/office/powerpoint/2010/main" val="3428708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BC0BD4-2F3C-467C-AFC7-FC95E1491330}"/>
              </a:ext>
            </a:extLst>
          </p:cNvPr>
          <p:cNvSpPr txBox="1">
            <a:spLocks/>
          </p:cNvSpPr>
          <p:nvPr/>
        </p:nvSpPr>
        <p:spPr>
          <a:xfrm>
            <a:off x="1" y="-32248"/>
            <a:ext cx="12192000" cy="1310631"/>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1044924">
              <a:defRPr/>
            </a:pPr>
            <a:r>
              <a:rPr lang="en-US" sz="2900" b="1" dirty="0">
                <a:solidFill>
                  <a:schemeClr val="bg1"/>
                </a:solidFill>
                <a:latin typeface="Arial" pitchFamily="34" charset="0"/>
                <a:cs typeface="Arial" pitchFamily="34" charset="0"/>
              </a:rPr>
              <a:t> </a:t>
            </a:r>
            <a:r>
              <a:rPr lang="en-US" sz="4800" b="1" dirty="0">
                <a:solidFill>
                  <a:schemeClr val="bg1"/>
                </a:solidFill>
                <a:latin typeface="Arial Black" panose="020B0A04020102020204" pitchFamily="34" charset="0"/>
                <a:cs typeface="Arial" pitchFamily="34" charset="0"/>
              </a:rPr>
              <a:t>SCOPE</a:t>
            </a:r>
            <a:endParaRPr lang="en-US" sz="3200" b="1" dirty="0">
              <a:solidFill>
                <a:schemeClr val="bg1"/>
              </a:solidFill>
              <a:latin typeface="Arial Black" panose="020B0A04020102020204" pitchFamily="34" charset="0"/>
              <a:cs typeface="Arial" pitchFamily="34" charset="0"/>
            </a:endParaRPr>
          </a:p>
        </p:txBody>
      </p:sp>
      <p:sp>
        <p:nvSpPr>
          <p:cNvPr id="6" name="Slide Number Placeholder 5"/>
          <p:cNvSpPr>
            <a:spLocks noGrp="1"/>
          </p:cNvSpPr>
          <p:nvPr>
            <p:ph type="sldNum" sz="quarter" idx="12"/>
          </p:nvPr>
        </p:nvSpPr>
        <p:spPr/>
        <p:txBody>
          <a:bodyPr/>
          <a:lstStyle/>
          <a:p>
            <a:fld id="{509E78BD-5322-4AB8-9789-42AFB1C2C1DE}" type="slidenum">
              <a:rPr lang="en-IN" smtClean="0"/>
              <a:pPr/>
              <a:t>6</a:t>
            </a:fld>
            <a:endParaRPr lang="en-IN"/>
          </a:p>
        </p:txBody>
      </p:sp>
      <p:sp>
        <p:nvSpPr>
          <p:cNvPr id="3" name="TextBox 2">
            <a:extLst>
              <a:ext uri="{FF2B5EF4-FFF2-40B4-BE49-F238E27FC236}">
                <a16:creationId xmlns:a16="http://schemas.microsoft.com/office/drawing/2014/main" id="{5E62648A-6D9C-9971-3041-2F2E77D5D60D}"/>
              </a:ext>
            </a:extLst>
          </p:cNvPr>
          <p:cNvSpPr txBox="1"/>
          <p:nvPr/>
        </p:nvSpPr>
        <p:spPr>
          <a:xfrm>
            <a:off x="671804" y="2053423"/>
            <a:ext cx="9582538" cy="1972656"/>
          </a:xfrm>
          <a:prstGeom prst="rect">
            <a:avLst/>
          </a:prstGeom>
          <a:noFill/>
        </p:spPr>
        <p:txBody>
          <a:bodyPr wrap="square">
            <a:spAutoFit/>
          </a:bodyPr>
          <a:lstStyle/>
          <a:p>
            <a:pPr marL="742950" marR="0" indent="-285750">
              <a:lnSpc>
                <a:spcPct val="115000"/>
              </a:lnSpc>
              <a:spcBef>
                <a:spcPts val="0"/>
              </a:spcBef>
              <a:spcAft>
                <a:spcPts val="12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There can be wide scope of the system with its functionalities. It can consist of options for reading deleted and spam emails.</a:t>
            </a:r>
          </a:p>
          <a:p>
            <a:pPr marL="742950" marR="0" indent="-285750">
              <a:lnSpc>
                <a:spcPct val="115000"/>
              </a:lnSpc>
              <a:spcBef>
                <a:spcPts val="0"/>
              </a:spcBef>
              <a:spcAft>
                <a:spcPts val="12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system will be more in demand if it will be accessible in all the regional languages. It will promote interaction at a higher level as it will require nothing special to use the system.</a:t>
            </a:r>
          </a:p>
          <a:p>
            <a:pPr marL="742950" marR="0" indent="-285750">
              <a:lnSpc>
                <a:spcPct val="115000"/>
              </a:lnSpc>
              <a:spcBef>
                <a:spcPts val="0"/>
              </a:spcBef>
              <a:spcAft>
                <a:spcPts val="12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We can add attachments of documents</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0395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BC0BD4-2F3C-467C-AFC7-FC95E1491330}"/>
              </a:ext>
            </a:extLst>
          </p:cNvPr>
          <p:cNvSpPr txBox="1">
            <a:spLocks/>
          </p:cNvSpPr>
          <p:nvPr/>
        </p:nvSpPr>
        <p:spPr>
          <a:xfrm>
            <a:off x="1" y="-32248"/>
            <a:ext cx="12192000" cy="1310631"/>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1044924">
              <a:defRPr/>
            </a:pPr>
            <a:r>
              <a:rPr lang="en-US" sz="3600" dirty="0">
                <a:solidFill>
                  <a:schemeClr val="bg1"/>
                </a:solidFill>
                <a:latin typeface="Arial Black" panose="020B0A04020102020204" pitchFamily="34" charset="0"/>
              </a:rPr>
              <a:t>ENVIRONMENT/TOOLS .</a:t>
            </a:r>
            <a:endParaRPr lang="en-US" sz="6600" b="1" dirty="0">
              <a:solidFill>
                <a:schemeClr val="bg1"/>
              </a:solidFill>
              <a:latin typeface="Arial Black" panose="020B0A04020102020204" pitchFamily="34" charset="0"/>
              <a:cs typeface="Arial" pitchFamily="34" charset="0"/>
            </a:endParaRPr>
          </a:p>
        </p:txBody>
      </p:sp>
      <p:sp>
        <p:nvSpPr>
          <p:cNvPr id="5" name="TextBox 4">
            <a:extLst>
              <a:ext uri="{FF2B5EF4-FFF2-40B4-BE49-F238E27FC236}">
                <a16:creationId xmlns:a16="http://schemas.microsoft.com/office/drawing/2014/main" id="{E853D30D-19C5-4ED1-B953-D485B4D21FCF}"/>
              </a:ext>
            </a:extLst>
          </p:cNvPr>
          <p:cNvSpPr txBox="1"/>
          <p:nvPr/>
        </p:nvSpPr>
        <p:spPr>
          <a:xfrm>
            <a:off x="1686757" y="2166151"/>
            <a:ext cx="7936638" cy="2636043"/>
          </a:xfrm>
          <a:prstGeom prst="rect">
            <a:avLst/>
          </a:prstGeom>
          <a:noFill/>
        </p:spPr>
        <p:txBody>
          <a:bodyPr wrap="square">
            <a:spAutoFit/>
          </a:bodyPr>
          <a:lstStyle/>
          <a:p>
            <a:pPr marL="342900" indent="-342900" algn="just">
              <a:lnSpc>
                <a:spcPct val="170000"/>
              </a:lnSpc>
              <a:buFont typeface="+mj-lt"/>
              <a:buAutoNum type="arabicPeriod"/>
            </a:pPr>
            <a:r>
              <a:rPr lang="en-US" sz="2000" b="1" dirty="0">
                <a:latin typeface="Arial" panose="020B0604020202020204" pitchFamily="34" charset="0"/>
                <a:cs typeface="Arial" panose="020B0604020202020204" pitchFamily="34" charset="0"/>
              </a:rPr>
              <a:t>OpenCV - </a:t>
            </a:r>
            <a:r>
              <a:rPr lang="en-US" sz="2000" dirty="0">
                <a:latin typeface="Arial" panose="020B0604020202020204" pitchFamily="34" charset="0"/>
                <a:cs typeface="Arial" panose="020B0604020202020204" pitchFamily="34" charset="0"/>
              </a:rPr>
              <a:t>Python Framework</a:t>
            </a:r>
          </a:p>
          <a:p>
            <a:pPr marL="342900" indent="-342900" algn="just">
              <a:lnSpc>
                <a:spcPct val="170000"/>
              </a:lnSpc>
              <a:buFont typeface="+mj-lt"/>
              <a:buAutoNum type="arabicPeriod"/>
            </a:pPr>
            <a:r>
              <a:rPr lang="en-US" sz="2000" b="1" dirty="0">
                <a:latin typeface="Arial" panose="020B0604020202020204" pitchFamily="34" charset="0"/>
                <a:cs typeface="Arial" panose="020B0604020202020204" pitchFamily="34" charset="0"/>
              </a:rPr>
              <a:t>Anaconda (v3.6) -</a:t>
            </a:r>
            <a:r>
              <a:rPr lang="en-US" sz="2000" dirty="0">
                <a:latin typeface="Arial" panose="020B0604020202020204" pitchFamily="34" charset="0"/>
                <a:cs typeface="Arial" panose="020B0604020202020204" pitchFamily="34" charset="0"/>
              </a:rPr>
              <a:t> A good package and environment manager that comes with a lot of data scientific computing tools such as </a:t>
            </a:r>
            <a:r>
              <a:rPr lang="en-US" sz="2000" dirty="0" err="1">
                <a:latin typeface="Arial" panose="020B0604020202020204" pitchFamily="34" charset="0"/>
                <a:cs typeface="Arial" panose="020B0604020202020204" pitchFamily="34" charset="0"/>
              </a:rPr>
              <a:t>Numpy</a:t>
            </a:r>
            <a:r>
              <a:rPr lang="en-US" sz="2000" dirty="0">
                <a:latin typeface="Arial" panose="020B0604020202020204" pitchFamily="34" charset="0"/>
                <a:cs typeface="Arial" panose="020B0604020202020204" pitchFamily="34" charset="0"/>
              </a:rPr>
              <a:t> , Pandas and Matplotlib. The other benefit of Anaconda is it makes it easy to create custom python environments.</a:t>
            </a:r>
          </a:p>
        </p:txBody>
      </p:sp>
      <p:sp>
        <p:nvSpPr>
          <p:cNvPr id="6" name="Slide Number Placeholder 5"/>
          <p:cNvSpPr>
            <a:spLocks noGrp="1"/>
          </p:cNvSpPr>
          <p:nvPr>
            <p:ph type="sldNum" sz="quarter" idx="12"/>
          </p:nvPr>
        </p:nvSpPr>
        <p:spPr/>
        <p:txBody>
          <a:bodyPr/>
          <a:lstStyle/>
          <a:p>
            <a:fld id="{509E78BD-5322-4AB8-9789-42AFB1C2C1DE}" type="slidenum">
              <a:rPr lang="en-IN" smtClean="0"/>
              <a:pPr/>
              <a:t>7</a:t>
            </a:fld>
            <a:endParaRPr lang="en-IN"/>
          </a:p>
        </p:txBody>
      </p:sp>
    </p:spTree>
    <p:extLst>
      <p:ext uri="{BB962C8B-B14F-4D97-AF65-F5344CB8AC3E}">
        <p14:creationId xmlns:p14="http://schemas.microsoft.com/office/powerpoint/2010/main" val="2730071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BC0BD4-2F3C-467C-AFC7-FC95E1491330}"/>
              </a:ext>
            </a:extLst>
          </p:cNvPr>
          <p:cNvSpPr txBox="1">
            <a:spLocks/>
          </p:cNvSpPr>
          <p:nvPr/>
        </p:nvSpPr>
        <p:spPr>
          <a:xfrm>
            <a:off x="1" y="-32248"/>
            <a:ext cx="12192000" cy="1310631"/>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1044924">
              <a:defRPr/>
            </a:pPr>
            <a:r>
              <a:rPr lang="en-US" sz="4400" dirty="0">
                <a:solidFill>
                  <a:schemeClr val="bg1"/>
                </a:solidFill>
                <a:latin typeface="Arial Black" panose="020B0A04020102020204" pitchFamily="34" charset="0"/>
              </a:rPr>
              <a:t>SOFTWARE / HARDWARE</a:t>
            </a:r>
            <a:endParaRPr lang="en-US" b="1" dirty="0">
              <a:solidFill>
                <a:schemeClr val="bg1"/>
              </a:solidFill>
              <a:latin typeface="Arial Black" panose="020B0A04020102020204" pitchFamily="34" charset="0"/>
              <a:cs typeface="Arial" pitchFamily="34" charset="0"/>
            </a:endParaRPr>
          </a:p>
        </p:txBody>
      </p:sp>
      <p:sp>
        <p:nvSpPr>
          <p:cNvPr id="6" name="Slide Number Placeholder 5"/>
          <p:cNvSpPr>
            <a:spLocks noGrp="1"/>
          </p:cNvSpPr>
          <p:nvPr>
            <p:ph type="sldNum" sz="quarter" idx="12"/>
          </p:nvPr>
        </p:nvSpPr>
        <p:spPr/>
        <p:txBody>
          <a:bodyPr/>
          <a:lstStyle/>
          <a:p>
            <a:fld id="{509E78BD-5322-4AB8-9789-42AFB1C2C1DE}" type="slidenum">
              <a:rPr lang="en-IN" smtClean="0"/>
              <a:pPr/>
              <a:t>8</a:t>
            </a:fld>
            <a:endParaRPr lang="en-IN"/>
          </a:p>
        </p:txBody>
      </p:sp>
      <p:sp>
        <p:nvSpPr>
          <p:cNvPr id="3" name="TextBox 2">
            <a:extLst>
              <a:ext uri="{FF2B5EF4-FFF2-40B4-BE49-F238E27FC236}">
                <a16:creationId xmlns:a16="http://schemas.microsoft.com/office/drawing/2014/main" id="{DC7BBCDC-D15E-47E3-5017-4F71DBF7FAFD}"/>
              </a:ext>
            </a:extLst>
          </p:cNvPr>
          <p:cNvSpPr txBox="1"/>
          <p:nvPr/>
        </p:nvSpPr>
        <p:spPr>
          <a:xfrm>
            <a:off x="816429" y="1621005"/>
            <a:ext cx="6111550" cy="5049909"/>
          </a:xfrm>
          <a:prstGeom prst="rect">
            <a:avLst/>
          </a:prstGeom>
          <a:noFill/>
        </p:spPr>
        <p:txBody>
          <a:bodyPr wrap="square">
            <a:spAutoFit/>
          </a:bodyPr>
          <a:lstStyle/>
          <a:p>
            <a:pPr marL="0" marR="0">
              <a:lnSpc>
                <a:spcPct val="115000"/>
              </a:lnSpc>
              <a:spcBef>
                <a:spcPts val="0"/>
              </a:spcBef>
              <a:spcAft>
                <a:spcPts val="12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Software Requirement :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indent="-285750">
              <a:lnSpc>
                <a:spcPct val="115000"/>
              </a:lnSpc>
              <a:spcBef>
                <a:spcPts val="0"/>
              </a:spcBef>
              <a:spcAft>
                <a:spcPts val="12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IDE : </a:t>
            </a:r>
            <a:r>
              <a:rPr lang="en-US" dirty="0">
                <a:latin typeface="Times New Roman" panose="02020603050405020304" pitchFamily="18" charset="0"/>
                <a:ea typeface="Times New Roman" panose="02020603050405020304" pitchFamily="18" charset="0"/>
                <a:cs typeface="Times New Roman" panose="02020603050405020304" pitchFamily="18" charset="0"/>
              </a:rPr>
              <a:t>Spyder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indent="-285750">
              <a:lnSpc>
                <a:spcPct val="115000"/>
              </a:lnSpc>
              <a:spcBef>
                <a:spcPts val="0"/>
              </a:spcBef>
              <a:spcAft>
                <a:spcPts val="12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Coding Language : Python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indent="-285750">
              <a:lnSpc>
                <a:spcPct val="115000"/>
              </a:lnSpc>
              <a:spcBef>
                <a:spcPts val="0"/>
              </a:spcBef>
              <a:spcAft>
                <a:spcPts val="12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Operating System : Window10</a:t>
            </a:r>
          </a:p>
          <a:p>
            <a:pPr marL="457200" marR="0">
              <a:lnSpc>
                <a:spcPct val="115000"/>
              </a:lnSpc>
              <a:spcBef>
                <a:spcPts val="0"/>
              </a:spcBef>
              <a:spcAft>
                <a:spcPts val="12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15000"/>
              </a:lnSpc>
              <a:spcBef>
                <a:spcPts val="0"/>
              </a:spcBef>
              <a:spcAft>
                <a:spcPts val="1200"/>
              </a:spcAft>
            </a:pP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Hardware Requirements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indent="-285750">
              <a:lnSpc>
                <a:spcPct val="115000"/>
              </a:lnSpc>
              <a:spcBef>
                <a:spcPts val="0"/>
              </a:spcBef>
              <a:spcAft>
                <a:spcPts val="12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Processor : Pentium-IV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indent="-285750">
              <a:lnSpc>
                <a:spcPct val="115000"/>
              </a:lnSpc>
              <a:spcBef>
                <a:spcPts val="0"/>
              </a:spcBef>
              <a:spcAft>
                <a:spcPts val="12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Speed : 1.1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indent="-285750">
              <a:lnSpc>
                <a:spcPct val="115000"/>
              </a:lnSpc>
              <a:spcBef>
                <a:spcPts val="0"/>
              </a:spcBef>
              <a:spcAft>
                <a:spcPts val="12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RAM : 8 GB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indent="-285750">
              <a:lnSpc>
                <a:spcPct val="115000"/>
              </a:lnSpc>
              <a:spcBef>
                <a:spcPts val="0"/>
              </a:spcBef>
              <a:spcAft>
                <a:spcPts val="12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Hard Disk : 500 GB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2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6470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BC0BD4-2F3C-467C-AFC7-FC95E1491330}"/>
              </a:ext>
            </a:extLst>
          </p:cNvPr>
          <p:cNvSpPr txBox="1">
            <a:spLocks/>
          </p:cNvSpPr>
          <p:nvPr/>
        </p:nvSpPr>
        <p:spPr>
          <a:xfrm>
            <a:off x="1" y="-32248"/>
            <a:ext cx="12192000" cy="1310631"/>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defTabSz="1044924">
              <a:defRPr/>
            </a:pPr>
            <a:r>
              <a:rPr lang="en-US" sz="4000" dirty="0">
                <a:solidFill>
                  <a:schemeClr val="bg1"/>
                </a:solidFill>
                <a:latin typeface="Arial Black" panose="020B0A04020102020204" pitchFamily="34" charset="0"/>
              </a:rPr>
              <a:t>System Overview</a:t>
            </a:r>
            <a:endParaRPr lang="en-US" sz="7200" b="1" dirty="0">
              <a:solidFill>
                <a:schemeClr val="bg1"/>
              </a:solidFill>
              <a:latin typeface="Arial Black" panose="020B0A04020102020204" pitchFamily="34" charset="0"/>
              <a:cs typeface="Arial" pitchFamily="34" charset="0"/>
            </a:endParaRPr>
          </a:p>
        </p:txBody>
      </p:sp>
      <p:sp>
        <p:nvSpPr>
          <p:cNvPr id="5" name="TextBox 4">
            <a:extLst>
              <a:ext uri="{FF2B5EF4-FFF2-40B4-BE49-F238E27FC236}">
                <a16:creationId xmlns:a16="http://schemas.microsoft.com/office/drawing/2014/main" id="{1626E186-0A11-4C34-9166-70A3C7FADF69}"/>
              </a:ext>
            </a:extLst>
          </p:cNvPr>
          <p:cNvSpPr txBox="1"/>
          <p:nvPr/>
        </p:nvSpPr>
        <p:spPr>
          <a:xfrm>
            <a:off x="576897" y="1278383"/>
            <a:ext cx="10422385" cy="4532651"/>
          </a:xfrm>
          <a:prstGeom prst="rect">
            <a:avLst/>
          </a:prstGeom>
          <a:noFill/>
        </p:spPr>
        <p:txBody>
          <a:bodyPr wrap="square">
            <a:spAutoFit/>
          </a:bodyPr>
          <a:lstStyle/>
          <a:p>
            <a:pPr marL="0" marR="0">
              <a:lnSpc>
                <a:spcPct val="115000"/>
              </a:lnSpc>
              <a:spcBef>
                <a:spcPts val="0"/>
              </a:spcBef>
              <a:spcAft>
                <a:spcPts val="1200"/>
              </a:spcAft>
            </a:pPr>
            <a:r>
              <a:rPr lang="en-US" sz="1400" dirty="0">
                <a:latin typeface="Arial" panose="020B0604020202020204" pitchFamily="34" charset="0"/>
                <a:cs typeface="Arial" panose="020B0604020202020204" pitchFamily="34"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present proposed system is completely based on the user’s accessibility and easiness of the email system. In our system we make other modules like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2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1. Registration  (Face Capture)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2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2. login(Face authentication)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2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3.Delete Mail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2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4.Compose mail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2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5. Read mail , Count Total Mail , Count Unseen mail.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20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6.</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We give more functionality for handicapped Person  Or blind Person  and In this project used for face authentication Or authentication By using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Haar</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Cascade algorithm. That system through they easily doing their work.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509E78BD-5322-4AB8-9789-42AFB1C2C1DE}" type="slidenum">
              <a:rPr lang="en-IN" smtClean="0"/>
              <a:pPr/>
              <a:t>9</a:t>
            </a:fld>
            <a:endParaRPr lang="en-IN"/>
          </a:p>
        </p:txBody>
      </p:sp>
    </p:spTree>
    <p:extLst>
      <p:ext uri="{BB962C8B-B14F-4D97-AF65-F5344CB8AC3E}">
        <p14:creationId xmlns:p14="http://schemas.microsoft.com/office/powerpoint/2010/main" val="20660145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1279</TotalTime>
  <Words>1418</Words>
  <Application>Microsoft Office PowerPoint</Application>
  <PresentationFormat>Widescreen</PresentationFormat>
  <Paragraphs>210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Black</vt:lpstr>
      <vt:lpstr>Calibri</vt:lpstr>
      <vt:lpstr>Calibri Light</vt:lpstr>
      <vt:lpstr>Times New Roman</vt:lpstr>
      <vt:lpstr>Wingdings</vt:lpstr>
      <vt:lpstr>Retrospect</vt:lpstr>
      <vt:lpstr>PowerPoint Presentation</vt:lpstr>
      <vt:lpstr>PowerPoint Presentation</vt:lpstr>
      <vt:lpstr>PowerPoint Presentation</vt:lpstr>
      <vt:lpstr>Literature Survey</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HIMANSHU KADAM</dc:creator>
  <cp:lastModifiedBy>Shravankumar Rakhunde</cp:lastModifiedBy>
  <cp:revision>37</cp:revision>
  <dcterms:created xsi:type="dcterms:W3CDTF">2020-09-20T06:07:42Z</dcterms:created>
  <dcterms:modified xsi:type="dcterms:W3CDTF">2024-11-13T10:04:34Z</dcterms:modified>
</cp:coreProperties>
</file>