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8" r:id="rId7"/>
    <p:sldId id="272" r:id="rId8"/>
    <p:sldId id="269" r:id="rId9"/>
    <p:sldId id="270"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A7391-9D6A-4DB1-90AA-0C22E50A5C7E}" v="1" dt="2024-08-03T03:31:09.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22615-407B-4145-811D-C0810490DBE5}"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EECD2-F73F-4248-839C-453C245F8965}" type="slidenum">
              <a:rPr lang="en-US" smtClean="0"/>
              <a:t>‹#›</a:t>
            </a:fld>
            <a:endParaRPr lang="en-US"/>
          </a:p>
        </p:txBody>
      </p:sp>
    </p:spTree>
    <p:extLst>
      <p:ext uri="{BB962C8B-B14F-4D97-AF65-F5344CB8AC3E}">
        <p14:creationId xmlns:p14="http://schemas.microsoft.com/office/powerpoint/2010/main" val="8499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4EECD2-F73F-4248-839C-453C245F8965}" type="slidenum">
              <a:rPr lang="en-US" smtClean="0"/>
              <a:t>3</a:t>
            </a:fld>
            <a:endParaRPr lang="en-US"/>
          </a:p>
        </p:txBody>
      </p:sp>
    </p:spTree>
    <p:extLst>
      <p:ext uri="{BB962C8B-B14F-4D97-AF65-F5344CB8AC3E}">
        <p14:creationId xmlns:p14="http://schemas.microsoft.com/office/powerpoint/2010/main" val="2859639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A5BF-DF23-02AA-595C-805A9656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D68A2-FF1B-E460-A294-0431CD2DC7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BFD3E7-8C13-5355-74C1-CA680D8B13DE}"/>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43F127A8-2300-AC8B-1004-6AD6AA1FE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0040F-92AF-BD9B-6D62-01A1BDE04950}"/>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242053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7375-C20D-09EE-5DEB-B3A3B15726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23E6D9-A303-8424-8071-620E8D72D4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15381-177F-6646-9CA6-B34428582AC9}"/>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9E95DCB5-38EA-7CE7-0AAC-5DD705287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99DB8-EB1A-FC1E-DC13-101634723113}"/>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166962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40D9E-1326-A69D-6E3E-05114C052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7B00D-90F5-1F99-EC2B-70C6277644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47C3E-E542-1655-6A4E-4451C49743D6}"/>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4093DAB1-2704-78D6-2687-3BA15D722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824658-EE6B-D78F-7F7E-549D653CB001}"/>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401681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5433-889D-F06A-BD1E-970F3C773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B4B16A-A4F1-ABA7-DD07-2FAFFE7FEC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DCF65-DA33-CDD5-47B7-E37E18173914}"/>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D3DEA718-6FED-04BA-1AFE-503E69D3E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9EC57-7FD1-B55C-C7D5-17041D816937}"/>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22701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17D0-483B-CA0E-2136-04677C063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C1457-DC95-E195-0D87-BBBE1D0D3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637C0-FA3D-8F49-3776-58A9348BD75B}"/>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241AA0F1-1FF0-1ED7-9B3E-AA403CE9B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97371-061D-D18D-2C04-71F5B380AC11}"/>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71200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906-79BF-8774-5720-054B59005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5766F6-8255-6A11-AE81-2264F41EE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80755A-7739-41AE-5BDF-A2A7D179A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48972E-64D4-E554-E346-FC5A5A2B0558}"/>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6" name="Footer Placeholder 5">
            <a:extLst>
              <a:ext uri="{FF2B5EF4-FFF2-40B4-BE49-F238E27FC236}">
                <a16:creationId xmlns:a16="http://schemas.microsoft.com/office/drawing/2014/main" id="{7625313E-6996-16FF-83DC-0F7838CB8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08543-24E6-E34A-FB1F-B7D147A172EC}"/>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160105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5109-2F6B-4CC0-8455-4F58687ACD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E50D37-BF04-B868-9FC1-680D555D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D62AFE-6793-C203-3D41-AC08C5280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86C48D-9247-EFC9-DA57-FE78506869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4771B-0E05-9DE0-BCEB-91AB9A349C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5C5067-B5FB-39EF-182E-FE76166CA6B4}"/>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8" name="Footer Placeholder 7">
            <a:extLst>
              <a:ext uri="{FF2B5EF4-FFF2-40B4-BE49-F238E27FC236}">
                <a16:creationId xmlns:a16="http://schemas.microsoft.com/office/drawing/2014/main" id="{A4856D36-E196-F3BE-1767-3920582360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846758-F7E1-4EE1-5F08-3C3032699F11}"/>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247950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C59-7E0E-AEE3-6B71-8378F5C4D7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05485B-D7F3-8C8D-F1BB-D7870AE01FE6}"/>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4" name="Footer Placeholder 3">
            <a:extLst>
              <a:ext uri="{FF2B5EF4-FFF2-40B4-BE49-F238E27FC236}">
                <a16:creationId xmlns:a16="http://schemas.microsoft.com/office/drawing/2014/main" id="{CC833810-204F-AE20-5E42-E8942148B0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0C202-EC18-009A-1AA6-D986885B1356}"/>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26114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D132-9F66-B36E-0948-BB8643569611}"/>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3" name="Footer Placeholder 2">
            <a:extLst>
              <a:ext uri="{FF2B5EF4-FFF2-40B4-BE49-F238E27FC236}">
                <a16:creationId xmlns:a16="http://schemas.microsoft.com/office/drawing/2014/main" id="{EE359FC5-075E-B098-7F06-BBD0EFCBAC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5205E-A9B4-5898-39BC-C776B2561510}"/>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374944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09DA-0707-710F-4066-F2903F420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54D705-AAC5-0059-1F5F-19E6A9479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C9D8AA-EFD3-1B60-2D43-187D80DA4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EAD95-CA0B-CA98-3200-472673F3CB2C}"/>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6" name="Footer Placeholder 5">
            <a:extLst>
              <a:ext uri="{FF2B5EF4-FFF2-40B4-BE49-F238E27FC236}">
                <a16:creationId xmlns:a16="http://schemas.microsoft.com/office/drawing/2014/main" id="{E03A57DF-124A-63B5-09E9-54D5A0645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46CE2-2655-ECBC-679C-B4E903BBF12A}"/>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198028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A66A-F017-9890-3B67-F68BEDB5D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E44810-C953-3B25-FED7-9EC7FBFEB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6C8BB7-114A-8B63-400F-60901374E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DCE6B-E6A3-8C50-D8A1-A1620022B576}"/>
              </a:ext>
            </a:extLst>
          </p:cNvPr>
          <p:cNvSpPr>
            <a:spLocks noGrp="1"/>
          </p:cNvSpPr>
          <p:nvPr>
            <p:ph type="dt" sz="half" idx="10"/>
          </p:nvPr>
        </p:nvSpPr>
        <p:spPr/>
        <p:txBody>
          <a:bodyPr/>
          <a:lstStyle/>
          <a:p>
            <a:fld id="{65FF8342-7FEA-47CB-B500-5C0CA01F8D7E}" type="datetimeFigureOut">
              <a:rPr lang="en-IN" smtClean="0"/>
              <a:t>11-05-2025</a:t>
            </a:fld>
            <a:endParaRPr lang="en-IN"/>
          </a:p>
        </p:txBody>
      </p:sp>
      <p:sp>
        <p:nvSpPr>
          <p:cNvPr id="6" name="Footer Placeholder 5">
            <a:extLst>
              <a:ext uri="{FF2B5EF4-FFF2-40B4-BE49-F238E27FC236}">
                <a16:creationId xmlns:a16="http://schemas.microsoft.com/office/drawing/2014/main" id="{7062B855-9566-1EFA-487F-AC7B6053E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17E4B8-2C5E-0CC4-5E66-0FAFFD28FF7F}"/>
              </a:ext>
            </a:extLst>
          </p:cNvPr>
          <p:cNvSpPr>
            <a:spLocks noGrp="1"/>
          </p:cNvSpPr>
          <p:nvPr>
            <p:ph type="sldNum" sz="quarter" idx="12"/>
          </p:nvPr>
        </p:nvSpPr>
        <p:spPr/>
        <p:txBody>
          <a:bodyPr/>
          <a:lstStyle/>
          <a:p>
            <a:fld id="{CA13E04D-357F-44D4-8063-05E611CD58DD}" type="slidenum">
              <a:rPr lang="en-IN" smtClean="0"/>
              <a:t>‹#›</a:t>
            </a:fld>
            <a:endParaRPr lang="en-IN"/>
          </a:p>
        </p:txBody>
      </p:sp>
    </p:spTree>
    <p:extLst>
      <p:ext uri="{BB962C8B-B14F-4D97-AF65-F5344CB8AC3E}">
        <p14:creationId xmlns:p14="http://schemas.microsoft.com/office/powerpoint/2010/main" val="118007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A8BD79-E857-A466-05E9-E578F9FC7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9328C-3B2C-5ABB-A66C-7C0E5D62E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8B7F-637D-9C54-C3EE-749B9680F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F8342-7FEA-47CB-B500-5C0CA01F8D7E}" type="datetimeFigureOut">
              <a:rPr lang="en-IN" smtClean="0"/>
              <a:t>11-05-2025</a:t>
            </a:fld>
            <a:endParaRPr lang="en-IN"/>
          </a:p>
        </p:txBody>
      </p:sp>
      <p:sp>
        <p:nvSpPr>
          <p:cNvPr id="5" name="Footer Placeholder 4">
            <a:extLst>
              <a:ext uri="{FF2B5EF4-FFF2-40B4-BE49-F238E27FC236}">
                <a16:creationId xmlns:a16="http://schemas.microsoft.com/office/drawing/2014/main" id="{4AE5856A-5A8F-843D-6AAD-9D9E5933D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F7466A-F64C-885F-BA7D-4552C2E1B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3E04D-357F-44D4-8063-05E611CD58DD}" type="slidenum">
              <a:rPr lang="en-IN" smtClean="0"/>
              <a:t>‹#›</a:t>
            </a:fld>
            <a:endParaRPr lang="en-IN"/>
          </a:p>
        </p:txBody>
      </p:sp>
    </p:spTree>
    <p:extLst>
      <p:ext uri="{BB962C8B-B14F-4D97-AF65-F5344CB8AC3E}">
        <p14:creationId xmlns:p14="http://schemas.microsoft.com/office/powerpoint/2010/main" val="39160747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2666154323002715"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524000" y="1600200"/>
            <a:ext cx="9144000" cy="2077948"/>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AI-Powered Sustainable Agriculture</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1800" dirty="0">
                <a:latin typeface="Times New Roman" panose="02020603050405020304" pitchFamily="18" charset="0"/>
                <a:cs typeface="Times New Roman" panose="02020603050405020304" pitchFamily="18" charset="0"/>
              </a:rPr>
              <a:t>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325420"/>
            <a:ext cx="11435136" cy="2460661"/>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Guide Name                                                               Student Name &amp; Registration Number</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Saisanthiya</a:t>
            </a:r>
            <a:r>
              <a:rPr lang="en-US" dirty="0">
                <a:latin typeface="Times New Roman" panose="02020603050405020304" pitchFamily="18" charset="0"/>
                <a:cs typeface="Times New Roman" panose="02020603050405020304" pitchFamily="18" charset="0"/>
              </a:rPr>
              <a:t> D                                                             Jayesh Poonia(RA2111030010261)</a:t>
            </a:r>
          </a:p>
          <a:p>
            <a:pPr algn="l"/>
            <a:r>
              <a:rPr lang="en-US" dirty="0">
                <a:latin typeface="Times New Roman" panose="02020603050405020304" pitchFamily="18" charset="0"/>
                <a:cs typeface="Times New Roman" panose="02020603050405020304" pitchFamily="18" charset="0"/>
              </a:rPr>
              <a:t>        Assistant Professor                                                     Vedika Singh (RA2111030010295)</a:t>
            </a:r>
          </a:p>
          <a:p>
            <a:pPr algn="l"/>
            <a:r>
              <a:rPr lang="en-US" dirty="0">
                <a:latin typeface="Times New Roman" panose="02020603050405020304" pitchFamily="18" charset="0"/>
                <a:cs typeface="Times New Roman" panose="02020603050405020304" pitchFamily="18" charset="0"/>
              </a:rPr>
              <a:t>        NWC</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693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48206-AE2C-8C03-46FD-9FF6A1FCD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98A3B-6BA4-335A-BB72-E17F90315218}"/>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Results and Discussion</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B41FBA1D-3A20-BA34-BD0F-DAB764547AD6}"/>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pic>
        <p:nvPicPr>
          <p:cNvPr id="6" name="Picture 4" descr="Output image">
            <a:extLst>
              <a:ext uri="{FF2B5EF4-FFF2-40B4-BE49-F238E27FC236}">
                <a16:creationId xmlns:a16="http://schemas.microsoft.com/office/drawing/2014/main" id="{1A50946C-27A4-D86D-9F33-111016D24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723" y="1484890"/>
            <a:ext cx="3726614" cy="25361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BE3A38-BD0F-C111-3771-059A464DB9C0}"/>
              </a:ext>
            </a:extLst>
          </p:cNvPr>
          <p:cNvSpPr txBox="1"/>
          <p:nvPr/>
        </p:nvSpPr>
        <p:spPr>
          <a:xfrm>
            <a:off x="962526" y="4357447"/>
            <a:ext cx="9448800" cy="2031325"/>
          </a:xfrm>
          <a:prstGeom prst="rect">
            <a:avLst/>
          </a:prstGeom>
          <a:noFill/>
        </p:spPr>
        <p:txBody>
          <a:bodyPr wrap="square">
            <a:spAutoFit/>
          </a:bodyPr>
          <a:lstStyle/>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Model Accuracy:</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Crop Recommendation (RF): &gt;95% accuracy across test datasets.</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Yield Prediction (LSTM): Accurate time-series forecasting with minimal error.</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Disease Detection (ResNet9): Achieved 99.41% accuracy with strong generalization.</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Observation</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Data Augmentation improved CNN robustness.</a:t>
            </a:r>
          </a:p>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Hyperparameter tuning (dropout, learning rate, batch size) optimized model performance</a:t>
            </a:r>
            <a:endParaRPr lang="en-IN" dirty="0"/>
          </a:p>
        </p:txBody>
      </p:sp>
    </p:spTree>
    <p:extLst>
      <p:ext uri="{BB962C8B-B14F-4D97-AF65-F5344CB8AC3E}">
        <p14:creationId xmlns:p14="http://schemas.microsoft.com/office/powerpoint/2010/main" val="42520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64EDF-01BC-5710-EB95-1A11830F1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65F76-6DA8-ED11-7976-68DAFD13A633}"/>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Results and Discussion</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BC648CDE-E814-5107-D720-DEA811C993DF}"/>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sp>
        <p:nvSpPr>
          <p:cNvPr id="4" name="TextBox 3">
            <a:extLst>
              <a:ext uri="{FF2B5EF4-FFF2-40B4-BE49-F238E27FC236}">
                <a16:creationId xmlns:a16="http://schemas.microsoft.com/office/drawing/2014/main" id="{A92CC33F-8272-B8B9-7ECE-88281FF47296}"/>
              </a:ext>
            </a:extLst>
          </p:cNvPr>
          <p:cNvSpPr txBox="1"/>
          <p:nvPr/>
        </p:nvSpPr>
        <p:spPr>
          <a:xfrm>
            <a:off x="651711" y="1690688"/>
            <a:ext cx="10888578" cy="3970318"/>
          </a:xfrm>
          <a:prstGeom prst="rect">
            <a:avLst/>
          </a:prstGeom>
          <a:noFill/>
        </p:spPr>
        <p:txBody>
          <a:bodyPr wrap="square">
            <a:spAutoFit/>
          </a:bodyPr>
          <a:lstStyle/>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Proposed AI-based system effectively integrates crop recommendation, yield forecasting, </a:t>
            </a:r>
            <a:r>
              <a:rPr lang="en-US" sz="1800" b="1" dirty="0" err="1">
                <a:solidFill>
                  <a:srgbClr val="002060"/>
                </a:solidFill>
                <a:latin typeface="Calibri" panose="020F0502020204030204" pitchFamily="34" charset="0"/>
                <a:ea typeface="Calibri" panose="020F0502020204030204" pitchFamily="34" charset="0"/>
                <a:cs typeface="Calibri" panose="020F0502020204030204" pitchFamily="34" charset="0"/>
              </a:rPr>
              <a:t>plantdisease</a:t>
            </a: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detection, and chatbot interaction.</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Achieved high accuracy across models: RF (&gt;95%), LSTM (robust trend prediction), ResNet9 (99.41%).</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System enables real-time, accessible, and scalable precision farming solutions for diverse agricultural needs</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Future Work:</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Soil Report Upload: Enable farmers to upload soil test reports (PDF/CSV) for personalized crop and fertilizer recommendations.</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Expand Disease Dataset: Increase the number and variety of plant diseases covered in the detection module for broader applicability.</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Improve Regional Adaptability: Incorporate region-specific datasets to boost model performance in varied ago-climatic zones.</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Offline Access: Optimize models for edge devices to support usage in low-connectivity rural areas.</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Explainable AI: Integrate explainable AI for transparent, trustable decision support.</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39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EDAF-896E-09D3-36B2-8F8915A02C10}"/>
              </a:ext>
            </a:extLst>
          </p:cNvPr>
          <p:cNvSpPr>
            <a:spLocks noGrp="1"/>
          </p:cNvSpPr>
          <p:nvPr>
            <p:ph type="title"/>
          </p:nvPr>
        </p:nvSpPr>
        <p:spPr>
          <a:xfrm>
            <a:off x="771524" y="533091"/>
            <a:ext cx="10648951" cy="599660"/>
          </a:xfrm>
        </p:spPr>
        <p:txBody>
          <a:bodyPr>
            <a:normAutofit/>
          </a:bodyPr>
          <a:lstStyle/>
          <a:p>
            <a:pPr algn="ctr"/>
            <a:r>
              <a:rPr lang="en-IN" sz="3200" b="1" dirty="0">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5B64354A-1AAA-9D74-D512-4443FD89DBDB}"/>
              </a:ext>
            </a:extLst>
          </p:cNvPr>
          <p:cNvSpPr>
            <a:spLocks noGrp="1" noChangeArrowheads="1"/>
          </p:cNvSpPr>
          <p:nvPr>
            <p:ph idx="1"/>
          </p:nvPr>
        </p:nvSpPr>
        <p:spPr bwMode="auto">
          <a:xfrm>
            <a:off x="62947" y="1967347"/>
            <a:ext cx="12066104" cy="3340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The agricultural sector faces challenges in soil health, crop management, and disease prevention, impacting productivity and sustainability. This research proposes a system that leverages machine learning to provide real-time farming guidance and an AI-powered agriculture chatbot. By integrating data sources such as soil conditions, weather forecasts, and image-based disease detection, the system delivers personalized advice, including crop recommendations, fertilizer usage, and disease management strategies, through an interactive chatbot interface.</a:t>
            </a:r>
          </a:p>
          <a:p>
            <a:r>
              <a:rPr lang="en-US" sz="1800" dirty="0">
                <a:latin typeface="Times New Roman" panose="02020603050405020304" pitchFamily="18" charset="0"/>
                <a:cs typeface="Times New Roman" panose="02020603050405020304" pitchFamily="18" charset="0"/>
              </a:rPr>
              <a:t>The platform also enables farmers to rent equipment, buy and sell crops directly, and offers pest and weed control methods to boost crop yield. Future enhancements can include IoT sensors for monitoring antimicrobial compounds like phytoalexins to reduce pesticide use and soil humidity sensors to optimize irrigation.</a:t>
            </a:r>
          </a:p>
          <a:p>
            <a:r>
              <a:rPr lang="en-US" sz="1800" dirty="0">
                <a:latin typeface="Times New Roman" panose="02020603050405020304" pitchFamily="18" charset="0"/>
                <a:cs typeface="Times New Roman" panose="02020603050405020304" pitchFamily="18" charset="0"/>
              </a:rPr>
              <a:t>The project aims to deliver a scalable web or mobile application that bridges traditional and modern farming practices, improving yield and sustainability. A key challenge is tracking dynamic market prices in India’s diverse agricultural landscape. This system combines AI, machine learning, and IoT to revolutionize sustainable farming practices while empowering farmers with better market access.</a:t>
            </a:r>
          </a:p>
        </p:txBody>
      </p:sp>
      <p:pic>
        <p:nvPicPr>
          <p:cNvPr id="3" name="Google Shape;77;p15">
            <a:extLst>
              <a:ext uri="{FF2B5EF4-FFF2-40B4-BE49-F238E27FC236}">
                <a16:creationId xmlns:a16="http://schemas.microsoft.com/office/drawing/2014/main" id="{D708A7C4-BAB7-9723-4955-CBE2BD851AE5}"/>
              </a:ext>
            </a:extLst>
          </p:cNvPr>
          <p:cNvPicPr preferRelativeResize="0"/>
          <p:nvPr/>
        </p:nvPicPr>
        <p:blipFill rotWithShape="1">
          <a:blip r:embed="rId2">
            <a:alphaModFix/>
          </a:blip>
          <a:srcRect/>
          <a:stretch/>
        </p:blipFill>
        <p:spPr>
          <a:xfrm>
            <a:off x="70968" y="77906"/>
            <a:ext cx="2237740" cy="755015"/>
          </a:xfrm>
          <a:prstGeom prst="rect">
            <a:avLst/>
          </a:prstGeom>
          <a:noFill/>
          <a:ln>
            <a:noFill/>
          </a:ln>
        </p:spPr>
      </p:pic>
    </p:spTree>
    <p:extLst>
      <p:ext uri="{BB962C8B-B14F-4D97-AF65-F5344CB8AC3E}">
        <p14:creationId xmlns:p14="http://schemas.microsoft.com/office/powerpoint/2010/main" val="128714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2EA8-99AF-B99E-D000-EC3F5A34C41B}"/>
              </a:ext>
            </a:extLst>
          </p:cNvPr>
          <p:cNvSpPr>
            <a:spLocks noGrp="1"/>
          </p:cNvSpPr>
          <p:nvPr>
            <p:ph type="title"/>
          </p:nvPr>
        </p:nvSpPr>
        <p:spPr>
          <a:xfrm>
            <a:off x="751350" y="769812"/>
            <a:ext cx="10515600" cy="672861"/>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Introduction to Project</a:t>
            </a:r>
          </a:p>
        </p:txBody>
      </p:sp>
      <p:sp>
        <p:nvSpPr>
          <p:cNvPr id="6" name="Rectangle 3">
            <a:extLst>
              <a:ext uri="{FF2B5EF4-FFF2-40B4-BE49-F238E27FC236}">
                <a16:creationId xmlns:a16="http://schemas.microsoft.com/office/drawing/2014/main" id="{848A32B6-F3AC-A49A-602A-48070508777F}"/>
              </a:ext>
            </a:extLst>
          </p:cNvPr>
          <p:cNvSpPr>
            <a:spLocks noGrp="1" noChangeArrowheads="1"/>
          </p:cNvSpPr>
          <p:nvPr>
            <p:ph idx="1"/>
          </p:nvPr>
        </p:nvSpPr>
        <p:spPr bwMode="auto">
          <a:xfrm>
            <a:off x="479394" y="1471642"/>
            <a:ext cx="113545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342900" algn="l" rtl="0">
              <a:lnSpc>
                <a:spcPct val="115000"/>
              </a:lnSpc>
              <a:spcBef>
                <a:spcPts val="1200"/>
              </a:spcBef>
              <a:spcAft>
                <a:spcPts val="0"/>
              </a:spcAft>
              <a:buClr>
                <a:srgbClr val="374151"/>
              </a:buClr>
              <a:buSzPts val="1800"/>
              <a:buFont typeface="Times New Roman"/>
              <a:buChar char="●"/>
            </a:pPr>
            <a:r>
              <a:rPr lang="en-US" sz="1800" dirty="0">
                <a:solidFill>
                  <a:srgbClr val="374151"/>
                </a:solidFill>
                <a:latin typeface="Times New Roman"/>
                <a:ea typeface="Times New Roman"/>
                <a:cs typeface="Times New Roman"/>
                <a:sym typeface="Times New Roman"/>
              </a:rPr>
              <a:t>Agriculture, a critical sector for global food security and livelihoods, faces significant challenges such as declining soil health, inefficient crop management, pest infestations, and disease outbreaks. These challenges are particularly pronounced in regions where traditional farming practices dominate, resulting in lower productivity and unsustainable methods. To address these issues, this research proposes a system that leverages machine learning to provide real-time farming guidance and an AI-powered agriculture chatbot. By integrating data sources such as soil conditions, weather forecasts, and image-based disease detection, the system offers personalized advice on crop selection, fertilizer usage, pest control, and disease management, empowering farmers with data-driven solutions.</a:t>
            </a:r>
          </a:p>
          <a:p>
            <a:pPr marL="457200" lvl="0" indent="-342900" algn="l" rtl="0">
              <a:lnSpc>
                <a:spcPct val="115000"/>
              </a:lnSpc>
              <a:spcBef>
                <a:spcPts val="0"/>
              </a:spcBef>
              <a:spcAft>
                <a:spcPts val="0"/>
              </a:spcAft>
              <a:buClr>
                <a:srgbClr val="374151"/>
              </a:buClr>
              <a:buSzPts val="1800"/>
              <a:buFont typeface="Times New Roman"/>
              <a:buChar char="●"/>
            </a:pPr>
            <a:r>
              <a:rPr lang="en-US" sz="1800" dirty="0">
                <a:solidFill>
                  <a:srgbClr val="374151"/>
                </a:solidFill>
                <a:latin typeface="Times New Roman"/>
                <a:ea typeface="Times New Roman"/>
                <a:cs typeface="Times New Roman"/>
                <a:sym typeface="Times New Roman"/>
              </a:rPr>
              <a:t>In addition to delivering actionable insights, the platform facilitates direct buying and selling of crops, ensuring farmers can access fair pricing and better market opportunities. It also enables the rental of agricultural equipment, making advanced tools accessible to small-scale farmers. Future advancements include integrating IoT sensors to monitor antimicrobial compounds like phytoalexins to reduce pesticide use and soil humidity sensors to optimize irrigation. By combining AI, machine learning, and IoT technologies, the project aims to create a scalable, sustainable application that bridges the gap between traditional and modern farming practices, improving crop yields, market access, and environmental sustainability.</a:t>
            </a:r>
          </a:p>
        </p:txBody>
      </p:sp>
      <p:pic>
        <p:nvPicPr>
          <p:cNvPr id="3" name="Google Shape;77;p15">
            <a:extLst>
              <a:ext uri="{FF2B5EF4-FFF2-40B4-BE49-F238E27FC236}">
                <a16:creationId xmlns:a16="http://schemas.microsoft.com/office/drawing/2014/main" id="{5BCD2665-C45C-F607-4BE2-9B09FCE439E9}"/>
              </a:ext>
            </a:extLst>
          </p:cNvPr>
          <p:cNvPicPr preferRelativeResize="0"/>
          <p:nvPr/>
        </p:nvPicPr>
        <p:blipFill rotWithShape="1">
          <a:blip r:embed="rId3">
            <a:alphaModFix/>
          </a:blip>
          <a:srcRect/>
          <a:stretch/>
        </p:blipFill>
        <p:spPr>
          <a:xfrm>
            <a:off x="200593" y="14797"/>
            <a:ext cx="2237740" cy="755015"/>
          </a:xfrm>
          <a:prstGeom prst="rect">
            <a:avLst/>
          </a:prstGeom>
          <a:noFill/>
          <a:ln>
            <a:noFill/>
          </a:ln>
        </p:spPr>
      </p:pic>
    </p:spTree>
    <p:extLst>
      <p:ext uri="{BB962C8B-B14F-4D97-AF65-F5344CB8AC3E}">
        <p14:creationId xmlns:p14="http://schemas.microsoft.com/office/powerpoint/2010/main" val="33689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94B-4898-D68E-3CF0-ADAA9CCE843A}"/>
              </a:ext>
            </a:extLst>
          </p:cNvPr>
          <p:cNvSpPr>
            <a:spLocks noGrp="1"/>
          </p:cNvSpPr>
          <p:nvPr>
            <p:ph type="title"/>
          </p:nvPr>
        </p:nvSpPr>
        <p:spPr>
          <a:xfrm>
            <a:off x="838200" y="358105"/>
            <a:ext cx="10515600" cy="856388"/>
          </a:xfrm>
        </p:spPr>
        <p:txBody>
          <a:bodyPr/>
          <a:lstStyle/>
          <a:p>
            <a:pPr algn="ctr"/>
            <a:r>
              <a:rPr lang="en-US" sz="4400" dirty="0">
                <a:latin typeface="Times New Roman"/>
                <a:ea typeface="Times New Roman"/>
                <a:cs typeface="Times New Roman"/>
                <a:sym typeface="Times New Roman"/>
              </a:rPr>
              <a:t>     Existing Approaches/Related Works</a:t>
            </a:r>
          </a:p>
        </p:txBody>
      </p:sp>
      <p:sp>
        <p:nvSpPr>
          <p:cNvPr id="3" name="Content Placeholder 2">
            <a:extLst>
              <a:ext uri="{FF2B5EF4-FFF2-40B4-BE49-F238E27FC236}">
                <a16:creationId xmlns:a16="http://schemas.microsoft.com/office/drawing/2014/main" id="{4E6071A3-BB31-82CB-B045-C41EC1A4BF4B}"/>
              </a:ext>
            </a:extLst>
          </p:cNvPr>
          <p:cNvSpPr>
            <a:spLocks noGrp="1"/>
          </p:cNvSpPr>
          <p:nvPr>
            <p:ph idx="1"/>
          </p:nvPr>
        </p:nvSpPr>
        <p:spPr>
          <a:xfrm>
            <a:off x="0" y="1214492"/>
            <a:ext cx="12191999" cy="5643507"/>
          </a:xfrm>
        </p:spPr>
        <p:txBody>
          <a:bodyPr>
            <a:normAutofit/>
          </a:bodyPr>
          <a:lstStyle/>
          <a:p>
            <a:pPr marL="285750" indent="-285750" algn="just">
              <a:spcBef>
                <a:spcPts val="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sym typeface="Arial"/>
              </a:rPr>
              <a:t>AI in Agriculture: </a:t>
            </a:r>
          </a:p>
          <a:p>
            <a:pPr marL="0" indent="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sym typeface="Arial"/>
              </a:rPr>
              <a:t>Traditional farming practices often rely on manual inspection and heuristics, which are limited in scalability, timeliness, and adaptability to environmental changes. AI brings precision and real-time analytics to optimize decision-making in farming.</a:t>
            </a:r>
          </a:p>
          <a:p>
            <a:pPr marL="285750" indent="-285750" algn="just">
              <a:spcBef>
                <a:spcPts val="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sym typeface="Arial"/>
              </a:rPr>
              <a:t>Crop Recommendation Systems: </a:t>
            </a:r>
          </a:p>
          <a:p>
            <a:pPr marL="0" indent="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sym typeface="Arial"/>
              </a:rPr>
              <a:t>Early machine learning models such as Decision Trees and Support Vector Machines (SVMs) were used for basic crop selection tasks. These models lacked generalization across ago climatic zones.</a:t>
            </a:r>
          </a:p>
          <a:p>
            <a:pPr marL="285750" indent="-285750" algn="just">
              <a:spcBef>
                <a:spcPts val="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sym typeface="Arial"/>
              </a:rPr>
              <a:t>Random Forest Models: </a:t>
            </a:r>
          </a:p>
          <a:p>
            <a:pPr marL="0" indent="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sym typeface="Arial"/>
              </a:rPr>
              <a:t>More recent approaches use Random Forest (RF) algorithms due to their ability to model complex relationships among soil, weather, and historical crop data. However, they still require extensive feature engineering and large datasets.</a:t>
            </a:r>
          </a:p>
          <a:p>
            <a:pPr marL="285750" indent="-285750" algn="just">
              <a:spcBef>
                <a:spcPts val="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sym typeface="Arial"/>
              </a:rPr>
              <a:t>Yield Prediction Models: </a:t>
            </a:r>
          </a:p>
          <a:p>
            <a:pPr marL="0" indent="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sym typeface="Arial"/>
              </a:rPr>
              <a:t>Traditional regression models fell short in capturing temporal trends. LSTM (Long Short-Term Memory) networks now provide better accuracy by handling time-series data and identifying long-term dependencies.</a:t>
            </a:r>
          </a:p>
          <a:p>
            <a:pPr marL="285750" indent="-285750" algn="just">
              <a:spcBef>
                <a:spcPts val="0"/>
              </a:spcBef>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sym typeface="Arial"/>
              </a:rPr>
              <a:t>Limitations: </a:t>
            </a:r>
          </a:p>
          <a:p>
            <a:pPr marL="0" indent="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sym typeface="Arial"/>
              </a:rPr>
              <a:t>Many models still do not integrate real-time agronomic data (e.g., pest infestations, soil health), limiting their usefulness in dynamic field conditions.</a:t>
            </a:r>
            <a:endParaRPr lang="en-IN" sz="1800" dirty="0">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342900" algn="l" defTabSz="914400" rtl="0" eaLnBrk="1" fontAlgn="auto" latinLnBrk="0" hangingPunct="1">
              <a:lnSpc>
                <a:spcPct val="115000"/>
              </a:lnSpc>
              <a:spcBef>
                <a:spcPts val="0"/>
              </a:spcBef>
              <a:spcAft>
                <a:spcPts val="0"/>
              </a:spcAft>
              <a:buClr>
                <a:srgbClr val="000000"/>
              </a:buClr>
              <a:buSzPts val="1800"/>
              <a:buFont typeface="Times New Roman"/>
              <a:buChar char="●"/>
              <a:tabLst/>
              <a:defRPr/>
            </a:pPr>
            <a:endPar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457200" marR="0" lvl="0" indent="-342900" algn="l" defTabSz="914400" rtl="0" eaLnBrk="1" fontAlgn="auto" latinLnBrk="0" hangingPunct="1">
              <a:lnSpc>
                <a:spcPct val="115000"/>
              </a:lnSpc>
              <a:spcBef>
                <a:spcPts val="0"/>
              </a:spcBef>
              <a:spcAft>
                <a:spcPts val="0"/>
              </a:spcAft>
              <a:buClr>
                <a:srgbClr val="000000"/>
              </a:buClr>
              <a:buSzPts val="1800"/>
              <a:buFont typeface="Times New Roman"/>
              <a:buChar char="●"/>
              <a:tabLst/>
              <a:defRPr/>
            </a:pPr>
            <a:endPar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pic>
        <p:nvPicPr>
          <p:cNvPr id="6" name="Google Shape;77;p15">
            <a:extLst>
              <a:ext uri="{FF2B5EF4-FFF2-40B4-BE49-F238E27FC236}">
                <a16:creationId xmlns:a16="http://schemas.microsoft.com/office/drawing/2014/main" id="{BFC70F90-922E-8BF7-B121-26FF5D30277A}"/>
              </a:ext>
            </a:extLst>
          </p:cNvPr>
          <p:cNvPicPr preferRelativeResize="0"/>
          <p:nvPr/>
        </p:nvPicPr>
        <p:blipFill rotWithShape="1">
          <a:blip r:embed="rId2">
            <a:alphaModFix/>
          </a:blip>
          <a:srcRect/>
          <a:stretch/>
        </p:blipFill>
        <p:spPr>
          <a:xfrm>
            <a:off x="0" y="31284"/>
            <a:ext cx="2237740" cy="755015"/>
          </a:xfrm>
          <a:prstGeom prst="rect">
            <a:avLst/>
          </a:prstGeom>
          <a:noFill/>
          <a:ln>
            <a:noFill/>
          </a:ln>
        </p:spPr>
      </p:pic>
    </p:spTree>
    <p:extLst>
      <p:ext uri="{BB962C8B-B14F-4D97-AF65-F5344CB8AC3E}">
        <p14:creationId xmlns:p14="http://schemas.microsoft.com/office/powerpoint/2010/main" val="2788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DE74-F90C-3F08-622D-B2AA9D8026A6}"/>
              </a:ext>
            </a:extLst>
          </p:cNvPr>
          <p:cNvSpPr>
            <a:spLocks noGrp="1"/>
          </p:cNvSpPr>
          <p:nvPr>
            <p:ph type="title"/>
          </p:nvPr>
        </p:nvSpPr>
        <p:spPr>
          <a:xfrm>
            <a:off x="838200" y="241645"/>
            <a:ext cx="10515600" cy="856388"/>
          </a:xfrm>
        </p:spPr>
        <p:txBody>
          <a:bodyPr/>
          <a:lstStyle/>
          <a:p>
            <a:pPr algn="ctr"/>
            <a:r>
              <a:rPr lang="en-US" sz="4400" dirty="0">
                <a:latin typeface="Times New Roman"/>
                <a:ea typeface="Times New Roman"/>
                <a:cs typeface="Times New Roman"/>
                <a:sym typeface="Times New Roman"/>
              </a:rPr>
              <a:t>Problems in Existing Approaches </a:t>
            </a:r>
          </a:p>
        </p:txBody>
      </p:sp>
      <p:sp>
        <p:nvSpPr>
          <p:cNvPr id="3" name="Content Placeholder 2">
            <a:extLst>
              <a:ext uri="{FF2B5EF4-FFF2-40B4-BE49-F238E27FC236}">
                <a16:creationId xmlns:a16="http://schemas.microsoft.com/office/drawing/2014/main" id="{5A51C844-AE40-7E49-4061-022131078C43}"/>
              </a:ext>
            </a:extLst>
          </p:cNvPr>
          <p:cNvSpPr>
            <a:spLocks noGrp="1"/>
          </p:cNvSpPr>
          <p:nvPr>
            <p:ph idx="1"/>
          </p:nvPr>
        </p:nvSpPr>
        <p:spPr>
          <a:xfrm>
            <a:off x="0" y="1124666"/>
            <a:ext cx="11353800" cy="6034673"/>
          </a:xfrm>
        </p:spPr>
        <p:txBody>
          <a:bodyPr>
            <a:noAutofit/>
          </a:bodyPr>
          <a:lstStyle/>
          <a:p>
            <a:pPr marL="457200" marR="0" lvl="0" indent="-342900" algn="l" defTabSz="914400" rtl="0" eaLnBrk="1" fontAlgn="auto" latinLnBrk="0" hangingPunct="1">
              <a:lnSpc>
                <a:spcPct val="115000"/>
              </a:lnSpc>
              <a:spcBef>
                <a:spcPts val="1200"/>
              </a:spcBef>
              <a:spcAft>
                <a:spcPts val="0"/>
              </a:spcAft>
              <a:buClr>
                <a:srgbClr val="000000"/>
              </a:buClr>
              <a:buSzPts val="1800"/>
              <a:buFont typeface="Times New Roman"/>
              <a:buChar char="●"/>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Plant Disease Detection: CNNs like VGG16, </a:t>
            </a:r>
            <a:r>
              <a:rPr kumimoji="0" lang="en-US" sz="18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ResNet</a:t>
            </a: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and Inception have been applied to identify plant diseases from leaf images. </a:t>
            </a:r>
            <a:r>
              <a:rPr kumimoji="0" lang="en-US" sz="1800" b="0"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ResNet</a:t>
            </a: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in particular, excels with deeper networks and skip connections.</a:t>
            </a:r>
          </a:p>
          <a:p>
            <a:pPr marL="457200" marR="0" lvl="0" indent="-342900" algn="l" defTabSz="914400" rtl="0" eaLnBrk="1" fontAlgn="auto" latinLnBrk="0" hangingPunct="1">
              <a:lnSpc>
                <a:spcPct val="115000"/>
              </a:lnSpc>
              <a:spcBef>
                <a:spcPts val="1200"/>
              </a:spcBef>
              <a:spcAft>
                <a:spcPts val="0"/>
              </a:spcAft>
              <a:buClr>
                <a:srgbClr val="000000"/>
              </a:buClr>
              <a:buSzPts val="1800"/>
              <a:buFont typeface="Times New Roman"/>
              <a:buChar char="●"/>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Challenges in CNNs: Most disease detection models are trained on limited datasets, making them less effective in diverse real-world scenarios. Transfer learning and data augmentation are used to improve performance.</a:t>
            </a:r>
          </a:p>
          <a:p>
            <a:pPr marL="457200" marR="0" lvl="0" indent="-342900" algn="l" defTabSz="914400" rtl="0" eaLnBrk="1" fontAlgn="auto" latinLnBrk="0" hangingPunct="1">
              <a:lnSpc>
                <a:spcPct val="115000"/>
              </a:lnSpc>
              <a:spcBef>
                <a:spcPts val="1200"/>
              </a:spcBef>
              <a:spcAft>
                <a:spcPts val="0"/>
              </a:spcAft>
              <a:buClr>
                <a:srgbClr val="000000"/>
              </a:buClr>
              <a:buSzPts val="1800"/>
              <a:buFont typeface="Times New Roman"/>
              <a:buChar char="●"/>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NLP-Based Chatbots: Early chatbots were rule-based, offering limited flexibility. Newer NLP tools use transformer-based models like m BERT for multilingual support and real-time conversation.</a:t>
            </a:r>
          </a:p>
          <a:p>
            <a:pPr marL="457200" marR="0" lvl="0" indent="-342900" algn="l" defTabSz="914400" rtl="0" eaLnBrk="1" fontAlgn="auto" latinLnBrk="0" hangingPunct="1">
              <a:lnSpc>
                <a:spcPct val="115000"/>
              </a:lnSpc>
              <a:spcBef>
                <a:spcPts val="1200"/>
              </a:spcBef>
              <a:spcAft>
                <a:spcPts val="0"/>
              </a:spcAft>
              <a:buClr>
                <a:srgbClr val="000000"/>
              </a:buClr>
              <a:buSzPts val="1800"/>
              <a:buFont typeface="Times New Roman"/>
              <a:buChar char="●"/>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Accessibility Issues: Many farmers lack literacy or digital skills. Voice-enabled chatbots bridge this gap by supporting regional languages and speech recognition.</a:t>
            </a:r>
          </a:p>
          <a:p>
            <a:pPr marL="457200" marR="0" lvl="0" indent="-342900" algn="l" defTabSz="914400" rtl="0" eaLnBrk="1" fontAlgn="auto" latinLnBrk="0" hangingPunct="1">
              <a:lnSpc>
                <a:spcPct val="115000"/>
              </a:lnSpc>
              <a:spcBef>
                <a:spcPts val="1200"/>
              </a:spcBef>
              <a:spcAft>
                <a:spcPts val="0"/>
              </a:spcAft>
              <a:buClr>
                <a:srgbClr val="000000"/>
              </a:buClr>
              <a:buSzPts val="1800"/>
              <a:buFont typeface="Times New Roman"/>
              <a:buChar char="●"/>
              <a:tabLst/>
              <a:defRPr/>
            </a:pPr>
            <a:r>
              <a:rPr kumimoji="0" lang="en-US" sz="18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Supporting Technologies: IoT devices collect real-time data, edge computing allows offline AI processing, and blockchain ensures secure, transparent data sharing.</a:t>
            </a:r>
          </a:p>
        </p:txBody>
      </p:sp>
      <p:pic>
        <p:nvPicPr>
          <p:cNvPr id="4" name="Google Shape;77;p15">
            <a:extLst>
              <a:ext uri="{FF2B5EF4-FFF2-40B4-BE49-F238E27FC236}">
                <a16:creationId xmlns:a16="http://schemas.microsoft.com/office/drawing/2014/main" id="{CBAF1481-B19F-1B86-1671-93EE72B74663}"/>
              </a:ext>
            </a:extLst>
          </p:cNvPr>
          <p:cNvPicPr preferRelativeResize="0"/>
          <p:nvPr/>
        </p:nvPicPr>
        <p:blipFill rotWithShape="1">
          <a:blip r:embed="rId2">
            <a:alphaModFix/>
          </a:blip>
          <a:srcRect/>
          <a:stretch/>
        </p:blipFill>
        <p:spPr>
          <a:xfrm>
            <a:off x="0" y="0"/>
            <a:ext cx="2237740" cy="755015"/>
          </a:xfrm>
          <a:prstGeom prst="rect">
            <a:avLst/>
          </a:prstGeom>
          <a:noFill/>
          <a:ln>
            <a:noFill/>
          </a:ln>
        </p:spPr>
      </p:pic>
    </p:spTree>
    <p:extLst>
      <p:ext uri="{BB962C8B-B14F-4D97-AF65-F5344CB8AC3E}">
        <p14:creationId xmlns:p14="http://schemas.microsoft.com/office/powerpoint/2010/main" val="147303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495C4-94FF-5EC4-5C36-97EA5C109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100A1-4DB2-858D-E443-8E6F5A6F3559}"/>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Novelty</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5A5C4577-9144-54F5-472D-F5BA5560E60B}"/>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sp>
        <p:nvSpPr>
          <p:cNvPr id="8" name="TextBox 7">
            <a:extLst>
              <a:ext uri="{FF2B5EF4-FFF2-40B4-BE49-F238E27FC236}">
                <a16:creationId xmlns:a16="http://schemas.microsoft.com/office/drawing/2014/main" id="{D857912A-1D6F-5BF1-4E25-7B1C80F2060E}"/>
              </a:ext>
            </a:extLst>
          </p:cNvPr>
          <p:cNvSpPr txBox="1"/>
          <p:nvPr/>
        </p:nvSpPr>
        <p:spPr>
          <a:xfrm>
            <a:off x="838200" y="1690688"/>
            <a:ext cx="10515600" cy="3139321"/>
          </a:xfrm>
          <a:prstGeom prst="rect">
            <a:avLst/>
          </a:prstGeom>
          <a:noFill/>
        </p:spPr>
        <p:txBody>
          <a:bodyPr wrap="square">
            <a:spAutoFit/>
          </a:bodyPr>
          <a:lstStyle/>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Road blocks/ Bottle Necks:​</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Computational Resources: Training large language models like BERT Large is computationally intensive, limiting ​and optimization.​</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Domain-specific Challenges: Detecting bias demands capturing nuanced linguistic patterns and domain-specific knowledge, ​posing adaptation challenges.​</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Better accuracy for the plant disease​ </a:t>
            </a:r>
          </a:p>
          <a:p>
            <a:pPr marL="285750" indent="-285750">
              <a:buFont typeface="Arial" panose="020B0604020202020204" pitchFamily="34" charset="0"/>
              <a:buChar char="•"/>
            </a:pP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Ours uses the ResNet9 model for the prediction and it does better then CNN and other models that comes at 92-96% accuracy better then these models.(S. Priya, D. S. Meena and R. Kumar, "AI-powered sustainable agriculture: Integration of deep learning and machine learning for crop disease detection and yield prediction," Discover Artificial Intelligence, vol. 3, no. 1, pp. 1–12, Dec. 2023. [Online]. Available: </a:t>
            </a: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hlinkClick r:id="rId3"/>
              </a:rPr>
              <a:t>https://www.sciencedirect.com/science/article/pii/S2666154323002715</a:t>
            </a:r>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9134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137AF-C6FD-CF42-70AF-8661DA4FB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E324-EE2B-ACA5-E753-2F9785CCF81F}"/>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Proposed </a:t>
            </a:r>
            <a:r>
              <a:rPr kumimoji="0" lang="en-US" sz="4000" b="0" i="0" u="none" strike="noStrike" kern="0" cap="none" spc="-5" normalizeH="0" baseline="0" noProof="0" dirty="0" err="1">
                <a:ln>
                  <a:noFill/>
                </a:ln>
                <a:solidFill>
                  <a:prstClr val="black"/>
                </a:solidFill>
                <a:effectLst/>
                <a:uLnTx/>
                <a:uFillTx/>
                <a:latin typeface="Times New Roman"/>
                <a:ea typeface="+mj-ea"/>
                <a:cs typeface="Times New Roman"/>
              </a:rPr>
              <a:t>Methodogy</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575EFB5C-D159-C571-9ACA-0E7575B7775B}"/>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pic>
        <p:nvPicPr>
          <p:cNvPr id="4" name="Picture 3">
            <a:extLst>
              <a:ext uri="{FF2B5EF4-FFF2-40B4-BE49-F238E27FC236}">
                <a16:creationId xmlns:a16="http://schemas.microsoft.com/office/drawing/2014/main" id="{529F6282-99F3-888E-20ED-69F7D5F1A90D}"/>
              </a:ext>
            </a:extLst>
          </p:cNvPr>
          <p:cNvPicPr>
            <a:picLocks noChangeAspect="1"/>
          </p:cNvPicPr>
          <p:nvPr/>
        </p:nvPicPr>
        <p:blipFill>
          <a:blip r:embed="rId3"/>
          <a:stretch>
            <a:fillRect/>
          </a:stretch>
        </p:blipFill>
        <p:spPr>
          <a:xfrm>
            <a:off x="745498" y="1895010"/>
            <a:ext cx="11001921" cy="3869078"/>
          </a:xfrm>
          <a:prstGeom prst="rect">
            <a:avLst/>
          </a:prstGeom>
        </p:spPr>
      </p:pic>
    </p:spTree>
    <p:extLst>
      <p:ext uri="{BB962C8B-B14F-4D97-AF65-F5344CB8AC3E}">
        <p14:creationId xmlns:p14="http://schemas.microsoft.com/office/powerpoint/2010/main" val="19786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F83C4-F7C7-1A1F-6E7A-D566285D8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55A37-B5CA-78BD-5A46-BE29E6D287CF}"/>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Proposed Methodology</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346C590C-C648-0657-8CA9-AE074F978F12}"/>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pic>
        <p:nvPicPr>
          <p:cNvPr id="3" name="Picture 4">
            <a:extLst>
              <a:ext uri="{FF2B5EF4-FFF2-40B4-BE49-F238E27FC236}">
                <a16:creationId xmlns:a16="http://schemas.microsoft.com/office/drawing/2014/main" id="{E2345701-57EB-34C0-F223-5C4205608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869" y="1405032"/>
            <a:ext cx="4741230" cy="20239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0E3878-9770-D771-E6C3-7EDCC7E15358}"/>
              </a:ext>
            </a:extLst>
          </p:cNvPr>
          <p:cNvSpPr txBox="1"/>
          <p:nvPr/>
        </p:nvSpPr>
        <p:spPr>
          <a:xfrm>
            <a:off x="677779" y="3076555"/>
            <a:ext cx="10515600" cy="2585323"/>
          </a:xfrm>
          <a:prstGeom prst="rect">
            <a:avLst/>
          </a:prstGeom>
          <a:noFill/>
        </p:spPr>
        <p:txBody>
          <a:bodyPr wrap="square">
            <a:spAutoFit/>
          </a:bodyPr>
          <a:lstStyle/>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Crop Recommendation:​</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Uses a classification algorithm to suggest the most suitable crop based on soil and environmental 	conditions.​.​</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Disease Detection:​</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Processes plant images with a ResNet9 CNN-based image classifier to identify diseases .</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Yield Prediction:​</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Applies a regression model to estimate crop yield based on historical and real-time data.​</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Multilingual Chatbot:​</a:t>
            </a:r>
          </a:p>
          <a:p>
            <a:r>
              <a:rPr 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Utilizes NLP models to provide query-based insights in multiple languages.</a:t>
            </a:r>
            <a:endParaRPr lang="en-IN" dirty="0"/>
          </a:p>
        </p:txBody>
      </p:sp>
    </p:spTree>
    <p:extLst>
      <p:ext uri="{BB962C8B-B14F-4D97-AF65-F5344CB8AC3E}">
        <p14:creationId xmlns:p14="http://schemas.microsoft.com/office/powerpoint/2010/main" val="130052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1CAF2-EA43-1D79-14F8-D05011B7D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9B291-184F-7E22-7962-BD4E9148AFA2}"/>
              </a:ext>
            </a:extLst>
          </p:cNvPr>
          <p:cNvSpPr>
            <a:spLocks noGrp="1"/>
          </p:cNvSpPr>
          <p:nvPr>
            <p:ph type="title"/>
          </p:nvPr>
        </p:nvSpPr>
        <p:spPr/>
        <p:txBody>
          <a:bodyPr/>
          <a:lstStyle/>
          <a:p>
            <a:pPr algn="ctr"/>
            <a:r>
              <a:rPr kumimoji="0" lang="en-US" sz="4000" b="0" i="0" u="none" strike="noStrike" kern="0" cap="none" spc="-5" normalizeH="0" baseline="0" noProof="0" dirty="0">
                <a:ln>
                  <a:noFill/>
                </a:ln>
                <a:solidFill>
                  <a:prstClr val="black"/>
                </a:solidFill>
                <a:effectLst/>
                <a:uLnTx/>
                <a:uFillTx/>
                <a:latin typeface="Times New Roman"/>
                <a:ea typeface="+mj-ea"/>
                <a:cs typeface="Times New Roman"/>
              </a:rPr>
              <a:t>Results and Discussion</a:t>
            </a:r>
            <a:endParaRPr lang="en-IN" dirty="0">
              <a:latin typeface="Times New Roman" panose="02020603050405020304" pitchFamily="18" charset="0"/>
              <a:cs typeface="Times New Roman" panose="02020603050405020304" pitchFamily="18" charset="0"/>
            </a:endParaRPr>
          </a:p>
        </p:txBody>
      </p:sp>
      <p:pic>
        <p:nvPicPr>
          <p:cNvPr id="5" name="Google Shape;91;p17">
            <a:extLst>
              <a:ext uri="{FF2B5EF4-FFF2-40B4-BE49-F238E27FC236}">
                <a16:creationId xmlns:a16="http://schemas.microsoft.com/office/drawing/2014/main" id="{6A205E97-3129-4E8F-FACB-9A17DDCD3A58}"/>
              </a:ext>
            </a:extLst>
          </p:cNvPr>
          <p:cNvPicPr preferRelativeResize="0"/>
          <p:nvPr/>
        </p:nvPicPr>
        <p:blipFill rotWithShape="1">
          <a:blip r:embed="rId2">
            <a:alphaModFix/>
          </a:blip>
          <a:srcRect/>
          <a:stretch/>
        </p:blipFill>
        <p:spPr>
          <a:xfrm>
            <a:off x="0" y="160803"/>
            <a:ext cx="2237740" cy="755015"/>
          </a:xfrm>
          <a:prstGeom prst="rect">
            <a:avLst/>
          </a:prstGeom>
          <a:noFill/>
          <a:ln>
            <a:noFill/>
          </a:ln>
        </p:spPr>
      </p:pic>
      <p:pic>
        <p:nvPicPr>
          <p:cNvPr id="4" name="Picture 2">
            <a:extLst>
              <a:ext uri="{FF2B5EF4-FFF2-40B4-BE49-F238E27FC236}">
                <a16:creationId xmlns:a16="http://schemas.microsoft.com/office/drawing/2014/main" id="{AA570C04-5845-28CA-5CD0-549F2DE1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740" y="1895010"/>
            <a:ext cx="6728625" cy="345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8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1269</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AI-Powered Sustainable Agriculture Project Category: Research</vt:lpstr>
      <vt:lpstr>Abstract</vt:lpstr>
      <vt:lpstr>Introduction to Project</vt:lpstr>
      <vt:lpstr>     Existing Approaches/Related Works</vt:lpstr>
      <vt:lpstr>Problems in Existing Approaches </vt:lpstr>
      <vt:lpstr>Novelty</vt:lpstr>
      <vt:lpstr>Proposed Methodogy</vt:lpstr>
      <vt:lpstr>Proposed Methodology</vt:lpstr>
      <vt:lpstr>Results and Discussion</vt:lpstr>
      <vt:lpstr>Results and Discussion</vt:lpstr>
      <vt:lpstr>Results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ZEROTH REVIEW College Club Activity System Project Category: PRODUCT</dc:title>
  <dc:creator>Ankit Adhikari</dc:creator>
  <cp:lastModifiedBy>jayesh poonia</cp:lastModifiedBy>
  <cp:revision>14</cp:revision>
  <dcterms:created xsi:type="dcterms:W3CDTF">2024-08-01T11:13:35Z</dcterms:created>
  <dcterms:modified xsi:type="dcterms:W3CDTF">2025-05-11T14:09:46Z</dcterms:modified>
</cp:coreProperties>
</file>