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4dd7cba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4dd7cba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4dd7cba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4dd7cba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4dd7cba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4dd7cba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4dd7cba7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4dd7cba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4dd7cba7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4dd7cba7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4dd7cba7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4dd7cba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2" name="Google Shape;52;p13"/>
          <p:cNvGrpSpPr/>
          <p:nvPr/>
        </p:nvGrpSpPr>
        <p:grpSpPr>
          <a:xfrm>
            <a:off x="28075" y="-1"/>
            <a:ext cx="9115906" cy="5106931"/>
            <a:chOff x="78750" y="75450"/>
            <a:chExt cx="8986500" cy="4992600"/>
          </a:xfrm>
        </p:grpSpPr>
        <p:sp>
          <p:nvSpPr>
            <p:cNvPr id="53" name="Google Shape;53;p13"/>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13"/>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pic>
        <p:nvPicPr>
          <p:cNvPr id="56" name="Google Shape;56;p13"/>
          <p:cNvPicPr preferRelativeResize="0"/>
          <p:nvPr/>
        </p:nvPicPr>
        <p:blipFill>
          <a:blip r:embed="rId2">
            <a:alphaModFix/>
          </a:blip>
          <a:stretch>
            <a:fillRect/>
          </a:stretch>
        </p:blipFill>
        <p:spPr>
          <a:xfrm>
            <a:off x="8261175" y="4418100"/>
            <a:ext cx="719250" cy="526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78750" y="75450"/>
            <a:ext cx="8986500" cy="4992600"/>
            <a:chOff x="78750" y="75450"/>
            <a:chExt cx="8986500" cy="4992600"/>
          </a:xfrm>
        </p:grpSpPr>
        <p:sp>
          <p:nvSpPr>
            <p:cNvPr id="62" name="Google Shape;62;p14"/>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nvSpPr>
        <p:spPr>
          <a:xfrm>
            <a:off x="344500" y="1766075"/>
            <a:ext cx="8643300" cy="174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6AA84F"/>
                </a:solidFill>
              </a:rPr>
              <a:t>Plant Pals </a:t>
            </a:r>
            <a:endParaRPr b="1" sz="5200">
              <a:solidFill>
                <a:srgbClr val="6AA84F"/>
              </a:solidFill>
            </a:endParaRPr>
          </a:p>
          <a:p>
            <a:pPr indent="0" lvl="0" marL="0" rtl="0" algn="ctr">
              <a:spcBef>
                <a:spcPts val="0"/>
              </a:spcBef>
              <a:spcAft>
                <a:spcPts val="0"/>
              </a:spcAft>
              <a:buNone/>
            </a:pPr>
            <a:r>
              <a:rPr b="1" lang="en" sz="5200">
                <a:solidFill>
                  <a:srgbClr val="6AA84F"/>
                </a:solidFill>
              </a:rPr>
              <a:t>Customer Survey Results</a:t>
            </a:r>
            <a:endParaRPr b="1" sz="5200">
              <a:solidFill>
                <a:srgbClr val="6AA84F"/>
              </a:solidFill>
            </a:endParaRPr>
          </a:p>
        </p:txBody>
      </p:sp>
      <p:pic>
        <p:nvPicPr>
          <p:cNvPr id="65" name="Google Shape;65;p14"/>
          <p:cNvPicPr preferRelativeResize="0"/>
          <p:nvPr/>
        </p:nvPicPr>
        <p:blipFill>
          <a:blip r:embed="rId3">
            <a:alphaModFix/>
          </a:blip>
          <a:stretch>
            <a:fillRect/>
          </a:stretch>
        </p:blipFill>
        <p:spPr>
          <a:xfrm>
            <a:off x="3526974" y="236650"/>
            <a:ext cx="2090075" cy="1529425"/>
          </a:xfrm>
          <a:prstGeom prst="rect">
            <a:avLst/>
          </a:prstGeom>
          <a:noFill/>
          <a:ln>
            <a:noFill/>
          </a:ln>
        </p:spPr>
      </p:pic>
      <p:sp>
        <p:nvSpPr>
          <p:cNvPr id="66" name="Google Shape;66;p14"/>
          <p:cNvSpPr txBox="1"/>
          <p:nvPr/>
        </p:nvSpPr>
        <p:spPr>
          <a:xfrm>
            <a:off x="1020250" y="3515800"/>
            <a:ext cx="7291800" cy="9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200">
                <a:solidFill>
                  <a:srgbClr val="1F1F1F"/>
                </a:solidFill>
                <a:highlight>
                  <a:srgbClr val="FFFFFF"/>
                </a:highlight>
              </a:rPr>
              <a:t>Plant Pals recently shipped test batches of plants to customers in advance of the formal service launch. To gauge customer satisfaction with the product and the service, your team surveyed 50 customers over a period of four weeks. After two weeks, the survey revealed three major issues concerning product quality, delivery timelines, and customer support. This feedback helped you make improvements to later test shipments.</a:t>
            </a:r>
            <a:endParaRPr i="1" sz="12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5"/>
          <p:cNvGrpSpPr/>
          <p:nvPr/>
        </p:nvGrpSpPr>
        <p:grpSpPr>
          <a:xfrm>
            <a:off x="28075" y="-1"/>
            <a:ext cx="9115906" cy="5106931"/>
            <a:chOff x="78750" y="75450"/>
            <a:chExt cx="8986500" cy="4992600"/>
          </a:xfrm>
        </p:grpSpPr>
        <p:sp>
          <p:nvSpPr>
            <p:cNvPr id="72" name="Google Shape;72;p15"/>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nvSpPr>
        <p:spPr>
          <a:xfrm>
            <a:off x="331225" y="227650"/>
            <a:ext cx="8552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t>Did your shipment arrive on time?</a:t>
            </a:r>
            <a:endParaRPr sz="1500"/>
          </a:p>
        </p:txBody>
      </p:sp>
      <p:sp>
        <p:nvSpPr>
          <p:cNvPr id="75" name="Google Shape;75;p15"/>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pic>
        <p:nvPicPr>
          <p:cNvPr id="76" name="Google Shape;76;p15"/>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77" name="Google Shape;77;p15"/>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sp>
        <p:nvSpPr>
          <p:cNvPr id="78" name="Google Shape;78;p15"/>
          <p:cNvSpPr txBox="1"/>
          <p:nvPr/>
        </p:nvSpPr>
        <p:spPr>
          <a:xfrm>
            <a:off x="910825" y="4253825"/>
            <a:ext cx="73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a:t>
            </a:r>
            <a:r>
              <a:rPr lang="en" sz="1200">
                <a:solidFill>
                  <a:srgbClr val="38761D"/>
                </a:solidFill>
              </a:rPr>
              <a:t> On-time deliveries rose to 90% by the end of the survey - a solid </a:t>
            </a:r>
            <a:r>
              <a:rPr lang="en" sz="1200">
                <a:solidFill>
                  <a:srgbClr val="38761D"/>
                </a:solidFill>
              </a:rPr>
              <a:t>improvement</a:t>
            </a:r>
            <a:r>
              <a:rPr lang="en" sz="1200">
                <a:solidFill>
                  <a:srgbClr val="38761D"/>
                </a:solidFill>
              </a:rPr>
              <a:t>, but </a:t>
            </a:r>
            <a:r>
              <a:rPr lang="en" sz="1200">
                <a:solidFill>
                  <a:srgbClr val="38761D"/>
                </a:solidFill>
              </a:rPr>
              <a:t>still</a:t>
            </a:r>
            <a:r>
              <a:rPr lang="en" sz="1200">
                <a:solidFill>
                  <a:srgbClr val="38761D"/>
                </a:solidFill>
              </a:rPr>
              <a:t> short of our 95% target. Investigate additional reasons for delays.</a:t>
            </a:r>
            <a:endParaRPr sz="1200">
              <a:solidFill>
                <a:srgbClr val="38761D"/>
              </a:solidFill>
            </a:endParaRPr>
          </a:p>
        </p:txBody>
      </p:sp>
      <p:pic>
        <p:nvPicPr>
          <p:cNvPr id="79" name="Google Shape;79;p15" title="Chart"/>
          <p:cNvPicPr preferRelativeResize="0"/>
          <p:nvPr/>
        </p:nvPicPr>
        <p:blipFill>
          <a:blip r:embed="rId4">
            <a:alphaModFix/>
          </a:blip>
          <a:stretch>
            <a:fillRect/>
          </a:stretch>
        </p:blipFill>
        <p:spPr>
          <a:xfrm>
            <a:off x="1725475" y="643150"/>
            <a:ext cx="5495121" cy="339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6"/>
          <p:cNvGrpSpPr/>
          <p:nvPr/>
        </p:nvGrpSpPr>
        <p:grpSpPr>
          <a:xfrm>
            <a:off x="28075" y="-1"/>
            <a:ext cx="9115906" cy="5106931"/>
            <a:chOff x="78750" y="75450"/>
            <a:chExt cx="8986500" cy="4992600"/>
          </a:xfrm>
        </p:grpSpPr>
        <p:sp>
          <p:nvSpPr>
            <p:cNvPr id="85" name="Google Shape;85;p16"/>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6"/>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88" name="Google Shape;88;p16"/>
          <p:cNvSpPr txBox="1"/>
          <p:nvPr/>
        </p:nvSpPr>
        <p:spPr>
          <a:xfrm>
            <a:off x="910825" y="4253825"/>
            <a:ext cx="729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 50% of customers preferred a drop-off before 9 AM. 80% before 12 PM. Consider adding more early morning routes, which could help successful, on-time deliveries to 95%.</a:t>
            </a:r>
            <a:endParaRPr sz="1200">
              <a:solidFill>
                <a:srgbClr val="38761D"/>
              </a:solidFill>
            </a:endParaRPr>
          </a:p>
        </p:txBody>
      </p:sp>
      <p:pic>
        <p:nvPicPr>
          <p:cNvPr id="89" name="Google Shape;89;p16"/>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90" name="Google Shape;90;p16"/>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568950" y="227675"/>
            <a:ext cx="8006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t>What is your preferred time of day to receive a shipment from Plant Pals?</a:t>
            </a:r>
            <a:endParaRPr sz="1500"/>
          </a:p>
        </p:txBody>
      </p:sp>
      <p:sp>
        <p:nvSpPr>
          <p:cNvPr id="92" name="Google Shape;92;p16"/>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pic>
        <p:nvPicPr>
          <p:cNvPr id="93" name="Google Shape;93;p16" title="Points scored"/>
          <p:cNvPicPr preferRelativeResize="0"/>
          <p:nvPr/>
        </p:nvPicPr>
        <p:blipFill>
          <a:blip r:embed="rId4">
            <a:alphaModFix/>
          </a:blip>
          <a:stretch>
            <a:fillRect/>
          </a:stretch>
        </p:blipFill>
        <p:spPr>
          <a:xfrm>
            <a:off x="1567810" y="623025"/>
            <a:ext cx="5983914" cy="37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7"/>
          <p:cNvGrpSpPr/>
          <p:nvPr/>
        </p:nvGrpSpPr>
        <p:grpSpPr>
          <a:xfrm>
            <a:off x="28075" y="-1"/>
            <a:ext cx="9115906" cy="5106931"/>
            <a:chOff x="78750" y="75450"/>
            <a:chExt cx="8986500" cy="4992600"/>
          </a:xfrm>
        </p:grpSpPr>
        <p:sp>
          <p:nvSpPr>
            <p:cNvPr id="99" name="Google Shape;99;p17"/>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7"/>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102" name="Google Shape;102;p17"/>
          <p:cNvSpPr txBox="1"/>
          <p:nvPr/>
        </p:nvSpPr>
        <p:spPr>
          <a:xfrm>
            <a:off x="764425" y="4101425"/>
            <a:ext cx="762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 </a:t>
            </a:r>
            <a:endParaRPr sz="1200">
              <a:solidFill>
                <a:srgbClr val="38761D"/>
              </a:solidFill>
            </a:endParaRPr>
          </a:p>
        </p:txBody>
      </p:sp>
      <p:pic>
        <p:nvPicPr>
          <p:cNvPr id="103" name="Google Shape;103;p17"/>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104" name="Google Shape;104;p17"/>
          <p:cNvSpPr txBox="1"/>
          <p:nvPr/>
        </p:nvSpPr>
        <p:spPr>
          <a:xfrm>
            <a:off x="421950" y="144800"/>
            <a:ext cx="8300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500">
                <a:solidFill>
                  <a:schemeClr val="dk1"/>
                </a:solidFill>
              </a:rPr>
              <a:t>On a scale of 1 to 5, with 1 being the lowest and 5 being the highest, how satisfied are you with customer support?</a:t>
            </a:r>
            <a:endParaRPr sz="1500"/>
          </a:p>
        </p:txBody>
      </p:sp>
      <p:sp>
        <p:nvSpPr>
          <p:cNvPr id="105" name="Google Shape;105;p17"/>
          <p:cNvSpPr/>
          <p:nvPr/>
        </p:nvSpPr>
        <p:spPr>
          <a:xfrm>
            <a:off x="1867950" y="749588"/>
            <a:ext cx="5408100" cy="3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pic>
        <p:nvPicPr>
          <p:cNvPr id="107" name="Google Shape;107;p17" title="Points scored"/>
          <p:cNvPicPr preferRelativeResize="0"/>
          <p:nvPr/>
        </p:nvPicPr>
        <p:blipFill>
          <a:blip r:embed="rId4">
            <a:alphaModFix/>
          </a:blip>
          <a:stretch>
            <a:fillRect/>
          </a:stretch>
        </p:blipFill>
        <p:spPr>
          <a:xfrm>
            <a:off x="412836" y="0"/>
            <a:ext cx="8318328"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8"/>
          <p:cNvGrpSpPr/>
          <p:nvPr/>
        </p:nvGrpSpPr>
        <p:grpSpPr>
          <a:xfrm>
            <a:off x="28075" y="-1"/>
            <a:ext cx="9115906" cy="5106931"/>
            <a:chOff x="78750" y="75450"/>
            <a:chExt cx="8986500" cy="4992600"/>
          </a:xfrm>
        </p:grpSpPr>
        <p:sp>
          <p:nvSpPr>
            <p:cNvPr id="113" name="Google Shape;113;p18"/>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8"/>
          <p:cNvSpPr txBox="1"/>
          <p:nvPr/>
        </p:nvSpPr>
        <p:spPr>
          <a:xfrm>
            <a:off x="248900" y="4323075"/>
            <a:ext cx="777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300"/>
          </a:p>
        </p:txBody>
      </p:sp>
      <p:sp>
        <p:nvSpPr>
          <p:cNvPr id="116" name="Google Shape;116;p18"/>
          <p:cNvSpPr txBox="1"/>
          <p:nvPr/>
        </p:nvSpPr>
        <p:spPr>
          <a:xfrm>
            <a:off x="869100" y="4101425"/>
            <a:ext cx="748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rgbClr val="274E13"/>
                </a:solidFill>
              </a:rPr>
              <a:t>Key takeaways &amp; action items</a:t>
            </a:r>
            <a:r>
              <a:rPr lang="en" sz="1200">
                <a:solidFill>
                  <a:srgbClr val="274E13"/>
                </a:solidFill>
              </a:rPr>
              <a:t>:</a:t>
            </a:r>
            <a:r>
              <a:rPr lang="en" sz="1200">
                <a:solidFill>
                  <a:srgbClr val="38761D"/>
                </a:solidFill>
              </a:rPr>
              <a:t> </a:t>
            </a:r>
            <a:r>
              <a:rPr lang="en" sz="1200">
                <a:solidFill>
                  <a:schemeClr val="dk1"/>
                </a:solidFill>
              </a:rPr>
              <a:t> A number of customers volunteered that a live chat option would improve customer support. Also, many respondents found the guides and tutorials helpful. Research expanding these offerings for specific plant species. </a:t>
            </a:r>
            <a:endParaRPr sz="1200">
              <a:solidFill>
                <a:srgbClr val="38761D"/>
              </a:solidFill>
            </a:endParaRPr>
          </a:p>
        </p:txBody>
      </p:sp>
      <p:pic>
        <p:nvPicPr>
          <p:cNvPr id="117" name="Google Shape;117;p18"/>
          <p:cNvPicPr preferRelativeResize="0"/>
          <p:nvPr/>
        </p:nvPicPr>
        <p:blipFill>
          <a:blip r:embed="rId3">
            <a:alphaModFix/>
          </a:blip>
          <a:stretch>
            <a:fillRect/>
          </a:stretch>
        </p:blipFill>
        <p:spPr>
          <a:xfrm>
            <a:off x="8261175" y="4418100"/>
            <a:ext cx="719250" cy="526300"/>
          </a:xfrm>
          <a:prstGeom prst="rect">
            <a:avLst/>
          </a:prstGeom>
          <a:noFill/>
          <a:ln>
            <a:noFill/>
          </a:ln>
        </p:spPr>
      </p:pic>
      <p:sp>
        <p:nvSpPr>
          <p:cNvPr id="118" name="Google Shape;118;p18"/>
          <p:cNvSpPr txBox="1"/>
          <p:nvPr/>
        </p:nvSpPr>
        <p:spPr>
          <a:xfrm>
            <a:off x="3398625" y="2256925"/>
            <a:ext cx="2374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[Insert chart or graph here]</a:t>
            </a:r>
            <a:endParaRPr>
              <a:solidFill>
                <a:schemeClr val="dk2"/>
              </a:solidFill>
            </a:endParaRPr>
          </a:p>
        </p:txBody>
      </p:sp>
      <p:sp>
        <p:nvSpPr>
          <p:cNvPr id="119" name="Google Shape;119;p18"/>
          <p:cNvSpPr txBox="1"/>
          <p:nvPr/>
        </p:nvSpPr>
        <p:spPr>
          <a:xfrm>
            <a:off x="1621200" y="182625"/>
            <a:ext cx="5983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In general, how do you suggest we improve our customer support?</a:t>
            </a:r>
            <a:endParaRPr sz="1500"/>
          </a:p>
        </p:txBody>
      </p:sp>
      <p:pic>
        <p:nvPicPr>
          <p:cNvPr id="120" name="Google Shape;120;p18" title="Points scored"/>
          <p:cNvPicPr preferRelativeResize="0"/>
          <p:nvPr/>
        </p:nvPicPr>
        <p:blipFill>
          <a:blip r:embed="rId4">
            <a:alphaModFix/>
          </a:blip>
          <a:stretch>
            <a:fillRect/>
          </a:stretch>
        </p:blipFill>
        <p:spPr>
          <a:xfrm>
            <a:off x="1773987" y="695875"/>
            <a:ext cx="5596026" cy="346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9"/>
          <p:cNvGrpSpPr/>
          <p:nvPr/>
        </p:nvGrpSpPr>
        <p:grpSpPr>
          <a:xfrm>
            <a:off x="78750" y="75450"/>
            <a:ext cx="8986500" cy="4992600"/>
            <a:chOff x="78750" y="75450"/>
            <a:chExt cx="8986500" cy="4992600"/>
          </a:xfrm>
        </p:grpSpPr>
        <p:sp>
          <p:nvSpPr>
            <p:cNvPr id="126" name="Google Shape;126;p19"/>
            <p:cNvSpPr/>
            <p:nvPr/>
          </p:nvSpPr>
          <p:spPr>
            <a:xfrm>
              <a:off x="78750" y="75450"/>
              <a:ext cx="8986500" cy="4992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193800" y="184950"/>
              <a:ext cx="8756400" cy="47736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 name="Google Shape;128;p19"/>
          <p:cNvPicPr preferRelativeResize="0"/>
          <p:nvPr/>
        </p:nvPicPr>
        <p:blipFill>
          <a:blip r:embed="rId3">
            <a:alphaModFix/>
          </a:blip>
          <a:stretch>
            <a:fillRect/>
          </a:stretch>
        </p:blipFill>
        <p:spPr>
          <a:xfrm>
            <a:off x="8022923" y="4208075"/>
            <a:ext cx="916325" cy="670525"/>
          </a:xfrm>
          <a:prstGeom prst="rect">
            <a:avLst/>
          </a:prstGeom>
          <a:noFill/>
          <a:ln>
            <a:noFill/>
          </a:ln>
        </p:spPr>
      </p:pic>
      <p:sp>
        <p:nvSpPr>
          <p:cNvPr id="129" name="Google Shape;129;p19"/>
          <p:cNvSpPr txBox="1"/>
          <p:nvPr/>
        </p:nvSpPr>
        <p:spPr>
          <a:xfrm>
            <a:off x="683400" y="971350"/>
            <a:ext cx="7777200" cy="37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Previous survey results revealed some initial issues with the test launch. The latest results indicate we have successfully addressed some of those issues:</a:t>
            </a:r>
            <a:endParaRPr sz="1300">
              <a:solidFill>
                <a:schemeClr val="dk1"/>
              </a:solidFill>
            </a:endParaRPr>
          </a:p>
          <a:p>
            <a:pPr indent="-311150" lvl="0" marL="457200" rtl="0" algn="l">
              <a:lnSpc>
                <a:spcPct val="115000"/>
              </a:lnSpc>
              <a:spcBef>
                <a:spcPts val="1600"/>
              </a:spcBef>
              <a:spcAft>
                <a:spcPts val="0"/>
              </a:spcAft>
              <a:buClr>
                <a:schemeClr val="dk1"/>
              </a:buClr>
              <a:buSzPts val="1300"/>
              <a:buAutoNum type="arabicPeriod"/>
            </a:pPr>
            <a:r>
              <a:rPr lang="en" sz="1300">
                <a:solidFill>
                  <a:schemeClr val="dk1"/>
                </a:solidFill>
              </a:rPr>
              <a:t>Hiring more drivers led to a ~10% increase in on-time deliveries </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Customer satisfaction increased once we resolved the known technical issues</a:t>
            </a:r>
            <a:endParaRPr sz="1300">
              <a:solidFill>
                <a:schemeClr val="dk1"/>
              </a:solidFill>
            </a:endParaRPr>
          </a:p>
          <a:p>
            <a:pPr indent="0" lvl="0" marL="0" rtl="0" algn="l">
              <a:lnSpc>
                <a:spcPct val="115000"/>
              </a:lnSpc>
              <a:spcBef>
                <a:spcPts val="1600"/>
              </a:spcBef>
              <a:spcAft>
                <a:spcPts val="0"/>
              </a:spcAft>
              <a:buNone/>
            </a:pPr>
            <a:r>
              <a:rPr lang="en" sz="1300">
                <a:solidFill>
                  <a:schemeClr val="dk1"/>
                </a:solidFill>
              </a:rPr>
              <a:t>However, there is still room for improvement. We recommend: </a:t>
            </a:r>
            <a:endParaRPr sz="1300">
              <a:solidFill>
                <a:schemeClr val="dk1"/>
              </a:solidFill>
            </a:endParaRPr>
          </a:p>
          <a:p>
            <a:pPr indent="-311150" lvl="0" marL="457200" rtl="0" algn="l">
              <a:lnSpc>
                <a:spcPct val="115000"/>
              </a:lnSpc>
              <a:spcBef>
                <a:spcPts val="1600"/>
              </a:spcBef>
              <a:spcAft>
                <a:spcPts val="0"/>
              </a:spcAft>
              <a:buClr>
                <a:schemeClr val="dk1"/>
              </a:buClr>
              <a:buSzPts val="1300"/>
              <a:buAutoNum type="arabicPeriod"/>
            </a:pPr>
            <a:r>
              <a:rPr lang="en" sz="1300">
                <a:solidFill>
                  <a:schemeClr val="dk1"/>
                </a:solidFill>
              </a:rPr>
              <a:t>Focus on early deliveries to meet on-time delivery target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Customers prefer the live chat support option. Consider allocating more support resources to live chat support. Continue to create tutorials and guides for new offerings. </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Continue to survey consistently and monitor results for additional improvements</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p:txBody>
      </p:sp>
      <p:sp>
        <p:nvSpPr>
          <p:cNvPr id="130" name="Google Shape;130;p19"/>
          <p:cNvSpPr txBox="1"/>
          <p:nvPr/>
        </p:nvSpPr>
        <p:spPr>
          <a:xfrm>
            <a:off x="325900" y="2177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6AA84F"/>
                </a:solidFill>
              </a:rPr>
              <a:t>Conclusion and next steps</a:t>
            </a:r>
            <a:endParaRPr sz="27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