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61" r:id="rId3"/>
    <p:sldId id="262" r:id="rId4"/>
    <p:sldId id="258" r:id="rId5"/>
    <p:sldId id="260" r:id="rId6"/>
    <p:sldId id="263" r:id="rId7"/>
    <p:sldId id="259" r:id="rId8"/>
    <p:sldId id="257" r:id="rId9"/>
    <p:sldId id="264" r:id="rId10"/>
    <p:sldId id="267" r:id="rId11"/>
    <p:sldId id="265" r:id="rId12"/>
    <p:sldId id="266" r:id="rId13"/>
    <p:sldId id="268" r:id="rId14"/>
    <p:sldId id="269" r:id="rId15"/>
    <p:sldId id="270"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71" r:id="rId29"/>
    <p:sldId id="272" r:id="rId30"/>
    <p:sldId id="273" r:id="rId31"/>
    <p:sldId id="274" r:id="rId32"/>
    <p:sldId id="291" r:id="rId33"/>
    <p:sldId id="293" r:id="rId34"/>
    <p:sldId id="289" r:id="rId35"/>
    <p:sldId id="290" r:id="rId36"/>
    <p:sldId id="275" r:id="rId37"/>
    <p:sldId id="27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v Khurana" initials="LK" lastIdx="1" clrIdx="0">
    <p:extLst>
      <p:ext uri="{19B8F6BF-5375-455C-9EA6-DF929625EA0E}">
        <p15:presenceInfo xmlns:p15="http://schemas.microsoft.com/office/powerpoint/2012/main" userId="22c6a618e57fc7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154" y="43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A6C4E-A144-4055-BB9D-D90DC71B729D}" type="datetimeFigureOut">
              <a:rPr lang="en-US" smtClean="0"/>
              <a:t>12/1/2019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6A140-FA0C-4C9B-9C36-96E586F462ED}" type="slidenum">
              <a:rPr lang="en-US" smtClean="0"/>
              <a:t>‹#›</a:t>
            </a:fld>
            <a:endParaRPr lang="en-US"/>
          </a:p>
        </p:txBody>
      </p:sp>
    </p:spTree>
    <p:extLst>
      <p:ext uri="{BB962C8B-B14F-4D97-AF65-F5344CB8AC3E}">
        <p14:creationId xmlns:p14="http://schemas.microsoft.com/office/powerpoint/2010/main" val="154608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5ba07bc9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75ba07bc9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5ba07bc95_2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5ba07bc9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90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306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21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0340" y="2130425"/>
            <a:ext cx="7772400" cy="14700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656140" y="3886200"/>
            <a:ext cx="6400800" cy="1752600"/>
          </a:xfrm>
          <a:prstGeom prst="rect">
            <a:avLst/>
          </a:prstGeo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BED09-8FF8-9D44-9F15-9D3294696A95}" type="datetimeFigureOut">
              <a:rPr lang="en-US" smtClean="0"/>
              <a:t>11/30/2019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148251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4839" y="1166801"/>
            <a:ext cx="7556485" cy="11430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074839" y="2507701"/>
            <a:ext cx="7556485" cy="36184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BED09-8FF8-9D44-9F15-9D3294696A95}"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243561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8924" y="4406900"/>
            <a:ext cx="7772400" cy="1362075"/>
          </a:xfrm>
          <a:prstGeom prst="rect">
            <a:avLst/>
          </a:prstGeo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858924"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BED09-8FF8-9D44-9F15-9D3294696A95}" type="datetimeFigureOut">
              <a:rPr lang="en-US" smtClean="0"/>
              <a:t>11/30/2019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34746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0315" y="354875"/>
            <a:ext cx="7556485" cy="11430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74838" y="1600200"/>
            <a:ext cx="377605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4169" y="1600200"/>
            <a:ext cx="37526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BED09-8FF8-9D44-9F15-9D3294696A95}"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60532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4839" y="257721"/>
            <a:ext cx="7611961" cy="11430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4839" y="1535113"/>
            <a:ext cx="383851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74838" y="2174875"/>
            <a:ext cx="383851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8867" y="1535113"/>
            <a:ext cx="37179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68867" y="2174875"/>
            <a:ext cx="37179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BED09-8FF8-9D44-9F15-9D3294696A95}" type="datetimeFigureOut">
              <a:rPr lang="en-US" smtClean="0"/>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232894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4838" y="1166801"/>
            <a:ext cx="7556485" cy="114300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BED09-8FF8-9D44-9F15-9D3294696A95}" type="datetimeFigureOut">
              <a:rPr lang="en-US" smtClean="0"/>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1689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BED09-8FF8-9D44-9F15-9D3294696A95}" type="datetimeFigureOut">
              <a:rPr lang="en-US" smtClean="0"/>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216658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4839" y="273050"/>
            <a:ext cx="3008313" cy="1162050"/>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267952" y="273050"/>
            <a:ext cx="436337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4839"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BED09-8FF8-9D44-9F15-9D3294696A95}"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3372889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BED09-8FF8-9D44-9F15-9D3294696A95}"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0AF44-0932-5A4A-AD8B-B59E4CAEB575}" type="slidenum">
              <a:rPr lang="en-US" smtClean="0"/>
              <a:t>‹#›</a:t>
            </a:fld>
            <a:endParaRPr lang="en-US"/>
          </a:p>
        </p:txBody>
      </p:sp>
    </p:spTree>
    <p:extLst>
      <p:ext uri="{BB962C8B-B14F-4D97-AF65-F5344CB8AC3E}">
        <p14:creationId xmlns:p14="http://schemas.microsoft.com/office/powerpoint/2010/main" val="270252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074839" y="6356350"/>
            <a:ext cx="2066669"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FCBED09-8FF8-9D44-9F15-9D3294696A95}" type="datetimeFigureOut">
              <a:rPr lang="en-US" smtClean="0"/>
              <a:pPr/>
              <a:t>11/30/2019</a:t>
            </a:fld>
            <a:endParaRPr lang="en-US" dirty="0"/>
          </a:p>
        </p:txBody>
      </p:sp>
      <p:sp>
        <p:nvSpPr>
          <p:cNvPr id="5" name="Footer Placeholder 4"/>
          <p:cNvSpPr>
            <a:spLocks noGrp="1"/>
          </p:cNvSpPr>
          <p:nvPr>
            <p:ph type="ftr" sz="quarter" idx="3"/>
          </p:nvPr>
        </p:nvSpPr>
        <p:spPr>
          <a:xfrm>
            <a:off x="3366566" y="6356350"/>
            <a:ext cx="320708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806743" y="6356350"/>
            <a:ext cx="1824581"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880AF44-0932-5A4A-AD8B-B59E4CAEB575}" type="slidenum">
              <a:rPr lang="en-US" smtClean="0"/>
              <a:pPr/>
              <a:t>‹#›</a:t>
            </a:fld>
            <a:endParaRPr lang="en-US" dirty="0"/>
          </a:p>
        </p:txBody>
      </p:sp>
      <p:sp>
        <p:nvSpPr>
          <p:cNvPr id="8" name="Title Placeholder 1"/>
          <p:cNvSpPr>
            <a:spLocks noGrp="1"/>
          </p:cNvSpPr>
          <p:nvPr>
            <p:ph type="title"/>
          </p:nvPr>
        </p:nvSpPr>
        <p:spPr>
          <a:xfrm>
            <a:off x="1074839" y="900200"/>
            <a:ext cx="7556485" cy="1068988"/>
          </a:xfrm>
          <a:prstGeom prst="rect">
            <a:avLst/>
          </a:prstGeom>
        </p:spPr>
        <p:txBody>
          <a:bodyPr vert="horz" lIns="91440" tIns="45720" rIns="91440" bIns="45720" rtlCol="0" anchor="ctr">
            <a:noAutofit/>
          </a:bodyPr>
          <a:lstStyle/>
          <a:p>
            <a:r>
              <a:rPr lang="en-US" dirty="0"/>
              <a:t>Headline Line One</a:t>
            </a:r>
            <a:br>
              <a:rPr lang="en-US" dirty="0"/>
            </a:br>
            <a:r>
              <a:rPr lang="en-US" dirty="0"/>
              <a:t>Headline Line Two</a:t>
            </a:r>
          </a:p>
        </p:txBody>
      </p:sp>
      <p:sp>
        <p:nvSpPr>
          <p:cNvPr id="9" name="Text Placeholder 2"/>
          <p:cNvSpPr>
            <a:spLocks noGrp="1"/>
          </p:cNvSpPr>
          <p:nvPr>
            <p:ph type="body" idx="1"/>
          </p:nvPr>
        </p:nvSpPr>
        <p:spPr>
          <a:xfrm>
            <a:off x="1074839" y="3022896"/>
            <a:ext cx="7556485" cy="31032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685800" cy="6858000"/>
          </a:xfrm>
          <a:prstGeom prst="rect">
            <a:avLst/>
          </a:prstGeom>
        </p:spPr>
      </p:pic>
    </p:spTree>
    <p:extLst>
      <p:ext uri="{BB962C8B-B14F-4D97-AF65-F5344CB8AC3E}">
        <p14:creationId xmlns:p14="http://schemas.microsoft.com/office/powerpoint/2010/main" val="85950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bitcoin/bips/blob/master/bip-0152.mediawik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0340" y="711643"/>
            <a:ext cx="7772400" cy="1482917"/>
          </a:xfrm>
        </p:spPr>
        <p:txBody>
          <a:bodyPr/>
          <a:lstStyle/>
          <a:p>
            <a:r>
              <a:rPr lang="en-US" sz="4000" dirty="0"/>
              <a:t>Advanced Computer Networks</a:t>
            </a:r>
            <a:br>
              <a:rPr lang="en-US" sz="4000" dirty="0"/>
            </a:br>
            <a:r>
              <a:rPr lang="en-US" sz="4000" dirty="0"/>
              <a:t>Literature Review </a:t>
            </a:r>
          </a:p>
        </p:txBody>
      </p:sp>
      <p:sp>
        <p:nvSpPr>
          <p:cNvPr id="3" name="Subtitle 2"/>
          <p:cNvSpPr>
            <a:spLocks noGrp="1"/>
          </p:cNvSpPr>
          <p:nvPr>
            <p:ph type="subTitle" idx="1"/>
          </p:nvPr>
        </p:nvSpPr>
        <p:spPr>
          <a:xfrm>
            <a:off x="1212574" y="2802835"/>
            <a:ext cx="6844366" cy="2835965"/>
          </a:xfrm>
        </p:spPr>
        <p:txBody>
          <a:bodyPr>
            <a:normAutofit/>
          </a:bodyPr>
          <a:lstStyle/>
          <a:p>
            <a:r>
              <a:rPr lang="en-US" sz="3600" dirty="0">
                <a:solidFill>
                  <a:srgbClr val="0070C0"/>
                </a:solidFill>
              </a:rPr>
              <a:t>Blockchain Networks(Layer0-2)</a:t>
            </a:r>
          </a:p>
          <a:p>
            <a:endParaRPr lang="en-US" dirty="0"/>
          </a:p>
          <a:p>
            <a:r>
              <a:rPr lang="en-US" sz="2400" dirty="0">
                <a:solidFill>
                  <a:schemeClr val="tx1"/>
                </a:solidFill>
              </a:rPr>
              <a:t>Sai Jayesh Bondu        Luv Khurana</a:t>
            </a:r>
          </a:p>
          <a:p>
            <a:endParaRPr lang="en-US" sz="2400" dirty="0">
              <a:solidFill>
                <a:schemeClr val="tx1"/>
              </a:solidFill>
            </a:endParaRPr>
          </a:p>
        </p:txBody>
      </p:sp>
    </p:spTree>
    <p:extLst>
      <p:ext uri="{BB962C8B-B14F-4D97-AF65-F5344CB8AC3E}">
        <p14:creationId xmlns:p14="http://schemas.microsoft.com/office/powerpoint/2010/main" val="36675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967F-F106-4D45-A3A8-9403C2D9DEBC}"/>
              </a:ext>
            </a:extLst>
          </p:cNvPr>
          <p:cNvSpPr>
            <a:spLocks noGrp="1"/>
          </p:cNvSpPr>
          <p:nvPr>
            <p:ph type="title"/>
          </p:nvPr>
        </p:nvSpPr>
        <p:spPr>
          <a:xfrm>
            <a:off x="1074838" y="492431"/>
            <a:ext cx="7556485" cy="1143000"/>
          </a:xfrm>
        </p:spPr>
        <p:txBody>
          <a:bodyPr/>
          <a:lstStyle/>
          <a:p>
            <a:r>
              <a:rPr lang="en-US" sz="3600" dirty="0"/>
              <a:t>Bitcoin P2P Network</a:t>
            </a:r>
          </a:p>
        </p:txBody>
      </p:sp>
      <p:sp>
        <p:nvSpPr>
          <p:cNvPr id="3" name="Content Placeholder 2">
            <a:extLst>
              <a:ext uri="{FF2B5EF4-FFF2-40B4-BE49-F238E27FC236}">
                <a16:creationId xmlns:a16="http://schemas.microsoft.com/office/drawing/2014/main" id="{E7F6F7C5-3E8D-4F55-8176-68E4762AB5E9}"/>
              </a:ext>
            </a:extLst>
          </p:cNvPr>
          <p:cNvSpPr>
            <a:spLocks noGrp="1"/>
          </p:cNvSpPr>
          <p:nvPr>
            <p:ph idx="1"/>
          </p:nvPr>
        </p:nvSpPr>
        <p:spPr>
          <a:xfrm>
            <a:off x="1154849" y="1901911"/>
            <a:ext cx="7556485" cy="3618462"/>
          </a:xfrm>
        </p:spPr>
        <p:txBody>
          <a:bodyPr>
            <a:normAutofit/>
          </a:bodyPr>
          <a:lstStyle/>
          <a:p>
            <a:r>
              <a:rPr lang="en-US" sz="1600" dirty="0"/>
              <a:t>Blockchain application like Bitcoin is structured as a peer-to-peer network architecture on top of the Internet.</a:t>
            </a:r>
          </a:p>
          <a:p>
            <a:endParaRPr lang="en-US" sz="1600" dirty="0"/>
          </a:p>
          <a:p>
            <a:endParaRPr lang="en-US" sz="1600" dirty="0"/>
          </a:p>
          <a:p>
            <a:r>
              <a:rPr lang="en-US" sz="1600" dirty="0"/>
              <a:t>The network nodes connect in a mesh architecture and there is no centralized server.</a:t>
            </a:r>
          </a:p>
          <a:p>
            <a:pPr marL="0" indent="0">
              <a:buNone/>
            </a:pPr>
            <a:endParaRPr lang="en-US" sz="1600" dirty="0"/>
          </a:p>
          <a:p>
            <a:endParaRPr lang="en-US" sz="1600" dirty="0"/>
          </a:p>
          <a:p>
            <a:r>
              <a:rPr lang="en-US" sz="1600" dirty="0"/>
              <a:t>One node creates a TCP connection with other node on the network.</a:t>
            </a:r>
          </a:p>
        </p:txBody>
      </p:sp>
    </p:spTree>
    <p:extLst>
      <p:ext uri="{BB962C8B-B14F-4D97-AF65-F5344CB8AC3E}">
        <p14:creationId xmlns:p14="http://schemas.microsoft.com/office/powerpoint/2010/main" val="257881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CCBE-699B-4217-B69C-69D513866169}"/>
              </a:ext>
            </a:extLst>
          </p:cNvPr>
          <p:cNvSpPr>
            <a:spLocks noGrp="1"/>
          </p:cNvSpPr>
          <p:nvPr>
            <p:ph type="title"/>
          </p:nvPr>
        </p:nvSpPr>
        <p:spPr>
          <a:xfrm>
            <a:off x="1074839" y="580061"/>
            <a:ext cx="7556485" cy="1007881"/>
          </a:xfrm>
        </p:spPr>
        <p:txBody>
          <a:bodyPr/>
          <a:lstStyle/>
          <a:p>
            <a:r>
              <a:rPr lang="en-US" sz="3600" dirty="0"/>
              <a:t>Message Flow in Bitcoin Network</a:t>
            </a:r>
          </a:p>
        </p:txBody>
      </p:sp>
      <p:pic>
        <p:nvPicPr>
          <p:cNvPr id="4" name="Content Placeholder 3">
            <a:extLst>
              <a:ext uri="{FF2B5EF4-FFF2-40B4-BE49-F238E27FC236}">
                <a16:creationId xmlns:a16="http://schemas.microsoft.com/office/drawing/2014/main" id="{789D742C-F052-45C9-B91F-E59C8CF5B3C6}"/>
              </a:ext>
            </a:extLst>
          </p:cNvPr>
          <p:cNvPicPr>
            <a:picLocks noGrp="1" noChangeAspect="1"/>
          </p:cNvPicPr>
          <p:nvPr>
            <p:ph idx="1"/>
          </p:nvPr>
        </p:nvPicPr>
        <p:blipFill>
          <a:blip r:embed="rId2"/>
          <a:stretch>
            <a:fillRect/>
          </a:stretch>
        </p:blipFill>
        <p:spPr>
          <a:xfrm>
            <a:off x="2052748" y="1828405"/>
            <a:ext cx="5079572" cy="1730861"/>
          </a:xfrm>
          <a:prstGeom prst="rect">
            <a:avLst/>
          </a:prstGeom>
        </p:spPr>
      </p:pic>
      <p:pic>
        <p:nvPicPr>
          <p:cNvPr id="5" name="Picture 4">
            <a:extLst>
              <a:ext uri="{FF2B5EF4-FFF2-40B4-BE49-F238E27FC236}">
                <a16:creationId xmlns:a16="http://schemas.microsoft.com/office/drawing/2014/main" id="{42943A07-901F-4DC3-BA16-88011791A32A}"/>
              </a:ext>
            </a:extLst>
          </p:cNvPr>
          <p:cNvPicPr>
            <a:picLocks noChangeAspect="1"/>
          </p:cNvPicPr>
          <p:nvPr/>
        </p:nvPicPr>
        <p:blipFill>
          <a:blip r:embed="rId3"/>
          <a:stretch>
            <a:fillRect/>
          </a:stretch>
        </p:blipFill>
        <p:spPr>
          <a:xfrm>
            <a:off x="2091690" y="4061113"/>
            <a:ext cx="5120640" cy="1795024"/>
          </a:xfrm>
          <a:prstGeom prst="rect">
            <a:avLst/>
          </a:prstGeom>
        </p:spPr>
      </p:pic>
    </p:spTree>
    <p:extLst>
      <p:ext uri="{BB962C8B-B14F-4D97-AF65-F5344CB8AC3E}">
        <p14:creationId xmlns:p14="http://schemas.microsoft.com/office/powerpoint/2010/main" val="213620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D300-C251-4AD0-8806-A9CCF9F3D14A}"/>
              </a:ext>
            </a:extLst>
          </p:cNvPr>
          <p:cNvSpPr>
            <a:spLocks noGrp="1"/>
          </p:cNvSpPr>
          <p:nvPr>
            <p:ph type="title"/>
          </p:nvPr>
        </p:nvSpPr>
        <p:spPr>
          <a:xfrm>
            <a:off x="717030" y="731837"/>
            <a:ext cx="7556485" cy="1143000"/>
          </a:xfrm>
        </p:spPr>
        <p:txBody>
          <a:bodyPr/>
          <a:lstStyle/>
          <a:p>
            <a:pPr fontAlgn="base"/>
            <a:br>
              <a:rPr lang="en-US" sz="1600" b="1" dirty="0"/>
            </a:br>
            <a:r>
              <a:rPr lang="en-US" sz="3600" dirty="0"/>
              <a:t>Types Of Bitcoin Nodes</a:t>
            </a:r>
            <a:br>
              <a:rPr lang="en-US" dirty="0"/>
            </a:br>
            <a:endParaRPr lang="en-US" dirty="0"/>
          </a:p>
        </p:txBody>
      </p:sp>
      <p:sp>
        <p:nvSpPr>
          <p:cNvPr id="3" name="Content Placeholder 2">
            <a:extLst>
              <a:ext uri="{FF2B5EF4-FFF2-40B4-BE49-F238E27FC236}">
                <a16:creationId xmlns:a16="http://schemas.microsoft.com/office/drawing/2014/main" id="{CB548283-4E9B-4350-A4A2-A91CAA422B2F}"/>
              </a:ext>
            </a:extLst>
          </p:cNvPr>
          <p:cNvSpPr>
            <a:spLocks noGrp="1"/>
          </p:cNvSpPr>
          <p:nvPr>
            <p:ph idx="1"/>
          </p:nvPr>
        </p:nvSpPr>
        <p:spPr>
          <a:xfrm>
            <a:off x="1074839" y="1725433"/>
            <a:ext cx="7556485" cy="4400730"/>
          </a:xfrm>
        </p:spPr>
        <p:txBody>
          <a:bodyPr>
            <a:normAutofit lnSpcReduction="10000"/>
          </a:bodyPr>
          <a:lstStyle/>
          <a:p>
            <a:r>
              <a:rPr lang="en-US" sz="1600" b="1" dirty="0"/>
              <a:t>Full Nodes</a:t>
            </a:r>
            <a:r>
              <a:rPr lang="en-US" sz="1600" dirty="0"/>
              <a:t>: Fully validating nodes as they engage in the process of verifying transactions and blocks against the system’s consensus rules. Usually, a full node downloads a copy of the Bitcoin blockchain with every block and transaction. </a:t>
            </a:r>
            <a:r>
              <a:rPr lang="en-US" sz="1600" dirty="0" err="1"/>
              <a:t>Eg</a:t>
            </a:r>
            <a:r>
              <a:rPr lang="en-US" sz="1600" dirty="0"/>
              <a:t>: Bitcoin Core</a:t>
            </a:r>
          </a:p>
          <a:p>
            <a:endParaRPr lang="en-US" sz="1600" b="1" dirty="0"/>
          </a:p>
          <a:p>
            <a:r>
              <a:rPr lang="en-US" sz="1600" b="1" dirty="0"/>
              <a:t>Lightweight or SPV clients:</a:t>
            </a:r>
            <a:r>
              <a:rPr lang="en-US" sz="1600" dirty="0"/>
              <a:t> Also known as Simplified Payment Verification (SPV) clients, the lightweight clients are the ones that make use of the Bitcoin network but do not really act as a full node</a:t>
            </a:r>
          </a:p>
          <a:p>
            <a:endParaRPr lang="en-US" sz="1600" dirty="0"/>
          </a:p>
          <a:p>
            <a:r>
              <a:rPr lang="en-US" sz="1500" b="1" dirty="0"/>
              <a:t>Listening Node(Super Node) </a:t>
            </a:r>
            <a:r>
              <a:rPr lang="en-US" sz="1500" dirty="0"/>
              <a:t>:Listening node or super node is a full node that is publicly visible. It communicates and provides information to any other node that decides to establish a connection with it</a:t>
            </a:r>
          </a:p>
          <a:p>
            <a:endParaRPr lang="en-US" sz="1500" dirty="0"/>
          </a:p>
          <a:p>
            <a:r>
              <a:rPr lang="en-US" sz="1500" b="1" dirty="0"/>
              <a:t>Miner </a:t>
            </a:r>
            <a:r>
              <a:rPr lang="en-US" sz="1500" b="1" dirty="0" err="1"/>
              <a:t>Node:</a:t>
            </a:r>
            <a:r>
              <a:rPr lang="en-US" sz="1500" dirty="0" err="1"/>
              <a:t>The</a:t>
            </a:r>
            <a:r>
              <a:rPr lang="en-US" sz="1500" dirty="0"/>
              <a:t> process of repeatedly changing the nonce and hashing the block’s data to find an eligible signature is called mining and is what miners do. Miners spend electricity in the form of computational power by constantly changing </a:t>
            </a:r>
            <a:r>
              <a:rPr lang="en-US" sz="1500" dirty="0" err="1"/>
              <a:t>th</a:t>
            </a:r>
            <a:r>
              <a:rPr lang="en-US" sz="1500" dirty="0"/>
              <a:t> block composition (nonce) and hashing it until they find an eligible signature (output).</a:t>
            </a:r>
          </a:p>
          <a:p>
            <a:endParaRPr lang="en-US" sz="1500" b="1" dirty="0"/>
          </a:p>
        </p:txBody>
      </p:sp>
    </p:spTree>
    <p:extLst>
      <p:ext uri="{BB962C8B-B14F-4D97-AF65-F5344CB8AC3E}">
        <p14:creationId xmlns:p14="http://schemas.microsoft.com/office/powerpoint/2010/main" val="148437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D8E1-BBDB-4FF8-BDD0-FC03559E1D85}"/>
              </a:ext>
            </a:extLst>
          </p:cNvPr>
          <p:cNvSpPr>
            <a:spLocks noGrp="1"/>
          </p:cNvSpPr>
          <p:nvPr>
            <p:ph type="title"/>
          </p:nvPr>
        </p:nvSpPr>
        <p:spPr>
          <a:xfrm>
            <a:off x="987209" y="522911"/>
            <a:ext cx="7556485" cy="1143000"/>
          </a:xfrm>
        </p:spPr>
        <p:txBody>
          <a:bodyPr/>
          <a:lstStyle/>
          <a:p>
            <a:r>
              <a:rPr lang="en-US" sz="3600" dirty="0"/>
              <a:t>Attacks on Blockchain and Insights</a:t>
            </a:r>
          </a:p>
        </p:txBody>
      </p:sp>
      <p:sp>
        <p:nvSpPr>
          <p:cNvPr id="3" name="Content Placeholder 2">
            <a:extLst>
              <a:ext uri="{FF2B5EF4-FFF2-40B4-BE49-F238E27FC236}">
                <a16:creationId xmlns:a16="http://schemas.microsoft.com/office/drawing/2014/main" id="{DABF64BF-65DA-42EB-8DEB-CFA974DA3BD3}"/>
              </a:ext>
            </a:extLst>
          </p:cNvPr>
          <p:cNvSpPr>
            <a:spLocks noGrp="1"/>
          </p:cNvSpPr>
          <p:nvPr>
            <p:ph idx="1"/>
          </p:nvPr>
        </p:nvSpPr>
        <p:spPr>
          <a:xfrm>
            <a:off x="1074839" y="1867621"/>
            <a:ext cx="7556485" cy="3618462"/>
          </a:xfrm>
        </p:spPr>
        <p:txBody>
          <a:bodyPr>
            <a:normAutofit fontScale="85000" lnSpcReduction="10000"/>
          </a:bodyPr>
          <a:lstStyle/>
          <a:p>
            <a:r>
              <a:rPr lang="en-US" sz="2000" u="sng" dirty="0"/>
              <a:t>DDOS Attacks</a:t>
            </a:r>
            <a:r>
              <a:rPr lang="en-US" sz="2000" dirty="0"/>
              <a:t>: </a:t>
            </a:r>
            <a:r>
              <a:rPr lang="en-US" sz="1600" dirty="0"/>
              <a:t>Distributed Denial of Service: Fee Based , Age Based Solutions</a:t>
            </a:r>
          </a:p>
          <a:p>
            <a:pPr marL="0" indent="0">
              <a:buNone/>
            </a:pPr>
            <a:endParaRPr lang="en-US" sz="2000" dirty="0"/>
          </a:p>
          <a:p>
            <a:r>
              <a:rPr lang="en-US" sz="2000" u="sng" dirty="0"/>
              <a:t>Sybil Attack</a:t>
            </a:r>
            <a:r>
              <a:rPr lang="en-US" sz="2000" dirty="0"/>
              <a:t>: </a:t>
            </a:r>
            <a:r>
              <a:rPr lang="en-US" sz="1600" dirty="0"/>
              <a:t>Attack by creating multiple fake identities. Bitcoin has a specific set of rules for the creation of new blocks. These rules make sure that the ability to add the block to the chain is proportional to the processing power</a:t>
            </a:r>
          </a:p>
          <a:p>
            <a:endParaRPr lang="en-US" sz="2000" dirty="0"/>
          </a:p>
          <a:p>
            <a:r>
              <a:rPr lang="en-US" sz="2000" u="sng" dirty="0"/>
              <a:t>Replay Attacks</a:t>
            </a:r>
            <a:r>
              <a:rPr lang="en-US" sz="2000" dirty="0"/>
              <a:t>: </a:t>
            </a:r>
            <a:r>
              <a:rPr lang="en-US" sz="1600" dirty="0"/>
              <a:t>Fraudulently repeating the transaction. A special marker is added to the new ledger that emerges from the hard fork to ensure that the transactions conducted on it will not be valid on the old ledger or the other way around</a:t>
            </a:r>
          </a:p>
          <a:p>
            <a:endParaRPr lang="en-US" sz="2000" dirty="0"/>
          </a:p>
          <a:p>
            <a:r>
              <a:rPr lang="en-US" sz="2000" u="sng" dirty="0"/>
              <a:t>51% Attacks </a:t>
            </a:r>
            <a:r>
              <a:rPr lang="en-US" sz="2000" dirty="0"/>
              <a:t>: </a:t>
            </a:r>
            <a:r>
              <a:rPr lang="en-US" sz="1600" dirty="0"/>
              <a:t>A malicious node controls  the majority of  network compute.</a:t>
            </a:r>
            <a:r>
              <a:rPr lang="en-US" dirty="0"/>
              <a:t> </a:t>
            </a:r>
            <a:r>
              <a:rPr lang="en-US" sz="1500" dirty="0"/>
              <a:t>Merged mining is a technique which allows multiple cryptocurrencies to be merged to mine at</a:t>
            </a:r>
          </a:p>
          <a:p>
            <a:r>
              <a:rPr lang="en-US" sz="1500" dirty="0"/>
              <a:t>the same time.</a:t>
            </a:r>
          </a:p>
          <a:p>
            <a:endParaRPr lang="en-US" sz="1600" dirty="0"/>
          </a:p>
          <a:p>
            <a:pPr marL="0" indent="0">
              <a:buNone/>
            </a:pPr>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230071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33FC-198D-42C7-8772-B7F5A8F91AF3}"/>
              </a:ext>
            </a:extLst>
          </p:cNvPr>
          <p:cNvSpPr>
            <a:spLocks noGrp="1"/>
          </p:cNvSpPr>
          <p:nvPr>
            <p:ph type="title"/>
          </p:nvPr>
        </p:nvSpPr>
        <p:spPr>
          <a:xfrm>
            <a:off x="1074839" y="541961"/>
            <a:ext cx="7556485" cy="1143000"/>
          </a:xfrm>
        </p:spPr>
        <p:txBody>
          <a:bodyPr/>
          <a:lstStyle/>
          <a:p>
            <a:r>
              <a:rPr lang="en-US" dirty="0"/>
              <a:t>Insights</a:t>
            </a:r>
          </a:p>
        </p:txBody>
      </p:sp>
      <p:sp>
        <p:nvSpPr>
          <p:cNvPr id="3" name="Content Placeholder 2">
            <a:extLst>
              <a:ext uri="{FF2B5EF4-FFF2-40B4-BE49-F238E27FC236}">
                <a16:creationId xmlns:a16="http://schemas.microsoft.com/office/drawing/2014/main" id="{5621BF5A-13C3-4F18-A6F1-2FCFA9DD791F}"/>
              </a:ext>
            </a:extLst>
          </p:cNvPr>
          <p:cNvSpPr>
            <a:spLocks noGrp="1"/>
          </p:cNvSpPr>
          <p:nvPr>
            <p:ph idx="1"/>
          </p:nvPr>
        </p:nvSpPr>
        <p:spPr>
          <a:xfrm>
            <a:off x="1128179" y="1678062"/>
            <a:ext cx="7556485" cy="3618462"/>
          </a:xfrm>
        </p:spPr>
        <p:txBody>
          <a:bodyPr>
            <a:normAutofit fontScale="92500" lnSpcReduction="10000"/>
          </a:bodyPr>
          <a:lstStyle/>
          <a:p>
            <a:endParaRPr lang="en-US" sz="1600" b="1" dirty="0"/>
          </a:p>
          <a:p>
            <a:pPr algn="just"/>
            <a:r>
              <a:rPr lang="en-US" sz="1600" dirty="0"/>
              <a:t>First, if blocks can be relayed using less network data, then the maximum block size can be increased which means an increase in the overall number of transactions per second. </a:t>
            </a:r>
          </a:p>
          <a:p>
            <a:pPr algn="just"/>
            <a:endParaRPr lang="en-US" sz="1600" dirty="0"/>
          </a:p>
          <a:p>
            <a:pPr algn="just"/>
            <a:r>
              <a:rPr lang="en-US" sz="1600" dirty="0"/>
              <a:t>Scaling the transaction rate of Bitcoin is a critical performance issue driving many fundamental design choices such as inter-block time, block size, and layering. </a:t>
            </a:r>
            <a:endParaRPr lang="en-US" sz="1600" b="1" dirty="0"/>
          </a:p>
          <a:p>
            <a:endParaRPr lang="en-US" sz="1600" b="1" dirty="0"/>
          </a:p>
          <a:p>
            <a:r>
              <a:rPr lang="en-US" sz="1600" b="1" dirty="0"/>
              <a:t>BIP 152 — </a:t>
            </a:r>
            <a:r>
              <a:rPr lang="en-US" sz="1600" u="sng" dirty="0">
                <a:hlinkClick r:id="rId2">
                  <a:extLst>
                    <a:ext uri="{A12FA001-AC4F-418D-AE19-62706E023703}">
                      <ahyp:hlinkClr xmlns:ahyp="http://schemas.microsoft.com/office/drawing/2018/hyperlinkcolor" val="tx"/>
                    </a:ext>
                  </a:extLst>
                </a:hlinkClick>
              </a:rPr>
              <a:t>Compact blocks</a:t>
            </a:r>
            <a:r>
              <a:rPr lang="en-US" sz="1600" b="1" dirty="0"/>
              <a:t>: </a:t>
            </a:r>
            <a:r>
              <a:rPr lang="en-US" sz="1600" dirty="0"/>
              <a:t>This aimed to address decreasing the bandwidth used during block relay between nodes on the bitcoin network.</a:t>
            </a:r>
          </a:p>
          <a:p>
            <a:pPr marL="0" indent="0">
              <a:buNone/>
            </a:pPr>
            <a:endParaRPr lang="en-US" sz="1600" dirty="0"/>
          </a:p>
          <a:p>
            <a:r>
              <a:rPr lang="en-US" sz="1600" dirty="0"/>
              <a:t>The “high-bandwidth” &amp; “low-bandwidth” mode. In the low-bandwidth mode, peers send new block announcements with the usual inv/headers announcements. And a node without support for compact blocks can still use the legacy block relay protocol.</a:t>
            </a:r>
          </a:p>
          <a:p>
            <a:pPr marL="0" indent="0">
              <a:buNone/>
            </a:pPr>
            <a:endParaRPr lang="en-US" dirty="0"/>
          </a:p>
        </p:txBody>
      </p:sp>
    </p:spTree>
    <p:extLst>
      <p:ext uri="{BB962C8B-B14F-4D97-AF65-F5344CB8AC3E}">
        <p14:creationId xmlns:p14="http://schemas.microsoft.com/office/powerpoint/2010/main" val="251109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8C07-048A-4DB6-9A9E-4043A70CFB6E}"/>
              </a:ext>
            </a:extLst>
          </p:cNvPr>
          <p:cNvSpPr>
            <a:spLocks noGrp="1"/>
          </p:cNvSpPr>
          <p:nvPr>
            <p:ph type="title"/>
          </p:nvPr>
        </p:nvSpPr>
        <p:spPr>
          <a:xfrm>
            <a:off x="1074839" y="439091"/>
            <a:ext cx="7556485" cy="1143000"/>
          </a:xfrm>
        </p:spPr>
        <p:txBody>
          <a:bodyPr/>
          <a:lstStyle/>
          <a:p>
            <a:r>
              <a:rPr lang="en-US" dirty="0"/>
              <a:t>Graphene</a:t>
            </a:r>
          </a:p>
        </p:txBody>
      </p:sp>
      <p:sp>
        <p:nvSpPr>
          <p:cNvPr id="3" name="Content Placeholder 2">
            <a:extLst>
              <a:ext uri="{FF2B5EF4-FFF2-40B4-BE49-F238E27FC236}">
                <a16:creationId xmlns:a16="http://schemas.microsoft.com/office/drawing/2014/main" id="{12DE49DC-755D-4D92-BE1D-0BB81ADB8244}"/>
              </a:ext>
            </a:extLst>
          </p:cNvPr>
          <p:cNvSpPr>
            <a:spLocks noGrp="1"/>
          </p:cNvSpPr>
          <p:nvPr>
            <p:ph idx="1"/>
          </p:nvPr>
        </p:nvSpPr>
        <p:spPr>
          <a:xfrm>
            <a:off x="1074838" y="1779991"/>
            <a:ext cx="7556485" cy="3618462"/>
          </a:xfrm>
        </p:spPr>
        <p:txBody>
          <a:bodyPr>
            <a:normAutofit/>
          </a:bodyPr>
          <a:lstStyle/>
          <a:p>
            <a:r>
              <a:rPr lang="en-US" sz="1600" dirty="0"/>
              <a:t>Graphene is a novel and highly efficient protocol for the transmission of blocks (developed by </a:t>
            </a:r>
            <a:r>
              <a:rPr lang="en-US" sz="1600" i="1" dirty="0"/>
              <a:t>A. Pinar </a:t>
            </a:r>
            <a:r>
              <a:rPr lang="en-US" sz="1600" i="1" dirty="0" err="1"/>
              <a:t>Ozisik</a:t>
            </a:r>
            <a:r>
              <a:rPr lang="en-US" sz="1600" i="1" dirty="0"/>
              <a:t>, Gavin Andresen</a:t>
            </a:r>
            <a:r>
              <a:rPr lang="en-US" sz="1600" dirty="0"/>
              <a:t> and more). </a:t>
            </a:r>
          </a:p>
          <a:p>
            <a:endParaRPr lang="en-US" sz="1600" dirty="0"/>
          </a:p>
          <a:p>
            <a:r>
              <a:rPr lang="en-US" sz="1600" dirty="0"/>
              <a:t>The primary goal of Graphene is to reduce the amount of network traffic resulting from synchronization of a sender and receiver; we do so in the context of block propagation</a:t>
            </a:r>
          </a:p>
          <a:p>
            <a:endParaRPr lang="en-US" sz="1600" dirty="0"/>
          </a:p>
          <a:p>
            <a:r>
              <a:rPr lang="en-US" sz="1600" dirty="0"/>
              <a:t>It proposes the use of Bloom filters to identify transactions within a block from the local </a:t>
            </a:r>
            <a:r>
              <a:rPr lang="en-US" sz="1600" dirty="0" err="1"/>
              <a:t>mempool</a:t>
            </a:r>
            <a:r>
              <a:rPr lang="en-US" sz="1600" dirty="0"/>
              <a:t>.</a:t>
            </a:r>
          </a:p>
          <a:p>
            <a:endParaRPr lang="en-US" sz="1600" dirty="0"/>
          </a:p>
          <a:p>
            <a:r>
              <a:rPr lang="en-US" sz="1600" dirty="0"/>
              <a:t>It’s an improvement over BIP 152 (Compact blocks). It combines bloom filters &amp; Invertible Bloom Lookup Tables (IBLTs), to reduce the cost of block propagation.</a:t>
            </a:r>
          </a:p>
          <a:p>
            <a:endParaRPr lang="en-US" dirty="0"/>
          </a:p>
        </p:txBody>
      </p:sp>
    </p:spTree>
    <p:extLst>
      <p:ext uri="{BB962C8B-B14F-4D97-AF65-F5344CB8AC3E}">
        <p14:creationId xmlns:p14="http://schemas.microsoft.com/office/powerpoint/2010/main" val="135402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ctrTitle"/>
          </p:nvPr>
        </p:nvSpPr>
        <p:spPr>
          <a:xfrm>
            <a:off x="1086927" y="1630393"/>
            <a:ext cx="7690317" cy="10000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Consensus Algorithms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Image result for consensus algorithms blockchain"/>
          <p:cNvPicPr preferRelativeResize="0"/>
          <p:nvPr/>
        </p:nvPicPr>
        <p:blipFill rotWithShape="1">
          <a:blip r:embed="rId3">
            <a:alphaModFix/>
          </a:blip>
          <a:srcRect/>
          <a:stretch/>
        </p:blipFill>
        <p:spPr>
          <a:xfrm>
            <a:off x="2031348" y="582714"/>
            <a:ext cx="5081318" cy="3699200"/>
          </a:xfrm>
          <a:prstGeom prst="rect">
            <a:avLst/>
          </a:prstGeom>
          <a:noFill/>
          <a:ln>
            <a:noFill/>
          </a:ln>
        </p:spPr>
      </p:pic>
      <p:sp>
        <p:nvSpPr>
          <p:cNvPr id="79" name="Google Shape;79;p2"/>
          <p:cNvSpPr txBox="1">
            <a:spLocks noGrp="1"/>
          </p:cNvSpPr>
          <p:nvPr>
            <p:ph type="title"/>
          </p:nvPr>
        </p:nvSpPr>
        <p:spPr>
          <a:xfrm>
            <a:off x="5168025" y="4402100"/>
            <a:ext cx="2935500" cy="69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400"/>
              <a:t>Double spending problem</a:t>
            </a:r>
            <a:endParaRPr sz="1400"/>
          </a:p>
          <a:p>
            <a:pPr marL="0" lvl="0" indent="0" algn="l" rtl="0">
              <a:spcBef>
                <a:spcPts val="0"/>
              </a:spcBef>
              <a:spcAft>
                <a:spcPts val="0"/>
              </a:spcAft>
              <a:buNone/>
            </a:pPr>
            <a:r>
              <a:rPr lang="en-US" sz="1400"/>
              <a:t>Byzantine General problem</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1869439" y="1387452"/>
            <a:ext cx="5110361" cy="55023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dirty="0"/>
              <a:t>Proof of Work</a:t>
            </a:r>
            <a:endParaRPr dirty="0"/>
          </a:p>
        </p:txBody>
      </p:sp>
      <p:pic>
        <p:nvPicPr>
          <p:cNvPr id="85" name="Google Shape;85;p3" descr="A picture containing drawing&#10;&#10;Description automatically generated"/>
          <p:cNvPicPr preferRelativeResize="0"/>
          <p:nvPr/>
        </p:nvPicPr>
        <p:blipFill rotWithShape="1">
          <a:blip r:embed="rId3">
            <a:alphaModFix/>
          </a:blip>
          <a:srcRect/>
          <a:stretch/>
        </p:blipFill>
        <p:spPr>
          <a:xfrm>
            <a:off x="2956322" y="2811630"/>
            <a:ext cx="2743438" cy="1714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4" descr="A screenshot of a cell phone&#10;&#10;Description automatically generated"/>
          <p:cNvPicPr preferRelativeResize="0"/>
          <p:nvPr/>
        </p:nvPicPr>
        <p:blipFill rotWithShape="1">
          <a:blip r:embed="rId3">
            <a:alphaModFix/>
          </a:blip>
          <a:srcRect/>
          <a:stretch/>
        </p:blipFill>
        <p:spPr>
          <a:xfrm>
            <a:off x="1466675" y="1497512"/>
            <a:ext cx="6736080" cy="37344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E916-3785-4BAD-BD82-183C87CD3AFA}"/>
              </a:ext>
            </a:extLst>
          </p:cNvPr>
          <p:cNvSpPr>
            <a:spLocks noGrp="1"/>
          </p:cNvSpPr>
          <p:nvPr>
            <p:ph type="title"/>
          </p:nvPr>
        </p:nvSpPr>
        <p:spPr>
          <a:xfrm>
            <a:off x="1074839" y="592372"/>
            <a:ext cx="7556485" cy="1127657"/>
          </a:xfrm>
        </p:spPr>
        <p:txBody>
          <a:bodyPr/>
          <a:lstStyle/>
          <a:p>
            <a:br>
              <a:rPr lang="en-US" sz="1800" dirty="0"/>
            </a:br>
            <a:r>
              <a:rPr lang="en-US" sz="3600" dirty="0"/>
              <a:t>Background</a:t>
            </a:r>
            <a:br>
              <a:rPr lang="en-US" sz="1800" dirty="0"/>
            </a:br>
            <a:br>
              <a:rPr lang="en-US" sz="1800" dirty="0"/>
            </a:br>
            <a:br>
              <a:rPr lang="en-US" sz="1800" dirty="0"/>
            </a:br>
            <a:r>
              <a:rPr lang="en-US" sz="1600" dirty="0"/>
              <a:t>Dependence of Commerce and Internet on Financial Institutions</a:t>
            </a:r>
          </a:p>
        </p:txBody>
      </p:sp>
      <p:pic>
        <p:nvPicPr>
          <p:cNvPr id="2052" name="Picture 4" descr="Image result for ebay logo">
            <a:extLst>
              <a:ext uri="{FF2B5EF4-FFF2-40B4-BE49-F238E27FC236}">
                <a16:creationId xmlns:a16="http://schemas.microsoft.com/office/drawing/2014/main" id="{3448DBEA-D43A-4871-8E2B-7ABC4FB3C0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3033" y="2382472"/>
            <a:ext cx="28289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mazon logo">
            <a:extLst>
              <a:ext uri="{FF2B5EF4-FFF2-40B4-BE49-F238E27FC236}">
                <a16:creationId xmlns:a16="http://schemas.microsoft.com/office/drawing/2014/main" id="{68DFAD4C-7F35-4B5A-BD41-1C78584FA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668" y="238247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paypal logo">
            <a:extLst>
              <a:ext uri="{FF2B5EF4-FFF2-40B4-BE49-F238E27FC236}">
                <a16:creationId xmlns:a16="http://schemas.microsoft.com/office/drawing/2014/main" id="{80E2F479-F777-4401-A781-F9F8E1B06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88" y="4664165"/>
            <a:ext cx="2438566"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google pay logo">
            <a:extLst>
              <a:ext uri="{FF2B5EF4-FFF2-40B4-BE49-F238E27FC236}">
                <a16:creationId xmlns:a16="http://schemas.microsoft.com/office/drawing/2014/main" id="{7E7A678E-6503-447D-8F43-8965765E81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538" y="4483913"/>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digital wallets">
            <a:extLst>
              <a:ext uri="{FF2B5EF4-FFF2-40B4-BE49-F238E27FC236}">
                <a16:creationId xmlns:a16="http://schemas.microsoft.com/office/drawing/2014/main" id="{9A5635AE-1CE2-4CBE-82C7-16BF9449A1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256" y="2669361"/>
            <a:ext cx="2697314" cy="140503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venmo logo">
            <a:extLst>
              <a:ext uri="{FF2B5EF4-FFF2-40B4-BE49-F238E27FC236}">
                <a16:creationId xmlns:a16="http://schemas.microsoft.com/office/drawing/2014/main" id="{2DF36D5E-790D-409B-BF64-945FFE6730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2426" y="4100927"/>
            <a:ext cx="24288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030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ctrTitle"/>
          </p:nvPr>
        </p:nvSpPr>
        <p:spPr>
          <a:xfrm>
            <a:off x="970340" y="567055"/>
            <a:ext cx="7772400" cy="130429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Insights</a:t>
            </a:r>
            <a:endParaRPr/>
          </a:p>
        </p:txBody>
      </p:sp>
      <p:sp>
        <p:nvSpPr>
          <p:cNvPr id="96" name="Google Shape;96;p5"/>
          <p:cNvSpPr txBox="1">
            <a:spLocks noGrp="1"/>
          </p:cNvSpPr>
          <p:nvPr>
            <p:ph type="subTitle" idx="1"/>
          </p:nvPr>
        </p:nvSpPr>
        <p:spPr>
          <a:xfrm>
            <a:off x="1209040" y="2052320"/>
            <a:ext cx="7386320" cy="3911600"/>
          </a:xfrm>
          <a:prstGeom prst="rect">
            <a:avLst/>
          </a:prstGeom>
          <a:noFill/>
          <a:ln>
            <a:noFill/>
          </a:ln>
        </p:spPr>
        <p:txBody>
          <a:bodyPr spcFirstLastPara="1" wrap="square" lIns="91425" tIns="45700" rIns="91425" bIns="45700" anchor="t" anchorCtr="0">
            <a:normAutofit/>
          </a:bodyPr>
          <a:lstStyle/>
          <a:p>
            <a:pPr marL="457200" lvl="0" indent="-457200" algn="just" rtl="0">
              <a:spcBef>
                <a:spcPts val="0"/>
              </a:spcBef>
              <a:spcAft>
                <a:spcPts val="0"/>
              </a:spcAft>
              <a:buClr>
                <a:schemeClr val="dk1"/>
              </a:buClr>
              <a:buSzPts val="2000"/>
              <a:buFont typeface="Arial"/>
              <a:buChar char="•"/>
            </a:pPr>
            <a:r>
              <a:rPr lang="en-US" sz="2000">
                <a:solidFill>
                  <a:schemeClr val="dk1"/>
                </a:solidFill>
              </a:rPr>
              <a:t>The maximum rate at which these systems can process transactions is capped by the choice of two parameters: </a:t>
            </a:r>
            <a:endParaRPr/>
          </a:p>
          <a:p>
            <a:pPr marL="914400" lvl="1" indent="-457200" algn="just" rtl="0">
              <a:spcBef>
                <a:spcPts val="320"/>
              </a:spcBef>
              <a:spcAft>
                <a:spcPts val="0"/>
              </a:spcAft>
              <a:buClr>
                <a:schemeClr val="dk1"/>
              </a:buClr>
              <a:buSzPts val="1600"/>
              <a:buFont typeface="Arial"/>
              <a:buChar char="•"/>
            </a:pPr>
            <a:r>
              <a:rPr lang="en-US" sz="1600">
                <a:solidFill>
                  <a:schemeClr val="dk1"/>
                </a:solidFill>
              </a:rPr>
              <a:t>block size</a:t>
            </a:r>
            <a:endParaRPr/>
          </a:p>
          <a:p>
            <a:pPr marL="914400" lvl="1" indent="-457200" algn="just" rtl="0">
              <a:spcBef>
                <a:spcPts val="320"/>
              </a:spcBef>
              <a:spcAft>
                <a:spcPts val="0"/>
              </a:spcAft>
              <a:buClr>
                <a:schemeClr val="dk1"/>
              </a:buClr>
              <a:buSzPts val="1600"/>
              <a:buFont typeface="Arial"/>
              <a:buChar char="•"/>
            </a:pPr>
            <a:r>
              <a:rPr lang="en-US" sz="1600">
                <a:solidFill>
                  <a:schemeClr val="dk1"/>
                </a:solidFill>
              </a:rPr>
              <a:t>block interval</a:t>
            </a:r>
            <a:endParaRPr/>
          </a:p>
          <a:p>
            <a:pPr marL="457200" lvl="0" indent="-330200" algn="just" rtl="0">
              <a:spcBef>
                <a:spcPts val="400"/>
              </a:spcBef>
              <a:spcAft>
                <a:spcPts val="0"/>
              </a:spcAft>
              <a:buClr>
                <a:srgbClr val="888888"/>
              </a:buClr>
              <a:buSzPts val="2000"/>
              <a:buFont typeface="Arial"/>
              <a:buNone/>
            </a:pPr>
            <a:endParaRPr sz="2000">
              <a:solidFill>
                <a:schemeClr val="dk1"/>
              </a:solidFill>
            </a:endParaRPr>
          </a:p>
          <a:p>
            <a:pPr marL="457200" lvl="0" indent="-457200" algn="just" rtl="0">
              <a:spcBef>
                <a:spcPts val="400"/>
              </a:spcBef>
              <a:spcAft>
                <a:spcPts val="0"/>
              </a:spcAft>
              <a:buClr>
                <a:schemeClr val="dk1"/>
              </a:buClr>
              <a:buSzPts val="2000"/>
              <a:buFont typeface="Arial"/>
              <a:buChar char="•"/>
            </a:pPr>
            <a:r>
              <a:rPr lang="en-US" sz="2000">
                <a:solidFill>
                  <a:schemeClr val="dk1"/>
                </a:solidFill>
              </a:rPr>
              <a:t>Increasing block size improves throughput, but the resulting bigger blocks take longer to propagate in the network.</a:t>
            </a:r>
            <a:endParaRPr/>
          </a:p>
          <a:p>
            <a:pPr marL="0" lvl="0" indent="0" algn="just" rtl="0">
              <a:spcBef>
                <a:spcPts val="400"/>
              </a:spcBef>
              <a:spcAft>
                <a:spcPts val="0"/>
              </a:spcAft>
              <a:buClr>
                <a:srgbClr val="888888"/>
              </a:buClr>
              <a:buSzPts val="2000"/>
              <a:buNone/>
            </a:pPr>
            <a:endParaRPr sz="2000">
              <a:solidFill>
                <a:schemeClr val="dk1"/>
              </a:solidFill>
            </a:endParaRPr>
          </a:p>
          <a:p>
            <a:pPr marL="457200" lvl="0" indent="-457200" algn="just" rtl="0">
              <a:spcBef>
                <a:spcPts val="400"/>
              </a:spcBef>
              <a:spcAft>
                <a:spcPts val="0"/>
              </a:spcAft>
              <a:buClr>
                <a:schemeClr val="dk1"/>
              </a:buClr>
              <a:buSzPts val="2000"/>
              <a:buFont typeface="Arial"/>
              <a:buChar char="•"/>
            </a:pPr>
            <a:r>
              <a:rPr lang="en-US" sz="2000">
                <a:solidFill>
                  <a:schemeClr val="dk1"/>
                </a:solidFill>
              </a:rPr>
              <a:t>Reducing the block interval reduces latency, but leads to instability where the system is in disagreement and the blockchain is subject to reorganization</a:t>
            </a:r>
            <a:endParaRPr/>
          </a:p>
          <a:p>
            <a:pPr marL="457200" lvl="0" indent="-330200" algn="l" rtl="0">
              <a:spcBef>
                <a:spcPts val="400"/>
              </a:spcBef>
              <a:spcAft>
                <a:spcPts val="0"/>
              </a:spcAft>
              <a:buClr>
                <a:srgbClr val="888888"/>
              </a:buClr>
              <a:buSzPts val="2000"/>
              <a:buFont typeface="Arial"/>
              <a:buNone/>
            </a:pPr>
            <a:endParaRPr sz="2000"/>
          </a:p>
          <a:p>
            <a:pPr marL="457200" lvl="0" indent="-330200" algn="l" rtl="0">
              <a:spcBef>
                <a:spcPts val="400"/>
              </a:spcBef>
              <a:spcAft>
                <a:spcPts val="0"/>
              </a:spcAft>
              <a:buClr>
                <a:srgbClr val="888888"/>
              </a:buClr>
              <a:buSzPts val="2000"/>
              <a:buFont typeface="Arial"/>
              <a:buNone/>
            </a:pPr>
            <a:endParaRPr sz="2000"/>
          </a:p>
          <a:p>
            <a:pPr marL="0" lvl="0" indent="0" algn="l" rtl="0">
              <a:spcBef>
                <a:spcPts val="640"/>
              </a:spcBef>
              <a:spcAft>
                <a:spcPts val="0"/>
              </a:spcAft>
              <a:buClr>
                <a:srgbClr val="888888"/>
              </a:buClr>
              <a:buSzPts val="3200"/>
              <a:buNone/>
            </a:pPr>
            <a:endParaRPr/>
          </a:p>
          <a:p>
            <a:pPr marL="0" lvl="0" indent="0" algn="l" rtl="0">
              <a:spcBef>
                <a:spcPts val="640"/>
              </a:spcBef>
              <a:spcAft>
                <a:spcPts val="0"/>
              </a:spcAft>
              <a:buClr>
                <a:srgbClr val="888888"/>
              </a:buClr>
              <a:buSzPts val="3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1074838" y="143881"/>
            <a:ext cx="7556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Insights</a:t>
            </a:r>
            <a:endParaRPr/>
          </a:p>
        </p:txBody>
      </p:sp>
      <p:sp>
        <p:nvSpPr>
          <p:cNvPr id="102" name="Google Shape;102;p6"/>
          <p:cNvSpPr txBox="1">
            <a:spLocks noGrp="1"/>
          </p:cNvSpPr>
          <p:nvPr>
            <p:ph type="body" idx="1"/>
          </p:nvPr>
        </p:nvSpPr>
        <p:spPr>
          <a:xfrm>
            <a:off x="859888" y="1116950"/>
            <a:ext cx="8388000" cy="519300"/>
          </a:xfrm>
          <a:prstGeom prst="rect">
            <a:avLst/>
          </a:prstGeom>
          <a:noFill/>
          <a:ln>
            <a:noFill/>
          </a:ln>
        </p:spPr>
        <p:txBody>
          <a:bodyPr spcFirstLastPara="1" wrap="square" lIns="91425" tIns="45700" rIns="91425" bIns="45700" anchor="t" anchorCtr="0">
            <a:normAutofit fontScale="40000" lnSpcReduction="20000"/>
          </a:bodyPr>
          <a:lstStyle/>
          <a:p>
            <a:pPr marL="342900" lvl="0" indent="-330200" algn="just" rtl="0">
              <a:spcBef>
                <a:spcPts val="0"/>
              </a:spcBef>
              <a:spcAft>
                <a:spcPts val="0"/>
              </a:spcAft>
              <a:buClr>
                <a:schemeClr val="dk1"/>
              </a:buClr>
              <a:buSzPts val="1800"/>
              <a:buChar char="•"/>
            </a:pPr>
            <a:r>
              <a:rPr lang="en-US" sz="1800"/>
              <a:t>Bitcoin-NG is a Byzantine fault tolerant blockchain protocol</a:t>
            </a:r>
            <a:endParaRPr sz="1800"/>
          </a:p>
          <a:p>
            <a:pPr marL="342900" lvl="0" indent="0" algn="just" rtl="0">
              <a:spcBef>
                <a:spcPts val="0"/>
              </a:spcBef>
              <a:spcAft>
                <a:spcPts val="0"/>
              </a:spcAft>
              <a:buNone/>
            </a:pPr>
            <a:endParaRPr sz="1800"/>
          </a:p>
          <a:p>
            <a:pPr marL="342900" lvl="0" indent="-330200" algn="just" rtl="0">
              <a:spcBef>
                <a:spcPts val="0"/>
              </a:spcBef>
              <a:spcAft>
                <a:spcPts val="0"/>
              </a:spcAft>
              <a:buClr>
                <a:schemeClr val="dk1"/>
              </a:buClr>
              <a:buSzPts val="1800"/>
              <a:buChar char="•"/>
            </a:pPr>
            <a:r>
              <a:rPr lang="en-US" sz="1800"/>
              <a:t>Bitcoin-NG’s latency - propagation delay of the network</a:t>
            </a:r>
            <a:endParaRPr sz="1800"/>
          </a:p>
          <a:p>
            <a:pPr marL="742950" lvl="1" indent="-285750" algn="just" rtl="0">
              <a:spcBef>
                <a:spcPts val="0"/>
              </a:spcBef>
              <a:spcAft>
                <a:spcPts val="0"/>
              </a:spcAft>
              <a:buClr>
                <a:schemeClr val="dk1"/>
              </a:buClr>
              <a:buSzPts val="1800"/>
              <a:buChar char="–"/>
            </a:pPr>
            <a:r>
              <a:rPr lang="en-US" sz="1800"/>
              <a:t>bandwidth - processing capacity of the individual nodes</a:t>
            </a:r>
            <a:endParaRPr sz="1800"/>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pic>
        <p:nvPicPr>
          <p:cNvPr id="103" name="Google Shape;103;p6"/>
          <p:cNvPicPr preferRelativeResize="0"/>
          <p:nvPr/>
        </p:nvPicPr>
        <p:blipFill>
          <a:blip r:embed="rId3">
            <a:alphaModFix/>
          </a:blip>
          <a:stretch>
            <a:fillRect/>
          </a:stretch>
        </p:blipFill>
        <p:spPr>
          <a:xfrm>
            <a:off x="859900" y="2654442"/>
            <a:ext cx="4261575" cy="3693833"/>
          </a:xfrm>
          <a:prstGeom prst="rect">
            <a:avLst/>
          </a:prstGeom>
          <a:noFill/>
          <a:ln>
            <a:noFill/>
          </a:ln>
        </p:spPr>
      </p:pic>
      <p:pic>
        <p:nvPicPr>
          <p:cNvPr id="104" name="Google Shape;104;p6"/>
          <p:cNvPicPr preferRelativeResize="0"/>
          <p:nvPr/>
        </p:nvPicPr>
        <p:blipFill>
          <a:blip r:embed="rId4">
            <a:alphaModFix/>
          </a:blip>
          <a:stretch>
            <a:fillRect/>
          </a:stretch>
        </p:blipFill>
        <p:spPr>
          <a:xfrm>
            <a:off x="5121475" y="3053000"/>
            <a:ext cx="3875926" cy="3156275"/>
          </a:xfrm>
          <a:prstGeom prst="rect">
            <a:avLst/>
          </a:prstGeom>
          <a:noFill/>
          <a:ln>
            <a:noFill/>
          </a:ln>
        </p:spPr>
      </p:pic>
      <p:sp>
        <p:nvSpPr>
          <p:cNvPr id="105" name="Google Shape;105;p6"/>
          <p:cNvSpPr txBox="1"/>
          <p:nvPr/>
        </p:nvSpPr>
        <p:spPr>
          <a:xfrm>
            <a:off x="438000" y="6348275"/>
            <a:ext cx="8706000" cy="309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250"/>
              </a:spcAft>
              <a:buNone/>
            </a:pPr>
            <a:r>
              <a:rPr lang="en-US" sz="800">
                <a:solidFill>
                  <a:schemeClr val="dk1"/>
                </a:solidFill>
                <a:latin typeface="Times New Roman"/>
                <a:ea typeface="Times New Roman"/>
                <a:cs typeface="Times New Roman"/>
                <a:sym typeface="Times New Roman"/>
              </a:rPr>
              <a:t>Bitcoin-NG: A Scalable Blockchain Protocol Ittay Eyal, Adem Efe Gencer, Emin Gün Sirer, and Robbert van Renesse, Cornell University  (NSDI ’16). March 16–18, 2016 • Santa Clara, CA, USA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xfrm>
            <a:off x="883068" y="1143000"/>
            <a:ext cx="7556485"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dirty="0"/>
              <a:t>Proof of Stake</a:t>
            </a:r>
            <a:endParaRPr dirty="0"/>
          </a:p>
        </p:txBody>
      </p:sp>
      <p:pic>
        <p:nvPicPr>
          <p:cNvPr id="111" name="Google Shape;111;p7" descr="A picture containing drawing&#10;&#10;Description automatically generated"/>
          <p:cNvPicPr preferRelativeResize="0"/>
          <p:nvPr/>
        </p:nvPicPr>
        <p:blipFill rotWithShape="1">
          <a:blip r:embed="rId3">
            <a:alphaModFix/>
          </a:blip>
          <a:srcRect/>
          <a:stretch/>
        </p:blipFill>
        <p:spPr>
          <a:xfrm>
            <a:off x="3432692" y="3196590"/>
            <a:ext cx="2728196" cy="16384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8" descr="A picture containing room&#10;&#10;Description automatically generated"/>
          <p:cNvPicPr preferRelativeResize="0"/>
          <p:nvPr/>
        </p:nvPicPr>
        <p:blipFill rotWithShape="1">
          <a:blip r:embed="rId3">
            <a:alphaModFix/>
          </a:blip>
          <a:srcRect/>
          <a:stretch/>
        </p:blipFill>
        <p:spPr>
          <a:xfrm>
            <a:off x="-18036" y="0"/>
            <a:ext cx="9162036"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9"/>
          <p:cNvSpPr txBox="1">
            <a:spLocks noGrp="1"/>
          </p:cNvSpPr>
          <p:nvPr>
            <p:ph type="ctrTitle"/>
          </p:nvPr>
        </p:nvSpPr>
        <p:spPr>
          <a:xfrm>
            <a:off x="980500" y="274320"/>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Working</a:t>
            </a:r>
            <a:endParaRPr/>
          </a:p>
        </p:txBody>
      </p:sp>
      <p:sp>
        <p:nvSpPr>
          <p:cNvPr id="122" name="Google Shape;122;p9"/>
          <p:cNvSpPr txBox="1">
            <a:spLocks noGrp="1"/>
          </p:cNvSpPr>
          <p:nvPr>
            <p:ph type="subTitle" idx="1"/>
          </p:nvPr>
        </p:nvSpPr>
        <p:spPr>
          <a:xfrm>
            <a:off x="1239520" y="1615440"/>
            <a:ext cx="7249220" cy="483615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Arial"/>
              <a:buChar char="•"/>
            </a:pPr>
            <a:r>
              <a:rPr lang="en-US" sz="2400">
                <a:solidFill>
                  <a:schemeClr val="dk1"/>
                </a:solidFill>
              </a:rPr>
              <a:t>Pseudo random algorithm to select the validator of next block the criteria could include combination of</a:t>
            </a:r>
            <a:endParaRPr/>
          </a:p>
          <a:p>
            <a:pPr marL="914400" lvl="1" indent="-381000" algn="l" rtl="0">
              <a:spcBef>
                <a:spcPts val="240"/>
              </a:spcBef>
              <a:spcAft>
                <a:spcPts val="0"/>
              </a:spcAft>
              <a:buClr>
                <a:srgbClr val="888888"/>
              </a:buClr>
              <a:buSzPts val="1200"/>
              <a:buFont typeface="Arial"/>
              <a:buNone/>
            </a:pPr>
            <a:endParaRPr sz="1200">
              <a:solidFill>
                <a:schemeClr val="dk1"/>
              </a:solidFill>
            </a:endParaRPr>
          </a:p>
          <a:p>
            <a:pPr marL="914400" lvl="1" indent="-457200" algn="l" rtl="0">
              <a:spcBef>
                <a:spcPts val="320"/>
              </a:spcBef>
              <a:spcAft>
                <a:spcPts val="0"/>
              </a:spcAft>
              <a:buClr>
                <a:schemeClr val="dk1"/>
              </a:buClr>
              <a:buSzPts val="1600"/>
              <a:buFont typeface="Arial"/>
              <a:buChar char="•"/>
            </a:pPr>
            <a:r>
              <a:rPr lang="en-US" sz="1600">
                <a:solidFill>
                  <a:schemeClr val="dk1"/>
                </a:solidFill>
              </a:rPr>
              <a:t>Stake age</a:t>
            </a:r>
            <a:endParaRPr/>
          </a:p>
          <a:p>
            <a:pPr marL="914400" lvl="1" indent="-457200" algn="l" rtl="0">
              <a:spcBef>
                <a:spcPts val="320"/>
              </a:spcBef>
              <a:spcAft>
                <a:spcPts val="0"/>
              </a:spcAft>
              <a:buClr>
                <a:schemeClr val="dk1"/>
              </a:buClr>
              <a:buSzPts val="1600"/>
              <a:buFont typeface="Arial"/>
              <a:buChar char="•"/>
            </a:pPr>
            <a:r>
              <a:rPr lang="en-US" sz="1600">
                <a:solidFill>
                  <a:schemeClr val="dk1"/>
                </a:solidFill>
              </a:rPr>
              <a:t>Randomization</a:t>
            </a:r>
            <a:endParaRPr/>
          </a:p>
          <a:p>
            <a:pPr marL="914400" lvl="1" indent="-457200" algn="l" rtl="0">
              <a:spcBef>
                <a:spcPts val="320"/>
              </a:spcBef>
              <a:spcAft>
                <a:spcPts val="0"/>
              </a:spcAft>
              <a:buClr>
                <a:schemeClr val="dk1"/>
              </a:buClr>
              <a:buSzPts val="1600"/>
              <a:buFont typeface="Arial"/>
              <a:buChar char="•"/>
            </a:pPr>
            <a:r>
              <a:rPr lang="en-US" sz="1600">
                <a:solidFill>
                  <a:schemeClr val="dk1"/>
                </a:solidFill>
              </a:rPr>
              <a:t>Nodes wealth</a:t>
            </a:r>
            <a:endParaRPr/>
          </a:p>
          <a:p>
            <a:pPr marL="914400" lvl="1" indent="-355600" algn="l" rtl="0">
              <a:spcBef>
                <a:spcPts val="320"/>
              </a:spcBef>
              <a:spcAft>
                <a:spcPts val="0"/>
              </a:spcAft>
              <a:buClr>
                <a:srgbClr val="888888"/>
              </a:buClr>
              <a:buSzPts val="1600"/>
              <a:buFont typeface="Arial"/>
              <a:buNone/>
            </a:pPr>
            <a:endParaRPr sz="1600">
              <a:solidFill>
                <a:schemeClr val="dk1"/>
              </a:solidFill>
            </a:endParaRPr>
          </a:p>
          <a:p>
            <a:pPr marL="457200" lvl="0" indent="-457200" algn="l" rtl="0">
              <a:spcBef>
                <a:spcPts val="400"/>
              </a:spcBef>
              <a:spcAft>
                <a:spcPts val="0"/>
              </a:spcAft>
              <a:buClr>
                <a:schemeClr val="dk1"/>
              </a:buClr>
              <a:buSzPts val="2000"/>
              <a:buFont typeface="Arial"/>
              <a:buChar char="•"/>
            </a:pPr>
            <a:r>
              <a:rPr lang="en-US" sz="2000">
                <a:solidFill>
                  <a:schemeClr val="dk1"/>
                </a:solidFill>
              </a:rPr>
              <a:t>Randomized block selection – combination of lowest hash and highest stake</a:t>
            </a:r>
            <a:endParaRPr/>
          </a:p>
          <a:p>
            <a:pPr marL="457200" lvl="0" indent="-457200" algn="l" rtl="0">
              <a:spcBef>
                <a:spcPts val="400"/>
              </a:spcBef>
              <a:spcAft>
                <a:spcPts val="0"/>
              </a:spcAft>
              <a:buClr>
                <a:schemeClr val="dk1"/>
              </a:buClr>
              <a:buSzPts val="2000"/>
              <a:buFont typeface="Arial"/>
              <a:buChar char="•"/>
            </a:pPr>
            <a:r>
              <a:rPr lang="en-US" sz="2000">
                <a:solidFill>
                  <a:schemeClr val="dk1"/>
                </a:solidFill>
              </a:rPr>
              <a:t>Coin age selection – Based on how long the tokens have been staked for</a:t>
            </a:r>
            <a:endParaRPr/>
          </a:p>
          <a:p>
            <a:pPr marL="914400" lvl="1" indent="-457200" algn="l" rtl="0">
              <a:spcBef>
                <a:spcPts val="320"/>
              </a:spcBef>
              <a:spcAft>
                <a:spcPts val="0"/>
              </a:spcAft>
              <a:buClr>
                <a:schemeClr val="dk1"/>
              </a:buClr>
              <a:buSzPts val="1600"/>
              <a:buFont typeface="Arial"/>
              <a:buChar char="•"/>
            </a:pPr>
            <a:r>
              <a:rPr lang="en-US" sz="1600">
                <a:solidFill>
                  <a:schemeClr val="dk1"/>
                </a:solidFill>
              </a:rPr>
              <a:t>Coin age = no. of days staked * no of coins staked</a:t>
            </a:r>
            <a:endParaRPr/>
          </a:p>
          <a:p>
            <a:pPr marL="457200" lvl="0" indent="-330200" algn="l" rtl="0">
              <a:spcBef>
                <a:spcPts val="400"/>
              </a:spcBef>
              <a:spcAft>
                <a:spcPts val="0"/>
              </a:spcAft>
              <a:buClr>
                <a:srgbClr val="888888"/>
              </a:buClr>
              <a:buSzPts val="2000"/>
              <a:buFont typeface="Arial"/>
              <a:buNone/>
            </a:pPr>
            <a:endParaRPr sz="2000">
              <a:solidFill>
                <a:schemeClr val="dk1"/>
              </a:solidFill>
            </a:endParaRPr>
          </a:p>
          <a:p>
            <a:pPr marL="457200" lvl="0" indent="-330200" algn="l" rtl="0">
              <a:spcBef>
                <a:spcPts val="400"/>
              </a:spcBef>
              <a:spcAft>
                <a:spcPts val="0"/>
              </a:spcAft>
              <a:buClr>
                <a:srgbClr val="888888"/>
              </a:buClr>
              <a:buSzPts val="2000"/>
              <a:buFont typeface="Arial"/>
              <a:buNone/>
            </a:pPr>
            <a:endParaRPr sz="2000">
              <a:solidFill>
                <a:schemeClr val="dk1"/>
              </a:solidFill>
            </a:endParaRPr>
          </a:p>
          <a:p>
            <a:pPr marL="914400" lvl="1" indent="-355600" algn="l" rtl="0">
              <a:spcBef>
                <a:spcPts val="320"/>
              </a:spcBef>
              <a:spcAft>
                <a:spcPts val="0"/>
              </a:spcAft>
              <a:buClr>
                <a:srgbClr val="888888"/>
              </a:buClr>
              <a:buSzPts val="1600"/>
              <a:buFont typeface="Arial"/>
              <a:buNone/>
            </a:pPr>
            <a:endParaRPr sz="1600">
              <a:solidFill>
                <a:schemeClr val="dk1"/>
              </a:solidFill>
            </a:endParaRPr>
          </a:p>
          <a:p>
            <a:pPr marL="914400" lvl="1" indent="-355600" algn="l" rtl="0">
              <a:spcBef>
                <a:spcPts val="320"/>
              </a:spcBef>
              <a:spcAft>
                <a:spcPts val="0"/>
              </a:spcAft>
              <a:buClr>
                <a:srgbClr val="888888"/>
              </a:buClr>
              <a:buSzPts val="1600"/>
              <a:buFont typeface="Arial"/>
              <a:buNone/>
            </a:pPr>
            <a:endParaRPr sz="1600">
              <a:solidFill>
                <a:schemeClr val="dk1"/>
              </a:solidFill>
            </a:endParaRPr>
          </a:p>
          <a:p>
            <a:pPr marL="457200" lvl="1" indent="0" algn="l" rtl="0">
              <a:spcBef>
                <a:spcPts val="320"/>
              </a:spcBef>
              <a:spcAft>
                <a:spcPts val="0"/>
              </a:spcAft>
              <a:buClr>
                <a:srgbClr val="888888"/>
              </a:buClr>
              <a:buSzPts val="1600"/>
              <a:buNone/>
            </a:pP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0"/>
          <p:cNvSpPr txBox="1">
            <a:spLocks noGrp="1"/>
          </p:cNvSpPr>
          <p:nvPr>
            <p:ph type="ctrTitle"/>
          </p:nvPr>
        </p:nvSpPr>
        <p:spPr>
          <a:xfrm>
            <a:off x="1041460" y="782955"/>
            <a:ext cx="7772400" cy="87249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Insights</a:t>
            </a:r>
            <a:endParaRPr/>
          </a:p>
        </p:txBody>
      </p:sp>
      <p:sp>
        <p:nvSpPr>
          <p:cNvPr id="128" name="Google Shape;128;p10"/>
          <p:cNvSpPr txBox="1">
            <a:spLocks noGrp="1"/>
          </p:cNvSpPr>
          <p:nvPr>
            <p:ph type="subTitle" idx="1"/>
          </p:nvPr>
        </p:nvSpPr>
        <p:spPr>
          <a:xfrm>
            <a:off x="1300480" y="1971040"/>
            <a:ext cx="6756460" cy="358648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000"/>
              <a:buNone/>
            </a:pPr>
            <a:r>
              <a:rPr lang="en-US" sz="2000" b="1">
                <a:solidFill>
                  <a:schemeClr val="dk1"/>
                </a:solidFill>
              </a:rPr>
              <a:t>Nothing at stake Problem </a:t>
            </a:r>
            <a:r>
              <a:rPr lang="en-US" sz="2000">
                <a:solidFill>
                  <a:schemeClr val="dk1"/>
                </a:solidFill>
              </a:rPr>
              <a:t>-  Block generators vote multiple blockchain forks</a:t>
            </a:r>
            <a:endParaRPr/>
          </a:p>
          <a:p>
            <a:pPr marL="0" lvl="0" indent="0" algn="l" rtl="0">
              <a:spcBef>
                <a:spcPts val="400"/>
              </a:spcBef>
              <a:spcAft>
                <a:spcPts val="0"/>
              </a:spcAft>
              <a:buClr>
                <a:srgbClr val="888888"/>
              </a:buClr>
              <a:buSzPts val="2000"/>
              <a:buNone/>
            </a:pPr>
            <a:endParaRPr sz="2000">
              <a:solidFill>
                <a:schemeClr val="dk1"/>
              </a:solidFill>
            </a:endParaRPr>
          </a:p>
          <a:p>
            <a:pPr marL="0" lvl="0" indent="0" algn="just" rtl="0">
              <a:spcBef>
                <a:spcPts val="400"/>
              </a:spcBef>
              <a:spcAft>
                <a:spcPts val="0"/>
              </a:spcAft>
              <a:buClr>
                <a:schemeClr val="dk1"/>
              </a:buClr>
              <a:buSzPts val="2000"/>
              <a:buNone/>
            </a:pPr>
            <a:r>
              <a:rPr lang="en-US" sz="2000" b="1">
                <a:solidFill>
                  <a:schemeClr val="dk1"/>
                </a:solidFill>
              </a:rPr>
              <a:t>Coin age problem - </a:t>
            </a:r>
            <a:r>
              <a:rPr lang="en-US" sz="2000">
                <a:solidFill>
                  <a:schemeClr val="dk1"/>
                </a:solidFill>
              </a:rPr>
              <a:t>attacker  saves up enough coin age to become the node with the highest weight on the network</a:t>
            </a:r>
            <a:r>
              <a:rPr lang="en-US" sz="2000" b="1">
                <a:solidFill>
                  <a:schemeClr val="dk1"/>
                </a:solidFill>
              </a:rPr>
              <a:t>  </a:t>
            </a:r>
            <a:r>
              <a:rPr lang="en-US" sz="2000">
                <a:solidFill>
                  <a:schemeClr val="dk1"/>
                </a:solidFill>
              </a:rPr>
              <a:t> </a:t>
            </a:r>
            <a:endParaRPr sz="2000" b="1">
              <a:solidFill>
                <a:schemeClr val="dk1"/>
              </a:solidFill>
            </a:endParaRPr>
          </a:p>
          <a:p>
            <a:pPr marL="0" lvl="0" indent="0" algn="l" rtl="0">
              <a:spcBef>
                <a:spcPts val="640"/>
              </a:spcBef>
              <a:spcAft>
                <a:spcPts val="0"/>
              </a:spcAft>
              <a:buClr>
                <a:srgbClr val="888888"/>
              </a:buClr>
              <a:buSzPts val="3200"/>
              <a:buNone/>
            </a:pPr>
            <a:endParaRPr/>
          </a:p>
          <a:p>
            <a:pPr marL="0" lvl="0" indent="0" algn="just" rtl="0">
              <a:spcBef>
                <a:spcPts val="240"/>
              </a:spcBef>
              <a:spcAft>
                <a:spcPts val="0"/>
              </a:spcAft>
              <a:buClr>
                <a:srgbClr val="888888"/>
              </a:buClr>
              <a:buSzPts val="1200"/>
              <a:buNone/>
            </a:pPr>
            <a:endParaRPr/>
          </a:p>
          <a:p>
            <a:pPr marL="0" lvl="0" indent="0" algn="just" rtl="0">
              <a:lnSpc>
                <a:spcPct val="115000"/>
              </a:lnSpc>
              <a:spcBef>
                <a:spcPts val="0"/>
              </a:spcBef>
              <a:spcAft>
                <a:spcPts val="0"/>
              </a:spcAft>
              <a:buClr>
                <a:schemeClr val="dk1"/>
              </a:buClr>
              <a:buSzPts val="1100"/>
              <a:buNone/>
            </a:pPr>
            <a:r>
              <a:rPr lang="en-US" sz="800">
                <a:solidFill>
                  <a:schemeClr val="dk1"/>
                </a:solidFill>
                <a:latin typeface="Times New Roman"/>
                <a:ea typeface="Times New Roman"/>
                <a:cs typeface="Times New Roman"/>
                <a:sym typeface="Times New Roman"/>
              </a:rPr>
              <a:t>PPCoin: Peer-to-Peer Crypto-Currency with Proof-of-Stake Sunny King, Scott Nadal  August 19th, 2012 </a:t>
            </a:r>
            <a:endParaRPr sz="8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Two Bitcoins at the Price of One? Double-Spending Attacks on Fast Payments in Bitcoin Elli Androulaki and Ghassan O. Karame; iacr.org</a:t>
            </a:r>
            <a:endParaRPr sz="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1167514" y="283913"/>
            <a:ext cx="7556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Insights</a:t>
            </a:r>
            <a:endParaRPr/>
          </a:p>
        </p:txBody>
      </p:sp>
      <p:sp>
        <p:nvSpPr>
          <p:cNvPr id="134" name="Google Shape;134;p11"/>
          <p:cNvSpPr txBox="1">
            <a:spLocks noGrp="1"/>
          </p:cNvSpPr>
          <p:nvPr>
            <p:ph type="body" idx="1"/>
          </p:nvPr>
        </p:nvSpPr>
        <p:spPr>
          <a:xfrm>
            <a:off x="919679" y="2033847"/>
            <a:ext cx="7556400" cy="4156364"/>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None/>
            </a:pPr>
            <a:r>
              <a:rPr lang="en-US" sz="2900" dirty="0"/>
              <a:t>The research paper on </a:t>
            </a:r>
            <a:r>
              <a:rPr lang="en-US" sz="2900" dirty="0" err="1"/>
              <a:t>Blackcoin</a:t>
            </a:r>
            <a:r>
              <a:rPr lang="en-US" sz="2900" dirty="0"/>
              <a:t> </a:t>
            </a:r>
            <a:r>
              <a:rPr lang="en-US" sz="2900" dirty="0" err="1"/>
              <a:t>PoS</a:t>
            </a:r>
            <a:r>
              <a:rPr lang="en-US" sz="2900" dirty="0"/>
              <a:t> v2 proposes</a:t>
            </a:r>
            <a:endParaRPr sz="2900" dirty="0"/>
          </a:p>
          <a:p>
            <a:pPr marL="342900" lvl="0" indent="-304800" algn="just" rtl="0">
              <a:spcBef>
                <a:spcPts val="0"/>
              </a:spcBef>
              <a:spcAft>
                <a:spcPts val="0"/>
              </a:spcAft>
              <a:buClr>
                <a:schemeClr val="dk1"/>
              </a:buClr>
              <a:buSzPts val="1800"/>
              <a:buChar char="•"/>
            </a:pPr>
            <a:r>
              <a:rPr lang="en-US" sz="2900" dirty="0"/>
              <a:t>Taking the Coin Age out of the equation</a:t>
            </a:r>
            <a:endParaRPr sz="2900" dirty="0"/>
          </a:p>
          <a:p>
            <a:pPr marL="342900" lvl="0" indent="-304800" algn="just" rtl="0">
              <a:spcBef>
                <a:spcPts val="480"/>
              </a:spcBef>
              <a:spcAft>
                <a:spcPts val="0"/>
              </a:spcAft>
              <a:buClr>
                <a:schemeClr val="dk1"/>
              </a:buClr>
              <a:buSzPts val="1800"/>
              <a:buChar char="•"/>
            </a:pPr>
            <a:r>
              <a:rPr lang="en-US" sz="2900" dirty="0"/>
              <a:t>The block hash has been changed back to SHA256d.</a:t>
            </a:r>
            <a:endParaRPr sz="2900" dirty="0"/>
          </a:p>
          <a:p>
            <a:pPr marL="0" lvl="0" indent="0" algn="just" rtl="0">
              <a:spcBef>
                <a:spcPts val="480"/>
              </a:spcBef>
              <a:spcAft>
                <a:spcPts val="0"/>
              </a:spcAft>
              <a:buNone/>
            </a:pPr>
            <a:endParaRPr sz="2900" dirty="0"/>
          </a:p>
          <a:p>
            <a:pPr marL="0" lvl="0" indent="0" algn="just" rtl="0">
              <a:spcBef>
                <a:spcPts val="480"/>
              </a:spcBef>
              <a:spcAft>
                <a:spcPts val="0"/>
              </a:spcAft>
              <a:buNone/>
            </a:pPr>
            <a:r>
              <a:rPr lang="en-US" sz="2900" dirty="0"/>
              <a:t>Ouroboros proposes</a:t>
            </a:r>
            <a:endParaRPr sz="2900" dirty="0"/>
          </a:p>
          <a:p>
            <a:pPr marL="457200" lvl="0" indent="-342900" algn="just" rtl="0">
              <a:spcBef>
                <a:spcPts val="480"/>
              </a:spcBef>
              <a:spcAft>
                <a:spcPts val="0"/>
              </a:spcAft>
              <a:buSzPts val="1800"/>
              <a:buChar char="•"/>
            </a:pPr>
            <a:r>
              <a:rPr lang="en-US" sz="2900" dirty="0"/>
              <a:t>Fragmentation Threshold is proposed to mitigate fragmentation attack(which tries to increase the delegate population</a:t>
            </a:r>
            <a:endParaRPr sz="2900" dirty="0"/>
          </a:p>
          <a:p>
            <a:pPr marL="457200" lvl="0" indent="-342900" algn="just" rtl="0">
              <a:spcBef>
                <a:spcPts val="0"/>
              </a:spcBef>
              <a:spcAft>
                <a:spcPts val="0"/>
              </a:spcAft>
              <a:buSzPts val="1800"/>
              <a:buChar char="•"/>
            </a:pPr>
            <a:r>
              <a:rPr lang="en-US" sz="2900" dirty="0"/>
              <a:t>coin tossing to elect delegates</a:t>
            </a:r>
            <a:endParaRPr sz="2900" dirty="0"/>
          </a:p>
          <a:p>
            <a:pPr marL="0" lvl="0" indent="0" algn="just" rtl="0">
              <a:spcBef>
                <a:spcPts val="480"/>
              </a:spcBef>
              <a:spcAft>
                <a:spcPts val="0"/>
              </a:spcAft>
              <a:buNone/>
            </a:pPr>
            <a:endParaRPr sz="1800" dirty="0"/>
          </a:p>
          <a:p>
            <a:pPr marL="0" lvl="0" indent="0" algn="just" rtl="0">
              <a:spcBef>
                <a:spcPts val="480"/>
              </a:spcBef>
              <a:spcAft>
                <a:spcPts val="0"/>
              </a:spcAft>
              <a:buNone/>
            </a:pPr>
            <a:endParaRPr sz="2400" dirty="0"/>
          </a:p>
          <a:p>
            <a:pPr marL="0" lvl="0" indent="0" algn="just" rtl="0">
              <a:spcBef>
                <a:spcPts val="480"/>
              </a:spcBef>
              <a:spcAft>
                <a:spcPts val="0"/>
              </a:spcAft>
              <a:buNone/>
            </a:pPr>
            <a:endParaRPr sz="2400" dirty="0"/>
          </a:p>
          <a:p>
            <a:pPr marL="0" lvl="0" indent="0" algn="just" rtl="0">
              <a:lnSpc>
                <a:spcPct val="115000"/>
              </a:lnSpc>
              <a:spcBef>
                <a:spcPts val="0"/>
              </a:spcBef>
              <a:spcAft>
                <a:spcPts val="0"/>
              </a:spcAft>
              <a:buClr>
                <a:schemeClr val="dk1"/>
              </a:buClr>
              <a:buSzPts val="1100"/>
              <a:buNone/>
            </a:pPr>
            <a:r>
              <a:rPr lang="en-US" sz="800" dirty="0">
                <a:latin typeface="Times New Roman"/>
                <a:ea typeface="Times New Roman"/>
                <a:cs typeface="Times New Roman"/>
                <a:sym typeface="Times New Roman"/>
              </a:rPr>
              <a:t>Ouroboros: A Provably Secure Proof-of-Stake Blockchain Protocol </a:t>
            </a:r>
            <a:r>
              <a:rPr lang="en-US" sz="800" dirty="0" err="1">
                <a:latin typeface="Times New Roman"/>
                <a:ea typeface="Times New Roman"/>
                <a:cs typeface="Times New Roman"/>
                <a:sym typeface="Times New Roman"/>
              </a:rPr>
              <a:t>Aggelos</a:t>
            </a:r>
            <a:r>
              <a:rPr lang="en-US" sz="800" dirty="0">
                <a:latin typeface="Times New Roman"/>
                <a:ea typeface="Times New Roman"/>
                <a:cs typeface="Times New Roman"/>
                <a:sym typeface="Times New Roman"/>
              </a:rPr>
              <a:t> </a:t>
            </a:r>
            <a:r>
              <a:rPr lang="en-US" sz="800" dirty="0" err="1">
                <a:latin typeface="Times New Roman"/>
                <a:ea typeface="Times New Roman"/>
                <a:cs typeface="Times New Roman"/>
                <a:sym typeface="Times New Roman"/>
              </a:rPr>
              <a:t>Kiayias</a:t>
            </a:r>
            <a:r>
              <a:rPr lang="en-US" sz="800" dirty="0">
                <a:latin typeface="Times New Roman"/>
                <a:ea typeface="Times New Roman"/>
                <a:cs typeface="Times New Roman"/>
                <a:sym typeface="Times New Roman"/>
              </a:rPr>
              <a:t>∗ Alexander Russell† Bernardo David‡ Roman </a:t>
            </a:r>
            <a:r>
              <a:rPr lang="en-US" sz="800" dirty="0" err="1">
                <a:latin typeface="Times New Roman"/>
                <a:ea typeface="Times New Roman"/>
                <a:cs typeface="Times New Roman"/>
                <a:sym typeface="Times New Roman"/>
              </a:rPr>
              <a:t>Oliynykov</a:t>
            </a:r>
            <a:r>
              <a:rPr lang="en-US" sz="800" dirty="0">
                <a:latin typeface="Times New Roman"/>
                <a:ea typeface="Times New Roman"/>
                <a:cs typeface="Times New Roman"/>
                <a:sym typeface="Times New Roman"/>
              </a:rPr>
              <a:t>§ July 20, 2019</a:t>
            </a:r>
            <a:endParaRPr sz="800" dirty="0">
              <a:latin typeface="Times New Roman"/>
              <a:ea typeface="Times New Roman"/>
              <a:cs typeface="Times New Roman"/>
              <a:sym typeface="Times New Roman"/>
            </a:endParaRPr>
          </a:p>
          <a:p>
            <a:pPr marL="228600" lvl="0" indent="-228600" algn="just" rtl="0">
              <a:lnSpc>
                <a:spcPct val="115000"/>
              </a:lnSpc>
              <a:spcBef>
                <a:spcPts val="0"/>
              </a:spcBef>
              <a:spcAft>
                <a:spcPts val="0"/>
              </a:spcAft>
              <a:buClr>
                <a:schemeClr val="dk1"/>
              </a:buClr>
              <a:buSzPts val="1100"/>
              <a:buNone/>
            </a:pPr>
            <a:r>
              <a:rPr lang="en-US" sz="800" dirty="0" err="1">
                <a:latin typeface="Times New Roman"/>
                <a:ea typeface="Times New Roman"/>
                <a:cs typeface="Times New Roman"/>
                <a:sym typeface="Times New Roman"/>
              </a:rPr>
              <a:t>BlackCoin’s</a:t>
            </a:r>
            <a:r>
              <a:rPr lang="en-US" sz="800" dirty="0">
                <a:latin typeface="Times New Roman"/>
                <a:ea typeface="Times New Roman"/>
                <a:cs typeface="Times New Roman"/>
                <a:sym typeface="Times New Roman"/>
              </a:rPr>
              <a:t> Proof-of-Stake Protocol v2 Pavel </a:t>
            </a:r>
            <a:r>
              <a:rPr lang="en-US" sz="800" dirty="0" err="1">
                <a:latin typeface="Times New Roman"/>
                <a:ea typeface="Times New Roman"/>
                <a:cs typeface="Times New Roman"/>
                <a:sym typeface="Times New Roman"/>
              </a:rPr>
              <a:t>Vasin</a:t>
            </a:r>
            <a:endParaRPr sz="800" dirty="0">
              <a:latin typeface="Times New Roman"/>
              <a:ea typeface="Times New Roman"/>
              <a:cs typeface="Times New Roman"/>
              <a:sym typeface="Times New Roman"/>
            </a:endParaRPr>
          </a:p>
          <a:p>
            <a:pPr marL="0" lvl="0" indent="0" algn="just" rtl="0">
              <a:lnSpc>
                <a:spcPct val="115000"/>
              </a:lnSpc>
              <a:spcBef>
                <a:spcPts val="250"/>
              </a:spcBef>
              <a:spcAft>
                <a:spcPts val="0"/>
              </a:spcAft>
              <a:buClr>
                <a:schemeClr val="dk1"/>
              </a:buClr>
              <a:buSzPts val="1100"/>
              <a:buFont typeface="Arial"/>
              <a:buNone/>
            </a:pPr>
            <a:endParaRPr sz="800"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aphicFrame>
        <p:nvGraphicFramePr>
          <p:cNvPr id="139" name="Google Shape;139;g75ba07bc95_1_0"/>
          <p:cNvGraphicFramePr/>
          <p:nvPr/>
        </p:nvGraphicFramePr>
        <p:xfrm>
          <a:off x="1295350" y="1086100"/>
          <a:ext cx="7239000" cy="4442744"/>
        </p:xfrm>
        <a:graphic>
          <a:graphicData uri="http://schemas.openxmlformats.org/drawingml/2006/table">
            <a:tbl>
              <a:tblPr>
                <a:noFill/>
              </a:tblPr>
              <a:tblGrid>
                <a:gridCol w="2089350">
                  <a:extLst>
                    <a:ext uri="{9D8B030D-6E8A-4147-A177-3AD203B41FA5}">
                      <a16:colId xmlns:a16="http://schemas.microsoft.com/office/drawing/2014/main" val="20000"/>
                    </a:ext>
                  </a:extLst>
                </a:gridCol>
                <a:gridCol w="15301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9925">
                <a:tc>
                  <a:txBody>
                    <a:bodyPr/>
                    <a:lstStyle/>
                    <a:p>
                      <a:pPr marL="0" lvl="0" indent="0" algn="ctr" rtl="0">
                        <a:lnSpc>
                          <a:spcPct val="115000"/>
                        </a:lnSpc>
                        <a:spcBef>
                          <a:spcPts val="0"/>
                        </a:spcBef>
                        <a:spcAft>
                          <a:spcPts val="0"/>
                        </a:spcAft>
                        <a:buNone/>
                      </a:pP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b="1"/>
                        <a:t>PoW</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b="1"/>
                        <a:t>PoS</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b="1"/>
                        <a:t>PBFT</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629925">
                <a:tc>
                  <a:txBody>
                    <a:bodyPr/>
                    <a:lstStyle/>
                    <a:p>
                      <a:pPr marL="0" lvl="0" indent="0" algn="ctr" rtl="0">
                        <a:lnSpc>
                          <a:spcPct val="115000"/>
                        </a:lnSpc>
                        <a:spcBef>
                          <a:spcPts val="0"/>
                        </a:spcBef>
                        <a:spcAft>
                          <a:spcPts val="0"/>
                        </a:spcAft>
                        <a:buNone/>
                      </a:pPr>
                      <a:r>
                        <a:rPr lang="en-US" b="1"/>
                        <a:t>Consistency</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Probabilistic</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Probabilistic</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Immediate</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29925">
                <a:tc>
                  <a:txBody>
                    <a:bodyPr/>
                    <a:lstStyle/>
                    <a:p>
                      <a:pPr marL="0" lvl="0" indent="0" algn="ctr" rtl="0">
                        <a:lnSpc>
                          <a:spcPct val="115000"/>
                        </a:lnSpc>
                        <a:spcBef>
                          <a:spcPts val="0"/>
                        </a:spcBef>
                        <a:spcAft>
                          <a:spcPts val="0"/>
                        </a:spcAft>
                        <a:buNone/>
                      </a:pPr>
                      <a:r>
                        <a:rPr lang="en-US" b="1"/>
                        <a:t>Scalability of peer Network</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High</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High</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Low</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29925">
                <a:tc>
                  <a:txBody>
                    <a:bodyPr/>
                    <a:lstStyle/>
                    <a:p>
                      <a:pPr marL="0" lvl="0" indent="0" algn="ctr" rtl="0">
                        <a:lnSpc>
                          <a:spcPct val="115000"/>
                        </a:lnSpc>
                        <a:spcBef>
                          <a:spcPts val="0"/>
                        </a:spcBef>
                        <a:spcAft>
                          <a:spcPts val="0"/>
                        </a:spcAft>
                        <a:buNone/>
                      </a:pPr>
                      <a:r>
                        <a:rPr lang="en-US" b="1"/>
                        <a:t>Performance</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Low</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High</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High</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29925">
                <a:tc>
                  <a:txBody>
                    <a:bodyPr/>
                    <a:lstStyle/>
                    <a:p>
                      <a:pPr marL="0" lvl="0" indent="0" algn="ctr" rtl="0">
                        <a:lnSpc>
                          <a:spcPct val="115000"/>
                        </a:lnSpc>
                        <a:spcBef>
                          <a:spcPts val="0"/>
                        </a:spcBef>
                        <a:spcAft>
                          <a:spcPts val="0"/>
                        </a:spcAft>
                        <a:buNone/>
                      </a:pPr>
                      <a:r>
                        <a:rPr lang="en-US" b="1"/>
                        <a:t>Byzantine Tolerance</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&lt;25%</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Depends*</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&lt;33%</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629925">
                <a:tc>
                  <a:txBody>
                    <a:bodyPr/>
                    <a:lstStyle/>
                    <a:p>
                      <a:pPr marL="0" lvl="0" indent="0" algn="ctr" rtl="0">
                        <a:lnSpc>
                          <a:spcPct val="115000"/>
                        </a:lnSpc>
                        <a:spcBef>
                          <a:spcPts val="0"/>
                        </a:spcBef>
                        <a:spcAft>
                          <a:spcPts val="0"/>
                        </a:spcAft>
                        <a:buNone/>
                      </a:pPr>
                      <a:r>
                        <a:rPr lang="en-US" b="1"/>
                        <a:t>Energy </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Very High</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Medium</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Low</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629925">
                <a:tc>
                  <a:txBody>
                    <a:bodyPr/>
                    <a:lstStyle/>
                    <a:p>
                      <a:pPr marL="0" lvl="0" indent="0" algn="ctr" rtl="0">
                        <a:lnSpc>
                          <a:spcPct val="115000"/>
                        </a:lnSpc>
                        <a:spcBef>
                          <a:spcPts val="0"/>
                        </a:spcBef>
                        <a:spcAft>
                          <a:spcPts val="0"/>
                        </a:spcAft>
                        <a:buNone/>
                      </a:pPr>
                      <a:r>
                        <a:rPr lang="en-US" b="1"/>
                        <a:t>51% attack</a:t>
                      </a:r>
                      <a:endParaRPr b="1"/>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Low</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High</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Medium</a:t>
                      </a:r>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2ABE-BCFA-471C-884C-72B85F9D3FD2}"/>
              </a:ext>
            </a:extLst>
          </p:cNvPr>
          <p:cNvSpPr>
            <a:spLocks noGrp="1"/>
          </p:cNvSpPr>
          <p:nvPr>
            <p:ph type="title"/>
          </p:nvPr>
        </p:nvSpPr>
        <p:spPr/>
        <p:txBody>
          <a:bodyPr/>
          <a:lstStyle/>
          <a:p>
            <a:r>
              <a:rPr lang="en-US" sz="3600" dirty="0"/>
              <a:t>Layer 2 (Off-Chain Networks)</a:t>
            </a:r>
          </a:p>
        </p:txBody>
      </p:sp>
      <p:sp>
        <p:nvSpPr>
          <p:cNvPr id="3" name="Content Placeholder 2">
            <a:extLst>
              <a:ext uri="{FF2B5EF4-FFF2-40B4-BE49-F238E27FC236}">
                <a16:creationId xmlns:a16="http://schemas.microsoft.com/office/drawing/2014/main" id="{E4A995FA-DDED-4EF5-A8A1-66A09818D527}"/>
              </a:ext>
            </a:extLst>
          </p:cNvPr>
          <p:cNvSpPr>
            <a:spLocks noGrp="1"/>
          </p:cNvSpPr>
          <p:nvPr>
            <p:ph idx="1"/>
          </p:nvPr>
        </p:nvSpPr>
        <p:spPr/>
        <p:txBody>
          <a:bodyPr>
            <a:normAutofit/>
          </a:bodyPr>
          <a:lstStyle/>
          <a:p>
            <a:pPr marL="0" indent="0">
              <a:buNone/>
            </a:pPr>
            <a:r>
              <a:rPr lang="en-US" sz="2400" dirty="0"/>
              <a:t>Limitations of Blockchain Network:</a:t>
            </a:r>
          </a:p>
          <a:p>
            <a:pPr marL="0" indent="0">
              <a:buNone/>
            </a:pPr>
            <a:endParaRPr lang="en-US" sz="2800" dirty="0"/>
          </a:p>
          <a:p>
            <a:r>
              <a:rPr lang="en-US" sz="1600" dirty="0"/>
              <a:t>All state modifications to the ledger are broadcast to all participants.</a:t>
            </a:r>
          </a:p>
          <a:p>
            <a:pPr marL="0" indent="0">
              <a:buNone/>
            </a:pPr>
            <a:endParaRPr lang="en-US" sz="2800" dirty="0"/>
          </a:p>
          <a:p>
            <a:r>
              <a:rPr lang="en-US" sz="1600" dirty="0"/>
              <a:t>Transaction Per Second (TPS) of a Blockchain network is much less than a conventional Payment Gateway like Visa.</a:t>
            </a:r>
          </a:p>
          <a:p>
            <a:endParaRPr lang="en-US" sz="1600" dirty="0"/>
          </a:p>
          <a:p>
            <a:r>
              <a:rPr lang="en-US" sz="1600" dirty="0"/>
              <a:t>The bandwidth and resources of a decentralized node like a home personal computer cannot compare the centralized servers.</a:t>
            </a:r>
          </a:p>
        </p:txBody>
      </p:sp>
      <p:sp>
        <p:nvSpPr>
          <p:cNvPr id="4" name="Rectangle 3">
            <a:extLst>
              <a:ext uri="{FF2B5EF4-FFF2-40B4-BE49-F238E27FC236}">
                <a16:creationId xmlns:a16="http://schemas.microsoft.com/office/drawing/2014/main" id="{483FA705-FFF1-43A0-B674-D99579701BBF}"/>
              </a:ext>
            </a:extLst>
          </p:cNvPr>
          <p:cNvSpPr/>
          <p:nvPr/>
        </p:nvSpPr>
        <p:spPr>
          <a:xfrm>
            <a:off x="2286000" y="2274838"/>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105907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0D43-09D4-49BD-B40B-99DD29200A01}"/>
              </a:ext>
            </a:extLst>
          </p:cNvPr>
          <p:cNvSpPr>
            <a:spLocks noGrp="1"/>
          </p:cNvSpPr>
          <p:nvPr>
            <p:ph type="title"/>
          </p:nvPr>
        </p:nvSpPr>
        <p:spPr/>
        <p:txBody>
          <a:bodyPr/>
          <a:lstStyle/>
          <a:p>
            <a:r>
              <a:rPr lang="en-US" sz="3600" dirty="0"/>
              <a:t>Bitcoin Lightning Network</a:t>
            </a:r>
          </a:p>
        </p:txBody>
      </p:sp>
      <p:sp>
        <p:nvSpPr>
          <p:cNvPr id="3" name="Content Placeholder 2">
            <a:extLst>
              <a:ext uri="{FF2B5EF4-FFF2-40B4-BE49-F238E27FC236}">
                <a16:creationId xmlns:a16="http://schemas.microsoft.com/office/drawing/2014/main" id="{F65C7925-7DDD-4082-AA0D-C777730FC369}"/>
              </a:ext>
            </a:extLst>
          </p:cNvPr>
          <p:cNvSpPr>
            <a:spLocks noGrp="1"/>
          </p:cNvSpPr>
          <p:nvPr>
            <p:ph idx="1"/>
          </p:nvPr>
        </p:nvSpPr>
        <p:spPr/>
        <p:txBody>
          <a:bodyPr>
            <a:normAutofit/>
          </a:bodyPr>
          <a:lstStyle/>
          <a:p>
            <a:r>
              <a:rPr lang="en-US" sz="1600" dirty="0"/>
              <a:t>A network of micropayment channels can solve the scalability. </a:t>
            </a:r>
          </a:p>
          <a:p>
            <a:pPr marL="0" indent="0">
              <a:buNone/>
            </a:pPr>
            <a:endParaRPr lang="en-US" sz="1600" dirty="0"/>
          </a:p>
          <a:p>
            <a:endParaRPr lang="en-US" sz="1600" dirty="0"/>
          </a:p>
          <a:p>
            <a:r>
              <a:rPr lang="en-US" sz="1600" dirty="0"/>
              <a:t>These payment channels are a collection of unconfirmed transactions that aren’t yet broadcasted to the bitcoin network. </a:t>
            </a:r>
          </a:p>
          <a:p>
            <a:endParaRPr lang="en-US" sz="1600" dirty="0"/>
          </a:p>
          <a:p>
            <a:pPr marL="0" indent="0">
              <a:buNone/>
            </a:pPr>
            <a:endParaRPr lang="en-US" sz="1600" dirty="0"/>
          </a:p>
          <a:p>
            <a:r>
              <a:rPr lang="en-US" sz="1600" dirty="0"/>
              <a:t>These payment channels work completely off-chain before the final </a:t>
            </a:r>
          </a:p>
          <a:p>
            <a:pPr marL="0" indent="0">
              <a:buNone/>
            </a:pPr>
            <a:r>
              <a:rPr lang="en-US" sz="1600" dirty="0"/>
              <a:t>      settlement</a:t>
            </a:r>
          </a:p>
          <a:p>
            <a:pPr marL="0" indent="0">
              <a:buNone/>
            </a:pPr>
            <a:endParaRPr lang="en-US" sz="1600" dirty="0"/>
          </a:p>
          <a:p>
            <a:r>
              <a:rPr lang="en-US" sz="1600" dirty="0"/>
              <a:t>Your payment can be routed off another channel balances.</a:t>
            </a:r>
          </a:p>
        </p:txBody>
      </p:sp>
    </p:spTree>
    <p:extLst>
      <p:ext uri="{BB962C8B-B14F-4D97-AF65-F5344CB8AC3E}">
        <p14:creationId xmlns:p14="http://schemas.microsoft.com/office/powerpoint/2010/main" val="80435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B97C-6157-4E04-B155-367BDBD282A2}"/>
              </a:ext>
            </a:extLst>
          </p:cNvPr>
          <p:cNvSpPr>
            <a:spLocks noGrp="1"/>
          </p:cNvSpPr>
          <p:nvPr>
            <p:ph type="title"/>
          </p:nvPr>
        </p:nvSpPr>
        <p:spPr>
          <a:xfrm>
            <a:off x="1074839" y="441297"/>
            <a:ext cx="7556485" cy="859058"/>
          </a:xfrm>
        </p:spPr>
        <p:txBody>
          <a:bodyPr/>
          <a:lstStyle/>
          <a:p>
            <a:r>
              <a:rPr lang="en-US" sz="4000" dirty="0"/>
              <a:t>Problems</a:t>
            </a:r>
          </a:p>
        </p:txBody>
      </p:sp>
      <p:sp>
        <p:nvSpPr>
          <p:cNvPr id="3" name="Content Placeholder 2">
            <a:extLst>
              <a:ext uri="{FF2B5EF4-FFF2-40B4-BE49-F238E27FC236}">
                <a16:creationId xmlns:a16="http://schemas.microsoft.com/office/drawing/2014/main" id="{E2A10D4A-44D7-4B35-B696-CF7CF6323640}"/>
              </a:ext>
            </a:extLst>
          </p:cNvPr>
          <p:cNvSpPr>
            <a:spLocks noGrp="1"/>
          </p:cNvSpPr>
          <p:nvPr>
            <p:ph idx="1"/>
          </p:nvPr>
        </p:nvSpPr>
        <p:spPr>
          <a:xfrm>
            <a:off x="971472" y="1939183"/>
            <a:ext cx="7556485" cy="3618462"/>
          </a:xfrm>
        </p:spPr>
        <p:txBody>
          <a:bodyPr>
            <a:normAutofit/>
          </a:bodyPr>
          <a:lstStyle/>
          <a:p>
            <a:pPr>
              <a:buFont typeface="Arial" panose="020B0604020202020204" pitchFamily="34" charset="0"/>
              <a:buChar char="•"/>
            </a:pPr>
            <a:r>
              <a:rPr lang="en-US" sz="1600" dirty="0"/>
              <a:t>Financial Institutions or Big Corporations control the world of Commerce.</a:t>
            </a:r>
          </a:p>
          <a:p>
            <a:pPr>
              <a:buFont typeface="Arial" panose="020B0604020202020204" pitchFamily="34" charset="0"/>
              <a:buChar char="•"/>
            </a:pPr>
            <a:endParaRPr lang="en-US" sz="1600" dirty="0"/>
          </a:p>
          <a:p>
            <a:pPr>
              <a:buFont typeface="Arial" panose="020B0604020202020204" pitchFamily="34" charset="0"/>
              <a:buChar char="•"/>
            </a:pPr>
            <a:r>
              <a:rPr lang="en-US" sz="1600" dirty="0"/>
              <a:t>Too much power with these central authorities.</a:t>
            </a:r>
          </a:p>
          <a:p>
            <a:pPr>
              <a:buFont typeface="Arial" panose="020B0604020202020204" pitchFamily="34" charset="0"/>
              <a:buChar char="•"/>
            </a:pPr>
            <a:endParaRPr lang="en-US" sz="1600" dirty="0"/>
          </a:p>
          <a:p>
            <a:pPr>
              <a:buFont typeface="Arial" panose="020B0604020202020204" pitchFamily="34" charset="0"/>
              <a:buChar char="•"/>
            </a:pPr>
            <a:r>
              <a:rPr lang="en-US" sz="1600" dirty="0"/>
              <a:t>Financial Institutions mediate which increases cost of transactions.</a:t>
            </a:r>
          </a:p>
          <a:p>
            <a:pPr>
              <a:buFont typeface="Arial" panose="020B0604020202020204" pitchFamily="34" charset="0"/>
              <a:buChar char="•"/>
            </a:pPr>
            <a:endParaRPr lang="en-US" sz="1600" dirty="0"/>
          </a:p>
          <a:p>
            <a:pPr>
              <a:buFont typeface="Arial" panose="020B0604020202020204" pitchFamily="34" charset="0"/>
              <a:buChar char="•"/>
            </a:pPr>
            <a:r>
              <a:rPr lang="en-US" sz="1600" dirty="0"/>
              <a:t>Nonreversible transactions are not possible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53206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902F-4016-4476-829C-1367073B2114}"/>
              </a:ext>
            </a:extLst>
          </p:cNvPr>
          <p:cNvSpPr>
            <a:spLocks noGrp="1"/>
          </p:cNvSpPr>
          <p:nvPr>
            <p:ph type="title"/>
          </p:nvPr>
        </p:nvSpPr>
        <p:spPr>
          <a:xfrm>
            <a:off x="1074839" y="838201"/>
            <a:ext cx="7556485" cy="1131570"/>
          </a:xfrm>
        </p:spPr>
        <p:txBody>
          <a:bodyPr/>
          <a:lstStyle/>
          <a:p>
            <a:r>
              <a:rPr lang="en-US" sz="3600" dirty="0"/>
              <a:t>Scenario’s in Bitcoin Lightning Network</a:t>
            </a:r>
          </a:p>
        </p:txBody>
      </p:sp>
      <p:pic>
        <p:nvPicPr>
          <p:cNvPr id="7170" name="Picture 2">
            <a:extLst>
              <a:ext uri="{FF2B5EF4-FFF2-40B4-BE49-F238E27FC236}">
                <a16:creationId xmlns:a16="http://schemas.microsoft.com/office/drawing/2014/main" id="{0F5E4FC5-7AC1-484B-A280-D992A277D9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478" y="2217421"/>
            <a:ext cx="3613487" cy="199262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7FF7BC1-5849-4A7E-9E5B-D4F91A005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7" y="2181165"/>
            <a:ext cx="3613487" cy="19926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AFE94C-12FD-4D34-9386-B896C1B6E77F}"/>
              </a:ext>
            </a:extLst>
          </p:cNvPr>
          <p:cNvSpPr txBox="1"/>
          <p:nvPr/>
        </p:nvSpPr>
        <p:spPr>
          <a:xfrm>
            <a:off x="868680" y="4582505"/>
            <a:ext cx="7896244" cy="2031325"/>
          </a:xfrm>
          <a:prstGeom prst="rect">
            <a:avLst/>
          </a:prstGeom>
          <a:noFill/>
        </p:spPr>
        <p:txBody>
          <a:bodyPr wrap="square" rtlCol="0">
            <a:spAutoFit/>
          </a:bodyPr>
          <a:lstStyle/>
          <a:p>
            <a:r>
              <a:rPr lang="en-US" sz="1400" dirty="0"/>
              <a:t>Suppose Alice  runs a coffee shop and Bob walks in to buy a coffee worth $3. </a:t>
            </a:r>
          </a:p>
          <a:p>
            <a:endParaRPr lang="en-US" sz="1400" dirty="0"/>
          </a:p>
          <a:p>
            <a:r>
              <a:rPr lang="en-US" sz="1400" dirty="0"/>
              <a:t>Alice would open a payment channel ,generate a multi-sig address.</a:t>
            </a:r>
            <a:br>
              <a:rPr lang="en-US" sz="1400" dirty="0"/>
            </a:br>
            <a:endParaRPr lang="en-US" sz="1400" dirty="0"/>
          </a:p>
          <a:p>
            <a:r>
              <a:rPr lang="en-US" sz="1400" dirty="0"/>
              <a:t>Bob would send $3 to this address and will sign the transaction. Now</a:t>
            </a:r>
          </a:p>
          <a:p>
            <a:endParaRPr lang="en-US" sz="1400" dirty="0"/>
          </a:p>
          <a:p>
            <a:r>
              <a:rPr lang="en-US" sz="1400" dirty="0"/>
              <a:t>Alice would not broadcast but will keep channel open for other customers.</a:t>
            </a:r>
          </a:p>
          <a:p>
            <a:endParaRPr lang="en-US" sz="1400" dirty="0"/>
          </a:p>
          <a:p>
            <a:r>
              <a:rPr lang="en-US" sz="1400" dirty="0"/>
              <a:t>Alice broadcasts all the transactions at the end of day.</a:t>
            </a:r>
          </a:p>
        </p:txBody>
      </p:sp>
    </p:spTree>
    <p:extLst>
      <p:ext uri="{BB962C8B-B14F-4D97-AF65-F5344CB8AC3E}">
        <p14:creationId xmlns:p14="http://schemas.microsoft.com/office/powerpoint/2010/main" val="3831285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4623-5A7C-491F-9AE0-A63DF54244B8}"/>
              </a:ext>
            </a:extLst>
          </p:cNvPr>
          <p:cNvSpPr>
            <a:spLocks noGrp="1"/>
          </p:cNvSpPr>
          <p:nvPr>
            <p:ph type="title"/>
          </p:nvPr>
        </p:nvSpPr>
        <p:spPr>
          <a:xfrm>
            <a:off x="1013879" y="385751"/>
            <a:ext cx="7556485" cy="997279"/>
          </a:xfrm>
        </p:spPr>
        <p:txBody>
          <a:bodyPr/>
          <a:lstStyle/>
          <a:p>
            <a:r>
              <a:rPr lang="en-US" sz="3600" dirty="0"/>
              <a:t>Major Problems</a:t>
            </a:r>
          </a:p>
        </p:txBody>
      </p:sp>
      <p:sp>
        <p:nvSpPr>
          <p:cNvPr id="3" name="Content Placeholder 2">
            <a:extLst>
              <a:ext uri="{FF2B5EF4-FFF2-40B4-BE49-F238E27FC236}">
                <a16:creationId xmlns:a16="http://schemas.microsoft.com/office/drawing/2014/main" id="{27A2C3B0-10B3-4BE8-811F-1D08FB04C7E2}"/>
              </a:ext>
            </a:extLst>
          </p:cNvPr>
          <p:cNvSpPr>
            <a:spLocks noGrp="1"/>
          </p:cNvSpPr>
          <p:nvPr>
            <p:ph idx="1"/>
          </p:nvPr>
        </p:nvSpPr>
        <p:spPr>
          <a:xfrm>
            <a:off x="1013879" y="1741891"/>
            <a:ext cx="7556485" cy="3618462"/>
          </a:xfrm>
        </p:spPr>
        <p:txBody>
          <a:bodyPr>
            <a:normAutofit lnSpcReduction="10000"/>
          </a:bodyPr>
          <a:lstStyle/>
          <a:p>
            <a:r>
              <a:rPr lang="en-US" sz="1600" dirty="0"/>
              <a:t>You have  to be online to receive funds.</a:t>
            </a:r>
          </a:p>
          <a:p>
            <a:pPr marL="0" indent="0">
              <a:buNone/>
            </a:pPr>
            <a:endParaRPr lang="en-US" sz="1600" dirty="0"/>
          </a:p>
          <a:p>
            <a:endParaRPr lang="en-US" sz="1600" dirty="0"/>
          </a:p>
          <a:p>
            <a:r>
              <a:rPr lang="en-US" sz="1600" dirty="0"/>
              <a:t>No cold storage is possible.</a:t>
            </a:r>
          </a:p>
          <a:p>
            <a:pPr marL="0" indent="0">
              <a:buNone/>
            </a:pPr>
            <a:endParaRPr lang="en-US" sz="1600" dirty="0"/>
          </a:p>
          <a:p>
            <a:endParaRPr lang="en-US" sz="1600" dirty="0"/>
          </a:p>
          <a:p>
            <a:r>
              <a:rPr lang="en-US" sz="1600" dirty="0"/>
              <a:t>Routing is unsolved.</a:t>
            </a:r>
          </a:p>
          <a:p>
            <a:endParaRPr lang="en-US" sz="1600" dirty="0"/>
          </a:p>
          <a:p>
            <a:endParaRPr lang="en-US" sz="1600" dirty="0"/>
          </a:p>
          <a:p>
            <a:r>
              <a:rPr lang="en-US" sz="1600" dirty="0"/>
              <a:t>Mesh Routing with adversaries is an unsolvable problem.</a:t>
            </a:r>
          </a:p>
          <a:p>
            <a:endParaRPr lang="en-US" sz="1600" dirty="0"/>
          </a:p>
          <a:p>
            <a:endParaRPr lang="en-US" sz="1600" dirty="0"/>
          </a:p>
          <a:p>
            <a:r>
              <a:rPr lang="en-US" sz="1600" dirty="0"/>
              <a:t>One of the Solutions : BOLT</a:t>
            </a:r>
          </a:p>
          <a:p>
            <a:endParaRPr lang="en-US" sz="1600" dirty="0"/>
          </a:p>
          <a:p>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150770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5"/>
          <p:cNvSpPr txBox="1">
            <a:spLocks noGrp="1"/>
          </p:cNvSpPr>
          <p:nvPr>
            <p:ph type="title"/>
          </p:nvPr>
        </p:nvSpPr>
        <p:spPr>
          <a:xfrm>
            <a:off x="1074839" y="1166801"/>
            <a:ext cx="7556485"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sz="3600" dirty="0"/>
              <a:t>Off-chain Computation</a:t>
            </a:r>
            <a:endParaRPr sz="3600" dirty="0"/>
          </a:p>
        </p:txBody>
      </p:sp>
      <p:sp>
        <p:nvSpPr>
          <p:cNvPr id="159" name="Google Shape;159;p15"/>
          <p:cNvSpPr txBox="1">
            <a:spLocks noGrp="1"/>
          </p:cNvSpPr>
          <p:nvPr>
            <p:ph type="body" idx="1"/>
          </p:nvPr>
        </p:nvSpPr>
        <p:spPr>
          <a:xfrm>
            <a:off x="1074850" y="2507700"/>
            <a:ext cx="7556400" cy="2697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SzPts val="2400"/>
              <a:buChar char="•"/>
            </a:pPr>
            <a:r>
              <a:rPr lang="en-US" sz="2400" dirty="0"/>
              <a:t>State transition function is computed by a Off-chain Node </a:t>
            </a:r>
            <a:endParaRPr sz="2400" dirty="0"/>
          </a:p>
          <a:p>
            <a:pPr marL="457200" lvl="0" indent="0" algn="l" rtl="0">
              <a:spcBef>
                <a:spcPts val="0"/>
              </a:spcBef>
              <a:spcAft>
                <a:spcPts val="0"/>
              </a:spcAft>
              <a:buNone/>
            </a:pPr>
            <a:endParaRPr sz="2400" dirty="0"/>
          </a:p>
          <a:p>
            <a:pPr marL="457200" lvl="0" indent="-381000" algn="l" rtl="0">
              <a:spcBef>
                <a:spcPts val="0"/>
              </a:spcBef>
              <a:spcAft>
                <a:spcPts val="0"/>
              </a:spcAft>
              <a:buSzPts val="2400"/>
              <a:buChar char="•"/>
            </a:pPr>
            <a:r>
              <a:rPr lang="en-US" sz="2400" dirty="0"/>
              <a:t>Challenges in off-chain computation </a:t>
            </a:r>
            <a:endParaRPr sz="2400" dirty="0"/>
          </a:p>
          <a:p>
            <a:pPr marL="914400" lvl="1" indent="-381000" algn="l" rtl="0">
              <a:spcBef>
                <a:spcPts val="0"/>
              </a:spcBef>
              <a:spcAft>
                <a:spcPts val="0"/>
              </a:spcAft>
              <a:buSzPts val="2400"/>
              <a:buChar char="–"/>
            </a:pPr>
            <a:r>
              <a:rPr lang="en-US" sz="2400" dirty="0"/>
              <a:t>Data integrity</a:t>
            </a:r>
            <a:endParaRPr sz="2400" dirty="0"/>
          </a:p>
          <a:p>
            <a:pPr marL="914400" lvl="1" indent="-381000" algn="l" rtl="0">
              <a:spcBef>
                <a:spcPts val="0"/>
              </a:spcBef>
              <a:spcAft>
                <a:spcPts val="0"/>
              </a:spcAft>
              <a:buSzPts val="2400"/>
              <a:buChar char="–"/>
            </a:pPr>
            <a:r>
              <a:rPr lang="en-US" sz="2400" dirty="0"/>
              <a:t>Availability</a:t>
            </a:r>
            <a:endParaRP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75ba07bc95_2_10"/>
          <p:cNvSpPr txBox="1">
            <a:spLocks noGrp="1"/>
          </p:cNvSpPr>
          <p:nvPr>
            <p:ph type="title"/>
          </p:nvPr>
        </p:nvSpPr>
        <p:spPr>
          <a:xfrm>
            <a:off x="975086" y="745623"/>
            <a:ext cx="75564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Insights</a:t>
            </a:r>
            <a:endParaRPr dirty="0"/>
          </a:p>
        </p:txBody>
      </p:sp>
      <p:sp>
        <p:nvSpPr>
          <p:cNvPr id="165" name="Google Shape;165;g75ba07bc95_2_10"/>
          <p:cNvSpPr txBox="1">
            <a:spLocks noGrp="1"/>
          </p:cNvSpPr>
          <p:nvPr>
            <p:ph type="body" idx="1"/>
          </p:nvPr>
        </p:nvSpPr>
        <p:spPr>
          <a:xfrm>
            <a:off x="1074850" y="2507700"/>
            <a:ext cx="7556400" cy="31128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US" sz="2000" dirty="0">
                <a:ea typeface="Times New Roman"/>
                <a:sym typeface="Times New Roman"/>
              </a:rPr>
              <a:t>The proposed Enigma platform guarantees scalability and privacy.</a:t>
            </a:r>
            <a:endParaRPr sz="2000" dirty="0">
              <a:ea typeface="Times New Roman"/>
              <a:sym typeface="Times New Roman"/>
            </a:endParaRPr>
          </a:p>
          <a:p>
            <a:pPr marL="0" lvl="0" indent="0" algn="just" rtl="0">
              <a:spcBef>
                <a:spcPts val="0"/>
              </a:spcBef>
              <a:spcAft>
                <a:spcPts val="0"/>
              </a:spcAft>
              <a:buNone/>
            </a:pPr>
            <a:endParaRPr sz="2000" dirty="0">
              <a:ea typeface="Times New Roman"/>
              <a:sym typeface="Times New Roman"/>
            </a:endParaRPr>
          </a:p>
          <a:p>
            <a:pPr marL="0" lvl="0" indent="0" algn="just" rtl="0">
              <a:spcBef>
                <a:spcPts val="0"/>
              </a:spcBef>
              <a:spcAft>
                <a:spcPts val="0"/>
              </a:spcAft>
              <a:buNone/>
            </a:pPr>
            <a:r>
              <a:rPr lang="en-US" sz="2000" dirty="0">
                <a:ea typeface="Times New Roman"/>
                <a:sym typeface="Times New Roman"/>
              </a:rPr>
              <a:t>Scalability - Unlike blockchains, computations and data storage are not replicated by every node in the network. Only a small subset perform each computation over different parts of the data. The decreased redundancy in storage and computations enables more demanding computations.</a:t>
            </a:r>
            <a:endParaRPr sz="2000" dirty="0">
              <a:ea typeface="Times New Roman"/>
              <a:sym typeface="Times New Roman"/>
            </a:endParaRPr>
          </a:p>
          <a:p>
            <a:pPr marL="0" lvl="0" indent="0" algn="just" rtl="0">
              <a:spcBef>
                <a:spcPts val="0"/>
              </a:spcBef>
              <a:spcAft>
                <a:spcPts val="0"/>
              </a:spcAft>
              <a:buNone/>
            </a:pPr>
            <a:endParaRPr sz="2000" dirty="0">
              <a:ea typeface="Times New Roman"/>
              <a:sym typeface="Times New Roman"/>
            </a:endParaRPr>
          </a:p>
          <a:p>
            <a:pPr marL="0" lvl="0" indent="0" algn="just" rtl="0">
              <a:spcBef>
                <a:spcPts val="0"/>
              </a:spcBef>
              <a:spcAft>
                <a:spcPts val="0"/>
              </a:spcAft>
              <a:buNone/>
            </a:pPr>
            <a:r>
              <a:rPr lang="en-US" sz="2000" dirty="0">
                <a:ea typeface="Times New Roman"/>
                <a:sym typeface="Times New Roman"/>
              </a:rPr>
              <a:t>Privacy- data queries are computed in a distributed way, without a trusted 3rd party using secure multi-party computation</a:t>
            </a:r>
            <a:endParaRPr sz="2000" dirty="0">
              <a:ea typeface="Times New Roman"/>
              <a:sym typeface="Times New Roman"/>
            </a:endParaRPr>
          </a:p>
          <a:p>
            <a:pPr marL="0" lvl="0" indent="0" algn="just" rtl="0">
              <a:spcBef>
                <a:spcPts val="0"/>
              </a:spcBef>
              <a:spcAft>
                <a:spcPts val="0"/>
              </a:spcAft>
              <a:buNone/>
            </a:pPr>
            <a:endParaRPr sz="18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p:txBody>
      </p:sp>
      <p:sp>
        <p:nvSpPr>
          <p:cNvPr id="166" name="Google Shape;166;g75ba07bc95_2_10"/>
          <p:cNvSpPr txBox="1"/>
          <p:nvPr/>
        </p:nvSpPr>
        <p:spPr>
          <a:xfrm>
            <a:off x="712950" y="6049350"/>
            <a:ext cx="7556400" cy="401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800">
                <a:solidFill>
                  <a:schemeClr val="dk1"/>
                </a:solidFill>
                <a:latin typeface="Times New Roman"/>
                <a:ea typeface="Times New Roman"/>
                <a:cs typeface="Times New Roman"/>
                <a:sym typeface="Times New Roman"/>
              </a:rPr>
              <a:t>Enigma: Decentralized Computation Platform with Guaranteed Privacy Guy Zyskind Oz Nathan Alex ’Sandy’ Pentland arXiv:1506.03471 [cs.CR]</a:t>
            </a:r>
            <a:endParaRPr/>
          </a:p>
        </p:txBody>
      </p:sp>
    </p:spTree>
    <p:extLst>
      <p:ext uri="{BB962C8B-B14F-4D97-AF65-F5344CB8AC3E}">
        <p14:creationId xmlns:p14="http://schemas.microsoft.com/office/powerpoint/2010/main" val="1791550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3"/>
          <p:cNvSpPr txBox="1">
            <a:spLocks noGrp="1"/>
          </p:cNvSpPr>
          <p:nvPr>
            <p:ph type="title"/>
          </p:nvPr>
        </p:nvSpPr>
        <p:spPr>
          <a:xfrm>
            <a:off x="1074839" y="731837"/>
            <a:ext cx="7556485"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Off-chain Storage</a:t>
            </a:r>
            <a:endParaRPr/>
          </a:p>
        </p:txBody>
      </p:sp>
      <p:sp>
        <p:nvSpPr>
          <p:cNvPr id="145" name="Google Shape;145;p13"/>
          <p:cNvSpPr txBox="1">
            <a:spLocks noGrp="1"/>
          </p:cNvSpPr>
          <p:nvPr>
            <p:ph type="body" idx="1"/>
          </p:nvPr>
        </p:nvSpPr>
        <p:spPr>
          <a:xfrm>
            <a:off x="1074850" y="2507700"/>
            <a:ext cx="7893600" cy="2125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a:t>Off-chain data is any non-transactional data that is too large to be stored in the blockchain efficiently, or, requires the ability to be changed or deleted</a:t>
            </a:r>
            <a:endParaRPr sz="2400"/>
          </a:p>
          <a:p>
            <a:pPr marL="342900" lvl="0" indent="0" algn="l" rtl="0">
              <a:spcBef>
                <a:spcPts val="0"/>
              </a:spcBef>
              <a:spcAft>
                <a:spcPts val="0"/>
              </a:spcAft>
              <a:buNone/>
            </a:pPr>
            <a:endParaRPr sz="2400"/>
          </a:p>
          <a:p>
            <a:pPr marL="742950" lvl="1" indent="-285750" algn="l" rtl="0">
              <a:spcBef>
                <a:spcPts val="400"/>
              </a:spcBef>
              <a:spcAft>
                <a:spcPts val="0"/>
              </a:spcAft>
              <a:buClr>
                <a:schemeClr val="dk1"/>
              </a:buClr>
              <a:buSzPts val="2000"/>
              <a:buChar char="–"/>
            </a:pPr>
            <a:r>
              <a:rPr lang="en-US" sz="2000"/>
              <a:t>IPFS</a:t>
            </a:r>
            <a:endParaRPr/>
          </a:p>
          <a:p>
            <a:pPr marL="742950" lvl="1" indent="-285750" algn="l" rtl="0">
              <a:spcBef>
                <a:spcPts val="400"/>
              </a:spcBef>
              <a:spcAft>
                <a:spcPts val="0"/>
              </a:spcAft>
              <a:buClr>
                <a:schemeClr val="dk1"/>
              </a:buClr>
              <a:buSzPts val="2000"/>
              <a:buChar char="–"/>
            </a:pPr>
            <a:r>
              <a:rPr lang="en-US" sz="2000"/>
              <a:t>Swarm</a:t>
            </a:r>
            <a:endParaRPr/>
          </a:p>
        </p:txBody>
      </p:sp>
    </p:spTree>
    <p:extLst>
      <p:ext uri="{BB962C8B-B14F-4D97-AF65-F5344CB8AC3E}">
        <p14:creationId xmlns:p14="http://schemas.microsoft.com/office/powerpoint/2010/main" val="3747605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txBox="1">
            <a:spLocks noGrp="1"/>
          </p:cNvSpPr>
          <p:nvPr>
            <p:ph type="title"/>
          </p:nvPr>
        </p:nvSpPr>
        <p:spPr>
          <a:xfrm>
            <a:off x="1074838" y="731837"/>
            <a:ext cx="7556485"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Insights</a:t>
            </a:r>
            <a:endParaRPr/>
          </a:p>
        </p:txBody>
      </p:sp>
      <p:sp>
        <p:nvSpPr>
          <p:cNvPr id="151" name="Google Shape;151;p14"/>
          <p:cNvSpPr txBox="1">
            <a:spLocks noGrp="1"/>
          </p:cNvSpPr>
          <p:nvPr>
            <p:ph type="body" idx="1"/>
          </p:nvPr>
        </p:nvSpPr>
        <p:spPr>
          <a:xfrm>
            <a:off x="1074850" y="2238775"/>
            <a:ext cx="7770000" cy="3359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IPFS</a:t>
            </a:r>
            <a:endParaRPr/>
          </a:p>
          <a:p>
            <a:pPr marL="742950" lvl="1" indent="-285750" algn="l" rtl="0">
              <a:spcBef>
                <a:spcPts val="360"/>
              </a:spcBef>
              <a:spcAft>
                <a:spcPts val="0"/>
              </a:spcAft>
              <a:buClr>
                <a:schemeClr val="dk1"/>
              </a:buClr>
              <a:buSzPts val="1800"/>
              <a:buChar char="–"/>
            </a:pPr>
            <a:r>
              <a:rPr lang="en-US" sz="1800"/>
              <a:t>P2P distributed file system</a:t>
            </a:r>
            <a:endParaRPr/>
          </a:p>
          <a:p>
            <a:pPr marL="742950" lvl="1" indent="-285750" algn="l" rtl="0">
              <a:spcBef>
                <a:spcPts val="360"/>
              </a:spcBef>
              <a:spcAft>
                <a:spcPts val="0"/>
              </a:spcAft>
              <a:buClr>
                <a:schemeClr val="dk1"/>
              </a:buClr>
              <a:buSzPts val="1800"/>
              <a:buChar char="–"/>
            </a:pPr>
            <a:r>
              <a:rPr lang="en-US" sz="1800"/>
              <a:t>IPFS has no single point of failure, and nodes do not need to trust each other</a:t>
            </a:r>
            <a:endParaRPr/>
          </a:p>
          <a:p>
            <a:pPr marL="0" lvl="1" indent="0" algn="l" rtl="0">
              <a:spcBef>
                <a:spcPts val="360"/>
              </a:spcBef>
              <a:spcAft>
                <a:spcPts val="0"/>
              </a:spcAft>
              <a:buClr>
                <a:schemeClr val="dk1"/>
              </a:buClr>
              <a:buSzPts val="1800"/>
              <a:buNone/>
            </a:pPr>
            <a:endParaRPr sz="1800"/>
          </a:p>
          <a:p>
            <a:pPr marL="400050" lvl="0" indent="-342900" algn="l" rtl="0">
              <a:spcBef>
                <a:spcPts val="440"/>
              </a:spcBef>
              <a:spcAft>
                <a:spcPts val="0"/>
              </a:spcAft>
              <a:buClr>
                <a:schemeClr val="dk1"/>
              </a:buClr>
              <a:buSzPts val="2200"/>
              <a:buChar char="•"/>
            </a:pPr>
            <a:r>
              <a:rPr lang="en-US" sz="2200"/>
              <a:t>Swarm</a:t>
            </a:r>
            <a:endParaRPr sz="2200"/>
          </a:p>
          <a:p>
            <a:pPr marL="742950" lvl="1" indent="-285750" algn="just" rtl="0">
              <a:spcBef>
                <a:spcPts val="0"/>
              </a:spcBef>
              <a:spcAft>
                <a:spcPts val="0"/>
              </a:spcAft>
              <a:buSzPts val="1800"/>
              <a:buChar char="–"/>
            </a:pPr>
            <a:r>
              <a:rPr lang="en-US" sz="1800"/>
              <a:t>It stores the data redundantly and distributed over multiple nodes</a:t>
            </a:r>
            <a:endParaRPr sz="1800"/>
          </a:p>
          <a:p>
            <a:pPr marL="742950" lvl="1" indent="-285750" algn="just" rtl="0">
              <a:spcBef>
                <a:spcPts val="0"/>
              </a:spcBef>
              <a:spcAft>
                <a:spcPts val="0"/>
              </a:spcAft>
              <a:buSzPts val="1800"/>
              <a:buChar char="–"/>
            </a:pPr>
            <a:r>
              <a:rPr lang="en-US" sz="1800"/>
              <a:t>For motivating the peers to offer their resources, an incentive system is integrated which can even penalize a peer for losing the hosted data of another party</a:t>
            </a:r>
            <a:endParaRPr sz="1800"/>
          </a:p>
          <a:p>
            <a:pPr marL="400050" lvl="0" indent="-203200" algn="l" rtl="0">
              <a:spcBef>
                <a:spcPts val="440"/>
              </a:spcBef>
              <a:spcAft>
                <a:spcPts val="0"/>
              </a:spcAft>
              <a:buClr>
                <a:schemeClr val="dk1"/>
              </a:buClr>
              <a:buSzPts val="2200"/>
              <a:buNone/>
            </a:pPr>
            <a:endParaRPr sz="2200"/>
          </a:p>
          <a:p>
            <a:pPr marL="400050" lvl="0" indent="-203200" algn="l" rtl="0">
              <a:spcBef>
                <a:spcPts val="440"/>
              </a:spcBef>
              <a:spcAft>
                <a:spcPts val="0"/>
              </a:spcAft>
              <a:buClr>
                <a:schemeClr val="dk1"/>
              </a:buClr>
              <a:buSzPts val="2200"/>
              <a:buNone/>
            </a:pPr>
            <a:endParaRPr sz="2200"/>
          </a:p>
          <a:p>
            <a:pPr marL="400050" lvl="0" indent="-203200" algn="l" rtl="0">
              <a:spcBef>
                <a:spcPts val="440"/>
              </a:spcBef>
              <a:spcAft>
                <a:spcPts val="0"/>
              </a:spcAft>
              <a:buClr>
                <a:schemeClr val="dk1"/>
              </a:buClr>
              <a:buSzPts val="2200"/>
              <a:buNone/>
            </a:pPr>
            <a:endParaRPr sz="2200"/>
          </a:p>
        </p:txBody>
      </p:sp>
      <p:sp>
        <p:nvSpPr>
          <p:cNvPr id="152" name="Google Shape;152;p14"/>
          <p:cNvSpPr txBox="1"/>
          <p:nvPr/>
        </p:nvSpPr>
        <p:spPr>
          <a:xfrm>
            <a:off x="1158475" y="5962125"/>
            <a:ext cx="4566300" cy="41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800">
                <a:solidFill>
                  <a:schemeClr val="dk1"/>
                </a:solidFill>
                <a:latin typeface="Times New Roman"/>
                <a:ea typeface="Times New Roman"/>
                <a:cs typeface="Times New Roman"/>
                <a:sym typeface="Times New Roman"/>
              </a:rPr>
              <a:t>IPFS - Content Addressed, Versioned, P2P File System (DRAFT 3) Juan Benet arXiv:1407.3561 [cs.NI]</a:t>
            </a:r>
            <a:endParaRPr/>
          </a:p>
        </p:txBody>
      </p:sp>
      <p:sp>
        <p:nvSpPr>
          <p:cNvPr id="153" name="Google Shape;153;p14"/>
          <p:cNvSpPr txBox="1"/>
          <p:nvPr/>
        </p:nvSpPr>
        <p:spPr>
          <a:xfrm>
            <a:off x="1158475" y="6206825"/>
            <a:ext cx="6404400" cy="41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800">
                <a:solidFill>
                  <a:schemeClr val="dk1"/>
                </a:solidFill>
                <a:latin typeface="Times New Roman"/>
                <a:ea typeface="Times New Roman"/>
                <a:cs typeface="Times New Roman"/>
                <a:sym typeface="Times New Roman"/>
              </a:rPr>
              <a:t>Ethereum Foundation. Swarm Distributed Data Storage. Dec. 2017. https://github.com/ethersphere/swarm.</a:t>
            </a:r>
            <a:endParaRPr/>
          </a:p>
        </p:txBody>
      </p:sp>
    </p:spTree>
    <p:extLst>
      <p:ext uri="{BB962C8B-B14F-4D97-AF65-F5344CB8AC3E}">
        <p14:creationId xmlns:p14="http://schemas.microsoft.com/office/powerpoint/2010/main" val="2451071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6D86-DA2C-4E53-B9E7-CB2F9186C3DF}"/>
              </a:ext>
            </a:extLst>
          </p:cNvPr>
          <p:cNvSpPr>
            <a:spLocks noGrp="1"/>
          </p:cNvSpPr>
          <p:nvPr>
            <p:ph type="title"/>
          </p:nvPr>
        </p:nvSpPr>
        <p:spPr>
          <a:xfrm>
            <a:off x="1074839" y="454331"/>
            <a:ext cx="7556485" cy="1143000"/>
          </a:xfrm>
        </p:spPr>
        <p:txBody>
          <a:bodyPr/>
          <a:lstStyle/>
          <a:p>
            <a:r>
              <a:rPr lang="en-US" sz="3600" dirty="0"/>
              <a:t>Future Scope</a:t>
            </a:r>
          </a:p>
        </p:txBody>
      </p:sp>
      <p:sp>
        <p:nvSpPr>
          <p:cNvPr id="3" name="Content Placeholder 2">
            <a:extLst>
              <a:ext uri="{FF2B5EF4-FFF2-40B4-BE49-F238E27FC236}">
                <a16:creationId xmlns:a16="http://schemas.microsoft.com/office/drawing/2014/main" id="{693A2913-D9F2-4BDC-84C7-4F517E197189}"/>
              </a:ext>
            </a:extLst>
          </p:cNvPr>
          <p:cNvSpPr>
            <a:spLocks noGrp="1"/>
          </p:cNvSpPr>
          <p:nvPr>
            <p:ph idx="1"/>
          </p:nvPr>
        </p:nvSpPr>
        <p:spPr>
          <a:xfrm>
            <a:off x="1135799" y="1776181"/>
            <a:ext cx="7556485" cy="3618462"/>
          </a:xfrm>
        </p:spPr>
        <p:txBody>
          <a:bodyPr>
            <a:normAutofit/>
          </a:bodyPr>
          <a:lstStyle/>
          <a:p>
            <a:r>
              <a:rPr lang="en-US" sz="1800" dirty="0"/>
              <a:t>Blockchains combined with AI and IOT for different business models.</a:t>
            </a:r>
          </a:p>
          <a:p>
            <a:pPr marL="0" indent="0">
              <a:buNone/>
            </a:pPr>
            <a:endParaRPr lang="en-US" sz="1800" dirty="0"/>
          </a:p>
          <a:p>
            <a:pPr marL="0" indent="0">
              <a:buNone/>
            </a:pPr>
            <a:endParaRPr lang="en-US" sz="1800" dirty="0"/>
          </a:p>
          <a:p>
            <a:r>
              <a:rPr lang="en-US" sz="1800" dirty="0"/>
              <a:t>Web 3.0 – Decentralized Web</a:t>
            </a:r>
          </a:p>
          <a:p>
            <a:endParaRPr lang="en-US" sz="1800" dirty="0"/>
          </a:p>
          <a:p>
            <a:endParaRPr lang="en-US" sz="1800" dirty="0"/>
          </a:p>
          <a:p>
            <a:r>
              <a:rPr lang="en-US" sz="1800" dirty="0"/>
              <a:t>Governments adopting Blockchains(National Cryptocurrencies)</a:t>
            </a:r>
          </a:p>
          <a:p>
            <a:endParaRPr lang="en-US" sz="1800" dirty="0"/>
          </a:p>
          <a:p>
            <a:endParaRPr lang="en-US" sz="1800" dirty="0"/>
          </a:p>
          <a:p>
            <a:r>
              <a:rPr lang="en-US" sz="1800" dirty="0"/>
              <a:t>Blockchain identity For All</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838666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9FC2-23B4-412F-97CB-ED80DC3E61E5}"/>
              </a:ext>
            </a:extLst>
          </p:cNvPr>
          <p:cNvSpPr>
            <a:spLocks noGrp="1"/>
          </p:cNvSpPr>
          <p:nvPr>
            <p:ph type="title"/>
          </p:nvPr>
        </p:nvSpPr>
        <p:spPr>
          <a:xfrm>
            <a:off x="1074838" y="519101"/>
            <a:ext cx="7556485" cy="1143000"/>
          </a:xfrm>
        </p:spPr>
        <p:txBody>
          <a:bodyPr/>
          <a:lstStyle/>
          <a:p>
            <a:endParaRPr lang="en-US" dirty="0"/>
          </a:p>
        </p:txBody>
      </p:sp>
      <p:pic>
        <p:nvPicPr>
          <p:cNvPr id="8194" name="Picture 2" descr="Image result for Thank you Any questions slide">
            <a:extLst>
              <a:ext uri="{FF2B5EF4-FFF2-40B4-BE49-F238E27FC236}">
                <a16:creationId xmlns:a16="http://schemas.microsoft.com/office/drawing/2014/main" id="{C6EC908B-BAA9-4FBB-A3E4-EE2B9C0CC9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3560" y="838200"/>
            <a:ext cx="6255602" cy="434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56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7D16-2632-4B37-91B1-F65135F907C2}"/>
              </a:ext>
            </a:extLst>
          </p:cNvPr>
          <p:cNvSpPr>
            <a:spLocks noGrp="1"/>
          </p:cNvSpPr>
          <p:nvPr>
            <p:ph type="title"/>
          </p:nvPr>
        </p:nvSpPr>
        <p:spPr>
          <a:xfrm>
            <a:off x="1074839" y="294198"/>
            <a:ext cx="7556485" cy="1069451"/>
          </a:xfrm>
        </p:spPr>
        <p:txBody>
          <a:bodyPr/>
          <a:lstStyle/>
          <a:p>
            <a:r>
              <a:rPr lang="en-US" sz="3600" dirty="0"/>
              <a:t>Problem Of Trust</a:t>
            </a:r>
          </a:p>
        </p:txBody>
      </p:sp>
      <p:sp>
        <p:nvSpPr>
          <p:cNvPr id="3" name="Content Placeholder 2">
            <a:extLst>
              <a:ext uri="{FF2B5EF4-FFF2-40B4-BE49-F238E27FC236}">
                <a16:creationId xmlns:a16="http://schemas.microsoft.com/office/drawing/2014/main" id="{A077029D-8322-4652-94C9-538B0F4FFC2E}"/>
              </a:ext>
            </a:extLst>
          </p:cNvPr>
          <p:cNvSpPr>
            <a:spLocks noGrp="1"/>
          </p:cNvSpPr>
          <p:nvPr>
            <p:ph idx="1"/>
          </p:nvPr>
        </p:nvSpPr>
        <p:spPr>
          <a:xfrm>
            <a:off x="1015387" y="1610140"/>
            <a:ext cx="7615937" cy="2496709"/>
          </a:xfrm>
        </p:spPr>
        <p:txBody>
          <a:bodyPr>
            <a:normAutofit/>
          </a:bodyPr>
          <a:lstStyle/>
          <a:p>
            <a:pPr marL="0" indent="0" algn="ctr">
              <a:buNone/>
            </a:pPr>
            <a:r>
              <a:rPr lang="en-US" sz="1600" dirty="0"/>
              <a:t>Can we completely trust the financial institutions and  Government???</a:t>
            </a:r>
          </a:p>
          <a:p>
            <a:pPr marL="0" indent="0" algn="ctr">
              <a:buNone/>
            </a:pPr>
            <a:r>
              <a:rPr lang="en-US" sz="1600" dirty="0"/>
              <a:t>Too much Centralization</a:t>
            </a:r>
          </a:p>
          <a:p>
            <a:pPr marL="0" indent="0" algn="ctr">
              <a:buNone/>
            </a:pPr>
            <a:endParaRPr lang="en-US" sz="1200" dirty="0"/>
          </a:p>
          <a:p>
            <a:pPr marL="0" indent="0" algn="ctr">
              <a:buNone/>
            </a:pPr>
            <a:endParaRPr lang="en-US" sz="1200" dirty="0"/>
          </a:p>
          <a:p>
            <a:pPr marL="0" indent="0" algn="ctr">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pic>
        <p:nvPicPr>
          <p:cNvPr id="1026" name="Picture 2" descr="Related image">
            <a:extLst>
              <a:ext uri="{FF2B5EF4-FFF2-40B4-BE49-F238E27FC236}">
                <a16:creationId xmlns:a16="http://schemas.microsoft.com/office/drawing/2014/main" id="{8EBD37EA-0080-4DC5-B84E-16833EDA2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062" y="3170582"/>
            <a:ext cx="2705100" cy="19204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vernment">
            <a:extLst>
              <a:ext uri="{FF2B5EF4-FFF2-40B4-BE49-F238E27FC236}">
                <a16:creationId xmlns:a16="http://schemas.microsoft.com/office/drawing/2014/main" id="{C08D4A92-D1E8-4AE7-BC52-36A113F07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222" y="3150704"/>
            <a:ext cx="2705100" cy="192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34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28F2-5DAD-48BB-9A27-A016A88883DD}"/>
              </a:ext>
            </a:extLst>
          </p:cNvPr>
          <p:cNvSpPr>
            <a:spLocks noGrp="1"/>
          </p:cNvSpPr>
          <p:nvPr>
            <p:ph type="title"/>
          </p:nvPr>
        </p:nvSpPr>
        <p:spPr>
          <a:xfrm>
            <a:off x="1074839" y="1657847"/>
            <a:ext cx="7556485" cy="51683"/>
          </a:xfrm>
        </p:spPr>
        <p:txBody>
          <a:bodyPr/>
          <a:lstStyle/>
          <a:p>
            <a:pPr lvl="1" algn="ctr"/>
            <a:br>
              <a:rPr lang="en-US" sz="4000" dirty="0"/>
            </a:br>
            <a:r>
              <a:rPr lang="en-US" sz="3600" dirty="0"/>
              <a:t>A Decentralized Solution</a:t>
            </a:r>
            <a:br>
              <a:rPr lang="en-US" sz="3600" dirty="0"/>
            </a:br>
            <a:br>
              <a:rPr lang="en-US" sz="3600" dirty="0"/>
            </a:br>
            <a:br>
              <a:rPr lang="en-US" sz="1600" dirty="0"/>
            </a:br>
            <a:br>
              <a:rPr lang="en-US" sz="1600" dirty="0"/>
            </a:br>
            <a:br>
              <a:rPr lang="en-US" sz="1600" dirty="0"/>
            </a:br>
            <a:br>
              <a:rPr lang="en-US" sz="1600" dirty="0"/>
            </a:br>
            <a:br>
              <a:rPr lang="en-US" sz="1600" dirty="0"/>
            </a:br>
            <a:br>
              <a:rPr lang="en-US" dirty="0"/>
            </a:br>
            <a:endParaRPr lang="en-US" dirty="0"/>
          </a:p>
        </p:txBody>
      </p:sp>
      <p:pic>
        <p:nvPicPr>
          <p:cNvPr id="3074" name="Picture 2">
            <a:extLst>
              <a:ext uri="{FF2B5EF4-FFF2-40B4-BE49-F238E27FC236}">
                <a16:creationId xmlns:a16="http://schemas.microsoft.com/office/drawing/2014/main" id="{62D802A7-ACA7-41CC-81F9-4F19CF313D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093" y="4349364"/>
            <a:ext cx="6070820" cy="17930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A507CF-1869-4D5D-8616-7CF8EC21365E}"/>
              </a:ext>
            </a:extLst>
          </p:cNvPr>
          <p:cNvSpPr txBox="1"/>
          <p:nvPr/>
        </p:nvSpPr>
        <p:spPr>
          <a:xfrm flipH="1">
            <a:off x="1176792" y="1657847"/>
            <a:ext cx="6766561" cy="2369880"/>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is stored / computed on distributed devices.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Cryptographic proof instead of trust.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Transactions that are computationally impractical to reverse.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 need for a trusted third party</a:t>
            </a:r>
            <a:br>
              <a:rPr lang="en-US" dirty="0"/>
            </a:br>
            <a:br>
              <a:rPr lang="en-US" dirty="0"/>
            </a:br>
            <a:endParaRPr lang="en-US" dirty="0"/>
          </a:p>
        </p:txBody>
      </p:sp>
    </p:spTree>
    <p:extLst>
      <p:ext uri="{BB962C8B-B14F-4D97-AF65-F5344CB8AC3E}">
        <p14:creationId xmlns:p14="http://schemas.microsoft.com/office/powerpoint/2010/main" val="90092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FEAF-F2B5-4F7F-BF8D-D3F7BC0AD44A}"/>
              </a:ext>
            </a:extLst>
          </p:cNvPr>
          <p:cNvSpPr>
            <a:spLocks noGrp="1"/>
          </p:cNvSpPr>
          <p:nvPr>
            <p:ph type="title"/>
          </p:nvPr>
        </p:nvSpPr>
        <p:spPr>
          <a:xfrm>
            <a:off x="1074839" y="306125"/>
            <a:ext cx="7556485" cy="970059"/>
          </a:xfrm>
        </p:spPr>
        <p:txBody>
          <a:bodyPr/>
          <a:lstStyle/>
          <a:p>
            <a:r>
              <a:rPr lang="en-US" sz="3600" dirty="0"/>
              <a:t>Blockchain - Introduction</a:t>
            </a:r>
          </a:p>
        </p:txBody>
      </p:sp>
      <p:sp>
        <p:nvSpPr>
          <p:cNvPr id="3" name="Content Placeholder 2">
            <a:extLst>
              <a:ext uri="{FF2B5EF4-FFF2-40B4-BE49-F238E27FC236}">
                <a16:creationId xmlns:a16="http://schemas.microsoft.com/office/drawing/2014/main" id="{B1AEE97F-1EAC-404E-9E85-047905C69004}"/>
              </a:ext>
            </a:extLst>
          </p:cNvPr>
          <p:cNvSpPr>
            <a:spLocks noGrp="1"/>
          </p:cNvSpPr>
          <p:nvPr>
            <p:ph idx="1"/>
          </p:nvPr>
        </p:nvSpPr>
        <p:spPr>
          <a:xfrm>
            <a:off x="1074839" y="1276184"/>
            <a:ext cx="7556485" cy="4849979"/>
          </a:xfrm>
        </p:spPr>
        <p:txBody>
          <a:bodyPr>
            <a:normAutofit/>
          </a:bodyPr>
          <a:lstStyle/>
          <a:p>
            <a:pPr>
              <a:buFont typeface="Arial" panose="020B0604020202020204" pitchFamily="34" charset="0"/>
              <a:buChar char="•"/>
            </a:pPr>
            <a:r>
              <a:rPr lang="en-US" sz="1600" dirty="0"/>
              <a:t>A transparent and efficient data structure for storing and verifying consensus results.</a:t>
            </a:r>
          </a:p>
          <a:p>
            <a:pPr>
              <a:buFont typeface="Arial" panose="020B0604020202020204" pitchFamily="34" charset="0"/>
              <a:buChar char="•"/>
            </a:pPr>
            <a:endParaRPr lang="en-US" sz="1600" dirty="0"/>
          </a:p>
          <a:p>
            <a:pPr>
              <a:buFont typeface="Arial" panose="020B0604020202020204" pitchFamily="34" charset="0"/>
              <a:buChar char="•"/>
            </a:pPr>
            <a:r>
              <a:rPr lang="en-US" sz="1600" dirty="0"/>
              <a:t>A technology used to build applications where multiple parties can interact through a peer-to-peer-network and record immutable transactions with no central trusted authority</a:t>
            </a:r>
          </a:p>
          <a:p>
            <a:pPr>
              <a:buFont typeface="Arial" panose="020B0604020202020204" pitchFamily="34" charset="0"/>
              <a:buChar char="•"/>
            </a:pPr>
            <a:endParaRPr lang="en-US" sz="1600" dirty="0"/>
          </a:p>
          <a:p>
            <a:pPr>
              <a:buFont typeface="Arial" panose="020B0604020202020204" pitchFamily="34" charset="0"/>
              <a:buChar char="•"/>
            </a:pPr>
            <a:r>
              <a:rPr lang="en-US" sz="1600" dirty="0"/>
              <a:t>A blockchain is a decentralized, distributed, and oftentimes public, digital ledger that is used to record transactions</a:t>
            </a:r>
          </a:p>
          <a:p>
            <a:pPr>
              <a:buFont typeface="Arial" panose="020B0604020202020204" pitchFamily="34" charset="0"/>
              <a:buChar char="•"/>
            </a:pPr>
            <a:endParaRPr lang="en-US" sz="1800" dirty="0"/>
          </a:p>
          <a:p>
            <a:endParaRPr lang="en-US" sz="1800" dirty="0"/>
          </a:p>
        </p:txBody>
      </p:sp>
      <p:pic>
        <p:nvPicPr>
          <p:cNvPr id="4098" name="Picture 2">
            <a:extLst>
              <a:ext uri="{FF2B5EF4-FFF2-40B4-BE49-F238E27FC236}">
                <a16:creationId xmlns:a16="http://schemas.microsoft.com/office/drawing/2014/main" id="{19C2BA94-3949-4CC3-A33B-D3FD7C90E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895" y="4412973"/>
            <a:ext cx="5198745" cy="165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68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DD30-37EC-4120-96B3-26E9F4D6E971}"/>
              </a:ext>
            </a:extLst>
          </p:cNvPr>
          <p:cNvSpPr>
            <a:spLocks noGrp="1"/>
          </p:cNvSpPr>
          <p:nvPr>
            <p:ph type="title"/>
          </p:nvPr>
        </p:nvSpPr>
        <p:spPr>
          <a:xfrm>
            <a:off x="1074839" y="322028"/>
            <a:ext cx="7556485" cy="926327"/>
          </a:xfrm>
        </p:spPr>
        <p:txBody>
          <a:bodyPr/>
          <a:lstStyle/>
          <a:p>
            <a:r>
              <a:rPr lang="en-US" sz="3600" dirty="0"/>
              <a:t>Components of Blockchain</a:t>
            </a:r>
          </a:p>
        </p:txBody>
      </p:sp>
      <p:sp>
        <p:nvSpPr>
          <p:cNvPr id="3" name="Content Placeholder 2">
            <a:extLst>
              <a:ext uri="{FF2B5EF4-FFF2-40B4-BE49-F238E27FC236}">
                <a16:creationId xmlns:a16="http://schemas.microsoft.com/office/drawing/2014/main" id="{8F032232-E9A6-4B18-9508-AB66D0C62643}"/>
              </a:ext>
            </a:extLst>
          </p:cNvPr>
          <p:cNvSpPr>
            <a:spLocks noGrp="1"/>
          </p:cNvSpPr>
          <p:nvPr>
            <p:ph idx="1"/>
          </p:nvPr>
        </p:nvSpPr>
        <p:spPr>
          <a:xfrm>
            <a:off x="1252331" y="1262270"/>
            <a:ext cx="7350980" cy="2310927"/>
          </a:xfrm>
        </p:spPr>
        <p:txBody>
          <a:bodyPr>
            <a:normAutofit lnSpcReduction="10000"/>
          </a:bodyPr>
          <a:lstStyle/>
          <a:p>
            <a:pPr marL="0" indent="0">
              <a:buNone/>
            </a:pPr>
            <a:endParaRPr lang="en-US" sz="2000" dirty="0"/>
          </a:p>
          <a:p>
            <a:pPr marL="0" indent="0">
              <a:buNone/>
            </a:pPr>
            <a:r>
              <a:rPr lang="en-US" sz="2000" dirty="0"/>
              <a:t>Block</a:t>
            </a:r>
            <a:r>
              <a:rPr lang="en-US" sz="1800" dirty="0"/>
              <a:t>: </a:t>
            </a:r>
            <a:r>
              <a:rPr lang="en-US" sz="1600" dirty="0"/>
              <a:t>data structure used for keeping a set of transactions </a:t>
            </a:r>
          </a:p>
          <a:p>
            <a:pPr marL="0" indent="0">
              <a:buNone/>
            </a:pPr>
            <a:r>
              <a:rPr lang="en-US" sz="1600" dirty="0"/>
              <a:t>that is distributed to all nodes in the network</a:t>
            </a:r>
            <a:r>
              <a:rPr lang="en-US" sz="1800" dirty="0"/>
              <a:t>.</a:t>
            </a:r>
          </a:p>
          <a:p>
            <a:pPr marL="0" indent="0">
              <a:buNone/>
            </a:pPr>
            <a:endParaRPr lang="en-US" sz="1800" dirty="0"/>
          </a:p>
          <a:p>
            <a:pPr marL="0" indent="0">
              <a:buNone/>
            </a:pPr>
            <a:r>
              <a:rPr lang="en-US" sz="2000" dirty="0"/>
              <a:t>Chain</a:t>
            </a:r>
            <a:r>
              <a:rPr lang="en-US" sz="1800" dirty="0"/>
              <a:t>: </a:t>
            </a:r>
            <a:r>
              <a:rPr lang="en-US" altLang="zh-CN" sz="1800" dirty="0">
                <a:solidFill>
                  <a:sysClr val="windowText" lastClr="000000"/>
                </a:solidFill>
                <a:latin typeface="Gill Sans MT" panose="020B0502020104020203" pitchFamily="34" charset="77"/>
              </a:rPr>
              <a:t>Each</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block</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hash(points)</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to</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the</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previous</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one.</a:t>
            </a:r>
            <a:r>
              <a:rPr lang="zh-CN" altLang="en-US" sz="1800" dirty="0">
                <a:solidFill>
                  <a:sysClr val="windowText" lastClr="000000"/>
                </a:solidFill>
                <a:latin typeface="Gill Sans MT" panose="020B0502020104020203" pitchFamily="34" charset="77"/>
              </a:rPr>
              <a:t> </a:t>
            </a:r>
            <a:endParaRPr lang="en-US" altLang="zh-CN" sz="1800" dirty="0">
              <a:solidFill>
                <a:sysClr val="windowText" lastClr="000000"/>
              </a:solidFill>
              <a:latin typeface="Gill Sans MT" panose="020B0502020104020203" pitchFamily="34" charset="77"/>
            </a:endParaRPr>
          </a:p>
          <a:p>
            <a:pPr marL="0" indent="0">
              <a:buNone/>
            </a:pPr>
            <a:r>
              <a:rPr lang="en-US" altLang="zh-CN" sz="1800" dirty="0">
                <a:solidFill>
                  <a:sysClr val="windowText" lastClr="000000"/>
                </a:solidFill>
                <a:latin typeface="Gill Sans MT" panose="020B0502020104020203" pitchFamily="34" charset="77"/>
              </a:rPr>
              <a:t>Modifying</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one</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block</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needs</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to</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modify</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all</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blocks</a:t>
            </a:r>
            <a:r>
              <a:rPr lang="zh-CN" altLang="en-US" sz="1800" dirty="0">
                <a:solidFill>
                  <a:sysClr val="windowText" lastClr="000000"/>
                </a:solidFill>
                <a:latin typeface="Gill Sans MT" panose="020B0502020104020203" pitchFamily="34" charset="77"/>
              </a:rPr>
              <a:t> </a:t>
            </a:r>
            <a:r>
              <a:rPr lang="en-US" altLang="zh-CN" sz="1800" dirty="0">
                <a:solidFill>
                  <a:sysClr val="windowText" lastClr="000000"/>
                </a:solidFill>
                <a:latin typeface="Gill Sans MT" panose="020B0502020104020203" pitchFamily="34" charset="77"/>
              </a:rPr>
              <a:t>after</a:t>
            </a:r>
          </a:p>
          <a:p>
            <a:pPr algn="ctr"/>
            <a:r>
              <a:rPr lang="en-US" altLang="zh-CN" sz="1800" dirty="0">
                <a:solidFill>
                  <a:sysClr val="windowText" lastClr="000000"/>
                </a:solidFill>
                <a:latin typeface="Gill Sans MT" panose="020B0502020104020203" pitchFamily="34" charset="77"/>
              </a:rPr>
              <a:t>()</a:t>
            </a:r>
            <a:endParaRPr lang="en-US" sz="1800" dirty="0">
              <a:solidFill>
                <a:sysClr val="windowText" lastClr="000000"/>
              </a:solidFill>
              <a:latin typeface="Gill Sans MT" panose="020B0502020104020203" pitchFamily="34" charset="77"/>
            </a:endParaRPr>
          </a:p>
          <a:p>
            <a:pPr marL="0" indent="0">
              <a:buNone/>
            </a:pPr>
            <a:endParaRPr lang="en-US" sz="1800" dirty="0"/>
          </a:p>
        </p:txBody>
      </p:sp>
      <p:pic>
        <p:nvPicPr>
          <p:cNvPr id="4" name="Picture 3">
            <a:extLst>
              <a:ext uri="{FF2B5EF4-FFF2-40B4-BE49-F238E27FC236}">
                <a16:creationId xmlns:a16="http://schemas.microsoft.com/office/drawing/2014/main" id="{134D914E-5FB7-4AFA-B731-9DF264429595}"/>
              </a:ext>
            </a:extLst>
          </p:cNvPr>
          <p:cNvPicPr>
            <a:picLocks noChangeAspect="1"/>
          </p:cNvPicPr>
          <p:nvPr/>
        </p:nvPicPr>
        <p:blipFill>
          <a:blip r:embed="rId2"/>
          <a:stretch>
            <a:fillRect/>
          </a:stretch>
        </p:blipFill>
        <p:spPr>
          <a:xfrm>
            <a:off x="1357684" y="3644599"/>
            <a:ext cx="6317311" cy="2310928"/>
          </a:xfrm>
          <a:prstGeom prst="rect">
            <a:avLst/>
          </a:prstGeom>
        </p:spPr>
      </p:pic>
    </p:spTree>
    <p:extLst>
      <p:ext uri="{BB962C8B-B14F-4D97-AF65-F5344CB8AC3E}">
        <p14:creationId xmlns:p14="http://schemas.microsoft.com/office/powerpoint/2010/main" val="98946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B33C-29CF-4084-85CB-130FCD6A6BAB}"/>
              </a:ext>
            </a:extLst>
          </p:cNvPr>
          <p:cNvSpPr>
            <a:spLocks noGrp="1"/>
          </p:cNvSpPr>
          <p:nvPr>
            <p:ph type="title"/>
          </p:nvPr>
        </p:nvSpPr>
        <p:spPr>
          <a:xfrm>
            <a:off x="1074839" y="548639"/>
            <a:ext cx="7556485" cy="830911"/>
          </a:xfrm>
        </p:spPr>
        <p:txBody>
          <a:bodyPr/>
          <a:lstStyle/>
          <a:p>
            <a:r>
              <a:rPr lang="en-US" sz="3600" dirty="0"/>
              <a:t>So how does a blockchain network works</a:t>
            </a:r>
            <a:r>
              <a:rPr lang="en-US" sz="2800" dirty="0"/>
              <a:t>?</a:t>
            </a:r>
          </a:p>
        </p:txBody>
      </p:sp>
      <p:pic>
        <p:nvPicPr>
          <p:cNvPr id="5122" name="Picture 2">
            <a:extLst>
              <a:ext uri="{FF2B5EF4-FFF2-40B4-BE49-F238E27FC236}">
                <a16:creationId xmlns:a16="http://schemas.microsoft.com/office/drawing/2014/main" id="{6722B53B-055F-446E-82CE-94FB9CA72D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4339" y="1605731"/>
            <a:ext cx="5617270" cy="462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66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0CD4-188F-4F2E-ADB7-747FCD42D1B4}"/>
              </a:ext>
            </a:extLst>
          </p:cNvPr>
          <p:cNvSpPr>
            <a:spLocks noGrp="1"/>
          </p:cNvSpPr>
          <p:nvPr>
            <p:ph type="title"/>
          </p:nvPr>
        </p:nvSpPr>
        <p:spPr>
          <a:xfrm>
            <a:off x="1074839" y="326003"/>
            <a:ext cx="7556485" cy="981987"/>
          </a:xfrm>
        </p:spPr>
        <p:txBody>
          <a:bodyPr/>
          <a:lstStyle/>
          <a:p>
            <a:r>
              <a:rPr lang="en-US" sz="3600" dirty="0"/>
              <a:t>Methodology</a:t>
            </a:r>
          </a:p>
        </p:txBody>
      </p:sp>
      <p:sp>
        <p:nvSpPr>
          <p:cNvPr id="3" name="Content Placeholder 2">
            <a:extLst>
              <a:ext uri="{FF2B5EF4-FFF2-40B4-BE49-F238E27FC236}">
                <a16:creationId xmlns:a16="http://schemas.microsoft.com/office/drawing/2014/main" id="{8DC0730A-92E5-4043-AEED-F663640D346D}"/>
              </a:ext>
            </a:extLst>
          </p:cNvPr>
          <p:cNvSpPr>
            <a:spLocks noGrp="1"/>
          </p:cNvSpPr>
          <p:nvPr>
            <p:ph idx="1"/>
          </p:nvPr>
        </p:nvSpPr>
        <p:spPr>
          <a:xfrm>
            <a:off x="1074839" y="1657847"/>
            <a:ext cx="7556485" cy="3760968"/>
          </a:xfrm>
        </p:spPr>
        <p:txBody>
          <a:bodyPr>
            <a:normAutofit/>
          </a:bodyPr>
          <a:lstStyle/>
          <a:p>
            <a:pPr marL="0" indent="0">
              <a:buNone/>
            </a:pPr>
            <a:r>
              <a:rPr lang="en-US" sz="1800" dirty="0"/>
              <a:t>Since its introduction in 2008 , extensive research has been done on Blockchains and Cryptocurrencies. In our research review we have</a:t>
            </a:r>
          </a:p>
          <a:p>
            <a:pPr marL="0" indent="0">
              <a:buNone/>
            </a:pPr>
            <a:r>
              <a:rPr lang="en-US" sz="1800" dirty="0"/>
              <a:t>used layer based approach and discussed paper from Layer(0-2).</a:t>
            </a:r>
          </a:p>
        </p:txBody>
      </p:sp>
      <p:pic>
        <p:nvPicPr>
          <p:cNvPr id="4" name="Picture 3">
            <a:extLst>
              <a:ext uri="{FF2B5EF4-FFF2-40B4-BE49-F238E27FC236}">
                <a16:creationId xmlns:a16="http://schemas.microsoft.com/office/drawing/2014/main" id="{F7423E2B-1490-4D48-8204-828738E539AE}"/>
              </a:ext>
            </a:extLst>
          </p:cNvPr>
          <p:cNvPicPr>
            <a:picLocks noChangeAspect="1"/>
          </p:cNvPicPr>
          <p:nvPr/>
        </p:nvPicPr>
        <p:blipFill>
          <a:blip r:embed="rId2"/>
          <a:stretch>
            <a:fillRect/>
          </a:stretch>
        </p:blipFill>
        <p:spPr>
          <a:xfrm>
            <a:off x="1586286" y="2903337"/>
            <a:ext cx="6062249" cy="2789798"/>
          </a:xfrm>
          <a:prstGeom prst="rect">
            <a:avLst/>
          </a:prstGeom>
        </p:spPr>
      </p:pic>
    </p:spTree>
    <p:extLst>
      <p:ext uri="{BB962C8B-B14F-4D97-AF65-F5344CB8AC3E}">
        <p14:creationId xmlns:p14="http://schemas.microsoft.com/office/powerpoint/2010/main" val="582087336"/>
      </p:ext>
    </p:extLst>
  </p:cSld>
  <p:clrMapOvr>
    <a:masterClrMapping/>
  </p:clrMapOvr>
</p:sld>
</file>

<file path=ppt/theme/theme1.xml><?xml version="1.0" encoding="utf-8"?>
<a:theme xmlns:a="http://schemas.openxmlformats.org/drawingml/2006/main" name="NCSU-vertical-left-top-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ncstate-ppt-template-left-top-logo</Template>
  <TotalTime>1459</TotalTime>
  <Words>1796</Words>
  <Application>Microsoft Office PowerPoint</Application>
  <PresentationFormat>On-screen Show (4:3)</PresentationFormat>
  <Paragraphs>268</Paragraphs>
  <Slides>37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Gill Sans MT</vt:lpstr>
      <vt:lpstr>Times New Roman</vt:lpstr>
      <vt:lpstr>NCSU-vertical-left-top-logo</vt:lpstr>
      <vt:lpstr>Advanced Computer Networks Literature Review </vt:lpstr>
      <vt:lpstr> Background   Dependence of Commerce and Internet on Financial Institutions</vt:lpstr>
      <vt:lpstr>Problems</vt:lpstr>
      <vt:lpstr>Problem Of Trust</vt:lpstr>
      <vt:lpstr> A Decentralized Solution        </vt:lpstr>
      <vt:lpstr>Blockchain - Introduction</vt:lpstr>
      <vt:lpstr>Components of Blockchain</vt:lpstr>
      <vt:lpstr>So how does a blockchain network works?</vt:lpstr>
      <vt:lpstr>Methodology</vt:lpstr>
      <vt:lpstr>Bitcoin P2P Network</vt:lpstr>
      <vt:lpstr>Message Flow in Bitcoin Network</vt:lpstr>
      <vt:lpstr> Types Of Bitcoin Nodes </vt:lpstr>
      <vt:lpstr>Attacks on Blockchain and Insights</vt:lpstr>
      <vt:lpstr>Insights</vt:lpstr>
      <vt:lpstr>Graphene</vt:lpstr>
      <vt:lpstr>Consensus Algorithms</vt:lpstr>
      <vt:lpstr>Double spending problem Byzantine General problem</vt:lpstr>
      <vt:lpstr>Proof of Work</vt:lpstr>
      <vt:lpstr>PowerPoint Presentation</vt:lpstr>
      <vt:lpstr>Insights</vt:lpstr>
      <vt:lpstr>Insights</vt:lpstr>
      <vt:lpstr>Proof of Stake</vt:lpstr>
      <vt:lpstr>PowerPoint Presentation</vt:lpstr>
      <vt:lpstr>Working</vt:lpstr>
      <vt:lpstr>Insights</vt:lpstr>
      <vt:lpstr>Insights</vt:lpstr>
      <vt:lpstr>PowerPoint Presentation</vt:lpstr>
      <vt:lpstr>Layer 2 (Off-Chain Networks)</vt:lpstr>
      <vt:lpstr>Bitcoin Lightning Network</vt:lpstr>
      <vt:lpstr>Scenario’s in Bitcoin Lightning Network</vt:lpstr>
      <vt:lpstr>Major Problems</vt:lpstr>
      <vt:lpstr>Off-chain Computation</vt:lpstr>
      <vt:lpstr>Insights</vt:lpstr>
      <vt:lpstr>Off-chain Storage</vt:lpstr>
      <vt:lpstr>Insights</vt:lpstr>
      <vt:lpstr>Future Scope</vt:lpstr>
      <vt:lpstr>PowerPoint Presentation</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Networks Literature Review </dc:title>
  <dc:creator>Luv Khurana</dc:creator>
  <cp:lastModifiedBy>Luv Khurana</cp:lastModifiedBy>
  <cp:revision>45</cp:revision>
  <dcterms:created xsi:type="dcterms:W3CDTF">2019-12-01T04:16:51Z</dcterms:created>
  <dcterms:modified xsi:type="dcterms:W3CDTF">2019-12-02T04:36:28Z</dcterms:modified>
</cp:coreProperties>
</file>