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94" r:id="rId8"/>
    <p:sldId id="262" r:id="rId9"/>
    <p:sldId id="263" r:id="rId10"/>
    <p:sldId id="264" r:id="rId11"/>
    <p:sldId id="265" r:id="rId12"/>
    <p:sldId id="266" r:id="rId13"/>
    <p:sldId id="267" r:id="rId14"/>
    <p:sldId id="268" r:id="rId15"/>
    <p:sldId id="269" r:id="rId16"/>
    <p:sldId id="281" r:id="rId17"/>
    <p:sldId id="282" r:id="rId18"/>
    <p:sldId id="283" r:id="rId19"/>
    <p:sldId id="270" r:id="rId20"/>
    <p:sldId id="271" r:id="rId21"/>
    <p:sldId id="286" r:id="rId22"/>
    <p:sldId id="287" r:id="rId23"/>
    <p:sldId id="272" r:id="rId24"/>
    <p:sldId id="284" r:id="rId25"/>
    <p:sldId id="273" r:id="rId26"/>
    <p:sldId id="274" r:id="rId27"/>
    <p:sldId id="288" r:id="rId28"/>
    <p:sldId id="289" r:id="rId29"/>
    <p:sldId id="285" r:id="rId30"/>
    <p:sldId id="290" r:id="rId31"/>
    <p:sldId id="291" r:id="rId32"/>
    <p:sldId id="276" r:id="rId33"/>
    <p:sldId id="277" r:id="rId34"/>
    <p:sldId id="292" r:id="rId35"/>
    <p:sldId id="275" r:id="rId36"/>
    <p:sldId id="280" r:id="rId37"/>
    <p:sldId id="278" r:id="rId38"/>
  </p:sldIdLst>
  <p:sldSz cx="9144000" cy="5143500" type="screen16x9"/>
  <p:notesSz cx="6858000" cy="9144000"/>
  <p:embeddedFontLst>
    <p:embeddedFont>
      <p:font typeface="Old Standard TT" panose="020B0604020202020204" charset="0"/>
      <p:regular r:id="rId40"/>
      <p:bold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8" d="100"/>
          <a:sy n="108" d="100"/>
        </p:scale>
        <p:origin x="69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2683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452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0852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9252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6994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7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14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0424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10871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3"/>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Academic Year 2020-2021</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Python3 (libraries required OpenCV).</a:t>
            </a:r>
            <a:r>
              <a:rPr lang="en" dirty="0">
                <a:latin typeface="Times New Roman" panose="02020603050405020304" pitchFamily="18" charset="0"/>
                <a:cs typeface="Times New Roman" panose="02020603050405020304" pitchFamily="18" charset="0"/>
              </a:rPr>
              <a:t> </a:t>
            </a:r>
          </a:p>
          <a:p>
            <a:pPr marL="114300" lvl="0" indent="0" algn="just" rtl="0">
              <a:lnSpc>
                <a:spcPct val="115000"/>
              </a:lnSpc>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p>
          <a:p>
            <a:pPr marL="457200" lvl="0" indent="-342900" algn="just" rtl="0">
              <a:lnSpc>
                <a:spcPct val="115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HTML, CSS.</a:t>
            </a:r>
            <a:r>
              <a:rPr lang="en" dirty="0">
                <a:latin typeface="Times New Roman" panose="02020603050405020304" pitchFamily="18" charset="0"/>
                <a:cs typeface="Times New Roman" panose="02020603050405020304" pitchFamily="18" charset="0"/>
              </a:rPr>
              <a:t>  </a:t>
            </a:r>
          </a:p>
          <a:p>
            <a:pPr marL="114300" lvl="0" indent="0" algn="just" rtl="0">
              <a:lnSpc>
                <a:spcPct val="115000"/>
              </a:lnSpc>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MySQL.</a:t>
            </a:r>
          </a:p>
          <a:p>
            <a:pPr marL="114300" lvl="0" indent="0" algn="just" rtl="0">
              <a:lnSpc>
                <a:spcPct val="115000"/>
              </a:lnSpc>
              <a:spcBef>
                <a:spcPts val="0"/>
              </a:spcBef>
              <a:spcAft>
                <a:spcPts val="0"/>
              </a:spcAft>
              <a:buSzPts val="1800"/>
              <a:buNone/>
            </a:pPr>
            <a:endParaRPr lang="en-IN"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Tableau.</a:t>
            </a:r>
          </a:p>
          <a:p>
            <a:pPr marL="114300" lvl="0" indent="0" algn="just" rtl="0">
              <a:lnSpc>
                <a:spcPct val="115000"/>
              </a:lnSpc>
              <a:spcBef>
                <a:spcPts val="0"/>
              </a:spcBef>
              <a:spcAft>
                <a:spcPts val="0"/>
              </a:spcAft>
              <a:buSzPts val="1800"/>
              <a:buNone/>
            </a:pPr>
            <a:endParaRPr lang="en-IN"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IN" dirty="0">
                <a:latin typeface="Times New Roman" panose="02020603050405020304" pitchFamily="18" charset="0"/>
                <a:cs typeface="Times New Roman" panose="02020603050405020304" pitchFamily="18" charset="0"/>
              </a:rPr>
              <a:t>Flask web framework. </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228600" algn="just" rtl="0">
              <a:lnSpc>
                <a:spcPct val="115000"/>
              </a:lnSpc>
              <a:spcBef>
                <a:spcPts val="0"/>
              </a:spcBef>
              <a:spcAft>
                <a:spcPts val="0"/>
              </a:spcAft>
              <a:buSzPts val="18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504754"/>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Our system is environment friendly since, it will help to reduce the manual paper attendance hence it saving cost and paper. </a:t>
            </a:r>
            <a:r>
              <a:rPr lang="en" dirty="0"/>
              <a:t>   </a:t>
            </a:r>
          </a:p>
          <a:p>
            <a:pPr marL="114300" lvl="0" indent="0" algn="l" rtl="0">
              <a:lnSpc>
                <a:spcPct val="115000"/>
              </a:lnSpc>
              <a:spcBef>
                <a:spcPts val="0"/>
              </a:spcBef>
              <a:spcAft>
                <a:spcPts val="0"/>
              </a:spcAft>
              <a:buSzPts val="1800"/>
              <a:buNone/>
            </a:pPr>
            <a:r>
              <a:rPr lang="en" dirty="0"/>
              <a:t>                                </a:t>
            </a:r>
            <a:endParaRPr dirty="0"/>
          </a:p>
          <a:p>
            <a:pPr marL="457200" lvl="0" indent="-342900" algn="l" rtl="0">
              <a:lnSpc>
                <a:spcPct val="115000"/>
              </a:lnSpc>
              <a:spcBef>
                <a:spcPts val="0"/>
              </a:spcBef>
              <a:spcAft>
                <a:spcPts val="0"/>
              </a:spcAft>
              <a:buSzPts val="1800"/>
              <a:buChar char="●"/>
            </a:pPr>
            <a:r>
              <a:rPr lang="en-US" dirty="0"/>
              <a:t>Our system will help teachers to manage the attendance efficiently.</a:t>
            </a:r>
            <a:r>
              <a:rPr lang="en" dirty="0"/>
              <a:t>  </a:t>
            </a:r>
          </a:p>
          <a:p>
            <a:pPr marL="114300" lvl="0" indent="0" algn="l" rtl="0">
              <a:lnSpc>
                <a:spcPct val="115000"/>
              </a:lnSpc>
              <a:spcBef>
                <a:spcPts val="0"/>
              </a:spcBef>
              <a:spcAft>
                <a:spcPts val="0"/>
              </a:spcAft>
              <a:buSzPts val="1800"/>
              <a:buNone/>
            </a:pPr>
            <a:r>
              <a:rPr lang="en" dirty="0"/>
              <a:t>                          </a:t>
            </a:r>
            <a:endParaRPr dirty="0"/>
          </a:p>
          <a:p>
            <a:pPr marL="457200" lvl="0" indent="-342900" algn="l" rtl="0">
              <a:lnSpc>
                <a:spcPct val="115000"/>
              </a:lnSpc>
              <a:spcBef>
                <a:spcPts val="0"/>
              </a:spcBef>
              <a:spcAft>
                <a:spcPts val="0"/>
              </a:spcAft>
              <a:buSzPts val="1800"/>
              <a:buChar char="●"/>
            </a:pPr>
            <a:r>
              <a:rPr lang="en" dirty="0"/>
              <a:t>Using our system student can visualize their attendance.</a:t>
            </a:r>
          </a:p>
          <a:p>
            <a:pPr marL="114300" lvl="0" indent="0" algn="l" rtl="0">
              <a:lnSpc>
                <a:spcPct val="115000"/>
              </a:lnSpc>
              <a:spcBef>
                <a:spcPts val="0"/>
              </a:spcBef>
              <a:spcAft>
                <a:spcPts val="0"/>
              </a:spcAft>
              <a:buSzPts val="1800"/>
              <a:buNone/>
            </a:pPr>
            <a:endParaRPr lang="en" dirty="0"/>
          </a:p>
          <a:p>
            <a:pPr marL="457200" lvl="0" indent="-342900" algn="l" rtl="0">
              <a:lnSpc>
                <a:spcPct val="115000"/>
              </a:lnSpc>
              <a:spcBef>
                <a:spcPts val="0"/>
              </a:spcBef>
              <a:spcAft>
                <a:spcPts val="0"/>
              </a:spcAft>
              <a:buSzPts val="1800"/>
              <a:buChar char="●"/>
            </a:pPr>
            <a:r>
              <a:rPr lang="en" dirty="0"/>
              <a:t>Parents can also visualize their ward’s attendance.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dirty="0">
                <a:latin typeface="Times New Roman"/>
                <a:ea typeface="Times New Roman"/>
                <a:cs typeface="Times New Roman"/>
                <a:sym typeface="Times New Roman"/>
              </a:rPr>
              <a:t>2. Project Design</a:t>
            </a:r>
            <a:endParaRPr b="1" dirty="0">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2026016"/>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dirty="0"/>
              <a:t>2.1 Proposed System</a:t>
            </a:r>
          </a:p>
          <a:p>
            <a:pPr marL="0" lvl="0" indent="0" algn="l" rtl="0">
              <a:lnSpc>
                <a:spcPct val="100000"/>
              </a:lnSpc>
              <a:spcBef>
                <a:spcPts val="0"/>
              </a:spcBef>
              <a:spcAft>
                <a:spcPts val="0"/>
              </a:spcAft>
              <a:buSzPts val="2400"/>
              <a:buNone/>
            </a:pPr>
            <a:r>
              <a:rPr lang="en-IN" dirty="0"/>
              <a:t>2.2 Design(Flow of Modules)</a:t>
            </a:r>
          </a:p>
          <a:p>
            <a:pPr marL="0" lvl="0" indent="0" algn="l" rtl="0">
              <a:lnSpc>
                <a:spcPct val="100000"/>
              </a:lnSpc>
              <a:spcBef>
                <a:spcPts val="0"/>
              </a:spcBef>
              <a:spcAft>
                <a:spcPts val="0"/>
              </a:spcAft>
              <a:buSzPts val="2400"/>
              <a:buNone/>
            </a:pPr>
            <a:r>
              <a:rPr lang="en-IN" dirty="0"/>
              <a:t>2.3 Description of Use Case</a:t>
            </a:r>
          </a:p>
          <a:p>
            <a:pPr marL="0" lvl="0" indent="0" algn="l" rtl="0">
              <a:lnSpc>
                <a:spcPct val="100000"/>
              </a:lnSpc>
              <a:spcBef>
                <a:spcPts val="0"/>
              </a:spcBef>
              <a:spcAft>
                <a:spcPts val="0"/>
              </a:spcAft>
              <a:buSzPts val="2400"/>
              <a:buNone/>
            </a:pPr>
            <a:r>
              <a:rPr lang="en-IN" dirty="0"/>
              <a:t>2.4 Activity Diagram</a:t>
            </a:r>
          </a:p>
          <a:p>
            <a:pPr marL="0" lvl="0" indent="0" algn="l" rtl="0">
              <a:lnSpc>
                <a:spcPct val="100000"/>
              </a:lnSpc>
              <a:spcBef>
                <a:spcPts val="0"/>
              </a:spcBef>
              <a:spcAft>
                <a:spcPts val="0"/>
              </a:spcAft>
              <a:buSzPts val="2400"/>
              <a:buNone/>
            </a:pPr>
            <a:r>
              <a:rPr lang="en-IN" dirty="0"/>
              <a:t>2.5 Class Diagram</a:t>
            </a:r>
          </a:p>
          <a:p>
            <a:pPr marL="0" lvl="0" indent="0" algn="l" rtl="0">
              <a:lnSpc>
                <a:spcPct val="100000"/>
              </a:lnSpc>
              <a:spcBef>
                <a:spcPts val="0"/>
              </a:spcBef>
              <a:spcAft>
                <a:spcPts val="0"/>
              </a:spcAft>
              <a:buSzPts val="2400"/>
              <a:buNone/>
            </a:pPr>
            <a:r>
              <a:rPr lang="en-IN" dirty="0"/>
              <a:t>2.6 Module</a:t>
            </a:r>
          </a:p>
          <a:p>
            <a:pPr marL="0" lvl="0" indent="0" algn="l" rtl="0">
              <a:lnSpc>
                <a:spcPct val="100000"/>
              </a:lnSpc>
              <a:spcBef>
                <a:spcPts val="0"/>
              </a:spcBef>
              <a:spcAft>
                <a:spcPts val="0"/>
              </a:spcAft>
              <a:buSzPts val="24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pic>
        <p:nvPicPr>
          <p:cNvPr id="6" name="Picture 4">
            <a:extLst>
              <a:ext uri="{FF2B5EF4-FFF2-40B4-BE49-F238E27FC236}">
                <a16:creationId xmlns:a16="http://schemas.microsoft.com/office/drawing/2014/main" id="{068C76F9-A4D2-4EB1-97FF-C65EFCFCB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937" y="1192904"/>
            <a:ext cx="6037345" cy="371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0EFA458-F092-4B99-A33F-CA653D58E80A}"/>
              </a:ext>
            </a:extLst>
          </p:cNvPr>
          <p:cNvSpPr txBox="1"/>
          <p:nvPr/>
        </p:nvSpPr>
        <p:spPr>
          <a:xfrm>
            <a:off x="3342873" y="4684298"/>
            <a:ext cx="1070344"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Figure 2.1.1: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pic>
        <p:nvPicPr>
          <p:cNvPr id="6" name="Picture 3">
            <a:extLst>
              <a:ext uri="{FF2B5EF4-FFF2-40B4-BE49-F238E27FC236}">
                <a16:creationId xmlns:a16="http://schemas.microsoft.com/office/drawing/2014/main" id="{C42853E1-D317-4572-9757-949A11B80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465" y="1164551"/>
            <a:ext cx="3012558" cy="3533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13D93616-B78D-4C42-B02F-01FCA17CB079}"/>
              </a:ext>
            </a:extLst>
          </p:cNvPr>
          <p:cNvSpPr txBox="1"/>
          <p:nvPr/>
        </p:nvSpPr>
        <p:spPr>
          <a:xfrm>
            <a:off x="3150781" y="4804801"/>
            <a:ext cx="223992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2.2.1: Flow of Modules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395734"/>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4210492"/>
            <a:ext cx="8520600" cy="800987"/>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US" dirty="0">
                <a:latin typeface="Times New Roman" panose="02020603050405020304" pitchFamily="18" charset="0"/>
                <a:cs typeface="Times New Roman" panose="02020603050405020304" pitchFamily="18" charset="0"/>
              </a:rPr>
              <a:t>In the above diagram Admin is an actor. Admin can register  to students, faculties and parents. Also admin can schedule lectures and view the attendance.</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7CA0810-8D37-4349-9B30-9371D6E0E913}"/>
              </a:ext>
            </a:extLst>
          </p:cNvPr>
          <p:cNvPicPr>
            <a:picLocks noChangeAspect="1"/>
          </p:cNvPicPr>
          <p:nvPr/>
        </p:nvPicPr>
        <p:blipFill>
          <a:blip r:embed="rId3"/>
          <a:stretch>
            <a:fillRect/>
          </a:stretch>
        </p:blipFill>
        <p:spPr>
          <a:xfrm>
            <a:off x="2069638" y="1008934"/>
            <a:ext cx="3799533" cy="3125632"/>
          </a:xfrm>
          <a:prstGeom prst="rect">
            <a:avLst/>
          </a:prstGeom>
        </p:spPr>
      </p:pic>
      <p:sp>
        <p:nvSpPr>
          <p:cNvPr id="4" name="TextBox 3">
            <a:extLst>
              <a:ext uri="{FF2B5EF4-FFF2-40B4-BE49-F238E27FC236}">
                <a16:creationId xmlns:a16="http://schemas.microsoft.com/office/drawing/2014/main" id="{17F31D44-9615-4772-885F-78CC87313AEF}"/>
              </a:ext>
            </a:extLst>
          </p:cNvPr>
          <p:cNvSpPr txBox="1"/>
          <p:nvPr/>
        </p:nvSpPr>
        <p:spPr>
          <a:xfrm>
            <a:off x="3331534" y="3996066"/>
            <a:ext cx="2310810"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2.3.1: Use Case for Admin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6;p26">
            <a:extLst>
              <a:ext uri="{FF2B5EF4-FFF2-40B4-BE49-F238E27FC236}">
                <a16:creationId xmlns:a16="http://schemas.microsoft.com/office/drawing/2014/main" id="{025EAD3F-2EEA-49A5-8ADA-4B5290F7FC5F}"/>
              </a:ext>
            </a:extLst>
          </p:cNvPr>
          <p:cNvSpPr txBox="1">
            <a:spLocks noGrp="1"/>
          </p:cNvSpPr>
          <p:nvPr>
            <p:ph type="title"/>
          </p:nvPr>
        </p:nvSpPr>
        <p:spPr>
          <a:xfrm>
            <a:off x="311700" y="63403"/>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6" name="Google Shape;137;p26">
            <a:extLst>
              <a:ext uri="{FF2B5EF4-FFF2-40B4-BE49-F238E27FC236}">
                <a16:creationId xmlns:a16="http://schemas.microsoft.com/office/drawing/2014/main" id="{50DDBF1F-7991-4AB4-A234-987527C1DB07}"/>
              </a:ext>
            </a:extLst>
          </p:cNvPr>
          <p:cNvSpPr txBox="1">
            <a:spLocks noGrp="1"/>
          </p:cNvSpPr>
          <p:nvPr>
            <p:ph type="body" idx="1"/>
          </p:nvPr>
        </p:nvSpPr>
        <p:spPr>
          <a:xfrm>
            <a:off x="297522" y="3930694"/>
            <a:ext cx="8520600" cy="1013638"/>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US" dirty="0">
                <a:latin typeface="Times New Roman" panose="02020603050405020304" pitchFamily="18" charset="0"/>
                <a:cs typeface="Times New Roman" panose="02020603050405020304" pitchFamily="18" charset="0"/>
              </a:rPr>
              <a:t>In the above diagram Faculty is an actor. Faculty can schedule lectures, edit attendance, view the attendance, generate attendance report and solve attendance query. Faculty can also be able to send attendance related notification to the parents through SMS.</a:t>
            </a:r>
            <a:endParaRPr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978010B-65A8-4022-AF48-4BD752911A9A}"/>
              </a:ext>
            </a:extLst>
          </p:cNvPr>
          <p:cNvPicPr>
            <a:picLocks noChangeAspect="1"/>
          </p:cNvPicPr>
          <p:nvPr/>
        </p:nvPicPr>
        <p:blipFill>
          <a:blip r:embed="rId2"/>
          <a:stretch>
            <a:fillRect/>
          </a:stretch>
        </p:blipFill>
        <p:spPr>
          <a:xfrm>
            <a:off x="2369501" y="609791"/>
            <a:ext cx="3336637" cy="3320904"/>
          </a:xfrm>
          <a:prstGeom prst="rect">
            <a:avLst/>
          </a:prstGeom>
        </p:spPr>
      </p:pic>
      <p:sp>
        <p:nvSpPr>
          <p:cNvPr id="9" name="TextBox 8">
            <a:extLst>
              <a:ext uri="{FF2B5EF4-FFF2-40B4-BE49-F238E27FC236}">
                <a16:creationId xmlns:a16="http://schemas.microsoft.com/office/drawing/2014/main" id="{25F153F9-6B09-49B2-BDDD-FB3C0BA0BA70}"/>
              </a:ext>
            </a:extLst>
          </p:cNvPr>
          <p:cNvSpPr txBox="1"/>
          <p:nvPr/>
        </p:nvSpPr>
        <p:spPr>
          <a:xfrm>
            <a:off x="3310269" y="3792195"/>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2.3.2: Use Case for Faculty</a:t>
            </a:r>
          </a:p>
        </p:txBody>
      </p:sp>
    </p:spTree>
    <p:extLst>
      <p:ext uri="{BB962C8B-B14F-4D97-AF65-F5344CB8AC3E}">
        <p14:creationId xmlns:p14="http://schemas.microsoft.com/office/powerpoint/2010/main" val="1530109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6;p26">
            <a:extLst>
              <a:ext uri="{FF2B5EF4-FFF2-40B4-BE49-F238E27FC236}">
                <a16:creationId xmlns:a16="http://schemas.microsoft.com/office/drawing/2014/main" id="{025EAD3F-2EEA-49A5-8ADA-4B5290F7FC5F}"/>
              </a:ext>
            </a:extLst>
          </p:cNvPr>
          <p:cNvSpPr txBox="1">
            <a:spLocks noGrp="1"/>
          </p:cNvSpPr>
          <p:nvPr>
            <p:ph type="title"/>
          </p:nvPr>
        </p:nvSpPr>
        <p:spPr>
          <a:xfrm>
            <a:off x="297522" y="260021"/>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6" name="Google Shape;137;p26">
            <a:extLst>
              <a:ext uri="{FF2B5EF4-FFF2-40B4-BE49-F238E27FC236}">
                <a16:creationId xmlns:a16="http://schemas.microsoft.com/office/drawing/2014/main" id="{50DDBF1F-7991-4AB4-A234-987527C1DB07}"/>
              </a:ext>
            </a:extLst>
          </p:cNvPr>
          <p:cNvSpPr txBox="1">
            <a:spLocks noGrp="1"/>
          </p:cNvSpPr>
          <p:nvPr>
            <p:ph type="body" idx="1"/>
          </p:nvPr>
        </p:nvSpPr>
        <p:spPr>
          <a:xfrm>
            <a:off x="297522" y="4185430"/>
            <a:ext cx="8520600" cy="758902"/>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US" dirty="0">
                <a:latin typeface="Times New Roman" panose="02020603050405020304" pitchFamily="18" charset="0"/>
                <a:cs typeface="Times New Roman" panose="02020603050405020304" pitchFamily="18" charset="0"/>
              </a:rPr>
              <a:t>Here in the above diagram Student is an actor. Student can visualize their attendance and send message if they have any query related to the attendance.</a:t>
            </a:r>
            <a:endParaRPr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5F153F9-6B09-49B2-BDDD-FB3C0BA0BA70}"/>
              </a:ext>
            </a:extLst>
          </p:cNvPr>
          <p:cNvSpPr txBox="1"/>
          <p:nvPr/>
        </p:nvSpPr>
        <p:spPr>
          <a:xfrm>
            <a:off x="3459126" y="3810122"/>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2.3.3: Use Case for Student</a:t>
            </a:r>
          </a:p>
        </p:txBody>
      </p:sp>
      <p:pic>
        <p:nvPicPr>
          <p:cNvPr id="3" name="Picture 2">
            <a:extLst>
              <a:ext uri="{FF2B5EF4-FFF2-40B4-BE49-F238E27FC236}">
                <a16:creationId xmlns:a16="http://schemas.microsoft.com/office/drawing/2014/main" id="{8ACAB94C-51F5-4900-BA69-50298EE5E1F9}"/>
              </a:ext>
            </a:extLst>
          </p:cNvPr>
          <p:cNvPicPr>
            <a:picLocks noChangeAspect="1"/>
          </p:cNvPicPr>
          <p:nvPr/>
        </p:nvPicPr>
        <p:blipFill>
          <a:blip r:embed="rId2"/>
          <a:stretch>
            <a:fillRect/>
          </a:stretch>
        </p:blipFill>
        <p:spPr>
          <a:xfrm>
            <a:off x="2058226" y="989457"/>
            <a:ext cx="3956842" cy="2999355"/>
          </a:xfrm>
          <a:prstGeom prst="rect">
            <a:avLst/>
          </a:prstGeom>
        </p:spPr>
      </p:pic>
    </p:spTree>
    <p:extLst>
      <p:ext uri="{BB962C8B-B14F-4D97-AF65-F5344CB8AC3E}">
        <p14:creationId xmlns:p14="http://schemas.microsoft.com/office/powerpoint/2010/main" val="406918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6;p26">
            <a:extLst>
              <a:ext uri="{FF2B5EF4-FFF2-40B4-BE49-F238E27FC236}">
                <a16:creationId xmlns:a16="http://schemas.microsoft.com/office/drawing/2014/main" id="{025EAD3F-2EEA-49A5-8ADA-4B5290F7FC5F}"/>
              </a:ext>
            </a:extLst>
          </p:cNvPr>
          <p:cNvSpPr txBox="1">
            <a:spLocks noGrp="1"/>
          </p:cNvSpPr>
          <p:nvPr>
            <p:ph type="title"/>
          </p:nvPr>
        </p:nvSpPr>
        <p:spPr>
          <a:xfrm>
            <a:off x="297522" y="318463"/>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6" name="Google Shape;137;p26">
            <a:extLst>
              <a:ext uri="{FF2B5EF4-FFF2-40B4-BE49-F238E27FC236}">
                <a16:creationId xmlns:a16="http://schemas.microsoft.com/office/drawing/2014/main" id="{50DDBF1F-7991-4AB4-A234-987527C1DB07}"/>
              </a:ext>
            </a:extLst>
          </p:cNvPr>
          <p:cNvSpPr txBox="1">
            <a:spLocks noGrp="1"/>
          </p:cNvSpPr>
          <p:nvPr>
            <p:ph type="body" idx="1"/>
          </p:nvPr>
        </p:nvSpPr>
        <p:spPr>
          <a:xfrm>
            <a:off x="297522" y="4037081"/>
            <a:ext cx="8520600" cy="758902"/>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US" dirty="0">
                <a:latin typeface="Times New Roman" panose="02020603050405020304" pitchFamily="18" charset="0"/>
                <a:cs typeface="Times New Roman" panose="02020603050405020304" pitchFamily="18" charset="0"/>
              </a:rPr>
              <a:t>In the above figure Parents is an actor. Parent can visualize their ward’s attendance using dashboard.</a:t>
            </a:r>
            <a:endParaRPr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5F153F9-6B09-49B2-BDDD-FB3C0BA0BA70}"/>
              </a:ext>
            </a:extLst>
          </p:cNvPr>
          <p:cNvSpPr txBox="1"/>
          <p:nvPr/>
        </p:nvSpPr>
        <p:spPr>
          <a:xfrm>
            <a:off x="3607980" y="3699581"/>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2.3.4: Use Case for Parents</a:t>
            </a:r>
          </a:p>
        </p:txBody>
      </p:sp>
      <p:pic>
        <p:nvPicPr>
          <p:cNvPr id="4" name="Picture 3">
            <a:extLst>
              <a:ext uri="{FF2B5EF4-FFF2-40B4-BE49-F238E27FC236}">
                <a16:creationId xmlns:a16="http://schemas.microsoft.com/office/drawing/2014/main" id="{FFF91025-AE45-4746-B98C-60047FEF925F}"/>
              </a:ext>
            </a:extLst>
          </p:cNvPr>
          <p:cNvPicPr>
            <a:picLocks noChangeAspect="1"/>
          </p:cNvPicPr>
          <p:nvPr/>
        </p:nvPicPr>
        <p:blipFill>
          <a:blip r:embed="rId2"/>
          <a:stretch>
            <a:fillRect/>
          </a:stretch>
        </p:blipFill>
        <p:spPr>
          <a:xfrm>
            <a:off x="1541723" y="1119294"/>
            <a:ext cx="4851990" cy="2718787"/>
          </a:xfrm>
          <a:prstGeom prst="rect">
            <a:avLst/>
          </a:prstGeom>
        </p:spPr>
      </p:pic>
    </p:spTree>
    <p:extLst>
      <p:ext uri="{BB962C8B-B14F-4D97-AF65-F5344CB8AC3E}">
        <p14:creationId xmlns:p14="http://schemas.microsoft.com/office/powerpoint/2010/main" val="367713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2.4 Activity Diagram</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75BAA4D-1F72-401C-B50F-FA9C952AAFEA}"/>
              </a:ext>
            </a:extLst>
          </p:cNvPr>
          <p:cNvPicPr>
            <a:picLocks noChangeAspect="1"/>
          </p:cNvPicPr>
          <p:nvPr/>
        </p:nvPicPr>
        <p:blipFill>
          <a:blip r:embed="rId3"/>
          <a:stretch>
            <a:fillRect/>
          </a:stretch>
        </p:blipFill>
        <p:spPr>
          <a:xfrm>
            <a:off x="2368127" y="1058225"/>
            <a:ext cx="4407746" cy="3648522"/>
          </a:xfrm>
          <a:prstGeom prst="rect">
            <a:avLst/>
          </a:prstGeom>
        </p:spPr>
      </p:pic>
      <p:sp>
        <p:nvSpPr>
          <p:cNvPr id="6" name="TextBox 5">
            <a:extLst>
              <a:ext uri="{FF2B5EF4-FFF2-40B4-BE49-F238E27FC236}">
                <a16:creationId xmlns:a16="http://schemas.microsoft.com/office/drawing/2014/main" id="{AD845640-2910-4647-BB97-9C07A9A0515B}"/>
              </a:ext>
            </a:extLst>
          </p:cNvPr>
          <p:cNvSpPr txBox="1"/>
          <p:nvPr/>
        </p:nvSpPr>
        <p:spPr>
          <a:xfrm>
            <a:off x="3622157" y="4706747"/>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2.4.1: Activity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sz="2400" b="1" dirty="0">
                <a:latin typeface="Times New Roman"/>
                <a:ea typeface="Times New Roman"/>
                <a:cs typeface="Times New Roman"/>
                <a:sym typeface="Times New Roman"/>
              </a:rPr>
              <a:t>AI Based Smart Attendance System</a:t>
            </a:r>
            <a:endParaRPr sz="24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Engineering(Sem-8)</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Jayesh Bhosale (17104014)</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Tejas Bhanushali (17104031)</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Yash Gangani (18204009)</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sz="1800" dirty="0">
                <a:latin typeface="Times New Roman"/>
                <a:ea typeface="Times New Roman"/>
                <a:cs typeface="Times New Roman"/>
                <a:sym typeface="Times New Roman"/>
              </a:rPr>
              <a:t>Prof. Anagha Aher</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Prof. Neha Deshmukh</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4200"/>
              <a:buNone/>
            </a:pPr>
            <a:endParaRPr sz="1800" dirty="0"/>
          </a:p>
          <a:p>
            <a:pPr marL="0" lvl="0" indent="0" algn="l" rtl="0">
              <a:lnSpc>
                <a:spcPct val="100000"/>
              </a:lnSpc>
              <a:spcBef>
                <a:spcPts val="0"/>
              </a:spcBef>
              <a:spcAft>
                <a:spcPts val="0"/>
              </a:spcAft>
              <a:buSzPts val="4200"/>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76B6CD5D-4E49-4749-B757-AEBB09D3DC05}"/>
              </a:ext>
            </a:extLst>
          </p:cNvPr>
          <p:cNvPicPr>
            <a:picLocks noChangeAspect="1"/>
          </p:cNvPicPr>
          <p:nvPr/>
        </p:nvPicPr>
        <p:blipFill>
          <a:blip r:embed="rId3"/>
          <a:stretch>
            <a:fillRect/>
          </a:stretch>
        </p:blipFill>
        <p:spPr>
          <a:xfrm>
            <a:off x="2327986" y="1058225"/>
            <a:ext cx="3746750" cy="3650389"/>
          </a:xfrm>
          <a:prstGeom prst="rect">
            <a:avLst/>
          </a:prstGeom>
        </p:spPr>
      </p:pic>
      <p:sp>
        <p:nvSpPr>
          <p:cNvPr id="6" name="TextBox 5">
            <a:extLst>
              <a:ext uri="{FF2B5EF4-FFF2-40B4-BE49-F238E27FC236}">
                <a16:creationId xmlns:a16="http://schemas.microsoft.com/office/drawing/2014/main" id="{0141D32B-0CE3-4AB4-8B24-C03A4ABD0B55}"/>
              </a:ext>
            </a:extLst>
          </p:cNvPr>
          <p:cNvSpPr txBox="1"/>
          <p:nvPr/>
        </p:nvSpPr>
        <p:spPr>
          <a:xfrm>
            <a:off x="3409507" y="4698475"/>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2.5.1: Class Diagram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9">
            <a:extLst>
              <a:ext uri="{FF2B5EF4-FFF2-40B4-BE49-F238E27FC236}">
                <a16:creationId xmlns:a16="http://schemas.microsoft.com/office/drawing/2014/main" id="{4D8C4804-8A69-4C52-9984-81684A5E14DE}"/>
              </a:ext>
            </a:extLst>
          </p:cNvPr>
          <p:cNvSpPr txBox="1">
            <a:spLocks noGrp="1"/>
          </p:cNvSpPr>
          <p:nvPr>
            <p:ph type="title"/>
          </p:nvPr>
        </p:nvSpPr>
        <p:spPr>
          <a:xfrm>
            <a:off x="311150" y="444500"/>
            <a:ext cx="8521700" cy="6143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2.6 Module-1: </a:t>
            </a:r>
            <a:r>
              <a:rPr lang="en-US" b="1" dirty="0">
                <a:latin typeface="Times New Roman" panose="02020603050405020304" pitchFamily="18" charset="0"/>
                <a:cs typeface="Times New Roman" panose="02020603050405020304" pitchFamily="18" charset="0"/>
              </a:rPr>
              <a:t>Enrolment</a:t>
            </a:r>
            <a:endParaRPr b="1" dirty="0">
              <a:latin typeface="Times New Roman" panose="02020603050405020304" pitchFamily="18" charset="0"/>
              <a:ea typeface="Times New Roman"/>
              <a:cs typeface="Times New Roman" panose="02020603050405020304" pitchFamily="18" charset="0"/>
              <a:sym typeface="Times New Roman"/>
            </a:endParaRPr>
          </a:p>
        </p:txBody>
      </p:sp>
      <p:pic>
        <p:nvPicPr>
          <p:cNvPr id="5" name="Picture 4">
            <a:extLst>
              <a:ext uri="{FF2B5EF4-FFF2-40B4-BE49-F238E27FC236}">
                <a16:creationId xmlns:a16="http://schemas.microsoft.com/office/drawing/2014/main" id="{2AC6A15F-B1CB-4EA4-BB50-DE5E45111588}"/>
              </a:ext>
            </a:extLst>
          </p:cNvPr>
          <p:cNvPicPr/>
          <p:nvPr/>
        </p:nvPicPr>
        <p:blipFill>
          <a:blip r:embed="rId2"/>
          <a:stretch>
            <a:fillRect/>
          </a:stretch>
        </p:blipFill>
        <p:spPr bwMode="auto">
          <a:xfrm>
            <a:off x="1462722" y="1460205"/>
            <a:ext cx="6218555" cy="3125972"/>
          </a:xfrm>
          <a:prstGeom prst="rect">
            <a:avLst/>
          </a:prstGeom>
        </p:spPr>
      </p:pic>
      <p:sp>
        <p:nvSpPr>
          <p:cNvPr id="6" name="TextBox 5">
            <a:extLst>
              <a:ext uri="{FF2B5EF4-FFF2-40B4-BE49-F238E27FC236}">
                <a16:creationId xmlns:a16="http://schemas.microsoft.com/office/drawing/2014/main" id="{3DAC1EAD-D2FC-4A89-BC09-89E6A2E7F82D}"/>
              </a:ext>
            </a:extLst>
          </p:cNvPr>
          <p:cNvSpPr txBox="1"/>
          <p:nvPr/>
        </p:nvSpPr>
        <p:spPr>
          <a:xfrm>
            <a:off x="3891517" y="4586177"/>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2.6.1: Faculty Enrolment</a:t>
            </a:r>
          </a:p>
        </p:txBody>
      </p:sp>
    </p:spTree>
    <p:extLst>
      <p:ext uri="{BB962C8B-B14F-4D97-AF65-F5344CB8AC3E}">
        <p14:creationId xmlns:p14="http://schemas.microsoft.com/office/powerpoint/2010/main" val="847698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9">
            <a:extLst>
              <a:ext uri="{FF2B5EF4-FFF2-40B4-BE49-F238E27FC236}">
                <a16:creationId xmlns:a16="http://schemas.microsoft.com/office/drawing/2014/main" id="{4D8C4804-8A69-4C52-9984-81684A5E14DE}"/>
              </a:ext>
            </a:extLst>
          </p:cNvPr>
          <p:cNvSpPr txBox="1">
            <a:spLocks noGrp="1"/>
          </p:cNvSpPr>
          <p:nvPr>
            <p:ph type="title"/>
          </p:nvPr>
        </p:nvSpPr>
        <p:spPr>
          <a:xfrm>
            <a:off x="311150" y="444500"/>
            <a:ext cx="8521700" cy="6143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Module-1: </a:t>
            </a:r>
            <a:r>
              <a:rPr lang="en-US" b="1" dirty="0">
                <a:latin typeface="Times New Roman" panose="02020603050405020304" pitchFamily="18" charset="0"/>
                <a:cs typeface="Times New Roman" panose="02020603050405020304" pitchFamily="18" charset="0"/>
              </a:rPr>
              <a:t>Enrolment</a:t>
            </a:r>
            <a:endParaRPr b="1" dirty="0">
              <a:latin typeface="Times New Roman" panose="02020603050405020304" pitchFamily="18" charset="0"/>
              <a:ea typeface="Times New Roman"/>
              <a:cs typeface="Times New Roman" panose="02020603050405020304" pitchFamily="18" charset="0"/>
              <a:sym typeface="Times New Roman"/>
            </a:endParaRPr>
          </a:p>
        </p:txBody>
      </p:sp>
      <p:pic>
        <p:nvPicPr>
          <p:cNvPr id="6" name="Picture 5">
            <a:extLst>
              <a:ext uri="{FF2B5EF4-FFF2-40B4-BE49-F238E27FC236}">
                <a16:creationId xmlns:a16="http://schemas.microsoft.com/office/drawing/2014/main" id="{BEF5C8D5-6B51-4C80-ACA6-9AF833016733}"/>
              </a:ext>
            </a:extLst>
          </p:cNvPr>
          <p:cNvPicPr/>
          <p:nvPr/>
        </p:nvPicPr>
        <p:blipFill>
          <a:blip r:embed="rId2"/>
          <a:stretch>
            <a:fillRect/>
          </a:stretch>
        </p:blipFill>
        <p:spPr bwMode="auto">
          <a:xfrm>
            <a:off x="1441457" y="1430263"/>
            <a:ext cx="6261086" cy="3042500"/>
          </a:xfrm>
          <a:prstGeom prst="rect">
            <a:avLst/>
          </a:prstGeom>
        </p:spPr>
      </p:pic>
      <p:sp>
        <p:nvSpPr>
          <p:cNvPr id="8" name="TextBox 7">
            <a:extLst>
              <a:ext uri="{FF2B5EF4-FFF2-40B4-BE49-F238E27FC236}">
                <a16:creationId xmlns:a16="http://schemas.microsoft.com/office/drawing/2014/main" id="{A1B96235-D71A-40ED-82EF-17AAD789CACA}"/>
              </a:ext>
            </a:extLst>
          </p:cNvPr>
          <p:cNvSpPr txBox="1"/>
          <p:nvPr/>
        </p:nvSpPr>
        <p:spPr>
          <a:xfrm>
            <a:off x="3834810" y="4472763"/>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2.6.2: Parents Enrolment</a:t>
            </a:r>
          </a:p>
        </p:txBody>
      </p:sp>
    </p:spTree>
    <p:extLst>
      <p:ext uri="{BB962C8B-B14F-4D97-AF65-F5344CB8AC3E}">
        <p14:creationId xmlns:p14="http://schemas.microsoft.com/office/powerpoint/2010/main" val="107682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Module-1: </a:t>
            </a:r>
            <a:r>
              <a:rPr lang="en-US" b="1" dirty="0">
                <a:latin typeface="Times New Roman" panose="02020603050405020304" pitchFamily="18" charset="0"/>
                <a:cs typeface="Times New Roman" panose="02020603050405020304" pitchFamily="18" charset="0"/>
              </a:rPr>
              <a:t>Enrolment</a:t>
            </a:r>
            <a:endParaRPr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Image2">
            <a:extLst>
              <a:ext uri="{FF2B5EF4-FFF2-40B4-BE49-F238E27FC236}">
                <a16:creationId xmlns:a16="http://schemas.microsoft.com/office/drawing/2014/main" id="{91DE9B21-52FE-43E9-A3B8-2C1E5DBCB127}"/>
              </a:ext>
            </a:extLst>
          </p:cNvPr>
          <p:cNvPicPr/>
          <p:nvPr/>
        </p:nvPicPr>
        <p:blipFill>
          <a:blip r:embed="rId3"/>
          <a:stretch>
            <a:fillRect/>
          </a:stretch>
        </p:blipFill>
        <p:spPr bwMode="auto">
          <a:xfrm>
            <a:off x="1485014" y="1219200"/>
            <a:ext cx="6173972" cy="3642307"/>
          </a:xfrm>
          <a:prstGeom prst="rect">
            <a:avLst/>
          </a:prstGeom>
        </p:spPr>
      </p:pic>
      <p:sp>
        <p:nvSpPr>
          <p:cNvPr id="2" name="Rectangle 1">
            <a:extLst>
              <a:ext uri="{FF2B5EF4-FFF2-40B4-BE49-F238E27FC236}">
                <a16:creationId xmlns:a16="http://schemas.microsoft.com/office/drawing/2014/main" id="{3DE89EAB-C0D0-4FB4-88E4-5DCC1103C902}"/>
              </a:ext>
            </a:extLst>
          </p:cNvPr>
          <p:cNvSpPr/>
          <p:nvPr/>
        </p:nvSpPr>
        <p:spPr>
          <a:xfrm>
            <a:off x="1485014" y="4515293"/>
            <a:ext cx="6173972" cy="507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B8DE920-CC4E-45AA-8900-5CA5C40160F3}"/>
              </a:ext>
            </a:extLst>
          </p:cNvPr>
          <p:cNvSpPr txBox="1"/>
          <p:nvPr/>
        </p:nvSpPr>
        <p:spPr>
          <a:xfrm>
            <a:off x="3962401" y="4490772"/>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2.6.3: Student Enrolment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Module-1: </a:t>
            </a:r>
            <a:r>
              <a:rPr lang="en-US" b="1" dirty="0">
                <a:latin typeface="Times New Roman" panose="02020603050405020304" pitchFamily="18" charset="0"/>
                <a:cs typeface="Times New Roman" panose="02020603050405020304" pitchFamily="18" charset="0"/>
              </a:rPr>
              <a:t>Enrolment</a:t>
            </a:r>
            <a:endParaRPr b="1" dirty="0">
              <a:latin typeface="Times New Roman" panose="02020603050405020304" pitchFamily="18" charset="0"/>
              <a:ea typeface="Times New Roman"/>
              <a:cs typeface="Times New Roman" panose="02020603050405020304" pitchFamily="18" charset="0"/>
              <a:sym typeface="Times New Roman"/>
            </a:endParaRPr>
          </a:p>
        </p:txBody>
      </p:sp>
      <p:pic>
        <p:nvPicPr>
          <p:cNvPr id="5" name="Image1">
            <a:extLst>
              <a:ext uri="{FF2B5EF4-FFF2-40B4-BE49-F238E27FC236}">
                <a16:creationId xmlns:a16="http://schemas.microsoft.com/office/drawing/2014/main" id="{A84F2DF4-F1E1-4870-9376-3D5205C5D5DC}"/>
              </a:ext>
            </a:extLst>
          </p:cNvPr>
          <p:cNvPicPr/>
          <p:nvPr/>
        </p:nvPicPr>
        <p:blipFill>
          <a:blip r:embed="rId3"/>
          <a:stretch>
            <a:fillRect/>
          </a:stretch>
        </p:blipFill>
        <p:spPr bwMode="auto">
          <a:xfrm>
            <a:off x="1706245" y="1455169"/>
            <a:ext cx="5731510" cy="3069590"/>
          </a:xfrm>
          <a:prstGeom prst="rect">
            <a:avLst/>
          </a:prstGeom>
        </p:spPr>
      </p:pic>
      <p:sp>
        <p:nvSpPr>
          <p:cNvPr id="6" name="TextBox 5">
            <a:extLst>
              <a:ext uri="{FF2B5EF4-FFF2-40B4-BE49-F238E27FC236}">
                <a16:creationId xmlns:a16="http://schemas.microsoft.com/office/drawing/2014/main" id="{4EF8885F-B9EF-4468-A03E-9BCADC4A040B}"/>
              </a:ext>
            </a:extLst>
          </p:cNvPr>
          <p:cNvSpPr txBox="1"/>
          <p:nvPr/>
        </p:nvSpPr>
        <p:spPr>
          <a:xfrm>
            <a:off x="3586717" y="4524759"/>
            <a:ext cx="249510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2.6.4: Student Face Enrolment</a:t>
            </a:r>
          </a:p>
        </p:txBody>
      </p:sp>
    </p:spTree>
    <p:extLst>
      <p:ext uri="{BB962C8B-B14F-4D97-AF65-F5344CB8AC3E}">
        <p14:creationId xmlns:p14="http://schemas.microsoft.com/office/powerpoint/2010/main" val="1058735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Module-2: </a:t>
            </a:r>
            <a:r>
              <a:rPr lang="en-US" b="1" dirty="0">
                <a:latin typeface="Times New Roman" panose="02020603050405020304" pitchFamily="18" charset="0"/>
                <a:cs typeface="Times New Roman" panose="02020603050405020304" pitchFamily="18" charset="0"/>
              </a:rPr>
              <a:t>Face Detection and Recognition</a:t>
            </a:r>
            <a:endParaRPr b="1" dirty="0">
              <a:latin typeface="Times New Roman" panose="02020603050405020304" pitchFamily="18" charset="0"/>
              <a:ea typeface="Times New Roman"/>
              <a:cs typeface="Times New Roman" panose="02020603050405020304" pitchFamily="18" charset="0"/>
              <a:sym typeface="Times New Roman"/>
            </a:endParaRPr>
          </a:p>
        </p:txBody>
      </p:sp>
      <p:pic>
        <p:nvPicPr>
          <p:cNvPr id="5" name="Image1">
            <a:extLst>
              <a:ext uri="{FF2B5EF4-FFF2-40B4-BE49-F238E27FC236}">
                <a16:creationId xmlns:a16="http://schemas.microsoft.com/office/drawing/2014/main" id="{DA1F601F-E85F-4F8A-92D7-F3805ACD8E87}"/>
              </a:ext>
            </a:extLst>
          </p:cNvPr>
          <p:cNvPicPr/>
          <p:nvPr/>
        </p:nvPicPr>
        <p:blipFill>
          <a:blip r:embed="rId3"/>
          <a:stretch>
            <a:fillRect/>
          </a:stretch>
        </p:blipFill>
        <p:spPr bwMode="auto">
          <a:xfrm>
            <a:off x="1706245" y="1497699"/>
            <a:ext cx="5731510" cy="3069590"/>
          </a:xfrm>
          <a:prstGeom prst="rect">
            <a:avLst/>
          </a:prstGeom>
        </p:spPr>
      </p:pic>
      <p:sp>
        <p:nvSpPr>
          <p:cNvPr id="6" name="TextBox 5">
            <a:extLst>
              <a:ext uri="{FF2B5EF4-FFF2-40B4-BE49-F238E27FC236}">
                <a16:creationId xmlns:a16="http://schemas.microsoft.com/office/drawing/2014/main" id="{AC983956-5B40-41B8-AF51-3C1F1F2E2F46}"/>
              </a:ext>
            </a:extLst>
          </p:cNvPr>
          <p:cNvSpPr txBox="1"/>
          <p:nvPr/>
        </p:nvSpPr>
        <p:spPr>
          <a:xfrm>
            <a:off x="3962401" y="4567289"/>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2.6.5: Face Detection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t>Module-2: </a:t>
            </a:r>
            <a:r>
              <a:rPr lang="en-US" b="1" dirty="0">
                <a:latin typeface="Times New Roman" panose="02020603050405020304" pitchFamily="18" charset="0"/>
                <a:cs typeface="Times New Roman" panose="02020603050405020304" pitchFamily="18" charset="0"/>
              </a:rPr>
              <a:t>Face Detection and Recognition</a:t>
            </a:r>
            <a:endParaRPr b="1" dirty="0">
              <a:latin typeface="Times New Roman"/>
              <a:ea typeface="Times New Roman"/>
              <a:cs typeface="Times New Roman"/>
              <a:sym typeface="Times New Roman"/>
            </a:endParaRPr>
          </a:p>
        </p:txBody>
      </p:sp>
      <p:pic>
        <p:nvPicPr>
          <p:cNvPr id="4" name="Image3">
            <a:extLst>
              <a:ext uri="{FF2B5EF4-FFF2-40B4-BE49-F238E27FC236}">
                <a16:creationId xmlns:a16="http://schemas.microsoft.com/office/drawing/2014/main" id="{70D1C023-CCCA-4BDD-850A-9646BB14DCE0}"/>
              </a:ext>
            </a:extLst>
          </p:cNvPr>
          <p:cNvPicPr/>
          <p:nvPr/>
        </p:nvPicPr>
        <p:blipFill>
          <a:blip r:embed="rId3"/>
          <a:stretch>
            <a:fillRect/>
          </a:stretch>
        </p:blipFill>
        <p:spPr bwMode="auto">
          <a:xfrm>
            <a:off x="1706245" y="1522346"/>
            <a:ext cx="5731510" cy="3091180"/>
          </a:xfrm>
          <a:prstGeom prst="rect">
            <a:avLst/>
          </a:prstGeom>
        </p:spPr>
      </p:pic>
      <p:sp>
        <p:nvSpPr>
          <p:cNvPr id="5" name="TextBox 4">
            <a:extLst>
              <a:ext uri="{FF2B5EF4-FFF2-40B4-BE49-F238E27FC236}">
                <a16:creationId xmlns:a16="http://schemas.microsoft.com/office/drawing/2014/main" id="{43333FDB-2EB9-489C-A2AC-047FAC5B59E4}"/>
              </a:ext>
            </a:extLst>
          </p:cNvPr>
          <p:cNvSpPr txBox="1"/>
          <p:nvPr/>
        </p:nvSpPr>
        <p:spPr>
          <a:xfrm>
            <a:off x="3891517" y="4586177"/>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2.6.6: Face Recognition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t>Module-3: </a:t>
            </a:r>
            <a:r>
              <a:rPr lang="en-US" b="1" dirty="0">
                <a:latin typeface="Times New Roman" panose="02020603050405020304" pitchFamily="18" charset="0"/>
                <a:cs typeface="Times New Roman" panose="02020603050405020304" pitchFamily="18" charset="0"/>
              </a:rPr>
              <a:t>Dashboard</a:t>
            </a:r>
            <a:endParaRPr b="1"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43333FDB-2EB9-489C-A2AC-047FAC5B59E4}"/>
              </a:ext>
            </a:extLst>
          </p:cNvPr>
          <p:cNvSpPr txBox="1"/>
          <p:nvPr/>
        </p:nvSpPr>
        <p:spPr>
          <a:xfrm>
            <a:off x="3700131" y="4094564"/>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2.6.7: Schedule Lecture</a:t>
            </a:r>
          </a:p>
        </p:txBody>
      </p:sp>
      <p:pic>
        <p:nvPicPr>
          <p:cNvPr id="6" name="Picture 5">
            <a:extLst>
              <a:ext uri="{FF2B5EF4-FFF2-40B4-BE49-F238E27FC236}">
                <a16:creationId xmlns:a16="http://schemas.microsoft.com/office/drawing/2014/main" id="{92C02C77-390D-4A62-83B5-43F976E1C3E6}"/>
              </a:ext>
            </a:extLst>
          </p:cNvPr>
          <p:cNvPicPr/>
          <p:nvPr/>
        </p:nvPicPr>
        <p:blipFill>
          <a:blip r:embed="rId3"/>
          <a:stretch>
            <a:fillRect/>
          </a:stretch>
        </p:blipFill>
        <p:spPr bwMode="auto">
          <a:xfrm>
            <a:off x="1730821" y="1549838"/>
            <a:ext cx="5682357" cy="2544726"/>
          </a:xfrm>
          <a:prstGeom prst="rect">
            <a:avLst/>
          </a:prstGeom>
        </p:spPr>
      </p:pic>
    </p:spTree>
    <p:extLst>
      <p:ext uri="{BB962C8B-B14F-4D97-AF65-F5344CB8AC3E}">
        <p14:creationId xmlns:p14="http://schemas.microsoft.com/office/powerpoint/2010/main" val="2132882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t>Module-3: </a:t>
            </a:r>
            <a:r>
              <a:rPr lang="en-US" b="1" dirty="0">
                <a:latin typeface="Times New Roman" panose="02020603050405020304" pitchFamily="18" charset="0"/>
                <a:cs typeface="Times New Roman" panose="02020603050405020304" pitchFamily="18" charset="0"/>
              </a:rPr>
              <a:t>Dashboard</a:t>
            </a:r>
            <a:endParaRPr b="1"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43333FDB-2EB9-489C-A2AC-047FAC5B59E4}"/>
              </a:ext>
            </a:extLst>
          </p:cNvPr>
          <p:cNvSpPr txBox="1"/>
          <p:nvPr/>
        </p:nvSpPr>
        <p:spPr>
          <a:xfrm>
            <a:off x="3891517" y="4094564"/>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2.6.8: Edit Attendance</a:t>
            </a:r>
          </a:p>
        </p:txBody>
      </p:sp>
      <p:pic>
        <p:nvPicPr>
          <p:cNvPr id="7" name="Picture 6">
            <a:extLst>
              <a:ext uri="{FF2B5EF4-FFF2-40B4-BE49-F238E27FC236}">
                <a16:creationId xmlns:a16="http://schemas.microsoft.com/office/drawing/2014/main" id="{3FD5155C-CB0A-4978-9E2C-535DC95AEF9E}"/>
              </a:ext>
            </a:extLst>
          </p:cNvPr>
          <p:cNvPicPr/>
          <p:nvPr/>
        </p:nvPicPr>
        <p:blipFill>
          <a:blip r:embed="rId3"/>
          <a:stretch>
            <a:fillRect/>
          </a:stretch>
        </p:blipFill>
        <p:spPr bwMode="auto">
          <a:xfrm>
            <a:off x="1476899" y="1358733"/>
            <a:ext cx="6190202" cy="2735831"/>
          </a:xfrm>
          <a:prstGeom prst="rect">
            <a:avLst/>
          </a:prstGeom>
        </p:spPr>
      </p:pic>
    </p:spTree>
    <p:extLst>
      <p:ext uri="{BB962C8B-B14F-4D97-AF65-F5344CB8AC3E}">
        <p14:creationId xmlns:p14="http://schemas.microsoft.com/office/powerpoint/2010/main" val="1339163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699" y="445025"/>
            <a:ext cx="8662179"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t>Module-3: </a:t>
            </a:r>
            <a:r>
              <a:rPr lang="en-US" b="1" dirty="0">
                <a:latin typeface="Times New Roman" panose="02020603050405020304" pitchFamily="18" charset="0"/>
                <a:cs typeface="Times New Roman" panose="02020603050405020304" pitchFamily="18" charset="0"/>
              </a:rPr>
              <a:t>Dashboard</a:t>
            </a:r>
            <a:endParaRPr b="1" dirty="0">
              <a:latin typeface="Times New Roman" panose="02020603050405020304" pitchFamily="18" charset="0"/>
              <a:ea typeface="Times New Roman"/>
              <a:cs typeface="Times New Roman" panose="02020603050405020304" pitchFamily="18" charset="0"/>
              <a:sym typeface="Times New Roman"/>
            </a:endParaRPr>
          </a:p>
        </p:txBody>
      </p:sp>
      <p:pic>
        <p:nvPicPr>
          <p:cNvPr id="5" name="Picture 4">
            <a:extLst>
              <a:ext uri="{FF2B5EF4-FFF2-40B4-BE49-F238E27FC236}">
                <a16:creationId xmlns:a16="http://schemas.microsoft.com/office/drawing/2014/main" id="{74CB6737-B769-40C5-99EE-A374205E94E1}"/>
              </a:ext>
            </a:extLst>
          </p:cNvPr>
          <p:cNvPicPr/>
          <p:nvPr/>
        </p:nvPicPr>
        <p:blipFill>
          <a:blip r:embed="rId3"/>
          <a:stretch>
            <a:fillRect/>
          </a:stretch>
        </p:blipFill>
        <p:spPr bwMode="auto">
          <a:xfrm>
            <a:off x="1547687" y="1342552"/>
            <a:ext cx="6190202" cy="3108946"/>
          </a:xfrm>
          <a:prstGeom prst="rect">
            <a:avLst/>
          </a:prstGeom>
        </p:spPr>
      </p:pic>
      <p:sp>
        <p:nvSpPr>
          <p:cNvPr id="6" name="TextBox 5">
            <a:extLst>
              <a:ext uri="{FF2B5EF4-FFF2-40B4-BE49-F238E27FC236}">
                <a16:creationId xmlns:a16="http://schemas.microsoft.com/office/drawing/2014/main" id="{0622D54F-F49D-45CF-A102-402184C94B71}"/>
              </a:ext>
            </a:extLst>
          </p:cNvPr>
          <p:cNvSpPr txBox="1"/>
          <p:nvPr/>
        </p:nvSpPr>
        <p:spPr>
          <a:xfrm>
            <a:off x="4089991" y="4421476"/>
            <a:ext cx="232498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2.6.9: View Attendance</a:t>
            </a:r>
          </a:p>
        </p:txBody>
      </p:sp>
    </p:spTree>
    <p:extLst>
      <p:ext uri="{BB962C8B-B14F-4D97-AF65-F5344CB8AC3E}">
        <p14:creationId xmlns:p14="http://schemas.microsoft.com/office/powerpoint/2010/main" val="267389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518559"/>
            <a:ext cx="8118600" cy="787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4000" b="1" dirty="0">
                <a:latin typeface="Times New Roman"/>
                <a:ea typeface="Times New Roman"/>
                <a:cs typeface="Times New Roman"/>
                <a:sym typeface="Times New Roman"/>
              </a:rPr>
              <a:t>1.Project Conception and Initiation</a:t>
            </a:r>
            <a:endParaRPr sz="4000" b="1" dirty="0">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321314" y="1851934"/>
            <a:ext cx="8118600" cy="29823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IN" dirty="0"/>
              <a:t>1.1 Abstract</a:t>
            </a:r>
          </a:p>
          <a:p>
            <a:pPr marL="0" lvl="0" indent="0" algn="l" rtl="0">
              <a:lnSpc>
                <a:spcPct val="100000"/>
              </a:lnSpc>
              <a:spcBef>
                <a:spcPts val="0"/>
              </a:spcBef>
              <a:spcAft>
                <a:spcPts val="0"/>
              </a:spcAft>
              <a:buSzPts val="2400"/>
              <a:buNone/>
            </a:pPr>
            <a:r>
              <a:rPr lang="en-IN" dirty="0"/>
              <a:t>1.2 Objectives</a:t>
            </a:r>
          </a:p>
          <a:p>
            <a:pPr marL="0" lvl="0" indent="0" algn="l" rtl="0">
              <a:lnSpc>
                <a:spcPct val="100000"/>
              </a:lnSpc>
              <a:spcBef>
                <a:spcPts val="0"/>
              </a:spcBef>
              <a:spcAft>
                <a:spcPts val="0"/>
              </a:spcAft>
              <a:buSzPts val="2400"/>
              <a:buNone/>
            </a:pPr>
            <a:r>
              <a:rPr lang="en-IN" dirty="0"/>
              <a:t>1.3 Literature Review</a:t>
            </a:r>
          </a:p>
          <a:p>
            <a:pPr marL="0" lvl="0" indent="0" algn="l" rtl="0">
              <a:lnSpc>
                <a:spcPct val="100000"/>
              </a:lnSpc>
              <a:spcBef>
                <a:spcPts val="0"/>
              </a:spcBef>
              <a:spcAft>
                <a:spcPts val="0"/>
              </a:spcAft>
              <a:buSzPts val="2400"/>
              <a:buNone/>
            </a:pPr>
            <a:r>
              <a:rPr lang="en-IN" dirty="0"/>
              <a:t>1.4 Problem Definition</a:t>
            </a:r>
          </a:p>
          <a:p>
            <a:pPr marL="0" lvl="0" indent="0" algn="l" rtl="0">
              <a:lnSpc>
                <a:spcPct val="100000"/>
              </a:lnSpc>
              <a:spcBef>
                <a:spcPts val="0"/>
              </a:spcBef>
              <a:spcAft>
                <a:spcPts val="0"/>
              </a:spcAft>
              <a:buSzPts val="2400"/>
              <a:buNone/>
            </a:pPr>
            <a:r>
              <a:rPr lang="en-IN" dirty="0"/>
              <a:t>1.5 Scope</a:t>
            </a:r>
          </a:p>
          <a:p>
            <a:pPr marL="0" lvl="0" indent="0" algn="l" rtl="0">
              <a:lnSpc>
                <a:spcPct val="100000"/>
              </a:lnSpc>
              <a:spcBef>
                <a:spcPts val="0"/>
              </a:spcBef>
              <a:spcAft>
                <a:spcPts val="0"/>
              </a:spcAft>
              <a:buSzPts val="2400"/>
              <a:buNone/>
            </a:pPr>
            <a:r>
              <a:rPr lang="en-IN" dirty="0"/>
              <a:t>1.6 Technology Stack</a:t>
            </a:r>
          </a:p>
          <a:p>
            <a:pPr marL="0" lvl="0" indent="0" algn="l" rtl="0">
              <a:lnSpc>
                <a:spcPct val="100000"/>
              </a:lnSpc>
              <a:spcBef>
                <a:spcPts val="0"/>
              </a:spcBef>
              <a:spcAft>
                <a:spcPts val="0"/>
              </a:spcAft>
              <a:buSzPts val="2400"/>
              <a:buNone/>
            </a:pPr>
            <a:r>
              <a:rPr lang="en-IN" dirty="0"/>
              <a:t>1.7 Benefits for environment &amp; Society</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699" y="445025"/>
            <a:ext cx="8662179"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panose="02020603050405020304" pitchFamily="18" charset="0"/>
                <a:cs typeface="Times New Roman" panose="02020603050405020304" pitchFamily="18" charset="0"/>
              </a:rPr>
              <a:t>Module-4: </a:t>
            </a:r>
            <a:r>
              <a:rPr lang="en-US" b="1" dirty="0">
                <a:latin typeface="Times New Roman" panose="02020603050405020304" pitchFamily="18" charset="0"/>
                <a:cs typeface="Times New Roman" panose="02020603050405020304" pitchFamily="18" charset="0"/>
              </a:rPr>
              <a:t>Data Visualization Through Dashboard</a:t>
            </a:r>
            <a:endParaRPr b="1" dirty="0">
              <a:latin typeface="Times New Roman" panose="02020603050405020304" pitchFamily="18" charset="0"/>
              <a:ea typeface="Times New Roman"/>
              <a:cs typeface="Times New Roman" panose="02020603050405020304" pitchFamily="18" charset="0"/>
              <a:sym typeface="Times New Roman"/>
            </a:endParaRPr>
          </a:p>
        </p:txBody>
      </p:sp>
      <p:sp>
        <p:nvSpPr>
          <p:cNvPr id="6" name="TextBox 5">
            <a:extLst>
              <a:ext uri="{FF2B5EF4-FFF2-40B4-BE49-F238E27FC236}">
                <a16:creationId xmlns:a16="http://schemas.microsoft.com/office/drawing/2014/main" id="{0622D54F-F49D-45CF-A102-402184C94B71}"/>
              </a:ext>
            </a:extLst>
          </p:cNvPr>
          <p:cNvSpPr txBox="1"/>
          <p:nvPr/>
        </p:nvSpPr>
        <p:spPr>
          <a:xfrm>
            <a:off x="3473302" y="4421476"/>
            <a:ext cx="2736111"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2.6.10: Visualize Attendance Data</a:t>
            </a:r>
          </a:p>
        </p:txBody>
      </p:sp>
      <p:pic>
        <p:nvPicPr>
          <p:cNvPr id="7" name="Image4">
            <a:extLst>
              <a:ext uri="{FF2B5EF4-FFF2-40B4-BE49-F238E27FC236}">
                <a16:creationId xmlns:a16="http://schemas.microsoft.com/office/drawing/2014/main" id="{80604824-C986-4005-801B-FCB67525EC0F}"/>
              </a:ext>
            </a:extLst>
          </p:cNvPr>
          <p:cNvPicPr/>
          <p:nvPr/>
        </p:nvPicPr>
        <p:blipFill>
          <a:blip r:embed="rId3"/>
          <a:stretch>
            <a:fillRect/>
          </a:stretch>
        </p:blipFill>
        <p:spPr bwMode="auto">
          <a:xfrm>
            <a:off x="1558415" y="1094791"/>
            <a:ext cx="6027169" cy="3332444"/>
          </a:xfrm>
          <a:prstGeom prst="rect">
            <a:avLst/>
          </a:prstGeom>
        </p:spPr>
      </p:pic>
    </p:spTree>
    <p:extLst>
      <p:ext uri="{BB962C8B-B14F-4D97-AF65-F5344CB8AC3E}">
        <p14:creationId xmlns:p14="http://schemas.microsoft.com/office/powerpoint/2010/main" val="1731664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699" y="445025"/>
            <a:ext cx="8662179"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panose="02020603050405020304" pitchFamily="18" charset="0"/>
                <a:cs typeface="Times New Roman" panose="02020603050405020304" pitchFamily="18" charset="0"/>
              </a:rPr>
              <a:t>Module-5: </a:t>
            </a:r>
            <a:r>
              <a:rPr lang="en-IN" b="1" dirty="0">
                <a:latin typeface="Times New Roman" panose="02020603050405020304" pitchFamily="18" charset="0"/>
                <a:cs typeface="Times New Roman" panose="02020603050405020304" pitchFamily="18" charset="0"/>
              </a:rPr>
              <a:t>SMS alert System</a:t>
            </a:r>
            <a:endParaRPr b="1" dirty="0">
              <a:latin typeface="Times New Roman" panose="02020603050405020304" pitchFamily="18" charset="0"/>
              <a:ea typeface="Times New Roman"/>
              <a:cs typeface="Times New Roman" panose="02020603050405020304" pitchFamily="18" charset="0"/>
              <a:sym typeface="Times New Roman"/>
            </a:endParaRPr>
          </a:p>
        </p:txBody>
      </p:sp>
      <p:sp>
        <p:nvSpPr>
          <p:cNvPr id="6" name="TextBox 5">
            <a:extLst>
              <a:ext uri="{FF2B5EF4-FFF2-40B4-BE49-F238E27FC236}">
                <a16:creationId xmlns:a16="http://schemas.microsoft.com/office/drawing/2014/main" id="{0622D54F-F49D-45CF-A102-402184C94B71}"/>
              </a:ext>
            </a:extLst>
          </p:cNvPr>
          <p:cNvSpPr txBox="1"/>
          <p:nvPr/>
        </p:nvSpPr>
        <p:spPr>
          <a:xfrm>
            <a:off x="3274732" y="4194099"/>
            <a:ext cx="2736111"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2.6.11: SMS Send To Parents</a:t>
            </a:r>
          </a:p>
        </p:txBody>
      </p:sp>
      <p:pic>
        <p:nvPicPr>
          <p:cNvPr id="3" name="Picture 2">
            <a:extLst>
              <a:ext uri="{FF2B5EF4-FFF2-40B4-BE49-F238E27FC236}">
                <a16:creationId xmlns:a16="http://schemas.microsoft.com/office/drawing/2014/main" id="{FC39D50C-A193-4155-8608-1C9C7E0FC151}"/>
              </a:ext>
            </a:extLst>
          </p:cNvPr>
          <p:cNvPicPr>
            <a:picLocks noChangeAspect="1"/>
          </p:cNvPicPr>
          <p:nvPr/>
        </p:nvPicPr>
        <p:blipFill>
          <a:blip r:embed="rId3"/>
          <a:stretch>
            <a:fillRect/>
          </a:stretch>
        </p:blipFill>
        <p:spPr>
          <a:xfrm>
            <a:off x="2711025" y="1667936"/>
            <a:ext cx="3721949" cy="2526163"/>
          </a:xfrm>
          <a:prstGeom prst="rect">
            <a:avLst/>
          </a:prstGeom>
        </p:spPr>
      </p:pic>
    </p:spTree>
    <p:extLst>
      <p:ext uri="{BB962C8B-B14F-4D97-AF65-F5344CB8AC3E}">
        <p14:creationId xmlns:p14="http://schemas.microsoft.com/office/powerpoint/2010/main" val="1461372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b="1" dirty="0"/>
              <a:t>3. Conclusion and Future Scope</a:t>
            </a:r>
            <a:endParaRPr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34"/>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US" dirty="0">
                <a:latin typeface="Times New Roman" panose="02020603050405020304" pitchFamily="18" charset="0"/>
                <a:cs typeface="Times New Roman" panose="02020603050405020304" pitchFamily="18" charset="0"/>
              </a:rPr>
              <a:t>We have implemented an AI based smart attendance system. Which is used for taking attendance by tracking the student’s face and comparing the face data using data set of pretrained data of student’s face. We used Haar Cascade algorithm for face detection and face recognition. Our system is helpful for parents and students to see and visualize the attendance through dashboard. Our system is also helpful for faculty to schedule lecture and send notification to the parents related to their ward’s attendance. </a:t>
            </a:r>
          </a:p>
          <a:p>
            <a:pPr marL="0" lvl="0" indent="0" algn="just" rtl="0">
              <a:lnSpc>
                <a:spcPct val="115000"/>
              </a:lnSpc>
              <a:spcBef>
                <a:spcPts val="0"/>
              </a:spcBef>
              <a:spcAft>
                <a:spcPts val="1600"/>
              </a:spcAft>
              <a:buSzPts val="1800"/>
              <a:buNone/>
            </a:pPr>
            <a:r>
              <a:rPr lang="en-US" dirty="0">
                <a:latin typeface="Times New Roman" panose="02020603050405020304" pitchFamily="18" charset="0"/>
                <a:cs typeface="Times New Roman" panose="02020603050405020304" pitchFamily="18" charset="0"/>
              </a:rPr>
              <a:t>In the future, by making small updates to the system it might be able to track student’s emotions through which the attention of students can be monitored, also during the examination it would be helpful to determine the ethics of students using emotion trackers in the system.</a:t>
            </a:r>
            <a:endParaRPr dirty="0">
              <a:latin typeface="Times New Roman" panose="02020603050405020304" pitchFamily="18" charset="0"/>
              <a:cs typeface="Times New Roman" panose="02020603050405020304" pitchFamily="18" charset="0"/>
            </a:endParaRPr>
          </a:p>
        </p:txBody>
      </p:sp>
      <p:sp>
        <p:nvSpPr>
          <p:cNvPr id="4" name="Google Shape;178;p33">
            <a:extLst>
              <a:ext uri="{FF2B5EF4-FFF2-40B4-BE49-F238E27FC236}">
                <a16:creationId xmlns:a16="http://schemas.microsoft.com/office/drawing/2014/main" id="{FD299045-F60D-4885-8D4B-500E6D6406D3}"/>
              </a:ext>
            </a:extLst>
          </p:cNvPr>
          <p:cNvSpPr txBox="1">
            <a:spLocks noGrp="1"/>
          </p:cNvSpPr>
          <p:nvPr>
            <p:ph type="title"/>
          </p:nvPr>
        </p:nvSpPr>
        <p:spPr>
          <a:xfrm>
            <a:off x="311150" y="444500"/>
            <a:ext cx="8521700" cy="61436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b="1" dirty="0"/>
              <a:t>3. Conclusion and Future Scope</a:t>
            </a:r>
            <a:endParaRPr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b="1" dirty="0"/>
              <a:t>4. References</a:t>
            </a:r>
            <a:endParaRPr b="1" dirty="0"/>
          </a:p>
        </p:txBody>
      </p:sp>
    </p:spTree>
    <p:extLst>
      <p:ext uri="{BB962C8B-B14F-4D97-AF65-F5344CB8AC3E}">
        <p14:creationId xmlns:p14="http://schemas.microsoft.com/office/powerpoint/2010/main" val="4130707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4. References</a:t>
            </a:r>
            <a:endParaRPr b="1" dirty="0">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IN" dirty="0"/>
              <a:t>P.C </a:t>
            </a:r>
            <a:r>
              <a:rPr lang="en-IN" dirty="0" err="1"/>
              <a:t>Mahalanobis</a:t>
            </a:r>
            <a:r>
              <a:rPr lang="en-IN" dirty="0"/>
              <a:t>, ”On the Generalized Distance in Statistics”, Published by National Institute of Sciences of India, January 4, 1936.</a:t>
            </a:r>
          </a:p>
          <a:p>
            <a:pPr marL="457200" lvl="0" indent="-342900" algn="l" rtl="0">
              <a:lnSpc>
                <a:spcPct val="115000"/>
              </a:lnSpc>
              <a:spcBef>
                <a:spcPts val="0"/>
              </a:spcBef>
              <a:spcAft>
                <a:spcPts val="0"/>
              </a:spcAft>
              <a:buSzPts val="1800"/>
              <a:buChar char="●"/>
            </a:pPr>
            <a:r>
              <a:rPr lang="en-IN" dirty="0"/>
              <a:t>Marko Heikkila , </a:t>
            </a:r>
            <a:r>
              <a:rPr lang="en-IN" dirty="0" err="1"/>
              <a:t>Mtti</a:t>
            </a:r>
            <a:r>
              <a:rPr lang="en-IN" dirty="0"/>
              <a:t> </a:t>
            </a:r>
            <a:r>
              <a:rPr lang="en-IN" dirty="0" err="1"/>
              <a:t>Pietikainen</a:t>
            </a:r>
            <a:r>
              <a:rPr lang="en-IN" dirty="0"/>
              <a:t>, </a:t>
            </a:r>
            <a:r>
              <a:rPr lang="en-IN" dirty="0" err="1"/>
              <a:t>ordelia</a:t>
            </a:r>
            <a:r>
              <a:rPr lang="en-IN" dirty="0"/>
              <a:t> </a:t>
            </a:r>
            <a:r>
              <a:rPr lang="en-IN" dirty="0" err="1"/>
              <a:t>Schmidf</a:t>
            </a:r>
            <a:r>
              <a:rPr lang="en-IN" dirty="0"/>
              <a:t> ”Description of interest regions with local binary patterns”, in Pattern Recognition, Volume 42, Issue 3 - March, 2009.</a:t>
            </a:r>
          </a:p>
          <a:p>
            <a:pPr marL="457200" lvl="0" indent="-342900" algn="l" rtl="0">
              <a:lnSpc>
                <a:spcPct val="115000"/>
              </a:lnSpc>
              <a:spcBef>
                <a:spcPts val="0"/>
              </a:spcBef>
              <a:spcAft>
                <a:spcPts val="0"/>
              </a:spcAft>
              <a:buSzPts val="1800"/>
              <a:buChar char="●"/>
            </a:pPr>
            <a:r>
              <a:rPr lang="en-IN" dirty="0"/>
              <a:t>K. Simonyan, Andrew Zisserman, ”Very Deep Convolutional Networks for Large-Scale Image Recognition”, 4 Sep, 2014.</a:t>
            </a:r>
          </a:p>
          <a:p>
            <a:pPr marL="457200" lvl="0" indent="-342900" algn="l" rtl="0">
              <a:lnSpc>
                <a:spcPct val="115000"/>
              </a:lnSpc>
              <a:spcBef>
                <a:spcPts val="0"/>
              </a:spcBef>
              <a:spcAft>
                <a:spcPts val="0"/>
              </a:spcAft>
              <a:buSzPts val="1800"/>
              <a:buChar char="●"/>
            </a:pPr>
            <a:r>
              <a:rPr lang="en-IN" dirty="0" err="1"/>
              <a:t>Madhuram.M</a:t>
            </a:r>
            <a:r>
              <a:rPr lang="en-IN" dirty="0"/>
              <a:t>, B. Prithvi Kumar, Lakshman Sridhar, Nishanth Prem, ”Face Detection and Recognition Using OpenCV” in IRJET Volume: 05 Issue, Oct, 2018.</a:t>
            </a:r>
          </a:p>
          <a:p>
            <a:pPr marL="457200" lvl="0" indent="-228600" algn="l" rtl="0">
              <a:lnSpc>
                <a:spcPct val="115000"/>
              </a:lnSpc>
              <a:spcBef>
                <a:spcPts val="0"/>
              </a:spcBef>
              <a:spcAft>
                <a:spcPts val="0"/>
              </a:spcAft>
              <a:buSzPts val="1800"/>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908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9F667B-DAB5-4938-965E-51A7217636B7}"/>
              </a:ext>
            </a:extLst>
          </p:cNvPr>
          <p:cNvSpPr>
            <a:spLocks noGrp="1"/>
          </p:cNvSpPr>
          <p:nvPr>
            <p:ph type="body" idx="1"/>
          </p:nvPr>
        </p:nvSpPr>
        <p:spPr>
          <a:xfrm>
            <a:off x="311700" y="1058225"/>
            <a:ext cx="8520600" cy="3397200"/>
          </a:xfrm>
        </p:spPr>
        <p:txBody>
          <a:bodyPr/>
          <a:lstStyle/>
          <a:p>
            <a:pPr marL="457200" lvl="0" indent="-342900" algn="l" rtl="0">
              <a:lnSpc>
                <a:spcPct val="115000"/>
              </a:lnSpc>
              <a:spcBef>
                <a:spcPts val="0"/>
              </a:spcBef>
              <a:spcAft>
                <a:spcPts val="0"/>
              </a:spcAft>
              <a:buSzPts val="1800"/>
              <a:buChar char="●"/>
            </a:pPr>
            <a:r>
              <a:rPr lang="en-IN" dirty="0"/>
              <a:t>M. </a:t>
            </a:r>
            <a:r>
              <a:rPr lang="en-IN" dirty="0" err="1"/>
              <a:t>Arsenovic</a:t>
            </a:r>
            <a:r>
              <a:rPr lang="en-IN" dirty="0"/>
              <a:t>, S. </a:t>
            </a:r>
            <a:r>
              <a:rPr lang="en-IN" dirty="0" err="1"/>
              <a:t>Skadojevic</a:t>
            </a:r>
            <a:r>
              <a:rPr lang="en-IN" dirty="0"/>
              <a:t> and A. </a:t>
            </a:r>
            <a:r>
              <a:rPr lang="en-IN" dirty="0" err="1"/>
              <a:t>Anderla</a:t>
            </a:r>
            <a:r>
              <a:rPr lang="en-IN" dirty="0"/>
              <a:t>, ”FaceTime- Deep Learning Based Face Recognition </a:t>
            </a:r>
            <a:r>
              <a:rPr lang="en-IN" dirty="0" err="1"/>
              <a:t>Attendamce</a:t>
            </a:r>
            <a:r>
              <a:rPr lang="en-IN" dirty="0"/>
              <a:t> system.,” in IEEE 15th International Symposium </a:t>
            </a:r>
            <a:r>
              <a:rPr lang="en-IN" dirty="0" err="1"/>
              <a:t>onIntelligent</a:t>
            </a:r>
            <a:r>
              <a:rPr lang="en-IN" dirty="0"/>
              <a:t> Systems and Informatics, Serbia, 2017.</a:t>
            </a:r>
          </a:p>
          <a:p>
            <a:pPr marL="457200" lvl="0" indent="-342900" algn="l" rtl="0">
              <a:lnSpc>
                <a:spcPct val="115000"/>
              </a:lnSpc>
              <a:spcBef>
                <a:spcPts val="0"/>
              </a:spcBef>
              <a:spcAft>
                <a:spcPts val="0"/>
              </a:spcAft>
              <a:buSzPts val="1800"/>
              <a:buChar char="●"/>
            </a:pPr>
            <a:r>
              <a:rPr lang="en-IN" dirty="0"/>
              <a:t>K. Goyal, K. Agarwal and R. Kumar, ”Face Detection and tracking using </a:t>
            </a:r>
            <a:r>
              <a:rPr lang="en-IN" dirty="0" err="1"/>
              <a:t>OpenCV,”in</a:t>
            </a:r>
            <a:r>
              <a:rPr lang="en-IN" dirty="0"/>
              <a:t> International Conference on Electronics, Communication and Aerospace Technology, ICECA 2017, 2017.</a:t>
            </a:r>
            <a:r>
              <a:rPr lang="en-IN" dirty="0">
                <a:latin typeface="Times New Roman" panose="02020603050405020304" pitchFamily="18" charset="0"/>
                <a:cs typeface="Times New Roman" panose="02020603050405020304" pitchFamily="18" charset="0"/>
              </a:rPr>
              <a:t>   </a:t>
            </a:r>
          </a:p>
          <a:p>
            <a:pPr marL="457200" lvl="0" indent="-342900" algn="l" rtl="0">
              <a:lnSpc>
                <a:spcPct val="115000"/>
              </a:lnSpc>
              <a:spcBef>
                <a:spcPts val="0"/>
              </a:spcBef>
              <a:spcAft>
                <a:spcPts val="0"/>
              </a:spcAft>
              <a:buSzPts val="1800"/>
              <a:buChar char="●"/>
            </a:pPr>
            <a:r>
              <a:rPr lang="en-IN" dirty="0" err="1"/>
              <a:t>Smita</a:t>
            </a:r>
            <a:r>
              <a:rPr lang="en-IN" dirty="0"/>
              <a:t> Tripathi, Varsha Sharma (2011),” Face Detection using Combined Skin </a:t>
            </a:r>
            <a:r>
              <a:rPr lang="en-IN" dirty="0" err="1"/>
              <a:t>Color</a:t>
            </a:r>
            <a:r>
              <a:rPr lang="en-IN" dirty="0"/>
              <a:t> Detector and Template Matching Method”. International Journal of Computer Applications Volume 26– No.7.</a:t>
            </a:r>
          </a:p>
          <a:p>
            <a:pPr marL="457200" lvl="0" indent="-342900" algn="l" rtl="0">
              <a:lnSpc>
                <a:spcPct val="115000"/>
              </a:lnSpc>
              <a:spcBef>
                <a:spcPts val="0"/>
              </a:spcBef>
              <a:spcAft>
                <a:spcPts val="0"/>
              </a:spcAft>
              <a:buSzPts val="1800"/>
              <a:buChar char="●"/>
            </a:pPr>
            <a:r>
              <a:rPr lang="en-IN" dirty="0"/>
              <a:t>Kirby and </a:t>
            </a:r>
            <a:r>
              <a:rPr lang="en-IN" dirty="0" err="1"/>
              <a:t>Sirovich</a:t>
            </a:r>
            <a:r>
              <a:rPr lang="en-IN" dirty="0"/>
              <a:t>, 1990. Application of </a:t>
            </a:r>
            <a:r>
              <a:rPr lang="en-IN" dirty="0" err="1"/>
              <a:t>KarhunenLoeve</a:t>
            </a:r>
            <a:r>
              <a:rPr lang="en-IN" dirty="0"/>
              <a:t> procedure for the characterization of human faces. IEEE Trans. pattern analysis and machine intelligence, 12:103-108</a:t>
            </a:r>
            <a:r>
              <a:rPr lang="en-IN" dirty="0">
                <a:latin typeface="Times New Roman" panose="02020603050405020304" pitchFamily="18" charset="0"/>
                <a:cs typeface="Times New Roman" panose="02020603050405020304" pitchFamily="18" charset="0"/>
              </a:rPr>
              <a:t>                </a:t>
            </a:r>
          </a:p>
          <a:p>
            <a:endParaRPr lang="en-IN" dirty="0"/>
          </a:p>
        </p:txBody>
      </p:sp>
      <p:sp>
        <p:nvSpPr>
          <p:cNvPr id="4" name="Google Shape;172;p32">
            <a:extLst>
              <a:ext uri="{FF2B5EF4-FFF2-40B4-BE49-F238E27FC236}">
                <a16:creationId xmlns:a16="http://schemas.microsoft.com/office/drawing/2014/main" id="{935AAB72-6C5A-44C6-BC86-EFC1CB0FEAA6}"/>
              </a:ext>
            </a:extLst>
          </p:cNvPr>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4. References</a:t>
            </a:r>
            <a:endParaRPr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991069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336409"/>
            <a:ext cx="8520600" cy="3080281"/>
          </a:xfrm>
          <a:prstGeom prst="rect">
            <a:avLst/>
          </a:prstGeom>
          <a:noFill/>
          <a:ln>
            <a:noFill/>
          </a:ln>
        </p:spPr>
        <p:txBody>
          <a:bodyPr spcFirstLastPara="1" wrap="square" lIns="91425" tIns="91425" rIns="91425" bIns="91425" anchor="t" anchorCtr="0">
            <a:noAutofit/>
          </a:bodyPr>
          <a:lstStyle/>
          <a:p>
            <a:pPr marL="114300" indent="0" algn="just">
              <a:buNone/>
            </a:pPr>
            <a:r>
              <a:rPr lang="en-US" dirty="0">
                <a:latin typeface="Times New Roman" panose="02020603050405020304" pitchFamily="18" charset="0"/>
                <a:cs typeface="Times New Roman" panose="02020603050405020304" pitchFamily="18" charset="0"/>
              </a:rPr>
              <a:t>One necessary component of every education system is recording students attendance. The managing attendance manually can be a time-consuming task for the teacher. To resolve this problem, a smart attendance management system is being used. </a:t>
            </a:r>
          </a:p>
          <a:p>
            <a:pPr marL="114300" indent="0" algn="just">
              <a:buNone/>
            </a:pPr>
            <a:r>
              <a:rPr lang="en-US" dirty="0">
                <a:latin typeface="Times New Roman" panose="02020603050405020304" pitchFamily="18" charset="0"/>
                <a:cs typeface="Times New Roman" panose="02020603050405020304" pitchFamily="18" charset="0"/>
              </a:rPr>
              <a:t>The smart attendance system generally requires a biometrics method for execution. Face recognition is one of the best biometric methods to improve this system. By utilizing this smart system, the problem of proxies can easily be solve.</a:t>
            </a:r>
          </a:p>
          <a:p>
            <a:pPr marL="114300" indent="0" algn="just">
              <a:buNone/>
            </a:pPr>
            <a:r>
              <a:rPr lang="en-US" dirty="0">
                <a:latin typeface="Times New Roman" panose="02020603050405020304" pitchFamily="18" charset="0"/>
                <a:cs typeface="Times New Roman" panose="02020603050405020304" pitchFamily="18" charset="0"/>
              </a:rPr>
              <a:t>This project proposes a model for implementing a smart attendance management system for students of a class by making use of face recognition technique and sending alerts to parents about the student’s presence with the help of a message alert system. The parents will also be able to visualize their wards overall attendance with the help of a dashboard.</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228600" algn="just" rtl="0">
              <a:lnSpc>
                <a:spcPct val="115000"/>
              </a:lnSpc>
              <a:spcBef>
                <a:spcPts val="0"/>
              </a:spcBef>
              <a:spcAft>
                <a:spcPts val="0"/>
              </a:spcAft>
              <a:buSzPts val="1800"/>
              <a:buNone/>
            </a:pPr>
            <a:endParaRPr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1.2 Objectives</a:t>
            </a:r>
            <a:endParaRPr b="1" dirty="0">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To develop a smart attendance management system using facial recognition that will take care of the problems which are being faced in manual attendance systems.</a:t>
            </a:r>
            <a:r>
              <a:rPr lang="en" dirty="0">
                <a:latin typeface="Times New Roman" panose="02020603050405020304" pitchFamily="18" charset="0"/>
                <a:cs typeface="Times New Roman" panose="02020603050405020304" pitchFamily="18" charset="0"/>
              </a:rPr>
              <a:t> </a:t>
            </a:r>
          </a:p>
          <a:p>
            <a:pPr marL="114300" lvl="0" indent="0" algn="just" rtl="0">
              <a:lnSpc>
                <a:spcPct val="115000"/>
              </a:lnSpc>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US" dirty="0"/>
              <a:t>To develop a message alert system to notify parents about ward's attendance.</a:t>
            </a:r>
            <a:r>
              <a:rPr lang="en" dirty="0"/>
              <a:t> </a:t>
            </a:r>
          </a:p>
          <a:p>
            <a:pPr marL="114300" lvl="0" indent="0" algn="just" rtl="0">
              <a:lnSpc>
                <a:spcPct val="115000"/>
              </a:lnSpc>
              <a:spcBef>
                <a:spcPts val="0"/>
              </a:spcBef>
              <a:spcAft>
                <a:spcPts val="0"/>
              </a:spcAft>
              <a:buSzPts val="1800"/>
              <a:buNone/>
            </a:pPr>
            <a:r>
              <a:rPr lang="en" dirty="0"/>
              <a:t>                       </a:t>
            </a:r>
            <a:endParaRPr dirty="0"/>
          </a:p>
          <a:p>
            <a:pPr marL="457200" lvl="0" indent="-342900" algn="just" rtl="0">
              <a:lnSpc>
                <a:spcPct val="115000"/>
              </a:lnSpc>
              <a:spcBef>
                <a:spcPts val="0"/>
              </a:spcBef>
              <a:spcAft>
                <a:spcPts val="0"/>
              </a:spcAft>
              <a:buSzPts val="1800"/>
              <a:buChar char="●"/>
            </a:pPr>
            <a:r>
              <a:rPr lang="en-US" dirty="0"/>
              <a:t>To make a dashboard to review and visualize attendance of a student.</a:t>
            </a:r>
          </a:p>
          <a:p>
            <a:pPr marL="114300" lvl="0" indent="0" algn="just" rtl="0">
              <a:lnSpc>
                <a:spcPct val="115000"/>
              </a:lnSpc>
              <a:spcBef>
                <a:spcPts val="0"/>
              </a:spcBef>
              <a:spcAft>
                <a:spcPts val="0"/>
              </a:spcAft>
              <a:buSzPts val="1800"/>
              <a:buNone/>
            </a:pPr>
            <a:endParaRPr lang="en-US"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US" dirty="0"/>
              <a:t>To make it useful not only to wards but also to faculties for scheduling or rescheduling the lectures.</a:t>
            </a:r>
            <a:r>
              <a:rPr lang="en" dirty="0"/>
              <a:t>                    </a:t>
            </a:r>
            <a:endParaRPr dirty="0"/>
          </a:p>
          <a:p>
            <a:pPr marL="457200" lvl="0" indent="-228600" algn="just" rtl="0">
              <a:lnSpc>
                <a:spcPct val="115000"/>
              </a:lnSpc>
              <a:spcBef>
                <a:spcPts val="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solidFill>
                  <a:srgbClr val="434343"/>
                </a:solidFill>
                <a:latin typeface="Times New Roman"/>
                <a:ea typeface="Times New Roman"/>
                <a:cs typeface="Times New Roman"/>
                <a:sym typeface="Times New Roman"/>
              </a:rPr>
              <a:t>1.3 </a:t>
            </a:r>
            <a:r>
              <a:rPr lang="en" b="1" dirty="0">
                <a:solidFill>
                  <a:schemeClr val="tx1"/>
                </a:solidFill>
                <a:latin typeface="Times New Roman"/>
                <a:ea typeface="Times New Roman"/>
                <a:cs typeface="Times New Roman"/>
                <a:sym typeface="Times New Roman"/>
              </a:rPr>
              <a:t>Literature</a:t>
            </a:r>
            <a:r>
              <a:rPr lang="en" b="1" dirty="0">
                <a:solidFill>
                  <a:srgbClr val="434343"/>
                </a:solidFill>
                <a:latin typeface="Times New Roman"/>
                <a:ea typeface="Times New Roman"/>
                <a:cs typeface="Times New Roman"/>
                <a:sym typeface="Times New Roman"/>
              </a:rPr>
              <a:t> Review</a:t>
            </a:r>
            <a:endParaRPr b="1" dirty="0">
              <a:latin typeface="Times New Roman"/>
              <a:ea typeface="Times New Roman"/>
              <a:cs typeface="Times New Roman"/>
              <a:sym typeface="Times New Roman"/>
            </a:endParaRPr>
          </a:p>
        </p:txBody>
      </p:sp>
      <p:graphicFrame>
        <p:nvGraphicFramePr>
          <p:cNvPr id="9" name="Table 8">
            <a:extLst>
              <a:ext uri="{FF2B5EF4-FFF2-40B4-BE49-F238E27FC236}">
                <a16:creationId xmlns:a16="http://schemas.microsoft.com/office/drawing/2014/main" id="{1AEFBE6A-1332-48FA-AC81-D910C8B733D6}"/>
              </a:ext>
            </a:extLst>
          </p:cNvPr>
          <p:cNvGraphicFramePr>
            <a:graphicFrameLocks noGrp="1"/>
          </p:cNvGraphicFramePr>
          <p:nvPr>
            <p:extLst>
              <p:ext uri="{D42A27DB-BD31-4B8C-83A1-F6EECF244321}">
                <p14:modId xmlns:p14="http://schemas.microsoft.com/office/powerpoint/2010/main" val="3803280305"/>
              </p:ext>
            </p:extLst>
          </p:nvPr>
        </p:nvGraphicFramePr>
        <p:xfrm>
          <a:off x="311150" y="1171575"/>
          <a:ext cx="8520599" cy="3237392"/>
        </p:xfrm>
        <a:graphic>
          <a:graphicData uri="http://schemas.openxmlformats.org/drawingml/2006/table">
            <a:tbl>
              <a:tblPr firstRow="1" bandRow="1">
                <a:tableStyleId>{00A15C55-8517-42AA-B614-E9B94910E393}</a:tableStyleId>
              </a:tblPr>
              <a:tblGrid>
                <a:gridCol w="705295">
                  <a:extLst>
                    <a:ext uri="{9D8B030D-6E8A-4147-A177-3AD203B41FA5}">
                      <a16:colId xmlns:a16="http://schemas.microsoft.com/office/drawing/2014/main" val="2296787342"/>
                    </a:ext>
                  </a:extLst>
                </a:gridCol>
                <a:gridCol w="1169581">
                  <a:extLst>
                    <a:ext uri="{9D8B030D-6E8A-4147-A177-3AD203B41FA5}">
                      <a16:colId xmlns:a16="http://schemas.microsoft.com/office/drawing/2014/main" val="3660886833"/>
                    </a:ext>
                  </a:extLst>
                </a:gridCol>
                <a:gridCol w="645042">
                  <a:extLst>
                    <a:ext uri="{9D8B030D-6E8A-4147-A177-3AD203B41FA5}">
                      <a16:colId xmlns:a16="http://schemas.microsoft.com/office/drawing/2014/main" val="4117414759"/>
                    </a:ext>
                  </a:extLst>
                </a:gridCol>
                <a:gridCol w="3111795">
                  <a:extLst>
                    <a:ext uri="{9D8B030D-6E8A-4147-A177-3AD203B41FA5}">
                      <a16:colId xmlns:a16="http://schemas.microsoft.com/office/drawing/2014/main" val="76384647"/>
                    </a:ext>
                  </a:extLst>
                </a:gridCol>
                <a:gridCol w="1616149">
                  <a:extLst>
                    <a:ext uri="{9D8B030D-6E8A-4147-A177-3AD203B41FA5}">
                      <a16:colId xmlns:a16="http://schemas.microsoft.com/office/drawing/2014/main" val="1837763309"/>
                    </a:ext>
                  </a:extLst>
                </a:gridCol>
                <a:gridCol w="1272737">
                  <a:extLst>
                    <a:ext uri="{9D8B030D-6E8A-4147-A177-3AD203B41FA5}">
                      <a16:colId xmlns:a16="http://schemas.microsoft.com/office/drawing/2014/main" val="2788567287"/>
                    </a:ext>
                  </a:extLst>
                </a:gridCol>
              </a:tblGrid>
              <a:tr h="305536">
                <a:tc>
                  <a:txBody>
                    <a:bodyPr/>
                    <a:lstStyle/>
                    <a:p>
                      <a:pPr algn="l"/>
                      <a:r>
                        <a:rPr lang="en-IN" dirty="0">
                          <a:latin typeface="Times New Roman" panose="02020603050405020304" pitchFamily="18" charset="0"/>
                          <a:cs typeface="Times New Roman" panose="02020603050405020304" pitchFamily="18" charset="0"/>
                        </a:rPr>
                        <a:t>Sr No.</a:t>
                      </a:r>
                    </a:p>
                  </a:txBody>
                  <a:tcPr/>
                </a:tc>
                <a:tc>
                  <a:txBody>
                    <a:bodyPr/>
                    <a:lstStyle/>
                    <a:p>
                      <a:r>
                        <a:rPr lang="en-IN" dirty="0">
                          <a:latin typeface="Times New Roman" panose="02020603050405020304" pitchFamily="18" charset="0"/>
                          <a:cs typeface="Times New Roman" panose="02020603050405020304" pitchFamily="18" charset="0"/>
                        </a:rPr>
                        <a:t>Authors</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Methodology</a:t>
                      </a:r>
                    </a:p>
                  </a:txBody>
                  <a:tcPr/>
                </a:tc>
                <a:tc>
                  <a:txBody>
                    <a:bodyPr/>
                    <a:lstStyle/>
                    <a:p>
                      <a:r>
                        <a:rPr lang="en-IN" dirty="0">
                          <a:latin typeface="Times New Roman" panose="02020603050405020304" pitchFamily="18" charset="0"/>
                          <a:cs typeface="Times New Roman" panose="02020603050405020304" pitchFamily="18" charset="0"/>
                        </a:rPr>
                        <a:t>Advantage</a:t>
                      </a:r>
                    </a:p>
                  </a:txBody>
                  <a:tcPr/>
                </a:tc>
                <a:tc>
                  <a:txBody>
                    <a:bodyPr/>
                    <a:lstStyle/>
                    <a:p>
                      <a:r>
                        <a:rPr lang="en-IN" dirty="0">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3928743918"/>
                  </a:ext>
                </a:extLst>
              </a:tr>
              <a:tr h="1006980">
                <a:tc>
                  <a:txBody>
                    <a:bodyPr/>
                    <a:lstStyle/>
                    <a:p>
                      <a:r>
                        <a:rPr lang="en-IN" sz="1000" dirty="0">
                          <a:latin typeface="Times New Roman" panose="02020603050405020304" pitchFamily="18" charset="0"/>
                          <a:cs typeface="Times New Roman" panose="02020603050405020304" pitchFamily="18" charset="0"/>
                        </a:rPr>
                        <a:t>1.</a:t>
                      </a:r>
                    </a:p>
                  </a:txBody>
                  <a:tcPr/>
                </a:tc>
                <a:tc>
                  <a:txBody>
                    <a:bodyPr/>
                    <a:lstStyle/>
                    <a:p>
                      <a:r>
                        <a:rPr lang="en-US" sz="1000" dirty="0">
                          <a:latin typeface="Times New Roman" panose="02020603050405020304" pitchFamily="18" charset="0"/>
                          <a:cs typeface="Times New Roman" panose="02020603050405020304" pitchFamily="18" charset="0"/>
                        </a:rPr>
                        <a:t>Smita Tripathi</a:t>
                      </a:r>
                    </a:p>
                    <a:p>
                      <a:r>
                        <a:rPr lang="en-US" sz="1000" dirty="0">
                          <a:latin typeface="Times New Roman" panose="02020603050405020304" pitchFamily="18" charset="0"/>
                          <a:cs typeface="Times New Roman" panose="02020603050405020304" pitchFamily="18" charset="0"/>
                        </a:rPr>
                        <a:t>Varsha Sharma</a:t>
                      </a:r>
                    </a:p>
                    <a:p>
                      <a:r>
                        <a:rPr lang="en-US" sz="1000" dirty="0">
                          <a:latin typeface="Times New Roman" panose="02020603050405020304" pitchFamily="18" charset="0"/>
                          <a:cs typeface="Times New Roman" panose="02020603050405020304" pitchFamily="18" charset="0"/>
                        </a:rPr>
                        <a:t>Sanjeev Sharma</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2011</a:t>
                      </a:r>
                    </a:p>
                  </a:txBody>
                  <a:tcPr/>
                </a:tc>
                <a:tc>
                  <a:txBody>
                    <a:bodyPr/>
                    <a:lstStyle/>
                    <a:p>
                      <a:pPr algn="just"/>
                      <a:r>
                        <a:rPr lang="en-US" sz="1000" dirty="0">
                          <a:latin typeface="Times New Roman" panose="02020603050405020304" pitchFamily="18" charset="0"/>
                          <a:cs typeface="Times New Roman" panose="02020603050405020304" pitchFamily="18" charset="0"/>
                        </a:rPr>
                        <a:t>A new face detection method which combines the Skin Color Detector and the Template Matching Method. Template matching  methods find the similarity between the input images and the template images (training images). </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This method had a 98% face detection probability.</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This method can't use one or more color spaces in the skin color detector.</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3627343"/>
                  </a:ext>
                </a:extLst>
              </a:tr>
              <a:tr h="1924876">
                <a:tc>
                  <a:txBody>
                    <a:bodyPr/>
                    <a:lstStyle/>
                    <a:p>
                      <a:r>
                        <a:rPr lang="en-IN" sz="10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K. Simonyan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latin typeface="Times New Roman" panose="02020603050405020304" pitchFamily="18" charset="0"/>
                          <a:cs typeface="Times New Roman" panose="02020603050405020304" pitchFamily="18" charset="0"/>
                        </a:rPr>
                        <a:t>Andrew Zisserman</a:t>
                      </a:r>
                    </a:p>
                    <a:p>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2014</a:t>
                      </a:r>
                    </a:p>
                  </a:txBody>
                  <a:tcPr/>
                </a:tc>
                <a:tc>
                  <a:txBody>
                    <a:bodyPr/>
                    <a:lstStyle/>
                    <a:p>
                      <a:pPr algn="just"/>
                      <a:r>
                        <a:rPr lang="en-IN" sz="1000" dirty="0">
                          <a:latin typeface="Times New Roman" panose="02020603050405020304" pitchFamily="18" charset="0"/>
                          <a:cs typeface="Times New Roman" panose="02020603050405020304" pitchFamily="18" charset="0"/>
                        </a:rPr>
                        <a:t>Visual Graphic Group(VCC) model for face recognition including. Illumination pre-processing algorithm.</a:t>
                      </a:r>
                    </a:p>
                  </a:txBody>
                  <a:tcPr/>
                </a:tc>
                <a:tc>
                  <a:txBody>
                    <a:bodyPr/>
                    <a:lstStyle/>
                    <a:p>
                      <a:pPr algn="just"/>
                      <a:r>
                        <a:rPr lang="en-IN" sz="1000" dirty="0">
                          <a:latin typeface="Times New Roman" panose="02020603050405020304" pitchFamily="18" charset="0"/>
                          <a:cs typeface="Times New Roman" panose="02020603050405020304" pitchFamily="18" charset="0"/>
                        </a:rPr>
                        <a:t>This system can achieve 100% accuracy under good illumination. Environment of poor illumination the accuracy is 85.9% but accuracy is reach more than 90% through pre-processing.</a:t>
                      </a:r>
                    </a:p>
                  </a:txBody>
                  <a:tcPr/>
                </a:tc>
                <a:tc>
                  <a:txBody>
                    <a:bodyPr/>
                    <a:lstStyle/>
                    <a:p>
                      <a:pPr algn="just"/>
                      <a:r>
                        <a:rPr lang="en-IN" sz="1000" dirty="0">
                          <a:latin typeface="Times New Roman" panose="02020603050405020304" pitchFamily="18" charset="0"/>
                          <a:cs typeface="Times New Roman" panose="02020603050405020304" pitchFamily="18" charset="0"/>
                        </a:rPr>
                        <a:t>Attitude and expression individual changes a lot when take photos </a:t>
                      </a:r>
                      <a:r>
                        <a:rPr lang="en-US" sz="1000" dirty="0">
                          <a:latin typeface="Times New Roman" panose="02020603050405020304" pitchFamily="18" charset="0"/>
                          <a:cs typeface="Times New Roman" panose="02020603050405020304" pitchFamily="18" charset="0"/>
                        </a:rPr>
                        <a:t>which will have certain effect on face recognition results and illumination is too poor. The accuracy of this system is not constant.</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470036"/>
                  </a:ext>
                </a:extLst>
              </a:tr>
            </a:tbl>
          </a:graphicData>
        </a:graphic>
      </p:graphicFrame>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solidFill>
                  <a:srgbClr val="434343"/>
                </a:solidFill>
                <a:latin typeface="Times New Roman"/>
                <a:ea typeface="Times New Roman"/>
                <a:cs typeface="Times New Roman"/>
                <a:sym typeface="Times New Roman"/>
              </a:rPr>
              <a:t>1.3 </a:t>
            </a:r>
            <a:r>
              <a:rPr lang="en" b="1" dirty="0">
                <a:solidFill>
                  <a:schemeClr val="tx1"/>
                </a:solidFill>
                <a:latin typeface="Times New Roman"/>
                <a:ea typeface="Times New Roman"/>
                <a:cs typeface="Times New Roman"/>
                <a:sym typeface="Times New Roman"/>
              </a:rPr>
              <a:t>Literature</a:t>
            </a:r>
            <a:r>
              <a:rPr lang="en" b="1" dirty="0">
                <a:solidFill>
                  <a:srgbClr val="434343"/>
                </a:solidFill>
                <a:latin typeface="Times New Roman"/>
                <a:ea typeface="Times New Roman"/>
                <a:cs typeface="Times New Roman"/>
                <a:sym typeface="Times New Roman"/>
              </a:rPr>
              <a:t> Review</a:t>
            </a:r>
            <a:endParaRPr b="1" dirty="0">
              <a:latin typeface="Times New Roman"/>
              <a:ea typeface="Times New Roman"/>
              <a:cs typeface="Times New Roman"/>
              <a:sym typeface="Times New Roman"/>
            </a:endParaRPr>
          </a:p>
        </p:txBody>
      </p:sp>
      <p:graphicFrame>
        <p:nvGraphicFramePr>
          <p:cNvPr id="9" name="Table 8">
            <a:extLst>
              <a:ext uri="{FF2B5EF4-FFF2-40B4-BE49-F238E27FC236}">
                <a16:creationId xmlns:a16="http://schemas.microsoft.com/office/drawing/2014/main" id="{1AEFBE6A-1332-48FA-AC81-D910C8B733D6}"/>
              </a:ext>
            </a:extLst>
          </p:cNvPr>
          <p:cNvGraphicFramePr>
            <a:graphicFrameLocks noGrp="1"/>
          </p:cNvGraphicFramePr>
          <p:nvPr>
            <p:extLst>
              <p:ext uri="{D42A27DB-BD31-4B8C-83A1-F6EECF244321}">
                <p14:modId xmlns:p14="http://schemas.microsoft.com/office/powerpoint/2010/main" val="670300029"/>
              </p:ext>
            </p:extLst>
          </p:nvPr>
        </p:nvGraphicFramePr>
        <p:xfrm>
          <a:off x="311150" y="1171575"/>
          <a:ext cx="8479125" cy="2741206"/>
        </p:xfrm>
        <a:graphic>
          <a:graphicData uri="http://schemas.openxmlformats.org/drawingml/2006/table">
            <a:tbl>
              <a:tblPr firstRow="1" bandRow="1">
                <a:tableStyleId>{00A15C55-8517-42AA-B614-E9B94910E393}</a:tableStyleId>
              </a:tblPr>
              <a:tblGrid>
                <a:gridCol w="705295">
                  <a:extLst>
                    <a:ext uri="{9D8B030D-6E8A-4147-A177-3AD203B41FA5}">
                      <a16:colId xmlns:a16="http://schemas.microsoft.com/office/drawing/2014/main" val="2296787342"/>
                    </a:ext>
                  </a:extLst>
                </a:gridCol>
                <a:gridCol w="1169581">
                  <a:extLst>
                    <a:ext uri="{9D8B030D-6E8A-4147-A177-3AD203B41FA5}">
                      <a16:colId xmlns:a16="http://schemas.microsoft.com/office/drawing/2014/main" val="3660886833"/>
                    </a:ext>
                  </a:extLst>
                </a:gridCol>
                <a:gridCol w="603568">
                  <a:extLst>
                    <a:ext uri="{9D8B030D-6E8A-4147-A177-3AD203B41FA5}">
                      <a16:colId xmlns:a16="http://schemas.microsoft.com/office/drawing/2014/main" val="4117414759"/>
                    </a:ext>
                  </a:extLst>
                </a:gridCol>
                <a:gridCol w="3111795">
                  <a:extLst>
                    <a:ext uri="{9D8B030D-6E8A-4147-A177-3AD203B41FA5}">
                      <a16:colId xmlns:a16="http://schemas.microsoft.com/office/drawing/2014/main" val="76384647"/>
                    </a:ext>
                  </a:extLst>
                </a:gridCol>
                <a:gridCol w="1616149">
                  <a:extLst>
                    <a:ext uri="{9D8B030D-6E8A-4147-A177-3AD203B41FA5}">
                      <a16:colId xmlns:a16="http://schemas.microsoft.com/office/drawing/2014/main" val="1837763309"/>
                    </a:ext>
                  </a:extLst>
                </a:gridCol>
                <a:gridCol w="1272737">
                  <a:extLst>
                    <a:ext uri="{9D8B030D-6E8A-4147-A177-3AD203B41FA5}">
                      <a16:colId xmlns:a16="http://schemas.microsoft.com/office/drawing/2014/main" val="2788567287"/>
                    </a:ext>
                  </a:extLst>
                </a:gridCol>
              </a:tblGrid>
              <a:tr h="343214">
                <a:tc>
                  <a:txBody>
                    <a:bodyPr/>
                    <a:lstStyle/>
                    <a:p>
                      <a:pPr algn="l"/>
                      <a:r>
                        <a:rPr lang="en-IN" dirty="0">
                          <a:latin typeface="Times New Roman" panose="02020603050405020304" pitchFamily="18" charset="0"/>
                          <a:cs typeface="Times New Roman" panose="02020603050405020304" pitchFamily="18" charset="0"/>
                        </a:rPr>
                        <a:t>Sr No.</a:t>
                      </a:r>
                    </a:p>
                  </a:txBody>
                  <a:tcPr/>
                </a:tc>
                <a:tc>
                  <a:txBody>
                    <a:bodyPr/>
                    <a:lstStyle/>
                    <a:p>
                      <a:r>
                        <a:rPr lang="en-IN" dirty="0">
                          <a:latin typeface="Times New Roman" panose="02020603050405020304" pitchFamily="18" charset="0"/>
                          <a:cs typeface="Times New Roman" panose="02020603050405020304" pitchFamily="18" charset="0"/>
                        </a:rPr>
                        <a:t>Authors</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Methodology</a:t>
                      </a:r>
                    </a:p>
                  </a:txBody>
                  <a:tcPr/>
                </a:tc>
                <a:tc>
                  <a:txBody>
                    <a:bodyPr/>
                    <a:lstStyle/>
                    <a:p>
                      <a:r>
                        <a:rPr lang="en-IN" dirty="0">
                          <a:latin typeface="Times New Roman" panose="02020603050405020304" pitchFamily="18" charset="0"/>
                          <a:cs typeface="Times New Roman" panose="02020603050405020304" pitchFamily="18" charset="0"/>
                        </a:rPr>
                        <a:t>Advantage</a:t>
                      </a:r>
                    </a:p>
                  </a:txBody>
                  <a:tcPr/>
                </a:tc>
                <a:tc>
                  <a:txBody>
                    <a:bodyPr/>
                    <a:lstStyle/>
                    <a:p>
                      <a:r>
                        <a:rPr lang="en-IN" dirty="0">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3928743918"/>
                  </a:ext>
                </a:extLst>
              </a:tr>
              <a:tr h="927325">
                <a:tc>
                  <a:txBody>
                    <a:bodyPr/>
                    <a:lstStyle/>
                    <a:p>
                      <a:r>
                        <a:rPr lang="en-IN" sz="1000" dirty="0">
                          <a:latin typeface="Times New Roman" panose="02020603050405020304" pitchFamily="18" charset="0"/>
                          <a:cs typeface="Times New Roman" panose="02020603050405020304" pitchFamily="18" charset="0"/>
                        </a:rPr>
                        <a:t>3.</a:t>
                      </a:r>
                    </a:p>
                  </a:txBody>
                  <a:tcPr/>
                </a:tc>
                <a:tc>
                  <a:txBody>
                    <a:bodyPr/>
                    <a:lstStyle/>
                    <a:p>
                      <a:r>
                        <a:rPr lang="en-IN" sz="1000" dirty="0">
                          <a:latin typeface="Times New Roman" panose="02020603050405020304" pitchFamily="18" charset="0"/>
                          <a:cs typeface="Times New Roman" panose="02020603050405020304" pitchFamily="18" charset="0"/>
                        </a:rPr>
                        <a:t>Florian Schroff</a:t>
                      </a:r>
                    </a:p>
                    <a:p>
                      <a:r>
                        <a:rPr lang="en-IN" sz="1000" dirty="0">
                          <a:latin typeface="Times New Roman" panose="02020603050405020304" pitchFamily="18" charset="0"/>
                          <a:cs typeface="Times New Roman" panose="02020603050405020304" pitchFamily="18" charset="0"/>
                        </a:rPr>
                        <a:t>Dmitry Kalenichenko</a:t>
                      </a:r>
                    </a:p>
                    <a:p>
                      <a:r>
                        <a:rPr lang="en-IN" sz="1000" dirty="0">
                          <a:latin typeface="Times New Roman" panose="02020603050405020304" pitchFamily="18" charset="0"/>
                          <a:cs typeface="Times New Roman" panose="02020603050405020304" pitchFamily="18" charset="0"/>
                        </a:rPr>
                        <a:t>James Philbin</a:t>
                      </a:r>
                    </a:p>
                  </a:txBody>
                  <a:tcPr/>
                </a:tc>
                <a:tc>
                  <a:txBody>
                    <a:bodyPr/>
                    <a:lstStyle/>
                    <a:p>
                      <a:r>
                        <a:rPr lang="en-IN" sz="1000" dirty="0">
                          <a:latin typeface="Times New Roman" panose="02020603050405020304" pitchFamily="18" charset="0"/>
                          <a:cs typeface="Times New Roman" panose="02020603050405020304" pitchFamily="18" charset="0"/>
                        </a:rPr>
                        <a:t>2015</a:t>
                      </a:r>
                    </a:p>
                  </a:txBody>
                  <a:tcPr/>
                </a:tc>
                <a:tc>
                  <a:txBody>
                    <a:bodyPr/>
                    <a:lstStyle/>
                    <a:p>
                      <a:pPr algn="just"/>
                      <a:r>
                        <a:rPr lang="en-US" sz="1000" dirty="0">
                          <a:latin typeface="Times New Roman" panose="02020603050405020304" pitchFamily="18" charset="0"/>
                          <a:cs typeface="Times New Roman" panose="02020603050405020304" pitchFamily="18" charset="0"/>
                        </a:rPr>
                        <a:t>Author suggested method based on learning a Euclidean embedding per image using a deep convolutional network. The network is trained such that the squared L2 distances in the embedding space directly correspond. </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Much greater representational efficiency.</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Indirectness and its inefficiency.</a:t>
                      </a:r>
                    </a:p>
                  </a:txBody>
                  <a:tcPr/>
                </a:tc>
                <a:extLst>
                  <a:ext uri="{0D108BD9-81ED-4DB2-BD59-A6C34878D82A}">
                    <a16:rowId xmlns:a16="http://schemas.microsoft.com/office/drawing/2014/main" val="2793627343"/>
                  </a:ext>
                </a:extLst>
              </a:tr>
              <a:tr h="1470667">
                <a:tc>
                  <a:txBody>
                    <a:bodyPr/>
                    <a:lstStyle/>
                    <a:p>
                      <a:r>
                        <a:rPr lang="en-IN" sz="1000" dirty="0">
                          <a:latin typeface="Times New Roman" panose="02020603050405020304" pitchFamily="18" charset="0"/>
                          <a:cs typeface="Times New Roman" panose="02020603050405020304" pitchFamily="18" charset="0"/>
                        </a:rPr>
                        <a:t>4.</a:t>
                      </a:r>
                    </a:p>
                  </a:txBody>
                  <a:tcPr/>
                </a:tc>
                <a:tc>
                  <a:txBody>
                    <a:bodyPr/>
                    <a:lstStyle/>
                    <a:p>
                      <a:r>
                        <a:rPr lang="en-US" sz="1000" dirty="0">
                          <a:latin typeface="Times New Roman" panose="02020603050405020304" pitchFamily="18" charset="0"/>
                          <a:cs typeface="Times New Roman" panose="02020603050405020304" pitchFamily="18" charset="0"/>
                        </a:rPr>
                        <a:t>K. Goyal</a:t>
                      </a:r>
                    </a:p>
                    <a:p>
                      <a:r>
                        <a:rPr lang="en-US" sz="1000" dirty="0">
                          <a:latin typeface="Times New Roman" panose="02020603050405020304" pitchFamily="18" charset="0"/>
                          <a:cs typeface="Times New Roman" panose="02020603050405020304" pitchFamily="18" charset="0"/>
                        </a:rPr>
                        <a:t>K. Agarwal</a:t>
                      </a:r>
                    </a:p>
                    <a:p>
                      <a:r>
                        <a:rPr lang="en-US" sz="1000" dirty="0">
                          <a:latin typeface="Times New Roman" panose="02020603050405020304" pitchFamily="18" charset="0"/>
                          <a:cs typeface="Times New Roman" panose="02020603050405020304" pitchFamily="18" charset="0"/>
                        </a:rPr>
                        <a:t>Rishi Kumar</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2017</a:t>
                      </a:r>
                    </a:p>
                  </a:txBody>
                  <a:tcPr/>
                </a:tc>
                <a:tc>
                  <a:txBody>
                    <a:bodyPr/>
                    <a:lstStyle/>
                    <a:p>
                      <a:pPr algn="just"/>
                      <a:r>
                        <a:rPr lang="en-US" sz="1000" dirty="0">
                          <a:latin typeface="Times New Roman" panose="02020603050405020304" pitchFamily="18" charset="0"/>
                          <a:cs typeface="Times New Roman" panose="02020603050405020304" pitchFamily="18" charset="0"/>
                        </a:rPr>
                        <a:t>Face localization can be referred to as extraction of facial features using pattern recognition system. Both MATLAB and Open CV can be used for creating such prototypes and systems. </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Haar cascades works and gives better accuracy in facial expression.</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Initially, it was time consuming.</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470036"/>
                  </a:ext>
                </a:extLst>
              </a:tr>
            </a:tbl>
          </a:graphicData>
        </a:graphic>
      </p:graphicFrame>
      <p:graphicFrame>
        <p:nvGraphicFramePr>
          <p:cNvPr id="2" name="Table 1">
            <a:extLst>
              <a:ext uri="{FF2B5EF4-FFF2-40B4-BE49-F238E27FC236}">
                <a16:creationId xmlns:a16="http://schemas.microsoft.com/office/drawing/2014/main" id="{B40388FA-0FE3-458E-B7C0-B882680622FE}"/>
              </a:ext>
            </a:extLst>
          </p:cNvPr>
          <p:cNvGraphicFramePr>
            <a:graphicFrameLocks noGrp="1"/>
          </p:cNvGraphicFramePr>
          <p:nvPr>
            <p:extLst>
              <p:ext uri="{D42A27DB-BD31-4B8C-83A1-F6EECF244321}">
                <p14:modId xmlns:p14="http://schemas.microsoft.com/office/powerpoint/2010/main" val="2697899945"/>
              </p:ext>
            </p:extLst>
          </p:nvPr>
        </p:nvGraphicFramePr>
        <p:xfrm>
          <a:off x="304927" y="3912781"/>
          <a:ext cx="8485348" cy="1118077"/>
        </p:xfrm>
        <a:graphic>
          <a:graphicData uri="http://schemas.openxmlformats.org/drawingml/2006/table">
            <a:tbl>
              <a:tblPr firstRow="1" bandRow="1">
                <a:tableStyleId>{00A15C55-8517-42AA-B614-E9B94910E393}</a:tableStyleId>
              </a:tblPr>
              <a:tblGrid>
                <a:gridCol w="711518">
                  <a:extLst>
                    <a:ext uri="{9D8B030D-6E8A-4147-A177-3AD203B41FA5}">
                      <a16:colId xmlns:a16="http://schemas.microsoft.com/office/drawing/2014/main" val="256860802"/>
                    </a:ext>
                  </a:extLst>
                </a:gridCol>
                <a:gridCol w="1169581">
                  <a:extLst>
                    <a:ext uri="{9D8B030D-6E8A-4147-A177-3AD203B41FA5}">
                      <a16:colId xmlns:a16="http://schemas.microsoft.com/office/drawing/2014/main" val="865232593"/>
                    </a:ext>
                  </a:extLst>
                </a:gridCol>
                <a:gridCol w="603568">
                  <a:extLst>
                    <a:ext uri="{9D8B030D-6E8A-4147-A177-3AD203B41FA5}">
                      <a16:colId xmlns:a16="http://schemas.microsoft.com/office/drawing/2014/main" val="3923394125"/>
                    </a:ext>
                  </a:extLst>
                </a:gridCol>
                <a:gridCol w="3111795">
                  <a:extLst>
                    <a:ext uri="{9D8B030D-6E8A-4147-A177-3AD203B41FA5}">
                      <a16:colId xmlns:a16="http://schemas.microsoft.com/office/drawing/2014/main" val="592283707"/>
                    </a:ext>
                  </a:extLst>
                </a:gridCol>
                <a:gridCol w="1616149">
                  <a:extLst>
                    <a:ext uri="{9D8B030D-6E8A-4147-A177-3AD203B41FA5}">
                      <a16:colId xmlns:a16="http://schemas.microsoft.com/office/drawing/2014/main" val="539534127"/>
                    </a:ext>
                  </a:extLst>
                </a:gridCol>
                <a:gridCol w="1272737">
                  <a:extLst>
                    <a:ext uri="{9D8B030D-6E8A-4147-A177-3AD203B41FA5}">
                      <a16:colId xmlns:a16="http://schemas.microsoft.com/office/drawing/2014/main" val="985089169"/>
                    </a:ext>
                  </a:extLst>
                </a:gridCol>
              </a:tblGrid>
              <a:tr h="1118077">
                <a:tc>
                  <a:txBody>
                    <a:bodyPr/>
                    <a:lstStyle/>
                    <a:p>
                      <a:pPr algn="just"/>
                      <a:r>
                        <a:rPr lang="en-IN" sz="1000" b="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gn="just"/>
                      <a:r>
                        <a:rPr lang="en-IN" sz="1000" b="0" dirty="0">
                          <a:solidFill>
                            <a:schemeClr val="tx1"/>
                          </a:solidFill>
                          <a:latin typeface="Times New Roman" panose="02020603050405020304" pitchFamily="18" charset="0"/>
                          <a:cs typeface="Times New Roman" panose="02020603050405020304" pitchFamily="18" charset="0"/>
                        </a:rPr>
                        <a:t>Madhuram</a:t>
                      </a:r>
                    </a:p>
                    <a:p>
                      <a:pPr algn="just"/>
                      <a:r>
                        <a:rPr lang="en-IN" sz="1000" b="0" dirty="0">
                          <a:solidFill>
                            <a:schemeClr val="tx1"/>
                          </a:solidFill>
                          <a:latin typeface="Times New Roman" panose="02020603050405020304" pitchFamily="18" charset="0"/>
                          <a:cs typeface="Times New Roman" panose="02020603050405020304" pitchFamily="18" charset="0"/>
                        </a:rPr>
                        <a:t>B. Prithvi Kumar</a:t>
                      </a:r>
                    </a:p>
                    <a:p>
                      <a:pPr algn="just"/>
                      <a:r>
                        <a:rPr lang="en-IN" sz="1000" b="0" dirty="0">
                          <a:solidFill>
                            <a:schemeClr val="tx1"/>
                          </a:solidFill>
                          <a:latin typeface="Times New Roman" panose="02020603050405020304" pitchFamily="18" charset="0"/>
                          <a:cs typeface="Times New Roman" panose="02020603050405020304" pitchFamily="18" charset="0"/>
                        </a:rPr>
                        <a:t>Lakshman Sridhar</a:t>
                      </a:r>
                    </a:p>
                    <a:p>
                      <a:pPr algn="just"/>
                      <a:r>
                        <a:rPr lang="en-IN" sz="1000" b="0" dirty="0">
                          <a:solidFill>
                            <a:schemeClr val="tx1"/>
                          </a:solidFill>
                          <a:latin typeface="Times New Roman" panose="02020603050405020304" pitchFamily="18" charset="0"/>
                          <a:cs typeface="Times New Roman" panose="02020603050405020304" pitchFamily="18" charset="0"/>
                        </a:rPr>
                        <a:t>Nishanth Prem</a:t>
                      </a:r>
                    </a:p>
                  </a:txBody>
                  <a:tcPr/>
                </a:tc>
                <a:tc>
                  <a:txBody>
                    <a:bodyPr/>
                    <a:lstStyle/>
                    <a:p>
                      <a:pPr algn="just"/>
                      <a:r>
                        <a:rPr lang="en-IN" sz="1000" b="0" dirty="0">
                          <a:solidFill>
                            <a:schemeClr val="tx1"/>
                          </a:solidFill>
                          <a:latin typeface="Times New Roman" panose="02020603050405020304" pitchFamily="18" charset="0"/>
                          <a:cs typeface="Times New Roman" panose="02020603050405020304" pitchFamily="18" charset="0"/>
                        </a:rPr>
                        <a:t>2018</a:t>
                      </a:r>
                    </a:p>
                  </a:txBody>
                  <a:tcPr/>
                </a:tc>
                <a:tc>
                  <a:txBody>
                    <a:bodyPr/>
                    <a:lstStyle/>
                    <a:p>
                      <a:pPr algn="just"/>
                      <a:r>
                        <a:rPr lang="en-US" sz="1000" b="0" dirty="0">
                          <a:solidFill>
                            <a:schemeClr val="tx1"/>
                          </a:solidFill>
                          <a:latin typeface="Times New Roman" panose="02020603050405020304" pitchFamily="18" charset="0"/>
                          <a:cs typeface="Times New Roman" panose="02020603050405020304" pitchFamily="18" charset="0"/>
                        </a:rPr>
                        <a:t>Author suggested Eigenfaces using grayscale images. this paper shows us that it is easy to covert color images to grayscale and then to apply Histogram Equalization.</a:t>
                      </a:r>
                      <a:endParaRPr lang="en-IN" sz="1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000" b="0" dirty="0">
                          <a:solidFill>
                            <a:schemeClr val="tx1"/>
                          </a:solidFill>
                          <a:latin typeface="Times New Roman" panose="02020603050405020304" pitchFamily="18" charset="0"/>
                          <a:cs typeface="Times New Roman" panose="02020603050405020304" pitchFamily="18" charset="0"/>
                        </a:rPr>
                        <a:t>Classification is fast, even when it's applied at serveral scales.</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a:solidFill>
                            <a:schemeClr val="tx1"/>
                          </a:solidFill>
                          <a:latin typeface="Times New Roman" panose="02020603050405020304" pitchFamily="18" charset="0"/>
                          <a:cs typeface="Times New Roman" panose="02020603050405020304" pitchFamily="18" charset="0"/>
                        </a:rPr>
                        <a:t>Assumes a fixed scale for the face.</a:t>
                      </a:r>
                      <a:endParaRPr lang="en-IN" sz="1000" b="0" dirty="0">
                        <a:solidFill>
                          <a:schemeClr val="tx1"/>
                        </a:solidFill>
                        <a:latin typeface="Times New Roman" panose="02020603050405020304" pitchFamily="18" charset="0"/>
                        <a:cs typeface="Times New Roman" panose="02020603050405020304" pitchFamily="18" charset="0"/>
                      </a:endParaRPr>
                    </a:p>
                    <a:p>
                      <a:pPr algn="just"/>
                      <a:endParaRPr lang="en-US" sz="1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122037"/>
                  </a:ext>
                </a:extLst>
              </a:tr>
            </a:tbl>
          </a:graphicData>
        </a:graphic>
      </p:graphicFrame>
    </p:spTree>
    <p:extLst>
      <p:ext uri="{BB962C8B-B14F-4D97-AF65-F5344CB8AC3E}">
        <p14:creationId xmlns:p14="http://schemas.microsoft.com/office/powerpoint/2010/main" val="216687539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US" dirty="0"/>
              <a:t>To record the attendance can be a great burden on the faculties if it is done by manually, and sending report of each student's attendance to respective parents also becomes tedious.</a:t>
            </a:r>
          </a:p>
          <a:p>
            <a:pPr marL="114300" lvl="0" indent="0" algn="just" rtl="0">
              <a:lnSpc>
                <a:spcPct val="115000"/>
              </a:lnSpc>
              <a:spcBef>
                <a:spcPts val="0"/>
              </a:spcBef>
              <a:spcAft>
                <a:spcPts val="0"/>
              </a:spcAft>
              <a:buSzPts val="1800"/>
              <a:buNone/>
            </a:pPr>
            <a:r>
              <a:rPr lang="en" dirty="0"/>
              <a:t>                                  </a:t>
            </a:r>
            <a:endParaRPr dirty="0"/>
          </a:p>
          <a:p>
            <a:pPr marL="457200" lvl="0" indent="-342900" algn="just" rtl="0">
              <a:lnSpc>
                <a:spcPct val="115000"/>
              </a:lnSpc>
              <a:spcBef>
                <a:spcPts val="0"/>
              </a:spcBef>
              <a:spcAft>
                <a:spcPts val="0"/>
              </a:spcAft>
              <a:buSzPts val="1800"/>
              <a:buChar char="●"/>
            </a:pPr>
            <a:r>
              <a:rPr lang="en-US" dirty="0"/>
              <a:t>To schedule the lectures for faculties at given time slot becomes easy.</a:t>
            </a:r>
          </a:p>
          <a:p>
            <a:pPr marL="114300" lvl="0" indent="0" algn="just" rtl="0">
              <a:lnSpc>
                <a:spcPct val="115000"/>
              </a:lnSpc>
              <a:spcBef>
                <a:spcPts val="0"/>
              </a:spcBef>
              <a:spcAft>
                <a:spcPts val="0"/>
              </a:spcAft>
              <a:buSzPts val="1800"/>
              <a:buNone/>
            </a:pPr>
            <a:r>
              <a:rPr lang="en" dirty="0"/>
              <a:t>                          </a:t>
            </a:r>
            <a:endParaRPr dirty="0"/>
          </a:p>
          <a:p>
            <a:pPr marL="457200" lvl="0" indent="-342900" algn="just" rtl="0">
              <a:lnSpc>
                <a:spcPct val="115000"/>
              </a:lnSpc>
              <a:spcBef>
                <a:spcPts val="0"/>
              </a:spcBef>
              <a:spcAft>
                <a:spcPts val="0"/>
              </a:spcAft>
              <a:buSzPts val="1800"/>
              <a:buChar char="●"/>
            </a:pPr>
            <a:r>
              <a:rPr lang="en-US" dirty="0"/>
              <a:t>To provide visualization of ward’s attendance can be easily done by parents. </a:t>
            </a:r>
          </a:p>
          <a:p>
            <a:pPr marL="114300" lvl="0" indent="0" algn="just" rtl="0">
              <a:lnSpc>
                <a:spcPct val="115000"/>
              </a:lnSpc>
              <a:spcBef>
                <a:spcPts val="0"/>
              </a:spcBef>
              <a:spcAft>
                <a:spcPts val="0"/>
              </a:spcAft>
              <a:buSzPts val="1800"/>
              <a:buNone/>
            </a:pPr>
            <a:endParaRPr lang="en-US" dirty="0"/>
          </a:p>
          <a:p>
            <a:pPr marL="457200" lvl="0" indent="-342900" algn="just" rtl="0">
              <a:lnSpc>
                <a:spcPct val="115000"/>
              </a:lnSpc>
              <a:spcBef>
                <a:spcPts val="0"/>
              </a:spcBef>
              <a:spcAft>
                <a:spcPts val="0"/>
              </a:spcAft>
              <a:buSzPts val="1800"/>
              <a:buChar char="●"/>
            </a:pPr>
            <a:r>
              <a:rPr lang="en-US" dirty="0"/>
              <a:t>By utilizing this framework, the problem of proxies and students being marked present even though they are not physically present can easily be solved.</a:t>
            </a:r>
            <a:r>
              <a:rPr lang="en" dirty="0"/>
              <a:t>                              </a:t>
            </a:r>
            <a:endParaRPr dirty="0"/>
          </a:p>
          <a:p>
            <a:pPr marL="457200" lvl="0" indent="-228600" algn="just" rtl="0">
              <a:lnSpc>
                <a:spcPct val="115000"/>
              </a:lnSpc>
              <a:spcBef>
                <a:spcPts val="0"/>
              </a:spcBef>
              <a:spcAft>
                <a:spcPts val="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413810"/>
            <a:ext cx="8520600" cy="2315879"/>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To record attendance manually it can be a tedious task, So we provide dashboard. Using that dashboard admin can register to students, faculties and parents. Also they can schedule the lecture and view the attendance. </a:t>
            </a:r>
          </a:p>
          <a:p>
            <a:pPr marL="114300" lvl="0" indent="0" algn="just" rtl="0">
              <a:lnSpc>
                <a:spcPct val="115000"/>
              </a:lnSpc>
              <a:spcBef>
                <a:spcPts val="0"/>
              </a:spcBef>
              <a:spcAft>
                <a:spcPts val="0"/>
              </a:spcAft>
              <a:buSzPts val="1800"/>
              <a:buNone/>
            </a:pPr>
            <a:endParaRPr lang="en-US"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dirty="0">
                <a:latin typeface="Times New Roman" panose="02020603050405020304" pitchFamily="18" charset="0"/>
                <a:cs typeface="Times New Roman" panose="02020603050405020304" pitchFamily="18" charset="0"/>
              </a:rPr>
              <a:t>Faculty have permission to </a:t>
            </a:r>
            <a:r>
              <a:rPr lang="en-US" dirty="0">
                <a:latin typeface="Times New Roman" panose="02020603050405020304" pitchFamily="18" charset="0"/>
                <a:cs typeface="Times New Roman" panose="02020603050405020304" pitchFamily="18" charset="0"/>
              </a:rPr>
              <a:t>schedule the lecture</a:t>
            </a:r>
            <a:r>
              <a:rPr lang="en" dirty="0">
                <a:latin typeface="Times New Roman" panose="02020603050405020304" pitchFamily="18" charset="0"/>
                <a:cs typeface="Times New Roman" panose="02020603050405020304" pitchFamily="18" charset="0"/>
              </a:rPr>
              <a:t>, generate the defaulter list and send the notification to the parent. If the student attendance marked as an absent but student are present in the lecture then faculty can easily modify the attendance using edit attendance tab. </a:t>
            </a:r>
          </a:p>
          <a:p>
            <a:pPr marL="457200" lvl="0" indent="-342900" algn="just" rtl="0">
              <a:lnSpc>
                <a:spcPct val="115000"/>
              </a:lnSpc>
              <a:spcBef>
                <a:spcPts val="0"/>
              </a:spcBef>
              <a:spcAft>
                <a:spcPts val="0"/>
              </a:spcAft>
              <a:buSzPts val="1800"/>
              <a:buChar char="●"/>
            </a:pPr>
            <a:endParaRPr lang="en"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dirty="0">
                <a:latin typeface="Times New Roman" panose="02020603050405020304" pitchFamily="18" charset="0"/>
                <a:cs typeface="Times New Roman" panose="02020603050405020304" pitchFamily="18" charset="0"/>
              </a:rPr>
              <a:t>Students and Parents can visualize the attendance using dashboard.               </a:t>
            </a:r>
            <a:endParaRPr dirty="0">
              <a:latin typeface="Times New Roman" panose="02020603050405020304" pitchFamily="18" charset="0"/>
              <a:cs typeface="Times New Roman" panose="02020603050405020304" pitchFamily="18" charset="0"/>
            </a:endParaRPr>
          </a:p>
          <a:p>
            <a:pPr marL="457200" lvl="0" indent="-228600" algn="just" rtl="0">
              <a:lnSpc>
                <a:spcPct val="115000"/>
              </a:lnSpc>
              <a:spcBef>
                <a:spcPts val="0"/>
              </a:spcBef>
              <a:spcAft>
                <a:spcPts val="0"/>
              </a:spcAft>
              <a:buSzPts val="18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840</TotalTime>
  <Words>1696</Words>
  <Application>Microsoft Office PowerPoint</Application>
  <PresentationFormat>On-screen Show (16:9)</PresentationFormat>
  <Paragraphs>192</Paragraphs>
  <Slides>37</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Old Standard TT</vt:lpstr>
      <vt:lpstr>Arial</vt:lpstr>
      <vt:lpstr>Times New Roman</vt:lpstr>
      <vt:lpstr>Paperback</vt:lpstr>
      <vt:lpstr>Department of Information Technology A.P. Shah Institute of Technology G.B.Road,Kasarvadavli, Thane(W), Mumbai-400615 UNIVERSITY OF MUMBAI Academic Year 2020-2021</vt:lpstr>
      <vt:lpstr>                                                    A Project Report on AI Based Smart Attendance System Submitted in partial fulfillment of the degree of Bachelor of Engineering(Sem-8) in INFORMATION TECHNOLOGY By Jayesh Bhosale (17104014) Tejas Bhanushali (17104031) Yash Gangani (18204009)  Under the Guidance of Prof. Anagha Aher Prof. Neha Deshmukh     </vt:lpstr>
      <vt:lpstr>1.Project Conception and Initiation</vt:lpstr>
      <vt:lpstr>1.1 Abstract</vt:lpstr>
      <vt:lpstr>1.2 Objectives</vt:lpstr>
      <vt:lpstr>1.3 Literature Review</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2.3 Description Of Use Case</vt:lpstr>
      <vt:lpstr>2.3 Description Of Use Case</vt:lpstr>
      <vt:lpstr>2.3 Description Of Use Case</vt:lpstr>
      <vt:lpstr>2.4 Activity Diagram</vt:lpstr>
      <vt:lpstr>2.5 Class Diagram</vt:lpstr>
      <vt:lpstr>2.6 Module-1: Enrolment</vt:lpstr>
      <vt:lpstr>Module-1: Enrolment</vt:lpstr>
      <vt:lpstr>Module-1: Enrolment</vt:lpstr>
      <vt:lpstr>Module-1: Enrolment</vt:lpstr>
      <vt:lpstr>Module-2: Face Detection and Recognition</vt:lpstr>
      <vt:lpstr>Module-2: Face Detection and Recognition</vt:lpstr>
      <vt:lpstr>Module-3: Dashboard</vt:lpstr>
      <vt:lpstr>Module-3: Dashboard</vt:lpstr>
      <vt:lpstr>Module-3: Dashboard</vt:lpstr>
      <vt:lpstr>Module-4: Data Visualization Through Dashboard</vt:lpstr>
      <vt:lpstr>Module-5: SMS alert System</vt:lpstr>
      <vt:lpstr>3. Conclusion and Future Scope</vt:lpstr>
      <vt:lpstr>3. Conclusion and Future Scope</vt:lpstr>
      <vt:lpstr>4. References</vt:lpstr>
      <vt:lpstr>4. References</vt:lpstr>
      <vt:lpstr>4.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cp:lastModifiedBy>Jayesh Bhosale</cp:lastModifiedBy>
  <cp:revision>117</cp:revision>
  <dcterms:modified xsi:type="dcterms:W3CDTF">2021-05-20T16:10:41Z</dcterms:modified>
</cp:coreProperties>
</file>