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y="6858000" cx="12192000"/>
  <p:notesSz cx="6858000" cy="9144000"/>
  <p:embeddedFontLst>
    <p:embeddedFont>
      <p:font typeface="Gill Sans"/>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592C2C7-D156-40C6-BCD7-331DF340D894}">
  <a:tblStyle styleId="{D592C2C7-D156-40C6-BCD7-331DF340D894}" styleName="Table_0">
    <a:wholeTbl>
      <a:tcTxStyle b="off" i="off">
        <a:font>
          <a:latin typeface="Gill Sans MT"/>
          <a:ea typeface="Gill Sans MT"/>
          <a:cs typeface="Gill Sans MT"/>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E6E6E6"/>
          </a:solidFill>
        </a:fill>
      </a:tcStyle>
    </a:wholeTbl>
    <a:band1H>
      <a:tcTxStyle b="off" i="off"/>
      <a:tcStyle>
        <a:fill>
          <a:solidFill>
            <a:srgbClr val="CACACA"/>
          </a:solidFill>
        </a:fill>
      </a:tcStyle>
    </a:band1H>
    <a:band2H>
      <a:tcTxStyle b="off" i="off"/>
    </a:band2H>
    <a:band1V>
      <a:tcTxStyle b="off" i="off"/>
      <a:tcStyle>
        <a:fill>
          <a:solidFill>
            <a:srgbClr val="CACACA"/>
          </a:solidFill>
        </a:fill>
      </a:tcStyle>
    </a:band1V>
    <a:band2V>
      <a:tcTxStyle b="off" i="off"/>
    </a:band2V>
    <a:lastCol>
      <a:tcTxStyle b="on" i="off"/>
    </a:lastCol>
    <a:firstCol>
      <a:tcTxStyle b="on" i="off"/>
    </a:firstCol>
    <a:lastRow>
      <a:tcTxStyle b="on" i="off"/>
      <a:tcStyle>
        <a:tcBdr>
          <a:top>
            <a:ln cap="flat" cmpd="sng" w="25400">
              <a:solidFill>
                <a:schemeClr val="dk1"/>
              </a:solidFill>
              <a:prstDash val="solid"/>
              <a:round/>
              <a:headEnd len="sm" w="sm" type="none"/>
              <a:tailEnd len="sm" w="sm" type="none"/>
            </a:ln>
          </a:top>
        </a:tcBdr>
        <a:fill>
          <a:solidFill>
            <a:srgbClr val="E6E6E6"/>
          </a:solidFill>
        </a:fill>
      </a:tcStyle>
    </a:lastRow>
    <a:seCell>
      <a:tcTxStyle b="off" i="off"/>
    </a:seCell>
    <a:swCell>
      <a:tcTxStyle b="off" i="off"/>
    </a:swCell>
    <a:firstRow>
      <a:tcTxStyle b="on" i="off"/>
      <a:tcStyle>
        <a:fill>
          <a:solidFill>
            <a:srgbClr val="E6E6E6"/>
          </a:solidFill>
        </a:fill>
      </a:tcStyle>
    </a:firstRow>
    <a:neCell>
      <a:tcTxStyle b="off" i="off"/>
    </a:neCell>
    <a:nwCell>
      <a:tcTxStyle b="off" i="off"/>
    </a:nwCell>
  </a:tblStyle>
  <a:tblStyle styleId="{117B7B6D-8983-48DE-85A0-98FC0CEA3857}" styleName="Table_1">
    <a:wholeTbl>
      <a:tcTxStyle b="off" i="off">
        <a:font>
          <a:latin typeface="Gill Sans MT"/>
          <a:ea typeface="Gill Sans MT"/>
          <a:cs typeface="Gill Sans MT"/>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E6E6E6"/>
          </a:solidFill>
        </a:fill>
      </a:tcStyle>
    </a:wholeTbl>
    <a:band1H>
      <a:tcTxStyle b="off" i="off"/>
      <a:tcStyle>
        <a:fill>
          <a:solidFill>
            <a:srgbClr val="CACACA"/>
          </a:solidFill>
        </a:fill>
      </a:tcStyle>
    </a:band1H>
    <a:band2H>
      <a:tcTxStyle b="off" i="off"/>
    </a:band2H>
    <a:band1V>
      <a:tcTxStyle b="off" i="off"/>
      <a:tcStyle>
        <a:fill>
          <a:solidFill>
            <a:srgbClr val="CACACA"/>
          </a:solidFill>
        </a:fill>
      </a:tcStyle>
    </a:band1V>
    <a:band2V>
      <a:tcTxStyle b="off" i="off"/>
    </a:band2V>
    <a:lastCol>
      <a:tcTxStyle b="on" i="off"/>
    </a:lastCol>
    <a:firstCol>
      <a:tcTxStyle b="on" i="off"/>
    </a:firstCol>
    <a:lastRow>
      <a:tcTxStyle b="on" i="off"/>
      <a:tcStyle>
        <a:tcBdr>
          <a:top>
            <a:ln cap="flat" cmpd="sng" w="25400">
              <a:solidFill>
                <a:srgbClr val="000000"/>
              </a:solidFill>
              <a:prstDash val="solid"/>
              <a:round/>
              <a:headEnd len="sm" w="sm" type="none"/>
              <a:tailEnd len="sm" w="sm" type="none"/>
            </a:ln>
          </a:top>
        </a:tcBdr>
        <a:fill>
          <a:solidFill>
            <a:srgbClr val="E6E6E6"/>
          </a:solidFill>
        </a:fill>
      </a:tcStyle>
    </a:lastRow>
    <a:seCell>
      <a:tcTxStyle b="off" i="off"/>
    </a:seCell>
    <a:swCell>
      <a:tcTxStyle b="off" i="off"/>
    </a:swCell>
    <a:firstRow>
      <a:tcTxStyle b="on" i="off"/>
      <a:tcStyle>
        <a:fill>
          <a:solidFill>
            <a:srgbClr val="E6E6E6"/>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GillSans-regular.fntdata"/><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14" Type="http://schemas.openxmlformats.org/officeDocument/2006/relationships/slide" Target="slides/slide7.xml"/><Relationship Id="rId36" Type="http://schemas.openxmlformats.org/officeDocument/2006/relationships/font" Target="fonts/GillSans-bold.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7244fe503f_0_2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g27244fe503f_0_2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g27244fe503f_0_2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p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p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4" name="Google Shape;27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3" name="Google Shape;29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7244fe503f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g27244fe503f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27244fe503f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7244fe503f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g27244fe503f_0_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27244fe503f_0_9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7244fe503f_0_1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27244fe503f_0_1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27244fe503f_0_17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8" name="Google Shape;18;p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p:nvPr>
            <p:ph idx="12" type="sldNum"/>
          </p:nvPr>
        </p:nvSpPr>
        <p:spPr>
          <a:xfrm>
            <a:off x="10758922" y="6217920"/>
            <a:ext cx="365760" cy="365760"/>
          </a:xfrm>
          <a:prstGeom prst="ellipse">
            <a:avLst/>
          </a:prstGeom>
          <a:solidFill>
            <a:srgbClr val="1D1D1D">
              <a:alpha val="69019"/>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8" name="Shape 78"/>
        <p:cNvGrpSpPr/>
        <p:nvPr/>
      </p:nvGrpSpPr>
      <p:grpSpPr>
        <a:xfrm>
          <a:off x="0" y="0"/>
          <a:ext cx="0" cy="0"/>
          <a:chOff x="0" y="0"/>
          <a:chExt cx="0" cy="0"/>
        </a:xfrm>
      </p:grpSpPr>
      <p:sp>
        <p:nvSpPr>
          <p:cNvPr id="79" name="Google Shape;79;p12"/>
          <p:cNvSpPr/>
          <p:nvPr/>
        </p:nvSpPr>
        <p:spPr>
          <a:xfrm>
            <a:off x="0" y="0"/>
            <a:ext cx="6095999"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2"/>
          <p:cNvSpPr txBox="1"/>
          <p:nvPr>
            <p:ph type="title"/>
          </p:nvPr>
        </p:nvSpPr>
        <p:spPr>
          <a:xfrm>
            <a:off x="808523" y="2243828"/>
            <a:ext cx="4494998" cy="113464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p:nvPr>
            <p:ph idx="2" type="pic"/>
          </p:nvPr>
        </p:nvSpPr>
        <p:spPr>
          <a:xfrm>
            <a:off x="6095999" y="0"/>
            <a:ext cx="6102097" cy="6858000"/>
          </a:xfrm>
          <a:prstGeom prst="rect">
            <a:avLst/>
          </a:prstGeom>
          <a:solidFill>
            <a:srgbClr val="BFBFBF"/>
          </a:solidFill>
          <a:ln>
            <a:noFill/>
          </a:ln>
        </p:spPr>
      </p:sp>
      <p:sp>
        <p:nvSpPr>
          <p:cNvPr id="82" name="Google Shape;82;p12"/>
          <p:cNvSpPr txBox="1"/>
          <p:nvPr>
            <p:ph idx="1" type="body"/>
          </p:nvPr>
        </p:nvSpPr>
        <p:spPr>
          <a:xfrm>
            <a:off x="1115568" y="3549918"/>
            <a:ext cx="3794760" cy="2194037"/>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83" name="Google Shape;83;p1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p:nvPr>
            <p:ph idx="12" type="sldNum"/>
          </p:nvPr>
        </p:nvSpPr>
        <p:spPr>
          <a:xfrm>
            <a:off x="10758922" y="6217920"/>
            <a:ext cx="365760" cy="365760"/>
          </a:xfrm>
          <a:prstGeom prst="ellipse">
            <a:avLst/>
          </a:prstGeom>
          <a:solidFill>
            <a:srgbClr val="1D1D1D">
              <a:alpha val="69019"/>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6" name="Shape 86"/>
        <p:cNvGrpSpPr/>
        <p:nvPr/>
      </p:nvGrpSpPr>
      <p:grpSpPr>
        <a:xfrm>
          <a:off x="0" y="0"/>
          <a:ext cx="0" cy="0"/>
          <a:chOff x="0" y="0"/>
          <a:chExt cx="0" cy="0"/>
        </a:xfrm>
      </p:grpSpPr>
      <p:sp>
        <p:nvSpPr>
          <p:cNvPr id="87" name="Google Shape;87;p13"/>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3"/>
          <p:cNvSpPr txBox="1"/>
          <p:nvPr>
            <p:ph idx="1" type="body"/>
          </p:nvPr>
        </p:nvSpPr>
        <p:spPr>
          <a:xfrm rot="5400000">
            <a:off x="4545009" y="324172"/>
            <a:ext cx="3101983" cy="772972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89" name="Google Shape;89;p1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3"/>
          <p:cNvSpPr/>
          <p:nvPr>
            <p:ph idx="12" type="sldNum"/>
          </p:nvPr>
        </p:nvSpPr>
        <p:spPr>
          <a:xfrm>
            <a:off x="10758922" y="6217920"/>
            <a:ext cx="365760" cy="365760"/>
          </a:xfrm>
          <a:prstGeom prst="ellipse">
            <a:avLst/>
          </a:prstGeom>
          <a:solidFill>
            <a:srgbClr val="1D1D1D">
              <a:alpha val="69019"/>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2" name="Shape 92"/>
        <p:cNvGrpSpPr/>
        <p:nvPr/>
      </p:nvGrpSpPr>
      <p:grpSpPr>
        <a:xfrm>
          <a:off x="0" y="0"/>
          <a:ext cx="0" cy="0"/>
          <a:chOff x="0" y="0"/>
          <a:chExt cx="0" cy="0"/>
        </a:xfrm>
      </p:grpSpPr>
      <p:sp>
        <p:nvSpPr>
          <p:cNvPr id="93" name="Google Shape;93;p14"/>
          <p:cNvSpPr txBox="1"/>
          <p:nvPr>
            <p:ph type="title"/>
          </p:nvPr>
        </p:nvSpPr>
        <p:spPr>
          <a:xfrm rot="5400000">
            <a:off x="6810676" y="2779696"/>
            <a:ext cx="4983480" cy="1298608"/>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4"/>
          <p:cNvSpPr txBox="1"/>
          <p:nvPr>
            <p:ph idx="1" type="body"/>
          </p:nvPr>
        </p:nvSpPr>
        <p:spPr>
          <a:xfrm rot="5400000">
            <a:off x="2838641" y="329756"/>
            <a:ext cx="4983480" cy="619848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95" name="Google Shape;95;p1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4"/>
          <p:cNvSpPr/>
          <p:nvPr>
            <p:ph idx="12" type="sldNum"/>
          </p:nvPr>
        </p:nvSpPr>
        <p:spPr>
          <a:xfrm>
            <a:off x="10758922" y="6217920"/>
            <a:ext cx="365760" cy="365760"/>
          </a:xfrm>
          <a:prstGeom prst="ellipse">
            <a:avLst/>
          </a:prstGeom>
          <a:solidFill>
            <a:srgbClr val="1D1D1D">
              <a:alpha val="69019"/>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4"/>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30" name="Google Shape;30;p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p:nvPr>
            <p:ph idx="12" type="sldNum"/>
          </p:nvPr>
        </p:nvSpPr>
        <p:spPr>
          <a:xfrm>
            <a:off x="10758922" y="6217920"/>
            <a:ext cx="365760" cy="365760"/>
          </a:xfrm>
          <a:prstGeom prst="ellipse">
            <a:avLst/>
          </a:prstGeom>
          <a:solidFill>
            <a:srgbClr val="1D1D1D">
              <a:alpha val="69019"/>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5"/>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p:nvPr>
            <p:ph idx="12" type="sldNum"/>
          </p:nvPr>
        </p:nvSpPr>
        <p:spPr>
          <a:xfrm>
            <a:off x="10758922" y="6217920"/>
            <a:ext cx="365760" cy="365760"/>
          </a:xfrm>
          <a:prstGeom prst="ellipse">
            <a:avLst/>
          </a:prstGeom>
          <a:solidFill>
            <a:srgbClr val="1D1D1D">
              <a:alpha val="69019"/>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38" name="Shape 38"/>
        <p:cNvGrpSpPr/>
        <p:nvPr/>
      </p:nvGrpSpPr>
      <p:grpSpPr>
        <a:xfrm>
          <a:off x="0" y="0"/>
          <a:ext cx="0" cy="0"/>
          <a:chOff x="0" y="0"/>
          <a:chExt cx="0" cy="0"/>
        </a:xfrm>
      </p:grpSpPr>
      <p:sp>
        <p:nvSpPr>
          <p:cNvPr id="39" name="Google Shape;39;p6"/>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41" name="Google Shape;41;p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p:nvPr>
            <p:ph idx="12" type="sldNum"/>
          </p:nvPr>
        </p:nvSpPr>
        <p:spPr>
          <a:xfrm>
            <a:off x="10758922" y="6217920"/>
            <a:ext cx="365760" cy="365760"/>
          </a:xfrm>
          <a:prstGeom prst="ellipse">
            <a:avLst/>
          </a:prstGeom>
          <a:solidFill>
            <a:srgbClr val="1D1D1D">
              <a:alpha val="69019"/>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44" name="Shape 44"/>
        <p:cNvGrpSpPr/>
        <p:nvPr/>
      </p:nvGrpSpPr>
      <p:grpSpPr>
        <a:xfrm>
          <a:off x="0" y="0"/>
          <a:ext cx="0" cy="0"/>
          <a:chOff x="0" y="0"/>
          <a:chExt cx="0" cy="0"/>
        </a:xfrm>
      </p:grpSpPr>
      <p:sp>
        <p:nvSpPr>
          <p:cNvPr id="45" name="Google Shape;45;p7"/>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rm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47" name="Google Shape;47;p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p:nvPr>
            <p:ph idx="12" type="sldNum"/>
          </p:nvPr>
        </p:nvSpPr>
        <p:spPr>
          <a:xfrm>
            <a:off x="10758922" y="6217920"/>
            <a:ext cx="365760" cy="365760"/>
          </a:xfrm>
          <a:prstGeom prst="ellipse">
            <a:avLst/>
          </a:prstGeom>
          <a:solidFill>
            <a:srgbClr val="1D1D1D">
              <a:alpha val="69019"/>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0" name="Shape 50"/>
        <p:cNvGrpSpPr/>
        <p:nvPr/>
      </p:nvGrpSpPr>
      <p:grpSpPr>
        <a:xfrm>
          <a:off x="0" y="0"/>
          <a:ext cx="0" cy="0"/>
          <a:chOff x="0" y="0"/>
          <a:chExt cx="0" cy="0"/>
        </a:xfrm>
      </p:grpSpPr>
      <p:sp>
        <p:nvSpPr>
          <p:cNvPr id="51" name="Google Shape;51;p8"/>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 type="body"/>
          </p:nvPr>
        </p:nvSpPr>
        <p:spPr>
          <a:xfrm>
            <a:off x="1581912" y="2638044"/>
            <a:ext cx="4271771"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3" name="Google Shape;53;p8"/>
          <p:cNvSpPr txBox="1"/>
          <p:nvPr>
            <p:ph idx="2" type="body"/>
          </p:nvPr>
        </p:nvSpPr>
        <p:spPr>
          <a:xfrm>
            <a:off x="6338315" y="2638044"/>
            <a:ext cx="4270247"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4" name="Google Shape;54;p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p:nvPr>
            <p:ph idx="12" type="sldNum"/>
          </p:nvPr>
        </p:nvSpPr>
        <p:spPr>
          <a:xfrm>
            <a:off x="10758922" y="6217920"/>
            <a:ext cx="365760" cy="365760"/>
          </a:xfrm>
          <a:prstGeom prst="ellipse">
            <a:avLst/>
          </a:prstGeom>
          <a:solidFill>
            <a:srgbClr val="1D1D1D">
              <a:alpha val="69019"/>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7" name="Shape 57"/>
        <p:cNvGrpSpPr/>
        <p:nvPr/>
      </p:nvGrpSpPr>
      <p:grpSpPr>
        <a:xfrm>
          <a:off x="0" y="0"/>
          <a:ext cx="0" cy="0"/>
          <a:chOff x="0" y="0"/>
          <a:chExt cx="0" cy="0"/>
        </a:xfrm>
      </p:grpSpPr>
      <p:sp>
        <p:nvSpPr>
          <p:cNvPr id="58" name="Google Shape;58;p9"/>
          <p:cNvSpPr txBox="1"/>
          <p:nvPr>
            <p:ph idx="1" type="body"/>
          </p:nvPr>
        </p:nvSpPr>
        <p:spPr>
          <a:xfrm>
            <a:off x="158343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9" name="Google Shape;59;p9"/>
          <p:cNvSpPr txBox="1"/>
          <p:nvPr>
            <p:ph idx="2" type="body"/>
          </p:nvPr>
        </p:nvSpPr>
        <p:spPr>
          <a:xfrm>
            <a:off x="1583436" y="3143250"/>
            <a:ext cx="4270248"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60" name="Google Shape;60;p9"/>
          <p:cNvSpPr txBox="1"/>
          <p:nvPr>
            <p:ph idx="3" type="body"/>
          </p:nvPr>
        </p:nvSpPr>
        <p:spPr>
          <a:xfrm>
            <a:off x="6338316" y="3143250"/>
            <a:ext cx="4253484"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30200" lvl="4" marL="2286000" algn="l">
              <a:lnSpc>
                <a:spcPct val="100000"/>
              </a:lnSpc>
              <a:spcBef>
                <a:spcPts val="1000"/>
              </a:spcBef>
              <a:spcAft>
                <a:spcPts val="0"/>
              </a:spcAft>
              <a:buSzPts val="16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61" name="Google Shape;61;p9"/>
          <p:cNvSpPr txBox="1"/>
          <p:nvPr>
            <p:ph idx="4" type="body"/>
          </p:nvPr>
        </p:nvSpPr>
        <p:spPr>
          <a:xfrm>
            <a:off x="633831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62" name="Google Shape;62;p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p:nvPr>
            <p:ph idx="12" type="sldNum"/>
          </p:nvPr>
        </p:nvSpPr>
        <p:spPr>
          <a:xfrm>
            <a:off x="10758922" y="6217920"/>
            <a:ext cx="365760" cy="365760"/>
          </a:xfrm>
          <a:prstGeom prst="ellipse">
            <a:avLst/>
          </a:prstGeom>
          <a:solidFill>
            <a:srgbClr val="1D1D1D">
              <a:alpha val="69019"/>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
        <p:nvSpPr>
          <p:cNvPr id="65" name="Google Shape;65;p9"/>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0"/>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p:nvPr>
            <p:ph idx="12" type="sldNum"/>
          </p:nvPr>
        </p:nvSpPr>
        <p:spPr>
          <a:xfrm>
            <a:off x="10758922" y="6217920"/>
            <a:ext cx="365760" cy="365760"/>
          </a:xfrm>
          <a:prstGeom prst="ellipse">
            <a:avLst/>
          </a:prstGeom>
          <a:solidFill>
            <a:srgbClr val="1D1D1D">
              <a:alpha val="69019"/>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11"/>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1"/>
          <p:cNvSpPr txBox="1"/>
          <p:nvPr>
            <p:ph type="title"/>
          </p:nvPr>
        </p:nvSpPr>
        <p:spPr>
          <a:xfrm>
            <a:off x="804672" y="2243828"/>
            <a:ext cx="4486656" cy="1141497"/>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 type="body"/>
          </p:nvPr>
        </p:nvSpPr>
        <p:spPr>
          <a:xfrm>
            <a:off x="6736080" y="804672"/>
            <a:ext cx="4815840" cy="5248656"/>
          </a:xfrm>
          <a:prstGeom prst="rect">
            <a:avLst/>
          </a:prstGeom>
          <a:noFill/>
          <a:ln>
            <a:noFill/>
          </a:ln>
        </p:spPr>
        <p:txBody>
          <a:bodyPr anchorCtr="0" anchor="t" bIns="45700" lIns="91425" spcFirstLastPara="1" rIns="91425" wrap="square" tIns="45700">
            <a:normAutofit/>
          </a:bodyPr>
          <a:lstStyle>
            <a:lvl1pPr indent="-349250" lvl="0" marL="457200" algn="l">
              <a:lnSpc>
                <a:spcPct val="100000"/>
              </a:lnSpc>
              <a:spcBef>
                <a:spcPts val="1000"/>
              </a:spcBef>
              <a:spcAft>
                <a:spcPts val="0"/>
              </a:spcAft>
              <a:buSzPts val="1900"/>
              <a:buChar char="•"/>
              <a:defRPr sz="1900">
                <a:solidFill>
                  <a:schemeClr val="dk1"/>
                </a:solidFill>
              </a:defRPr>
            </a:lvl1pPr>
            <a:lvl2pPr indent="-330200" lvl="1" marL="914400" algn="l">
              <a:lnSpc>
                <a:spcPct val="100000"/>
              </a:lnSpc>
              <a:spcBef>
                <a:spcPts val="1000"/>
              </a:spcBef>
              <a:spcAft>
                <a:spcPts val="0"/>
              </a:spcAft>
              <a:buSzPts val="1600"/>
              <a:buChar char="•"/>
              <a:defRPr sz="1600">
                <a:solidFill>
                  <a:schemeClr val="dk1"/>
                </a:solidFill>
              </a:defRPr>
            </a:lvl2pPr>
            <a:lvl3pPr indent="-330200" lvl="2" marL="1371600" algn="l">
              <a:lnSpc>
                <a:spcPct val="100000"/>
              </a:lnSpc>
              <a:spcBef>
                <a:spcPts val="1000"/>
              </a:spcBef>
              <a:spcAft>
                <a:spcPts val="0"/>
              </a:spcAft>
              <a:buSzPts val="1600"/>
              <a:buChar char="•"/>
              <a:defRPr sz="1600">
                <a:solidFill>
                  <a:schemeClr val="dk1"/>
                </a:solidFill>
              </a:defRPr>
            </a:lvl3pPr>
            <a:lvl4pPr indent="-330200" lvl="3" marL="1828800" algn="l">
              <a:lnSpc>
                <a:spcPct val="100000"/>
              </a:lnSpc>
              <a:spcBef>
                <a:spcPts val="1000"/>
              </a:spcBef>
              <a:spcAft>
                <a:spcPts val="0"/>
              </a:spcAft>
              <a:buSzPts val="1600"/>
              <a:buChar char="•"/>
              <a:defRPr sz="1600">
                <a:solidFill>
                  <a:schemeClr val="dk1"/>
                </a:solidFill>
              </a:defRPr>
            </a:lvl4pPr>
            <a:lvl5pPr indent="-330200" lvl="4" marL="2286000" algn="l">
              <a:lnSpc>
                <a:spcPct val="100000"/>
              </a:lnSpc>
              <a:spcBef>
                <a:spcPts val="1000"/>
              </a:spcBef>
              <a:spcAft>
                <a:spcPts val="0"/>
              </a:spcAft>
              <a:buSzPts val="1600"/>
              <a:buChar char="•"/>
              <a:defRPr sz="1600">
                <a:solidFill>
                  <a:schemeClr val="dk1"/>
                </a:solidFill>
              </a:defRPr>
            </a:lvl5pPr>
            <a:lvl6pPr indent="-330200" lvl="5" marL="2743200" algn="l">
              <a:lnSpc>
                <a:spcPct val="100000"/>
              </a:lnSpc>
              <a:spcBef>
                <a:spcPts val="1000"/>
              </a:spcBef>
              <a:spcAft>
                <a:spcPts val="0"/>
              </a:spcAft>
              <a:buSzPts val="1600"/>
              <a:buChar char="•"/>
              <a:defRPr sz="1600"/>
            </a:lvl6pPr>
            <a:lvl7pPr indent="-330200" lvl="6" marL="3200400" algn="l">
              <a:lnSpc>
                <a:spcPct val="100000"/>
              </a:lnSpc>
              <a:spcBef>
                <a:spcPts val="1000"/>
              </a:spcBef>
              <a:spcAft>
                <a:spcPts val="0"/>
              </a:spcAft>
              <a:buSzPts val="1600"/>
              <a:buChar char="•"/>
              <a:defRPr sz="1600"/>
            </a:lvl7pPr>
            <a:lvl8pPr indent="-330200" lvl="7" marL="3657600" algn="l">
              <a:lnSpc>
                <a:spcPct val="100000"/>
              </a:lnSpc>
              <a:spcBef>
                <a:spcPts val="1000"/>
              </a:spcBef>
              <a:spcAft>
                <a:spcPts val="0"/>
              </a:spcAft>
              <a:buSzPts val="1600"/>
              <a:buChar char="•"/>
              <a:defRPr sz="1600"/>
            </a:lvl8pPr>
            <a:lvl9pPr indent="-330200" lvl="8" marL="4114800" algn="l">
              <a:lnSpc>
                <a:spcPct val="100000"/>
              </a:lnSpc>
              <a:spcBef>
                <a:spcPts val="1000"/>
              </a:spcBef>
              <a:spcAft>
                <a:spcPts val="0"/>
              </a:spcAft>
              <a:buSzPts val="1600"/>
              <a:buChar char="•"/>
              <a:defRPr sz="1600"/>
            </a:lvl9pPr>
          </a:lstStyle>
          <a:p/>
        </p:txBody>
      </p:sp>
      <p:sp>
        <p:nvSpPr>
          <p:cNvPr id="74" name="Google Shape;74;p11"/>
          <p:cNvSpPr txBox="1"/>
          <p:nvPr>
            <p:ph idx="2" type="body"/>
          </p:nvPr>
        </p:nvSpPr>
        <p:spPr>
          <a:xfrm>
            <a:off x="1115568" y="3549918"/>
            <a:ext cx="3794760" cy="2194036"/>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75" name="Google Shape;75;p1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p:nvPr>
            <p:ph idx="12" type="sldNum"/>
          </p:nvPr>
        </p:nvSpPr>
        <p:spPr>
          <a:xfrm>
            <a:off x="10758922" y="6217920"/>
            <a:ext cx="365760" cy="365760"/>
          </a:xfrm>
          <a:prstGeom prst="ellipse">
            <a:avLst/>
          </a:prstGeom>
          <a:solidFill>
            <a:srgbClr val="1D1D1D">
              <a:alpha val="69019"/>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FEFEFE"/>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9pPr>
          </a:lstStyle>
          <a:p/>
        </p:txBody>
      </p:sp>
      <p:sp>
        <p:nvSpPr>
          <p:cNvPr id="12" name="Google Shape;12;p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13" name="Google Shape;13;p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14" name="Google Shape;14;p1"/>
          <p:cNvSpPr/>
          <p:nvPr>
            <p:ph idx="12" type="sldNum"/>
          </p:nvPr>
        </p:nvSpPr>
        <p:spPr>
          <a:xfrm>
            <a:off x="10758922" y="6217920"/>
            <a:ext cx="365760" cy="365760"/>
          </a:xfrm>
          <a:prstGeom prst="ellipse">
            <a:avLst/>
          </a:prstGeom>
          <a:solidFill>
            <a:srgbClr val="1D1D1D">
              <a:alpha val="69019"/>
            </a:srgbClr>
          </a:solidFill>
          <a:ln>
            <a:noFill/>
          </a:ln>
        </p:spPr>
        <p:txBody>
          <a:bodyPr anchorCtr="0" anchor="ctr" bIns="45700" lIns="18275" spcFirstLastPara="1" rIns="18275" wrap="square" tIns="4570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1" name="Shape 21"/>
        <p:cNvGrpSpPr/>
        <p:nvPr/>
      </p:nvGrpSpPr>
      <p:grpSpPr>
        <a:xfrm>
          <a:off x="0" y="0"/>
          <a:ext cx="0" cy="0"/>
          <a:chOff x="0" y="0"/>
          <a:chExt cx="0" cy="0"/>
        </a:xfrm>
      </p:grpSpPr>
      <p:sp>
        <p:nvSpPr>
          <p:cNvPr id="22" name="Google Shape;22;p3"/>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3" name="Google Shape;23;p3"/>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24" name="Google Shape;24;p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25" name="Google Shape;25;p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26" name="Google Shape;26;p3"/>
          <p:cNvSpPr/>
          <p:nvPr>
            <p:ph idx="12" type="sldNum"/>
          </p:nvPr>
        </p:nvSpPr>
        <p:spPr>
          <a:xfrm>
            <a:off x="10758922" y="6217920"/>
            <a:ext cx="365760" cy="365760"/>
          </a:xfrm>
          <a:prstGeom prst="ellipse">
            <a:avLst/>
          </a:prstGeom>
          <a:solidFill>
            <a:srgbClr val="1D1D1D">
              <a:alpha val="69019"/>
            </a:srgbClr>
          </a:solidFill>
          <a:ln>
            <a:noFill/>
          </a:ln>
        </p:spPr>
        <p:txBody>
          <a:bodyPr anchorCtr="0" anchor="ctr" bIns="45700" lIns="18275" spcFirstLastPara="1" rIns="18275" wrap="square" tIns="4570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02" name="Shape 102"/>
        <p:cNvGrpSpPr/>
        <p:nvPr/>
      </p:nvGrpSpPr>
      <p:grpSpPr>
        <a:xfrm>
          <a:off x="0" y="0"/>
          <a:ext cx="0" cy="0"/>
          <a:chOff x="0" y="0"/>
          <a:chExt cx="0" cy="0"/>
        </a:xfrm>
      </p:grpSpPr>
      <p:sp>
        <p:nvSpPr>
          <p:cNvPr id="103" name="Google Shape;103;p15"/>
          <p:cNvSpPr/>
          <p:nvPr/>
        </p:nvSpPr>
        <p:spPr>
          <a:xfrm>
            <a:off x="0" y="0"/>
            <a:ext cx="6096000" cy="685800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Gill Sans"/>
              <a:buNone/>
            </a:pPr>
            <a:r>
              <a:t/>
            </a:r>
            <a:endParaRPr b="0" i="0" sz="1800" u="none" cap="none" strike="noStrike">
              <a:solidFill>
                <a:srgbClr val="FFFFFF"/>
              </a:solidFill>
              <a:latin typeface="Gill Sans"/>
              <a:ea typeface="Gill Sans"/>
              <a:cs typeface="Gill Sans"/>
              <a:sym typeface="Gill Sans"/>
            </a:endParaRPr>
          </a:p>
        </p:txBody>
      </p:sp>
      <p:sp>
        <p:nvSpPr>
          <p:cNvPr id="104" name="Google Shape;104;p15"/>
          <p:cNvSpPr txBox="1"/>
          <p:nvPr>
            <p:ph type="ctrTitle"/>
          </p:nvPr>
        </p:nvSpPr>
        <p:spPr>
          <a:xfrm>
            <a:off x="944717" y="2282134"/>
            <a:ext cx="4486656" cy="1842550"/>
          </a:xfrm>
          <a:prstGeom prst="rect">
            <a:avLst/>
          </a:prstGeom>
          <a:noFill/>
          <a:ln cap="flat" cmpd="sng" w="9525">
            <a:solidFill>
              <a:schemeClr val="lt1"/>
            </a:solidFill>
            <a:prstDash val="solid"/>
            <a:round/>
            <a:headEnd len="sm" w="sm" type="none"/>
            <a:tailEnd len="sm" w="sm" type="none"/>
          </a:ln>
        </p:spPr>
        <p:txBody>
          <a:bodyPr anchorCtr="1" anchor="ctr" bIns="182875" lIns="274300" spcFirstLastPara="1" rIns="274300" wrap="square" tIns="182875">
            <a:normAutofit fontScale="90000"/>
          </a:bodyPr>
          <a:lstStyle/>
          <a:p>
            <a:pPr indent="0" lvl="0" marL="0" rtl="0" algn="ctr">
              <a:lnSpc>
                <a:spcPct val="90000"/>
              </a:lnSpc>
              <a:spcBef>
                <a:spcPts val="0"/>
              </a:spcBef>
              <a:spcAft>
                <a:spcPts val="0"/>
              </a:spcAft>
              <a:buClr>
                <a:schemeClr val="lt1"/>
              </a:buClr>
              <a:buSzPct val="100000"/>
              <a:buFont typeface="Gill Sans"/>
              <a:buNone/>
            </a:pPr>
            <a:r>
              <a:rPr lang="en-IN" sz="3200">
                <a:solidFill>
                  <a:schemeClr val="lt1"/>
                </a:solidFill>
              </a:rPr>
              <a:t>SPEECH EMOTION RECOGNITION USING MACHINE LEARNING</a:t>
            </a:r>
            <a:endParaRPr sz="3000">
              <a:solidFill>
                <a:schemeClr val="lt1"/>
              </a:solidFill>
            </a:endParaRPr>
          </a:p>
        </p:txBody>
      </p:sp>
      <p:pic>
        <p:nvPicPr>
          <p:cNvPr descr="Finance trade numbers" id="105" name="Google Shape;105;p15"/>
          <p:cNvPicPr preferRelativeResize="0"/>
          <p:nvPr/>
        </p:nvPicPr>
        <p:blipFill rotWithShape="1">
          <a:blip r:embed="rId3">
            <a:alphaModFix/>
          </a:blip>
          <a:srcRect b="-1" l="0" r="0" t="0"/>
          <a:stretch/>
        </p:blipFill>
        <p:spPr>
          <a:xfrm>
            <a:off x="6096000" y="10"/>
            <a:ext cx="6095999" cy="685799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675354" y="527579"/>
            <a:ext cx="3961435" cy="864107"/>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LITERATURE REVIEW</a:t>
            </a:r>
            <a:endParaRPr/>
          </a:p>
        </p:txBody>
      </p:sp>
      <p:graphicFrame>
        <p:nvGraphicFramePr>
          <p:cNvPr id="171" name="Google Shape;171;p24"/>
          <p:cNvGraphicFramePr/>
          <p:nvPr/>
        </p:nvGraphicFramePr>
        <p:xfrm>
          <a:off x="1145762" y="1572431"/>
          <a:ext cx="3000000" cy="3000000"/>
        </p:xfrm>
        <a:graphic>
          <a:graphicData uri="http://schemas.openxmlformats.org/drawingml/2006/table">
            <a:tbl>
              <a:tblPr bandRow="1" firstRow="1">
                <a:noFill/>
                <a:tableStyleId>{D592C2C7-D156-40C6-BCD7-331DF340D894}</a:tableStyleId>
              </a:tblPr>
              <a:tblGrid>
                <a:gridCol w="1522575"/>
                <a:gridCol w="1831700"/>
                <a:gridCol w="1677125"/>
                <a:gridCol w="1677125"/>
                <a:gridCol w="1762725"/>
                <a:gridCol w="1591525"/>
              </a:tblGrid>
              <a:tr h="738550">
                <a:tc>
                  <a:txBody>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Gill Sans"/>
                          <a:ea typeface="Gill Sans"/>
                          <a:cs typeface="Gill Sans"/>
                          <a:sym typeface="Gill Sans"/>
                        </a:rPr>
                        <a:t>Title</a:t>
                      </a:r>
                      <a:endParaRPr sz="1800" u="none" cap="none" strike="noStrike">
                        <a:solidFill>
                          <a:schemeClr val="dk1"/>
                        </a:solidFil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Gill Sans"/>
                          <a:ea typeface="Gill Sans"/>
                          <a:cs typeface="Gill Sans"/>
                          <a:sym typeface="Gill Sans"/>
                        </a:rPr>
                        <a:t>Author</a:t>
                      </a:r>
                      <a:endParaRPr sz="1800" u="none" cap="none" strike="noStrike">
                        <a:solidFill>
                          <a:schemeClr val="dk1"/>
                        </a:solidFil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Gill Sans"/>
                          <a:ea typeface="Gill Sans"/>
                          <a:cs typeface="Gill Sans"/>
                          <a:sym typeface="Gill Sans"/>
                        </a:rPr>
                        <a:t>Objective</a:t>
                      </a:r>
                      <a:endParaRPr sz="1800" u="none" cap="none" strike="noStrike">
                        <a:solidFill>
                          <a:schemeClr val="dk1"/>
                        </a:solidFil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Gill Sans"/>
                          <a:ea typeface="Gill Sans"/>
                          <a:cs typeface="Gill Sans"/>
                          <a:sym typeface="Gill Sans"/>
                        </a:rPr>
                        <a:t>Outcomes</a:t>
                      </a:r>
                      <a:endParaRPr sz="1800" u="none" cap="none" strike="noStrike">
                        <a:solidFill>
                          <a:schemeClr val="dk1"/>
                        </a:solidFil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Gill Sans"/>
                          <a:ea typeface="Gill Sans"/>
                          <a:cs typeface="Gill Sans"/>
                          <a:sym typeface="Gill Sans"/>
                        </a:rPr>
                        <a:t>Conclusion</a:t>
                      </a:r>
                      <a:endParaRPr sz="1800" u="none" cap="none" strike="noStrike">
                        <a:solidFill>
                          <a:schemeClr val="dk1"/>
                        </a:solidFil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Gill Sans"/>
                          <a:ea typeface="Gill Sans"/>
                          <a:cs typeface="Gill Sans"/>
                          <a:sym typeface="Gill Sans"/>
                        </a:rPr>
                        <a:t>Organization</a:t>
                      </a:r>
                      <a:r>
                        <a:rPr lang="en-IN" sz="1800" u="none" cap="none" strike="noStrike">
                          <a:latin typeface="Gill Sans"/>
                          <a:ea typeface="Gill Sans"/>
                          <a:cs typeface="Gill Sans"/>
                          <a:sym typeface="Gill Sans"/>
                        </a:rPr>
                        <a:t> and Year</a:t>
                      </a:r>
                      <a:endParaRPr i="0" sz="1800" u="none" cap="none" strike="noStrike">
                        <a:solidFill>
                          <a:schemeClr val="dk1"/>
                        </a:solidFill>
                        <a:latin typeface="Gill Sans"/>
                        <a:ea typeface="Gill Sans"/>
                        <a:cs typeface="Gill Sans"/>
                        <a:sym typeface="Gill Sans"/>
                      </a:endParaRPr>
                    </a:p>
                  </a:txBody>
                  <a:tcPr marT="45725" marB="45725" marR="91450" marL="91450" anchor="ctr"/>
                </a:tc>
              </a:tr>
              <a:tr h="3854325">
                <a:tc>
                  <a:txBody>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Gill Sans"/>
                          <a:ea typeface="Gill Sans"/>
                          <a:cs typeface="Gill Sans"/>
                          <a:sym typeface="Gill Sans"/>
                        </a:rPr>
                        <a:t>Real-Time Speech Emotion Analysis for Smart Home Assistants</a:t>
                      </a:r>
                      <a:endParaRPr sz="1600" u="none" cap="none" strike="noStrike">
                        <a:latin typeface="Gill Sans"/>
                        <a:ea typeface="Gill Sans"/>
                        <a:cs typeface="Gill Sans"/>
                        <a:sym typeface="Gill Sans"/>
                      </a:endParaRPr>
                    </a:p>
                  </a:txBody>
                  <a:tcPr marT="45725" marB="45725" marR="68575" marL="68575"/>
                </a:tc>
                <a:tc>
                  <a:txBody>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Gill Sans"/>
                          <a:ea typeface="Gill Sans"/>
                          <a:cs typeface="Gill Sans"/>
                          <a:sym typeface="Gill Sans"/>
                        </a:rPr>
                        <a:t>Rajdeep Chatterjee, Saptarshi Mazumdar, R. Simon Sherratt.</a:t>
                      </a:r>
                      <a:endParaRPr sz="1600" u="none" cap="none" strike="noStrike">
                        <a:latin typeface="Gill Sans"/>
                        <a:ea typeface="Gill Sans"/>
                        <a:cs typeface="Gill Sans"/>
                        <a:sym typeface="Gill Sans"/>
                      </a:endParaRPr>
                    </a:p>
                    <a:p>
                      <a:pPr indent="0" lvl="0" marL="0" marR="0" rtl="0" algn="ctr">
                        <a:lnSpc>
                          <a:spcPct val="100000"/>
                        </a:lnSpc>
                        <a:spcBef>
                          <a:spcPts val="0"/>
                        </a:spcBef>
                        <a:spcAft>
                          <a:spcPts val="0"/>
                        </a:spcAft>
                        <a:buClr>
                          <a:srgbClr val="000000"/>
                        </a:buClr>
                        <a:buSzPts val="1600"/>
                        <a:buFont typeface="Arial"/>
                        <a:buNone/>
                      </a:pPr>
                      <a:br>
                        <a:rPr lang="en-IN" sz="1600" u="none" cap="none" strike="noStrike">
                          <a:latin typeface="Gill Sans"/>
                          <a:ea typeface="Gill Sans"/>
                          <a:cs typeface="Gill Sans"/>
                          <a:sym typeface="Gill Sans"/>
                        </a:rPr>
                      </a:br>
                      <a:endParaRPr sz="1600" u="none" cap="none" strike="noStrike">
                        <a:latin typeface="Gill Sans"/>
                        <a:ea typeface="Gill Sans"/>
                        <a:cs typeface="Gill Sans"/>
                        <a:sym typeface="Gill Sans"/>
                      </a:endParaRPr>
                    </a:p>
                  </a:txBody>
                  <a:tcPr marT="45725" marB="45725" marR="68575" marL="68575"/>
                </a:tc>
                <a:tc>
                  <a:txBody>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Gill Sans"/>
                          <a:ea typeface="Gill Sans"/>
                          <a:cs typeface="Gill Sans"/>
                          <a:sym typeface="Gill Sans"/>
                        </a:rPr>
                        <a:t>"Enhancing Smart Home Assistants to Recognize and Respond to Human Emotions in Real Time“.</a:t>
                      </a:r>
                      <a:endParaRPr sz="1600" u="none" cap="none" strike="noStrike">
                        <a:latin typeface="Gill Sans"/>
                        <a:ea typeface="Gill Sans"/>
                        <a:cs typeface="Gill Sans"/>
                        <a:sym typeface="Gill Sans"/>
                      </a:endParaRPr>
                    </a:p>
                  </a:txBody>
                  <a:tcPr marT="45725" marB="45725" marR="68575" marL="68575"/>
                </a:tc>
                <a:tc>
                  <a:txBody>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Gill Sans"/>
                          <a:ea typeface="Gill Sans"/>
                          <a:cs typeface="Gill Sans"/>
                          <a:sym typeface="Gill Sans"/>
                        </a:rPr>
                        <a:t>MFCC features in Speech Emotion Recognition yielded remarkable results or accuracy of  95.79% (TESS Young) on standard emotion classification datasets</a:t>
                      </a:r>
                      <a:endParaRPr sz="1600" u="none" cap="none" strike="noStrike">
                        <a:latin typeface="Gill Sans"/>
                        <a:ea typeface="Gill Sans"/>
                        <a:cs typeface="Gill Sans"/>
                        <a:sym typeface="Gill Sans"/>
                      </a:endParaRPr>
                    </a:p>
                  </a:txBody>
                  <a:tcPr marT="45725" marB="45725" marR="68575" marL="68575"/>
                </a:tc>
                <a:tc>
                  <a:txBody>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Gill Sans"/>
                          <a:ea typeface="Gill Sans"/>
                          <a:cs typeface="Gill Sans"/>
                          <a:sym typeface="Gill Sans"/>
                        </a:rPr>
                        <a:t>We conclude that the 1-D CNN classification models used in speaker-independent experiments are highly effective in the automatic prediction of emotion and are ideal for deployment in smart home assistants to detect emotion.</a:t>
                      </a:r>
                      <a:endParaRPr sz="1600" u="none" cap="none" strike="noStrike">
                        <a:latin typeface="Gill Sans"/>
                        <a:ea typeface="Gill Sans"/>
                        <a:cs typeface="Gill Sans"/>
                        <a:sym typeface="Gill Sans"/>
                      </a:endParaRPr>
                    </a:p>
                  </a:txBody>
                  <a:tcPr marT="45725" marB="45725" marR="68575" marL="68575"/>
                </a:tc>
                <a:tc>
                  <a:txBody>
                    <a:bodyPr/>
                    <a:lstStyle/>
                    <a:p>
                      <a:pPr indent="0" lvl="0" marL="0" marR="0" rtl="0" algn="ctr">
                        <a:lnSpc>
                          <a:spcPct val="100000"/>
                        </a:lnSpc>
                        <a:spcBef>
                          <a:spcPts val="0"/>
                        </a:spcBef>
                        <a:spcAft>
                          <a:spcPts val="0"/>
                        </a:spcAft>
                        <a:buClr>
                          <a:srgbClr val="000000"/>
                        </a:buClr>
                        <a:buSzPts val="1600"/>
                        <a:buFont typeface="Arial"/>
                        <a:buNone/>
                      </a:pPr>
                      <a:r>
                        <a:rPr lang="en-IN" sz="1600" u="none" cap="none" strike="noStrike">
                          <a:solidFill>
                            <a:srgbClr val="000000"/>
                          </a:solidFill>
                          <a:latin typeface="Gill Sans"/>
                          <a:ea typeface="Gill Sans"/>
                          <a:cs typeface="Gill Sans"/>
                          <a:sym typeface="Gill Sans"/>
                        </a:rPr>
                        <a:t>IEEE - 2021</a:t>
                      </a:r>
                      <a:endParaRPr b="0" i="0" sz="1600" u="none" cap="none" strike="noStrike">
                        <a:solidFill>
                          <a:srgbClr val="000000"/>
                        </a:solidFill>
                        <a:latin typeface="Gill Sans"/>
                        <a:ea typeface="Gill Sans"/>
                        <a:cs typeface="Gill Sans"/>
                        <a:sym typeface="Gill Sans"/>
                      </a:endParaRPr>
                    </a:p>
                  </a:txBody>
                  <a:tcPr marT="45725" marB="45725" marR="68575" marL="6857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623392" y="548680"/>
            <a:ext cx="3961500" cy="8640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LITERATURE REVIEW</a:t>
            </a:r>
            <a:endParaRPr/>
          </a:p>
        </p:txBody>
      </p:sp>
      <p:graphicFrame>
        <p:nvGraphicFramePr>
          <p:cNvPr id="177" name="Google Shape;177;p25"/>
          <p:cNvGraphicFramePr/>
          <p:nvPr/>
        </p:nvGraphicFramePr>
        <p:xfrm>
          <a:off x="1145762" y="1916832"/>
          <a:ext cx="3000000" cy="3000000"/>
        </p:xfrm>
        <a:graphic>
          <a:graphicData uri="http://schemas.openxmlformats.org/drawingml/2006/table">
            <a:tbl>
              <a:tblPr bandRow="1" firstRow="1">
                <a:noFill/>
                <a:tableStyleId>{D592C2C7-D156-40C6-BCD7-331DF340D894}</a:tableStyleId>
              </a:tblPr>
              <a:tblGrid>
                <a:gridCol w="1498025"/>
                <a:gridCol w="1802150"/>
                <a:gridCol w="1650075"/>
                <a:gridCol w="1650075"/>
                <a:gridCol w="1650075"/>
                <a:gridCol w="1650075"/>
              </a:tblGrid>
              <a:tr h="765100">
                <a:tc>
                  <a:txBody>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Gill Sans"/>
                          <a:ea typeface="Gill Sans"/>
                          <a:cs typeface="Gill Sans"/>
                          <a:sym typeface="Gill Sans"/>
                        </a:rPr>
                        <a:t>Title</a:t>
                      </a:r>
                      <a:endParaRPr sz="1800" u="none" cap="none" strike="noStrike">
                        <a:solidFill>
                          <a:schemeClr val="dk1"/>
                        </a:solidFil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Gill Sans"/>
                          <a:ea typeface="Gill Sans"/>
                          <a:cs typeface="Gill Sans"/>
                          <a:sym typeface="Gill Sans"/>
                        </a:rPr>
                        <a:t>Author</a:t>
                      </a:r>
                      <a:endParaRPr sz="1800" u="none" cap="none" strike="noStrike">
                        <a:solidFill>
                          <a:schemeClr val="dk1"/>
                        </a:solidFil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Gill Sans"/>
                          <a:ea typeface="Gill Sans"/>
                          <a:cs typeface="Gill Sans"/>
                          <a:sym typeface="Gill Sans"/>
                        </a:rPr>
                        <a:t>Objective</a:t>
                      </a:r>
                      <a:endParaRPr sz="1800" u="none" cap="none" strike="noStrike">
                        <a:solidFill>
                          <a:schemeClr val="dk1"/>
                        </a:solidFil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Gill Sans"/>
                          <a:ea typeface="Gill Sans"/>
                          <a:cs typeface="Gill Sans"/>
                          <a:sym typeface="Gill Sans"/>
                        </a:rPr>
                        <a:t>Outcomes</a:t>
                      </a:r>
                      <a:endParaRPr sz="1800" u="none" cap="none" strike="noStrike">
                        <a:solidFill>
                          <a:schemeClr val="dk1"/>
                        </a:solidFil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Gill Sans"/>
                          <a:ea typeface="Gill Sans"/>
                          <a:cs typeface="Gill Sans"/>
                          <a:sym typeface="Gill Sans"/>
                        </a:rPr>
                        <a:t>Conclusion</a:t>
                      </a:r>
                      <a:endParaRPr sz="1800" u="none" cap="none" strike="noStrike">
                        <a:solidFill>
                          <a:schemeClr val="dk1"/>
                        </a:solidFil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Gill Sans"/>
                          <a:ea typeface="Gill Sans"/>
                          <a:cs typeface="Gill Sans"/>
                          <a:sym typeface="Gill Sans"/>
                        </a:rPr>
                        <a:t>Organization</a:t>
                      </a:r>
                      <a:r>
                        <a:rPr lang="en-IN" sz="1800" u="none" cap="none" strike="noStrike">
                          <a:latin typeface="Gill Sans"/>
                          <a:ea typeface="Gill Sans"/>
                          <a:cs typeface="Gill Sans"/>
                          <a:sym typeface="Gill Sans"/>
                        </a:rPr>
                        <a:t> and Year</a:t>
                      </a:r>
                      <a:endParaRPr i="0" sz="1800" u="none" cap="none" strike="noStrike">
                        <a:solidFill>
                          <a:schemeClr val="dk1"/>
                        </a:solidFill>
                        <a:latin typeface="Gill Sans"/>
                        <a:ea typeface="Gill Sans"/>
                        <a:cs typeface="Gill Sans"/>
                        <a:sym typeface="Gill Sans"/>
                      </a:endParaRPr>
                    </a:p>
                  </a:txBody>
                  <a:tcPr marT="45725" marB="45725" marR="91450" marL="91450" anchor="ctr"/>
                </a:tc>
              </a:tr>
              <a:tr h="2505600">
                <a:tc>
                  <a:txBody>
                    <a:bodyPr/>
                    <a:lstStyle/>
                    <a:p>
                      <a:pPr indent="0" lvl="0" marL="0" marR="0" rtl="0" algn="ctr">
                        <a:lnSpc>
                          <a:spcPct val="115000"/>
                        </a:lnSpc>
                        <a:spcBef>
                          <a:spcPts val="0"/>
                        </a:spcBef>
                        <a:spcAft>
                          <a:spcPts val="0"/>
                        </a:spcAft>
                        <a:buClr>
                          <a:schemeClr val="dk1"/>
                        </a:buClr>
                        <a:buSzPts val="1100"/>
                        <a:buFont typeface="Arial"/>
                        <a:buNone/>
                      </a:pPr>
                      <a:r>
                        <a:rPr lang="en-IN" sz="1600" u="none" cap="none" strike="noStrike"/>
                        <a:t>MNITJ-SEHSD: A Hindi Emotional Speech Database</a:t>
                      </a:r>
                      <a:endParaRPr sz="1600" u="none" cap="none" strike="noStrike">
                        <a:solidFill>
                          <a:srgbClr val="000000"/>
                        </a:solidFill>
                        <a:latin typeface="Gill Sans"/>
                        <a:ea typeface="Gill Sans"/>
                        <a:cs typeface="Gill Sans"/>
                        <a:sym typeface="Gill Sans"/>
                      </a:endParaRPr>
                    </a:p>
                  </a:txBody>
                  <a:tcPr marT="45725" marB="45725" marR="68575" marL="68575"/>
                </a:tc>
                <a:tc>
                  <a:txBody>
                    <a:bodyPr/>
                    <a:lstStyle/>
                    <a:p>
                      <a:pPr indent="0" lvl="0" marL="0" marR="0" rtl="0" algn="ctr">
                        <a:lnSpc>
                          <a:spcPct val="100000"/>
                        </a:lnSpc>
                        <a:spcBef>
                          <a:spcPts val="0"/>
                        </a:spcBef>
                        <a:spcAft>
                          <a:spcPts val="0"/>
                        </a:spcAft>
                        <a:buClr>
                          <a:srgbClr val="000000"/>
                        </a:buClr>
                        <a:buSzPts val="1600"/>
                        <a:buFont typeface="Arial"/>
                        <a:buNone/>
                      </a:pPr>
                      <a:r>
                        <a:rPr lang="en-IN" sz="1600" u="none" cap="none" strike="noStrike"/>
                        <a:t>Krishna Chauhan, Kamalesh Kumar Sharma,</a:t>
                      </a:r>
                      <a:endParaRPr sz="1400" u="none" cap="none" strike="noStrike"/>
                    </a:p>
                    <a:p>
                      <a:pPr indent="0" lvl="0" marL="0" marR="0" rtl="0" algn="ctr">
                        <a:lnSpc>
                          <a:spcPct val="100000"/>
                        </a:lnSpc>
                        <a:spcBef>
                          <a:spcPts val="0"/>
                        </a:spcBef>
                        <a:spcAft>
                          <a:spcPts val="0"/>
                        </a:spcAft>
                        <a:buClr>
                          <a:srgbClr val="000000"/>
                        </a:buClr>
                        <a:buSzPts val="1600"/>
                        <a:buFont typeface="Arial"/>
                        <a:buNone/>
                      </a:pPr>
                      <a:r>
                        <a:rPr lang="en-IN" sz="1600" u="none" cap="none" strike="noStrike"/>
                        <a:t>Tarun Varma</a:t>
                      </a:r>
                      <a:br>
                        <a:rPr lang="en-IN" sz="1600" u="none" cap="none" strike="noStrike">
                          <a:latin typeface="Gill Sans"/>
                          <a:ea typeface="Gill Sans"/>
                          <a:cs typeface="Gill Sans"/>
                          <a:sym typeface="Gill Sans"/>
                        </a:rPr>
                      </a:br>
                      <a:endParaRPr sz="1600" u="none" cap="none" strike="noStrike">
                        <a:latin typeface="Gill Sans"/>
                        <a:ea typeface="Gill Sans"/>
                        <a:cs typeface="Gill Sans"/>
                        <a:sym typeface="Gill Sans"/>
                      </a:endParaRPr>
                    </a:p>
                  </a:txBody>
                  <a:tcPr marT="45725" marB="45725" marR="68575" marL="68575"/>
                </a:tc>
                <a:tc>
                  <a:txBody>
                    <a:bodyPr/>
                    <a:lstStyle/>
                    <a:p>
                      <a:pPr indent="0" lvl="0" marL="0" marR="0" rtl="0" algn="ctr">
                        <a:lnSpc>
                          <a:spcPct val="100000"/>
                        </a:lnSpc>
                        <a:spcBef>
                          <a:spcPts val="0"/>
                        </a:spcBef>
                        <a:spcAft>
                          <a:spcPts val="0"/>
                        </a:spcAft>
                        <a:buClr>
                          <a:srgbClr val="000000"/>
                        </a:buClr>
                        <a:buSzPts val="1600"/>
                        <a:buFont typeface="Arial"/>
                        <a:buNone/>
                      </a:pPr>
                      <a:r>
                        <a:rPr lang="en-IN" sz="1600" u="none" cap="none" strike="noStrike">
                          <a:latin typeface="Gill Sans"/>
                          <a:ea typeface="Gill Sans"/>
                          <a:cs typeface="Gill Sans"/>
                          <a:sym typeface="Gill Sans"/>
                        </a:rPr>
                        <a:t>To create and tested on 3 models of cnn and comparing accuracy of dataset with existing hindi dataset. </a:t>
                      </a:r>
                      <a:endParaRPr sz="1400" u="none" cap="none" strike="noStrike"/>
                    </a:p>
                    <a:p>
                      <a:pPr indent="0" lvl="0" marL="0" marR="0" rtl="0" algn="ctr">
                        <a:lnSpc>
                          <a:spcPct val="100000"/>
                        </a:lnSpc>
                        <a:spcBef>
                          <a:spcPts val="0"/>
                        </a:spcBef>
                        <a:spcAft>
                          <a:spcPts val="0"/>
                        </a:spcAft>
                        <a:buClr>
                          <a:srgbClr val="000000"/>
                        </a:buClr>
                        <a:buSzPts val="1600"/>
                        <a:buFont typeface="Arial"/>
                        <a:buNone/>
                      </a:pPr>
                      <a:r>
                        <a:rPr lang="en-IN" sz="1600" u="none" cap="none" strike="noStrike">
                          <a:latin typeface="Gill Sans"/>
                          <a:ea typeface="Gill Sans"/>
                          <a:cs typeface="Gill Sans"/>
                          <a:sym typeface="Gill Sans"/>
                        </a:rPr>
                        <a:t> </a:t>
                      </a:r>
                      <a:endParaRPr sz="1600" u="none" cap="none" strike="noStrike">
                        <a:latin typeface="Gill Sans"/>
                        <a:ea typeface="Gill Sans"/>
                        <a:cs typeface="Gill Sans"/>
                        <a:sym typeface="Gill Sans"/>
                      </a:endParaRPr>
                    </a:p>
                  </a:txBody>
                  <a:tcPr marT="45725" marB="45725" marR="68575" marL="68575"/>
                </a:tc>
                <a:tc>
                  <a:txBody>
                    <a:bodyPr/>
                    <a:lstStyle/>
                    <a:p>
                      <a:pPr indent="0" lvl="0" marL="0" marR="0" rtl="0" algn="ctr">
                        <a:lnSpc>
                          <a:spcPct val="100000"/>
                        </a:lnSpc>
                        <a:spcBef>
                          <a:spcPts val="0"/>
                        </a:spcBef>
                        <a:spcAft>
                          <a:spcPts val="0"/>
                        </a:spcAft>
                        <a:buClr>
                          <a:schemeClr val="dk1"/>
                        </a:buClr>
                        <a:buSzPts val="1600"/>
                        <a:buFont typeface="Gill Sans"/>
                        <a:buNone/>
                      </a:pPr>
                      <a:r>
                        <a:rPr lang="en-IN" sz="1600" u="none" cap="none" strike="noStrike">
                          <a:latin typeface="Gill Sans"/>
                          <a:ea typeface="Gill Sans"/>
                          <a:cs typeface="Gill Sans"/>
                          <a:sym typeface="Gill Sans"/>
                        </a:rPr>
                        <a:t>Neutral and happy classes are</a:t>
                      </a:r>
                      <a:endParaRPr sz="1400" u="none" cap="none" strike="noStrike">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Gill Sans"/>
                        <a:buNone/>
                      </a:pPr>
                      <a:r>
                        <a:rPr lang="en-IN" sz="1600" u="none" cap="none" strike="noStrike">
                          <a:latin typeface="Gill Sans"/>
                          <a:ea typeface="Gill Sans"/>
                          <a:cs typeface="Gill Sans"/>
                          <a:sym typeface="Gill Sans"/>
                        </a:rPr>
                        <a:t>better recognized compared to other classes, while sad is the</a:t>
                      </a:r>
                      <a:endParaRPr sz="1400" u="none" cap="none" strike="noStrike">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Gill Sans"/>
                        <a:buNone/>
                      </a:pPr>
                      <a:r>
                        <a:rPr lang="en-IN" sz="1600" u="none" cap="none" strike="noStrike">
                          <a:latin typeface="Gill Sans"/>
                          <a:ea typeface="Gill Sans"/>
                          <a:cs typeface="Gill Sans"/>
                          <a:sym typeface="Gill Sans"/>
                        </a:rPr>
                        <a:t>least recognized emotion by listeners .</a:t>
                      </a:r>
                      <a:endParaRPr sz="1600" u="none" cap="none" strike="noStrike">
                        <a:latin typeface="Gill Sans"/>
                        <a:ea typeface="Gill Sans"/>
                        <a:cs typeface="Gill Sans"/>
                        <a:sym typeface="Gill Sans"/>
                      </a:endParaRPr>
                    </a:p>
                    <a:p>
                      <a:pPr indent="0" lvl="0" marL="0" marR="0" rtl="0" algn="ctr">
                        <a:lnSpc>
                          <a:spcPct val="100000"/>
                        </a:lnSpc>
                        <a:spcBef>
                          <a:spcPts val="0"/>
                        </a:spcBef>
                        <a:spcAft>
                          <a:spcPts val="0"/>
                        </a:spcAft>
                        <a:buClr>
                          <a:schemeClr val="dk1"/>
                        </a:buClr>
                        <a:buSzPts val="1600"/>
                        <a:buFont typeface="Gill Sans"/>
                        <a:buNone/>
                      </a:pPr>
                      <a:r>
                        <a:rPr lang="en-IN" sz="1600" u="none" cap="none" strike="noStrike">
                          <a:latin typeface="Gill Sans"/>
                          <a:ea typeface="Gill Sans"/>
                          <a:cs typeface="Gill Sans"/>
                          <a:sym typeface="Gill Sans"/>
                        </a:rPr>
                        <a:t>MNITJ works better than previous dataset.</a:t>
                      </a:r>
                      <a:endParaRPr sz="1600" u="none" cap="none" strike="noStrike">
                        <a:latin typeface="Gill Sans"/>
                        <a:ea typeface="Gill Sans"/>
                        <a:cs typeface="Gill Sans"/>
                        <a:sym typeface="Gill Sans"/>
                      </a:endParaRPr>
                    </a:p>
                  </a:txBody>
                  <a:tcPr marT="45725" marB="45725" marR="68575" marL="68575"/>
                </a:tc>
                <a:tc>
                  <a:txBody>
                    <a:bodyPr/>
                    <a:lstStyle/>
                    <a:p>
                      <a:pPr indent="0" lvl="0" marL="0" marR="0" rtl="0" algn="ctr">
                        <a:lnSpc>
                          <a:spcPct val="100000"/>
                        </a:lnSpc>
                        <a:spcBef>
                          <a:spcPts val="0"/>
                        </a:spcBef>
                        <a:spcAft>
                          <a:spcPts val="0"/>
                        </a:spcAft>
                        <a:buClr>
                          <a:schemeClr val="dk1"/>
                        </a:buClr>
                        <a:buSzPts val="1600"/>
                        <a:buFont typeface="Gill Sans"/>
                        <a:buNone/>
                      </a:pPr>
                      <a:r>
                        <a:rPr lang="en-IN" sz="1600" u="none" cap="none" strike="noStrike">
                          <a:latin typeface="Gill Sans"/>
                          <a:ea typeface="Gill Sans"/>
                          <a:cs typeface="Gill Sans"/>
                          <a:sym typeface="Gill Sans"/>
                        </a:rPr>
                        <a:t>The average emotion recognition rate is 71%</a:t>
                      </a:r>
                      <a:endParaRPr sz="1400" u="none" cap="none" strike="noStrike">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Gill Sans"/>
                        <a:buNone/>
                      </a:pPr>
                      <a:r>
                        <a:rPr lang="en-IN" sz="1600" u="none" cap="none" strike="noStrike">
                          <a:latin typeface="Gill Sans"/>
                          <a:ea typeface="Gill Sans"/>
                          <a:cs typeface="Gill Sans"/>
                          <a:sym typeface="Gill Sans"/>
                        </a:rPr>
                        <a:t>Also the third model gives 86% of acuracy which will be implemented in our system.</a:t>
                      </a:r>
                      <a:endParaRPr sz="1600" u="none" cap="none" strike="noStrike">
                        <a:latin typeface="Gill Sans"/>
                        <a:ea typeface="Gill Sans"/>
                        <a:cs typeface="Gill Sans"/>
                        <a:sym typeface="Gill Sans"/>
                      </a:endParaRPr>
                    </a:p>
                  </a:txBody>
                  <a:tcPr marT="45725" marB="45725" marR="68575" marL="68575"/>
                </a:tc>
                <a:tc>
                  <a:txBody>
                    <a:bodyPr/>
                    <a:lstStyle/>
                    <a:p>
                      <a:pPr indent="0" lvl="0" marL="0" marR="0" rtl="0" algn="ctr">
                        <a:lnSpc>
                          <a:spcPct val="100000"/>
                        </a:lnSpc>
                        <a:spcBef>
                          <a:spcPts val="0"/>
                        </a:spcBef>
                        <a:spcAft>
                          <a:spcPts val="0"/>
                        </a:spcAft>
                        <a:buClr>
                          <a:srgbClr val="000000"/>
                        </a:buClr>
                        <a:buSzPts val="1600"/>
                        <a:buFont typeface="Arial"/>
                        <a:buNone/>
                      </a:pPr>
                      <a:r>
                        <a:rPr lang="en-IN" sz="1600" u="none" cap="none" strike="noStrike">
                          <a:solidFill>
                            <a:srgbClr val="000000"/>
                          </a:solidFill>
                          <a:latin typeface="Gill Sans"/>
                          <a:ea typeface="Gill Sans"/>
                          <a:cs typeface="Gill Sans"/>
                          <a:sym typeface="Gill Sans"/>
                        </a:rPr>
                        <a:t>IEEE - 2023</a:t>
                      </a:r>
                      <a:endParaRPr b="0" i="0" sz="1600" u="none" cap="none" strike="noStrike">
                        <a:solidFill>
                          <a:srgbClr val="000000"/>
                        </a:solidFill>
                        <a:latin typeface="Gill Sans"/>
                        <a:ea typeface="Gill Sans"/>
                        <a:cs typeface="Gill Sans"/>
                        <a:sym typeface="Gill Sans"/>
                      </a:endParaRPr>
                    </a:p>
                  </a:txBody>
                  <a:tcPr marT="45725" marB="45725" marR="68575" marL="6857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558100" y="2291350"/>
            <a:ext cx="2835900" cy="19050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l">
              <a:lnSpc>
                <a:spcPct val="100000"/>
              </a:lnSpc>
              <a:spcBef>
                <a:spcPts val="0"/>
              </a:spcBef>
              <a:spcAft>
                <a:spcPts val="0"/>
              </a:spcAft>
              <a:buSzPts val="1800"/>
              <a:buNone/>
            </a:pPr>
            <a:r>
              <a:rPr b="1" lang="en-IN" sz="2500"/>
              <a:t>MNITJ-SEHSD </a:t>
            </a:r>
            <a:endParaRPr b="1" sz="2500"/>
          </a:p>
          <a:p>
            <a:pPr indent="0" lvl="0" marL="0" rtl="0" algn="l">
              <a:lnSpc>
                <a:spcPct val="90000"/>
              </a:lnSpc>
              <a:spcBef>
                <a:spcPts val="0"/>
              </a:spcBef>
              <a:spcAft>
                <a:spcPts val="0"/>
              </a:spcAft>
              <a:buClr>
                <a:srgbClr val="262626"/>
              </a:buClr>
              <a:buSzPts val="1800"/>
              <a:buNone/>
            </a:pPr>
            <a:r>
              <a:rPr b="1" lang="en-IN" sz="2500"/>
              <a:t>      Dataset : </a:t>
            </a:r>
            <a:endParaRPr b="1" sz="2500"/>
          </a:p>
        </p:txBody>
      </p:sp>
      <p:sp>
        <p:nvSpPr>
          <p:cNvPr id="183" name="Google Shape;183;p26"/>
          <p:cNvSpPr txBox="1"/>
          <p:nvPr/>
        </p:nvSpPr>
        <p:spPr>
          <a:xfrm>
            <a:off x="3616550" y="1364950"/>
            <a:ext cx="8189700" cy="375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62626"/>
              </a:solidFill>
              <a:latin typeface="Gill Sans"/>
              <a:ea typeface="Gill Sans"/>
              <a:cs typeface="Gill Sans"/>
              <a:sym typeface="Gill Sans"/>
            </a:endParaRPr>
          </a:p>
          <a:p>
            <a:pPr indent="-342900" lvl="0" marL="457200" marR="0" rtl="0" algn="l">
              <a:lnSpc>
                <a:spcPct val="115000"/>
              </a:lnSpc>
              <a:spcBef>
                <a:spcPts val="1200"/>
              </a:spcBef>
              <a:spcAft>
                <a:spcPts val="0"/>
              </a:spcAft>
              <a:buClr>
                <a:schemeClr val="dk1"/>
              </a:buClr>
              <a:buSzPts val="1800"/>
              <a:buFont typeface="Arial"/>
              <a:buChar char="●"/>
            </a:pPr>
            <a:r>
              <a:rPr b="1" i="0" lang="en-IN" sz="1800" u="none" cap="none" strike="noStrike">
                <a:solidFill>
                  <a:schemeClr val="dk1"/>
                </a:solidFill>
                <a:latin typeface="Gill Sans"/>
                <a:ea typeface="Gill Sans"/>
                <a:cs typeface="Gill Sans"/>
                <a:sym typeface="Gill Sans"/>
              </a:rPr>
              <a:t>Rich Emotional Data</a:t>
            </a:r>
            <a:r>
              <a:rPr b="0" i="0" lang="en-IN" sz="1800" u="none" cap="none" strike="noStrike">
                <a:solidFill>
                  <a:schemeClr val="dk1"/>
                </a:solidFill>
                <a:latin typeface="Gill Sans"/>
                <a:ea typeface="Gill Sans"/>
                <a:cs typeface="Gill Sans"/>
                <a:sym typeface="Gill Sans"/>
              </a:rPr>
              <a:t>: MNITJ-SEHSD contains emotionally annotated Hindi speech recordings from ten speakers, covering happy, angry, neutral, sad, and fear emotions.</a:t>
            </a:r>
            <a:endParaRPr b="0" i="0" sz="1800" u="none" cap="none" strike="noStrike">
              <a:solidFill>
                <a:schemeClr val="dk1"/>
              </a:solidFill>
              <a:latin typeface="Gill Sans"/>
              <a:ea typeface="Gill Sans"/>
              <a:cs typeface="Gill Sans"/>
              <a:sym typeface="Gill Sans"/>
            </a:endParaRPr>
          </a:p>
          <a:p>
            <a:pPr indent="-342900" lvl="0" marL="457200" marR="0" rtl="0" algn="l">
              <a:lnSpc>
                <a:spcPct val="115000"/>
              </a:lnSpc>
              <a:spcBef>
                <a:spcPts val="0"/>
              </a:spcBef>
              <a:spcAft>
                <a:spcPts val="0"/>
              </a:spcAft>
              <a:buClr>
                <a:schemeClr val="dk1"/>
              </a:buClr>
              <a:buSzPts val="1800"/>
              <a:buFont typeface="Arial"/>
              <a:buChar char="●"/>
            </a:pPr>
            <a:r>
              <a:rPr b="1" i="0" lang="en-IN" sz="1800" u="none" cap="none" strike="noStrike">
                <a:solidFill>
                  <a:schemeClr val="dk1"/>
                </a:solidFill>
                <a:latin typeface="Gill Sans"/>
                <a:ea typeface="Gill Sans"/>
                <a:cs typeface="Gill Sans"/>
                <a:sym typeface="Gill Sans"/>
              </a:rPr>
              <a:t>Supervised Annotation</a:t>
            </a:r>
            <a:r>
              <a:rPr b="0" i="0" lang="en-IN" sz="1800" u="none" cap="none" strike="noStrike">
                <a:solidFill>
                  <a:schemeClr val="dk1"/>
                </a:solidFill>
                <a:latin typeface="Gill Sans"/>
                <a:ea typeface="Gill Sans"/>
                <a:cs typeface="Gill Sans"/>
                <a:sym typeface="Gill Sans"/>
              </a:rPr>
              <a:t>: Expertly labeled by MNIT Jaipur faculty, ensuring accurate emotional categorization for research purposes.</a:t>
            </a:r>
            <a:endParaRPr b="0" i="0" sz="1800" u="none" cap="none" strike="noStrike">
              <a:solidFill>
                <a:schemeClr val="dk1"/>
              </a:solidFill>
              <a:latin typeface="Gill Sans"/>
              <a:ea typeface="Gill Sans"/>
              <a:cs typeface="Gill Sans"/>
              <a:sym typeface="Gill Sans"/>
            </a:endParaRPr>
          </a:p>
          <a:p>
            <a:pPr indent="-342900" lvl="0" marL="457200" marR="0" rtl="0" algn="l">
              <a:lnSpc>
                <a:spcPct val="115000"/>
              </a:lnSpc>
              <a:spcBef>
                <a:spcPts val="0"/>
              </a:spcBef>
              <a:spcAft>
                <a:spcPts val="0"/>
              </a:spcAft>
              <a:buClr>
                <a:schemeClr val="dk1"/>
              </a:buClr>
              <a:buSzPts val="1800"/>
              <a:buFont typeface="Arial"/>
              <a:buChar char="●"/>
            </a:pPr>
            <a:r>
              <a:rPr b="1" i="0" lang="en-IN" sz="1800" u="none" cap="none" strike="noStrike">
                <a:solidFill>
                  <a:schemeClr val="dk1"/>
                </a:solidFill>
                <a:latin typeface="Gill Sans"/>
                <a:ea typeface="Gill Sans"/>
                <a:cs typeface="Gill Sans"/>
                <a:sym typeface="Gill Sans"/>
              </a:rPr>
              <a:t>High-Quality Recording</a:t>
            </a:r>
            <a:r>
              <a:rPr b="0" i="0" lang="en-IN" sz="1800" u="none" cap="none" strike="noStrike">
                <a:solidFill>
                  <a:schemeClr val="dk1"/>
                </a:solidFill>
                <a:latin typeface="Gill Sans"/>
                <a:ea typeface="Gill Sans"/>
                <a:cs typeface="Gill Sans"/>
                <a:sym typeface="Gill Sans"/>
              </a:rPr>
              <a:t>: Captured with precision using an omnidirectional microphone in a noise-free environment, providing clear recordings sampled at 16kHz.</a:t>
            </a:r>
            <a:endParaRPr b="0" i="0" sz="1800" u="none" cap="none" strike="noStrike">
              <a:solidFill>
                <a:schemeClr val="dk1"/>
              </a:solidFill>
              <a:latin typeface="Gill Sans"/>
              <a:ea typeface="Gill Sans"/>
              <a:cs typeface="Gill Sans"/>
              <a:sym typeface="Gill Sans"/>
            </a:endParaRPr>
          </a:p>
          <a:p>
            <a:pPr indent="-342900" lvl="0" marL="457200" marR="0" rtl="0" algn="l">
              <a:lnSpc>
                <a:spcPct val="115000"/>
              </a:lnSpc>
              <a:spcBef>
                <a:spcPts val="0"/>
              </a:spcBef>
              <a:spcAft>
                <a:spcPts val="0"/>
              </a:spcAft>
              <a:buClr>
                <a:schemeClr val="dk1"/>
              </a:buClr>
              <a:buSzPts val="1800"/>
              <a:buFont typeface="Arial"/>
              <a:buChar char="●"/>
            </a:pPr>
            <a:r>
              <a:rPr b="1" i="0" lang="en-IN" sz="1800" u="none" cap="none" strike="noStrike">
                <a:solidFill>
                  <a:schemeClr val="dk1"/>
                </a:solidFill>
                <a:latin typeface="Gill Sans"/>
                <a:ea typeface="Gill Sans"/>
                <a:cs typeface="Gill Sans"/>
                <a:sym typeface="Gill Sans"/>
              </a:rPr>
              <a:t>Research Ready</a:t>
            </a:r>
            <a:r>
              <a:rPr b="0" i="0" lang="en-IN" sz="1800" u="none" cap="none" strike="noStrike">
                <a:solidFill>
                  <a:schemeClr val="dk1"/>
                </a:solidFill>
                <a:latin typeface="Gill Sans"/>
                <a:ea typeface="Gill Sans"/>
                <a:cs typeface="Gill Sans"/>
                <a:sym typeface="Gill Sans"/>
              </a:rPr>
              <a:t>: With 500 utterances per emotion, MNITJ-SEHSD is a valuable resource for investigating emotional speech processing in Hindi.</a:t>
            </a:r>
            <a:endParaRPr b="0" i="0" sz="1800" u="none" cap="none" strike="noStrike">
              <a:solidFill>
                <a:schemeClr val="dk1"/>
              </a:solidFill>
              <a:latin typeface="Gill Sans"/>
              <a:ea typeface="Gill Sans"/>
              <a:cs typeface="Gill Sans"/>
              <a:sym typeface="Gill Sans"/>
            </a:endParaRPr>
          </a:p>
          <a:p>
            <a:pPr indent="0" lvl="0" marL="457200" marR="0" rtl="0" algn="l">
              <a:lnSpc>
                <a:spcPct val="100000"/>
              </a:lnSpc>
              <a:spcBef>
                <a:spcPts val="1200"/>
              </a:spcBef>
              <a:spcAft>
                <a:spcPts val="0"/>
              </a:spcAft>
              <a:buClr>
                <a:srgbClr val="000000"/>
              </a:buClr>
              <a:buSzPts val="1800"/>
              <a:buFont typeface="Arial"/>
              <a:buNone/>
            </a:pPr>
            <a:r>
              <a:t/>
            </a:r>
            <a:endParaRPr b="0" i="0" sz="1800" u="none" cap="none" strike="noStrike">
              <a:solidFill>
                <a:srgbClr val="262626"/>
              </a:solidFill>
              <a:latin typeface="Gill Sans"/>
              <a:ea typeface="Gill Sans"/>
              <a:cs typeface="Gill Sans"/>
              <a:sym typeface="Gill Sans"/>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62626"/>
              </a:solidFill>
              <a:latin typeface="Gill Sans"/>
              <a:ea typeface="Gill Sans"/>
              <a:cs typeface="Gill Sans"/>
              <a:sym typeface="Gill Sans"/>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62626"/>
              </a:solidFill>
              <a:latin typeface="Gill Sans"/>
              <a:ea typeface="Gill Sans"/>
              <a:cs typeface="Gill Sans"/>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5123852" y="162956"/>
            <a:ext cx="1944300" cy="7920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64285"/>
              <a:buNone/>
            </a:pPr>
            <a:r>
              <a:rPr lang="en-IN"/>
              <a:t>Our System</a:t>
            </a:r>
            <a:endParaRPr/>
          </a:p>
        </p:txBody>
      </p:sp>
      <p:pic>
        <p:nvPicPr>
          <p:cNvPr id="189" name="Google Shape;189;p27"/>
          <p:cNvPicPr preferRelativeResize="0"/>
          <p:nvPr/>
        </p:nvPicPr>
        <p:blipFill rotWithShape="1">
          <a:blip r:embed="rId3">
            <a:alphaModFix/>
          </a:blip>
          <a:srcRect b="0" l="0" r="0" t="0"/>
          <a:stretch/>
        </p:blipFill>
        <p:spPr>
          <a:xfrm>
            <a:off x="1695766" y="1090123"/>
            <a:ext cx="9220999" cy="509822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p:nvPr/>
        </p:nvSpPr>
        <p:spPr>
          <a:xfrm>
            <a:off x="0" y="0"/>
            <a:ext cx="12191999" cy="68580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96" name="Google Shape;196;p28"/>
          <p:cNvSpPr/>
          <p:nvPr/>
        </p:nvSpPr>
        <p:spPr>
          <a:xfrm>
            <a:off x="0" y="0"/>
            <a:ext cx="4654296" cy="685800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97" name="Google Shape;197;p28"/>
          <p:cNvSpPr txBox="1"/>
          <p:nvPr>
            <p:ph type="title"/>
          </p:nvPr>
        </p:nvSpPr>
        <p:spPr>
          <a:xfrm>
            <a:off x="534825" y="2146948"/>
            <a:ext cx="3363974" cy="1495794"/>
          </a:xfrm>
          <a:prstGeom prst="rect">
            <a:avLst/>
          </a:prstGeom>
          <a:noFill/>
          <a:ln cap="sq" cmpd="sng" w="31750">
            <a:solidFill>
              <a:srgbClr val="FFFFF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1800"/>
              <a:buFont typeface="Arial"/>
              <a:buNone/>
            </a:pPr>
            <a:r>
              <a:rPr b="1" lang="en-IN">
                <a:solidFill>
                  <a:srgbClr val="FEFEFE"/>
                </a:solidFill>
              </a:rPr>
              <a:t>Data Collection and Preparation</a:t>
            </a:r>
            <a:r>
              <a:rPr lang="en-IN">
                <a:solidFill>
                  <a:srgbClr val="FEFEFE"/>
                </a:solidFill>
              </a:rPr>
              <a:t>:</a:t>
            </a:r>
            <a:endParaRPr>
              <a:solidFill>
                <a:srgbClr val="FFFFFF"/>
              </a:solidFill>
            </a:endParaRPr>
          </a:p>
        </p:txBody>
      </p:sp>
      <p:sp>
        <p:nvSpPr>
          <p:cNvPr id="198" name="Google Shape;198;p28"/>
          <p:cNvSpPr txBox="1"/>
          <p:nvPr/>
        </p:nvSpPr>
        <p:spPr>
          <a:xfrm>
            <a:off x="5189121" y="1879182"/>
            <a:ext cx="6274200" cy="3365700"/>
          </a:xfrm>
          <a:prstGeom prst="rect">
            <a:avLst/>
          </a:prstGeom>
          <a:noFill/>
          <a:ln>
            <a:noFill/>
          </a:ln>
        </p:spPr>
        <p:txBody>
          <a:bodyPr anchorCtr="0" anchor="t" bIns="45700" lIns="91425" spcFirstLastPara="1" rIns="91425" wrap="square" tIns="45700">
            <a:spAutoFit/>
          </a:bodyPr>
          <a:lstStyle/>
          <a:p>
            <a:pPr indent="-285750" lvl="0" marL="285750" marR="0" rtl="0" algn="ctr">
              <a:lnSpc>
                <a:spcPct val="100000"/>
              </a:lnSpc>
              <a:spcBef>
                <a:spcPts val="0"/>
              </a:spcBef>
              <a:spcAft>
                <a:spcPts val="0"/>
              </a:spcAft>
              <a:buClr>
                <a:schemeClr val="dk1"/>
              </a:buClr>
              <a:buSzPts val="2000"/>
              <a:buFont typeface="Arial"/>
              <a:buChar char="•"/>
            </a:pPr>
            <a:r>
              <a:rPr b="1" i="0" lang="en-IN" sz="2000" u="none" cap="none" strike="noStrike">
                <a:solidFill>
                  <a:schemeClr val="dk1"/>
                </a:solidFill>
                <a:latin typeface="Gill Sans"/>
                <a:ea typeface="Gill Sans"/>
                <a:cs typeface="Gill Sans"/>
                <a:sym typeface="Gill Sans"/>
              </a:rPr>
              <a:t> </a:t>
            </a:r>
            <a:r>
              <a:rPr b="0" i="0" lang="en-IN" sz="1800" u="none" cap="none" strike="noStrike">
                <a:solidFill>
                  <a:srgbClr val="262626"/>
                </a:solidFill>
                <a:latin typeface="Gill Sans"/>
                <a:ea typeface="Gill Sans"/>
                <a:cs typeface="Gill Sans"/>
                <a:sym typeface="Gill Sans"/>
              </a:rPr>
              <a:t>Obtain audio recordings from the MNITJ-SEHSD dataset, each labeled with emotion categories.</a:t>
            </a:r>
            <a:br>
              <a:rPr b="0" i="0" lang="en-IN" sz="2800" u="none" cap="none" strike="noStrike">
                <a:solidFill>
                  <a:srgbClr val="262626"/>
                </a:solidFill>
                <a:latin typeface="Gill Sans"/>
                <a:ea typeface="Gill Sans"/>
                <a:cs typeface="Gill Sans"/>
                <a:sym typeface="Gill Sans"/>
              </a:rPr>
            </a:br>
            <a:endParaRPr b="0" i="0" sz="2800" u="none" cap="none" strike="noStrike">
              <a:solidFill>
                <a:srgbClr val="262626"/>
              </a:solidFill>
              <a:latin typeface="Gill Sans"/>
              <a:ea typeface="Gill Sans"/>
              <a:cs typeface="Gill Sans"/>
              <a:sym typeface="Gill Sans"/>
            </a:endParaRPr>
          </a:p>
          <a:p>
            <a:pPr indent="-355600" lvl="0" marL="457200" marR="0" rtl="0" algn="ctr">
              <a:lnSpc>
                <a:spcPct val="100000"/>
              </a:lnSpc>
              <a:spcBef>
                <a:spcPts val="1000"/>
              </a:spcBef>
              <a:spcAft>
                <a:spcPts val="0"/>
              </a:spcAft>
              <a:buClr>
                <a:schemeClr val="dk1"/>
              </a:buClr>
              <a:buSzPts val="2000"/>
              <a:buFont typeface="Gill Sans"/>
              <a:buChar char="•"/>
            </a:pPr>
            <a:r>
              <a:rPr b="0" i="0" lang="en-IN" sz="1800" u="none" cap="none" strike="noStrike">
                <a:solidFill>
                  <a:srgbClr val="262626"/>
                </a:solidFill>
                <a:latin typeface="Gill Sans"/>
                <a:ea typeface="Gill Sans"/>
                <a:cs typeface="Gill Sans"/>
                <a:sym typeface="Gill Sans"/>
              </a:rPr>
              <a:t>Use Python's os module to navigate the dataset and filter audio files with the ".wav" extension.</a:t>
            </a:r>
            <a:endParaRPr b="1" i="0" sz="2000" u="none" cap="none" strike="noStrike">
              <a:solidFill>
                <a:schemeClr val="dk1"/>
              </a:solidFill>
              <a:latin typeface="Gill Sans"/>
              <a:ea typeface="Gill Sans"/>
              <a:cs typeface="Gill Sans"/>
              <a:sym typeface="Gill Sans"/>
            </a:endParaRPr>
          </a:p>
          <a:p>
            <a:pPr indent="-158750" lvl="0" marL="285750" marR="0" rtl="0" algn="ctr">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Gill Sans"/>
              <a:ea typeface="Gill Sans"/>
              <a:cs typeface="Gill Sans"/>
              <a:sym typeface="Gill Sans"/>
            </a:endParaRPr>
          </a:p>
          <a:p>
            <a:pPr indent="-355600" lvl="0" marL="457200" marR="0" rtl="0" algn="ctr">
              <a:lnSpc>
                <a:spcPct val="100000"/>
              </a:lnSpc>
              <a:spcBef>
                <a:spcPts val="1000"/>
              </a:spcBef>
              <a:spcAft>
                <a:spcPts val="0"/>
              </a:spcAft>
              <a:buClr>
                <a:schemeClr val="dk1"/>
              </a:buClr>
              <a:buSzPts val="2000"/>
              <a:buFont typeface="Arial"/>
              <a:buChar char="•"/>
            </a:pPr>
            <a:r>
              <a:rPr b="0" i="0" lang="en-IN" sz="1800" u="none" cap="none" strike="noStrike">
                <a:solidFill>
                  <a:srgbClr val="262626"/>
                </a:solidFill>
                <a:latin typeface="Gill Sans"/>
                <a:ea typeface="Gill Sans"/>
                <a:cs typeface="Gill Sans"/>
                <a:sym typeface="Gill Sans"/>
              </a:rPr>
              <a:t>Utilize Librosa to load audio files and extract necessary information like waveform and sampling rate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Gill Sans"/>
              <a:ea typeface="Gill Sans"/>
              <a:cs typeface="Gill Sans"/>
              <a:sym typeface="Gill Sans"/>
            </a:endParaRPr>
          </a:p>
          <a:p>
            <a:pPr indent="0" lvl="0" marL="45720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p:nvPr/>
        </p:nvSpPr>
        <p:spPr>
          <a:xfrm>
            <a:off x="0" y="0"/>
            <a:ext cx="12192000" cy="68580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05" name="Google Shape;205;p29"/>
          <p:cNvSpPr/>
          <p:nvPr/>
        </p:nvSpPr>
        <p:spPr>
          <a:xfrm>
            <a:off x="0" y="7951"/>
            <a:ext cx="4654296" cy="685800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06" name="Google Shape;206;p29"/>
          <p:cNvSpPr txBox="1"/>
          <p:nvPr>
            <p:ph type="title"/>
          </p:nvPr>
        </p:nvSpPr>
        <p:spPr>
          <a:xfrm>
            <a:off x="534825" y="2146948"/>
            <a:ext cx="3363974" cy="1495794"/>
          </a:xfrm>
          <a:prstGeom prst="rect">
            <a:avLst/>
          </a:prstGeom>
          <a:noFill/>
          <a:ln cap="sq" cmpd="sng" w="31750">
            <a:solidFill>
              <a:srgbClr val="FFFFF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1800"/>
              <a:buFont typeface="Arial"/>
              <a:buNone/>
            </a:pPr>
            <a:r>
              <a:rPr b="1" lang="en-IN">
                <a:solidFill>
                  <a:srgbClr val="FEFEFE"/>
                </a:solidFill>
              </a:rPr>
              <a:t>Data Preprocessing</a:t>
            </a:r>
            <a:endParaRPr>
              <a:solidFill>
                <a:srgbClr val="FEFEFE"/>
              </a:solidFill>
            </a:endParaRPr>
          </a:p>
        </p:txBody>
      </p:sp>
      <p:sp>
        <p:nvSpPr>
          <p:cNvPr id="207" name="Google Shape;207;p29"/>
          <p:cNvSpPr txBox="1"/>
          <p:nvPr/>
        </p:nvSpPr>
        <p:spPr>
          <a:xfrm>
            <a:off x="5189125" y="981147"/>
            <a:ext cx="6274200" cy="4135500"/>
          </a:xfrm>
          <a:prstGeom prst="rect">
            <a:avLst/>
          </a:prstGeom>
          <a:noFill/>
          <a:ln>
            <a:noFill/>
          </a:ln>
        </p:spPr>
        <p:txBody>
          <a:bodyPr anchorCtr="0" anchor="t" bIns="45700" lIns="91425" spcFirstLastPara="1" rIns="91425" wrap="square" tIns="45700">
            <a:spAutoFit/>
          </a:bodyPr>
          <a:lstStyle/>
          <a:p>
            <a:pPr indent="-285750" lvl="0" marL="285750" marR="0" rtl="0" algn="ctr">
              <a:lnSpc>
                <a:spcPct val="100000"/>
              </a:lnSpc>
              <a:spcBef>
                <a:spcPts val="0"/>
              </a:spcBef>
              <a:spcAft>
                <a:spcPts val="0"/>
              </a:spcAft>
              <a:buClr>
                <a:schemeClr val="dk1"/>
              </a:buClr>
              <a:buSzPts val="2000"/>
              <a:buFont typeface="Arial"/>
              <a:buChar char="•"/>
            </a:pPr>
            <a:r>
              <a:rPr b="1" i="0" lang="en-IN" sz="2000" u="none" cap="none" strike="noStrike">
                <a:solidFill>
                  <a:schemeClr val="dk1"/>
                </a:solidFill>
                <a:latin typeface="Gill Sans"/>
                <a:ea typeface="Gill Sans"/>
                <a:cs typeface="Gill Sans"/>
                <a:sym typeface="Gill Sans"/>
              </a:rPr>
              <a:t> </a:t>
            </a:r>
            <a:r>
              <a:rPr lang="en-IN" sz="2000">
                <a:solidFill>
                  <a:schemeClr val="dk1"/>
                </a:solidFill>
                <a:latin typeface="Gill Sans"/>
                <a:ea typeface="Gill Sans"/>
                <a:cs typeface="Gill Sans"/>
                <a:sym typeface="Gill Sans"/>
              </a:rPr>
              <a:t>Data Augmentation</a:t>
            </a:r>
            <a:endParaRPr sz="2000">
              <a:solidFill>
                <a:schemeClr val="dk1"/>
              </a:solidFill>
              <a:latin typeface="Gill Sans"/>
              <a:ea typeface="Gill Sans"/>
              <a:cs typeface="Gill Sans"/>
              <a:sym typeface="Gill Sans"/>
            </a:endParaRPr>
          </a:p>
          <a:p>
            <a:pPr indent="0" lvl="0" marL="457200" marR="0" rtl="0" algn="ctr">
              <a:lnSpc>
                <a:spcPct val="100000"/>
              </a:lnSpc>
              <a:spcBef>
                <a:spcPts val="0"/>
              </a:spcBef>
              <a:spcAft>
                <a:spcPts val="0"/>
              </a:spcAft>
              <a:buNone/>
            </a:pPr>
            <a:r>
              <a:t/>
            </a:r>
            <a:endParaRPr sz="2000">
              <a:solidFill>
                <a:schemeClr val="dk1"/>
              </a:solidFill>
              <a:latin typeface="Gill Sans"/>
              <a:ea typeface="Gill Sans"/>
              <a:cs typeface="Gill Sans"/>
              <a:sym typeface="Gill Sans"/>
            </a:endParaRPr>
          </a:p>
          <a:p>
            <a:pPr indent="-285750" lvl="0" marL="285750" marR="0" rtl="0" algn="ctr">
              <a:lnSpc>
                <a:spcPct val="100000"/>
              </a:lnSpc>
              <a:spcBef>
                <a:spcPts val="0"/>
              </a:spcBef>
              <a:spcAft>
                <a:spcPts val="0"/>
              </a:spcAft>
              <a:buClr>
                <a:schemeClr val="dk1"/>
              </a:buClr>
              <a:buSzPts val="2000"/>
              <a:buFont typeface="Arial"/>
              <a:buChar char="•"/>
            </a:pPr>
            <a:r>
              <a:rPr b="0" i="0" lang="en-IN" sz="1800" u="none" cap="none" strike="noStrike">
                <a:solidFill>
                  <a:srgbClr val="262626"/>
                </a:solidFill>
                <a:latin typeface="Gill Sans"/>
                <a:ea typeface="Gill Sans"/>
                <a:cs typeface="Gill Sans"/>
                <a:sym typeface="Gill Sans"/>
              </a:rPr>
              <a:t>Normalize audio waveforms to a standard range for consistency.</a:t>
            </a:r>
            <a:endParaRPr b="0" i="0" sz="1400" u="none" cap="none" strike="noStrike">
              <a:solidFill>
                <a:srgbClr val="000000"/>
              </a:solidFill>
              <a:latin typeface="Arial"/>
              <a:ea typeface="Arial"/>
              <a:cs typeface="Arial"/>
              <a:sym typeface="Arial"/>
            </a:endParaRPr>
          </a:p>
          <a:p>
            <a:pPr indent="-158750" lvl="0" marL="285750" marR="0" rtl="0" algn="ctr">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Gill Sans"/>
              <a:ea typeface="Gill Sans"/>
              <a:cs typeface="Gill Sans"/>
              <a:sym typeface="Gill Sans"/>
            </a:endParaRPr>
          </a:p>
          <a:p>
            <a:pPr indent="-355600" lvl="0" marL="457200" marR="0" rtl="0" algn="ctr">
              <a:lnSpc>
                <a:spcPct val="100000"/>
              </a:lnSpc>
              <a:spcBef>
                <a:spcPts val="1000"/>
              </a:spcBef>
              <a:spcAft>
                <a:spcPts val="0"/>
              </a:spcAft>
              <a:buClr>
                <a:schemeClr val="dk1"/>
              </a:buClr>
              <a:buSzPts val="2000"/>
              <a:buFont typeface="Arial"/>
              <a:buChar char="•"/>
            </a:pPr>
            <a:r>
              <a:rPr b="0" i="0" lang="en-IN" sz="1800" u="none" cap="none" strike="noStrike">
                <a:solidFill>
                  <a:srgbClr val="262626"/>
                </a:solidFill>
                <a:latin typeface="Gill Sans"/>
                <a:ea typeface="Gill Sans"/>
                <a:cs typeface="Gill Sans"/>
                <a:sym typeface="Gill Sans"/>
              </a:rPr>
              <a:t>Extract three types of features: MFCC, Chroma Features, and Mel Spectrogram using Librosa functions.</a:t>
            </a:r>
            <a:endParaRPr b="0" i="0" sz="1400" u="none" cap="none" strike="noStrike">
              <a:solidFill>
                <a:srgbClr val="000000"/>
              </a:solidFill>
              <a:latin typeface="Arial"/>
              <a:ea typeface="Arial"/>
              <a:cs typeface="Arial"/>
              <a:sym typeface="Arial"/>
            </a:endParaRPr>
          </a:p>
          <a:p>
            <a:pPr indent="-158750" lvl="0" marL="285750" marR="0" rtl="0" algn="ctr">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Gill Sans"/>
              <a:ea typeface="Gill Sans"/>
              <a:cs typeface="Gill Sans"/>
              <a:sym typeface="Gill Sans"/>
            </a:endParaRPr>
          </a:p>
          <a:p>
            <a:pPr indent="-355600" lvl="0" marL="457200" marR="0" rtl="0" algn="ctr">
              <a:lnSpc>
                <a:spcPct val="100000"/>
              </a:lnSpc>
              <a:spcBef>
                <a:spcPts val="1000"/>
              </a:spcBef>
              <a:spcAft>
                <a:spcPts val="0"/>
              </a:spcAft>
              <a:buClr>
                <a:schemeClr val="dk1"/>
              </a:buClr>
              <a:buSzPts val="2000"/>
              <a:buFont typeface="Arial"/>
              <a:buChar char="•"/>
            </a:pPr>
            <a:r>
              <a:rPr b="0" i="0" lang="en-IN" sz="1800" u="none" cap="none" strike="noStrike">
                <a:solidFill>
                  <a:srgbClr val="262626"/>
                </a:solidFill>
                <a:latin typeface="Gill Sans"/>
                <a:ea typeface="Gill Sans"/>
                <a:cs typeface="Gill Sans"/>
                <a:sym typeface="Gill Sans"/>
              </a:rPr>
              <a:t>Aggregate these features by computing their mean across time frames to create fixed-dimensional feature vectors for each audio sample.</a:t>
            </a:r>
            <a:endParaRPr b="0" i="0" sz="1400" u="none" cap="none" strike="noStrike">
              <a:solidFill>
                <a:srgbClr val="000000"/>
              </a:solidFill>
              <a:latin typeface="Arial"/>
              <a:ea typeface="Arial"/>
              <a:cs typeface="Arial"/>
              <a:sym typeface="Arial"/>
            </a:endParaRPr>
          </a:p>
          <a:p>
            <a:pPr indent="-158750" lvl="0" marL="285750" marR="0" rtl="0" algn="ctr">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Gill Sans"/>
              <a:ea typeface="Gill Sans"/>
              <a:cs typeface="Gill Sans"/>
              <a:sym typeface="Gill Sans"/>
            </a:endParaRPr>
          </a:p>
          <a:p>
            <a:pPr indent="0" lvl="0" marL="45720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p:nvPr/>
        </p:nvSpPr>
        <p:spPr>
          <a:xfrm>
            <a:off x="0" y="0"/>
            <a:ext cx="12192000" cy="68580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14" name="Google Shape;214;p30"/>
          <p:cNvSpPr/>
          <p:nvPr/>
        </p:nvSpPr>
        <p:spPr>
          <a:xfrm>
            <a:off x="0" y="7951"/>
            <a:ext cx="4654200" cy="685800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15" name="Google Shape;215;p30"/>
          <p:cNvSpPr txBox="1"/>
          <p:nvPr>
            <p:ph type="title"/>
          </p:nvPr>
        </p:nvSpPr>
        <p:spPr>
          <a:xfrm>
            <a:off x="522450" y="2454748"/>
            <a:ext cx="3363900" cy="1495800"/>
          </a:xfrm>
          <a:prstGeom prst="rect">
            <a:avLst/>
          </a:prstGeom>
          <a:noFill/>
          <a:ln cap="sq" cmpd="sng" w="31750">
            <a:solidFill>
              <a:srgbClr val="FFFFFF"/>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64285"/>
              <a:buFont typeface="Arial"/>
              <a:buNone/>
            </a:pPr>
            <a:r>
              <a:rPr b="1" lang="en-IN">
                <a:solidFill>
                  <a:srgbClr val="FEFEFE"/>
                </a:solidFill>
              </a:rPr>
              <a:t>Data Augmentation</a:t>
            </a:r>
            <a:r>
              <a:rPr b="1" lang="en-IN" sz="1100">
                <a:solidFill>
                  <a:schemeClr val="dk1"/>
                </a:solidFill>
                <a:latin typeface="Arial"/>
                <a:ea typeface="Arial"/>
                <a:cs typeface="Arial"/>
                <a:sym typeface="Arial"/>
              </a:rPr>
              <a:t> </a:t>
            </a:r>
            <a:endParaRPr b="1">
              <a:solidFill>
                <a:srgbClr val="FEFEFE"/>
              </a:solidFill>
            </a:endParaRPr>
          </a:p>
          <a:p>
            <a:pPr indent="0" lvl="0" marL="0" rtl="0" algn="ctr">
              <a:lnSpc>
                <a:spcPct val="90000"/>
              </a:lnSpc>
              <a:spcBef>
                <a:spcPts val="0"/>
              </a:spcBef>
              <a:spcAft>
                <a:spcPts val="0"/>
              </a:spcAft>
              <a:buClr>
                <a:srgbClr val="262626"/>
              </a:buClr>
              <a:buSzPct val="64285"/>
              <a:buFont typeface="Arial"/>
              <a:buNone/>
            </a:pPr>
            <a:r>
              <a:rPr b="1" lang="en-IN">
                <a:solidFill>
                  <a:srgbClr val="FEFEFE"/>
                </a:solidFill>
              </a:rPr>
              <a:t>Benefits</a:t>
            </a:r>
            <a:endParaRPr b="1">
              <a:solidFill>
                <a:srgbClr val="FEFEFE"/>
              </a:solidFill>
            </a:endParaRPr>
          </a:p>
        </p:txBody>
      </p:sp>
      <p:sp>
        <p:nvSpPr>
          <p:cNvPr id="216" name="Google Shape;216;p30"/>
          <p:cNvSpPr txBox="1"/>
          <p:nvPr/>
        </p:nvSpPr>
        <p:spPr>
          <a:xfrm>
            <a:off x="5127225" y="2168847"/>
            <a:ext cx="6274200" cy="2067600"/>
          </a:xfrm>
          <a:prstGeom prst="rect">
            <a:avLst/>
          </a:prstGeom>
          <a:noFill/>
          <a:ln>
            <a:noFill/>
          </a:ln>
        </p:spPr>
        <p:txBody>
          <a:bodyPr anchorCtr="0" anchor="t" bIns="45700" lIns="91425" spcFirstLastPara="1" rIns="91425" wrap="square" tIns="45700">
            <a:spAutoFit/>
          </a:bodyPr>
          <a:lstStyle/>
          <a:p>
            <a:pPr indent="-285750" lvl="0" marL="285750" marR="0" rtl="0" algn="ctr">
              <a:lnSpc>
                <a:spcPct val="100000"/>
              </a:lnSpc>
              <a:spcBef>
                <a:spcPts val="0"/>
              </a:spcBef>
              <a:spcAft>
                <a:spcPts val="0"/>
              </a:spcAft>
              <a:buClr>
                <a:schemeClr val="dk1"/>
              </a:buClr>
              <a:buSzPts val="2000"/>
              <a:buFont typeface="Arial"/>
              <a:buChar char="•"/>
            </a:pPr>
            <a:r>
              <a:rPr i="0" lang="en-IN" sz="2000" u="none" cap="none" strike="noStrike">
                <a:solidFill>
                  <a:schemeClr val="dk1"/>
                </a:solidFill>
                <a:latin typeface="Gill Sans"/>
                <a:ea typeface="Gill Sans"/>
                <a:cs typeface="Gill Sans"/>
                <a:sym typeface="Gill Sans"/>
              </a:rPr>
              <a:t> </a:t>
            </a:r>
            <a:r>
              <a:rPr lang="en-IN" sz="2000">
                <a:solidFill>
                  <a:schemeClr val="dk1"/>
                </a:solidFill>
                <a:latin typeface="Gill Sans"/>
                <a:ea typeface="Gill Sans"/>
                <a:cs typeface="Gill Sans"/>
                <a:sym typeface="Gill Sans"/>
              </a:rPr>
              <a:t>Increased Dataset Size</a:t>
            </a:r>
            <a:endParaRPr sz="2000">
              <a:solidFill>
                <a:schemeClr val="dk1"/>
              </a:solidFill>
              <a:latin typeface="Gill Sans"/>
              <a:ea typeface="Gill Sans"/>
              <a:cs typeface="Gill Sans"/>
              <a:sym typeface="Gill Sans"/>
            </a:endParaRPr>
          </a:p>
          <a:p>
            <a:pPr indent="0" lvl="0" marL="457200" marR="0" rtl="0" algn="ctr">
              <a:lnSpc>
                <a:spcPct val="100000"/>
              </a:lnSpc>
              <a:spcBef>
                <a:spcPts val="0"/>
              </a:spcBef>
              <a:spcAft>
                <a:spcPts val="0"/>
              </a:spcAft>
              <a:buNone/>
            </a:pPr>
            <a:r>
              <a:t/>
            </a:r>
            <a:endParaRPr sz="2000">
              <a:solidFill>
                <a:schemeClr val="dk1"/>
              </a:solidFill>
              <a:latin typeface="Gill Sans"/>
              <a:ea typeface="Gill Sans"/>
              <a:cs typeface="Gill Sans"/>
              <a:sym typeface="Gill Sans"/>
            </a:endParaRPr>
          </a:p>
          <a:p>
            <a:pPr indent="-285750" lvl="0" marL="285750" marR="0" rtl="0" algn="ctr">
              <a:lnSpc>
                <a:spcPct val="100000"/>
              </a:lnSpc>
              <a:spcBef>
                <a:spcPts val="0"/>
              </a:spcBef>
              <a:spcAft>
                <a:spcPts val="0"/>
              </a:spcAft>
              <a:buClr>
                <a:schemeClr val="dk1"/>
              </a:buClr>
              <a:buSzPts val="2000"/>
              <a:buFont typeface="Arial"/>
              <a:buChar char="•"/>
            </a:pPr>
            <a:r>
              <a:rPr lang="en-IN" sz="2000">
                <a:solidFill>
                  <a:schemeClr val="dk1"/>
                </a:solidFill>
                <a:latin typeface="Gill Sans"/>
                <a:ea typeface="Gill Sans"/>
                <a:cs typeface="Gill Sans"/>
                <a:sym typeface="Gill Sans"/>
              </a:rPr>
              <a:t>Improved Model Generalization</a:t>
            </a:r>
            <a:r>
              <a:rPr i="0" lang="en-IN" sz="2000" u="none" cap="none" strike="noStrike">
                <a:solidFill>
                  <a:srgbClr val="262626"/>
                </a:solidFill>
                <a:latin typeface="Gill Sans"/>
                <a:ea typeface="Gill Sans"/>
                <a:cs typeface="Gill Sans"/>
                <a:sym typeface="Gill Sans"/>
              </a:rPr>
              <a:t>.</a:t>
            </a:r>
            <a:endParaRPr i="0" sz="2000" u="none" cap="none" strike="noStrike">
              <a:solidFill>
                <a:srgbClr val="262626"/>
              </a:solidFill>
              <a:latin typeface="Gill Sans"/>
              <a:ea typeface="Gill Sans"/>
              <a:cs typeface="Gill Sans"/>
              <a:sym typeface="Gill Sans"/>
            </a:endParaRPr>
          </a:p>
          <a:p>
            <a:pPr indent="0" lvl="0" marL="457200" marR="0" rtl="0" algn="ctr">
              <a:lnSpc>
                <a:spcPct val="100000"/>
              </a:lnSpc>
              <a:spcBef>
                <a:spcPts val="0"/>
              </a:spcBef>
              <a:spcAft>
                <a:spcPts val="0"/>
              </a:spcAft>
              <a:buNone/>
            </a:pPr>
            <a:r>
              <a:t/>
            </a:r>
            <a:endParaRPr sz="2000">
              <a:solidFill>
                <a:srgbClr val="262626"/>
              </a:solidFill>
              <a:latin typeface="Gill Sans"/>
              <a:ea typeface="Gill Sans"/>
              <a:cs typeface="Gill Sans"/>
              <a:sym typeface="Gill Sans"/>
            </a:endParaRPr>
          </a:p>
          <a:p>
            <a:pPr indent="-355600" lvl="0" marL="457200" marR="0" rtl="0" algn="ctr">
              <a:lnSpc>
                <a:spcPct val="100000"/>
              </a:lnSpc>
              <a:spcBef>
                <a:spcPts val="1000"/>
              </a:spcBef>
              <a:spcAft>
                <a:spcPts val="0"/>
              </a:spcAft>
              <a:buClr>
                <a:schemeClr val="dk1"/>
              </a:buClr>
              <a:buSzPts val="2000"/>
              <a:buFont typeface="Arial"/>
              <a:buChar char="•"/>
            </a:pPr>
            <a:r>
              <a:rPr lang="en-IN" sz="2000">
                <a:solidFill>
                  <a:schemeClr val="dk1"/>
                </a:solidFill>
                <a:latin typeface="Gill Sans"/>
                <a:ea typeface="Gill Sans"/>
                <a:cs typeface="Gill Sans"/>
                <a:sym typeface="Gill Sans"/>
              </a:rPr>
              <a:t>Reduced Overfitting</a:t>
            </a:r>
            <a:r>
              <a:rPr i="0" lang="en-IN" sz="2000" u="none" cap="none" strike="noStrike">
                <a:solidFill>
                  <a:srgbClr val="262626"/>
                </a:solidFill>
                <a:latin typeface="Gill Sans"/>
                <a:ea typeface="Gill Sans"/>
                <a:cs typeface="Gill Sans"/>
                <a:sym typeface="Gill Sans"/>
              </a:rPr>
              <a:t>.</a:t>
            </a:r>
            <a:endParaRPr i="0" sz="2000" u="none" cap="none" strike="noStrike">
              <a:solidFill>
                <a:srgbClr val="000000"/>
              </a:solidFill>
              <a:latin typeface="Gill Sans"/>
              <a:ea typeface="Gill Sans"/>
              <a:cs typeface="Gill Sans"/>
              <a:sym typeface="Gill Sans"/>
            </a:endParaRPr>
          </a:p>
          <a:p>
            <a:pPr indent="0" lvl="0" marL="457200" marR="0" rtl="0" algn="ctr">
              <a:lnSpc>
                <a:spcPct val="100000"/>
              </a:lnSpc>
              <a:spcBef>
                <a:spcPts val="0"/>
              </a:spcBef>
              <a:spcAft>
                <a:spcPts val="0"/>
              </a:spcAft>
              <a:buClr>
                <a:srgbClr val="000000"/>
              </a:buClr>
              <a:buSzPts val="1400"/>
              <a:buFont typeface="Arial"/>
              <a:buNone/>
            </a:pPr>
            <a:r>
              <a:t/>
            </a:r>
            <a:endParaRPr i="0" sz="2000" u="none" cap="none" strike="noStrike">
              <a:solidFill>
                <a:srgbClr val="000000"/>
              </a:solidFill>
              <a:latin typeface="Gill Sans"/>
              <a:ea typeface="Gill Sans"/>
              <a:cs typeface="Gill Sans"/>
              <a:sym typeface="Gill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1"/>
          <p:cNvSpPr/>
          <p:nvPr/>
        </p:nvSpPr>
        <p:spPr>
          <a:xfrm>
            <a:off x="0" y="0"/>
            <a:ext cx="12191999" cy="68580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23" name="Google Shape;223;p31"/>
          <p:cNvSpPr/>
          <p:nvPr/>
        </p:nvSpPr>
        <p:spPr>
          <a:xfrm>
            <a:off x="0" y="0"/>
            <a:ext cx="4654296" cy="685800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24" name="Google Shape;224;p31"/>
          <p:cNvSpPr txBox="1"/>
          <p:nvPr>
            <p:ph type="title"/>
          </p:nvPr>
        </p:nvSpPr>
        <p:spPr>
          <a:xfrm>
            <a:off x="534825" y="2146948"/>
            <a:ext cx="3363974" cy="1495794"/>
          </a:xfrm>
          <a:prstGeom prst="rect">
            <a:avLst/>
          </a:prstGeom>
          <a:noFill/>
          <a:ln cap="sq" cmpd="sng" w="31750">
            <a:solidFill>
              <a:srgbClr val="FFFFF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1800"/>
              <a:buFont typeface="Arial"/>
              <a:buNone/>
            </a:pPr>
            <a:r>
              <a:rPr b="1" lang="en-IN">
                <a:solidFill>
                  <a:srgbClr val="FEFEFE"/>
                </a:solidFill>
              </a:rPr>
              <a:t>Feature Engineering</a:t>
            </a:r>
            <a:endParaRPr>
              <a:solidFill>
                <a:srgbClr val="FEFEFE"/>
              </a:solidFill>
            </a:endParaRPr>
          </a:p>
        </p:txBody>
      </p:sp>
      <p:sp>
        <p:nvSpPr>
          <p:cNvPr id="225" name="Google Shape;225;p31"/>
          <p:cNvSpPr txBox="1"/>
          <p:nvPr/>
        </p:nvSpPr>
        <p:spPr>
          <a:xfrm>
            <a:off x="5189121" y="2079237"/>
            <a:ext cx="6031200" cy="1975200"/>
          </a:xfrm>
          <a:prstGeom prst="rect">
            <a:avLst/>
          </a:prstGeom>
          <a:noFill/>
          <a:ln>
            <a:noFill/>
          </a:ln>
        </p:spPr>
        <p:txBody>
          <a:bodyPr anchorCtr="0" anchor="t" bIns="45700" lIns="91425" spcFirstLastPara="1" rIns="91425" wrap="square" tIns="45700">
            <a:spAutoFit/>
          </a:bodyPr>
          <a:lstStyle/>
          <a:p>
            <a:pPr indent="-285750" lvl="0" marL="285750" marR="0" rtl="0" algn="ctr">
              <a:lnSpc>
                <a:spcPct val="100000"/>
              </a:lnSpc>
              <a:spcBef>
                <a:spcPts val="0"/>
              </a:spcBef>
              <a:spcAft>
                <a:spcPts val="0"/>
              </a:spcAft>
              <a:buClr>
                <a:schemeClr val="dk1"/>
              </a:buClr>
              <a:buSzPts val="2000"/>
              <a:buFont typeface="Arial"/>
              <a:buChar char="•"/>
            </a:pPr>
            <a:r>
              <a:rPr b="1" i="0" lang="en-IN" sz="2000" u="none" cap="none" strike="noStrike">
                <a:solidFill>
                  <a:schemeClr val="dk1"/>
                </a:solidFill>
                <a:latin typeface="Gill Sans"/>
                <a:ea typeface="Gill Sans"/>
                <a:cs typeface="Gill Sans"/>
                <a:sym typeface="Gill Sans"/>
              </a:rPr>
              <a:t> </a:t>
            </a:r>
            <a:r>
              <a:rPr b="0" i="0" lang="en-IN" sz="1800" u="none" cap="none" strike="noStrike">
                <a:solidFill>
                  <a:srgbClr val="262626"/>
                </a:solidFill>
                <a:latin typeface="Gill Sans"/>
                <a:ea typeface="Gill Sans"/>
                <a:cs typeface="Gill Sans"/>
                <a:sym typeface="Gill Sans"/>
              </a:rPr>
              <a:t>Concatenate MFCCs, chroma features, and mel spectrograms to form comprehensive feature vectors representing acoustic properties.</a:t>
            </a:r>
            <a:endParaRPr b="1" i="0" sz="1400" u="none" cap="none" strike="noStrike">
              <a:solidFill>
                <a:srgbClr val="000000"/>
              </a:solidFill>
              <a:latin typeface="Arial"/>
              <a:ea typeface="Arial"/>
              <a:cs typeface="Arial"/>
              <a:sym typeface="Arial"/>
            </a:endParaRPr>
          </a:p>
          <a:p>
            <a:pPr indent="-158750" lvl="0" marL="285750" marR="0" rtl="0" algn="ctr">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Gill Sans"/>
              <a:ea typeface="Gill Sans"/>
              <a:cs typeface="Gill Sans"/>
              <a:sym typeface="Gill Sans"/>
            </a:endParaRPr>
          </a:p>
          <a:p>
            <a:pPr indent="-355600" lvl="0" marL="457200" marR="0" rtl="0" algn="ctr">
              <a:lnSpc>
                <a:spcPct val="100000"/>
              </a:lnSpc>
              <a:spcBef>
                <a:spcPts val="1000"/>
              </a:spcBef>
              <a:spcAft>
                <a:spcPts val="0"/>
              </a:spcAft>
              <a:buClr>
                <a:schemeClr val="dk1"/>
              </a:buClr>
              <a:buSzPts val="2000"/>
              <a:buFont typeface="Arial"/>
              <a:buChar char="•"/>
            </a:pPr>
            <a:r>
              <a:rPr b="0" i="0" lang="en-IN" sz="1800" u="none" cap="none" strike="noStrike">
                <a:solidFill>
                  <a:srgbClr val="262626"/>
                </a:solidFill>
                <a:latin typeface="Gill Sans"/>
                <a:ea typeface="Gill Sans"/>
                <a:cs typeface="Gill Sans"/>
                <a:sym typeface="Gill Sans"/>
              </a:rPr>
              <a:t>Aim to capture both temporal and spectral characteristics relevant to emotion expression in speech</a:t>
            </a:r>
            <a:endParaRPr b="1" i="0" sz="2000" u="none" cap="none" strike="noStrike">
              <a:solidFill>
                <a:schemeClr val="dk1"/>
              </a:solidFill>
              <a:latin typeface="Gill Sans"/>
              <a:ea typeface="Gill Sans"/>
              <a:cs typeface="Gill Sans"/>
              <a:sym typeface="Gill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2"/>
          <p:cNvSpPr txBox="1"/>
          <p:nvPr>
            <p:ph type="title"/>
          </p:nvPr>
        </p:nvSpPr>
        <p:spPr>
          <a:xfrm>
            <a:off x="1108034" y="2876406"/>
            <a:ext cx="1944300" cy="7920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1620"/>
              <a:buNone/>
            </a:pPr>
            <a:r>
              <a:rPr lang="en-IN" sz="2820"/>
              <a:t>Feature Extraction</a:t>
            </a:r>
            <a:endParaRPr sz="2820"/>
          </a:p>
        </p:txBody>
      </p:sp>
      <p:pic>
        <p:nvPicPr>
          <p:cNvPr id="231" name="Google Shape;231;p32"/>
          <p:cNvPicPr preferRelativeResize="0"/>
          <p:nvPr/>
        </p:nvPicPr>
        <p:blipFill rotWithShape="1">
          <a:blip r:embed="rId3">
            <a:alphaModFix/>
          </a:blip>
          <a:srcRect b="0" l="0" r="0" t="0"/>
          <a:stretch/>
        </p:blipFill>
        <p:spPr>
          <a:xfrm>
            <a:off x="8445903" y="242111"/>
            <a:ext cx="2516400" cy="1951200"/>
          </a:xfrm>
          <a:prstGeom prst="rect">
            <a:avLst/>
          </a:prstGeom>
          <a:noFill/>
          <a:ln>
            <a:noFill/>
          </a:ln>
        </p:spPr>
      </p:pic>
      <p:pic>
        <p:nvPicPr>
          <p:cNvPr id="232" name="Google Shape;232;p32"/>
          <p:cNvPicPr preferRelativeResize="0"/>
          <p:nvPr/>
        </p:nvPicPr>
        <p:blipFill rotWithShape="1">
          <a:blip r:embed="rId4">
            <a:alphaModFix/>
          </a:blip>
          <a:srcRect b="0" l="0" r="0" t="0"/>
          <a:stretch/>
        </p:blipFill>
        <p:spPr>
          <a:xfrm>
            <a:off x="3815500" y="2296799"/>
            <a:ext cx="2516400" cy="1951200"/>
          </a:xfrm>
          <a:prstGeom prst="rect">
            <a:avLst/>
          </a:prstGeom>
          <a:noFill/>
          <a:ln>
            <a:noFill/>
          </a:ln>
        </p:spPr>
      </p:pic>
      <p:pic>
        <p:nvPicPr>
          <p:cNvPr id="233" name="Google Shape;233;p32"/>
          <p:cNvPicPr preferRelativeResize="0"/>
          <p:nvPr/>
        </p:nvPicPr>
        <p:blipFill rotWithShape="1">
          <a:blip r:embed="rId5">
            <a:alphaModFix/>
          </a:blip>
          <a:srcRect b="0" l="0" r="0" t="0"/>
          <a:stretch/>
        </p:blipFill>
        <p:spPr>
          <a:xfrm>
            <a:off x="8445903" y="2296801"/>
            <a:ext cx="2516647" cy="1951200"/>
          </a:xfrm>
          <a:prstGeom prst="rect">
            <a:avLst/>
          </a:prstGeom>
          <a:noFill/>
          <a:ln>
            <a:noFill/>
          </a:ln>
        </p:spPr>
      </p:pic>
      <p:pic>
        <p:nvPicPr>
          <p:cNvPr id="234" name="Google Shape;234;p32"/>
          <p:cNvPicPr preferRelativeResize="0"/>
          <p:nvPr/>
        </p:nvPicPr>
        <p:blipFill rotWithShape="1">
          <a:blip r:embed="rId4">
            <a:alphaModFix/>
          </a:blip>
          <a:srcRect b="0" l="0" r="0" t="0"/>
          <a:stretch/>
        </p:blipFill>
        <p:spPr>
          <a:xfrm>
            <a:off x="3815500" y="4363282"/>
            <a:ext cx="2516400" cy="1951200"/>
          </a:xfrm>
          <a:prstGeom prst="rect">
            <a:avLst/>
          </a:prstGeom>
          <a:noFill/>
          <a:ln>
            <a:noFill/>
          </a:ln>
        </p:spPr>
      </p:pic>
      <p:pic>
        <p:nvPicPr>
          <p:cNvPr id="235" name="Google Shape;235;p32"/>
          <p:cNvPicPr preferRelativeResize="0"/>
          <p:nvPr/>
        </p:nvPicPr>
        <p:blipFill rotWithShape="1">
          <a:blip r:embed="rId6">
            <a:alphaModFix/>
          </a:blip>
          <a:srcRect b="0" l="0" r="0" t="0"/>
          <a:stretch/>
        </p:blipFill>
        <p:spPr>
          <a:xfrm>
            <a:off x="8445894" y="4351492"/>
            <a:ext cx="2516400" cy="1951200"/>
          </a:xfrm>
          <a:prstGeom prst="rect">
            <a:avLst/>
          </a:prstGeom>
          <a:noFill/>
          <a:ln>
            <a:noFill/>
          </a:ln>
        </p:spPr>
      </p:pic>
      <p:pic>
        <p:nvPicPr>
          <p:cNvPr id="236" name="Google Shape;236;p32"/>
          <p:cNvPicPr preferRelativeResize="0"/>
          <p:nvPr/>
        </p:nvPicPr>
        <p:blipFill rotWithShape="1">
          <a:blip r:embed="rId4">
            <a:alphaModFix/>
          </a:blip>
          <a:srcRect b="0" l="0" r="0" t="0"/>
          <a:stretch/>
        </p:blipFill>
        <p:spPr>
          <a:xfrm>
            <a:off x="3800400" y="285850"/>
            <a:ext cx="2516400" cy="1951200"/>
          </a:xfrm>
          <a:prstGeom prst="rect">
            <a:avLst/>
          </a:prstGeom>
          <a:noFill/>
          <a:ln>
            <a:noFill/>
          </a:ln>
        </p:spPr>
      </p:pic>
      <p:cxnSp>
        <p:nvCxnSpPr>
          <p:cNvPr id="237" name="Google Shape;237;p32"/>
          <p:cNvCxnSpPr/>
          <p:nvPr/>
        </p:nvCxnSpPr>
        <p:spPr>
          <a:xfrm flipH="1" rot="-10781821">
            <a:off x="6557534" y="1289547"/>
            <a:ext cx="1645223" cy="24600"/>
          </a:xfrm>
          <a:prstGeom prst="straightConnector1">
            <a:avLst/>
          </a:prstGeom>
          <a:noFill/>
          <a:ln cap="flat" cmpd="sng" w="9525">
            <a:solidFill>
              <a:schemeClr val="dk2"/>
            </a:solidFill>
            <a:prstDash val="solid"/>
            <a:round/>
            <a:headEnd len="sm" w="sm" type="none"/>
            <a:tailEnd len="med" w="med" type="triangle"/>
          </a:ln>
        </p:spPr>
      </p:cxnSp>
      <p:cxnSp>
        <p:nvCxnSpPr>
          <p:cNvPr id="238" name="Google Shape;238;p32"/>
          <p:cNvCxnSpPr/>
          <p:nvPr/>
        </p:nvCxnSpPr>
        <p:spPr>
          <a:xfrm flipH="1" rot="-10799373">
            <a:off x="6566549" y="3260080"/>
            <a:ext cx="1645200" cy="24600"/>
          </a:xfrm>
          <a:prstGeom prst="straightConnector1">
            <a:avLst/>
          </a:prstGeom>
          <a:noFill/>
          <a:ln cap="flat" cmpd="sng" w="9525">
            <a:solidFill>
              <a:schemeClr val="dk2"/>
            </a:solidFill>
            <a:prstDash val="solid"/>
            <a:round/>
            <a:headEnd len="sm" w="sm" type="none"/>
            <a:tailEnd len="med" w="med" type="triangle"/>
          </a:ln>
        </p:spPr>
      </p:cxnSp>
      <p:cxnSp>
        <p:nvCxnSpPr>
          <p:cNvPr id="239" name="Google Shape;239;p32"/>
          <p:cNvCxnSpPr/>
          <p:nvPr/>
        </p:nvCxnSpPr>
        <p:spPr>
          <a:xfrm flipH="1" rot="-10778060">
            <a:off x="6566556" y="5326514"/>
            <a:ext cx="1645234" cy="24900"/>
          </a:xfrm>
          <a:prstGeom prst="straightConnector1">
            <a:avLst/>
          </a:prstGeom>
          <a:noFill/>
          <a:ln cap="flat" cmpd="sng" w="9525">
            <a:solidFill>
              <a:schemeClr val="dk2"/>
            </a:solidFill>
            <a:prstDash val="solid"/>
            <a:round/>
            <a:headEnd len="sm" w="sm" type="none"/>
            <a:tailEnd len="med" w="med" type="triangle"/>
          </a:ln>
        </p:spPr>
      </p:cxnSp>
      <p:sp>
        <p:nvSpPr>
          <p:cNvPr id="240" name="Google Shape;240;p32"/>
          <p:cNvSpPr txBox="1"/>
          <p:nvPr/>
        </p:nvSpPr>
        <p:spPr>
          <a:xfrm>
            <a:off x="6627350" y="1020175"/>
            <a:ext cx="1645200" cy="198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en-IN" sz="1100" u="none" cap="none" strike="noStrike">
                <a:solidFill>
                  <a:schemeClr val="dk1"/>
                </a:solidFill>
                <a:latin typeface="Arial"/>
                <a:ea typeface="Arial"/>
                <a:cs typeface="Arial"/>
                <a:sym typeface="Arial"/>
              </a:rPr>
              <a:t>Wave to MFCC</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62626"/>
              </a:solidFill>
              <a:latin typeface="Gill Sans"/>
              <a:ea typeface="Gill Sans"/>
              <a:cs typeface="Gill Sans"/>
              <a:sym typeface="Gill Sans"/>
            </a:endParaRPr>
          </a:p>
        </p:txBody>
      </p:sp>
      <p:sp>
        <p:nvSpPr>
          <p:cNvPr id="241" name="Google Shape;241;p32"/>
          <p:cNvSpPr txBox="1"/>
          <p:nvPr/>
        </p:nvSpPr>
        <p:spPr>
          <a:xfrm>
            <a:off x="6573800" y="3009125"/>
            <a:ext cx="1752300" cy="288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en-IN" sz="1100" u="none" cap="none" strike="noStrike">
                <a:solidFill>
                  <a:schemeClr val="dk1"/>
                </a:solidFill>
                <a:latin typeface="Arial"/>
                <a:ea typeface="Arial"/>
                <a:cs typeface="Arial"/>
                <a:sym typeface="Arial"/>
              </a:rPr>
              <a:t>Wave to chromagram</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62626"/>
              </a:solidFill>
              <a:latin typeface="Gill Sans"/>
              <a:ea typeface="Gill Sans"/>
              <a:cs typeface="Gill Sans"/>
              <a:sym typeface="Gill Sans"/>
            </a:endParaRPr>
          </a:p>
        </p:txBody>
      </p:sp>
      <p:sp>
        <p:nvSpPr>
          <p:cNvPr id="242" name="Google Shape;242;p32"/>
          <p:cNvSpPr txBox="1"/>
          <p:nvPr/>
        </p:nvSpPr>
        <p:spPr>
          <a:xfrm>
            <a:off x="6473450" y="4988050"/>
            <a:ext cx="1830900" cy="288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en-IN" sz="1100" u="none" cap="none" strike="noStrike">
                <a:solidFill>
                  <a:schemeClr val="dk1"/>
                </a:solidFill>
                <a:latin typeface="Arial"/>
                <a:ea typeface="Arial"/>
                <a:cs typeface="Arial"/>
                <a:sym typeface="Arial"/>
              </a:rPr>
              <a:t>Wave to Mel Spectrogram</a:t>
            </a:r>
            <a:endParaRPr b="0" i="0" sz="1800" u="none" cap="none" strike="noStrike">
              <a:solidFill>
                <a:srgbClr val="262626"/>
              </a:solidFill>
              <a:latin typeface="Gill Sans"/>
              <a:ea typeface="Gill Sans"/>
              <a:cs typeface="Gill Sans"/>
              <a:sym typeface="Gill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3"/>
          <p:cNvSpPr/>
          <p:nvPr/>
        </p:nvSpPr>
        <p:spPr>
          <a:xfrm>
            <a:off x="0" y="0"/>
            <a:ext cx="12192000" cy="68580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49" name="Google Shape;249;p33"/>
          <p:cNvSpPr/>
          <p:nvPr/>
        </p:nvSpPr>
        <p:spPr>
          <a:xfrm>
            <a:off x="0" y="0"/>
            <a:ext cx="4654200" cy="685800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50" name="Google Shape;250;p33"/>
          <p:cNvSpPr txBox="1"/>
          <p:nvPr>
            <p:ph type="title"/>
          </p:nvPr>
        </p:nvSpPr>
        <p:spPr>
          <a:xfrm>
            <a:off x="534825" y="2146948"/>
            <a:ext cx="3363900" cy="1495800"/>
          </a:xfrm>
          <a:prstGeom prst="rect">
            <a:avLst/>
          </a:prstGeom>
          <a:noFill/>
          <a:ln cap="sq" cmpd="sng" w="31750">
            <a:solidFill>
              <a:srgbClr val="FFFFFF"/>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64285"/>
              <a:buFont typeface="Arial"/>
              <a:buNone/>
            </a:pPr>
            <a:r>
              <a:rPr b="1" lang="en-IN">
                <a:solidFill>
                  <a:srgbClr val="FEFEFE"/>
                </a:solidFill>
              </a:rPr>
              <a:t>Model Architecture,</a:t>
            </a:r>
            <a:endParaRPr b="1">
              <a:solidFill>
                <a:srgbClr val="FEFEFE"/>
              </a:solidFill>
            </a:endParaRPr>
          </a:p>
          <a:p>
            <a:pPr indent="0" lvl="0" marL="0" rtl="0" algn="ctr">
              <a:lnSpc>
                <a:spcPct val="90000"/>
              </a:lnSpc>
              <a:spcBef>
                <a:spcPts val="0"/>
              </a:spcBef>
              <a:spcAft>
                <a:spcPts val="0"/>
              </a:spcAft>
              <a:buClr>
                <a:srgbClr val="262626"/>
              </a:buClr>
              <a:buSzPct val="64285"/>
              <a:buFont typeface="Arial"/>
              <a:buNone/>
            </a:pPr>
            <a:r>
              <a:rPr b="1" lang="en-IN">
                <a:solidFill>
                  <a:srgbClr val="FEFEFE"/>
                </a:solidFill>
              </a:rPr>
              <a:t>Training And Classification</a:t>
            </a:r>
            <a:r>
              <a:rPr lang="en-IN">
                <a:solidFill>
                  <a:srgbClr val="FEFEFE"/>
                </a:solidFill>
              </a:rPr>
              <a:t>:</a:t>
            </a:r>
            <a:endParaRPr>
              <a:solidFill>
                <a:srgbClr val="FEFEFE"/>
              </a:solidFill>
            </a:endParaRPr>
          </a:p>
        </p:txBody>
      </p:sp>
      <p:sp>
        <p:nvSpPr>
          <p:cNvPr id="251" name="Google Shape;251;p33"/>
          <p:cNvSpPr txBox="1"/>
          <p:nvPr/>
        </p:nvSpPr>
        <p:spPr>
          <a:xfrm>
            <a:off x="5224446" y="359132"/>
            <a:ext cx="6274200" cy="5987700"/>
          </a:xfrm>
          <a:prstGeom prst="rect">
            <a:avLst/>
          </a:prstGeom>
          <a:noFill/>
          <a:ln>
            <a:noFill/>
          </a:ln>
        </p:spPr>
        <p:txBody>
          <a:bodyPr anchorCtr="0" anchor="t" bIns="45700" lIns="91425" spcFirstLastPara="1" rIns="91425" wrap="square" tIns="45700">
            <a:spAutoFit/>
          </a:bodyPr>
          <a:lstStyle/>
          <a:p>
            <a:pPr indent="-352167" lvl="0" marL="457200" marR="0" rtl="0" algn="l">
              <a:lnSpc>
                <a:spcPct val="100000"/>
              </a:lnSpc>
              <a:spcBef>
                <a:spcPts val="1000"/>
              </a:spcBef>
              <a:spcAft>
                <a:spcPts val="0"/>
              </a:spcAft>
              <a:buClr>
                <a:schemeClr val="accent2"/>
              </a:buClr>
              <a:buSzPts val="1946"/>
              <a:buFont typeface="Arial"/>
              <a:buChar char="•"/>
            </a:pPr>
            <a:r>
              <a:rPr b="0" i="0" lang="en-IN" sz="1800" u="none" cap="none" strike="noStrike">
                <a:solidFill>
                  <a:srgbClr val="262626"/>
                </a:solidFill>
                <a:latin typeface="Gill Sans"/>
                <a:ea typeface="Gill Sans"/>
                <a:cs typeface="Gill Sans"/>
                <a:sym typeface="Gill Sans"/>
              </a:rPr>
              <a:t>Design a CNN-based architecture for audio emotion recognition:</a:t>
            </a:r>
            <a:endParaRPr b="0" i="0" sz="1800" u="none" cap="none" strike="noStrike">
              <a:solidFill>
                <a:srgbClr val="262626"/>
              </a:solidFill>
              <a:latin typeface="Gill Sans"/>
              <a:ea typeface="Gill Sans"/>
              <a:cs typeface="Gill Sans"/>
              <a:sym typeface="Gill Sans"/>
            </a:endParaRPr>
          </a:p>
          <a:p>
            <a:pPr indent="-352167" lvl="1" marL="914400" marR="0" rtl="0" algn="l">
              <a:lnSpc>
                <a:spcPct val="100000"/>
              </a:lnSpc>
              <a:spcBef>
                <a:spcPts val="1000"/>
              </a:spcBef>
              <a:spcAft>
                <a:spcPts val="0"/>
              </a:spcAft>
              <a:buClr>
                <a:schemeClr val="accent2"/>
              </a:buClr>
              <a:buSzPts val="1946"/>
              <a:buFont typeface="Arial"/>
              <a:buChar char="○"/>
            </a:pPr>
            <a:r>
              <a:rPr b="0" i="0" lang="en-IN" sz="1600" u="none" cap="none" strike="noStrike">
                <a:solidFill>
                  <a:srgbClr val="262626"/>
                </a:solidFill>
                <a:latin typeface="Gill Sans"/>
                <a:ea typeface="Gill Sans"/>
                <a:cs typeface="Gill Sans"/>
                <a:sym typeface="Gill Sans"/>
              </a:rPr>
              <a:t>Conv1D layers for local feature extraction.</a:t>
            </a:r>
            <a:endParaRPr b="0" i="0" sz="1600" u="none" cap="none" strike="noStrike">
              <a:solidFill>
                <a:srgbClr val="262626"/>
              </a:solidFill>
              <a:latin typeface="Gill Sans"/>
              <a:ea typeface="Gill Sans"/>
              <a:cs typeface="Gill Sans"/>
              <a:sym typeface="Gill Sans"/>
            </a:endParaRPr>
          </a:p>
          <a:p>
            <a:pPr indent="-352167" lvl="1" marL="914400" marR="0" rtl="0" algn="l">
              <a:lnSpc>
                <a:spcPct val="100000"/>
              </a:lnSpc>
              <a:spcBef>
                <a:spcPts val="1000"/>
              </a:spcBef>
              <a:spcAft>
                <a:spcPts val="0"/>
              </a:spcAft>
              <a:buClr>
                <a:schemeClr val="accent2"/>
              </a:buClr>
              <a:buSzPts val="1946"/>
              <a:buFont typeface="Arial"/>
              <a:buChar char="○"/>
            </a:pPr>
            <a:r>
              <a:rPr b="0" i="0" lang="en-IN" sz="1600" u="none" cap="none" strike="noStrike">
                <a:solidFill>
                  <a:srgbClr val="262626"/>
                </a:solidFill>
                <a:latin typeface="Gill Sans"/>
                <a:ea typeface="Gill Sans"/>
                <a:cs typeface="Gill Sans"/>
                <a:sym typeface="Gill Sans"/>
              </a:rPr>
              <a:t>MaxPooling1D layers for down sampling.</a:t>
            </a:r>
            <a:endParaRPr b="0" i="0" sz="1600" u="none" cap="none" strike="noStrike">
              <a:solidFill>
                <a:srgbClr val="262626"/>
              </a:solidFill>
              <a:latin typeface="Gill Sans"/>
              <a:ea typeface="Gill Sans"/>
              <a:cs typeface="Gill Sans"/>
              <a:sym typeface="Gill Sans"/>
            </a:endParaRPr>
          </a:p>
          <a:p>
            <a:pPr indent="-352167" lvl="1" marL="914400" marR="0" rtl="0" algn="l">
              <a:lnSpc>
                <a:spcPct val="100000"/>
              </a:lnSpc>
              <a:spcBef>
                <a:spcPts val="1000"/>
              </a:spcBef>
              <a:spcAft>
                <a:spcPts val="0"/>
              </a:spcAft>
              <a:buClr>
                <a:schemeClr val="accent2"/>
              </a:buClr>
              <a:buSzPts val="1946"/>
              <a:buFont typeface="Arial"/>
              <a:buChar char="○"/>
            </a:pPr>
            <a:r>
              <a:rPr b="0" i="0" lang="en-IN" sz="1600" u="none" cap="none" strike="noStrike">
                <a:solidFill>
                  <a:srgbClr val="262626"/>
                </a:solidFill>
                <a:latin typeface="Gill Sans"/>
                <a:ea typeface="Gill Sans"/>
                <a:cs typeface="Gill Sans"/>
                <a:sym typeface="Gill Sans"/>
              </a:rPr>
              <a:t>Dense layers for high-level feature learning and classification.</a:t>
            </a:r>
            <a:endParaRPr b="0" i="0" sz="1600" u="none" cap="none" strike="noStrike">
              <a:solidFill>
                <a:srgbClr val="262626"/>
              </a:solidFill>
              <a:latin typeface="Gill Sans"/>
              <a:ea typeface="Gill Sans"/>
              <a:cs typeface="Gill Sans"/>
              <a:sym typeface="Gill Sans"/>
            </a:endParaRPr>
          </a:p>
          <a:p>
            <a:pPr indent="-352167" lvl="1" marL="914400" marR="0" rtl="0" algn="l">
              <a:lnSpc>
                <a:spcPct val="100000"/>
              </a:lnSpc>
              <a:spcBef>
                <a:spcPts val="1000"/>
              </a:spcBef>
              <a:spcAft>
                <a:spcPts val="0"/>
              </a:spcAft>
              <a:buClr>
                <a:schemeClr val="accent2"/>
              </a:buClr>
              <a:buSzPts val="1946"/>
              <a:buFont typeface="Arial"/>
              <a:buChar char="○"/>
            </a:pPr>
            <a:r>
              <a:rPr b="0" i="0" lang="en-IN" sz="1600" u="none" cap="none" strike="noStrike">
                <a:solidFill>
                  <a:srgbClr val="262626"/>
                </a:solidFill>
                <a:latin typeface="Gill Sans"/>
                <a:ea typeface="Gill Sans"/>
                <a:cs typeface="Gill Sans"/>
                <a:sym typeface="Gill Sans"/>
              </a:rPr>
              <a:t>Dropout for regularization.</a:t>
            </a:r>
            <a:endParaRPr b="0" i="0" sz="1600" u="none" cap="none" strike="noStrike">
              <a:solidFill>
                <a:srgbClr val="262626"/>
              </a:solidFill>
              <a:latin typeface="Gill Sans"/>
              <a:ea typeface="Gill Sans"/>
              <a:cs typeface="Gill Sans"/>
              <a:sym typeface="Gill Sans"/>
            </a:endParaRPr>
          </a:p>
          <a:p>
            <a:pPr indent="-352167" lvl="0" marL="457200" marR="0" rtl="0" algn="l">
              <a:lnSpc>
                <a:spcPct val="100000"/>
              </a:lnSpc>
              <a:spcBef>
                <a:spcPts val="1000"/>
              </a:spcBef>
              <a:spcAft>
                <a:spcPts val="0"/>
              </a:spcAft>
              <a:buClr>
                <a:schemeClr val="accent2"/>
              </a:buClr>
              <a:buSzPts val="1946"/>
              <a:buFont typeface="Arial"/>
              <a:buChar char="•"/>
            </a:pPr>
            <a:r>
              <a:rPr b="0" i="0" lang="en-IN" sz="1800" u="none" cap="none" strike="noStrike">
                <a:solidFill>
                  <a:srgbClr val="262626"/>
                </a:solidFill>
                <a:latin typeface="Gill Sans"/>
                <a:ea typeface="Gill Sans"/>
                <a:cs typeface="Gill Sans"/>
                <a:sym typeface="Gill Sans"/>
              </a:rPr>
              <a:t>Compile the model using Adam optimizer, sparse categorical cross-entropy loss, and learning rate schedule.</a:t>
            </a:r>
            <a:endParaRPr b="0" i="0" sz="1800" u="none" cap="none" strike="noStrike">
              <a:solidFill>
                <a:srgbClr val="262626"/>
              </a:solidFill>
              <a:latin typeface="Gill Sans"/>
              <a:ea typeface="Gill Sans"/>
              <a:cs typeface="Gill Sans"/>
              <a:sym typeface="Gill Sans"/>
            </a:endParaRPr>
          </a:p>
          <a:p>
            <a:pPr indent="-352167" lvl="0" marL="457200" marR="0" rtl="0" algn="l">
              <a:lnSpc>
                <a:spcPct val="100000"/>
              </a:lnSpc>
              <a:spcBef>
                <a:spcPts val="1000"/>
              </a:spcBef>
              <a:spcAft>
                <a:spcPts val="0"/>
              </a:spcAft>
              <a:buClr>
                <a:schemeClr val="accent2"/>
              </a:buClr>
              <a:buSzPts val="1946"/>
              <a:buFont typeface="Arial"/>
              <a:buChar char="•"/>
            </a:pPr>
            <a:r>
              <a:rPr b="0" i="0" lang="en-IN" sz="1800" u="none" cap="none" strike="noStrike">
                <a:solidFill>
                  <a:srgbClr val="262626"/>
                </a:solidFill>
                <a:latin typeface="Gill Sans"/>
                <a:ea typeface="Gill Sans"/>
                <a:cs typeface="Gill Sans"/>
                <a:sym typeface="Gill Sans"/>
              </a:rPr>
              <a:t>Partition dataset into training (80%) and testing (20%) sets.</a:t>
            </a:r>
            <a:endParaRPr b="0" i="0" sz="1800" u="none" cap="none" strike="noStrike">
              <a:solidFill>
                <a:srgbClr val="262626"/>
              </a:solidFill>
              <a:latin typeface="Gill Sans"/>
              <a:ea typeface="Gill Sans"/>
              <a:cs typeface="Gill Sans"/>
              <a:sym typeface="Gill Sans"/>
            </a:endParaRPr>
          </a:p>
          <a:p>
            <a:pPr indent="-352167" lvl="0" marL="457200" marR="0" rtl="0" algn="l">
              <a:lnSpc>
                <a:spcPct val="100000"/>
              </a:lnSpc>
              <a:spcBef>
                <a:spcPts val="1000"/>
              </a:spcBef>
              <a:spcAft>
                <a:spcPts val="0"/>
              </a:spcAft>
              <a:buClr>
                <a:schemeClr val="accent2"/>
              </a:buClr>
              <a:buSzPts val="1946"/>
              <a:buFont typeface="Arial"/>
              <a:buChar char="•"/>
            </a:pPr>
            <a:r>
              <a:rPr b="0" i="0" lang="en-IN" sz="1800" u="none" cap="none" strike="noStrike">
                <a:solidFill>
                  <a:srgbClr val="262626"/>
                </a:solidFill>
                <a:latin typeface="Gill Sans"/>
                <a:ea typeface="Gill Sans"/>
                <a:cs typeface="Gill Sans"/>
                <a:sym typeface="Gill Sans"/>
              </a:rPr>
              <a:t>Apply early stopping during training based on validation loss to prevent overfitting</a:t>
            </a:r>
            <a:endParaRPr b="0" i="0" sz="1800" u="none" cap="none" strike="noStrike">
              <a:solidFill>
                <a:srgbClr val="262626"/>
              </a:solidFill>
              <a:latin typeface="Gill Sans"/>
              <a:ea typeface="Gill Sans"/>
              <a:cs typeface="Gill Sans"/>
              <a:sym typeface="Gill Sans"/>
            </a:endParaRPr>
          </a:p>
          <a:p>
            <a:pPr indent="-342900" lvl="0" marL="457200" marR="0" rtl="0" algn="l">
              <a:lnSpc>
                <a:spcPct val="100000"/>
              </a:lnSpc>
              <a:spcBef>
                <a:spcPts val="1000"/>
              </a:spcBef>
              <a:spcAft>
                <a:spcPts val="0"/>
              </a:spcAft>
              <a:buClr>
                <a:schemeClr val="accent2"/>
              </a:buClr>
              <a:buSzPts val="1800"/>
              <a:buFont typeface="Arial"/>
              <a:buChar char="•"/>
            </a:pPr>
            <a:r>
              <a:rPr b="0" i="0" lang="en-IN" sz="1800" u="none" cap="none" strike="noStrike">
                <a:solidFill>
                  <a:srgbClr val="262626"/>
                </a:solidFill>
                <a:latin typeface="Gill Sans"/>
                <a:ea typeface="Gill Sans"/>
                <a:cs typeface="Gill Sans"/>
                <a:sym typeface="Gill Sans"/>
              </a:rPr>
              <a:t>Classify into five classes </a:t>
            </a:r>
            <a:endParaRPr b="0" i="0" sz="1800" u="none" cap="none" strike="noStrike">
              <a:solidFill>
                <a:srgbClr val="262626"/>
              </a:solidFill>
              <a:latin typeface="Gill Sans"/>
              <a:ea typeface="Gill Sans"/>
              <a:cs typeface="Gill Sans"/>
              <a:sym typeface="Gill Sans"/>
            </a:endParaRPr>
          </a:p>
          <a:p>
            <a:pPr indent="-228600" lvl="0" marL="457200" marR="0" rtl="0" algn="l">
              <a:lnSpc>
                <a:spcPct val="100000"/>
              </a:lnSpc>
              <a:spcBef>
                <a:spcPts val="1000"/>
              </a:spcBef>
              <a:spcAft>
                <a:spcPts val="0"/>
              </a:spcAft>
              <a:buClr>
                <a:srgbClr val="000000"/>
              </a:buClr>
              <a:buSzPts val="1800"/>
              <a:buFont typeface="Arial"/>
              <a:buNone/>
            </a:pPr>
            <a:r>
              <a:t/>
            </a:r>
            <a:endParaRPr b="0" i="0" sz="1800" u="none" cap="none" strike="noStrike">
              <a:solidFill>
                <a:srgbClr val="262626"/>
              </a:solidFill>
              <a:latin typeface="Gill Sans"/>
              <a:ea typeface="Gill Sans"/>
              <a:cs typeface="Gill Sans"/>
              <a:sym typeface="Gill Sans"/>
            </a:endParaRPr>
          </a:p>
          <a:p>
            <a:pPr indent="-228600" lvl="0" marL="457200" marR="0" rtl="0" algn="ctr">
              <a:lnSpc>
                <a:spcPct val="100000"/>
              </a:lnSpc>
              <a:spcBef>
                <a:spcPts val="1000"/>
              </a:spcBef>
              <a:spcAft>
                <a:spcPts val="0"/>
              </a:spcAft>
              <a:buClr>
                <a:schemeClr val="dk1"/>
              </a:buClr>
              <a:buSzPts val="2000"/>
              <a:buFont typeface="Gill Sans"/>
              <a:buNone/>
            </a:pPr>
            <a:r>
              <a:t/>
            </a:r>
            <a:endParaRPr b="1" i="0" sz="2000" u="none" cap="none" strike="noStrike">
              <a:solidFill>
                <a:schemeClr val="dk1"/>
              </a:solidFill>
              <a:latin typeface="Gill Sans"/>
              <a:ea typeface="Gill Sans"/>
              <a:cs typeface="Gill Sans"/>
              <a:sym typeface="Gill Sans"/>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Gill Sans"/>
              <a:ea typeface="Gill Sans"/>
              <a:cs typeface="Gill Sans"/>
              <a:sym typeface="Gill Sans"/>
            </a:endParaRPr>
          </a:p>
          <a:p>
            <a:pPr indent="0" lvl="0" marL="45720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 name="Shape 110"/>
        <p:cNvGrpSpPr/>
        <p:nvPr/>
      </p:nvGrpSpPr>
      <p:grpSpPr>
        <a:xfrm>
          <a:off x="0" y="0"/>
          <a:ext cx="0" cy="0"/>
          <a:chOff x="0" y="0"/>
          <a:chExt cx="0" cy="0"/>
        </a:xfrm>
      </p:grpSpPr>
      <p:sp>
        <p:nvSpPr>
          <p:cNvPr id="111" name="Google Shape;111;p16"/>
          <p:cNvSpPr/>
          <p:nvPr/>
        </p:nvSpPr>
        <p:spPr>
          <a:xfrm>
            <a:off x="0" y="0"/>
            <a:ext cx="12191999"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12" name="Google Shape;112;p16"/>
          <p:cNvSpPr/>
          <p:nvPr/>
        </p:nvSpPr>
        <p:spPr>
          <a:xfrm>
            <a:off x="0" y="0"/>
            <a:ext cx="4654296" cy="685800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13" name="Google Shape;113;p16"/>
          <p:cNvSpPr txBox="1"/>
          <p:nvPr>
            <p:ph type="title"/>
          </p:nvPr>
        </p:nvSpPr>
        <p:spPr>
          <a:xfrm>
            <a:off x="1055440" y="1844824"/>
            <a:ext cx="3363900" cy="3740700"/>
          </a:xfrm>
          <a:prstGeom prst="rect">
            <a:avLst/>
          </a:prstGeom>
          <a:noFill/>
          <a:ln cap="flat" cmpd="sng" w="9525">
            <a:solidFill>
              <a:schemeClr val="lt1"/>
            </a:solidFill>
            <a:prstDash val="solid"/>
            <a:round/>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chemeClr val="lt1"/>
              </a:buClr>
              <a:buSzPts val="2800"/>
              <a:buFont typeface="Gill Sans"/>
              <a:buNone/>
            </a:pPr>
            <a:r>
              <a:rPr lang="en-IN" sz="2100">
                <a:solidFill>
                  <a:schemeClr val="lt1"/>
                </a:solidFill>
              </a:rPr>
              <a:t> AUTHORS  :</a:t>
            </a:r>
            <a:br>
              <a:rPr lang="en-IN" sz="2100">
                <a:solidFill>
                  <a:schemeClr val="lt1"/>
                </a:solidFill>
              </a:rPr>
            </a:br>
            <a:br>
              <a:rPr lang="en-IN" sz="2100">
                <a:solidFill>
                  <a:schemeClr val="lt1"/>
                </a:solidFill>
              </a:rPr>
            </a:br>
            <a:r>
              <a:rPr lang="en-IN" sz="2100">
                <a:solidFill>
                  <a:schemeClr val="lt1"/>
                </a:solidFill>
              </a:rPr>
              <a:t>                     Dr. R.A.Khan</a:t>
            </a:r>
            <a:endParaRPr sz="2100">
              <a:solidFill>
                <a:schemeClr val="lt1"/>
              </a:solidFill>
            </a:endParaRPr>
          </a:p>
          <a:p>
            <a:pPr indent="0" lvl="0" marL="0" rtl="0" algn="r">
              <a:lnSpc>
                <a:spcPct val="90000"/>
              </a:lnSpc>
              <a:spcBef>
                <a:spcPts val="0"/>
              </a:spcBef>
              <a:spcAft>
                <a:spcPts val="0"/>
              </a:spcAft>
              <a:buClr>
                <a:schemeClr val="lt1"/>
              </a:buClr>
              <a:buSzPts val="2800"/>
              <a:buFont typeface="Gill Sans"/>
              <a:buNone/>
            </a:pPr>
            <a:r>
              <a:rPr lang="en-IN" sz="2100">
                <a:solidFill>
                  <a:schemeClr val="lt1"/>
                </a:solidFill>
              </a:rPr>
              <a:t>Jayesh Chaudhari</a:t>
            </a:r>
            <a:br>
              <a:rPr lang="en-IN" sz="2100">
                <a:solidFill>
                  <a:schemeClr val="lt1"/>
                </a:solidFill>
              </a:rPr>
            </a:br>
            <a:r>
              <a:rPr lang="en-IN" sz="2100">
                <a:solidFill>
                  <a:schemeClr val="lt1"/>
                </a:solidFill>
              </a:rPr>
              <a:t>Kalpesh Patil</a:t>
            </a:r>
            <a:br>
              <a:rPr lang="en-IN" sz="2100">
                <a:solidFill>
                  <a:schemeClr val="lt1"/>
                </a:solidFill>
              </a:rPr>
            </a:br>
            <a:r>
              <a:rPr lang="en-IN" sz="2100">
                <a:solidFill>
                  <a:schemeClr val="lt1"/>
                </a:solidFill>
              </a:rPr>
              <a:t>Ruturaj Savakare</a:t>
            </a:r>
            <a:endParaRPr/>
          </a:p>
          <a:p>
            <a:pPr indent="0" lvl="0" marL="0" rtl="0" algn="r">
              <a:lnSpc>
                <a:spcPct val="90000"/>
              </a:lnSpc>
              <a:spcBef>
                <a:spcPts val="0"/>
              </a:spcBef>
              <a:spcAft>
                <a:spcPts val="0"/>
              </a:spcAft>
              <a:buClr>
                <a:schemeClr val="lt1"/>
              </a:buClr>
              <a:buSzPts val="2800"/>
              <a:buFont typeface="Gill Sans"/>
              <a:buNone/>
            </a:pPr>
            <a:r>
              <a:rPr lang="en-IN" sz="2100">
                <a:solidFill>
                  <a:schemeClr val="lt1"/>
                </a:solidFill>
              </a:rPr>
              <a:t>Atharv Khamkar</a:t>
            </a:r>
            <a:endParaRPr sz="2100">
              <a:solidFill>
                <a:schemeClr val="lt1"/>
              </a:solidFill>
            </a:endParaRPr>
          </a:p>
          <a:p>
            <a:pPr indent="0" lvl="0" marL="0" rtl="0" algn="r">
              <a:lnSpc>
                <a:spcPct val="90000"/>
              </a:lnSpc>
              <a:spcBef>
                <a:spcPts val="0"/>
              </a:spcBef>
              <a:spcAft>
                <a:spcPts val="0"/>
              </a:spcAft>
              <a:buClr>
                <a:schemeClr val="lt1"/>
              </a:buClr>
              <a:buSzPts val="2800"/>
              <a:buFont typeface="Gill Sans"/>
              <a:buNone/>
            </a:pPr>
            <a:r>
              <a:rPr lang="en-IN" sz="2100">
                <a:solidFill>
                  <a:schemeClr val="lt1"/>
                </a:solidFill>
              </a:rPr>
              <a:t> </a:t>
            </a:r>
            <a:endParaRPr sz="2100">
              <a:solidFill>
                <a:schemeClr val="lt1"/>
              </a:solidFill>
            </a:endParaRPr>
          </a:p>
        </p:txBody>
      </p:sp>
      <p:pic>
        <p:nvPicPr>
          <p:cNvPr descr="Finance trade numbers" id="114" name="Google Shape;114;p16"/>
          <p:cNvPicPr preferRelativeResize="0"/>
          <p:nvPr/>
        </p:nvPicPr>
        <p:blipFill rotWithShape="1">
          <a:blip r:embed="rId3">
            <a:alphaModFix/>
          </a:blip>
          <a:srcRect b="0" l="0" r="0" t="0"/>
          <a:stretch/>
        </p:blipFill>
        <p:spPr>
          <a:xfrm>
            <a:off x="4650908" y="0"/>
            <a:ext cx="7541091" cy="6858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4"/>
          <p:cNvSpPr txBox="1"/>
          <p:nvPr>
            <p:ph type="title"/>
          </p:nvPr>
        </p:nvSpPr>
        <p:spPr>
          <a:xfrm>
            <a:off x="1287860" y="3032966"/>
            <a:ext cx="1944300" cy="7920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1800"/>
              <a:buNone/>
            </a:pPr>
            <a:r>
              <a:rPr lang="en-IN"/>
              <a:t>CNN Layers</a:t>
            </a:r>
            <a:endParaRPr/>
          </a:p>
        </p:txBody>
      </p:sp>
      <p:sp>
        <p:nvSpPr>
          <p:cNvPr id="257" name="Google Shape;257;p34"/>
          <p:cNvSpPr txBox="1"/>
          <p:nvPr/>
        </p:nvSpPr>
        <p:spPr>
          <a:xfrm>
            <a:off x="407368" y="3645024"/>
            <a:ext cx="18003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58" name="Google Shape;258;p34"/>
          <p:cNvGraphicFramePr/>
          <p:nvPr/>
        </p:nvGraphicFramePr>
        <p:xfrm>
          <a:off x="4774150" y="927292"/>
          <a:ext cx="3000000" cy="3000000"/>
        </p:xfrm>
        <a:graphic>
          <a:graphicData uri="http://schemas.openxmlformats.org/drawingml/2006/table">
            <a:tbl>
              <a:tblPr bandRow="1">
                <a:noFill/>
                <a:tableStyleId>{117B7B6D-8983-48DE-85A0-98FC0CEA3857}</a:tableStyleId>
              </a:tblPr>
              <a:tblGrid>
                <a:gridCol w="1155325"/>
                <a:gridCol w="1337950"/>
                <a:gridCol w="744000"/>
                <a:gridCol w="2262400"/>
              </a:tblGrid>
              <a:tr h="626350">
                <a:tc>
                  <a:txBody>
                    <a:bodyPr/>
                    <a:lstStyle/>
                    <a:p>
                      <a:pPr indent="0" lvl="0" marL="0" marR="0" rtl="0" algn="l">
                        <a:lnSpc>
                          <a:spcPct val="115000"/>
                        </a:lnSpc>
                        <a:spcBef>
                          <a:spcPts val="0"/>
                        </a:spcBef>
                        <a:spcAft>
                          <a:spcPts val="0"/>
                        </a:spcAft>
                        <a:buClr>
                          <a:srgbClr val="000000"/>
                        </a:buClr>
                        <a:buSzPts val="1000"/>
                        <a:buFont typeface="Arial"/>
                        <a:buNone/>
                      </a:pPr>
                      <a:r>
                        <a:rPr lang="en-IN" sz="1000" u="none" cap="none" strike="noStrike"/>
                        <a:t>Layer Name</a:t>
                      </a:r>
                      <a:endParaRPr sz="1100" u="none" cap="none" strike="noStrike">
                        <a:solidFill>
                          <a:srgbClr val="00000A"/>
                        </a:solidFill>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000"/>
                        <a:buFont typeface="Arial"/>
                        <a:buNone/>
                      </a:pPr>
                      <a:r>
                        <a:rPr lang="en-IN" sz="1000" u="none" cap="none" strike="noStrike"/>
                        <a:t>Layer Type</a:t>
                      </a:r>
                      <a:endParaRPr sz="1100" u="none" cap="none" strike="noStrike">
                        <a:solidFill>
                          <a:srgbClr val="00000A"/>
                        </a:solidFill>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000"/>
                        <a:buFont typeface="Arial"/>
                        <a:buNone/>
                      </a:pPr>
                      <a:r>
                        <a:rPr lang="en-IN" sz="1000" u="none" cap="none" strike="noStrike"/>
                        <a:t>Filters</a:t>
                      </a:r>
                      <a:endParaRPr sz="1100" u="none" cap="none" strike="noStrike">
                        <a:solidFill>
                          <a:srgbClr val="00000A"/>
                        </a:solidFill>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000"/>
                        <a:buFont typeface="Arial"/>
                        <a:buNone/>
                      </a:pPr>
                      <a:r>
                        <a:rPr lang="en-IN" sz="1000" u="none" cap="none" strike="noStrike"/>
                        <a:t>Output Size</a:t>
                      </a:r>
                      <a:endParaRPr sz="1100" u="none" cap="none" strike="noStrike">
                        <a:solidFill>
                          <a:srgbClr val="00000A"/>
                        </a:solidFill>
                        <a:latin typeface="Calibri"/>
                        <a:ea typeface="Calibri"/>
                        <a:cs typeface="Calibri"/>
                        <a:sym typeface="Calibri"/>
                      </a:endParaRPr>
                    </a:p>
                  </a:txBody>
                  <a:tcPr marT="0" marB="0" marR="68575" marL="68575"/>
                </a:tc>
              </a:tr>
              <a:tr h="526225">
                <a:tc>
                  <a:txBody>
                    <a:bodyPr/>
                    <a:lstStyle/>
                    <a:p>
                      <a:pPr indent="0" lvl="0" marL="0" marR="0" rtl="0" algn="l">
                        <a:lnSpc>
                          <a:spcPct val="115000"/>
                        </a:lnSpc>
                        <a:spcBef>
                          <a:spcPts val="0"/>
                        </a:spcBef>
                        <a:spcAft>
                          <a:spcPts val="0"/>
                        </a:spcAft>
                        <a:buClr>
                          <a:srgbClr val="000000"/>
                        </a:buClr>
                        <a:buSzPts val="1000"/>
                        <a:buFont typeface="Arial"/>
                        <a:buNone/>
                      </a:pPr>
                      <a:r>
                        <a:rPr lang="en-IN" sz="1000" u="none" cap="none" strike="noStrike"/>
                        <a:t>Conv1D_1</a:t>
                      </a:r>
                      <a:endParaRPr sz="1100" u="none" cap="none" strike="noStrike">
                        <a:solidFill>
                          <a:srgbClr val="00000A"/>
                        </a:solidFill>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000"/>
                        <a:buFont typeface="Arial"/>
                        <a:buNone/>
                      </a:pPr>
                      <a:r>
                        <a:rPr lang="en-IN" sz="1000" u="none" cap="none" strike="noStrike"/>
                        <a:t>Conv1D</a:t>
                      </a:r>
                      <a:endParaRPr sz="1100" u="none" cap="none" strike="noStrike">
                        <a:solidFill>
                          <a:srgbClr val="00000A"/>
                        </a:solidFill>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000"/>
                        <a:buFont typeface="Arial"/>
                        <a:buNone/>
                      </a:pPr>
                      <a:r>
                        <a:rPr lang="en-IN" sz="1000" u="none" cap="none" strike="noStrike"/>
                        <a:t>32</a:t>
                      </a:r>
                      <a:endParaRPr sz="1100" u="none" cap="none" strike="noStrike">
                        <a:solidFill>
                          <a:srgbClr val="00000A"/>
                        </a:solidFill>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000"/>
                        <a:buFont typeface="Arial"/>
                        <a:buNone/>
                      </a:pPr>
                      <a:r>
                        <a:rPr lang="en-IN" sz="1000" u="none" cap="none" strike="noStrike"/>
                        <a:t>(input_shape[1], 32)</a:t>
                      </a:r>
                      <a:endParaRPr sz="1100" u="none" cap="none" strike="noStrike">
                        <a:solidFill>
                          <a:srgbClr val="00000A"/>
                        </a:solidFill>
                        <a:latin typeface="Calibri"/>
                        <a:ea typeface="Calibri"/>
                        <a:cs typeface="Calibri"/>
                        <a:sym typeface="Calibri"/>
                      </a:endParaRPr>
                    </a:p>
                  </a:txBody>
                  <a:tcPr marT="0" marB="0" marR="68575" marL="68575"/>
                </a:tc>
              </a:tr>
              <a:tr h="526225">
                <a:tc>
                  <a:txBody>
                    <a:bodyPr/>
                    <a:lstStyle/>
                    <a:p>
                      <a:pPr indent="0" lvl="0" marL="0" marR="0" rtl="0" algn="l">
                        <a:lnSpc>
                          <a:spcPct val="115000"/>
                        </a:lnSpc>
                        <a:spcBef>
                          <a:spcPts val="0"/>
                        </a:spcBef>
                        <a:spcAft>
                          <a:spcPts val="0"/>
                        </a:spcAft>
                        <a:buClr>
                          <a:srgbClr val="000000"/>
                        </a:buClr>
                        <a:buSzPts val="1000"/>
                        <a:buFont typeface="Arial"/>
                        <a:buNone/>
                      </a:pPr>
                      <a:r>
                        <a:rPr lang="en-IN" sz="1000" u="none" cap="none" strike="noStrike"/>
                        <a:t>MaxPooling1D_1</a:t>
                      </a:r>
                      <a:endParaRPr sz="1100" u="none" cap="none" strike="noStrike">
                        <a:solidFill>
                          <a:srgbClr val="00000A"/>
                        </a:solidFill>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000"/>
                        <a:buFont typeface="Arial"/>
                        <a:buNone/>
                      </a:pPr>
                      <a:r>
                        <a:rPr lang="en-IN" sz="1000" u="none" cap="none" strike="noStrike"/>
                        <a:t>MaxPooling1D</a:t>
                      </a:r>
                      <a:endParaRPr sz="1100" u="none" cap="none" strike="noStrike">
                        <a:solidFill>
                          <a:srgbClr val="00000A"/>
                        </a:solidFill>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000"/>
                        <a:buFont typeface="Arial"/>
                        <a:buNone/>
                      </a:pPr>
                      <a:r>
                        <a:rPr lang="en-IN" sz="1000" u="none" cap="none" strike="noStrike"/>
                        <a:t>-</a:t>
                      </a:r>
                      <a:endParaRPr sz="1100" u="none" cap="none" strike="noStrike">
                        <a:solidFill>
                          <a:srgbClr val="00000A"/>
                        </a:solidFill>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000"/>
                        <a:buFont typeface="Arial"/>
                        <a:buNone/>
                      </a:pPr>
                      <a:r>
                        <a:rPr lang="en-IN" sz="1000" u="none" cap="none" strike="noStrike"/>
                        <a:t>(input_shape[1] // 2,32)</a:t>
                      </a:r>
                      <a:endParaRPr sz="1100" u="none" cap="none" strike="noStrike">
                        <a:solidFill>
                          <a:srgbClr val="00000A"/>
                        </a:solidFill>
                        <a:latin typeface="Calibri"/>
                        <a:ea typeface="Calibri"/>
                        <a:cs typeface="Calibri"/>
                        <a:sym typeface="Calibri"/>
                      </a:endParaRPr>
                    </a:p>
                  </a:txBody>
                  <a:tcPr marT="0" marB="0" marR="68575" marL="68575"/>
                </a:tc>
              </a:tr>
              <a:tr h="526225">
                <a:tc>
                  <a:txBody>
                    <a:bodyPr/>
                    <a:lstStyle/>
                    <a:p>
                      <a:pPr indent="0" lvl="0" marL="0" marR="0" rtl="0" algn="l">
                        <a:lnSpc>
                          <a:spcPct val="115000"/>
                        </a:lnSpc>
                        <a:spcBef>
                          <a:spcPts val="0"/>
                        </a:spcBef>
                        <a:spcAft>
                          <a:spcPts val="0"/>
                        </a:spcAft>
                        <a:buClr>
                          <a:srgbClr val="000000"/>
                        </a:buClr>
                        <a:buSzPts val="1000"/>
                        <a:buFont typeface="Arial"/>
                        <a:buNone/>
                      </a:pPr>
                      <a:r>
                        <a:rPr lang="en-IN" sz="1000" u="none" cap="none" strike="noStrike"/>
                        <a:t>Conv1D_2</a:t>
                      </a:r>
                      <a:endParaRPr sz="1100" u="none" cap="none" strike="noStrike">
                        <a:solidFill>
                          <a:srgbClr val="00000A"/>
                        </a:solidFill>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000"/>
                        <a:buFont typeface="Arial"/>
                        <a:buNone/>
                      </a:pPr>
                      <a:r>
                        <a:rPr lang="en-IN" sz="1000" u="none" cap="none" strike="noStrike"/>
                        <a:t>Conv1D</a:t>
                      </a:r>
                      <a:endParaRPr sz="1100" u="none" cap="none" strike="noStrike">
                        <a:solidFill>
                          <a:srgbClr val="00000A"/>
                        </a:solidFill>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000"/>
                        <a:buFont typeface="Arial"/>
                        <a:buNone/>
                      </a:pPr>
                      <a:r>
                        <a:rPr lang="en-IN" sz="1000" u="none" cap="none" strike="noStrike"/>
                        <a:t>64</a:t>
                      </a:r>
                      <a:endParaRPr sz="1100" u="none" cap="none" strike="noStrike">
                        <a:solidFill>
                          <a:srgbClr val="00000A"/>
                        </a:solidFill>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000"/>
                        <a:buFont typeface="Arial"/>
                        <a:buNone/>
                      </a:pPr>
                      <a:r>
                        <a:rPr lang="en-IN" sz="1000" u="none" cap="none" strike="noStrike"/>
                        <a:t>(input_shape[1] // 2,64)</a:t>
                      </a:r>
                      <a:endParaRPr sz="1100" u="none" cap="none" strike="noStrike">
                        <a:solidFill>
                          <a:srgbClr val="00000A"/>
                        </a:solidFill>
                        <a:latin typeface="Calibri"/>
                        <a:ea typeface="Calibri"/>
                        <a:cs typeface="Calibri"/>
                        <a:sym typeface="Calibri"/>
                      </a:endParaRPr>
                    </a:p>
                  </a:txBody>
                  <a:tcPr marT="0" marB="0" marR="68575" marL="68575"/>
                </a:tc>
              </a:tr>
              <a:tr h="526225">
                <a:tc>
                  <a:txBody>
                    <a:bodyPr/>
                    <a:lstStyle/>
                    <a:p>
                      <a:pPr indent="0" lvl="0" marL="0" marR="0" rtl="0" algn="l">
                        <a:lnSpc>
                          <a:spcPct val="115000"/>
                        </a:lnSpc>
                        <a:spcBef>
                          <a:spcPts val="0"/>
                        </a:spcBef>
                        <a:spcAft>
                          <a:spcPts val="0"/>
                        </a:spcAft>
                        <a:buClr>
                          <a:srgbClr val="000000"/>
                        </a:buClr>
                        <a:buSzPts val="1000"/>
                        <a:buFont typeface="Arial"/>
                        <a:buNone/>
                      </a:pPr>
                      <a:r>
                        <a:rPr lang="en-IN" sz="1000" u="none" cap="none" strike="noStrike"/>
                        <a:t>MaxPooling1D_2</a:t>
                      </a:r>
                      <a:endParaRPr sz="1100" u="none" cap="none" strike="noStrike">
                        <a:solidFill>
                          <a:srgbClr val="00000A"/>
                        </a:solidFill>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000"/>
                        <a:buFont typeface="Arial"/>
                        <a:buNone/>
                      </a:pPr>
                      <a:r>
                        <a:rPr lang="en-IN" sz="1000" u="none" cap="none" strike="noStrike"/>
                        <a:t>MaxPooling1D</a:t>
                      </a:r>
                      <a:endParaRPr sz="1100" u="none" cap="none" strike="noStrike">
                        <a:solidFill>
                          <a:srgbClr val="00000A"/>
                        </a:solidFill>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000"/>
                        <a:buFont typeface="Arial"/>
                        <a:buNone/>
                      </a:pPr>
                      <a:r>
                        <a:rPr lang="en-IN" sz="1000" u="none" cap="none" strike="noStrike"/>
                        <a:t>-</a:t>
                      </a:r>
                      <a:endParaRPr sz="1100" u="none" cap="none" strike="noStrike">
                        <a:solidFill>
                          <a:srgbClr val="00000A"/>
                        </a:solidFill>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000"/>
                        <a:buFont typeface="Arial"/>
                        <a:buNone/>
                      </a:pPr>
                      <a:r>
                        <a:rPr lang="en-IN" sz="1000" u="none" cap="none" strike="noStrike"/>
                        <a:t>(input_shape[1] //4, 64)</a:t>
                      </a:r>
                      <a:endParaRPr sz="1100" u="none" cap="none" strike="noStrike">
                        <a:solidFill>
                          <a:srgbClr val="00000A"/>
                        </a:solidFill>
                        <a:latin typeface="Calibri"/>
                        <a:ea typeface="Calibri"/>
                        <a:cs typeface="Calibri"/>
                        <a:sym typeface="Calibri"/>
                      </a:endParaRPr>
                    </a:p>
                  </a:txBody>
                  <a:tcPr marT="0" marB="0" marR="68575" marL="68575"/>
                </a:tc>
              </a:tr>
              <a:tr h="526225">
                <a:tc>
                  <a:txBody>
                    <a:bodyPr/>
                    <a:lstStyle/>
                    <a:p>
                      <a:pPr indent="0" lvl="0" marL="0" marR="0" rtl="0" algn="l">
                        <a:lnSpc>
                          <a:spcPct val="115000"/>
                        </a:lnSpc>
                        <a:spcBef>
                          <a:spcPts val="0"/>
                        </a:spcBef>
                        <a:spcAft>
                          <a:spcPts val="0"/>
                        </a:spcAft>
                        <a:buClr>
                          <a:srgbClr val="000000"/>
                        </a:buClr>
                        <a:buSzPts val="1000"/>
                        <a:buFont typeface="Arial"/>
                        <a:buNone/>
                      </a:pPr>
                      <a:r>
                        <a:rPr lang="en-IN" sz="1000" u="none" cap="none" strike="noStrike"/>
                        <a:t>Conv1D_3</a:t>
                      </a:r>
                      <a:endParaRPr sz="1100" u="none" cap="none" strike="noStrike">
                        <a:solidFill>
                          <a:srgbClr val="00000A"/>
                        </a:solidFill>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000"/>
                        <a:buFont typeface="Arial"/>
                        <a:buNone/>
                      </a:pPr>
                      <a:r>
                        <a:rPr lang="en-IN" sz="1000" u="none" cap="none" strike="noStrike"/>
                        <a:t>Conv1D</a:t>
                      </a:r>
                      <a:endParaRPr sz="1100" u="none" cap="none" strike="noStrike">
                        <a:solidFill>
                          <a:srgbClr val="00000A"/>
                        </a:solidFill>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000"/>
                        <a:buFont typeface="Arial"/>
                        <a:buNone/>
                      </a:pPr>
                      <a:r>
                        <a:rPr lang="en-IN" sz="1000" u="none" cap="none" strike="noStrike"/>
                        <a:t>128</a:t>
                      </a:r>
                      <a:endParaRPr sz="1100" u="none" cap="none" strike="noStrike">
                        <a:solidFill>
                          <a:srgbClr val="00000A"/>
                        </a:solidFill>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000"/>
                        <a:buFont typeface="Arial"/>
                        <a:buNone/>
                      </a:pPr>
                      <a:r>
                        <a:rPr lang="en-IN" sz="1000" u="none" cap="none" strike="noStrike"/>
                        <a:t>(input_shape[1] //4, 128)</a:t>
                      </a:r>
                      <a:endParaRPr sz="1100" u="none" cap="none" strike="noStrike">
                        <a:solidFill>
                          <a:srgbClr val="00000A"/>
                        </a:solidFill>
                        <a:latin typeface="Calibri"/>
                        <a:ea typeface="Calibri"/>
                        <a:cs typeface="Calibri"/>
                        <a:sym typeface="Calibri"/>
                      </a:endParaRPr>
                    </a:p>
                  </a:txBody>
                  <a:tcPr marT="0" marB="0" marR="68575" marL="68575"/>
                </a:tc>
              </a:tr>
              <a:tr h="526225">
                <a:tc>
                  <a:txBody>
                    <a:bodyPr/>
                    <a:lstStyle/>
                    <a:p>
                      <a:pPr indent="0" lvl="0" marL="0" marR="0" rtl="0" algn="l">
                        <a:lnSpc>
                          <a:spcPct val="115000"/>
                        </a:lnSpc>
                        <a:spcBef>
                          <a:spcPts val="0"/>
                        </a:spcBef>
                        <a:spcAft>
                          <a:spcPts val="0"/>
                        </a:spcAft>
                        <a:buClr>
                          <a:srgbClr val="000000"/>
                        </a:buClr>
                        <a:buSzPts val="1000"/>
                        <a:buFont typeface="Arial"/>
                        <a:buNone/>
                      </a:pPr>
                      <a:r>
                        <a:rPr lang="en-IN" sz="1000" u="none" cap="none" strike="noStrike"/>
                        <a:t>MaxPooling1D_3</a:t>
                      </a:r>
                      <a:endParaRPr sz="1100" u="none" cap="none" strike="noStrike">
                        <a:solidFill>
                          <a:srgbClr val="00000A"/>
                        </a:solidFill>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000"/>
                        <a:buFont typeface="Arial"/>
                        <a:buNone/>
                      </a:pPr>
                      <a:r>
                        <a:rPr lang="en-IN" sz="1000" u="none" cap="none" strike="noStrike"/>
                        <a:t>MaxPooling1D</a:t>
                      </a:r>
                      <a:endParaRPr sz="1100" u="none" cap="none" strike="noStrike">
                        <a:solidFill>
                          <a:srgbClr val="00000A"/>
                        </a:solidFill>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000"/>
                        <a:buFont typeface="Arial"/>
                        <a:buNone/>
                      </a:pPr>
                      <a:r>
                        <a:rPr lang="en-IN" sz="1000" u="none" cap="none" strike="noStrike"/>
                        <a:t>-</a:t>
                      </a:r>
                      <a:endParaRPr sz="1100" u="none" cap="none" strike="noStrike">
                        <a:solidFill>
                          <a:srgbClr val="00000A"/>
                        </a:solidFill>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000"/>
                        <a:buFont typeface="Arial"/>
                        <a:buNone/>
                      </a:pPr>
                      <a:r>
                        <a:rPr lang="en-IN" sz="1000" u="none" cap="none" strike="noStrike"/>
                        <a:t>(input_shape[1] // 8,128)</a:t>
                      </a:r>
                      <a:endParaRPr sz="1100" u="none" cap="none" strike="noStrike">
                        <a:solidFill>
                          <a:srgbClr val="00000A"/>
                        </a:solidFill>
                        <a:latin typeface="Calibri"/>
                        <a:ea typeface="Calibri"/>
                        <a:cs typeface="Calibri"/>
                        <a:sym typeface="Calibri"/>
                      </a:endParaRPr>
                    </a:p>
                  </a:txBody>
                  <a:tcPr marT="0" marB="0" marR="68575" marL="68575"/>
                </a:tc>
              </a:tr>
              <a:tr h="526225">
                <a:tc>
                  <a:txBody>
                    <a:bodyPr/>
                    <a:lstStyle/>
                    <a:p>
                      <a:pPr indent="0" lvl="0" marL="0" marR="0" rtl="0" algn="l">
                        <a:lnSpc>
                          <a:spcPct val="115000"/>
                        </a:lnSpc>
                        <a:spcBef>
                          <a:spcPts val="0"/>
                        </a:spcBef>
                        <a:spcAft>
                          <a:spcPts val="0"/>
                        </a:spcAft>
                        <a:buClr>
                          <a:srgbClr val="000000"/>
                        </a:buClr>
                        <a:buSzPts val="1000"/>
                        <a:buFont typeface="Arial"/>
                        <a:buNone/>
                      </a:pPr>
                      <a:r>
                        <a:rPr lang="en-IN" sz="1000" u="none" cap="none" strike="noStrike"/>
                        <a:t>Flatten_1</a:t>
                      </a:r>
                      <a:endParaRPr sz="1100" u="none" cap="none" strike="noStrike">
                        <a:solidFill>
                          <a:srgbClr val="00000A"/>
                        </a:solidFill>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000"/>
                        <a:buFont typeface="Arial"/>
                        <a:buNone/>
                      </a:pPr>
                      <a:r>
                        <a:rPr lang="en-IN" sz="1000" u="none" cap="none" strike="noStrike"/>
                        <a:t>Flatten</a:t>
                      </a:r>
                      <a:endParaRPr sz="1100" u="none" cap="none" strike="noStrike">
                        <a:solidFill>
                          <a:srgbClr val="00000A"/>
                        </a:solidFill>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000"/>
                        <a:buFont typeface="Arial"/>
                        <a:buNone/>
                      </a:pPr>
                      <a:r>
                        <a:rPr lang="en-IN" sz="1000" u="none" cap="none" strike="noStrike"/>
                        <a:t>-</a:t>
                      </a:r>
                      <a:endParaRPr sz="1100" u="none" cap="none" strike="noStrike">
                        <a:solidFill>
                          <a:srgbClr val="00000A"/>
                        </a:solidFill>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000"/>
                        <a:buFont typeface="Arial"/>
                        <a:buNone/>
                      </a:pPr>
                      <a:r>
                        <a:rPr lang="en-IN" sz="1000" u="none" cap="none" strike="noStrike"/>
                        <a:t>(input_shape[1] // 8 * 128)</a:t>
                      </a:r>
                      <a:endParaRPr sz="1100" u="none" cap="none" strike="noStrike">
                        <a:solidFill>
                          <a:srgbClr val="00000A"/>
                        </a:solidFill>
                        <a:latin typeface="Calibri"/>
                        <a:ea typeface="Calibri"/>
                        <a:cs typeface="Calibri"/>
                        <a:sym typeface="Calibri"/>
                      </a:endParaRPr>
                    </a:p>
                  </a:txBody>
                  <a:tcPr marT="0" marB="0" marR="68575" marL="68575"/>
                </a:tc>
              </a:tr>
              <a:tr h="254600">
                <a:tc>
                  <a:txBody>
                    <a:bodyPr/>
                    <a:lstStyle/>
                    <a:p>
                      <a:pPr indent="0" lvl="0" marL="0" marR="0" rtl="0" algn="l">
                        <a:lnSpc>
                          <a:spcPct val="115000"/>
                        </a:lnSpc>
                        <a:spcBef>
                          <a:spcPts val="0"/>
                        </a:spcBef>
                        <a:spcAft>
                          <a:spcPts val="0"/>
                        </a:spcAft>
                        <a:buClr>
                          <a:srgbClr val="000000"/>
                        </a:buClr>
                        <a:buSzPts val="1000"/>
                        <a:buFont typeface="Arial"/>
                        <a:buNone/>
                      </a:pPr>
                      <a:r>
                        <a:rPr lang="en-IN" sz="1000" u="none" cap="none" strike="noStrike"/>
                        <a:t>Dense_1</a:t>
                      </a:r>
                      <a:endParaRPr sz="1100" u="none" cap="none" strike="noStrike">
                        <a:solidFill>
                          <a:srgbClr val="00000A"/>
                        </a:solidFill>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000"/>
                        <a:buFont typeface="Arial"/>
                        <a:buNone/>
                      </a:pPr>
                      <a:r>
                        <a:rPr lang="en-IN" sz="1000" u="none" cap="none" strike="noStrike"/>
                        <a:t>Dense</a:t>
                      </a:r>
                      <a:endParaRPr sz="1100" u="none" cap="none" strike="noStrike">
                        <a:solidFill>
                          <a:srgbClr val="00000A"/>
                        </a:solidFill>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000"/>
                        <a:buFont typeface="Arial"/>
                        <a:buNone/>
                      </a:pPr>
                      <a:r>
                        <a:rPr lang="en-IN" sz="1000" u="none" cap="none" strike="noStrike"/>
                        <a:t>128</a:t>
                      </a:r>
                      <a:endParaRPr sz="1100" u="none" cap="none" strike="noStrike">
                        <a:solidFill>
                          <a:srgbClr val="00000A"/>
                        </a:solidFill>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000"/>
                        <a:buFont typeface="Arial"/>
                        <a:buNone/>
                      </a:pPr>
                      <a:r>
                        <a:rPr lang="en-IN" sz="1000" u="none" cap="none" strike="noStrike"/>
                        <a:t>128</a:t>
                      </a:r>
                      <a:endParaRPr sz="1100" u="none" cap="none" strike="noStrike">
                        <a:solidFill>
                          <a:srgbClr val="00000A"/>
                        </a:solidFill>
                        <a:latin typeface="Calibri"/>
                        <a:ea typeface="Calibri"/>
                        <a:cs typeface="Calibri"/>
                        <a:sym typeface="Calibri"/>
                      </a:endParaRPr>
                    </a:p>
                  </a:txBody>
                  <a:tcPr marT="0" marB="0" marR="68575" marL="68575"/>
                </a:tc>
              </a:tr>
              <a:tr h="526225">
                <a:tc>
                  <a:txBody>
                    <a:bodyPr/>
                    <a:lstStyle/>
                    <a:p>
                      <a:pPr indent="0" lvl="0" marL="0" marR="0" rtl="0" algn="l">
                        <a:lnSpc>
                          <a:spcPct val="115000"/>
                        </a:lnSpc>
                        <a:spcBef>
                          <a:spcPts val="0"/>
                        </a:spcBef>
                        <a:spcAft>
                          <a:spcPts val="0"/>
                        </a:spcAft>
                        <a:buClr>
                          <a:srgbClr val="000000"/>
                        </a:buClr>
                        <a:buSzPts val="1000"/>
                        <a:buFont typeface="Arial"/>
                        <a:buNone/>
                      </a:pPr>
                      <a:r>
                        <a:rPr lang="en-IN" sz="1000" u="none" cap="none" strike="noStrike"/>
                        <a:t>Dropout_1</a:t>
                      </a:r>
                      <a:endParaRPr sz="1100" u="none" cap="none" strike="noStrike">
                        <a:solidFill>
                          <a:srgbClr val="00000A"/>
                        </a:solidFill>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000"/>
                        <a:buFont typeface="Arial"/>
                        <a:buNone/>
                      </a:pPr>
                      <a:r>
                        <a:rPr lang="en-IN" sz="1000" u="none" cap="none" strike="noStrike"/>
                        <a:t>Dropout</a:t>
                      </a:r>
                      <a:endParaRPr sz="1100" u="none" cap="none" strike="noStrike">
                        <a:solidFill>
                          <a:srgbClr val="00000A"/>
                        </a:solidFill>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000"/>
                        <a:buFont typeface="Arial"/>
                        <a:buNone/>
                      </a:pPr>
                      <a:r>
                        <a:rPr lang="en-IN" sz="1000" u="none" cap="none" strike="noStrike"/>
                        <a:t>-</a:t>
                      </a:r>
                      <a:endParaRPr sz="1100" u="none" cap="none" strike="noStrike">
                        <a:solidFill>
                          <a:srgbClr val="00000A"/>
                        </a:solidFill>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Clr>
                          <a:srgbClr val="000000"/>
                        </a:buClr>
                        <a:buSzPts val="1000"/>
                        <a:buFont typeface="Arial"/>
                        <a:buNone/>
                      </a:pPr>
                      <a:r>
                        <a:rPr lang="en-IN" sz="1000" u="none" cap="none" strike="noStrike"/>
                        <a:t>128</a:t>
                      </a:r>
                      <a:endParaRPr sz="1100" u="none" cap="none" strike="noStrike">
                        <a:solidFill>
                          <a:srgbClr val="00000A"/>
                        </a:solidFill>
                        <a:latin typeface="Calibri"/>
                        <a:ea typeface="Calibri"/>
                        <a:cs typeface="Calibri"/>
                        <a:sym typeface="Calibri"/>
                      </a:endParaRPr>
                    </a:p>
                  </a:txBody>
                  <a:tcPr marT="0" marB="0" marR="68575" marL="68575"/>
                </a:tc>
              </a:tr>
            </a:tbl>
          </a:graphicData>
        </a:graphic>
      </p:graphicFrame>
      <p:cxnSp>
        <p:nvCxnSpPr>
          <p:cNvPr id="259" name="Google Shape;259;p34"/>
          <p:cNvCxnSpPr/>
          <p:nvPr/>
        </p:nvCxnSpPr>
        <p:spPr>
          <a:xfrm>
            <a:off x="3440350" y="3466525"/>
            <a:ext cx="1125600" cy="123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35"/>
          <p:cNvPicPr preferRelativeResize="0"/>
          <p:nvPr/>
        </p:nvPicPr>
        <p:blipFill>
          <a:blip r:embed="rId3">
            <a:alphaModFix/>
          </a:blip>
          <a:stretch>
            <a:fillRect/>
          </a:stretch>
        </p:blipFill>
        <p:spPr>
          <a:xfrm>
            <a:off x="152400" y="152400"/>
            <a:ext cx="11650134" cy="65532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6"/>
          <p:cNvSpPr txBox="1"/>
          <p:nvPr>
            <p:ph type="title"/>
          </p:nvPr>
        </p:nvSpPr>
        <p:spPr>
          <a:xfrm>
            <a:off x="2249411" y="760270"/>
            <a:ext cx="7693200" cy="1188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457200" rtl="0" algn="l">
              <a:lnSpc>
                <a:spcPct val="107916"/>
              </a:lnSpc>
              <a:spcBef>
                <a:spcPts val="0"/>
              </a:spcBef>
              <a:spcAft>
                <a:spcPts val="0"/>
              </a:spcAft>
              <a:buSzPts val="1800"/>
              <a:buNone/>
            </a:pPr>
            <a:r>
              <a:rPr b="1" lang="en-IN" sz="1600">
                <a:solidFill>
                  <a:srgbClr val="FF0000"/>
                </a:solidFill>
                <a:latin typeface="Calibri"/>
                <a:ea typeface="Calibri"/>
                <a:cs typeface="Calibri"/>
                <a:sym typeface="Calibri"/>
              </a:rPr>
              <a:t>                                                    </a:t>
            </a:r>
            <a:r>
              <a:rPr b="1" lang="en-IN" sz="1600">
                <a:solidFill>
                  <a:schemeClr val="dk1"/>
                </a:solidFill>
                <a:latin typeface="Calibri"/>
                <a:ea typeface="Calibri"/>
                <a:cs typeface="Calibri"/>
                <a:sym typeface="Calibri"/>
              </a:rPr>
              <a:t> </a:t>
            </a:r>
            <a:r>
              <a:rPr b="1" lang="en-IN" sz="2500">
                <a:solidFill>
                  <a:schemeClr val="dk1"/>
                </a:solidFill>
                <a:latin typeface="Calibri"/>
                <a:ea typeface="Calibri"/>
                <a:cs typeface="Calibri"/>
                <a:sym typeface="Calibri"/>
              </a:rPr>
              <a:t>Future scope</a:t>
            </a:r>
            <a:endParaRPr sz="3900">
              <a:solidFill>
                <a:schemeClr val="dk1"/>
              </a:solidFill>
            </a:endParaRPr>
          </a:p>
        </p:txBody>
      </p:sp>
      <p:sp>
        <p:nvSpPr>
          <p:cNvPr id="271" name="Google Shape;271;p36"/>
          <p:cNvSpPr txBox="1"/>
          <p:nvPr/>
        </p:nvSpPr>
        <p:spPr>
          <a:xfrm>
            <a:off x="1588650" y="2178342"/>
            <a:ext cx="9360900" cy="4117800"/>
          </a:xfrm>
          <a:prstGeom prst="rect">
            <a:avLst/>
          </a:prstGeom>
          <a:noFill/>
          <a:ln>
            <a:noFill/>
          </a:ln>
        </p:spPr>
        <p:txBody>
          <a:bodyPr anchorCtr="0" anchor="t" bIns="45700" lIns="91425" spcFirstLastPara="1" rIns="91425" wrap="square" tIns="45700">
            <a:spAutoFit/>
          </a:bodyPr>
          <a:lstStyle/>
          <a:p>
            <a:pPr indent="-342900" lvl="0" marL="457200" marR="0" rtl="0" algn="just">
              <a:lnSpc>
                <a:spcPct val="100000"/>
              </a:lnSpc>
              <a:spcBef>
                <a:spcPts val="0"/>
              </a:spcBef>
              <a:spcAft>
                <a:spcPts val="0"/>
              </a:spcAft>
              <a:buClr>
                <a:schemeClr val="dk1"/>
              </a:buClr>
              <a:buSzPts val="1800"/>
              <a:buFont typeface="Noto Sans Symbols"/>
              <a:buChar char="●"/>
            </a:pPr>
            <a:r>
              <a:rPr b="1" i="0" lang="en-IN" sz="1800" u="none" cap="none" strike="noStrike">
                <a:solidFill>
                  <a:schemeClr val="dk1"/>
                </a:solidFill>
                <a:latin typeface="Calibri"/>
                <a:ea typeface="Calibri"/>
                <a:cs typeface="Calibri"/>
                <a:sym typeface="Calibri"/>
              </a:rPr>
              <a:t>Multimodal Integration</a:t>
            </a:r>
            <a:r>
              <a:rPr b="0" i="0" lang="en-IN" sz="1800" u="none" cap="none" strike="noStrike">
                <a:solidFill>
                  <a:schemeClr val="dk1"/>
                </a:solidFill>
                <a:latin typeface="Calibri"/>
                <a:ea typeface="Calibri"/>
                <a:cs typeface="Calibri"/>
                <a:sym typeface="Calibri"/>
              </a:rPr>
              <a:t>: Combine audio, text, and physiological signals for comprehensive emotion recognition; explore fusion techniques for effective integration.</a:t>
            </a:r>
            <a:endParaRPr b="0" i="0" sz="1800" u="none" cap="none" strike="noStrike">
              <a:solidFill>
                <a:schemeClr val="dk1"/>
              </a:solidFill>
              <a:latin typeface="Calibri"/>
              <a:ea typeface="Calibri"/>
              <a:cs typeface="Calibri"/>
              <a:sym typeface="Calibri"/>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just">
              <a:lnSpc>
                <a:spcPct val="100000"/>
              </a:lnSpc>
              <a:spcBef>
                <a:spcPts val="0"/>
              </a:spcBef>
              <a:spcAft>
                <a:spcPts val="0"/>
              </a:spcAft>
              <a:buClr>
                <a:schemeClr val="dk1"/>
              </a:buClr>
              <a:buSzPts val="1800"/>
              <a:buFont typeface="Noto Sans Symbols"/>
              <a:buChar char="●"/>
            </a:pPr>
            <a:r>
              <a:rPr b="1" i="0" lang="en-IN" sz="1800" u="none" cap="none" strike="noStrike">
                <a:solidFill>
                  <a:schemeClr val="dk1"/>
                </a:solidFill>
                <a:latin typeface="Calibri"/>
                <a:ea typeface="Calibri"/>
                <a:cs typeface="Calibri"/>
                <a:sym typeface="Calibri"/>
              </a:rPr>
              <a:t>Real-time Applications</a:t>
            </a:r>
            <a:r>
              <a:rPr b="0" i="0" lang="en-IN" sz="1800" u="none" cap="none" strike="noStrike">
                <a:solidFill>
                  <a:schemeClr val="dk1"/>
                </a:solidFill>
                <a:latin typeface="Calibri"/>
                <a:ea typeface="Calibri"/>
                <a:cs typeface="Calibri"/>
                <a:sym typeface="Calibri"/>
              </a:rPr>
              <a:t>: Develop real-time emotion recognition systems for immediate feedback; optimize lightweight models for low-latency inference.</a:t>
            </a:r>
            <a:endParaRPr b="0" i="0" sz="1800" u="none" cap="none" strike="noStrike">
              <a:solidFill>
                <a:schemeClr val="dk1"/>
              </a:solidFill>
              <a:latin typeface="Calibri"/>
              <a:ea typeface="Calibri"/>
              <a:cs typeface="Calibri"/>
              <a:sym typeface="Calibri"/>
            </a:endParaRPr>
          </a:p>
          <a:p>
            <a:pPr indent="0" lvl="0" marL="457200" marR="0" rtl="0" algn="just">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342900" lvl="0" marL="457200" marR="0" rtl="0" algn="just">
              <a:lnSpc>
                <a:spcPct val="100000"/>
              </a:lnSpc>
              <a:spcBef>
                <a:spcPts val="0"/>
              </a:spcBef>
              <a:spcAft>
                <a:spcPts val="0"/>
              </a:spcAft>
              <a:buClr>
                <a:schemeClr val="dk1"/>
              </a:buClr>
              <a:buSzPts val="1800"/>
              <a:buFont typeface="Noto Sans Symbols"/>
              <a:buChar char="●"/>
            </a:pPr>
            <a:r>
              <a:rPr b="1" i="0" lang="en-IN" sz="1800" u="none" cap="none" strike="noStrike">
                <a:solidFill>
                  <a:schemeClr val="dk1"/>
                </a:solidFill>
                <a:latin typeface="Calibri"/>
                <a:ea typeface="Calibri"/>
                <a:cs typeface="Calibri"/>
                <a:sym typeface="Calibri"/>
              </a:rPr>
              <a:t>Interdisciplinary Collaboration</a:t>
            </a:r>
            <a:r>
              <a:rPr b="0" i="0" lang="en-IN" sz="1800" u="none" cap="none" strike="noStrike">
                <a:solidFill>
                  <a:schemeClr val="dk1"/>
                </a:solidFill>
                <a:latin typeface="Calibri"/>
                <a:ea typeface="Calibri"/>
                <a:cs typeface="Calibri"/>
                <a:sym typeface="Calibri"/>
              </a:rPr>
              <a:t>: Collaborate with experts in various fields to improve model performance and interpretability.</a:t>
            </a:r>
            <a:endParaRPr b="0" i="0" sz="1800" u="none" cap="none" strike="noStrike">
              <a:solidFill>
                <a:schemeClr val="dk1"/>
              </a:solidFill>
              <a:latin typeface="Calibri"/>
              <a:ea typeface="Calibri"/>
              <a:cs typeface="Calibri"/>
              <a:sym typeface="Calibri"/>
            </a:endParaRPr>
          </a:p>
          <a:p>
            <a:pPr indent="0" lvl="0" marL="457200" marR="0" rtl="0" algn="just">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342900" lvl="0" marL="457200" marR="0" rtl="0" algn="just">
              <a:lnSpc>
                <a:spcPct val="100000"/>
              </a:lnSpc>
              <a:spcBef>
                <a:spcPts val="0"/>
              </a:spcBef>
              <a:spcAft>
                <a:spcPts val="0"/>
              </a:spcAft>
              <a:buClr>
                <a:schemeClr val="dk1"/>
              </a:buClr>
              <a:buSzPts val="1800"/>
              <a:buFont typeface="Noto Sans Symbols"/>
              <a:buChar char="●"/>
            </a:pPr>
            <a:r>
              <a:rPr b="1" i="0" lang="en-IN" sz="1800" u="none" cap="none" strike="noStrike">
                <a:solidFill>
                  <a:schemeClr val="dk1"/>
                </a:solidFill>
                <a:latin typeface="Calibri"/>
                <a:ea typeface="Calibri"/>
                <a:cs typeface="Calibri"/>
                <a:sym typeface="Calibri"/>
              </a:rPr>
              <a:t>Ethical Considerations</a:t>
            </a:r>
            <a:r>
              <a:rPr b="0" i="0" lang="en-IN" sz="1800" u="none" cap="none" strike="noStrike">
                <a:solidFill>
                  <a:schemeClr val="dk1"/>
                </a:solidFill>
                <a:latin typeface="Calibri"/>
                <a:ea typeface="Calibri"/>
                <a:cs typeface="Calibri"/>
                <a:sym typeface="Calibri"/>
              </a:rPr>
              <a:t>: Address privacy concerns and mitigate bias for equitable deployment.</a:t>
            </a:r>
            <a:endParaRPr b="0" i="0" sz="1800" u="none" cap="none" strike="noStrike">
              <a:solidFill>
                <a:schemeClr val="dk1"/>
              </a:solidFill>
              <a:latin typeface="Calibri"/>
              <a:ea typeface="Calibri"/>
              <a:cs typeface="Calibri"/>
              <a:sym typeface="Calibri"/>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just">
              <a:lnSpc>
                <a:spcPct val="107916"/>
              </a:lnSpc>
              <a:spcBef>
                <a:spcPts val="0"/>
              </a:spcBef>
              <a:spcAft>
                <a:spcPts val="0"/>
              </a:spcAft>
              <a:buClr>
                <a:schemeClr val="dk1"/>
              </a:buClr>
              <a:buSzPts val="1800"/>
              <a:buFont typeface="Noto Sans Symbols"/>
              <a:buChar char="●"/>
            </a:pPr>
            <a:r>
              <a:rPr b="1" i="0" lang="en-IN" sz="1800" u="none" cap="none" strike="noStrike">
                <a:solidFill>
                  <a:schemeClr val="dk1"/>
                </a:solidFill>
                <a:latin typeface="Calibri"/>
                <a:ea typeface="Calibri"/>
                <a:cs typeface="Calibri"/>
                <a:sym typeface="Calibri"/>
              </a:rPr>
              <a:t>Cross-Cultural Validation</a:t>
            </a:r>
            <a:r>
              <a:rPr b="0" i="0" lang="en-IN" sz="1800" u="none" cap="none" strike="noStrike">
                <a:solidFill>
                  <a:schemeClr val="dk1"/>
                </a:solidFill>
                <a:latin typeface="Calibri"/>
                <a:ea typeface="Calibri"/>
                <a:cs typeface="Calibri"/>
                <a:sym typeface="Calibri"/>
              </a:rPr>
              <a:t>: Validate emotion recognition models across diverse cultural contexts; adapt models for cultural nuances in emotion expression</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800"/>
              </a:spcBef>
              <a:spcAft>
                <a:spcPts val="0"/>
              </a:spcAft>
              <a:buClr>
                <a:srgbClr val="000000"/>
              </a:buClr>
              <a:buSzPts val="2000"/>
              <a:buFont typeface="Arial"/>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7"/>
          <p:cNvSpPr txBox="1"/>
          <p:nvPr>
            <p:ph type="title"/>
          </p:nvPr>
        </p:nvSpPr>
        <p:spPr>
          <a:xfrm>
            <a:off x="2231136" y="908720"/>
            <a:ext cx="7729800" cy="1188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457200" lvl="0" marL="2743200" rtl="0" algn="l">
              <a:lnSpc>
                <a:spcPct val="107916"/>
              </a:lnSpc>
              <a:spcBef>
                <a:spcPts val="0"/>
              </a:spcBef>
              <a:spcAft>
                <a:spcPts val="800"/>
              </a:spcAft>
              <a:buSzPts val="1800"/>
              <a:buNone/>
            </a:pPr>
            <a:r>
              <a:rPr b="1" lang="en-IN">
                <a:solidFill>
                  <a:schemeClr val="dk1"/>
                </a:solidFill>
                <a:latin typeface="Times New Roman"/>
                <a:ea typeface="Times New Roman"/>
                <a:cs typeface="Times New Roman"/>
                <a:sym typeface="Times New Roman"/>
              </a:rPr>
              <a:t>Result</a:t>
            </a:r>
            <a:endParaRPr b="1">
              <a:solidFill>
                <a:schemeClr val="dk1"/>
              </a:solidFill>
            </a:endParaRPr>
          </a:p>
        </p:txBody>
      </p:sp>
      <p:sp>
        <p:nvSpPr>
          <p:cNvPr id="277" name="Google Shape;277;p37"/>
          <p:cNvSpPr txBox="1"/>
          <p:nvPr/>
        </p:nvSpPr>
        <p:spPr>
          <a:xfrm>
            <a:off x="1625855" y="2363884"/>
            <a:ext cx="9360900" cy="32745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7916"/>
              </a:lnSpc>
              <a:spcBef>
                <a:spcPts val="0"/>
              </a:spcBef>
              <a:spcAft>
                <a:spcPts val="0"/>
              </a:spcAft>
              <a:buClr>
                <a:schemeClr val="dk1"/>
              </a:buClr>
              <a:buSzPts val="1800"/>
              <a:buFont typeface="Noto Sans Symbols"/>
              <a:buChar char="●"/>
            </a:pPr>
            <a:r>
              <a:rPr b="1" i="0" lang="en-IN" sz="1800" u="none" cap="none" strike="noStrike">
                <a:solidFill>
                  <a:schemeClr val="dk1"/>
                </a:solidFill>
                <a:latin typeface="Gill Sans"/>
                <a:ea typeface="Gill Sans"/>
                <a:cs typeface="Gill Sans"/>
                <a:sym typeface="Gill Sans"/>
              </a:rPr>
              <a:t>Overall Accuracy</a:t>
            </a:r>
            <a:r>
              <a:rPr b="0" i="0" lang="en-IN" sz="1800" u="none" cap="none" strike="noStrike">
                <a:solidFill>
                  <a:schemeClr val="dk1"/>
                </a:solidFill>
                <a:latin typeface="Gill Sans"/>
                <a:ea typeface="Gill Sans"/>
                <a:cs typeface="Gill Sans"/>
                <a:sym typeface="Gill Sans"/>
              </a:rPr>
              <a:t>: Achieved 9</a:t>
            </a:r>
            <a:r>
              <a:rPr lang="en-IN" sz="1800">
                <a:solidFill>
                  <a:schemeClr val="dk1"/>
                </a:solidFill>
                <a:latin typeface="Gill Sans"/>
                <a:ea typeface="Gill Sans"/>
                <a:cs typeface="Gill Sans"/>
                <a:sym typeface="Gill Sans"/>
              </a:rPr>
              <a:t>1</a:t>
            </a:r>
            <a:r>
              <a:rPr b="0" i="0" lang="en-IN" sz="1800" u="none" cap="none" strike="noStrike">
                <a:solidFill>
                  <a:schemeClr val="dk1"/>
                </a:solidFill>
                <a:latin typeface="Gill Sans"/>
                <a:ea typeface="Gill Sans"/>
                <a:cs typeface="Gill Sans"/>
                <a:sym typeface="Gill Sans"/>
              </a:rPr>
              <a:t>% accuracy across both training and testing datasets.</a:t>
            </a:r>
            <a:endParaRPr b="0" i="0" sz="1800" u="none" cap="none" strike="noStrike">
              <a:solidFill>
                <a:schemeClr val="dk1"/>
              </a:solidFill>
              <a:latin typeface="Gill Sans"/>
              <a:ea typeface="Gill Sans"/>
              <a:cs typeface="Gill Sans"/>
              <a:sym typeface="Gill Sans"/>
            </a:endParaRPr>
          </a:p>
          <a:p>
            <a:pPr indent="-342900" lvl="0" marL="457200" marR="0" rtl="0" algn="l">
              <a:lnSpc>
                <a:spcPct val="107916"/>
              </a:lnSpc>
              <a:spcBef>
                <a:spcPts val="800"/>
              </a:spcBef>
              <a:spcAft>
                <a:spcPts val="0"/>
              </a:spcAft>
              <a:buClr>
                <a:schemeClr val="dk1"/>
              </a:buClr>
              <a:buSzPts val="1800"/>
              <a:buFont typeface="Noto Sans Symbols"/>
              <a:buChar char="●"/>
            </a:pPr>
            <a:r>
              <a:rPr b="1" i="0" lang="en-IN" sz="1800" u="none" cap="none" strike="noStrike">
                <a:solidFill>
                  <a:schemeClr val="dk1"/>
                </a:solidFill>
                <a:latin typeface="Gill Sans"/>
                <a:ea typeface="Gill Sans"/>
                <a:cs typeface="Gill Sans"/>
                <a:sym typeface="Gill Sans"/>
              </a:rPr>
              <a:t>Generalization</a:t>
            </a:r>
            <a:r>
              <a:rPr b="0" i="0" lang="en-IN" sz="1800" u="none" cap="none" strike="noStrike">
                <a:solidFill>
                  <a:schemeClr val="dk1"/>
                </a:solidFill>
                <a:latin typeface="Gill Sans"/>
                <a:ea typeface="Gill Sans"/>
                <a:cs typeface="Gill Sans"/>
                <a:sym typeface="Gill Sans"/>
              </a:rPr>
              <a:t>: Successfully generalized well to unseen data, showcasing the model's ability to recognize and categorize emotions accurately.</a:t>
            </a:r>
            <a:endParaRPr b="0" i="0" sz="1800" u="none" cap="none" strike="noStrike">
              <a:solidFill>
                <a:schemeClr val="dk1"/>
              </a:solidFill>
              <a:latin typeface="Gill Sans"/>
              <a:ea typeface="Gill Sans"/>
              <a:cs typeface="Gill Sans"/>
              <a:sym typeface="Gill Sans"/>
            </a:endParaRPr>
          </a:p>
          <a:p>
            <a:pPr indent="-342900" lvl="0" marL="457200" marR="0" rtl="0" algn="l">
              <a:lnSpc>
                <a:spcPct val="107916"/>
              </a:lnSpc>
              <a:spcBef>
                <a:spcPts val="800"/>
              </a:spcBef>
              <a:spcAft>
                <a:spcPts val="0"/>
              </a:spcAft>
              <a:buClr>
                <a:schemeClr val="dk1"/>
              </a:buClr>
              <a:buSzPts val="1800"/>
              <a:buFont typeface="Noto Sans Symbols"/>
              <a:buChar char="●"/>
            </a:pPr>
            <a:r>
              <a:rPr b="1" i="0" lang="en-IN" sz="1800" u="none" cap="none" strike="noStrike">
                <a:solidFill>
                  <a:schemeClr val="dk1"/>
                </a:solidFill>
                <a:latin typeface="Gill Sans"/>
                <a:ea typeface="Gill Sans"/>
                <a:cs typeface="Gill Sans"/>
                <a:sym typeface="Gill Sans"/>
              </a:rPr>
              <a:t>Validation</a:t>
            </a:r>
            <a:r>
              <a:rPr b="0" i="0" lang="en-IN" sz="1800" u="none" cap="none" strike="noStrike">
                <a:solidFill>
                  <a:schemeClr val="dk1"/>
                </a:solidFill>
                <a:latin typeface="Gill Sans"/>
                <a:ea typeface="Gill Sans"/>
                <a:cs typeface="Gill Sans"/>
                <a:sym typeface="Gill Sans"/>
              </a:rPr>
              <a:t>: Validated the model's performance through rigorous testing on diverse datasets, ensuring its reliability.</a:t>
            </a:r>
            <a:endParaRPr b="0" i="0" sz="1800" u="none" cap="none" strike="noStrike">
              <a:solidFill>
                <a:schemeClr val="dk1"/>
              </a:solidFill>
              <a:latin typeface="Gill Sans"/>
              <a:ea typeface="Gill Sans"/>
              <a:cs typeface="Gill Sans"/>
              <a:sym typeface="Gill Sans"/>
            </a:endParaRPr>
          </a:p>
          <a:p>
            <a:pPr indent="-342900" lvl="0" marL="457200" marR="0" rtl="0" algn="l">
              <a:lnSpc>
                <a:spcPct val="107916"/>
              </a:lnSpc>
              <a:spcBef>
                <a:spcPts val="800"/>
              </a:spcBef>
              <a:spcAft>
                <a:spcPts val="0"/>
              </a:spcAft>
              <a:buClr>
                <a:schemeClr val="dk1"/>
              </a:buClr>
              <a:buSzPts val="1800"/>
              <a:buFont typeface="Noto Sans Symbols"/>
              <a:buChar char="●"/>
            </a:pPr>
            <a:r>
              <a:rPr b="1" i="0" lang="en-IN" sz="1800" u="none" cap="none" strike="noStrike">
                <a:solidFill>
                  <a:schemeClr val="dk1"/>
                </a:solidFill>
                <a:latin typeface="Gill Sans"/>
                <a:ea typeface="Gill Sans"/>
                <a:cs typeface="Gill Sans"/>
                <a:sym typeface="Gill Sans"/>
              </a:rPr>
              <a:t>Robustness</a:t>
            </a:r>
            <a:r>
              <a:rPr b="0" i="0" lang="en-IN" sz="1800" u="none" cap="none" strike="noStrike">
                <a:solidFill>
                  <a:schemeClr val="dk1"/>
                </a:solidFill>
                <a:latin typeface="Gill Sans"/>
                <a:ea typeface="Gill Sans"/>
                <a:cs typeface="Gill Sans"/>
                <a:sym typeface="Gill Sans"/>
              </a:rPr>
              <a:t>: Demonstrated consistent improvement in accuracy over epochs, indicating the model's adaptability and robustness.</a:t>
            </a:r>
            <a:endParaRPr b="0" i="0" sz="1800" u="none" cap="none" strike="noStrike">
              <a:solidFill>
                <a:schemeClr val="dk1"/>
              </a:solidFill>
              <a:latin typeface="Gill Sans"/>
              <a:ea typeface="Gill Sans"/>
              <a:cs typeface="Gill Sans"/>
              <a:sym typeface="Gill Sans"/>
            </a:endParaRPr>
          </a:p>
          <a:p>
            <a:pPr indent="0" lvl="0" marL="0" marR="0" rtl="0" algn="l">
              <a:lnSpc>
                <a:spcPct val="107916"/>
              </a:lnSpc>
              <a:spcBef>
                <a:spcPts val="80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0" lvl="0" marL="0" marR="0" rtl="0" algn="just">
              <a:lnSpc>
                <a:spcPct val="100000"/>
              </a:lnSpc>
              <a:spcBef>
                <a:spcPts val="800"/>
              </a:spcBef>
              <a:spcAft>
                <a:spcPts val="0"/>
              </a:spcAft>
              <a:buClr>
                <a:srgbClr val="000000"/>
              </a:buClr>
              <a:buSzPts val="2000"/>
              <a:buFont typeface="Arial"/>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8"/>
          <p:cNvSpPr txBox="1"/>
          <p:nvPr>
            <p:ph type="title"/>
          </p:nvPr>
        </p:nvSpPr>
        <p:spPr>
          <a:xfrm>
            <a:off x="2231100" y="178100"/>
            <a:ext cx="7729800" cy="9141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CONCLUSION</a:t>
            </a:r>
            <a:endParaRPr/>
          </a:p>
        </p:txBody>
      </p:sp>
      <p:sp>
        <p:nvSpPr>
          <p:cNvPr id="283" name="Google Shape;283;p38"/>
          <p:cNvSpPr txBox="1"/>
          <p:nvPr/>
        </p:nvSpPr>
        <p:spPr>
          <a:xfrm>
            <a:off x="895425" y="1522200"/>
            <a:ext cx="10531800" cy="53358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1200"/>
              </a:spcBef>
              <a:spcAft>
                <a:spcPts val="0"/>
              </a:spcAft>
              <a:buClr>
                <a:schemeClr val="dk1"/>
              </a:buClr>
              <a:buSzPts val="1100"/>
              <a:buFont typeface="Arial"/>
              <a:buNone/>
            </a:pPr>
            <a:r>
              <a:rPr i="0" lang="en-IN" sz="1800" u="none" cap="none" strike="noStrike">
                <a:solidFill>
                  <a:schemeClr val="dk1"/>
                </a:solidFill>
                <a:latin typeface="Gill Sans"/>
                <a:ea typeface="Gill Sans"/>
                <a:cs typeface="Gill Sans"/>
                <a:sym typeface="Gill Sans"/>
              </a:rPr>
              <a:t>The CNN-based approach to audio emotion recognition shows promise for real-world deployment across various applications. By leveraging CNNs and feature extraction techniques like MFCCs and chroma, mel spectrograms, competitive accuracy rates are achieved on both training and testing datasets .The CNN architecture offers a robust framework for emotion recognition.</a:t>
            </a:r>
            <a:endParaRPr sz="1800">
              <a:solidFill>
                <a:schemeClr val="dk1"/>
              </a:solidFill>
              <a:latin typeface="Gill Sans"/>
              <a:ea typeface="Gill Sans"/>
              <a:cs typeface="Gill Sans"/>
              <a:sym typeface="Gill Sans"/>
            </a:endParaRPr>
          </a:p>
          <a:p>
            <a:pPr indent="-342900" lvl="0" marL="457200" rtl="0" algn="l">
              <a:lnSpc>
                <a:spcPct val="115000"/>
              </a:lnSpc>
              <a:spcBef>
                <a:spcPts val="1200"/>
              </a:spcBef>
              <a:spcAft>
                <a:spcPts val="0"/>
              </a:spcAft>
              <a:buClr>
                <a:schemeClr val="dk1"/>
              </a:buClr>
              <a:buSzPts val="1800"/>
              <a:buFont typeface="Gill Sans"/>
              <a:buChar char="●"/>
            </a:pPr>
            <a:r>
              <a:rPr lang="en-IN" sz="1800">
                <a:solidFill>
                  <a:schemeClr val="dk1"/>
                </a:solidFill>
                <a:latin typeface="Gill Sans"/>
                <a:ea typeface="Gill Sans"/>
                <a:cs typeface="Gill Sans"/>
                <a:sym typeface="Gill Sans"/>
              </a:rPr>
              <a:t>Test Accuracy: 0.9108911156654358</a:t>
            </a:r>
            <a:endParaRPr sz="1800">
              <a:solidFill>
                <a:schemeClr val="dk1"/>
              </a:solidFill>
              <a:latin typeface="Gill Sans"/>
              <a:ea typeface="Gill Sans"/>
              <a:cs typeface="Gill Sans"/>
              <a:sym typeface="Gill Sans"/>
            </a:endParaRPr>
          </a:p>
          <a:p>
            <a:pPr indent="-342900" lvl="0" marL="457200" rtl="0" algn="l">
              <a:lnSpc>
                <a:spcPct val="115000"/>
              </a:lnSpc>
              <a:spcBef>
                <a:spcPts val="0"/>
              </a:spcBef>
              <a:spcAft>
                <a:spcPts val="0"/>
              </a:spcAft>
              <a:buClr>
                <a:schemeClr val="dk1"/>
              </a:buClr>
              <a:buSzPts val="1800"/>
              <a:buFont typeface="Gill Sans"/>
              <a:buChar char="●"/>
            </a:pPr>
            <a:r>
              <a:rPr lang="en-IN" sz="1800">
                <a:solidFill>
                  <a:schemeClr val="dk1"/>
                </a:solidFill>
                <a:latin typeface="Gill Sans"/>
                <a:ea typeface="Gill Sans"/>
                <a:cs typeface="Gill Sans"/>
                <a:sym typeface="Gill Sans"/>
              </a:rPr>
              <a:t>Precision: 0.9126094298196452</a:t>
            </a:r>
            <a:endParaRPr sz="1800">
              <a:solidFill>
                <a:schemeClr val="dk1"/>
              </a:solidFill>
              <a:latin typeface="Gill Sans"/>
              <a:ea typeface="Gill Sans"/>
              <a:cs typeface="Gill Sans"/>
              <a:sym typeface="Gill Sans"/>
            </a:endParaRPr>
          </a:p>
          <a:p>
            <a:pPr indent="-342900" lvl="0" marL="457200" rtl="0" algn="l">
              <a:lnSpc>
                <a:spcPct val="115000"/>
              </a:lnSpc>
              <a:spcBef>
                <a:spcPts val="0"/>
              </a:spcBef>
              <a:spcAft>
                <a:spcPts val="0"/>
              </a:spcAft>
              <a:buClr>
                <a:schemeClr val="dk1"/>
              </a:buClr>
              <a:buSzPts val="1800"/>
              <a:buFont typeface="Gill Sans"/>
              <a:buChar char="●"/>
            </a:pPr>
            <a:r>
              <a:rPr lang="en-IN" sz="1800">
                <a:solidFill>
                  <a:schemeClr val="dk1"/>
                </a:solidFill>
                <a:latin typeface="Gill Sans"/>
                <a:ea typeface="Gill Sans"/>
                <a:cs typeface="Gill Sans"/>
                <a:sym typeface="Gill Sans"/>
              </a:rPr>
              <a:t>Accuracy for Each Class:</a:t>
            </a:r>
            <a:endParaRPr sz="1800">
              <a:solidFill>
                <a:schemeClr val="dk1"/>
              </a:solidFill>
              <a:latin typeface="Gill Sans"/>
              <a:ea typeface="Gill Sans"/>
              <a:cs typeface="Gill Sans"/>
              <a:sym typeface="Gill Sans"/>
            </a:endParaRPr>
          </a:p>
          <a:p>
            <a:pPr indent="-342900" lvl="0" marL="457200" rtl="0" algn="l">
              <a:lnSpc>
                <a:spcPct val="115000"/>
              </a:lnSpc>
              <a:spcBef>
                <a:spcPts val="0"/>
              </a:spcBef>
              <a:spcAft>
                <a:spcPts val="0"/>
              </a:spcAft>
              <a:buClr>
                <a:schemeClr val="dk1"/>
              </a:buClr>
              <a:buSzPts val="1800"/>
              <a:buFont typeface="Gill Sans"/>
              <a:buChar char="●"/>
            </a:pPr>
            <a:r>
              <a:rPr lang="en-IN" sz="1800">
                <a:solidFill>
                  <a:schemeClr val="dk1"/>
                </a:solidFill>
                <a:latin typeface="Gill Sans"/>
                <a:ea typeface="Gill Sans"/>
                <a:cs typeface="Gill Sans"/>
                <a:sym typeface="Gill Sans"/>
              </a:rPr>
              <a:t>Neutral: 0.91</a:t>
            </a:r>
            <a:endParaRPr sz="1800">
              <a:solidFill>
                <a:schemeClr val="dk1"/>
              </a:solidFill>
              <a:latin typeface="Gill Sans"/>
              <a:ea typeface="Gill Sans"/>
              <a:cs typeface="Gill Sans"/>
              <a:sym typeface="Gill Sans"/>
            </a:endParaRPr>
          </a:p>
          <a:p>
            <a:pPr indent="-342900" lvl="0" marL="457200" rtl="0" algn="l">
              <a:lnSpc>
                <a:spcPct val="115000"/>
              </a:lnSpc>
              <a:spcBef>
                <a:spcPts val="0"/>
              </a:spcBef>
              <a:spcAft>
                <a:spcPts val="0"/>
              </a:spcAft>
              <a:buClr>
                <a:schemeClr val="dk1"/>
              </a:buClr>
              <a:buSzPts val="1800"/>
              <a:buFont typeface="Gill Sans"/>
              <a:buChar char="●"/>
            </a:pPr>
            <a:r>
              <a:rPr lang="en-IN" sz="1800">
                <a:solidFill>
                  <a:schemeClr val="dk1"/>
                </a:solidFill>
                <a:latin typeface="Gill Sans"/>
                <a:ea typeface="Gill Sans"/>
                <a:cs typeface="Gill Sans"/>
                <a:sym typeface="Gill Sans"/>
              </a:rPr>
              <a:t>Angry: 0.9607843137254902</a:t>
            </a:r>
            <a:endParaRPr sz="1800">
              <a:solidFill>
                <a:schemeClr val="dk1"/>
              </a:solidFill>
              <a:latin typeface="Gill Sans"/>
              <a:ea typeface="Gill Sans"/>
              <a:cs typeface="Gill Sans"/>
              <a:sym typeface="Gill Sans"/>
            </a:endParaRPr>
          </a:p>
          <a:p>
            <a:pPr indent="-342900" lvl="0" marL="457200" rtl="0" algn="l">
              <a:lnSpc>
                <a:spcPct val="115000"/>
              </a:lnSpc>
              <a:spcBef>
                <a:spcPts val="0"/>
              </a:spcBef>
              <a:spcAft>
                <a:spcPts val="0"/>
              </a:spcAft>
              <a:buClr>
                <a:schemeClr val="dk1"/>
              </a:buClr>
              <a:buSzPts val="1800"/>
              <a:buFont typeface="Gill Sans"/>
              <a:buChar char="●"/>
            </a:pPr>
            <a:r>
              <a:rPr lang="en-IN" sz="1800">
                <a:solidFill>
                  <a:schemeClr val="dk1"/>
                </a:solidFill>
                <a:latin typeface="Gill Sans"/>
                <a:ea typeface="Gill Sans"/>
                <a:cs typeface="Gill Sans"/>
                <a:sym typeface="Gill Sans"/>
              </a:rPr>
              <a:t>Happy: 0.8469387755102041</a:t>
            </a:r>
            <a:endParaRPr sz="1800">
              <a:solidFill>
                <a:schemeClr val="dk1"/>
              </a:solidFill>
              <a:latin typeface="Gill Sans"/>
              <a:ea typeface="Gill Sans"/>
              <a:cs typeface="Gill Sans"/>
              <a:sym typeface="Gill Sans"/>
            </a:endParaRPr>
          </a:p>
          <a:p>
            <a:pPr indent="-342900" lvl="0" marL="457200" rtl="0" algn="l">
              <a:lnSpc>
                <a:spcPct val="115000"/>
              </a:lnSpc>
              <a:spcBef>
                <a:spcPts val="0"/>
              </a:spcBef>
              <a:spcAft>
                <a:spcPts val="0"/>
              </a:spcAft>
              <a:buClr>
                <a:schemeClr val="dk1"/>
              </a:buClr>
              <a:buSzPts val="1800"/>
              <a:buFont typeface="Gill Sans"/>
              <a:buChar char="●"/>
            </a:pPr>
            <a:r>
              <a:rPr lang="en-IN" sz="1800">
                <a:solidFill>
                  <a:schemeClr val="dk1"/>
                </a:solidFill>
                <a:latin typeface="Gill Sans"/>
                <a:ea typeface="Gill Sans"/>
                <a:cs typeface="Gill Sans"/>
                <a:sym typeface="Gill Sans"/>
              </a:rPr>
              <a:t>Fear: 0.9574468085106383</a:t>
            </a:r>
            <a:endParaRPr sz="1800">
              <a:solidFill>
                <a:schemeClr val="dk1"/>
              </a:solidFill>
              <a:latin typeface="Gill Sans"/>
              <a:ea typeface="Gill Sans"/>
              <a:cs typeface="Gill Sans"/>
              <a:sym typeface="Gill Sans"/>
            </a:endParaRPr>
          </a:p>
          <a:p>
            <a:pPr indent="-342900" lvl="0" marL="457200" rtl="0" algn="l">
              <a:lnSpc>
                <a:spcPct val="115000"/>
              </a:lnSpc>
              <a:spcBef>
                <a:spcPts val="0"/>
              </a:spcBef>
              <a:spcAft>
                <a:spcPts val="0"/>
              </a:spcAft>
              <a:buClr>
                <a:schemeClr val="dk1"/>
              </a:buClr>
              <a:buSzPts val="1800"/>
              <a:buFont typeface="Gill Sans"/>
              <a:buChar char="●"/>
            </a:pPr>
            <a:r>
              <a:rPr lang="en-IN" sz="1800">
                <a:solidFill>
                  <a:schemeClr val="dk1"/>
                </a:solidFill>
                <a:latin typeface="Gill Sans"/>
                <a:ea typeface="Gill Sans"/>
                <a:cs typeface="Gill Sans"/>
                <a:sym typeface="Gill Sans"/>
              </a:rPr>
              <a:t>Sad: 0.8828828828828829</a:t>
            </a:r>
            <a:endParaRPr sz="1800">
              <a:solidFill>
                <a:schemeClr val="dk1"/>
              </a:solidFill>
              <a:latin typeface="Gill Sans"/>
              <a:ea typeface="Gill Sans"/>
              <a:cs typeface="Gill Sans"/>
              <a:sym typeface="Gill Sans"/>
            </a:endParaRPr>
          </a:p>
          <a:p>
            <a:pPr indent="0" lvl="0" marL="0" rtl="0" algn="l">
              <a:lnSpc>
                <a:spcPct val="115000"/>
              </a:lnSpc>
              <a:spcBef>
                <a:spcPts val="1200"/>
              </a:spcBef>
              <a:spcAft>
                <a:spcPts val="0"/>
              </a:spcAft>
              <a:buClr>
                <a:schemeClr val="dk1"/>
              </a:buClr>
              <a:buSzPts val="1100"/>
              <a:buFont typeface="Arial"/>
              <a:buNone/>
            </a:pPr>
            <a:r>
              <a:t/>
            </a:r>
            <a:endParaRPr sz="1800">
              <a:solidFill>
                <a:schemeClr val="dk1"/>
              </a:solidFill>
              <a:latin typeface="Gill Sans"/>
              <a:ea typeface="Gill Sans"/>
              <a:cs typeface="Gill Sans"/>
              <a:sym typeface="Gill Sans"/>
            </a:endParaRPr>
          </a:p>
          <a:p>
            <a:pPr indent="0" lvl="0" marL="0" rtl="0" algn="l">
              <a:lnSpc>
                <a:spcPct val="115000"/>
              </a:lnSpc>
              <a:spcBef>
                <a:spcPts val="1200"/>
              </a:spcBef>
              <a:spcAft>
                <a:spcPts val="0"/>
              </a:spcAft>
              <a:buClr>
                <a:schemeClr val="dk1"/>
              </a:buClr>
              <a:buSzPts val="1100"/>
              <a:buFont typeface="Arial"/>
              <a:buNone/>
            </a:pPr>
            <a:r>
              <a:t/>
            </a:r>
            <a:endParaRPr sz="1800">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chemeClr val="dk1"/>
              </a:buClr>
              <a:buSzPts val="1100"/>
              <a:buFont typeface="Arial"/>
              <a:buNone/>
            </a:pPr>
            <a:r>
              <a:t/>
            </a:r>
            <a:endParaRPr sz="1800">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chemeClr val="dk1"/>
              </a:buClr>
              <a:buSzPts val="1100"/>
              <a:buFont typeface="Arial"/>
              <a:buNone/>
            </a:pPr>
            <a:br>
              <a:rPr i="0" lang="en-IN" sz="1800" u="none" cap="none" strike="noStrike">
                <a:solidFill>
                  <a:schemeClr val="dk1"/>
                </a:solidFill>
                <a:latin typeface="Gill Sans"/>
                <a:ea typeface="Gill Sans"/>
                <a:cs typeface="Gill Sans"/>
                <a:sym typeface="Gill Sans"/>
              </a:rPr>
            </a:br>
            <a:endParaRPr i="0" sz="1800" u="none" cap="none" strike="noStrike">
              <a:solidFill>
                <a:schemeClr val="dk1"/>
              </a:solidFill>
              <a:latin typeface="Gill Sans"/>
              <a:ea typeface="Gill Sans"/>
              <a:cs typeface="Gill Sans"/>
              <a:sym typeface="Gill Sans"/>
            </a:endParaRPr>
          </a:p>
          <a:p>
            <a:pPr indent="0" lvl="0" marL="0" marR="0" rtl="0" algn="just">
              <a:lnSpc>
                <a:spcPct val="107916"/>
              </a:lnSpc>
              <a:spcBef>
                <a:spcPts val="1200"/>
              </a:spcBef>
              <a:spcAft>
                <a:spcPts val="800"/>
              </a:spcAft>
              <a:buClr>
                <a:schemeClr val="dk1"/>
              </a:buClr>
              <a:buSzPts val="1100"/>
              <a:buFont typeface="Arial"/>
              <a:buNone/>
            </a:pPr>
            <a:r>
              <a:t/>
            </a:r>
            <a:endParaRPr i="0" sz="1800" u="none" cap="none" strike="noStrike">
              <a:solidFill>
                <a:schemeClr val="dk1"/>
              </a:solidFill>
              <a:latin typeface="Gill Sans"/>
              <a:ea typeface="Gill Sans"/>
              <a:cs typeface="Gill Sans"/>
              <a:sym typeface="Gill Sans"/>
            </a:endParaRPr>
          </a:p>
        </p:txBody>
      </p:sp>
      <p:pic>
        <p:nvPicPr>
          <p:cNvPr id="284" name="Google Shape;284;p38"/>
          <p:cNvPicPr preferRelativeResize="0"/>
          <p:nvPr/>
        </p:nvPicPr>
        <p:blipFill>
          <a:blip r:embed="rId3">
            <a:alphaModFix/>
          </a:blip>
          <a:stretch>
            <a:fillRect/>
          </a:stretch>
        </p:blipFill>
        <p:spPr>
          <a:xfrm>
            <a:off x="6826200" y="3027175"/>
            <a:ext cx="3579375" cy="272714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9"/>
          <p:cNvSpPr txBox="1"/>
          <p:nvPr>
            <p:ph type="title"/>
          </p:nvPr>
        </p:nvSpPr>
        <p:spPr>
          <a:xfrm>
            <a:off x="1077361" y="332656"/>
            <a:ext cx="4157593" cy="768232"/>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REFERENCES</a:t>
            </a:r>
            <a:endParaRPr/>
          </a:p>
        </p:txBody>
      </p:sp>
      <p:sp>
        <p:nvSpPr>
          <p:cNvPr id="290" name="Google Shape;290;p39"/>
          <p:cNvSpPr txBox="1"/>
          <p:nvPr/>
        </p:nvSpPr>
        <p:spPr>
          <a:xfrm>
            <a:off x="1075940" y="1268760"/>
            <a:ext cx="9995027" cy="50783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Gill Sans"/>
                <a:ea typeface="Gill Sans"/>
                <a:cs typeface="Gill Sans"/>
                <a:sym typeface="Gill Sans"/>
              </a:rPr>
              <a:t>[1]S. Sultana, M. Z. Iqbal, M. R. Selim, M. M. Rashid and M. S. Rahman, "Bangla Speech Emotion Recognition and Cross-Lingual Study Using Deep CNN and BLSTM Networks," in IEEE Access, vol. 10, pp. 564-578, 2022, doi: 10.1109/ACCESS.2021.3136251.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Gill Sans"/>
                <a:ea typeface="Gill Sans"/>
                <a:cs typeface="Gill Sans"/>
                <a:sym typeface="Gill Sans"/>
              </a:rPr>
              <a:t>[2]S. Kakuba, A. Poulose and D. S. Han, "Deep Learning-Based Speech Emotion Recognition Using Multi-Level Fusion of Concurrent Features," in IEEE Access, vol. 10, pp. 125538-125551, 2022, doi: 10.1109/ACCESS.2022.3225684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Gill Sans"/>
                <a:ea typeface="Gill Sans"/>
                <a:cs typeface="Gill Sans"/>
                <a:sym typeface="Gill Sans"/>
              </a:rPr>
              <a:t>[3] T. M. Wani, T. S. Gunawan, S. A. A. Qadri, M. Kartiwi and E. Ambikairajah, "A Comprehensive Review of Speech Emotion Recognition Systems," in IEEE Access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Gill Sans"/>
                <a:ea typeface="Gill Sans"/>
                <a:cs typeface="Gill Sans"/>
                <a:sym typeface="Gill Sans"/>
              </a:rPr>
              <a:t>[4] A Framework for Hate Speech Detection Using Deep Convolutional Neural Network.by PRADEEP KUMAR ROY 1,3 , ASIS KUMAR TRIPATHY 1 , (Member, IEEE), TAPAN KUMAR DAS 1 , (Member, IEEE), AND XIAO-ZHI GAO 2. In IEEE 2020.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Gill Sans"/>
                <a:ea typeface="Gill Sans"/>
                <a:cs typeface="Gill Sans"/>
                <a:sym typeface="Gill Sans"/>
              </a:rPr>
              <a:t>[5]Chatterjee, Rajdeep &amp; Mazumdar, Saptarshi &amp; Sherratt, Robert &amp; Halder, Rohit &amp; Maitra, Tanmoy &amp; Giri, Debasis. (2021). Real Time Speech Emotion Analysis for Smart Home Assistants. IEEE Transactions on Consumer Electronics. PP. 1-1. 10.1109/TCE.2021.3056421.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0"/>
          <p:cNvSpPr txBox="1"/>
          <p:nvPr>
            <p:ph type="title"/>
          </p:nvPr>
        </p:nvSpPr>
        <p:spPr>
          <a:xfrm>
            <a:off x="1077361" y="506994"/>
            <a:ext cx="4157593" cy="768232"/>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REFERENCES</a:t>
            </a:r>
            <a:endParaRPr/>
          </a:p>
        </p:txBody>
      </p:sp>
      <p:sp>
        <p:nvSpPr>
          <p:cNvPr id="296" name="Google Shape;296;p40"/>
          <p:cNvSpPr txBox="1"/>
          <p:nvPr/>
        </p:nvSpPr>
        <p:spPr>
          <a:xfrm>
            <a:off x="1077361" y="1520981"/>
            <a:ext cx="9995027" cy="14772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Gill Sans"/>
                <a:ea typeface="Gill Sans"/>
                <a:cs typeface="Gill Sans"/>
                <a:sym typeface="Gill Sans"/>
              </a:rPr>
              <a:t>[6] Krishna Chauhan, Kamalesh Kumar Sharma, Tarun Varma, "MNITJ-SEHSD: A Hindi Emotional Speech Database". " DOI : 10.1109/IC3S57698.2023.10169497 in IEEE Access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Gill Sans"/>
                <a:ea typeface="Gill Sans"/>
                <a:cs typeface="Gill Sans"/>
                <a:sym typeface="Gill Sans"/>
              </a:rPr>
              <a:t>[7] Shashidhar G. Koolagudi, Ramu Reddy, Jainath Yadav, K. Sreenivasa Rao, "IITKGP-SEHSC : Hindi speech corpus for emotion analysis" in IEEE Access, doi: 10.1109/ICDECOM.2011.5738540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0C0C"/>
        </a:solidFill>
      </p:bgPr>
    </p:bg>
    <p:spTree>
      <p:nvGrpSpPr>
        <p:cNvPr id="301" name="Shape 301"/>
        <p:cNvGrpSpPr/>
        <p:nvPr/>
      </p:nvGrpSpPr>
      <p:grpSpPr>
        <a:xfrm>
          <a:off x="0" y="0"/>
          <a:ext cx="0" cy="0"/>
          <a:chOff x="0" y="0"/>
          <a:chExt cx="0" cy="0"/>
        </a:xfrm>
      </p:grpSpPr>
      <p:sp>
        <p:nvSpPr>
          <p:cNvPr id="302" name="Google Shape;302;p41"/>
          <p:cNvSpPr txBox="1"/>
          <p:nvPr>
            <p:ph type="title"/>
          </p:nvPr>
        </p:nvSpPr>
        <p:spPr>
          <a:xfrm>
            <a:off x="5906040" y="2731376"/>
            <a:ext cx="4451773" cy="1174991"/>
          </a:xfrm>
          <a:prstGeom prst="rect">
            <a:avLst/>
          </a:prstGeom>
          <a:noFill/>
          <a:ln cap="sq" cmpd="sng" w="31750">
            <a:solidFill>
              <a:schemeClr val="lt1"/>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chemeClr val="lt1"/>
              </a:buClr>
              <a:buSzPts val="2800"/>
              <a:buFont typeface="Gill Sans"/>
              <a:buNone/>
            </a:pPr>
            <a:r>
              <a:rPr lang="en-IN">
                <a:solidFill>
                  <a:schemeClr val="lt1"/>
                </a:solidFill>
              </a:rPr>
              <a:t>THANK YOU</a:t>
            </a:r>
            <a:endParaRPr/>
          </a:p>
        </p:txBody>
      </p:sp>
      <p:pic>
        <p:nvPicPr>
          <p:cNvPr descr="Hand with pen pointing at financial numbers" id="303" name="Google Shape;303;p41"/>
          <p:cNvPicPr preferRelativeResize="0"/>
          <p:nvPr/>
        </p:nvPicPr>
        <p:blipFill rotWithShape="1">
          <a:blip r:embed="rId3">
            <a:alphaModFix/>
          </a:blip>
          <a:srcRect b="-1" l="0" r="0" t="0"/>
          <a:stretch/>
        </p:blipFill>
        <p:spPr>
          <a:xfrm>
            <a:off x="20" y="10"/>
            <a:ext cx="4657325" cy="685799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sp>
        <p:nvSpPr>
          <p:cNvPr id="120" name="Google Shape;120;p1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1" name="Google Shape;121;p17"/>
          <p:cNvSpPr/>
          <p:nvPr/>
        </p:nvSpPr>
        <p:spPr>
          <a:xfrm>
            <a:off x="0" y="0"/>
            <a:ext cx="4654200" cy="685800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2" name="Google Shape;122;p17"/>
          <p:cNvSpPr txBox="1"/>
          <p:nvPr>
            <p:ph type="title"/>
          </p:nvPr>
        </p:nvSpPr>
        <p:spPr>
          <a:xfrm>
            <a:off x="645161" y="2362391"/>
            <a:ext cx="3363900" cy="1495800"/>
          </a:xfrm>
          <a:prstGeom prst="rect">
            <a:avLst/>
          </a:prstGeom>
          <a:noFill/>
          <a:ln cap="sq" cmpd="sng" w="31750">
            <a:solidFill>
              <a:srgbClr val="FFFFF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FFFFFF"/>
              </a:buClr>
              <a:buSzPts val="2800"/>
              <a:buFont typeface="Gill Sans"/>
              <a:buNone/>
            </a:pPr>
            <a:r>
              <a:rPr lang="en-IN">
                <a:solidFill>
                  <a:srgbClr val="FFFFFF"/>
                </a:solidFill>
              </a:rPr>
              <a:t>PROBLEM STATEMENT</a:t>
            </a:r>
            <a:endParaRPr>
              <a:solidFill>
                <a:srgbClr val="FFFFFF"/>
              </a:solidFill>
            </a:endParaRPr>
          </a:p>
        </p:txBody>
      </p:sp>
      <p:sp>
        <p:nvSpPr>
          <p:cNvPr id="123" name="Google Shape;123;p17"/>
          <p:cNvSpPr txBox="1"/>
          <p:nvPr/>
        </p:nvSpPr>
        <p:spPr>
          <a:xfrm>
            <a:off x="5189121" y="2294680"/>
            <a:ext cx="6274200" cy="16317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000">
                <a:solidFill>
                  <a:schemeClr val="dk1"/>
                </a:solidFill>
                <a:latin typeface="Gill Sans"/>
                <a:ea typeface="Gill Sans"/>
                <a:cs typeface="Gill Sans"/>
                <a:sym typeface="Gill Sans"/>
              </a:rPr>
              <a:t>To accurately detect and categorized human emotions from user voice (on Hindi dataset), with the objective of enhancing applications in areas such as human-computer interaction, sentiment analysis, mental health assessment, and customer service.</a:t>
            </a:r>
            <a:endParaRPr sz="2000">
              <a:solidFill>
                <a:schemeClr val="dk1"/>
              </a:solidFill>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p:nvPr/>
        </p:nvSpPr>
        <p:spPr>
          <a:xfrm>
            <a:off x="0" y="0"/>
            <a:ext cx="12192000" cy="68580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30" name="Google Shape;130;p18"/>
          <p:cNvSpPr/>
          <p:nvPr/>
        </p:nvSpPr>
        <p:spPr>
          <a:xfrm>
            <a:off x="0" y="0"/>
            <a:ext cx="4654200" cy="685800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31" name="Google Shape;131;p18"/>
          <p:cNvSpPr txBox="1"/>
          <p:nvPr>
            <p:ph type="title"/>
          </p:nvPr>
        </p:nvSpPr>
        <p:spPr>
          <a:xfrm>
            <a:off x="534825" y="2146948"/>
            <a:ext cx="3363900" cy="1495800"/>
          </a:xfrm>
          <a:prstGeom prst="rect">
            <a:avLst/>
          </a:prstGeom>
          <a:noFill/>
          <a:ln cap="sq" cmpd="sng" w="31750">
            <a:solidFill>
              <a:srgbClr val="FFFFF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FFFFFF"/>
              </a:buClr>
              <a:buSzPts val="2800"/>
              <a:buFont typeface="Gill Sans"/>
              <a:buNone/>
            </a:pPr>
            <a:r>
              <a:rPr lang="en-IN">
                <a:solidFill>
                  <a:srgbClr val="FFFFFF"/>
                </a:solidFill>
              </a:rPr>
              <a:t>MOTIVATION</a:t>
            </a:r>
            <a:endParaRPr/>
          </a:p>
        </p:txBody>
      </p:sp>
      <p:sp>
        <p:nvSpPr>
          <p:cNvPr id="132" name="Google Shape;132;p18"/>
          <p:cNvSpPr txBox="1"/>
          <p:nvPr/>
        </p:nvSpPr>
        <p:spPr>
          <a:xfrm>
            <a:off x="5465346" y="2079237"/>
            <a:ext cx="6274200" cy="16317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000">
                <a:solidFill>
                  <a:schemeClr val="dk1"/>
                </a:solidFill>
                <a:latin typeface="Gill Sans"/>
                <a:ea typeface="Gill Sans"/>
                <a:cs typeface="Gill Sans"/>
                <a:sym typeface="Gill Sans"/>
              </a:rPr>
              <a:t>By enabling computers to not only detect but also understand and respond to human emotions, we open up a world of possibilities across various domains, from healthcare, enhanced user Interaction, customer feedback analysis and education and special needs .</a:t>
            </a:r>
            <a:endParaRPr sz="2000">
              <a:solidFill>
                <a:schemeClr val="dk1"/>
              </a:solidFill>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p:nvPr/>
        </p:nvSpPr>
        <p:spPr>
          <a:xfrm>
            <a:off x="0" y="0"/>
            <a:ext cx="12192000" cy="68580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39" name="Google Shape;139;p19"/>
          <p:cNvSpPr/>
          <p:nvPr/>
        </p:nvSpPr>
        <p:spPr>
          <a:xfrm>
            <a:off x="0" y="0"/>
            <a:ext cx="4654200" cy="685800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40" name="Google Shape;140;p19"/>
          <p:cNvSpPr txBox="1"/>
          <p:nvPr>
            <p:ph type="title"/>
          </p:nvPr>
        </p:nvSpPr>
        <p:spPr>
          <a:xfrm>
            <a:off x="645147" y="2254669"/>
            <a:ext cx="3363900" cy="1495800"/>
          </a:xfrm>
          <a:prstGeom prst="rect">
            <a:avLst/>
          </a:prstGeom>
          <a:noFill/>
          <a:ln cap="sq" cmpd="sng" w="31750">
            <a:solidFill>
              <a:srgbClr val="FFFFF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FFFFFF"/>
              </a:buClr>
              <a:buSzPts val="2800"/>
              <a:buFont typeface="Gill Sans"/>
              <a:buNone/>
            </a:pPr>
            <a:r>
              <a:rPr lang="en-IN">
                <a:solidFill>
                  <a:srgbClr val="FFFFFF"/>
                </a:solidFill>
              </a:rPr>
              <a:t>OBJECTIVES </a:t>
            </a:r>
            <a:endParaRPr/>
          </a:p>
        </p:txBody>
      </p:sp>
      <p:sp>
        <p:nvSpPr>
          <p:cNvPr id="141" name="Google Shape;141;p19"/>
          <p:cNvSpPr txBox="1"/>
          <p:nvPr/>
        </p:nvSpPr>
        <p:spPr>
          <a:xfrm>
            <a:off x="5239740" y="830407"/>
            <a:ext cx="6274200" cy="5232600"/>
          </a:xfrm>
          <a:prstGeom prst="rect">
            <a:avLst/>
          </a:prstGeom>
          <a:noFill/>
          <a:ln>
            <a:noFill/>
          </a:ln>
        </p:spPr>
        <p:txBody>
          <a:bodyPr anchorCtr="0" anchor="t" bIns="45700" lIns="91425" spcFirstLastPara="1" rIns="91425" wrap="square" tIns="45700">
            <a:spAutoFit/>
          </a:bodyPr>
          <a:lstStyle/>
          <a:p>
            <a:pPr indent="-355600" lvl="0" marL="457200" rtl="0" algn="just">
              <a:lnSpc>
                <a:spcPct val="115000"/>
              </a:lnSpc>
              <a:spcBef>
                <a:spcPts val="0"/>
              </a:spcBef>
              <a:spcAft>
                <a:spcPts val="0"/>
              </a:spcAft>
              <a:buClr>
                <a:schemeClr val="dk1"/>
              </a:buClr>
              <a:buSzPts val="2000"/>
              <a:buFont typeface="Gill Sans"/>
              <a:buChar char="●"/>
            </a:pPr>
            <a:r>
              <a:rPr b="1" lang="en-IN" sz="2000">
                <a:solidFill>
                  <a:schemeClr val="dk1"/>
                </a:solidFill>
                <a:latin typeface="Gill Sans"/>
                <a:ea typeface="Gill Sans"/>
                <a:cs typeface="Gill Sans"/>
                <a:sym typeface="Gill Sans"/>
              </a:rPr>
              <a:t>Emotion Classification</a:t>
            </a:r>
            <a:r>
              <a:rPr lang="en-IN" sz="2000">
                <a:solidFill>
                  <a:schemeClr val="dk1"/>
                </a:solidFill>
                <a:latin typeface="Gill Sans"/>
                <a:ea typeface="Gill Sans"/>
                <a:cs typeface="Gill Sans"/>
                <a:sym typeface="Gill Sans"/>
              </a:rPr>
              <a:t>: Develop a machine learning model that accurately classifies human emotions conveyed in spoken language, including </a:t>
            </a:r>
            <a:r>
              <a:rPr lang="en-IN" sz="2000">
                <a:solidFill>
                  <a:schemeClr val="dk1"/>
                </a:solidFill>
                <a:latin typeface="Gill Sans"/>
                <a:ea typeface="Gill Sans"/>
                <a:cs typeface="Gill Sans"/>
                <a:sym typeface="Gill Sans"/>
              </a:rPr>
              <a:t>happy, angry, neutral, sad, and fear.</a:t>
            </a:r>
            <a:endParaRPr sz="2000">
              <a:solidFill>
                <a:schemeClr val="dk1"/>
              </a:solidFill>
              <a:latin typeface="Gill Sans"/>
              <a:ea typeface="Gill Sans"/>
              <a:cs typeface="Gill Sans"/>
              <a:sym typeface="Gill Sans"/>
            </a:endParaRPr>
          </a:p>
          <a:p>
            <a:pPr indent="0" lvl="0" marL="0" rtl="0" algn="just">
              <a:lnSpc>
                <a:spcPct val="115000"/>
              </a:lnSpc>
              <a:spcBef>
                <a:spcPts val="0"/>
              </a:spcBef>
              <a:spcAft>
                <a:spcPts val="0"/>
              </a:spcAft>
              <a:buNone/>
            </a:pPr>
            <a:r>
              <a:t/>
            </a:r>
            <a:endParaRPr sz="1100">
              <a:solidFill>
                <a:schemeClr val="dk1"/>
              </a:solidFill>
              <a:latin typeface="Gill Sans"/>
              <a:ea typeface="Gill Sans"/>
              <a:cs typeface="Gill Sans"/>
              <a:sym typeface="Gill Sans"/>
            </a:endParaRPr>
          </a:p>
          <a:p>
            <a:pPr indent="-355600" lvl="0" marL="355600" rtl="0" algn="just">
              <a:lnSpc>
                <a:spcPct val="115000"/>
              </a:lnSpc>
              <a:spcBef>
                <a:spcPts val="0"/>
              </a:spcBef>
              <a:spcAft>
                <a:spcPts val="0"/>
              </a:spcAft>
              <a:buClr>
                <a:schemeClr val="dk1"/>
              </a:buClr>
              <a:buSzPts val="2000"/>
              <a:buChar char="●"/>
            </a:pPr>
            <a:r>
              <a:rPr b="1" lang="en-IN" sz="2000">
                <a:solidFill>
                  <a:schemeClr val="dk1"/>
                </a:solidFill>
                <a:latin typeface="Gill Sans"/>
                <a:ea typeface="Gill Sans"/>
                <a:cs typeface="Gill Sans"/>
                <a:sym typeface="Gill Sans"/>
              </a:rPr>
              <a:t>Real-Time Processing</a:t>
            </a:r>
            <a:r>
              <a:rPr lang="en-IN" sz="2000">
                <a:solidFill>
                  <a:schemeClr val="dk1"/>
                </a:solidFill>
                <a:latin typeface="Gill Sans"/>
                <a:ea typeface="Gill Sans"/>
                <a:cs typeface="Gill Sans"/>
                <a:sym typeface="Gill Sans"/>
              </a:rPr>
              <a:t>: Implement the system to perform emotion recognition in real-time, with minimal latency, enabling timely and meaningful responses.</a:t>
            </a:r>
            <a:endParaRPr sz="2000">
              <a:solidFill>
                <a:schemeClr val="dk1"/>
              </a:solidFill>
              <a:latin typeface="Gill Sans"/>
              <a:ea typeface="Gill Sans"/>
              <a:cs typeface="Gill Sans"/>
              <a:sym typeface="Gill Sans"/>
            </a:endParaRPr>
          </a:p>
          <a:p>
            <a:pPr indent="0" lvl="0" marL="0" rtl="0" algn="just">
              <a:lnSpc>
                <a:spcPct val="115000"/>
              </a:lnSpc>
              <a:spcBef>
                <a:spcPts val="0"/>
              </a:spcBef>
              <a:spcAft>
                <a:spcPts val="0"/>
              </a:spcAft>
              <a:buNone/>
            </a:pPr>
            <a:r>
              <a:t/>
            </a:r>
            <a:endParaRPr sz="1100">
              <a:solidFill>
                <a:schemeClr val="dk1"/>
              </a:solidFill>
              <a:latin typeface="Gill Sans"/>
              <a:ea typeface="Gill Sans"/>
              <a:cs typeface="Gill Sans"/>
              <a:sym typeface="Gill Sans"/>
            </a:endParaRPr>
          </a:p>
          <a:p>
            <a:pPr indent="-355600" lvl="0" marL="355600" rtl="0" algn="just">
              <a:lnSpc>
                <a:spcPct val="115000"/>
              </a:lnSpc>
              <a:spcBef>
                <a:spcPts val="0"/>
              </a:spcBef>
              <a:spcAft>
                <a:spcPts val="0"/>
              </a:spcAft>
              <a:buClr>
                <a:schemeClr val="dk1"/>
              </a:buClr>
              <a:buSzPts val="2000"/>
              <a:buChar char="●"/>
            </a:pPr>
            <a:r>
              <a:rPr b="1" lang="en-IN" sz="2000">
                <a:solidFill>
                  <a:schemeClr val="dk1"/>
                </a:solidFill>
                <a:latin typeface="Gill Sans"/>
                <a:ea typeface="Gill Sans"/>
                <a:cs typeface="Gill Sans"/>
                <a:sym typeface="Gill Sans"/>
              </a:rPr>
              <a:t>Robustness</a:t>
            </a:r>
            <a:r>
              <a:rPr lang="en-IN" sz="2000">
                <a:solidFill>
                  <a:schemeClr val="dk1"/>
                </a:solidFill>
                <a:latin typeface="Gill Sans"/>
                <a:ea typeface="Gill Sans"/>
                <a:cs typeface="Gill Sans"/>
                <a:sym typeface="Gill Sans"/>
              </a:rPr>
              <a:t>: Create a model that can recognize emotions accurately even in the presence of background noise, varying recording conditions, and different accents.</a:t>
            </a:r>
            <a:endParaRPr sz="2000">
              <a:solidFill>
                <a:schemeClr val="dk1"/>
              </a:solidFill>
              <a:latin typeface="Gill Sans"/>
              <a:ea typeface="Gill Sans"/>
              <a:cs typeface="Gill Sans"/>
              <a:sym typeface="Gill Sans"/>
            </a:endParaRPr>
          </a:p>
          <a:p>
            <a:pPr indent="0" lvl="0" marL="0" rtl="0" algn="just">
              <a:lnSpc>
                <a:spcPct val="115000"/>
              </a:lnSpc>
              <a:spcBef>
                <a:spcPts val="0"/>
              </a:spcBef>
              <a:spcAft>
                <a:spcPts val="0"/>
              </a:spcAft>
              <a:buNone/>
            </a:pPr>
            <a:r>
              <a:t/>
            </a:r>
            <a:endParaRPr sz="1100">
              <a:solidFill>
                <a:schemeClr val="dk1"/>
              </a:solidFill>
              <a:latin typeface="Gill Sans"/>
              <a:ea typeface="Gill Sans"/>
              <a:cs typeface="Gill Sans"/>
              <a:sym typeface="Gill Sans"/>
            </a:endParaRPr>
          </a:p>
          <a:p>
            <a:pPr indent="-355600" lvl="0" marL="355600" rtl="0" algn="just">
              <a:lnSpc>
                <a:spcPct val="115000"/>
              </a:lnSpc>
              <a:spcBef>
                <a:spcPts val="0"/>
              </a:spcBef>
              <a:spcAft>
                <a:spcPts val="0"/>
              </a:spcAft>
              <a:buClr>
                <a:schemeClr val="dk1"/>
              </a:buClr>
              <a:buSzPts val="2000"/>
              <a:buFont typeface="Gill Sans"/>
              <a:buChar char="●"/>
            </a:pPr>
            <a:r>
              <a:rPr b="1" lang="en-IN" sz="2000">
                <a:solidFill>
                  <a:schemeClr val="dk1"/>
                </a:solidFill>
                <a:latin typeface="Gill Sans"/>
                <a:ea typeface="Gill Sans"/>
                <a:cs typeface="Gill Sans"/>
                <a:sym typeface="Gill Sans"/>
              </a:rPr>
              <a:t>Enhanced Human-Computer Interaction</a:t>
            </a:r>
            <a:endParaRPr b="1" sz="2000">
              <a:solidFill>
                <a:schemeClr val="dk1"/>
              </a:solidFill>
              <a:latin typeface="Gill Sans"/>
              <a:ea typeface="Gill Sans"/>
              <a:cs typeface="Gill Sans"/>
              <a:sym typeface="Gill Sans"/>
            </a:endParaRPr>
          </a:p>
          <a:p>
            <a:pPr indent="0" lvl="0" marL="457200" marR="0" rtl="0" algn="just">
              <a:spcBef>
                <a:spcPts val="0"/>
              </a:spcBef>
              <a:spcAft>
                <a:spcPts val="0"/>
              </a:spcAft>
              <a:buNone/>
            </a:pPr>
            <a:r>
              <a:t/>
            </a:r>
            <a:endParaRPr sz="2000">
              <a:solidFill>
                <a:schemeClr val="dk1"/>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675354" y="527579"/>
            <a:ext cx="3961435" cy="864107"/>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LITERATURE REVIEW</a:t>
            </a:r>
            <a:endParaRPr/>
          </a:p>
        </p:txBody>
      </p:sp>
      <p:graphicFrame>
        <p:nvGraphicFramePr>
          <p:cNvPr id="147" name="Google Shape;147;p20"/>
          <p:cNvGraphicFramePr/>
          <p:nvPr/>
        </p:nvGraphicFramePr>
        <p:xfrm>
          <a:off x="1145762" y="1793650"/>
          <a:ext cx="3000000" cy="3000000"/>
        </p:xfrm>
        <a:graphic>
          <a:graphicData uri="http://schemas.openxmlformats.org/drawingml/2006/table">
            <a:tbl>
              <a:tblPr bandRow="1" firstRow="1">
                <a:noFill/>
                <a:tableStyleId>{D592C2C7-D156-40C6-BCD7-331DF340D894}</a:tableStyleId>
              </a:tblPr>
              <a:tblGrid>
                <a:gridCol w="1498025"/>
                <a:gridCol w="1802150"/>
                <a:gridCol w="1650075"/>
                <a:gridCol w="1650075"/>
                <a:gridCol w="1650075"/>
                <a:gridCol w="1650075"/>
              </a:tblGrid>
              <a:tr h="765100">
                <a:tc>
                  <a:txBody>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Gill Sans"/>
                          <a:ea typeface="Gill Sans"/>
                          <a:cs typeface="Gill Sans"/>
                          <a:sym typeface="Gill Sans"/>
                        </a:rPr>
                        <a:t>Title</a:t>
                      </a:r>
                      <a:endParaRPr sz="1800" u="none" cap="none" strike="noStrike">
                        <a:solidFill>
                          <a:schemeClr val="dk1"/>
                        </a:solidFil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Gill Sans"/>
                          <a:ea typeface="Gill Sans"/>
                          <a:cs typeface="Gill Sans"/>
                          <a:sym typeface="Gill Sans"/>
                        </a:rPr>
                        <a:t>Author</a:t>
                      </a:r>
                      <a:endParaRPr sz="1800" u="none" cap="none" strike="noStrike">
                        <a:solidFill>
                          <a:schemeClr val="dk1"/>
                        </a:solidFil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Gill Sans"/>
                          <a:ea typeface="Gill Sans"/>
                          <a:cs typeface="Gill Sans"/>
                          <a:sym typeface="Gill Sans"/>
                        </a:rPr>
                        <a:t>Objective</a:t>
                      </a:r>
                      <a:endParaRPr sz="1800" u="none" cap="none" strike="noStrike">
                        <a:solidFill>
                          <a:schemeClr val="dk1"/>
                        </a:solidFil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Gill Sans"/>
                          <a:ea typeface="Gill Sans"/>
                          <a:cs typeface="Gill Sans"/>
                          <a:sym typeface="Gill Sans"/>
                        </a:rPr>
                        <a:t>Outcomes</a:t>
                      </a:r>
                      <a:endParaRPr sz="1800" u="none" cap="none" strike="noStrike">
                        <a:solidFill>
                          <a:schemeClr val="dk1"/>
                        </a:solidFil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Gill Sans"/>
                          <a:ea typeface="Gill Sans"/>
                          <a:cs typeface="Gill Sans"/>
                          <a:sym typeface="Gill Sans"/>
                        </a:rPr>
                        <a:t>Conclusion</a:t>
                      </a:r>
                      <a:endParaRPr sz="1800" u="none" cap="none" strike="noStrike">
                        <a:solidFill>
                          <a:schemeClr val="dk1"/>
                        </a:solidFill>
                      </a:endParaRPr>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1100"/>
                        <a:buFont typeface="Arial"/>
                        <a:buNone/>
                      </a:pPr>
                      <a:r>
                        <a:rPr b="1" i="0" lang="en-IN" sz="1800" u="none" cap="none" strike="noStrike">
                          <a:solidFill>
                            <a:schemeClr val="dk1"/>
                          </a:solidFill>
                          <a:latin typeface="Gill Sans"/>
                          <a:ea typeface="Gill Sans"/>
                          <a:cs typeface="Gill Sans"/>
                          <a:sym typeface="Gill Sans"/>
                        </a:rPr>
                        <a:t>Organization</a:t>
                      </a:r>
                      <a:r>
                        <a:rPr lang="en-IN" sz="1800" u="none" cap="none" strike="noStrike">
                          <a:latin typeface="Gill Sans"/>
                          <a:ea typeface="Gill Sans"/>
                          <a:cs typeface="Gill Sans"/>
                          <a:sym typeface="Gill Sans"/>
                        </a:rPr>
                        <a:t> and Year</a:t>
                      </a:r>
                      <a:endParaRPr i="0" sz="1800" u="none" cap="none" strike="noStrike">
                        <a:solidFill>
                          <a:schemeClr val="dk1"/>
                        </a:solidFill>
                        <a:latin typeface="Gill Sans"/>
                        <a:ea typeface="Gill Sans"/>
                        <a:cs typeface="Gill Sans"/>
                        <a:sym typeface="Gill Sans"/>
                      </a:endParaRPr>
                    </a:p>
                  </a:txBody>
                  <a:tcPr marT="45725" marB="45725" marR="91450" marL="91450" anchor="ctr"/>
                </a:tc>
              </a:tr>
              <a:tr h="2505600">
                <a:tc>
                  <a:txBody>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Gill Sans"/>
                          <a:ea typeface="Gill Sans"/>
                          <a:cs typeface="Gill Sans"/>
                          <a:sym typeface="Gill Sans"/>
                        </a:rPr>
                        <a:t>A Comprehensive Review of Speech Emotion</a:t>
                      </a:r>
                      <a:endParaRPr sz="1600" u="none" cap="none" strike="noStrike">
                        <a:latin typeface="Gill Sans"/>
                        <a:ea typeface="Gill Sans"/>
                        <a:cs typeface="Gill Sans"/>
                        <a:sym typeface="Gill Sans"/>
                      </a:endParaRPr>
                    </a:p>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Gill Sans"/>
                          <a:ea typeface="Gill Sans"/>
                          <a:cs typeface="Gill Sans"/>
                          <a:sym typeface="Gill Sans"/>
                        </a:rPr>
                        <a:t>Recognition Systems</a:t>
                      </a:r>
                      <a:endParaRPr sz="1600" u="none" cap="none" strike="noStrike">
                        <a:latin typeface="Gill Sans"/>
                        <a:ea typeface="Gill Sans"/>
                        <a:cs typeface="Gill Sans"/>
                        <a:sym typeface="Gill Sans"/>
                      </a:endParaRPr>
                    </a:p>
                  </a:txBody>
                  <a:tcPr marT="45725" marB="45725" marR="68575" marL="68575"/>
                </a:tc>
                <a:tc>
                  <a:txBody>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Gill Sans"/>
                          <a:ea typeface="Gill Sans"/>
                          <a:cs typeface="Gill Sans"/>
                          <a:sym typeface="Gill Sans"/>
                        </a:rPr>
                        <a:t>Taiba Majid Wani,</a:t>
                      </a:r>
                      <a:endParaRPr sz="1600" u="none" cap="none" strike="noStrike">
                        <a:latin typeface="Gill Sans"/>
                        <a:ea typeface="Gill Sans"/>
                        <a:cs typeface="Gill Sans"/>
                        <a:sym typeface="Gill Sans"/>
                      </a:endParaRPr>
                    </a:p>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Gill Sans"/>
                          <a:ea typeface="Gill Sans"/>
                          <a:cs typeface="Gill Sans"/>
                          <a:sym typeface="Gill Sans"/>
                        </a:rPr>
                        <a:t>Mira Kartiwi,</a:t>
                      </a:r>
                      <a:endParaRPr sz="1600" u="none" cap="none" strike="noStrike">
                        <a:latin typeface="Gill Sans"/>
                        <a:ea typeface="Gill Sans"/>
                        <a:cs typeface="Gill Sans"/>
                        <a:sym typeface="Gill Sans"/>
                      </a:endParaRPr>
                    </a:p>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Gill Sans"/>
                          <a:ea typeface="Gill Sans"/>
                          <a:cs typeface="Gill Sans"/>
                          <a:sym typeface="Gill Sans"/>
                        </a:rPr>
                        <a:t>Eliathamby Ambikairajah</a:t>
                      </a:r>
                      <a:endParaRPr sz="1600" u="none" cap="none" strike="noStrike">
                        <a:latin typeface="Gill Sans"/>
                        <a:ea typeface="Gill Sans"/>
                        <a:cs typeface="Gill Sans"/>
                        <a:sym typeface="Gill Sans"/>
                      </a:endParaRPr>
                    </a:p>
                  </a:txBody>
                  <a:tcPr marT="45725" marB="45725" marR="68575" marL="68575"/>
                </a:tc>
                <a:tc>
                  <a:txBody>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Gill Sans"/>
                          <a:ea typeface="Gill Sans"/>
                          <a:cs typeface="Gill Sans"/>
                          <a:sym typeface="Gill Sans"/>
                        </a:rPr>
                        <a:t>To explore and understand different Machine Learning and Deep Learning models for Speech Emotion Recognition.</a:t>
                      </a:r>
                      <a:endParaRPr sz="1600" u="none" cap="none" strike="noStrike">
                        <a:latin typeface="Gill Sans"/>
                        <a:ea typeface="Gill Sans"/>
                        <a:cs typeface="Gill Sans"/>
                        <a:sym typeface="Gill Sans"/>
                      </a:endParaRPr>
                    </a:p>
                  </a:txBody>
                  <a:tcPr marT="45725" marB="45725" marR="68575" marL="68575"/>
                </a:tc>
                <a:tc>
                  <a:txBody>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Gill Sans"/>
                          <a:ea typeface="Gill Sans"/>
                          <a:cs typeface="Gill Sans"/>
                          <a:sym typeface="Gill Sans"/>
                        </a:rPr>
                        <a:t>Accuracy of 86.06% achieved using Convolutional Neural Network on Berlin Emotional Database.  </a:t>
                      </a:r>
                      <a:endParaRPr sz="1600" u="none" cap="none" strike="noStrike">
                        <a:latin typeface="Gill Sans"/>
                        <a:ea typeface="Gill Sans"/>
                        <a:cs typeface="Gill Sans"/>
                        <a:sym typeface="Gill Sans"/>
                      </a:endParaRPr>
                    </a:p>
                  </a:txBody>
                  <a:tcPr marT="45725" marB="45725" marR="68575" marL="68575"/>
                </a:tc>
                <a:tc>
                  <a:txBody>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Gill Sans"/>
                          <a:ea typeface="Gill Sans"/>
                          <a:cs typeface="Gill Sans"/>
                          <a:sym typeface="Gill Sans"/>
                        </a:rPr>
                        <a:t>After studying different models concluded that CNN is best suitable model for Speech Emotional Detection which give high accuracy </a:t>
                      </a:r>
                      <a:endParaRPr sz="1600" u="none" cap="none" strike="noStrike">
                        <a:latin typeface="Gill Sans"/>
                        <a:ea typeface="Gill Sans"/>
                        <a:cs typeface="Gill Sans"/>
                        <a:sym typeface="Gill Sans"/>
                      </a:endParaRPr>
                    </a:p>
                  </a:txBody>
                  <a:tcPr marT="45725" marB="45725" marR="68575" marL="68575"/>
                </a:tc>
                <a:tc>
                  <a:txBody>
                    <a:bodyPr/>
                    <a:lstStyle/>
                    <a:p>
                      <a:pPr indent="0" lvl="0" marL="0" marR="0" rtl="0" algn="ctr">
                        <a:lnSpc>
                          <a:spcPct val="100000"/>
                        </a:lnSpc>
                        <a:spcBef>
                          <a:spcPts val="0"/>
                        </a:spcBef>
                        <a:spcAft>
                          <a:spcPts val="0"/>
                        </a:spcAft>
                        <a:buClr>
                          <a:srgbClr val="000000"/>
                        </a:buClr>
                        <a:buSzPts val="1600"/>
                        <a:buFont typeface="Arial"/>
                        <a:buNone/>
                      </a:pPr>
                      <a:r>
                        <a:rPr lang="en-IN" sz="1600" u="none" cap="none" strike="noStrike">
                          <a:solidFill>
                            <a:srgbClr val="000000"/>
                          </a:solidFill>
                          <a:latin typeface="Gill Sans"/>
                          <a:ea typeface="Gill Sans"/>
                          <a:cs typeface="Gill Sans"/>
                          <a:sym typeface="Gill Sans"/>
                        </a:rPr>
                        <a:t>IEEE - 2021</a:t>
                      </a:r>
                      <a:endParaRPr b="0" i="0" sz="1600" u="none" cap="none" strike="noStrike">
                        <a:solidFill>
                          <a:srgbClr val="000000"/>
                        </a:solidFill>
                        <a:latin typeface="Gill Sans"/>
                        <a:ea typeface="Gill Sans"/>
                        <a:cs typeface="Gill Sans"/>
                        <a:sym typeface="Gill Sans"/>
                      </a:endParaRPr>
                    </a:p>
                  </a:txBody>
                  <a:tcPr marT="45725" marB="45725" marR="68575" marL="6857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txBox="1"/>
          <p:nvPr>
            <p:ph type="title"/>
          </p:nvPr>
        </p:nvSpPr>
        <p:spPr>
          <a:xfrm>
            <a:off x="675354" y="527579"/>
            <a:ext cx="3961435" cy="864107"/>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LITERATURE REVIEW</a:t>
            </a:r>
            <a:endParaRPr/>
          </a:p>
        </p:txBody>
      </p:sp>
      <p:graphicFrame>
        <p:nvGraphicFramePr>
          <p:cNvPr id="153" name="Google Shape;153;p21"/>
          <p:cNvGraphicFramePr/>
          <p:nvPr/>
        </p:nvGraphicFramePr>
        <p:xfrm>
          <a:off x="1145762" y="1628800"/>
          <a:ext cx="3000000" cy="3000000"/>
        </p:xfrm>
        <a:graphic>
          <a:graphicData uri="http://schemas.openxmlformats.org/drawingml/2006/table">
            <a:tbl>
              <a:tblPr bandRow="1" firstRow="1">
                <a:noFill/>
                <a:tableStyleId>{D592C2C7-D156-40C6-BCD7-331DF340D894}</a:tableStyleId>
              </a:tblPr>
              <a:tblGrid>
                <a:gridCol w="1498025"/>
                <a:gridCol w="1802150"/>
                <a:gridCol w="1650075"/>
                <a:gridCol w="1650075"/>
                <a:gridCol w="1650075"/>
                <a:gridCol w="1650075"/>
              </a:tblGrid>
              <a:tr h="765100">
                <a:tc>
                  <a:txBody>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Gill Sans"/>
                          <a:ea typeface="Gill Sans"/>
                          <a:cs typeface="Gill Sans"/>
                          <a:sym typeface="Gill Sans"/>
                        </a:rPr>
                        <a:t>Title</a:t>
                      </a:r>
                      <a:endParaRPr sz="1800" u="none" cap="none" strike="noStrike">
                        <a:solidFill>
                          <a:schemeClr val="dk1"/>
                        </a:solidFil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Gill Sans"/>
                          <a:ea typeface="Gill Sans"/>
                          <a:cs typeface="Gill Sans"/>
                          <a:sym typeface="Gill Sans"/>
                        </a:rPr>
                        <a:t>Author</a:t>
                      </a:r>
                      <a:endParaRPr sz="1800" u="none" cap="none" strike="noStrike">
                        <a:solidFill>
                          <a:schemeClr val="dk1"/>
                        </a:solidFil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Gill Sans"/>
                          <a:ea typeface="Gill Sans"/>
                          <a:cs typeface="Gill Sans"/>
                          <a:sym typeface="Gill Sans"/>
                        </a:rPr>
                        <a:t>Objective</a:t>
                      </a:r>
                      <a:endParaRPr sz="1800" u="none" cap="none" strike="noStrike">
                        <a:solidFill>
                          <a:schemeClr val="dk1"/>
                        </a:solidFil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Gill Sans"/>
                          <a:ea typeface="Gill Sans"/>
                          <a:cs typeface="Gill Sans"/>
                          <a:sym typeface="Gill Sans"/>
                        </a:rPr>
                        <a:t>Outcomes</a:t>
                      </a:r>
                      <a:endParaRPr sz="1800" u="none" cap="none" strike="noStrike">
                        <a:solidFill>
                          <a:schemeClr val="dk1"/>
                        </a:solidFil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Gill Sans"/>
                          <a:ea typeface="Gill Sans"/>
                          <a:cs typeface="Gill Sans"/>
                          <a:sym typeface="Gill Sans"/>
                        </a:rPr>
                        <a:t>Conclusion</a:t>
                      </a:r>
                      <a:endParaRPr sz="1800" u="none" cap="none" strike="noStrike">
                        <a:solidFill>
                          <a:schemeClr val="dk1"/>
                        </a:solidFil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Gill Sans"/>
                          <a:ea typeface="Gill Sans"/>
                          <a:cs typeface="Gill Sans"/>
                          <a:sym typeface="Gill Sans"/>
                        </a:rPr>
                        <a:t>Organization</a:t>
                      </a:r>
                      <a:r>
                        <a:rPr lang="en-IN" sz="1800" u="none" cap="none" strike="noStrike">
                          <a:latin typeface="Gill Sans"/>
                          <a:ea typeface="Gill Sans"/>
                          <a:cs typeface="Gill Sans"/>
                          <a:sym typeface="Gill Sans"/>
                        </a:rPr>
                        <a:t> and Year</a:t>
                      </a:r>
                      <a:endParaRPr i="0" sz="1800" u="none" cap="none" strike="noStrike">
                        <a:solidFill>
                          <a:schemeClr val="dk1"/>
                        </a:solidFill>
                        <a:latin typeface="Gill Sans"/>
                        <a:ea typeface="Gill Sans"/>
                        <a:cs typeface="Gill Sans"/>
                        <a:sym typeface="Gill Sans"/>
                      </a:endParaRPr>
                    </a:p>
                  </a:txBody>
                  <a:tcPr marT="45725" marB="45725" marR="91450" marL="91450" anchor="ctr"/>
                </a:tc>
              </a:tr>
              <a:tr h="2505600">
                <a:tc>
                  <a:txBody>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chemeClr val="dk1"/>
                          </a:solidFill>
                          <a:latin typeface="Gill Sans"/>
                          <a:ea typeface="Gill Sans"/>
                          <a:cs typeface="Gill Sans"/>
                          <a:sym typeface="Gill Sans"/>
                        </a:rPr>
                        <a:t>Deep Learning-Based Speech Emotion</a:t>
                      </a:r>
                      <a:endParaRPr sz="1600" u="none" cap="none" strike="noStrike"/>
                    </a:p>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chemeClr val="dk1"/>
                          </a:solidFill>
                          <a:latin typeface="Gill Sans"/>
                          <a:ea typeface="Gill Sans"/>
                          <a:cs typeface="Gill Sans"/>
                          <a:sym typeface="Gill Sans"/>
                        </a:rPr>
                        <a:t>Recognition Using Multi-Level Fusion of</a:t>
                      </a:r>
                      <a:endParaRPr sz="1600" u="none" cap="none" strike="noStrike"/>
                    </a:p>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chemeClr val="dk1"/>
                          </a:solidFill>
                          <a:latin typeface="Gill Sans"/>
                          <a:ea typeface="Gill Sans"/>
                          <a:cs typeface="Gill Sans"/>
                          <a:sym typeface="Gill Sans"/>
                        </a:rPr>
                        <a:t>Concurrent Features</a:t>
                      </a:r>
                      <a:endParaRPr sz="1600" u="none" cap="none" strike="noStrike"/>
                    </a:p>
                    <a:p>
                      <a:pPr indent="0" lvl="0" marL="0" marR="0" rtl="0" algn="ctr">
                        <a:lnSpc>
                          <a:spcPct val="100000"/>
                        </a:lnSpc>
                        <a:spcBef>
                          <a:spcPts val="0"/>
                        </a:spcBef>
                        <a:spcAft>
                          <a:spcPts val="0"/>
                        </a:spcAft>
                        <a:buClr>
                          <a:srgbClr val="000000"/>
                        </a:buClr>
                        <a:buSzPts val="1600"/>
                        <a:buFont typeface="Arial"/>
                        <a:buNone/>
                      </a:pPr>
                      <a:br>
                        <a:rPr lang="en-IN" sz="1600" u="none" cap="none" strike="noStrike"/>
                      </a:br>
                      <a:endParaRPr sz="16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600"/>
                        <a:buFont typeface="Gill Sans"/>
                        <a:buNone/>
                      </a:pPr>
                      <a:r>
                        <a:rPr b="0" i="0" lang="en-IN" sz="1600" u="none" cap="none" strike="noStrike">
                          <a:solidFill>
                            <a:schemeClr val="dk1"/>
                          </a:solidFill>
                          <a:latin typeface="Gill Sans"/>
                          <a:ea typeface="Gill Sans"/>
                          <a:cs typeface="Gill Sans"/>
                          <a:sym typeface="Gill Sans"/>
                        </a:rPr>
                        <a:t>SAMUEL KAKUBA 1,2, ALWIN POULOSE 3, AND DONG SEOG HAN</a:t>
                      </a:r>
                      <a:endParaRPr sz="1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chemeClr val="dk1"/>
                          </a:solidFill>
                          <a:latin typeface="Gill Sans"/>
                          <a:ea typeface="Gill Sans"/>
                          <a:cs typeface="Gill Sans"/>
                          <a:sym typeface="Gill Sans"/>
                        </a:rPr>
                        <a:t>Deep learning-based model named concurrent</a:t>
                      </a:r>
                      <a:endParaRPr sz="1600" u="none" cap="none" strike="noStrike"/>
                    </a:p>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chemeClr val="dk1"/>
                          </a:solidFill>
                          <a:latin typeface="Gill Sans"/>
                          <a:ea typeface="Gill Sans"/>
                          <a:cs typeface="Gill Sans"/>
                          <a:sym typeface="Gill Sans"/>
                        </a:rPr>
                        <a:t>spatial-temporal and grammatical (CoSTGA) model that concurrently learns spatial, temporal and semantic</a:t>
                      </a:r>
                      <a:endParaRPr sz="16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600"/>
                        <a:buFont typeface="Gill Sans"/>
                        <a:buNone/>
                      </a:pPr>
                      <a:r>
                        <a:rPr b="0" i="0" lang="en-IN" sz="1600" u="none" cap="none" strike="noStrike">
                          <a:solidFill>
                            <a:schemeClr val="dk1"/>
                          </a:solidFill>
                          <a:latin typeface="Gill Sans"/>
                          <a:ea typeface="Gill Sans"/>
                          <a:cs typeface="Gill Sans"/>
                          <a:sym typeface="Gill Sans"/>
                        </a:rPr>
                        <a:t>To increase effectivness of model by concurrently  learning all 3 features. jumps from 70% to 75%.</a:t>
                      </a:r>
                      <a:r>
                        <a:rPr b="1" i="0" lang="en-IN" sz="1600" u="none" cap="none" strike="noStrike">
                          <a:solidFill>
                            <a:schemeClr val="dk1"/>
                          </a:solidFill>
                          <a:latin typeface="Gill Sans"/>
                          <a:ea typeface="Gill Sans"/>
                          <a:cs typeface="Gill Sans"/>
                          <a:sym typeface="Gill Sans"/>
                        </a:rPr>
                        <a:t> </a:t>
                      </a:r>
                      <a:endParaRPr sz="1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chemeClr val="dk1"/>
                          </a:solidFill>
                          <a:latin typeface="Gill Sans"/>
                          <a:ea typeface="Gill Sans"/>
                          <a:cs typeface="Gill Sans"/>
                          <a:sym typeface="Gill Sans"/>
                        </a:rPr>
                        <a:t>Results imply that concurrently learned spatial-temporal features with semantic tendencies learned in a multi-level approach improve the model’s effectiveness and Robustness.</a:t>
                      </a:r>
                      <a:endParaRPr sz="1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IN" sz="1600" u="none" cap="none" strike="noStrike">
                          <a:latin typeface="Gill Sans"/>
                          <a:ea typeface="Gill Sans"/>
                          <a:cs typeface="Gill Sans"/>
                          <a:sym typeface="Gill Sans"/>
                        </a:rPr>
                        <a:t>IEEE - 2022</a:t>
                      </a:r>
                      <a:endParaRPr b="0" i="0" sz="1600" u="none" cap="none" strike="noStrike">
                        <a:solidFill>
                          <a:schemeClr val="dk1"/>
                        </a:solidFill>
                        <a:latin typeface="Gill Sans"/>
                        <a:ea typeface="Gill Sans"/>
                        <a:cs typeface="Gill Sans"/>
                        <a:sym typeface="Gill Sans"/>
                      </a:endParaRPr>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623392" y="548680"/>
            <a:ext cx="3961500" cy="8640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LITERATURE REVIEW</a:t>
            </a:r>
            <a:endParaRPr/>
          </a:p>
        </p:txBody>
      </p:sp>
      <p:graphicFrame>
        <p:nvGraphicFramePr>
          <p:cNvPr id="159" name="Google Shape;159;p22"/>
          <p:cNvGraphicFramePr/>
          <p:nvPr/>
        </p:nvGraphicFramePr>
        <p:xfrm>
          <a:off x="1145762" y="1916832"/>
          <a:ext cx="3000000" cy="3000000"/>
        </p:xfrm>
        <a:graphic>
          <a:graphicData uri="http://schemas.openxmlformats.org/drawingml/2006/table">
            <a:tbl>
              <a:tblPr bandRow="1" firstRow="1">
                <a:noFill/>
                <a:tableStyleId>{D592C2C7-D156-40C6-BCD7-331DF340D894}</a:tableStyleId>
              </a:tblPr>
              <a:tblGrid>
                <a:gridCol w="1498025"/>
                <a:gridCol w="1802150"/>
                <a:gridCol w="1650075"/>
                <a:gridCol w="1650075"/>
                <a:gridCol w="1650075"/>
                <a:gridCol w="1650075"/>
              </a:tblGrid>
              <a:tr h="765100">
                <a:tc>
                  <a:txBody>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Gill Sans"/>
                          <a:ea typeface="Gill Sans"/>
                          <a:cs typeface="Gill Sans"/>
                          <a:sym typeface="Gill Sans"/>
                        </a:rPr>
                        <a:t>Title</a:t>
                      </a:r>
                      <a:endParaRPr sz="1800" u="none" cap="none" strike="noStrike">
                        <a:solidFill>
                          <a:schemeClr val="dk1"/>
                        </a:solidFil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Gill Sans"/>
                          <a:ea typeface="Gill Sans"/>
                          <a:cs typeface="Gill Sans"/>
                          <a:sym typeface="Gill Sans"/>
                        </a:rPr>
                        <a:t>Author</a:t>
                      </a:r>
                      <a:endParaRPr sz="1800" u="none" cap="none" strike="noStrike">
                        <a:solidFill>
                          <a:schemeClr val="dk1"/>
                        </a:solidFil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Gill Sans"/>
                          <a:ea typeface="Gill Sans"/>
                          <a:cs typeface="Gill Sans"/>
                          <a:sym typeface="Gill Sans"/>
                        </a:rPr>
                        <a:t>Objective</a:t>
                      </a:r>
                      <a:endParaRPr sz="1800" u="none" cap="none" strike="noStrike">
                        <a:solidFill>
                          <a:schemeClr val="dk1"/>
                        </a:solidFil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Gill Sans"/>
                          <a:ea typeface="Gill Sans"/>
                          <a:cs typeface="Gill Sans"/>
                          <a:sym typeface="Gill Sans"/>
                        </a:rPr>
                        <a:t>Outcomes</a:t>
                      </a:r>
                      <a:endParaRPr sz="1800" u="none" cap="none" strike="noStrike">
                        <a:solidFill>
                          <a:schemeClr val="dk1"/>
                        </a:solidFil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Gill Sans"/>
                          <a:ea typeface="Gill Sans"/>
                          <a:cs typeface="Gill Sans"/>
                          <a:sym typeface="Gill Sans"/>
                        </a:rPr>
                        <a:t>Conclusion</a:t>
                      </a:r>
                      <a:endParaRPr sz="1800" u="none" cap="none" strike="noStrike">
                        <a:solidFill>
                          <a:schemeClr val="dk1"/>
                        </a:solidFil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Gill Sans"/>
                          <a:ea typeface="Gill Sans"/>
                          <a:cs typeface="Gill Sans"/>
                          <a:sym typeface="Gill Sans"/>
                        </a:rPr>
                        <a:t>Organization</a:t>
                      </a:r>
                      <a:r>
                        <a:rPr lang="en-IN" sz="1800" u="none" cap="none" strike="noStrike">
                          <a:latin typeface="Gill Sans"/>
                          <a:ea typeface="Gill Sans"/>
                          <a:cs typeface="Gill Sans"/>
                          <a:sym typeface="Gill Sans"/>
                        </a:rPr>
                        <a:t> and Year</a:t>
                      </a:r>
                      <a:endParaRPr i="0" sz="1800" u="none" cap="none" strike="noStrike">
                        <a:solidFill>
                          <a:schemeClr val="dk1"/>
                        </a:solidFill>
                        <a:latin typeface="Gill Sans"/>
                        <a:ea typeface="Gill Sans"/>
                        <a:cs typeface="Gill Sans"/>
                        <a:sym typeface="Gill Sans"/>
                      </a:endParaRPr>
                    </a:p>
                  </a:txBody>
                  <a:tcPr marT="45725" marB="45725" marR="91450" marL="91450" anchor="ctr"/>
                </a:tc>
              </a:tr>
              <a:tr h="2505600">
                <a:tc>
                  <a:txBody>
                    <a:bodyPr/>
                    <a:lstStyle/>
                    <a:p>
                      <a:pPr indent="0" lvl="0" marL="0" marR="0" rtl="0" algn="ctr">
                        <a:lnSpc>
                          <a:spcPct val="115000"/>
                        </a:lnSpc>
                        <a:spcBef>
                          <a:spcPts val="0"/>
                        </a:spcBef>
                        <a:spcAft>
                          <a:spcPts val="0"/>
                        </a:spcAft>
                        <a:buClr>
                          <a:schemeClr val="dk1"/>
                        </a:buClr>
                        <a:buSzPts val="1100"/>
                        <a:buFont typeface="Arial"/>
                        <a:buNone/>
                      </a:pPr>
                      <a:r>
                        <a:rPr lang="en-IN" sz="1600" u="none" cap="none" strike="noStrike">
                          <a:latin typeface="Arial"/>
                          <a:ea typeface="Arial"/>
                          <a:cs typeface="Arial"/>
                          <a:sym typeface="Arial"/>
                        </a:rPr>
                        <a:t>IITKGP-SEHSC : Hindi Speech Corpus for Emotion Analysis</a:t>
                      </a:r>
                      <a:endParaRPr sz="1600" u="none" cap="none" strike="noStrike">
                        <a:latin typeface="Arial"/>
                        <a:ea typeface="Arial"/>
                        <a:cs typeface="Arial"/>
                        <a:sym typeface="Arial"/>
                      </a:endParaRPr>
                    </a:p>
                    <a:p>
                      <a:pPr indent="0" lvl="0" marL="0" marR="0" rtl="0" algn="ctr">
                        <a:lnSpc>
                          <a:spcPct val="100000"/>
                        </a:lnSpc>
                        <a:spcBef>
                          <a:spcPts val="600"/>
                        </a:spcBef>
                        <a:spcAft>
                          <a:spcPts val="0"/>
                        </a:spcAft>
                        <a:buClr>
                          <a:srgbClr val="000000"/>
                        </a:buClr>
                        <a:buSzPts val="1600"/>
                        <a:buFont typeface="Arial"/>
                        <a:buNone/>
                      </a:pPr>
                      <a:r>
                        <a:t/>
                      </a:r>
                      <a:endParaRPr sz="1600" u="none" cap="none" strike="noStrike">
                        <a:solidFill>
                          <a:srgbClr val="000000"/>
                        </a:solidFill>
                        <a:latin typeface="Gill Sans"/>
                        <a:ea typeface="Gill Sans"/>
                        <a:cs typeface="Gill Sans"/>
                        <a:sym typeface="Gill Sans"/>
                      </a:endParaRPr>
                    </a:p>
                  </a:txBody>
                  <a:tcPr marT="45725" marB="45725" marR="68575" marL="68575"/>
                </a:tc>
                <a:tc>
                  <a:txBody>
                    <a:bodyPr/>
                    <a:lstStyle/>
                    <a:p>
                      <a:pPr indent="0" lvl="0" marL="0" marR="0" rtl="0" algn="ctr">
                        <a:lnSpc>
                          <a:spcPct val="100000"/>
                        </a:lnSpc>
                        <a:spcBef>
                          <a:spcPts val="0"/>
                        </a:spcBef>
                        <a:spcAft>
                          <a:spcPts val="0"/>
                        </a:spcAft>
                        <a:buClr>
                          <a:srgbClr val="000000"/>
                        </a:buClr>
                        <a:buSzPts val="1600"/>
                        <a:buFont typeface="Arial"/>
                        <a:buNone/>
                      </a:pPr>
                      <a:r>
                        <a:rPr lang="en-IN" sz="1600" u="none" cap="none" strike="noStrike">
                          <a:solidFill>
                            <a:srgbClr val="000000"/>
                          </a:solidFill>
                          <a:latin typeface="Gill Sans"/>
                          <a:ea typeface="Gill Sans"/>
                          <a:cs typeface="Gill Sans"/>
                          <a:sym typeface="Gill Sans"/>
                        </a:rPr>
                        <a:t>Shashidhar G. Koolagudi, Ramu Reddy, Jainath Yadav, K. Sreenivasa Rao</a:t>
                      </a:r>
                      <a:endParaRPr sz="1600" u="none" cap="none" strike="noStrike">
                        <a:latin typeface="Gill Sans"/>
                        <a:ea typeface="Gill Sans"/>
                        <a:cs typeface="Gill Sans"/>
                        <a:sym typeface="Gill Sans"/>
                      </a:endParaRPr>
                    </a:p>
                    <a:p>
                      <a:pPr indent="0" lvl="0" marL="0" marR="0" rtl="0" algn="ctr">
                        <a:lnSpc>
                          <a:spcPct val="100000"/>
                        </a:lnSpc>
                        <a:spcBef>
                          <a:spcPts val="0"/>
                        </a:spcBef>
                        <a:spcAft>
                          <a:spcPts val="0"/>
                        </a:spcAft>
                        <a:buClr>
                          <a:srgbClr val="000000"/>
                        </a:buClr>
                        <a:buSzPts val="1600"/>
                        <a:buFont typeface="Arial"/>
                        <a:buNone/>
                      </a:pPr>
                      <a:br>
                        <a:rPr lang="en-IN" sz="1600" u="none" cap="none" strike="noStrike">
                          <a:latin typeface="Gill Sans"/>
                          <a:ea typeface="Gill Sans"/>
                          <a:cs typeface="Gill Sans"/>
                          <a:sym typeface="Gill Sans"/>
                        </a:rPr>
                      </a:br>
                      <a:endParaRPr sz="1600" u="none" cap="none" strike="noStrike">
                        <a:latin typeface="Gill Sans"/>
                        <a:ea typeface="Gill Sans"/>
                        <a:cs typeface="Gill Sans"/>
                        <a:sym typeface="Gill Sans"/>
                      </a:endParaRPr>
                    </a:p>
                  </a:txBody>
                  <a:tcPr marT="45725" marB="45725" marR="68575" marL="68575"/>
                </a:tc>
                <a:tc>
                  <a:txBody>
                    <a:bodyPr/>
                    <a:lstStyle/>
                    <a:p>
                      <a:pPr indent="0" lvl="0" marL="0" marR="0" rtl="0" algn="ctr">
                        <a:lnSpc>
                          <a:spcPct val="100000"/>
                        </a:lnSpc>
                        <a:spcBef>
                          <a:spcPts val="0"/>
                        </a:spcBef>
                        <a:spcAft>
                          <a:spcPts val="0"/>
                        </a:spcAft>
                        <a:buClr>
                          <a:srgbClr val="000000"/>
                        </a:buClr>
                        <a:buSzPts val="1600"/>
                        <a:buFont typeface="Arial"/>
                        <a:buNone/>
                      </a:pPr>
                      <a:r>
                        <a:rPr lang="en-IN" sz="1600" u="none" cap="none" strike="noStrike">
                          <a:latin typeface="Gill Sans"/>
                          <a:ea typeface="Gill Sans"/>
                          <a:cs typeface="Gill Sans"/>
                          <a:sym typeface="Gill Sans"/>
                        </a:rPr>
                        <a:t>To use emotional speech database</a:t>
                      </a:r>
                      <a:endParaRPr sz="1400" u="none" cap="none" strike="noStrike"/>
                    </a:p>
                    <a:p>
                      <a:pPr indent="0" lvl="0" marL="0" marR="0" rtl="0" algn="ctr">
                        <a:lnSpc>
                          <a:spcPct val="100000"/>
                        </a:lnSpc>
                        <a:spcBef>
                          <a:spcPts val="0"/>
                        </a:spcBef>
                        <a:spcAft>
                          <a:spcPts val="0"/>
                        </a:spcAft>
                        <a:buClr>
                          <a:srgbClr val="000000"/>
                        </a:buClr>
                        <a:buSzPts val="1600"/>
                        <a:buFont typeface="Arial"/>
                        <a:buNone/>
                      </a:pPr>
                      <a:r>
                        <a:rPr lang="en-IN" sz="1600" u="none" cap="none" strike="noStrike">
                          <a:latin typeface="Gill Sans"/>
                          <a:ea typeface="Gill Sans"/>
                          <a:cs typeface="Gill Sans"/>
                          <a:sym typeface="Gill Sans"/>
                        </a:rPr>
                        <a:t>in Hindi to study the emotions embedded in speech signals for</a:t>
                      </a:r>
                      <a:endParaRPr sz="1400" u="none" cap="none" strike="noStrike"/>
                    </a:p>
                    <a:p>
                      <a:pPr indent="0" lvl="0" marL="0" marR="0" rtl="0" algn="ctr">
                        <a:lnSpc>
                          <a:spcPct val="100000"/>
                        </a:lnSpc>
                        <a:spcBef>
                          <a:spcPts val="0"/>
                        </a:spcBef>
                        <a:spcAft>
                          <a:spcPts val="0"/>
                        </a:spcAft>
                        <a:buClr>
                          <a:srgbClr val="000000"/>
                        </a:buClr>
                        <a:buSzPts val="1600"/>
                        <a:buFont typeface="Arial"/>
                        <a:buNone/>
                      </a:pPr>
                      <a:r>
                        <a:rPr lang="en-IN" sz="1600" u="none" cap="none" strike="noStrike">
                          <a:latin typeface="Gill Sans"/>
                          <a:ea typeface="Gill Sans"/>
                          <a:cs typeface="Gill Sans"/>
                          <a:sym typeface="Gill Sans"/>
                        </a:rPr>
                        <a:t>speech emotion recognition</a:t>
                      </a:r>
                      <a:endParaRPr sz="1600" u="none" cap="none" strike="noStrike">
                        <a:latin typeface="Gill Sans"/>
                        <a:ea typeface="Gill Sans"/>
                        <a:cs typeface="Gill Sans"/>
                        <a:sym typeface="Gill Sans"/>
                      </a:endParaRPr>
                    </a:p>
                  </a:txBody>
                  <a:tcPr marT="45725" marB="45725" marR="68575" marL="68575"/>
                </a:tc>
                <a:tc>
                  <a:txBody>
                    <a:bodyPr/>
                    <a:lstStyle/>
                    <a:p>
                      <a:pPr indent="0" lvl="0" marL="0" marR="0" rtl="0" algn="ctr">
                        <a:lnSpc>
                          <a:spcPct val="100000"/>
                        </a:lnSpc>
                        <a:spcBef>
                          <a:spcPts val="0"/>
                        </a:spcBef>
                        <a:spcAft>
                          <a:spcPts val="0"/>
                        </a:spcAft>
                        <a:buClr>
                          <a:srgbClr val="000000"/>
                        </a:buClr>
                        <a:buSzPts val="1600"/>
                        <a:buFont typeface="Arial"/>
                        <a:buNone/>
                      </a:pPr>
                      <a:r>
                        <a:rPr lang="en-IN" sz="1600" u="none" cap="none" strike="noStrike">
                          <a:latin typeface="Gill Sans"/>
                          <a:ea typeface="Gill Sans"/>
                          <a:cs typeface="Gill Sans"/>
                          <a:sym typeface="Gill Sans"/>
                        </a:rPr>
                        <a:t>The average emotion recognition rate is 71%</a:t>
                      </a:r>
                      <a:endParaRPr sz="1600" u="none" cap="none" strike="noStrike">
                        <a:latin typeface="Gill Sans"/>
                        <a:ea typeface="Gill Sans"/>
                        <a:cs typeface="Gill Sans"/>
                        <a:sym typeface="Gill Sans"/>
                      </a:endParaRPr>
                    </a:p>
                  </a:txBody>
                  <a:tcPr marT="45725" marB="45725" marR="68575" marL="68575"/>
                </a:tc>
                <a:tc>
                  <a:txBody>
                    <a:bodyPr/>
                    <a:lstStyle/>
                    <a:p>
                      <a:pPr indent="0" lvl="0" marL="0" marR="0" rtl="0" algn="ctr">
                        <a:lnSpc>
                          <a:spcPct val="100000"/>
                        </a:lnSpc>
                        <a:spcBef>
                          <a:spcPts val="0"/>
                        </a:spcBef>
                        <a:spcAft>
                          <a:spcPts val="0"/>
                        </a:spcAft>
                        <a:buClr>
                          <a:srgbClr val="000000"/>
                        </a:buClr>
                        <a:buSzPts val="1600"/>
                        <a:buFont typeface="Arial"/>
                        <a:buNone/>
                      </a:pPr>
                      <a:r>
                        <a:rPr lang="en-IN" sz="1600" u="none" cap="none" strike="noStrike">
                          <a:latin typeface="Gill Sans"/>
                          <a:ea typeface="Gill Sans"/>
                          <a:cs typeface="Gill Sans"/>
                          <a:sym typeface="Gill Sans"/>
                        </a:rPr>
                        <a:t>The average emotion recognition rate is 71%. Similar di-</a:t>
                      </a:r>
                      <a:endParaRPr sz="1400" u="none" cap="none" strike="noStrike"/>
                    </a:p>
                    <a:p>
                      <a:pPr indent="0" lvl="0" marL="0" marR="0" rtl="0" algn="ctr">
                        <a:lnSpc>
                          <a:spcPct val="100000"/>
                        </a:lnSpc>
                        <a:spcBef>
                          <a:spcPts val="0"/>
                        </a:spcBef>
                        <a:spcAft>
                          <a:spcPts val="0"/>
                        </a:spcAft>
                        <a:buClr>
                          <a:srgbClr val="000000"/>
                        </a:buClr>
                        <a:buSzPts val="1600"/>
                        <a:buFont typeface="Arial"/>
                        <a:buNone/>
                      </a:pPr>
                      <a:r>
                        <a:rPr lang="en-IN" sz="1600" u="none" cap="none" strike="noStrike">
                          <a:latin typeface="Gill Sans"/>
                          <a:ea typeface="Gill Sans"/>
                          <a:cs typeface="Gill Sans"/>
                          <a:sym typeface="Gill Sans"/>
                        </a:rPr>
                        <a:t>mensional emotions are misclassified as angry with happy</a:t>
                      </a:r>
                      <a:endParaRPr sz="1400" u="none" cap="none" strike="noStrike"/>
                    </a:p>
                    <a:p>
                      <a:pPr indent="0" lvl="0" marL="0" marR="0" rtl="0" algn="ctr">
                        <a:lnSpc>
                          <a:spcPct val="100000"/>
                        </a:lnSpc>
                        <a:spcBef>
                          <a:spcPts val="0"/>
                        </a:spcBef>
                        <a:spcAft>
                          <a:spcPts val="0"/>
                        </a:spcAft>
                        <a:buClr>
                          <a:srgbClr val="000000"/>
                        </a:buClr>
                        <a:buSzPts val="1600"/>
                        <a:buFont typeface="Arial"/>
                        <a:buNone/>
                      </a:pPr>
                      <a:r>
                        <a:rPr lang="en-IN" sz="1600" u="none" cap="none" strike="noStrike">
                          <a:latin typeface="Gill Sans"/>
                          <a:ea typeface="Gill Sans"/>
                          <a:cs typeface="Gill Sans"/>
                          <a:sym typeface="Gill Sans"/>
                        </a:rPr>
                        <a:t>&amp; fear, sad with neutral </a:t>
                      </a:r>
                      <a:endParaRPr sz="1600" u="none" cap="none" strike="noStrike">
                        <a:latin typeface="Gill Sans"/>
                        <a:ea typeface="Gill Sans"/>
                        <a:cs typeface="Gill Sans"/>
                        <a:sym typeface="Gill Sans"/>
                      </a:endParaRPr>
                    </a:p>
                  </a:txBody>
                  <a:tcPr marT="45725" marB="45725" marR="68575" marL="68575"/>
                </a:tc>
                <a:tc>
                  <a:txBody>
                    <a:bodyPr/>
                    <a:lstStyle/>
                    <a:p>
                      <a:pPr indent="0" lvl="0" marL="0" marR="0" rtl="0" algn="ctr">
                        <a:lnSpc>
                          <a:spcPct val="100000"/>
                        </a:lnSpc>
                        <a:spcBef>
                          <a:spcPts val="0"/>
                        </a:spcBef>
                        <a:spcAft>
                          <a:spcPts val="0"/>
                        </a:spcAft>
                        <a:buClr>
                          <a:srgbClr val="000000"/>
                        </a:buClr>
                        <a:buSzPts val="1600"/>
                        <a:buFont typeface="Arial"/>
                        <a:buNone/>
                      </a:pPr>
                      <a:r>
                        <a:rPr lang="en-IN" sz="1600" u="none" cap="none" strike="noStrike">
                          <a:solidFill>
                            <a:srgbClr val="000000"/>
                          </a:solidFill>
                          <a:latin typeface="Gill Sans"/>
                          <a:ea typeface="Gill Sans"/>
                          <a:cs typeface="Gill Sans"/>
                          <a:sym typeface="Gill Sans"/>
                        </a:rPr>
                        <a:t>IEEE-2011</a:t>
                      </a:r>
                      <a:endParaRPr b="0" i="0" sz="1600" u="none" cap="none" strike="noStrike">
                        <a:solidFill>
                          <a:srgbClr val="000000"/>
                        </a:solidFill>
                        <a:latin typeface="Gill Sans"/>
                        <a:ea typeface="Gill Sans"/>
                        <a:cs typeface="Gill Sans"/>
                        <a:sym typeface="Gill Sans"/>
                      </a:endParaRPr>
                    </a:p>
                  </a:txBody>
                  <a:tcPr marT="45725" marB="45725" marR="68575" marL="6857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407368" y="62299"/>
            <a:ext cx="3961500" cy="8640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LITERATURE REVIEW</a:t>
            </a:r>
            <a:endParaRPr/>
          </a:p>
        </p:txBody>
      </p:sp>
      <p:graphicFrame>
        <p:nvGraphicFramePr>
          <p:cNvPr id="165" name="Google Shape;165;p23"/>
          <p:cNvGraphicFramePr/>
          <p:nvPr/>
        </p:nvGraphicFramePr>
        <p:xfrm>
          <a:off x="1067362" y="1052736"/>
          <a:ext cx="3000000" cy="3000000"/>
        </p:xfrm>
        <a:graphic>
          <a:graphicData uri="http://schemas.openxmlformats.org/drawingml/2006/table">
            <a:tbl>
              <a:tblPr bandRow="1" firstRow="1">
                <a:noFill/>
                <a:tableStyleId>{D592C2C7-D156-40C6-BCD7-331DF340D894}</a:tableStyleId>
              </a:tblPr>
              <a:tblGrid>
                <a:gridCol w="1772750"/>
                <a:gridCol w="1792150"/>
                <a:gridCol w="1640950"/>
                <a:gridCol w="1640950"/>
                <a:gridCol w="1775400"/>
                <a:gridCol w="1591025"/>
              </a:tblGrid>
              <a:tr h="603900">
                <a:tc>
                  <a:txBody>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Gill Sans"/>
                          <a:ea typeface="Gill Sans"/>
                          <a:cs typeface="Gill Sans"/>
                          <a:sym typeface="Gill Sans"/>
                        </a:rPr>
                        <a:t>Title</a:t>
                      </a:r>
                      <a:endParaRPr sz="1800" u="none" cap="none" strike="noStrike">
                        <a:solidFill>
                          <a:schemeClr val="dk1"/>
                        </a:solidFil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Gill Sans"/>
                          <a:ea typeface="Gill Sans"/>
                          <a:cs typeface="Gill Sans"/>
                          <a:sym typeface="Gill Sans"/>
                        </a:rPr>
                        <a:t>Author</a:t>
                      </a:r>
                      <a:endParaRPr sz="1800" u="none" cap="none" strike="noStrike">
                        <a:solidFill>
                          <a:schemeClr val="dk1"/>
                        </a:solidFil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Gill Sans"/>
                          <a:ea typeface="Gill Sans"/>
                          <a:cs typeface="Gill Sans"/>
                          <a:sym typeface="Gill Sans"/>
                        </a:rPr>
                        <a:t>Objective</a:t>
                      </a:r>
                      <a:endParaRPr sz="1800" u="none" cap="none" strike="noStrike">
                        <a:solidFill>
                          <a:schemeClr val="dk1"/>
                        </a:solidFil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Gill Sans"/>
                          <a:ea typeface="Gill Sans"/>
                          <a:cs typeface="Gill Sans"/>
                          <a:sym typeface="Gill Sans"/>
                        </a:rPr>
                        <a:t>Outcomes</a:t>
                      </a:r>
                      <a:endParaRPr sz="1800" u="none" cap="none" strike="noStrike">
                        <a:solidFill>
                          <a:schemeClr val="dk1"/>
                        </a:solidFil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Gill Sans"/>
                          <a:ea typeface="Gill Sans"/>
                          <a:cs typeface="Gill Sans"/>
                          <a:sym typeface="Gill Sans"/>
                        </a:rPr>
                        <a:t>Conclusion</a:t>
                      </a:r>
                      <a:endParaRPr sz="1800" u="none" cap="none" strike="noStrike">
                        <a:solidFill>
                          <a:schemeClr val="dk1"/>
                        </a:solidFil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Gill Sans"/>
                          <a:ea typeface="Gill Sans"/>
                          <a:cs typeface="Gill Sans"/>
                          <a:sym typeface="Gill Sans"/>
                        </a:rPr>
                        <a:t>Organization</a:t>
                      </a:r>
                      <a:r>
                        <a:rPr lang="en-IN" sz="1800" u="none" cap="none" strike="noStrike">
                          <a:latin typeface="Gill Sans"/>
                          <a:ea typeface="Gill Sans"/>
                          <a:cs typeface="Gill Sans"/>
                          <a:sym typeface="Gill Sans"/>
                        </a:rPr>
                        <a:t> and Year</a:t>
                      </a:r>
                      <a:endParaRPr i="0" sz="1800" u="none" cap="none" strike="noStrike">
                        <a:solidFill>
                          <a:schemeClr val="dk1"/>
                        </a:solidFill>
                        <a:latin typeface="Gill Sans"/>
                        <a:ea typeface="Gill Sans"/>
                        <a:cs typeface="Gill Sans"/>
                        <a:sym typeface="Gill Sans"/>
                      </a:endParaRPr>
                    </a:p>
                  </a:txBody>
                  <a:tcPr marT="45725" marB="45725" marR="91450" marL="91450" anchor="ctr"/>
                </a:tc>
              </a:tr>
              <a:tr h="4815475">
                <a:tc>
                  <a:txBody>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chemeClr val="dk1"/>
                          </a:solidFill>
                          <a:latin typeface="Gill Sans"/>
                          <a:ea typeface="Gill Sans"/>
                          <a:cs typeface="Gill Sans"/>
                          <a:sym typeface="Gill Sans"/>
                        </a:rPr>
                        <a:t>Bangla Speech Emotion Recognition and Cross-Lingual Study Using Deep CNN and BLSTM Networks</a:t>
                      </a:r>
                      <a:endParaRPr b="0" sz="1600" u="none" cap="none" strike="noStrike"/>
                    </a:p>
                    <a:p>
                      <a:pPr indent="0" lvl="0" marL="0" marR="0" rtl="0" algn="ctr">
                        <a:lnSpc>
                          <a:spcPct val="100000"/>
                        </a:lnSpc>
                        <a:spcBef>
                          <a:spcPts val="0"/>
                        </a:spcBef>
                        <a:spcAft>
                          <a:spcPts val="0"/>
                        </a:spcAft>
                        <a:buClr>
                          <a:srgbClr val="000000"/>
                        </a:buClr>
                        <a:buSzPts val="1600"/>
                        <a:buFont typeface="Arial"/>
                        <a:buNone/>
                      </a:pPr>
                      <a:br>
                        <a:rPr b="0" lang="en-IN" sz="1600" u="none" cap="none" strike="noStrike"/>
                      </a:br>
                      <a:endParaRPr b="0" sz="16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600"/>
                        <a:buFont typeface="Gill Sans"/>
                        <a:buNone/>
                      </a:pPr>
                      <a:r>
                        <a:rPr b="0" i="0" lang="en-IN" sz="1600" u="none" cap="none" strike="noStrike">
                          <a:solidFill>
                            <a:schemeClr val="dk1"/>
                          </a:solidFill>
                          <a:latin typeface="Gill Sans"/>
                          <a:ea typeface="Gill Sans"/>
                          <a:cs typeface="Gill Sans"/>
                          <a:sym typeface="Gill Sans"/>
                        </a:rPr>
                        <a:t>SADIA SULTANA , M. ZAFAR IQBAL  , M. REZA SELIM  , MD. MIJANUR RASHID , AND M. SHAHIDUR RAHMAN.</a:t>
                      </a:r>
                      <a:endParaRPr b="0" sz="16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600"/>
                        <a:buFont typeface="Gill Sans"/>
                        <a:buNone/>
                      </a:pPr>
                      <a:r>
                        <a:rPr b="0" i="0" lang="en-IN" sz="1600" u="none" cap="none" strike="noStrike">
                          <a:solidFill>
                            <a:schemeClr val="dk1"/>
                          </a:solidFill>
                          <a:latin typeface="Gill Sans"/>
                          <a:ea typeface="Gill Sans"/>
                          <a:cs typeface="Gill Sans"/>
                          <a:sym typeface="Gill Sans"/>
                        </a:rPr>
                        <a:t>To combine a d (DCNN) and a (BLSTM) network with a time-distributed flatten (TDF) layer over audio-only Bangla emotional speech corpus SUBESCO Database. Also evaluation with cross-lingual, and multilingual training-testing setups.</a:t>
                      </a:r>
                      <a:endParaRPr b="0" sz="16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600"/>
                        <a:buFont typeface="Gill Sans"/>
                        <a:buNone/>
                      </a:pPr>
                      <a:r>
                        <a:rPr b="0" i="0" lang="en-IN" sz="1600" u="none" cap="none" strike="noStrike">
                          <a:solidFill>
                            <a:schemeClr val="dk1"/>
                          </a:solidFill>
                          <a:latin typeface="Gill Sans"/>
                          <a:ea typeface="Gill Sans"/>
                          <a:cs typeface="Gill Sans"/>
                          <a:sym typeface="Gill Sans"/>
                        </a:rPr>
                        <a:t>Given model works best with DCNN and A(BLSTM)for SUBESCO Dataset with accuracy 86.86%, and for a general English dataset “RAVDESS” is 82.7%. </a:t>
                      </a:r>
                      <a:endParaRPr b="0" sz="16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600"/>
                        <a:buFont typeface="Gill Sans"/>
                        <a:buNone/>
                      </a:pPr>
                      <a:r>
                        <a:rPr b="0" i="0" lang="en-IN" sz="1600" u="none" cap="none" strike="noStrike">
                          <a:solidFill>
                            <a:schemeClr val="dk1"/>
                          </a:solidFill>
                          <a:latin typeface="Gill Sans"/>
                          <a:ea typeface="Gill Sans"/>
                          <a:cs typeface="Gill Sans"/>
                          <a:sym typeface="Gill Sans"/>
                        </a:rPr>
                        <a:t>Results reveal that the model with a TDF layer achieves better performance compared with other state-of-the-art CNN-based SER models. “SUBESCO” dataset can be applied for other languages as well with satisfactory performance . Also successful implementation on Bangla dataset.</a:t>
                      </a:r>
                      <a:endParaRPr b="0" sz="1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IN" sz="1600" u="none" cap="none" strike="noStrike">
                          <a:latin typeface="Gill Sans"/>
                          <a:ea typeface="Gill Sans"/>
                          <a:cs typeface="Gill Sans"/>
                          <a:sym typeface="Gill Sans"/>
                        </a:rPr>
                        <a:t>IEEE - 2021</a:t>
                      </a:r>
                      <a:endParaRPr b="0" i="0" sz="1600" u="none" cap="none" strike="noStrike">
                        <a:solidFill>
                          <a:schemeClr val="dk1"/>
                        </a:solidFill>
                        <a:latin typeface="Gill Sans"/>
                        <a:ea typeface="Gill Sans"/>
                        <a:cs typeface="Gill Sans"/>
                        <a:sym typeface="Gill Sans"/>
                      </a:endParaRPr>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