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E1EE7-70DA-4C1D-8A4F-8427A8F5A9EF}" type="datetimeFigureOut">
              <a:rPr lang="en-IN" smtClean="0"/>
              <a:t>11-08-2021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74F16-B9CF-4119-A946-6D0065D3D9AF}" type="slidenum">
              <a:rPr lang="en-IN" smtClean="0"/>
              <a:t>‹#›</a:t>
            </a:fld>
            <a:endParaRPr lang="en-IN"/>
          </a:p>
        </p:txBody>
      </p:sp>
    </p:spTree>
    <p:extLst>
      <p:ext uri="{BB962C8B-B14F-4D97-AF65-F5344CB8AC3E}">
        <p14:creationId xmlns:p14="http://schemas.microsoft.com/office/powerpoint/2010/main" val="118904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19416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170337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A3039B-F4BA-4711-9FFA-264B808A990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693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070585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221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54301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558436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29372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0378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C57F-5C0C-465F-A254-EB04FF396AF6}"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21417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C57F-5C0C-465F-A254-EB04FF396AF6}"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4293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C57F-5C0C-465F-A254-EB04FF396AF6}" type="datetimeFigureOut">
              <a:rPr lang="en-IN" smtClean="0"/>
              <a:t>11-08-2021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37549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C57F-5C0C-465F-A254-EB04FF396AF6}" type="datetimeFigureOut">
              <a:rPr lang="en-IN" smtClean="0"/>
              <a:t>11-08-2021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418375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C57F-5C0C-465F-A254-EB04FF396AF6}" type="datetimeFigureOut">
              <a:rPr lang="en-IN" smtClean="0"/>
              <a:t>11-08-2021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190893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65614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61847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9C57F-5C0C-465F-A254-EB04FF396AF6}" type="datetimeFigureOut">
              <a:rPr lang="en-IN" smtClean="0"/>
              <a:t>11-08-2021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A3039B-F4BA-4711-9FFA-264B808A9904}" type="slidenum">
              <a:rPr lang="en-IN" smtClean="0"/>
              <a:t>‹#›</a:t>
            </a:fld>
            <a:endParaRPr lang="en-IN"/>
          </a:p>
        </p:txBody>
      </p:sp>
    </p:spTree>
    <p:extLst>
      <p:ext uri="{BB962C8B-B14F-4D97-AF65-F5344CB8AC3E}">
        <p14:creationId xmlns:p14="http://schemas.microsoft.com/office/powerpoint/2010/main" val="212006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92A540-429B-4927-BCBA-919AC61560AE}"/>
              </a:ext>
            </a:extLst>
          </p:cNvPr>
          <p:cNvSpPr>
            <a:spLocks noGrp="1"/>
          </p:cNvSpPr>
          <p:nvPr>
            <p:ph type="subTitle" idx="1"/>
          </p:nvPr>
        </p:nvSpPr>
        <p:spPr>
          <a:xfrm>
            <a:off x="7296152" y="4442089"/>
            <a:ext cx="4286250" cy="1629569"/>
          </a:xfrm>
        </p:spPr>
        <p:txBody>
          <a:bodyPr>
            <a:noAutofit/>
          </a:bodyPr>
          <a:lstStyle/>
          <a:p>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Group Members</a:t>
            </a:r>
          </a:p>
          <a:p>
            <a:r>
              <a:rPr lang="en-IN" sz="2000" b="1" dirty="0" err="1">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Miss.Hardika</a:t>
            </a:r>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 </a:t>
            </a:r>
            <a:r>
              <a:rPr lang="en-IN" sz="2000" b="1" dirty="0" err="1">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Lalwani</a:t>
            </a:r>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(20202003)</a:t>
            </a:r>
          </a:p>
          <a:p>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Mr. </a:t>
            </a:r>
            <a:r>
              <a:rPr lang="en-IN" sz="2000" b="1" dirty="0" err="1">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Jainam</a:t>
            </a:r>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 Zaveri (20202007)</a:t>
            </a:r>
          </a:p>
          <a:p>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Mr. Jayesh Jain(19102021</a:t>
            </a:r>
          </a:p>
          <a:p>
            <a:endPar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5" name="Title 4">
            <a:extLst>
              <a:ext uri="{FF2B5EF4-FFF2-40B4-BE49-F238E27FC236}">
                <a16:creationId xmlns:a16="http://schemas.microsoft.com/office/drawing/2014/main" id="{C948B51B-C6F2-4F63-BA9F-C18F7D926F64}"/>
              </a:ext>
            </a:extLst>
          </p:cNvPr>
          <p:cNvSpPr>
            <a:spLocks noGrp="1"/>
          </p:cNvSpPr>
          <p:nvPr>
            <p:ph type="ctrTitle"/>
          </p:nvPr>
        </p:nvSpPr>
        <p:spPr>
          <a:xfrm>
            <a:off x="1380849" y="1287104"/>
            <a:ext cx="9638008" cy="565480"/>
          </a:xfrm>
        </p:spPr>
        <p:txBody>
          <a:bodyPr>
            <a:normAutofit/>
          </a:bodyPr>
          <a:lstStyle/>
          <a:p>
            <a:pPr algn="ctr"/>
            <a:r>
              <a:rPr lang="en-US" sz="2800" dirty="0">
                <a:latin typeface="Times New Roman" panose="02020603050405020304" pitchFamily="18" charset="0"/>
                <a:ea typeface="Malgun Gothic" panose="020B0503020000020004" pitchFamily="34" charset="-127"/>
                <a:cs typeface="Times New Roman" panose="02020603050405020304" pitchFamily="18" charset="0"/>
              </a:rPr>
              <a:t>Car Buying Predictions based on Available data</a:t>
            </a:r>
            <a:endParaRPr lang="en-IN" sz="28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D9ADF8BF-F57A-4F6F-8ADE-F32CAF168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087" y="176741"/>
            <a:ext cx="1487488" cy="1487488"/>
          </a:xfrm>
          <a:prstGeom prst="rect">
            <a:avLst/>
          </a:prstGeom>
        </p:spPr>
      </p:pic>
      <p:pic>
        <p:nvPicPr>
          <p:cNvPr id="6" name="Picture 5">
            <a:extLst>
              <a:ext uri="{FF2B5EF4-FFF2-40B4-BE49-F238E27FC236}">
                <a16:creationId xmlns:a16="http://schemas.microsoft.com/office/drawing/2014/main" id="{AF939231-2708-48EC-A470-6E726DC80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1" y="81492"/>
            <a:ext cx="1532168" cy="1223434"/>
          </a:xfrm>
          <a:prstGeom prst="rect">
            <a:avLst/>
          </a:prstGeom>
        </p:spPr>
      </p:pic>
      <p:sp>
        <p:nvSpPr>
          <p:cNvPr id="7" name="Subtitle 2">
            <a:extLst>
              <a:ext uri="{FF2B5EF4-FFF2-40B4-BE49-F238E27FC236}">
                <a16:creationId xmlns:a16="http://schemas.microsoft.com/office/drawing/2014/main" id="{BA29E2B5-F858-47FA-9B62-9FEB7766668E}"/>
              </a:ext>
            </a:extLst>
          </p:cNvPr>
          <p:cNvSpPr txBox="1">
            <a:spLocks/>
          </p:cNvSpPr>
          <p:nvPr/>
        </p:nvSpPr>
        <p:spPr>
          <a:xfrm>
            <a:off x="1238250" y="5160698"/>
            <a:ext cx="3790950" cy="100621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Course: Machine Learning</a:t>
            </a:r>
          </a:p>
          <a:p>
            <a:r>
              <a:rPr lang="en-IN" sz="20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Month-Year: July-2021</a:t>
            </a:r>
          </a:p>
        </p:txBody>
      </p:sp>
      <p:sp>
        <p:nvSpPr>
          <p:cNvPr id="2" name="Rectangle 2">
            <a:extLst>
              <a:ext uri="{FF2B5EF4-FFF2-40B4-BE49-F238E27FC236}">
                <a16:creationId xmlns:a16="http://schemas.microsoft.com/office/drawing/2014/main" id="{B10BE69D-3DB1-4AC5-A234-660CCEFCB0B2}"/>
              </a:ext>
            </a:extLst>
          </p:cNvPr>
          <p:cNvSpPr>
            <a:spLocks noChangeArrowheads="1"/>
          </p:cNvSpPr>
          <p:nvPr/>
        </p:nvSpPr>
        <p:spPr bwMode="auto">
          <a:xfrm>
            <a:off x="577048" y="1113296"/>
            <a:ext cx="13180183" cy="17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660AA947-65E8-427C-A520-9D9385F8BDC1}"/>
              </a:ext>
            </a:extLst>
          </p:cNvPr>
          <p:cNvSpPr txBox="1"/>
          <p:nvPr/>
        </p:nvSpPr>
        <p:spPr>
          <a:xfrm>
            <a:off x="4663556" y="6276513"/>
            <a:ext cx="255935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Guide- Prof Jaya Gupta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5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D32-43DF-4D86-B684-8EC65318B0C6}"/>
              </a:ext>
            </a:extLst>
          </p:cNvPr>
          <p:cNvSpPr>
            <a:spLocks noGrp="1"/>
          </p:cNvSpPr>
          <p:nvPr>
            <p:ph type="ctrTitle"/>
          </p:nvPr>
        </p:nvSpPr>
        <p:spPr>
          <a:xfrm>
            <a:off x="2589213" y="2514600"/>
            <a:ext cx="7221537" cy="1171575"/>
          </a:xfrm>
        </p:spPr>
        <p:txBody>
          <a:bodyPr>
            <a:normAutofit/>
          </a:bodyPr>
          <a:lstStyle/>
          <a:p>
            <a:pPr algn="ctr"/>
            <a:r>
              <a:rPr lang="en-IN" b="1" dirty="0">
                <a:latin typeface="Times New Roman" panose="02020603050405020304" pitchFamily="18" charset="0"/>
                <a:ea typeface="Malgun Gothic" panose="020B0503020000020004" pitchFamily="34" charset="-127"/>
                <a:cs typeface="Times New Roman" panose="02020603050405020304" pitchFamily="18" charset="0"/>
              </a:rPr>
              <a:t>THANK YOU!</a:t>
            </a:r>
          </a:p>
        </p:txBody>
      </p:sp>
      <p:pic>
        <p:nvPicPr>
          <p:cNvPr id="3" name="Picture 2">
            <a:extLst>
              <a:ext uri="{FF2B5EF4-FFF2-40B4-BE49-F238E27FC236}">
                <a16:creationId xmlns:a16="http://schemas.microsoft.com/office/drawing/2014/main" id="{AF4A9194-9FBE-43AB-8CCC-3C3658D4F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263007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EBA1-0703-4A6D-8FB3-97B180BEA112}"/>
              </a:ext>
            </a:extLst>
          </p:cNvPr>
          <p:cNvSpPr>
            <a:spLocks noGrp="1"/>
          </p:cNvSpPr>
          <p:nvPr>
            <p:ph type="title"/>
          </p:nvPr>
        </p:nvSpPr>
        <p:spPr>
          <a:xfrm>
            <a:off x="4680002" y="359998"/>
            <a:ext cx="2880000" cy="1080000"/>
          </a:xfrm>
        </p:spPr>
        <p:txBody>
          <a:bodyPr>
            <a:normAutofit/>
          </a:bodyPr>
          <a:lstStyle/>
          <a:p>
            <a:r>
              <a:rPr lang="en-IN" b="1" dirty="0">
                <a:solidFill>
                  <a:schemeClr val="accent1">
                    <a:lumMod val="75000"/>
                  </a:schemeClr>
                </a:solidFill>
                <a:latin typeface="Malgun Gothic" panose="020B0503020000020004" pitchFamily="34" charset="-127"/>
                <a:ea typeface="Malgun Gothic" panose="020B0503020000020004" pitchFamily="34" charset="-127"/>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817AB6D-9476-4CF5-96CA-D6CA59224C31}"/>
              </a:ext>
            </a:extLst>
          </p:cNvPr>
          <p:cNvSpPr>
            <a:spLocks noGrp="1"/>
          </p:cNvSpPr>
          <p:nvPr>
            <p:ph idx="1"/>
          </p:nvPr>
        </p:nvSpPr>
        <p:spPr>
          <a:xfrm>
            <a:off x="2721022" y="1481004"/>
            <a:ext cx="7365953" cy="4500696"/>
          </a:xfrm>
        </p:spPr>
        <p:txBody>
          <a:bodyPr>
            <a:normAutofit fontScale="92500" lnSpcReduction="10000"/>
          </a:bodyPr>
          <a:lstStyle/>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Introduction</a:t>
            </a:r>
          </a:p>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Statement of Problem</a:t>
            </a:r>
          </a:p>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Dataset Used</a:t>
            </a:r>
          </a:p>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Output</a:t>
            </a:r>
          </a:p>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Advantages of using logistic regression</a:t>
            </a:r>
          </a:p>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Applications</a:t>
            </a:r>
          </a:p>
          <a:p>
            <a:pPr>
              <a:lnSpc>
                <a:spcPct val="120000"/>
              </a:lnSpc>
            </a:pPr>
            <a:r>
              <a:rPr lang="en-IN" sz="32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Conclusion </a:t>
            </a:r>
          </a:p>
        </p:txBody>
      </p:sp>
      <p:pic>
        <p:nvPicPr>
          <p:cNvPr id="4" name="Picture 3">
            <a:extLst>
              <a:ext uri="{FF2B5EF4-FFF2-40B4-BE49-F238E27FC236}">
                <a16:creationId xmlns:a16="http://schemas.microsoft.com/office/drawing/2014/main" id="{2AE54D91-9FDB-4A48-A4CF-C4D173AA5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247513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BA29-879B-4E90-AE2E-C733083C6E0C}"/>
              </a:ext>
            </a:extLst>
          </p:cNvPr>
          <p:cNvSpPr>
            <a:spLocks noGrp="1"/>
          </p:cNvSpPr>
          <p:nvPr>
            <p:ph type="title"/>
          </p:nvPr>
        </p:nvSpPr>
        <p:spPr>
          <a:xfrm>
            <a:off x="4680000" y="360000"/>
            <a:ext cx="5760000" cy="720000"/>
          </a:xfrm>
        </p:spPr>
        <p:txBody>
          <a:bodyPr>
            <a:normAutofit/>
          </a:bodyPr>
          <a:lstStyle/>
          <a:p>
            <a: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Introduction</a:t>
            </a:r>
            <a:endPar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3" name="Content Placeholder 2">
            <a:extLst>
              <a:ext uri="{FF2B5EF4-FFF2-40B4-BE49-F238E27FC236}">
                <a16:creationId xmlns:a16="http://schemas.microsoft.com/office/drawing/2014/main" id="{246E91DD-81D9-429C-918A-7921C3306BBF}"/>
              </a:ext>
            </a:extLst>
          </p:cNvPr>
          <p:cNvSpPr>
            <a:spLocks noGrp="1"/>
          </p:cNvSpPr>
          <p:nvPr>
            <p:ph idx="1"/>
          </p:nvPr>
        </p:nvSpPr>
        <p:spPr>
          <a:xfrm>
            <a:off x="2069052" y="2045783"/>
            <a:ext cx="9715499" cy="5193986"/>
          </a:xfrm>
        </p:spPr>
        <p:txBody>
          <a:bodyPr>
            <a:normAutofit/>
          </a:bodyPr>
          <a:lstStyle/>
          <a:p>
            <a:pPr algn="just">
              <a:lnSpc>
                <a:spcPct val="110000"/>
              </a:lnSpc>
            </a:pPr>
            <a:r>
              <a:rPr lang="en-IN" sz="24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The Project was developed to identify number of car buyers based on data.</a:t>
            </a:r>
          </a:p>
          <a:p>
            <a:pPr algn="just">
              <a:lnSpc>
                <a:spcPct val="110000"/>
              </a:lnSpc>
            </a:pPr>
            <a:r>
              <a:rPr lang="en-IN" sz="2400"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rPr>
              <a:t>Logistic Regression in machine learning was used in this project.</a:t>
            </a:r>
          </a:p>
          <a:p>
            <a:pPr algn="just">
              <a:lnSpc>
                <a:spcPct val="110000"/>
              </a:lnSpc>
            </a:pPr>
            <a:r>
              <a:rPr lang="en-US" sz="2400" dirty="0">
                <a:solidFill>
                  <a:srgbClr val="000000"/>
                </a:solidFill>
                <a:latin typeface="Times New Roman" panose="02020603050405020304" pitchFamily="18" charset="0"/>
                <a:ea typeface="Times New Roman" panose="02020603050405020304" pitchFamily="18" charset="0"/>
              </a:rPr>
              <a:t>P</a:t>
            </a:r>
            <a:r>
              <a:rPr lang="en-US" sz="2400" dirty="0">
                <a:solidFill>
                  <a:srgbClr val="000000"/>
                </a:solidFill>
                <a:effectLst/>
                <a:latin typeface="Times New Roman" panose="02020603050405020304" pitchFamily="18" charset="0"/>
                <a:ea typeface="Times New Roman" panose="02020603050405020304" pitchFamily="18" charset="0"/>
              </a:rPr>
              <a:t>re-processing of data is done and then the prediction was done using logistic regression.</a:t>
            </a:r>
          </a:p>
          <a:p>
            <a:pPr algn="just">
              <a:lnSpc>
                <a:spcPct val="110000"/>
              </a:lnSpc>
            </a:pPr>
            <a:r>
              <a:rPr lang="en-US" sz="2400" dirty="0">
                <a:solidFill>
                  <a:srgbClr val="000000"/>
                </a:solidFill>
                <a:effectLst/>
                <a:latin typeface="Times New Roman" panose="02020603050405020304" pitchFamily="18" charset="0"/>
                <a:ea typeface="Times New Roman" panose="02020603050405020304" pitchFamily="18" charset="0"/>
              </a:rPr>
              <a:t> Our model predicts 89 correct and 11 wrong decisions which shows 89% accuracy based on the datasets</a:t>
            </a:r>
            <a:endParaRPr lang="en-IN" sz="2400" dirty="0">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10000"/>
              </a:lnSpc>
            </a:pPr>
            <a:endParaRPr lang="en-IN" sz="28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96023470-FBF9-4BCB-824C-6C752B98A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100788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94EF-F5CB-4813-9F09-F8668130367E}"/>
              </a:ext>
            </a:extLst>
          </p:cNvPr>
          <p:cNvSpPr>
            <a:spLocks noGrp="1"/>
          </p:cNvSpPr>
          <p:nvPr>
            <p:ph type="title"/>
          </p:nvPr>
        </p:nvSpPr>
        <p:spPr>
          <a:xfrm>
            <a:off x="3783848" y="305406"/>
            <a:ext cx="6448426" cy="601008"/>
          </a:xfrm>
        </p:spPr>
        <p:txBody>
          <a:bodyPr>
            <a:noAutofit/>
          </a:bodyPr>
          <a:lstStyle/>
          <a:p>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Statement Of Problem</a:t>
            </a:r>
          </a:p>
        </p:txBody>
      </p:sp>
      <p:sp>
        <p:nvSpPr>
          <p:cNvPr id="3" name="Content Placeholder 2">
            <a:extLst>
              <a:ext uri="{FF2B5EF4-FFF2-40B4-BE49-F238E27FC236}">
                <a16:creationId xmlns:a16="http://schemas.microsoft.com/office/drawing/2014/main" id="{AB9B9AD7-EFF3-47CA-869C-B7FB2BD1E67B}"/>
              </a:ext>
            </a:extLst>
          </p:cNvPr>
          <p:cNvSpPr>
            <a:spLocks noGrp="1"/>
          </p:cNvSpPr>
          <p:nvPr>
            <p:ph idx="1"/>
          </p:nvPr>
        </p:nvSpPr>
        <p:spPr>
          <a:xfrm>
            <a:off x="1749085" y="2251503"/>
            <a:ext cx="10239375" cy="5213036"/>
          </a:xfrm>
        </p:spPr>
        <p:txBody>
          <a:bodyPr>
            <a:normAutofit/>
          </a:bodyPr>
          <a:lstStyle/>
          <a:p>
            <a:r>
              <a:rPr lang="en-US" sz="2400" b="0" i="0" dirty="0">
                <a:solidFill>
                  <a:srgbClr val="24292E"/>
                </a:solidFill>
                <a:effectLst/>
                <a:latin typeface="Times New Roman" panose="02020603050405020304" pitchFamily="18" charset="0"/>
                <a:cs typeface="Times New Roman" panose="02020603050405020304" pitchFamily="18" charset="0"/>
              </a:rPr>
              <a:t>Suppose a company is going to launch a new campaign for their new brand of car and want to know which category of people are likely to buy their brand new car so they can have the ads that target those peoples.</a:t>
            </a:r>
            <a:endParaRPr lang="en-US" sz="24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3A414B91-D710-4204-912E-398DB5AEA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224564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B95A-4402-4BAB-BAA3-12B425845AB1}"/>
              </a:ext>
            </a:extLst>
          </p:cNvPr>
          <p:cNvSpPr>
            <a:spLocks noGrp="1"/>
          </p:cNvSpPr>
          <p:nvPr>
            <p:ph type="title"/>
          </p:nvPr>
        </p:nvSpPr>
        <p:spPr>
          <a:xfrm>
            <a:off x="720000" y="360000"/>
            <a:ext cx="10382250" cy="669996"/>
          </a:xfrm>
        </p:spPr>
        <p:txBody>
          <a:bodyPr>
            <a:noAutofit/>
          </a:bodyPr>
          <a:lstStyle/>
          <a:p>
            <a:pPr algn="ctr"/>
            <a: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Dataset Used</a:t>
            </a:r>
            <a:endPar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17" name="Picture 16">
            <a:extLst>
              <a:ext uri="{FF2B5EF4-FFF2-40B4-BE49-F238E27FC236}">
                <a16:creationId xmlns:a16="http://schemas.microsoft.com/office/drawing/2014/main" id="{B442BF77-526F-4E9A-B4B6-1F4990A09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
        <p:nvSpPr>
          <p:cNvPr id="3" name="TextBox 2">
            <a:extLst>
              <a:ext uri="{FF2B5EF4-FFF2-40B4-BE49-F238E27FC236}">
                <a16:creationId xmlns:a16="http://schemas.microsoft.com/office/drawing/2014/main" id="{92473080-F311-4A66-9FBB-07D7313BE8A8}"/>
              </a:ext>
            </a:extLst>
          </p:cNvPr>
          <p:cNvSpPr txBox="1"/>
          <p:nvPr/>
        </p:nvSpPr>
        <p:spPr>
          <a:xfrm>
            <a:off x="1970842" y="2577266"/>
            <a:ext cx="9703293"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The dataset contains entries which contains the </a:t>
            </a:r>
            <a:r>
              <a:rPr lang="en-US" sz="2400" dirty="0" err="1">
                <a:solidFill>
                  <a:srgbClr val="000000"/>
                </a:solidFill>
                <a:effectLst/>
                <a:latin typeface="Times New Roman" panose="02020603050405020304" pitchFamily="18" charset="0"/>
                <a:ea typeface="Times New Roman" panose="02020603050405020304" pitchFamily="18" charset="0"/>
              </a:rPr>
              <a:t>userId</a:t>
            </a:r>
            <a:r>
              <a:rPr lang="en-US" sz="2400" dirty="0">
                <a:solidFill>
                  <a:srgbClr val="000000"/>
                </a:solidFill>
                <a:effectLst/>
                <a:latin typeface="Times New Roman" panose="02020603050405020304" pitchFamily="18" charset="0"/>
                <a:ea typeface="Times New Roman" panose="02020603050405020304" pitchFamily="18" charset="0"/>
              </a:rPr>
              <a:t>, gender, age, estimated salary and the purchased history. </a:t>
            </a:r>
          </a:p>
          <a:p>
            <a:pPr algn="just"/>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The matrix of features taken into account are age and estimated salary which are going to predict if the user is going to buy new car or not </a:t>
            </a:r>
            <a:endParaRPr lang="en-IN" sz="2400" dirty="0"/>
          </a:p>
        </p:txBody>
      </p:sp>
    </p:spTree>
    <p:extLst>
      <p:ext uri="{BB962C8B-B14F-4D97-AF65-F5344CB8AC3E}">
        <p14:creationId xmlns:p14="http://schemas.microsoft.com/office/powerpoint/2010/main" val="265231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02DF-EA16-4DC8-BBB7-D8564E8159E0}"/>
              </a:ext>
            </a:extLst>
          </p:cNvPr>
          <p:cNvSpPr>
            <a:spLocks noGrp="1"/>
          </p:cNvSpPr>
          <p:nvPr>
            <p:ph type="title"/>
          </p:nvPr>
        </p:nvSpPr>
        <p:spPr>
          <a:xfrm>
            <a:off x="2777465" y="360000"/>
            <a:ext cx="6637069" cy="576707"/>
          </a:xfrm>
        </p:spPr>
        <p:txBody>
          <a:bodyPr>
            <a:noAutofit/>
          </a:bodyPr>
          <a:lstStyle/>
          <a:p>
            <a:pPr algn="ctr"/>
            <a: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O</a:t>
            </a:r>
            <a:r>
              <a:rPr lang="en-IN" b="1" dirty="0" err="1">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utput</a:t>
            </a:r>
            <a:endPar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5" name="Picture 4">
            <a:extLst>
              <a:ext uri="{FF2B5EF4-FFF2-40B4-BE49-F238E27FC236}">
                <a16:creationId xmlns:a16="http://schemas.microsoft.com/office/drawing/2014/main" id="{56E07670-6449-41CF-BC66-6F17342A0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pic>
        <p:nvPicPr>
          <p:cNvPr id="6" name="Picture 5">
            <a:extLst>
              <a:ext uri="{FF2B5EF4-FFF2-40B4-BE49-F238E27FC236}">
                <a16:creationId xmlns:a16="http://schemas.microsoft.com/office/drawing/2014/main" id="{0201AC2B-3A2D-4569-8C5D-3F7D7F9EF471}"/>
              </a:ext>
            </a:extLst>
          </p:cNvPr>
          <p:cNvPicPr/>
          <p:nvPr/>
        </p:nvPicPr>
        <p:blipFill rotWithShape="1">
          <a:blip r:embed="rId3"/>
          <a:srcRect l="6571" t="45158" r="67036" b="20267"/>
          <a:stretch/>
        </p:blipFill>
        <p:spPr bwMode="auto">
          <a:xfrm>
            <a:off x="2873404" y="1672110"/>
            <a:ext cx="3722705" cy="237744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8518EFF-9A69-4A84-91D6-17415CD344FB}"/>
              </a:ext>
            </a:extLst>
          </p:cNvPr>
          <p:cNvPicPr/>
          <p:nvPr/>
        </p:nvPicPr>
        <p:blipFill rotWithShape="1">
          <a:blip r:embed="rId4"/>
          <a:srcRect l="10599" t="40914" r="34511" b="24228"/>
          <a:stretch/>
        </p:blipFill>
        <p:spPr bwMode="auto">
          <a:xfrm>
            <a:off x="6915521" y="1672110"/>
            <a:ext cx="3897481" cy="237744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22CB540-27F9-41D0-813F-BDE89B3EE6FA}"/>
              </a:ext>
            </a:extLst>
          </p:cNvPr>
          <p:cNvSpPr txBox="1"/>
          <p:nvPr/>
        </p:nvSpPr>
        <p:spPr>
          <a:xfrm>
            <a:off x="1458779" y="5114603"/>
            <a:ext cx="10525317" cy="369332"/>
          </a:xfrm>
          <a:prstGeom prst="rect">
            <a:avLst/>
          </a:prstGeom>
          <a:noFill/>
        </p:spPr>
        <p:txBody>
          <a:bodyPr wrap="non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The black dots show the people buying the car whereas blue dots shows the people who don't buy the car</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85896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CF6B-17C8-40C3-9F5C-29837CB9F457}"/>
              </a:ext>
            </a:extLst>
          </p:cNvPr>
          <p:cNvSpPr>
            <a:spLocks noGrp="1"/>
          </p:cNvSpPr>
          <p:nvPr>
            <p:ph type="title"/>
          </p:nvPr>
        </p:nvSpPr>
        <p:spPr>
          <a:xfrm>
            <a:off x="3627905" y="203826"/>
            <a:ext cx="6781261" cy="998283"/>
          </a:xfrm>
        </p:spPr>
        <p:txBody>
          <a:bodyPr>
            <a:noAutofit/>
          </a:bodyPr>
          <a:lstStyle/>
          <a:p>
            <a: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Advantages of using logistic regression</a:t>
            </a:r>
            <a:endPar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3" name="Content Placeholder 2">
            <a:extLst>
              <a:ext uri="{FF2B5EF4-FFF2-40B4-BE49-F238E27FC236}">
                <a16:creationId xmlns:a16="http://schemas.microsoft.com/office/drawing/2014/main" id="{2A71C741-F7EC-4635-99AE-D541C5FFFC4A}"/>
              </a:ext>
            </a:extLst>
          </p:cNvPr>
          <p:cNvSpPr>
            <a:spLocks noGrp="1"/>
          </p:cNvSpPr>
          <p:nvPr>
            <p:ph idx="1"/>
          </p:nvPr>
        </p:nvSpPr>
        <p:spPr>
          <a:xfrm>
            <a:off x="2308193" y="1871621"/>
            <a:ext cx="9420687" cy="5155331"/>
          </a:xfrm>
        </p:spPr>
        <p:txBody>
          <a:bodyPr>
            <a:noAutofit/>
          </a:bodyPr>
          <a:lstStyle/>
          <a:p>
            <a:pPr algn="just">
              <a:lnSpc>
                <a:spcPct val="150000"/>
              </a:lnSpc>
            </a:pPr>
            <a:r>
              <a:rPr lang="en-US" sz="2400" spc="10" dirty="0">
                <a:solidFill>
                  <a:srgbClr val="000000"/>
                </a:solidFill>
                <a:effectLst/>
                <a:latin typeface="Times New Roman" panose="02020603050405020304" pitchFamily="18" charset="0"/>
                <a:ea typeface="Times New Roman" panose="02020603050405020304" pitchFamily="18" charset="0"/>
              </a:rPr>
              <a:t>Logistic regression is easier to implement, interpret, and very efficient to train.</a:t>
            </a:r>
            <a:endParaRPr lang="en-IN" sz="2400" dirty="0">
              <a:effectLst/>
              <a:latin typeface="Times New Roman" panose="02020603050405020304" pitchFamily="18" charset="0"/>
              <a:ea typeface="Times New Roman" panose="02020603050405020304" pitchFamily="18" charset="0"/>
            </a:endParaRPr>
          </a:p>
          <a:p>
            <a:r>
              <a:rPr lang="en-US" sz="2400" spc="10" dirty="0">
                <a:solidFill>
                  <a:srgbClr val="000000"/>
                </a:solidFill>
                <a:effectLst/>
                <a:latin typeface="Times New Roman" panose="02020603050405020304" pitchFamily="18" charset="0"/>
                <a:ea typeface="Times New Roman" panose="02020603050405020304" pitchFamily="18" charset="0"/>
              </a:rPr>
              <a:t>It is very fast at classifying unknown records</a:t>
            </a:r>
          </a:p>
          <a:p>
            <a:pPr algn="just">
              <a:lnSpc>
                <a:spcPct val="150000"/>
              </a:lnSpc>
            </a:pPr>
            <a:r>
              <a:rPr lang="en-US" sz="2400" spc="10" dirty="0">
                <a:solidFill>
                  <a:srgbClr val="000000"/>
                </a:solidFill>
                <a:effectLst/>
                <a:latin typeface="Times New Roman" panose="02020603050405020304" pitchFamily="18" charset="0"/>
                <a:ea typeface="Times New Roman" panose="02020603050405020304" pitchFamily="18" charset="0"/>
              </a:rPr>
              <a:t>Good accuracy for many simple data sets and it performs well when the dataset is linearly separable.</a:t>
            </a:r>
            <a:endParaRPr lang="en-IN" sz="2400" dirty="0">
              <a:effectLst/>
              <a:latin typeface="Times New Roman" panose="02020603050405020304" pitchFamily="18" charset="0"/>
              <a:ea typeface="Times New Roman" panose="02020603050405020304" pitchFamily="18" charset="0"/>
            </a:endParaRPr>
          </a:p>
          <a:p>
            <a:r>
              <a:rPr lang="en-US" sz="2400" spc="10" dirty="0">
                <a:solidFill>
                  <a:srgbClr val="000000"/>
                </a:solidFill>
                <a:effectLst/>
                <a:latin typeface="Times New Roman" panose="02020603050405020304" pitchFamily="18" charset="0"/>
                <a:ea typeface="Times New Roman" panose="02020603050405020304" pitchFamily="18" charset="0"/>
              </a:rPr>
              <a:t>It can interpret model coefficients as indicators of feature importance</a:t>
            </a:r>
            <a:endParaRPr lang="en-IN" sz="24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CBFDEC4F-05C0-44F6-8D5D-838D58C7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114704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AB45-8A6F-4FC0-A9F5-E29EDB560DA2}"/>
              </a:ext>
            </a:extLst>
          </p:cNvPr>
          <p:cNvSpPr>
            <a:spLocks noGrp="1"/>
          </p:cNvSpPr>
          <p:nvPr>
            <p:ph type="title"/>
          </p:nvPr>
        </p:nvSpPr>
        <p:spPr>
          <a:xfrm>
            <a:off x="4173431" y="360000"/>
            <a:ext cx="3480045" cy="550415"/>
          </a:xfrm>
        </p:spPr>
        <p:txBody>
          <a:bodyPr>
            <a:noAutofit/>
          </a:bodyPr>
          <a:lstStyle/>
          <a:p>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6CC71019-1820-47FF-BA62-AC347FDA4556}"/>
              </a:ext>
            </a:extLst>
          </p:cNvPr>
          <p:cNvSpPr>
            <a:spLocks noGrp="1"/>
          </p:cNvSpPr>
          <p:nvPr>
            <p:ph idx="1"/>
          </p:nvPr>
        </p:nvSpPr>
        <p:spPr>
          <a:xfrm>
            <a:off x="3630969" y="2364333"/>
            <a:ext cx="8915400" cy="2758176"/>
          </a:xfrm>
        </p:spPr>
        <p:txBody>
          <a:bodyPr>
            <a:normAutofit/>
          </a:bodyPr>
          <a:lstStyle/>
          <a:p>
            <a:pPr>
              <a:lnSpc>
                <a:spcPct val="150000"/>
              </a:lnSpc>
              <a:spcBef>
                <a:spcPts val="1005"/>
              </a:spcBef>
              <a:buSzPts val="1200"/>
              <a:tabLst>
                <a:tab pos="549275" algn="l"/>
                <a:tab pos="549910" algn="l"/>
              </a:tabLst>
            </a:pPr>
            <a:r>
              <a:rPr lang="en-US" sz="24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Sales of Particular Products.</a:t>
            </a:r>
            <a:endParaRPr lang="en-IN" sz="24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spcBef>
                <a:spcPts val="1005"/>
              </a:spcBef>
              <a:buSzPts val="1200"/>
              <a:tabLst>
                <a:tab pos="549275" algn="l"/>
                <a:tab pos="549910" algn="l"/>
              </a:tabLst>
            </a:pPr>
            <a:r>
              <a:rPr lang="en-US" sz="24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Identify the buyer’s ratio.</a:t>
            </a:r>
            <a:endParaRPr lang="en-IN" sz="24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spcBef>
                <a:spcPts val="1005"/>
              </a:spcBef>
              <a:buSzPts val="1200"/>
              <a:tabLst>
                <a:tab pos="549275" algn="l"/>
                <a:tab pos="549910" algn="l"/>
              </a:tabLst>
            </a:pPr>
            <a:r>
              <a:rPr lang="en-US" sz="24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Marketing effects on Products.</a:t>
            </a:r>
            <a:endParaRPr lang="en-IN" sz="24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p:txBody>
      </p:sp>
      <p:pic>
        <p:nvPicPr>
          <p:cNvPr id="4" name="Picture 3">
            <a:extLst>
              <a:ext uri="{FF2B5EF4-FFF2-40B4-BE49-F238E27FC236}">
                <a16:creationId xmlns:a16="http://schemas.microsoft.com/office/drawing/2014/main" id="{CDB5D630-6880-4805-AB2A-CF751D230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122461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E3A9-6C9C-4199-8DDA-6AB7ABCA1778}"/>
              </a:ext>
            </a:extLst>
          </p:cNvPr>
          <p:cNvSpPr>
            <a:spLocks noGrp="1"/>
          </p:cNvSpPr>
          <p:nvPr>
            <p:ph type="title"/>
          </p:nvPr>
        </p:nvSpPr>
        <p:spPr>
          <a:xfrm>
            <a:off x="3916632" y="360000"/>
            <a:ext cx="3636693" cy="649503"/>
          </a:xfrm>
        </p:spPr>
        <p:txBody>
          <a:bodyPr>
            <a:normAutofit/>
          </a:bodyPr>
          <a:lstStyle/>
          <a:p>
            <a:pPr algn="ctr"/>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EA5DF04-8459-47F3-9686-276921A3CDBB}"/>
              </a:ext>
            </a:extLst>
          </p:cNvPr>
          <p:cNvSpPr>
            <a:spLocks noGrp="1"/>
          </p:cNvSpPr>
          <p:nvPr>
            <p:ph idx="1"/>
          </p:nvPr>
        </p:nvSpPr>
        <p:spPr>
          <a:xfrm>
            <a:off x="1896537" y="2483164"/>
            <a:ext cx="9465994" cy="4374836"/>
          </a:xfrm>
        </p:spPr>
        <p:txBody>
          <a:bodyPr>
            <a:normAutofit/>
          </a:bodyPr>
          <a:lstStyle/>
          <a:p>
            <a:pPr algn="just"/>
            <a:r>
              <a:rPr lang="en-US" sz="2400" dirty="0">
                <a:solidFill>
                  <a:schemeClr val="tx1"/>
                </a:solidFill>
                <a:effectLst/>
                <a:latin typeface="Times New Roman" panose="02020603050405020304" pitchFamily="18" charset="0"/>
                <a:ea typeface="Times New Roman" panose="02020603050405020304" pitchFamily="18" charset="0"/>
              </a:rPr>
              <a:t>Thus, we have developed a project on Car Buying Prediction based on the available dataset by using logistic regression in machine learning under this internship provided by </a:t>
            </a:r>
            <a:r>
              <a:rPr lang="en-US" sz="2400" dirty="0" err="1">
                <a:solidFill>
                  <a:schemeClr val="tx1"/>
                </a:solidFill>
                <a:effectLst/>
                <a:latin typeface="Times New Roman" panose="02020603050405020304" pitchFamily="18" charset="0"/>
                <a:ea typeface="Times New Roman" panose="02020603050405020304" pitchFamily="18" charset="0"/>
              </a:rPr>
              <a:t>Apsit</a:t>
            </a:r>
            <a:r>
              <a:rPr lang="en-US" sz="2400" dirty="0">
                <a:solidFill>
                  <a:schemeClr val="tx1"/>
                </a:solidFill>
                <a:effectLst/>
                <a:latin typeface="Times New Roman" panose="02020603050405020304" pitchFamily="18" charset="0"/>
                <a:ea typeface="Times New Roman" panose="02020603050405020304" pitchFamily="18" charset="0"/>
              </a:rPr>
              <a:t> Skills.</a:t>
            </a:r>
            <a:endParaRPr lang="en-IN" sz="24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endParaRPr lang="en-IN" sz="32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A66FDD44-674C-40A7-9A70-1B900A7CE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35470753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361</TotalTime>
  <Words>341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Malgun Gothic</vt:lpstr>
      <vt:lpstr>Arial</vt:lpstr>
      <vt:lpstr>Calibri</vt:lpstr>
      <vt:lpstr>Century Gothic</vt:lpstr>
      <vt:lpstr>Times New Roman</vt:lpstr>
      <vt:lpstr>Wingdings 3</vt:lpstr>
      <vt:lpstr>Wisp</vt:lpstr>
      <vt:lpstr>Car Buying Predictions based on Available data</vt:lpstr>
      <vt:lpstr>CONTENTS</vt:lpstr>
      <vt:lpstr>Introduction</vt:lpstr>
      <vt:lpstr>Statement Of Problem</vt:lpstr>
      <vt:lpstr>Dataset Used</vt:lpstr>
      <vt:lpstr>Output</vt:lpstr>
      <vt:lpstr>Advantages of using logistic regression</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HOME SECURITY AND ALARM SYSTEM</dc:title>
  <dc:creator>Atharva Ambardekar</dc:creator>
  <cp:lastModifiedBy>devanshi zaveri</cp:lastModifiedBy>
  <cp:revision>38</cp:revision>
  <dcterms:created xsi:type="dcterms:W3CDTF">2020-09-04T11:56:58Z</dcterms:created>
  <dcterms:modified xsi:type="dcterms:W3CDTF">2021-08-11T18:08:10Z</dcterms:modified>
</cp:coreProperties>
</file>