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87" r:id="rId5"/>
    <p:sldId id="260" r:id="rId6"/>
    <p:sldId id="286" r:id="rId7"/>
    <p:sldId id="262" r:id="rId8"/>
    <p:sldId id="263" r:id="rId9"/>
    <p:sldId id="264" r:id="rId10"/>
    <p:sldId id="285" r:id="rId11"/>
    <p:sldId id="265" r:id="rId12"/>
    <p:sldId id="266" r:id="rId13"/>
    <p:sldId id="267" r:id="rId14"/>
    <p:sldId id="270" r:id="rId15"/>
    <p:sldId id="268" r:id="rId16"/>
    <p:sldId id="274" r:id="rId17"/>
    <p:sldId id="278" r:id="rId18"/>
    <p:sldId id="280" r:id="rId19"/>
    <p:sldId id="295" r:id="rId20"/>
    <p:sldId id="296" r:id="rId21"/>
    <p:sldId id="281" r:id="rId22"/>
    <p:sldId id="282" r:id="rId23"/>
    <p:sldId id="284" r:id="rId24"/>
  </p:sldIdLst>
  <p:sldSz cx="9144000" cy="5143500" type="screen16x9"/>
  <p:notesSz cx="6858000" cy="9144000"/>
  <p:embeddedFontLst>
    <p:embeddedFont>
      <p:font typeface="Old Standard TT" panose="020B0604020202020204" charset="0"/>
      <p:regular r:id="rId26"/>
      <p:bold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62" y="7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42143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3e7c4c73d_0_1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3e7c4c73d_0_1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e7c4c73d_0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e7c4c73d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e7c4c73d_0_1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e7c4c73d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d7a95d25d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d7a95d25d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d7a95d25d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7a95d25d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7a95d25d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7a95d25d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3e7c4c73d_0_2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3e7c4c73d_0_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63e7c4c73d_0_2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63e7c4c73d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3e7c4c73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3e7c4c73d_0_1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3e7c4c73d_0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3e7c4c73d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3e7c4c73d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3e7c4c73d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Portrait_painting" TargetMode="External"/><Relationship Id="rId7" Type="http://schemas.openxmlformats.org/officeDocument/2006/relationships/image" Target="../media/image2.png"/><Relationship Id="rId2" Type="http://schemas.openxmlformats.org/officeDocument/2006/relationships/hyperlink" Target="https://en.wikipedia.org/wiki/Generative_adversarial_network" TargetMode="External"/><Relationship Id="rId1" Type="http://schemas.openxmlformats.org/officeDocument/2006/relationships/slideLayout" Target="../slideLayouts/slideLayout3.xml"/><Relationship Id="rId6" Type="http://schemas.openxmlformats.org/officeDocument/2006/relationships/hyperlink" Target="https://en.wikipedia.org/wiki/Artificial_intelligence" TargetMode="External"/><Relationship Id="rId5" Type="http://schemas.openxmlformats.org/officeDocument/2006/relationships/hyperlink" Target="https://en.wikipedia.org/wiki/Christie%27s" TargetMode="External"/><Relationship Id="rId4" Type="http://schemas.openxmlformats.org/officeDocument/2006/relationships/hyperlink" Target="https://en.wikipedia.org/wiki/Ian_Goodfellow"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christies.com/features/A-collaboration-between-two-artists-one-human-one-a-machine-9332-1.aspx"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dirty="0">
                <a:latin typeface="Times New Roman"/>
                <a:ea typeface="Times New Roman"/>
                <a:cs typeface="Times New Roman"/>
                <a:sym typeface="Times New Roman"/>
              </a:rPr>
              <a:t>Computer Engineering Department</a:t>
            </a:r>
            <a:endParaRPr sz="30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A.P. Shah Institute of Technology</a:t>
            </a:r>
            <a:endParaRPr sz="24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G.B.Road,Kasarvadavali, Thane(W), Mumbai-400615</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UNIVERSITY OF MUMBAI</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Academic Year 2021-2022</a:t>
            </a:r>
            <a:endParaRPr sz="24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744FE-C1B3-4398-9D58-649633C73AE4}"/>
              </a:ext>
            </a:extLst>
          </p:cNvPr>
          <p:cNvSpPr>
            <a:spLocks noGrp="1"/>
          </p:cNvSpPr>
          <p:nvPr>
            <p:ph type="title"/>
          </p:nvPr>
        </p:nvSpPr>
        <p:spPr/>
        <p:txBody>
          <a:bodyPr/>
          <a:lstStyle/>
          <a:p>
            <a:r>
              <a:rPr lang="en" b="1" dirty="0">
                <a:latin typeface="Times New Roman"/>
                <a:ea typeface="Times New Roman"/>
                <a:cs typeface="Times New Roman"/>
                <a:sym typeface="Times New Roman"/>
              </a:rPr>
              <a:t>1.7  Practical Application</a:t>
            </a:r>
            <a:endParaRPr lang="en-IN" dirty="0"/>
          </a:p>
        </p:txBody>
      </p:sp>
      <p:sp>
        <p:nvSpPr>
          <p:cNvPr id="3" name="Text Placeholder 2">
            <a:extLst>
              <a:ext uri="{FF2B5EF4-FFF2-40B4-BE49-F238E27FC236}">
                <a16:creationId xmlns:a16="http://schemas.microsoft.com/office/drawing/2014/main" id="{50789B2E-A853-4CB1-8F7A-68E984EC1400}"/>
              </a:ext>
            </a:extLst>
          </p:cNvPr>
          <p:cNvSpPr>
            <a:spLocks noGrp="1"/>
          </p:cNvSpPr>
          <p:nvPr>
            <p:ph type="body" idx="1"/>
          </p:nvPr>
        </p:nvSpPr>
        <p:spPr>
          <a:xfrm>
            <a:off x="311700" y="2227563"/>
            <a:ext cx="8520600" cy="3397200"/>
          </a:xfrm>
        </p:spPr>
        <p:txBody>
          <a:bodyPr/>
          <a:lstStyle/>
          <a:p>
            <a:pPr marL="469900" algn="just">
              <a:lnSpc>
                <a:spcPct val="150000"/>
              </a:lnSpc>
              <a:buSzPts val="1600"/>
            </a:pPr>
            <a:r>
              <a:rPr lang="en-US" sz="1600" dirty="0">
                <a:solidFill>
                  <a:schemeClr val="dk1"/>
                </a:solidFill>
                <a:highlight>
                  <a:srgbClr val="FFFFFF"/>
                </a:highlight>
                <a:latin typeface="Times New Roman" panose="02020603050405020304" pitchFamily="18" charset="0"/>
                <a:cs typeface="Times New Roman" panose="02020603050405020304" pitchFamily="18" charset="0"/>
              </a:rPr>
              <a:t>Edmond de </a:t>
            </a:r>
            <a:r>
              <a:rPr lang="en-US" sz="1600" dirty="0" err="1">
                <a:solidFill>
                  <a:schemeClr val="dk1"/>
                </a:solidFill>
                <a:highlight>
                  <a:srgbClr val="FFFFFF"/>
                </a:highlight>
                <a:latin typeface="Times New Roman" panose="02020603050405020304" pitchFamily="18" charset="0"/>
                <a:cs typeface="Times New Roman" panose="02020603050405020304" pitchFamily="18" charset="0"/>
              </a:rPr>
              <a:t>Belamy</a:t>
            </a:r>
            <a:r>
              <a:rPr lang="en-US" sz="1600" dirty="0">
                <a:solidFill>
                  <a:schemeClr val="dk1"/>
                </a:solidFill>
                <a:highlight>
                  <a:srgbClr val="FFFFFF"/>
                </a:highlight>
                <a:latin typeface="Times New Roman" panose="02020603050405020304" pitchFamily="18" charset="0"/>
                <a:cs typeface="Times New Roman" panose="02020603050405020304" pitchFamily="18" charset="0"/>
              </a:rPr>
              <a:t> is a </a:t>
            </a:r>
            <a:r>
              <a:rPr lang="en-US" sz="1600" dirty="0">
                <a:solidFill>
                  <a:schemeClr val="dk1"/>
                </a:solidFill>
                <a:highlight>
                  <a:srgbClr val="FFFFFF"/>
                </a:highlight>
                <a:uFill>
                  <a:noFill/>
                </a:u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generative adversarial network</a:t>
            </a:r>
            <a:r>
              <a:rPr lang="en-US" sz="1600" dirty="0">
                <a:solidFill>
                  <a:schemeClr val="dk1"/>
                </a:solidFill>
                <a:highlight>
                  <a:srgbClr val="FFFFFF"/>
                </a:highlight>
                <a:latin typeface="Times New Roman" panose="02020603050405020304" pitchFamily="18" charset="0"/>
                <a:cs typeface="Times New Roman" panose="02020603050405020304" pitchFamily="18" charset="0"/>
              </a:rPr>
              <a:t> </a:t>
            </a:r>
            <a:r>
              <a:rPr lang="en-US" sz="1600" dirty="0">
                <a:solidFill>
                  <a:schemeClr val="dk1"/>
                </a:solidFill>
                <a:highlight>
                  <a:srgbClr val="FFFFFF"/>
                </a:highlight>
                <a:uFill>
                  <a:noFill/>
                </a:u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portrait painting</a:t>
            </a:r>
            <a:r>
              <a:rPr lang="en-US" sz="1600" dirty="0">
                <a:solidFill>
                  <a:schemeClr val="dk1"/>
                </a:solidFill>
                <a:highlight>
                  <a:srgbClr val="FFFFFF"/>
                </a:highlight>
                <a:latin typeface="Times New Roman" panose="02020603050405020304" pitchFamily="18" charset="0"/>
                <a:cs typeface="Times New Roman" panose="02020603050405020304" pitchFamily="18" charset="0"/>
              </a:rPr>
              <a:t> constructed in 2018 by Paris-based arts-collective ‘Obvious’. The name </a:t>
            </a:r>
            <a:r>
              <a:rPr lang="en-US" sz="1600" dirty="0" err="1">
                <a:solidFill>
                  <a:schemeClr val="dk1"/>
                </a:solidFill>
                <a:highlight>
                  <a:srgbClr val="FFFFFF"/>
                </a:highlight>
                <a:latin typeface="Times New Roman" panose="02020603050405020304" pitchFamily="18" charset="0"/>
                <a:cs typeface="Times New Roman" panose="02020603050405020304" pitchFamily="18" charset="0"/>
              </a:rPr>
              <a:t>Belamy</a:t>
            </a:r>
            <a:r>
              <a:rPr lang="en-US" sz="1600" dirty="0">
                <a:solidFill>
                  <a:schemeClr val="dk1"/>
                </a:solidFill>
                <a:highlight>
                  <a:srgbClr val="FFFFFF"/>
                </a:highlight>
                <a:latin typeface="Times New Roman" panose="02020603050405020304" pitchFamily="18" charset="0"/>
                <a:cs typeface="Times New Roman" panose="02020603050405020304" pitchFamily="18" charset="0"/>
              </a:rPr>
              <a:t> is a tribute to </a:t>
            </a:r>
            <a:r>
              <a:rPr lang="en-US" sz="1600" dirty="0">
                <a:solidFill>
                  <a:schemeClr val="dk1"/>
                </a:solidFill>
                <a:highlight>
                  <a:srgbClr val="FFFFFF"/>
                </a:highlight>
                <a:uFill>
                  <a:noFill/>
                </a:u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Ian Goodfellow</a:t>
            </a:r>
            <a:r>
              <a:rPr lang="en-US" sz="1600" dirty="0">
                <a:solidFill>
                  <a:schemeClr val="dk1"/>
                </a:solidFill>
                <a:highlight>
                  <a:srgbClr val="FFFFFF"/>
                </a:highlight>
                <a:latin typeface="Times New Roman" panose="02020603050405020304" pitchFamily="18" charset="0"/>
                <a:cs typeface="Times New Roman" panose="02020603050405020304" pitchFamily="18" charset="0"/>
              </a:rPr>
              <a:t>, inventor of GANs; In French “bel </a:t>
            </a:r>
            <a:r>
              <a:rPr lang="en-US" sz="1600" dirty="0" err="1">
                <a:solidFill>
                  <a:schemeClr val="dk1"/>
                </a:solidFill>
                <a:highlight>
                  <a:srgbClr val="FFFFFF"/>
                </a:highlight>
                <a:latin typeface="Times New Roman" panose="02020603050405020304" pitchFamily="18" charset="0"/>
                <a:cs typeface="Times New Roman" panose="02020603050405020304" pitchFamily="18" charset="0"/>
              </a:rPr>
              <a:t>ami</a:t>
            </a:r>
            <a:r>
              <a:rPr lang="en-US" sz="1600" dirty="0">
                <a:solidFill>
                  <a:schemeClr val="dk1"/>
                </a:solidFill>
                <a:highlight>
                  <a:srgbClr val="FFFFFF"/>
                </a:highlight>
                <a:latin typeface="Times New Roman" panose="02020603050405020304" pitchFamily="18" charset="0"/>
                <a:cs typeface="Times New Roman" panose="02020603050405020304" pitchFamily="18" charset="0"/>
              </a:rPr>
              <a:t>” means “good friend" so it is a translated pun of Goodfellow.” </a:t>
            </a:r>
            <a:endParaRPr lang="en-US" sz="1600" baseline="30000" dirty="0">
              <a:solidFill>
                <a:schemeClr val="dk1"/>
              </a:solidFill>
              <a:highlight>
                <a:srgbClr val="FFFFFF"/>
              </a:highlight>
              <a:latin typeface="Times New Roman" panose="02020603050405020304" pitchFamily="18" charset="0"/>
              <a:cs typeface="Times New Roman" panose="02020603050405020304" pitchFamily="18" charset="0"/>
            </a:endParaRPr>
          </a:p>
          <a:p>
            <a:pPr marL="469900" algn="just">
              <a:lnSpc>
                <a:spcPct val="150000"/>
              </a:lnSpc>
              <a:buSzPts val="1600"/>
            </a:pPr>
            <a:r>
              <a:rPr lang="en-US" sz="1600" dirty="0">
                <a:solidFill>
                  <a:schemeClr val="dk1"/>
                </a:solidFill>
                <a:highlight>
                  <a:srgbClr val="FFFFFF"/>
                </a:highlight>
                <a:latin typeface="Times New Roman" panose="02020603050405020304" pitchFamily="18" charset="0"/>
                <a:cs typeface="Times New Roman" panose="02020603050405020304" pitchFamily="18" charset="0"/>
              </a:rPr>
              <a:t>It achieved widespread notoriety after </a:t>
            </a:r>
            <a:r>
              <a:rPr lang="en-US" sz="1600" dirty="0">
                <a:solidFill>
                  <a:schemeClr val="dk1"/>
                </a:solidFill>
                <a:highlight>
                  <a:srgbClr val="FFFFFF"/>
                </a:highlight>
                <a:uFill>
                  <a:noFill/>
                </a:u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Christie's</a:t>
            </a:r>
            <a:r>
              <a:rPr lang="en-US" sz="1600" dirty="0">
                <a:solidFill>
                  <a:schemeClr val="dk1"/>
                </a:solidFill>
                <a:highlight>
                  <a:srgbClr val="FFFFFF"/>
                </a:highlight>
                <a:latin typeface="Times New Roman" panose="02020603050405020304" pitchFamily="18" charset="0"/>
                <a:cs typeface="Times New Roman" panose="02020603050405020304" pitchFamily="18" charset="0"/>
              </a:rPr>
              <a:t> announced its intention to auction the piece as the first artwork created using </a:t>
            </a:r>
            <a:r>
              <a:rPr lang="en-US" sz="1600" dirty="0">
                <a:solidFill>
                  <a:schemeClr val="dk1"/>
                </a:solidFill>
                <a:highlight>
                  <a:srgbClr val="FFFFFF"/>
                </a:highlight>
                <a:uFill>
                  <a:noFill/>
                </a:u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artificial intelligence</a:t>
            </a:r>
            <a:r>
              <a:rPr lang="en-US" sz="1600" dirty="0">
                <a:solidFill>
                  <a:schemeClr val="dk1"/>
                </a:solidFill>
                <a:highlight>
                  <a:srgbClr val="FFFFFF"/>
                </a:highlight>
                <a:latin typeface="Times New Roman" panose="02020603050405020304" pitchFamily="18" charset="0"/>
                <a:cs typeface="Times New Roman" panose="02020603050405020304" pitchFamily="18" charset="0"/>
              </a:rPr>
              <a:t> to be featured in a Christie's auction. It surpassed pre-auction estimates which valued it at $7,000 to $10,000, instead selling for $432,500. Than translates to more than 3 Crores in INR.</a:t>
            </a:r>
            <a:endParaRPr lang="en-US" sz="1600" dirty="0">
              <a:solidFill>
                <a:schemeClr val="dk1"/>
              </a:solidFill>
              <a:latin typeface="Times New Roman" panose="02020603050405020304" pitchFamily="18" charset="0"/>
              <a:cs typeface="Times New Roman" panose="02020603050405020304" pitchFamily="18" charset="0"/>
            </a:endParaRPr>
          </a:p>
          <a:p>
            <a:pPr marL="114300" indent="0">
              <a:buNone/>
            </a:pPr>
            <a:endParaRPr lang="en-IN" dirty="0"/>
          </a:p>
        </p:txBody>
      </p:sp>
      <p:pic>
        <p:nvPicPr>
          <p:cNvPr id="4" name="Google Shape;88;g10c8b2d7d5b_2_16">
            <a:extLst>
              <a:ext uri="{FF2B5EF4-FFF2-40B4-BE49-F238E27FC236}">
                <a16:creationId xmlns:a16="http://schemas.microsoft.com/office/drawing/2014/main" id="{4379E156-B6E5-47BB-AFAB-E7B2B1103A77}"/>
              </a:ext>
            </a:extLst>
          </p:cNvPr>
          <p:cNvPicPr preferRelativeResize="0"/>
          <p:nvPr/>
        </p:nvPicPr>
        <p:blipFill>
          <a:blip r:embed="rId7">
            <a:alphaModFix/>
          </a:blip>
          <a:stretch>
            <a:fillRect/>
          </a:stretch>
        </p:blipFill>
        <p:spPr>
          <a:xfrm>
            <a:off x="6443609" y="342294"/>
            <a:ext cx="1761927" cy="1801459"/>
          </a:xfrm>
          <a:prstGeom prst="rect">
            <a:avLst/>
          </a:prstGeom>
          <a:noFill/>
          <a:ln w="28575" cap="flat" cmpd="sng">
            <a:solidFill>
              <a:schemeClr val="dk2"/>
            </a:solidFill>
            <a:prstDash val="solid"/>
            <a:round/>
            <a:headEnd type="none" w="sm" len="sm"/>
            <a:tailEnd type="none" w="sm" len="sm"/>
          </a:ln>
        </p:spPr>
      </p:pic>
    </p:spTree>
    <p:extLst>
      <p:ext uri="{BB962C8B-B14F-4D97-AF65-F5344CB8AC3E}">
        <p14:creationId xmlns:p14="http://schemas.microsoft.com/office/powerpoint/2010/main" val="602054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1.8 Benefits for Environment &amp; Society</a:t>
            </a:r>
            <a:endParaRPr b="1" dirty="0">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a:lnSpc>
                <a:spcPct val="150000"/>
              </a:lnSpc>
              <a:spcBef>
                <a:spcPts val="0"/>
              </a:spcBef>
              <a:spcAft>
                <a:spcPts val="900"/>
              </a:spcAft>
              <a:buFont typeface="Arial" panose="020B0604020202020204" pitchFamily="34" charset="0"/>
              <a:buChar char="•"/>
            </a:pPr>
            <a:r>
              <a:rPr lang="en-US" sz="1600" b="0" dirty="0">
                <a:solidFill>
                  <a:schemeClr val="tx1"/>
                </a:solidFill>
                <a:effectLst/>
                <a:latin typeface="Times New Roman" panose="02020603050405020304" pitchFamily="18" charset="0"/>
                <a:ea typeface="Georgia" panose="02040502050405020303" pitchFamily="18" charset="0"/>
                <a:cs typeface="Times New Roman" panose="02020603050405020304" pitchFamily="18" charset="0"/>
              </a:rPr>
              <a:t>Reduces manual work.</a:t>
            </a:r>
            <a:endParaRPr lang="en-IN" sz="1600" b="1" dirty="0">
              <a:solidFill>
                <a:schemeClr val="tx1"/>
              </a:solidFill>
              <a:latin typeface="Times New Roman" panose="02020603050405020304" pitchFamily="18" charset="0"/>
              <a:ea typeface="Georgia" panose="02040502050405020303" pitchFamily="18" charset="0"/>
              <a:cs typeface="Times New Roman" panose="02020603050405020304" pitchFamily="18" charset="0"/>
            </a:endParaRPr>
          </a:p>
          <a:p>
            <a:pPr>
              <a:lnSpc>
                <a:spcPct val="150000"/>
              </a:lnSpc>
              <a:spcBef>
                <a:spcPts val="0"/>
              </a:spcBef>
              <a:spcAft>
                <a:spcPts val="900"/>
              </a:spcAft>
              <a:buFont typeface="Arial" panose="020B0604020202020204" pitchFamily="34" charset="0"/>
              <a:buChar char="•"/>
            </a:pPr>
            <a:r>
              <a:rPr lang="en-US" sz="1600" b="0" dirty="0">
                <a:solidFill>
                  <a:schemeClr val="tx1"/>
                </a:solidFill>
                <a:effectLst/>
                <a:latin typeface="Times New Roman" panose="02020603050405020304" pitchFamily="18" charset="0"/>
                <a:ea typeface="Georgia" panose="02040502050405020303" pitchFamily="18" charset="0"/>
                <a:cs typeface="Times New Roman" panose="02020603050405020304" pitchFamily="18" charset="0"/>
              </a:rPr>
              <a:t>Managing customers and orders.</a:t>
            </a:r>
            <a:endParaRPr lang="en-IN" sz="1600" b="1" dirty="0">
              <a:solidFill>
                <a:schemeClr val="tx1"/>
              </a:solidFill>
              <a:latin typeface="Times New Roman" panose="02020603050405020304" pitchFamily="18" charset="0"/>
              <a:ea typeface="Georgia" panose="02040502050405020303" pitchFamily="18" charset="0"/>
              <a:cs typeface="Times New Roman" panose="02020603050405020304" pitchFamily="18" charset="0"/>
            </a:endParaRPr>
          </a:p>
          <a:p>
            <a:pPr>
              <a:lnSpc>
                <a:spcPct val="150000"/>
              </a:lnSpc>
              <a:spcBef>
                <a:spcPts val="0"/>
              </a:spcBef>
              <a:spcAft>
                <a:spcPts val="900"/>
              </a:spcAft>
              <a:buFont typeface="Arial" panose="020B0604020202020204" pitchFamily="34" charset="0"/>
              <a:buChar char="•"/>
            </a:pPr>
            <a:r>
              <a:rPr lang="en-US" sz="1600" dirty="0">
                <a:solidFill>
                  <a:schemeClr val="tx1"/>
                </a:solidFill>
                <a:latin typeface="Times New Roman" panose="02020603050405020304" pitchFamily="18" charset="0"/>
                <a:ea typeface="Georgia" panose="02040502050405020303" pitchFamily="18" charset="0"/>
                <a:cs typeface="Times New Roman" panose="02020603050405020304" pitchFamily="18" charset="0"/>
              </a:rPr>
              <a:t>No misunderstanding</a:t>
            </a:r>
            <a:r>
              <a:rPr lang="en-US" sz="1600" b="0" dirty="0">
                <a:solidFill>
                  <a:schemeClr val="tx1"/>
                </a:solidFill>
                <a:effectLst/>
                <a:latin typeface="Times New Roman" panose="02020603050405020304" pitchFamily="18" charset="0"/>
                <a:ea typeface="Georgia" panose="02040502050405020303" pitchFamily="18" charset="0"/>
                <a:cs typeface="Times New Roman" panose="02020603050405020304" pitchFamily="18" charset="0"/>
              </a:rPr>
              <a:t>.</a:t>
            </a:r>
            <a:endParaRPr lang="en-IN" sz="1600" b="1" dirty="0">
              <a:solidFill>
                <a:schemeClr val="tx1"/>
              </a:solidFill>
              <a:latin typeface="Times New Roman" panose="02020603050405020304" pitchFamily="18" charset="0"/>
              <a:ea typeface="Georgia" panose="02040502050405020303" pitchFamily="18" charset="0"/>
              <a:cs typeface="Times New Roman" panose="02020603050405020304" pitchFamily="18" charset="0"/>
            </a:endParaRPr>
          </a:p>
          <a:p>
            <a:pPr>
              <a:lnSpc>
                <a:spcPct val="150000"/>
              </a:lnSpc>
              <a:spcBef>
                <a:spcPts val="0"/>
              </a:spcBef>
              <a:spcAft>
                <a:spcPts val="900"/>
              </a:spcAft>
              <a:buFont typeface="Arial" panose="020B0604020202020204" pitchFamily="34" charset="0"/>
              <a:buChar char="•"/>
            </a:pPr>
            <a:r>
              <a:rPr lang="en-US" sz="1600" dirty="0">
                <a:solidFill>
                  <a:schemeClr val="tx1"/>
                </a:solidFill>
                <a:latin typeface="Times New Roman" panose="02020603050405020304" pitchFamily="18" charset="0"/>
                <a:ea typeface="Georgia" panose="02040502050405020303" pitchFamily="18" charset="0"/>
                <a:cs typeface="Times New Roman" panose="02020603050405020304" pitchFamily="18" charset="0"/>
              </a:rPr>
              <a:t>Duplication is avoided</a:t>
            </a:r>
            <a:r>
              <a:rPr lang="en-US" sz="1600" b="0" dirty="0">
                <a:solidFill>
                  <a:schemeClr val="tx1"/>
                </a:solidFill>
                <a:effectLst/>
                <a:latin typeface="Times New Roman" panose="02020603050405020304" pitchFamily="18" charset="0"/>
                <a:ea typeface="Georgia" panose="02040502050405020303" pitchFamily="18" charset="0"/>
                <a:cs typeface="Times New Roman" panose="02020603050405020304" pitchFamily="18" charset="0"/>
              </a:rPr>
              <a:t>.</a:t>
            </a:r>
            <a:endParaRPr lang="en-IN" sz="1600" b="1" dirty="0">
              <a:solidFill>
                <a:schemeClr val="tx1"/>
              </a:solidFill>
              <a:latin typeface="Times New Roman" panose="02020603050405020304" pitchFamily="18" charset="0"/>
              <a:ea typeface="Georgia" panose="02040502050405020303" pitchFamily="18" charset="0"/>
              <a:cs typeface="Times New Roman" panose="02020603050405020304" pitchFamily="18" charset="0"/>
            </a:endParaRPr>
          </a:p>
          <a:p>
            <a:pPr>
              <a:lnSpc>
                <a:spcPct val="150000"/>
              </a:lnSpc>
              <a:spcBef>
                <a:spcPts val="0"/>
              </a:spcBef>
              <a:spcAft>
                <a:spcPts val="900"/>
              </a:spcAft>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Simple to manage.</a:t>
            </a:r>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2. Project Design</a:t>
            </a:r>
            <a:endParaRPr b="1" dirty="0">
              <a:latin typeface="Times New Roman"/>
              <a:ea typeface="Times New Roman"/>
              <a:cs typeface="Times New Roman"/>
              <a:sym typeface="Times New Roman"/>
            </a:endParaRPr>
          </a:p>
        </p:txBody>
      </p:sp>
      <p:sp>
        <p:nvSpPr>
          <p:cNvPr id="119" name="Google Shape;119;p2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2.1 Proposed System</a:t>
            </a:r>
            <a:endParaRPr b="1" dirty="0">
              <a:latin typeface="Times New Roman"/>
              <a:ea typeface="Times New Roman"/>
              <a:cs typeface="Times New Roman"/>
              <a:sym typeface="Times New Roman"/>
            </a:endParaRPr>
          </a:p>
        </p:txBody>
      </p:sp>
      <p:sp>
        <p:nvSpPr>
          <p:cNvPr id="125" name="Google Shape;125;p24"/>
          <p:cNvSpPr txBox="1">
            <a:spLocks noGrp="1"/>
          </p:cNvSpPr>
          <p:nvPr>
            <p:ph type="body" idx="1"/>
          </p:nvPr>
        </p:nvSpPr>
        <p:spPr>
          <a:xfrm>
            <a:off x="311700" y="1301275"/>
            <a:ext cx="8520600" cy="3397200"/>
          </a:xfrm>
          <a:prstGeom prst="rect">
            <a:avLst/>
          </a:prstGeom>
        </p:spPr>
        <p:txBody>
          <a:bodyPr spcFirstLastPara="1" wrap="square" lIns="91425" tIns="91425" rIns="91425" bIns="91425" anchor="t" anchorCtr="0">
            <a:noAutofit/>
          </a:bodyPr>
          <a:lstStyle/>
          <a:p>
            <a:pPr marL="62230" indent="-6350">
              <a:lnSpc>
                <a:spcPct val="107000"/>
              </a:lnSpc>
              <a:spcAft>
                <a:spcPts val="600"/>
              </a:spcAf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Importing Required Libraries</a:t>
            </a:r>
          </a:p>
          <a:p>
            <a:pPr marL="62230" indent="-6350">
              <a:lnSpc>
                <a:spcPct val="107000"/>
              </a:lnSpc>
              <a:spcAft>
                <a:spcPts val="600"/>
              </a:spcAf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Connecting to the TPU</a:t>
            </a:r>
          </a:p>
          <a:p>
            <a:pPr marL="62230" indent="-6350">
              <a:lnSpc>
                <a:spcPct val="107000"/>
              </a:lnSpc>
              <a:spcAft>
                <a:spcPts val="600"/>
              </a:spcAft>
            </a:pPr>
            <a:r>
              <a:rPr lang="en-IN" sz="16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CycleGAN</a:t>
            </a: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Building</a:t>
            </a:r>
          </a:p>
          <a:p>
            <a:pPr marL="62230" indent="-6350">
              <a:lnSpc>
                <a:spcPct val="107000"/>
              </a:lnSpc>
              <a:spcAft>
                <a:spcPts val="60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Generator building function</a:t>
            </a:r>
          </a:p>
          <a:p>
            <a:pPr marL="62230" indent="-6350">
              <a:lnSpc>
                <a:spcPct val="107000"/>
              </a:lnSpc>
              <a:spcAft>
                <a:spcPts val="60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Discriminator building function for real photo</a:t>
            </a:r>
          </a:p>
          <a:p>
            <a:pPr marL="62230" indent="-6350">
              <a:lnSpc>
                <a:spcPct val="107000"/>
              </a:lnSpc>
              <a:spcAft>
                <a:spcPts val="600"/>
              </a:spcAf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Data-Augmentation functions</a:t>
            </a:r>
          </a:p>
          <a:p>
            <a:pPr marL="114300" lvl="0" indent="0">
              <a:lnSpc>
                <a:spcPct val="150000"/>
              </a:lnSpc>
              <a:buClr>
                <a:srgbClr val="353535"/>
              </a:buClr>
              <a:buNone/>
            </a:pPr>
            <a:endParaRPr lang="en-US" sz="1800" dirty="0">
              <a:solidFill>
                <a:prstClr val="black"/>
              </a:solidFill>
              <a:latin typeface="Arial" panose="020B0604020202020204" pitchFamily="34" charset="0"/>
              <a:cs typeface="Arial" panose="020B0604020202020204" pitchFamily="34" charset="0"/>
            </a:endParaRPr>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2.2 Flow Diagram</a:t>
            </a:r>
            <a:endParaRPr b="1" dirty="0">
              <a:latin typeface="Times New Roman"/>
              <a:ea typeface="Times New Roman"/>
              <a:cs typeface="Times New Roman"/>
              <a:sym typeface="Times New Roman"/>
            </a:endParaRPr>
          </a:p>
        </p:txBody>
      </p:sp>
      <p:sp>
        <p:nvSpPr>
          <p:cNvPr id="143" name="Google Shape;143;p2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indent="0">
              <a:spcAft>
                <a:spcPts val="1600"/>
              </a:spcAft>
              <a:buNone/>
            </a:pPr>
            <a:endParaRPr lang="en-IN" dirty="0">
              <a:latin typeface="Arial" panose="020B0604020202020204" pitchFamily="34" charset="0"/>
              <a:cs typeface="Arial" panose="020B0604020202020204" pitchFamily="34" charset="0"/>
            </a:endParaRPr>
          </a:p>
          <a:p>
            <a:pPr marL="0" lvl="0" indent="0" algn="l" rtl="0">
              <a:spcBef>
                <a:spcPts val="0"/>
              </a:spcBef>
              <a:spcAft>
                <a:spcPts val="1600"/>
              </a:spcAft>
              <a:buNone/>
            </a:pPr>
            <a:endParaRPr dirty="0"/>
          </a:p>
        </p:txBody>
      </p:sp>
      <p:pic>
        <p:nvPicPr>
          <p:cNvPr id="5" name="Picture 4">
            <a:extLst>
              <a:ext uri="{FF2B5EF4-FFF2-40B4-BE49-F238E27FC236}">
                <a16:creationId xmlns:a16="http://schemas.microsoft.com/office/drawing/2014/main" id="{0BD151BE-B54C-4C79-9201-F042F1BFB39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4037" y="1366837"/>
            <a:ext cx="5495925" cy="2409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2.3 Design(UML Diagram)</a:t>
            </a:r>
            <a:endParaRPr b="1" dirty="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7F6C86B0-503E-4CA8-A930-829087E4F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825" y="1064577"/>
            <a:ext cx="6610350" cy="30143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3.Implementation</a:t>
            </a:r>
            <a:endParaRPr b="1" dirty="0"/>
          </a:p>
        </p:txBody>
      </p:sp>
      <p:sp>
        <p:nvSpPr>
          <p:cNvPr id="167" name="Google Shape;167;p31"/>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title"/>
          </p:nvPr>
        </p:nvSpPr>
        <p:spPr>
          <a:xfrm>
            <a:off x="311700" y="196932"/>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3.1 Execution </a:t>
            </a:r>
            <a:endParaRPr b="1" dirty="0">
              <a:latin typeface="Times New Roman"/>
              <a:ea typeface="Times New Roman"/>
              <a:cs typeface="Times New Roman"/>
              <a:sym typeface="Times New Roman"/>
            </a:endParaRPr>
          </a:p>
        </p:txBody>
      </p:sp>
      <p:sp>
        <p:nvSpPr>
          <p:cNvPr id="191" name="Google Shape;191;p35"/>
          <p:cNvSpPr txBox="1">
            <a:spLocks noGrp="1"/>
          </p:cNvSpPr>
          <p:nvPr>
            <p:ph type="body" idx="1"/>
          </p:nvPr>
        </p:nvSpPr>
        <p:spPr>
          <a:xfrm>
            <a:off x="420171" y="1040383"/>
            <a:ext cx="8520600" cy="3397200"/>
          </a:xfrm>
          <a:prstGeom prst="rect">
            <a:avLst/>
          </a:prstGeom>
        </p:spPr>
        <p:txBody>
          <a:bodyPr spcFirstLastPara="1" wrap="square" lIns="91425" tIns="91425" rIns="91425" bIns="91425" anchor="t" anchorCtr="0">
            <a:noAutofit/>
          </a:bodyPr>
          <a:lstStyle/>
          <a:p>
            <a:pPr algn="just">
              <a:lnSpc>
                <a:spcPct val="150000"/>
              </a:lnSpc>
            </a:pPr>
            <a:r>
              <a:rPr lang="en-IN" sz="1600" dirty="0">
                <a:solidFill>
                  <a:srgbClr val="000000"/>
                </a:solidFill>
                <a:effectLst/>
                <a:latin typeface="Times New Roman" panose="02020603050405020304" pitchFamily="18" charset="0"/>
                <a:ea typeface="Times New Roman" panose="02020603050405020304" pitchFamily="18" charset="0"/>
              </a:rPr>
              <a:t>If a discriminator achieves 50% accuracy it means that it cannot tell the difference between the real image and a fake image. </a:t>
            </a:r>
          </a:p>
          <a:p>
            <a:pPr algn="just">
              <a:lnSpc>
                <a:spcPct val="150000"/>
              </a:lnSpc>
            </a:pPr>
            <a:r>
              <a:rPr lang="en-IN" sz="1600" dirty="0">
                <a:solidFill>
                  <a:srgbClr val="000000"/>
                </a:solidFill>
                <a:effectLst/>
                <a:latin typeface="Times New Roman" panose="02020603050405020304" pitchFamily="18" charset="0"/>
                <a:ea typeface="Times New Roman" panose="02020603050405020304" pitchFamily="18" charset="0"/>
              </a:rPr>
              <a:t>With our implementation we have achieved 63% accuracy in generating a fake Monet image . Thus, we have translated the respective input images into the artistic style of Monet  incorporating a style transfer using </a:t>
            </a:r>
            <a:r>
              <a:rPr lang="en-IN" sz="1600" dirty="0" err="1">
                <a:solidFill>
                  <a:srgbClr val="000000"/>
                </a:solidFill>
                <a:effectLst/>
                <a:latin typeface="Times New Roman" panose="02020603050405020304" pitchFamily="18" charset="0"/>
                <a:ea typeface="Times New Roman" panose="02020603050405020304" pitchFamily="18" charset="0"/>
              </a:rPr>
              <a:t>CycleGAN</a:t>
            </a:r>
            <a:r>
              <a:rPr lang="en-IN" sz="1600" dirty="0">
                <a:solidFill>
                  <a:srgbClr val="000000"/>
                </a:solidFill>
                <a:effectLst/>
                <a:latin typeface="Times New Roman" panose="02020603050405020304" pitchFamily="18" charset="0"/>
                <a:ea typeface="Times New Roman" panose="02020603050405020304" pitchFamily="18" charset="0"/>
              </a:rPr>
              <a:t>. </a:t>
            </a:r>
          </a:p>
          <a:p>
            <a:pPr algn="just">
              <a:lnSpc>
                <a:spcPct val="150000"/>
              </a:lnSpc>
            </a:pPr>
            <a:r>
              <a:rPr lang="en-IN" sz="1600" dirty="0">
                <a:solidFill>
                  <a:srgbClr val="000000"/>
                </a:solidFill>
                <a:effectLst/>
                <a:latin typeface="Times New Roman" panose="02020603050405020304" pitchFamily="18" charset="0"/>
                <a:ea typeface="Times New Roman" panose="02020603050405020304" pitchFamily="18" charset="0"/>
              </a:rPr>
              <a:t>The following results are based on 200 epochs and the output image becomes sharper and more clear with subsequent epochs which signifies that our model is improving with time.</a:t>
            </a:r>
            <a:endParaRPr lang="en-US" sz="1600" dirty="0">
              <a:latin typeface="Times New Roman" panose="02020603050405020304" pitchFamily="18" charset="0"/>
              <a:cs typeface="Times New Roman" panose="02020603050405020304" pitchFamily="18" charset="0"/>
            </a:endParaRPr>
          </a:p>
          <a:p>
            <a:pPr marL="0" lvl="0" indent="0" algn="l" rtl="0">
              <a:spcBef>
                <a:spcPts val="0"/>
              </a:spcBef>
              <a:spcAft>
                <a:spcPts val="160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4. Results</a:t>
            </a:r>
            <a:endParaRPr b="1" dirty="0">
              <a:latin typeface="Times New Roman"/>
              <a:ea typeface="Times New Roman"/>
              <a:cs typeface="Times New Roman"/>
              <a:sym typeface="Times New Roman"/>
            </a:endParaRPr>
          </a:p>
        </p:txBody>
      </p:sp>
      <p:sp>
        <p:nvSpPr>
          <p:cNvPr id="203" name="Google Shape;203;p37"/>
          <p:cNvSpPr txBox="1">
            <a:spLocks noGrp="1"/>
          </p:cNvSpPr>
          <p:nvPr>
            <p:ph type="body" idx="1"/>
          </p:nvPr>
        </p:nvSpPr>
        <p:spPr>
          <a:xfrm>
            <a:off x="311700" y="685801"/>
            <a:ext cx="8520600" cy="4354286"/>
          </a:xfrm>
          <a:prstGeom prst="rect">
            <a:avLst/>
          </a:prstGeom>
        </p:spPr>
        <p:txBody>
          <a:bodyPr spcFirstLastPara="1" wrap="square" lIns="91425" tIns="91425" rIns="91425" bIns="91425" anchor="t" anchorCtr="0">
            <a:noAutofit/>
          </a:bodyPr>
          <a:lstStyle/>
          <a:p>
            <a:pPr marL="342900" lvl="0">
              <a:spcAft>
                <a:spcPts val="1600"/>
              </a:spcAft>
              <a:buFont typeface="+mj-lt"/>
              <a:buAutoNum type="arabicPeriod"/>
            </a:pPr>
            <a:endParaRPr lang="en-US" dirty="0"/>
          </a:p>
          <a:p>
            <a:pPr marL="342900" lvl="0">
              <a:spcAft>
                <a:spcPts val="1600"/>
              </a:spcAft>
              <a:buFont typeface="+mj-lt"/>
              <a:buAutoNum type="arabicPeriod"/>
            </a:pPr>
            <a:endParaRPr lang="en-US" dirty="0"/>
          </a:p>
          <a:p>
            <a:pPr marL="342900" lvl="0">
              <a:spcAft>
                <a:spcPts val="1600"/>
              </a:spcAft>
              <a:buFont typeface="+mj-lt"/>
              <a:buAutoNum type="arabicPeriod"/>
            </a:pPr>
            <a:endParaRPr lang="en-US" dirty="0"/>
          </a:p>
        </p:txBody>
      </p:sp>
      <p:pic>
        <p:nvPicPr>
          <p:cNvPr id="3" name="Picture 2">
            <a:extLst>
              <a:ext uri="{FF2B5EF4-FFF2-40B4-BE49-F238E27FC236}">
                <a16:creationId xmlns:a16="http://schemas.microsoft.com/office/drawing/2014/main" id="{3D84D24A-4A6A-4954-8C29-A2D8BAD7D5C1}"/>
              </a:ext>
            </a:extLst>
          </p:cNvPr>
          <p:cNvPicPr>
            <a:picLocks noChangeAspect="1"/>
          </p:cNvPicPr>
          <p:nvPr/>
        </p:nvPicPr>
        <p:blipFill rotWithShape="1">
          <a:blip r:embed="rId3"/>
          <a:srcRect l="2977"/>
          <a:stretch/>
        </p:blipFill>
        <p:spPr>
          <a:xfrm>
            <a:off x="2249904" y="1183175"/>
            <a:ext cx="4791189" cy="301778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315686"/>
            <a:ext cx="8520600" cy="4253114"/>
          </a:xfrm>
        </p:spPr>
        <p:txBody>
          <a:bodyPr/>
          <a:lstStyle/>
          <a:p>
            <a:endParaRPr lang="en-US" dirty="0"/>
          </a:p>
          <a:p>
            <a:endParaRPr lang="en-US" dirty="0"/>
          </a:p>
          <a:p>
            <a:endParaRPr lang="en-US" dirty="0"/>
          </a:p>
          <a:p>
            <a:endParaRPr lang="en-US" dirty="0"/>
          </a:p>
          <a:p>
            <a:pPr marL="114300" indent="0">
              <a:buNone/>
            </a:pPr>
            <a:endParaRPr lang="en-US" dirty="0"/>
          </a:p>
        </p:txBody>
      </p:sp>
      <p:pic>
        <p:nvPicPr>
          <p:cNvPr id="4" name="Picture 3">
            <a:extLst>
              <a:ext uri="{FF2B5EF4-FFF2-40B4-BE49-F238E27FC236}">
                <a16:creationId xmlns:a16="http://schemas.microsoft.com/office/drawing/2014/main" id="{851CA7EF-6BF0-48B8-A858-4EFF9F5A5C9E}"/>
              </a:ext>
            </a:extLst>
          </p:cNvPr>
          <p:cNvPicPr>
            <a:picLocks noChangeAspect="1"/>
          </p:cNvPicPr>
          <p:nvPr/>
        </p:nvPicPr>
        <p:blipFill>
          <a:blip r:embed="rId2"/>
          <a:stretch>
            <a:fillRect/>
          </a:stretch>
        </p:blipFill>
        <p:spPr>
          <a:xfrm>
            <a:off x="1847614" y="708498"/>
            <a:ext cx="5448772" cy="3726503"/>
          </a:xfrm>
          <a:prstGeom prst="rect">
            <a:avLst/>
          </a:prstGeom>
        </p:spPr>
      </p:pic>
    </p:spTree>
    <p:extLst>
      <p:ext uri="{BB962C8B-B14F-4D97-AF65-F5344CB8AC3E}">
        <p14:creationId xmlns:p14="http://schemas.microsoft.com/office/powerpoint/2010/main" val="1955186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126644"/>
            <a:ext cx="8118600" cy="4762200"/>
          </a:xfrm>
          <a:prstGeom prst="rect">
            <a:avLst/>
          </a:prstGeom>
        </p:spPr>
        <p:txBody>
          <a:bodyPr spcFirstLastPara="1" wrap="square" lIns="91425" tIns="91425" rIns="91425" bIns="91425" anchor="t" anchorCtr="0">
            <a:noAutofit/>
          </a:bodyPr>
          <a:lstStyle/>
          <a:p>
            <a:pPr>
              <a:buClr>
                <a:schemeClr val="dk1"/>
              </a:buClr>
              <a:buSzPts val="1100"/>
            </a:pPr>
            <a:r>
              <a:rPr lang="en" sz="1800" dirty="0">
                <a:latin typeface="Times New Roman"/>
                <a:ea typeface="Times New Roman"/>
                <a:cs typeface="Times New Roman"/>
                <a:sym typeface="Times New Roman"/>
              </a:rPr>
              <a:t>                                                  A Mini Project Report on</a:t>
            </a:r>
            <a:br>
              <a:rPr lang="en" sz="1800" dirty="0">
                <a:latin typeface="Times New Roman"/>
                <a:ea typeface="Times New Roman"/>
                <a:cs typeface="Times New Roman"/>
                <a:sym typeface="Times New Roman"/>
              </a:rPr>
            </a:br>
            <a:r>
              <a:rPr lang="en" sz="1800" dirty="0">
                <a:latin typeface="Times New Roman"/>
                <a:ea typeface="Times New Roman"/>
                <a:cs typeface="Times New Roman"/>
                <a:sym typeface="Times New Roman"/>
              </a:rPr>
              <a:t>		     </a:t>
            </a:r>
            <a:r>
              <a:rPr lang="en-US" sz="1800" b="1" dirty="0">
                <a:ln w="0"/>
                <a:solidFill>
                  <a:schemeClr val="tx1"/>
                </a:solidFill>
                <a:effectLst>
                  <a:outerShdw blurRad="38100" dist="19050" dir="2700000" algn="tl" rotWithShape="0">
                    <a:schemeClr val="dk1">
                      <a:alpha val="40000"/>
                    </a:schemeClr>
                  </a:outerShdw>
                </a:effectLst>
                <a:latin typeface="Arial" panose="020B0604020202020204" pitchFamily="34" charset="0"/>
                <a:ea typeface="Times New Roman"/>
                <a:cs typeface="Arial" panose="020B0604020202020204" pitchFamily="34" charset="0"/>
                <a:sym typeface="Times New Roman"/>
              </a:rPr>
              <a:t>GENERATING ART USING GAN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Engineering(Sem-IV)</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IN" sz="1800" dirty="0">
                <a:latin typeface="Times New Roman"/>
                <a:ea typeface="Times New Roman"/>
                <a:cs typeface="Times New Roman"/>
                <a:sym typeface="Times New Roman"/>
              </a:rPr>
              <a:t>I</a:t>
            </a:r>
            <a:r>
              <a:rPr lang="en" sz="1800" dirty="0">
                <a:latin typeface="Times New Roman"/>
                <a:ea typeface="Times New Roman"/>
                <a:cs typeface="Times New Roman"/>
                <a:sym typeface="Times New Roman"/>
              </a:rPr>
              <a:t>n</a:t>
            </a:r>
            <a:br>
              <a:rPr lang="en" sz="1800" dirty="0">
                <a:latin typeface="Times New Roman"/>
                <a:ea typeface="Times New Roman"/>
                <a:cs typeface="Times New Roman"/>
                <a:sym typeface="Times New Roman"/>
              </a:rPr>
            </a:b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b="1" dirty="0">
                <a:latin typeface="Times New Roman"/>
                <a:ea typeface="Times New Roman"/>
                <a:cs typeface="Times New Roman"/>
                <a:sym typeface="Times New Roman"/>
              </a:rPr>
              <a:t>Computer Engineering</a:t>
            </a:r>
            <a:endParaRPr sz="18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Zenil </a:t>
            </a:r>
            <a:r>
              <a:rPr lang="en" sz="1800" dirty="0">
                <a:solidFill>
                  <a:schemeClr val="bg1"/>
                </a:solidFill>
                <a:latin typeface="Times New Roman"/>
                <a:ea typeface="Times New Roman"/>
                <a:cs typeface="Times New Roman"/>
                <a:sym typeface="Times New Roman"/>
              </a:rPr>
              <a:t>Gosher(</a:t>
            </a:r>
            <a:r>
              <a:rPr lang="en-IN" sz="1800" dirty="0">
                <a:solidFill>
                  <a:schemeClr val="bg1"/>
                </a:solidFill>
                <a:effectLst/>
                <a:latin typeface="Times New Roman" panose="02020603050405020304" pitchFamily="18" charset="0"/>
                <a:ea typeface="Times New Roman" panose="02020603050405020304" pitchFamily="18" charset="0"/>
              </a:rPr>
              <a:t>19102045</a:t>
            </a:r>
            <a:r>
              <a:rPr lang="en" sz="1800" dirty="0">
                <a:solidFill>
                  <a:schemeClr val="bg1"/>
                </a:solidFill>
                <a:latin typeface="Times New Roman"/>
                <a:ea typeface="Times New Roman"/>
                <a:cs typeface="Times New Roman"/>
                <a:sym typeface="Times New Roman"/>
              </a:rPr>
              <a:t>)</a:t>
            </a:r>
            <a:br>
              <a:rPr lang="en" sz="1800" dirty="0">
                <a:latin typeface="Times New Roman"/>
                <a:ea typeface="Times New Roman"/>
                <a:cs typeface="Times New Roman"/>
                <a:sym typeface="Times New Roman"/>
              </a:rPr>
            </a:br>
            <a:r>
              <a:rPr lang="en" sz="1800" dirty="0">
                <a:solidFill>
                  <a:schemeClr val="bg1"/>
                </a:solidFill>
                <a:latin typeface="Times New Roman"/>
                <a:ea typeface="Times New Roman"/>
                <a:cs typeface="Times New Roman"/>
                <a:sym typeface="Times New Roman"/>
              </a:rPr>
              <a:t>Jayesh Jain(</a:t>
            </a:r>
            <a:r>
              <a:rPr lang="en-IN" sz="1800" dirty="0">
                <a:solidFill>
                  <a:schemeClr val="bg1"/>
                </a:solidFill>
                <a:effectLst/>
                <a:latin typeface="Times New Roman" panose="02020603050405020304" pitchFamily="18" charset="0"/>
                <a:ea typeface="Times New Roman" panose="02020603050405020304" pitchFamily="18" charset="0"/>
              </a:rPr>
              <a:t>19102021</a:t>
            </a:r>
            <a:r>
              <a:rPr lang="en" sz="1800" dirty="0">
                <a:solidFill>
                  <a:schemeClr val="bg1"/>
                </a:solidFill>
                <a:latin typeface="Times New Roman"/>
                <a:ea typeface="Times New Roman"/>
                <a:cs typeface="Times New Roman"/>
                <a:sym typeface="Times New Roman"/>
              </a:rPr>
              <a:t>)</a:t>
            </a:r>
            <a:br>
              <a:rPr lang="en" sz="1800" dirty="0">
                <a:latin typeface="Times New Roman"/>
                <a:ea typeface="Times New Roman"/>
                <a:cs typeface="Times New Roman"/>
                <a:sym typeface="Times New Roman"/>
              </a:rPr>
            </a:br>
            <a:r>
              <a:rPr lang="en" sz="1800" dirty="0">
                <a:latin typeface="Times New Roman"/>
                <a:ea typeface="Times New Roman"/>
                <a:cs typeface="Times New Roman"/>
                <a:sym typeface="Times New Roman"/>
              </a:rPr>
              <a:t>Hardika Lalwani(20202003)</a:t>
            </a:r>
            <a:br>
              <a:rPr lang="en" sz="1800" dirty="0">
                <a:latin typeface="Times New Roman"/>
                <a:ea typeface="Times New Roman"/>
                <a:cs typeface="Times New Roman"/>
                <a:sym typeface="Times New Roman"/>
              </a:rPr>
            </a:br>
            <a:r>
              <a:rPr lang="en" sz="1800" dirty="0">
                <a:latin typeface="Times New Roman"/>
                <a:ea typeface="Times New Roman"/>
                <a:cs typeface="Times New Roman"/>
                <a:sym typeface="Times New Roman"/>
              </a:rPr>
              <a:t>Jainam Zaveri(20202007)</a:t>
            </a:r>
            <a:br>
              <a:rPr lang="en" sz="1800" dirty="0">
                <a:latin typeface="Times New Roman"/>
                <a:ea typeface="Times New Roman"/>
                <a:cs typeface="Times New Roman"/>
                <a:sym typeface="Times New Roman"/>
              </a:rPr>
            </a:b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Name of Guide</a:t>
            </a:r>
            <a:br>
              <a:rPr lang="en" sz="1800" dirty="0">
                <a:latin typeface="Times New Roman"/>
                <a:ea typeface="Times New Roman"/>
                <a:cs typeface="Times New Roman"/>
                <a:sym typeface="Times New Roman"/>
              </a:rPr>
            </a:br>
            <a:r>
              <a:rPr lang="en" sz="1800" dirty="0">
                <a:latin typeface="Times New Roman"/>
                <a:ea typeface="Times New Roman"/>
                <a:cs typeface="Times New Roman"/>
                <a:sym typeface="Times New Roman"/>
              </a:rPr>
              <a:t>Prof.Brinal Colaco</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63286"/>
            <a:ext cx="8520600" cy="4789714"/>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p:txBody>
      </p:sp>
      <p:pic>
        <p:nvPicPr>
          <p:cNvPr id="5" name="Picture 4">
            <a:extLst>
              <a:ext uri="{FF2B5EF4-FFF2-40B4-BE49-F238E27FC236}">
                <a16:creationId xmlns:a16="http://schemas.microsoft.com/office/drawing/2014/main" id="{DB222A18-1555-4FD1-B540-7660395A0A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7505" y="710247"/>
            <a:ext cx="5888990" cy="3723005"/>
          </a:xfrm>
          <a:prstGeom prst="rect">
            <a:avLst/>
          </a:prstGeom>
          <a:noFill/>
          <a:ln>
            <a:noFill/>
          </a:ln>
        </p:spPr>
      </p:pic>
    </p:spTree>
    <p:extLst>
      <p:ext uri="{BB962C8B-B14F-4D97-AF65-F5344CB8AC3E}">
        <p14:creationId xmlns:p14="http://schemas.microsoft.com/office/powerpoint/2010/main" val="3464236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5.Conclusion</a:t>
            </a:r>
            <a:endParaRPr b="1" dirty="0">
              <a:latin typeface="Times New Roman"/>
              <a:ea typeface="Times New Roman"/>
              <a:cs typeface="Times New Roman"/>
              <a:sym typeface="Times New Roman"/>
            </a:endParaRPr>
          </a:p>
        </p:txBody>
      </p:sp>
      <p:sp>
        <p:nvSpPr>
          <p:cNvPr id="209" name="Google Shape;209;p38"/>
          <p:cNvSpPr txBox="1">
            <a:spLocks noGrp="1"/>
          </p:cNvSpPr>
          <p:nvPr>
            <p:ph type="body" idx="1"/>
          </p:nvPr>
        </p:nvSpPr>
        <p:spPr>
          <a:xfrm>
            <a:off x="311700" y="1171600"/>
            <a:ext cx="8520600" cy="3698112"/>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IN" sz="1800" dirty="0">
                <a:solidFill>
                  <a:srgbClr val="000000"/>
                </a:solidFill>
                <a:effectLst/>
                <a:latin typeface="Times New Roman" panose="02020603050405020304" pitchFamily="18" charset="0"/>
                <a:ea typeface="Times New Roman" panose="02020603050405020304" pitchFamily="18" charset="0"/>
              </a:rPr>
              <a:t>The results of our implementation suggest that conditional adversarial networks are a promising approach for many image to-image translation tasks, especially those involving highly structured graphical outputs. These networks learn a loss adapted to the task and data at hand, which makes them applicable in a wide variety of settings. Generating a stylistically inspired painting built by training a dataset of given paintings is possible by translating a given input image through </a:t>
            </a:r>
            <a:r>
              <a:rPr lang="en-IN" sz="1800" dirty="0" err="1">
                <a:solidFill>
                  <a:srgbClr val="000000"/>
                </a:solidFill>
                <a:effectLst/>
                <a:latin typeface="Times New Roman" panose="02020603050405020304" pitchFamily="18" charset="0"/>
                <a:ea typeface="Times New Roman" panose="02020603050405020304" pitchFamily="18" charset="0"/>
              </a:rPr>
              <a:t>CycleGAN</a:t>
            </a:r>
            <a:endParaRPr lang="en-US" sz="1600" b="1" dirty="0">
              <a:latin typeface="+mn-lt"/>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6. References</a:t>
            </a:r>
            <a:endParaRPr b="1" dirty="0">
              <a:latin typeface="Times New Roman"/>
              <a:ea typeface="Times New Roman"/>
              <a:cs typeface="Times New Roman"/>
              <a:sym typeface="Times New Roman"/>
            </a:endParaRPr>
          </a:p>
        </p:txBody>
      </p:sp>
      <p:sp>
        <p:nvSpPr>
          <p:cNvPr id="215" name="Google Shape;215;p39"/>
          <p:cNvSpPr txBox="1">
            <a:spLocks noGrp="1"/>
          </p:cNvSpPr>
          <p:nvPr>
            <p:ph type="body" idx="1"/>
          </p:nvPr>
        </p:nvSpPr>
        <p:spPr>
          <a:xfrm>
            <a:off x="311700" y="1058224"/>
            <a:ext cx="8520600" cy="3689389"/>
          </a:xfrm>
          <a:prstGeom prst="rect">
            <a:avLst/>
          </a:prstGeom>
        </p:spPr>
        <p:txBody>
          <a:bodyPr spcFirstLastPara="1" wrap="square" lIns="91425" tIns="91425" rIns="91425" bIns="91425" anchor="t" anchorCtr="0">
            <a:noAutofit/>
          </a:bodyPr>
          <a:lstStyle/>
          <a:p>
            <a:pPr marL="114300" indent="0" algn="just">
              <a:spcAft>
                <a:spcPts val="15"/>
              </a:spcAft>
              <a:buNone/>
            </a:pPr>
            <a:r>
              <a:rPr lang="en-IN" sz="1400" dirty="0">
                <a:solidFill>
                  <a:schemeClr val="tx1"/>
                </a:solidFill>
                <a:effectLst/>
                <a:latin typeface="Times New Roman" panose="02020603050405020304" pitchFamily="18" charset="0"/>
                <a:ea typeface="Times New Roman" panose="02020603050405020304" pitchFamily="18" charset="0"/>
              </a:rPr>
              <a:t>[1] Neural information processing system Goodfellow I, </a:t>
            </a:r>
            <a:r>
              <a:rPr lang="en-IN" sz="1400" dirty="0" err="1">
                <a:solidFill>
                  <a:schemeClr val="tx1"/>
                </a:solidFill>
                <a:effectLst/>
                <a:latin typeface="Times New Roman" panose="02020603050405020304" pitchFamily="18" charset="0"/>
                <a:ea typeface="Times New Roman" panose="02020603050405020304" pitchFamily="18" charset="0"/>
              </a:rPr>
              <a:t>Pouget</a:t>
            </a:r>
            <a:r>
              <a:rPr lang="en-IN" sz="1400" dirty="0">
                <a:solidFill>
                  <a:schemeClr val="tx1"/>
                </a:solidFill>
                <a:effectLst/>
                <a:latin typeface="Times New Roman" panose="02020603050405020304" pitchFamily="18" charset="0"/>
                <a:ea typeface="Times New Roman" panose="02020603050405020304" pitchFamily="18" charset="0"/>
              </a:rPr>
              <a:t>-Abadie J, Mirza M, Xu B, </a:t>
            </a:r>
            <a:r>
              <a:rPr lang="en-IN" sz="1400" dirty="0" err="1">
                <a:solidFill>
                  <a:schemeClr val="tx1"/>
                </a:solidFill>
                <a:effectLst/>
                <a:latin typeface="Times New Roman" panose="02020603050405020304" pitchFamily="18" charset="0"/>
                <a:ea typeface="Times New Roman" panose="02020603050405020304" pitchFamily="18" charset="0"/>
              </a:rPr>
              <a:t>Warde</a:t>
            </a:r>
            <a:r>
              <a:rPr lang="en-IN" sz="1400" dirty="0">
                <a:solidFill>
                  <a:schemeClr val="tx1"/>
                </a:solidFill>
                <a:effectLst/>
                <a:latin typeface="Times New Roman" panose="02020603050405020304" pitchFamily="18" charset="0"/>
                <a:ea typeface="Times New Roman" panose="02020603050405020304" pitchFamily="18" charset="0"/>
              </a:rPr>
              <a:t>-Farley D, </a:t>
            </a:r>
            <a:r>
              <a:rPr lang="en-IN" sz="1400" dirty="0" err="1">
                <a:solidFill>
                  <a:schemeClr val="tx1"/>
                </a:solidFill>
                <a:effectLst/>
                <a:latin typeface="Times New Roman" panose="02020603050405020304" pitchFamily="18" charset="0"/>
                <a:ea typeface="Times New Roman" panose="02020603050405020304" pitchFamily="18" charset="0"/>
              </a:rPr>
              <a:t>Ozair</a:t>
            </a:r>
            <a:r>
              <a:rPr lang="en-IN" sz="1400" dirty="0">
                <a:solidFill>
                  <a:schemeClr val="tx1"/>
                </a:solidFill>
                <a:effectLst/>
                <a:latin typeface="Times New Roman" panose="02020603050405020304" pitchFamily="18" charset="0"/>
                <a:ea typeface="Times New Roman" panose="02020603050405020304" pitchFamily="18" charset="0"/>
              </a:rPr>
              <a:t> S, et al. Generative adversarial nets. In: Advances ins. 2014. p. 2672–80.</a:t>
            </a:r>
          </a:p>
          <a:p>
            <a:pPr marL="1089025" indent="0" algn="just">
              <a:lnSpc>
                <a:spcPct val="108000"/>
              </a:lnSpc>
              <a:spcAft>
                <a:spcPts val="15"/>
              </a:spcAft>
              <a:buNone/>
            </a:pPr>
            <a:endParaRPr lang="en-IN" sz="1400" dirty="0">
              <a:solidFill>
                <a:schemeClr val="tx1"/>
              </a:solidFill>
              <a:effectLst/>
              <a:latin typeface="Times New Roman" panose="02020603050405020304" pitchFamily="18" charset="0"/>
              <a:ea typeface="Times New Roman" panose="02020603050405020304" pitchFamily="18" charset="0"/>
            </a:endParaRPr>
          </a:p>
          <a:p>
            <a:pPr marL="114300" indent="0" algn="just">
              <a:spcAft>
                <a:spcPts val="15"/>
              </a:spcAft>
              <a:buNone/>
            </a:pPr>
            <a:r>
              <a:rPr lang="en-IN" sz="1400" dirty="0">
                <a:solidFill>
                  <a:schemeClr val="tx1"/>
                </a:solidFill>
                <a:effectLst/>
                <a:latin typeface="Times New Roman" panose="02020603050405020304" pitchFamily="18" charset="0"/>
                <a:ea typeface="Times New Roman" panose="02020603050405020304" pitchFamily="18" charset="0"/>
              </a:rPr>
              <a:t>[2] Radford, Alec et al. “Unsupervised Representation Learning with Deep Convolutional Generative Adversarial Networks.” </a:t>
            </a:r>
            <a:r>
              <a:rPr lang="en-IN" sz="1400" i="1" dirty="0" err="1">
                <a:solidFill>
                  <a:schemeClr val="tx1"/>
                </a:solidFill>
                <a:effectLst/>
                <a:latin typeface="Times New Roman" panose="02020603050405020304" pitchFamily="18" charset="0"/>
                <a:ea typeface="Times New Roman" panose="02020603050405020304" pitchFamily="18" charset="0"/>
              </a:rPr>
              <a:t>CoRR</a:t>
            </a:r>
            <a:r>
              <a:rPr lang="en-IN" sz="1400" dirty="0">
                <a:solidFill>
                  <a:schemeClr val="tx1"/>
                </a:solidFill>
                <a:effectLst/>
                <a:latin typeface="Times New Roman" panose="02020603050405020304" pitchFamily="18" charset="0"/>
                <a:ea typeface="Times New Roman" panose="02020603050405020304" pitchFamily="18" charset="0"/>
              </a:rPr>
              <a:t> abs/1511.06434 (2016): n. </a:t>
            </a:r>
            <a:r>
              <a:rPr lang="en-IN" sz="1400" dirty="0" err="1">
                <a:solidFill>
                  <a:schemeClr val="tx1"/>
                </a:solidFill>
                <a:effectLst/>
                <a:latin typeface="Times New Roman" panose="02020603050405020304" pitchFamily="18" charset="0"/>
                <a:ea typeface="Times New Roman" panose="02020603050405020304" pitchFamily="18" charset="0"/>
              </a:rPr>
              <a:t>pag</a:t>
            </a:r>
            <a:r>
              <a:rPr lang="en-IN" sz="1400" dirty="0">
                <a:solidFill>
                  <a:schemeClr val="tx1"/>
                </a:solidFill>
                <a:effectLst/>
                <a:latin typeface="Times New Roman" panose="02020603050405020304" pitchFamily="18" charset="0"/>
                <a:ea typeface="Times New Roman" panose="02020603050405020304" pitchFamily="18" charset="0"/>
              </a:rPr>
              <a:t>.</a:t>
            </a:r>
          </a:p>
          <a:p>
            <a:pPr marL="1089025" indent="0" algn="just">
              <a:lnSpc>
                <a:spcPct val="108000"/>
              </a:lnSpc>
              <a:spcAft>
                <a:spcPts val="15"/>
              </a:spcAft>
              <a:buNone/>
            </a:pPr>
            <a:endParaRPr lang="en-IN" sz="1400" dirty="0">
              <a:solidFill>
                <a:schemeClr val="tx1"/>
              </a:solidFill>
              <a:effectLst/>
              <a:latin typeface="Times New Roman" panose="02020603050405020304" pitchFamily="18" charset="0"/>
              <a:ea typeface="Times New Roman" panose="02020603050405020304" pitchFamily="18" charset="0"/>
            </a:endParaRPr>
          </a:p>
          <a:p>
            <a:pPr marL="114300" indent="0" algn="just">
              <a:spcAft>
                <a:spcPts val="15"/>
              </a:spcAft>
              <a:buNone/>
            </a:pPr>
            <a:r>
              <a:rPr lang="en-IN" sz="1400" dirty="0">
                <a:solidFill>
                  <a:schemeClr val="tx1"/>
                </a:solidFill>
                <a:effectLst/>
                <a:latin typeface="Times New Roman" panose="02020603050405020304" pitchFamily="18" charset="0"/>
                <a:ea typeface="Times New Roman" panose="02020603050405020304" pitchFamily="18" charset="0"/>
              </a:rPr>
              <a:t>[3] Jun-Yan Zhu*, </a:t>
            </a:r>
            <a:r>
              <a:rPr lang="en-IN" sz="1400" dirty="0" err="1">
                <a:solidFill>
                  <a:schemeClr val="tx1"/>
                </a:solidFill>
                <a:effectLst/>
                <a:latin typeface="Times New Roman" panose="02020603050405020304" pitchFamily="18" charset="0"/>
                <a:ea typeface="Times New Roman" panose="02020603050405020304" pitchFamily="18" charset="0"/>
              </a:rPr>
              <a:t>Taesung</a:t>
            </a:r>
            <a:r>
              <a:rPr lang="en-IN" sz="1400" dirty="0">
                <a:solidFill>
                  <a:schemeClr val="tx1"/>
                </a:solidFill>
                <a:effectLst/>
                <a:latin typeface="Times New Roman" panose="02020603050405020304" pitchFamily="18" charset="0"/>
                <a:ea typeface="Times New Roman" panose="02020603050405020304" pitchFamily="18" charset="0"/>
              </a:rPr>
              <a:t> Park*, Phillip Isola, and Alexei A. </a:t>
            </a:r>
            <a:r>
              <a:rPr lang="en-IN" sz="1400" dirty="0" err="1">
                <a:solidFill>
                  <a:schemeClr val="tx1"/>
                </a:solidFill>
                <a:effectLst/>
                <a:latin typeface="Times New Roman" panose="02020603050405020304" pitchFamily="18" charset="0"/>
                <a:ea typeface="Times New Roman" panose="02020603050405020304" pitchFamily="18" charset="0"/>
              </a:rPr>
              <a:t>Efros</a:t>
            </a:r>
            <a:r>
              <a:rPr lang="en-IN" sz="1400" dirty="0">
                <a:solidFill>
                  <a:schemeClr val="tx1"/>
                </a:solidFill>
                <a:effectLst/>
                <a:latin typeface="Times New Roman" panose="02020603050405020304" pitchFamily="18" charset="0"/>
                <a:ea typeface="Times New Roman" panose="02020603050405020304" pitchFamily="18" charset="0"/>
              </a:rPr>
              <a:t>. "Unpaired Image-to-Image Translation using Cycle-Consistent Adversarial Networks", in IEEE International Conference on Computer Vision (ICCV), 2017.</a:t>
            </a:r>
          </a:p>
          <a:p>
            <a:pPr marL="1089025" indent="0" algn="just">
              <a:lnSpc>
                <a:spcPct val="108000"/>
              </a:lnSpc>
              <a:spcAft>
                <a:spcPts val="15"/>
              </a:spcAft>
              <a:buNone/>
            </a:pPr>
            <a:endParaRPr lang="en-IN" sz="1400" dirty="0">
              <a:solidFill>
                <a:schemeClr val="tx1"/>
              </a:solidFill>
              <a:effectLst/>
              <a:latin typeface="Times New Roman" panose="02020603050405020304" pitchFamily="18" charset="0"/>
              <a:ea typeface="Times New Roman" panose="02020603050405020304" pitchFamily="18" charset="0"/>
            </a:endParaRPr>
          </a:p>
          <a:p>
            <a:pPr marL="114300" indent="0" algn="just">
              <a:spcAft>
                <a:spcPts val="15"/>
              </a:spcAft>
              <a:buNone/>
            </a:pPr>
            <a:r>
              <a:rPr lang="en-IN" sz="1400" dirty="0">
                <a:solidFill>
                  <a:schemeClr val="tx1"/>
                </a:solidFill>
                <a:effectLst/>
                <a:latin typeface="Times New Roman" panose="02020603050405020304" pitchFamily="18" charset="0"/>
                <a:ea typeface="Times New Roman" panose="02020603050405020304" pitchFamily="18" charset="0"/>
              </a:rPr>
              <a:t>[4] Martin </a:t>
            </a:r>
            <a:r>
              <a:rPr lang="en-IN" sz="1400" dirty="0" err="1">
                <a:solidFill>
                  <a:schemeClr val="tx1"/>
                </a:solidFill>
                <a:effectLst/>
                <a:latin typeface="Times New Roman" panose="02020603050405020304" pitchFamily="18" charset="0"/>
                <a:ea typeface="Times New Roman" panose="02020603050405020304" pitchFamily="18" charset="0"/>
              </a:rPr>
              <a:t>Heusel</a:t>
            </a:r>
            <a:r>
              <a:rPr lang="en-IN" sz="1400" dirty="0">
                <a:solidFill>
                  <a:schemeClr val="tx1"/>
                </a:solidFill>
                <a:effectLst/>
                <a:latin typeface="Times New Roman" panose="02020603050405020304" pitchFamily="18" charset="0"/>
                <a:ea typeface="Times New Roman" panose="02020603050405020304" pitchFamily="18" charset="0"/>
              </a:rPr>
              <a:t> et al. GANs Trained by a Two Time-Scale Update Rule Converge to a Local Nash Equilibrium. 2018. </a:t>
            </a:r>
            <a:r>
              <a:rPr lang="en-IN" sz="1400" dirty="0" err="1">
                <a:solidFill>
                  <a:schemeClr val="tx1"/>
                </a:solidFill>
                <a:effectLst/>
                <a:latin typeface="Times New Roman" panose="02020603050405020304" pitchFamily="18" charset="0"/>
                <a:ea typeface="Times New Roman" panose="02020603050405020304" pitchFamily="18" charset="0"/>
              </a:rPr>
              <a:t>arXiv</a:t>
            </a:r>
            <a:r>
              <a:rPr lang="en-IN" sz="1400" dirty="0">
                <a:solidFill>
                  <a:schemeClr val="tx1"/>
                </a:solidFill>
                <a:effectLst/>
                <a:latin typeface="Times New Roman" panose="02020603050405020304" pitchFamily="18" charset="0"/>
                <a:ea typeface="Times New Roman" panose="02020603050405020304" pitchFamily="18" charset="0"/>
              </a:rPr>
              <a:t>: 1706.08500v6 [</a:t>
            </a:r>
            <a:r>
              <a:rPr lang="en-IN" sz="1400" dirty="0" err="1">
                <a:solidFill>
                  <a:schemeClr val="tx1"/>
                </a:solidFill>
                <a:effectLst/>
                <a:latin typeface="Times New Roman" panose="02020603050405020304" pitchFamily="18" charset="0"/>
                <a:ea typeface="Times New Roman" panose="02020603050405020304" pitchFamily="18" charset="0"/>
              </a:rPr>
              <a:t>cs.LG</a:t>
            </a:r>
            <a:r>
              <a:rPr lang="en-IN" sz="1400" dirty="0">
                <a:solidFill>
                  <a:schemeClr val="tx1"/>
                </a:solidFill>
                <a:effectLst/>
                <a:latin typeface="Times New Roman" panose="02020603050405020304" pitchFamily="18" charset="0"/>
                <a:ea typeface="Times New Roman" panose="02020603050405020304" pitchFamily="18" charset="0"/>
              </a:rPr>
              <a:t>]</a:t>
            </a:r>
          </a:p>
          <a:p>
            <a:pPr marL="1089025" indent="0" algn="just">
              <a:lnSpc>
                <a:spcPct val="108000"/>
              </a:lnSpc>
              <a:spcAft>
                <a:spcPts val="15"/>
              </a:spcAft>
              <a:buNone/>
            </a:pPr>
            <a:endParaRPr lang="en-IN" sz="1400" dirty="0">
              <a:solidFill>
                <a:schemeClr val="tx1"/>
              </a:solidFill>
              <a:effectLst/>
              <a:latin typeface="Times New Roman" panose="02020603050405020304" pitchFamily="18" charset="0"/>
              <a:ea typeface="Times New Roman" panose="02020603050405020304" pitchFamily="18" charset="0"/>
            </a:endParaRPr>
          </a:p>
          <a:p>
            <a:pPr marL="114300" indent="0" algn="just">
              <a:spcAft>
                <a:spcPts val="15"/>
              </a:spcAft>
              <a:buNone/>
            </a:pPr>
            <a:r>
              <a:rPr lang="en-IN" sz="1400" dirty="0">
                <a:solidFill>
                  <a:schemeClr val="tx1"/>
                </a:solidFill>
                <a:effectLst/>
                <a:latin typeface="Times New Roman" panose="02020603050405020304" pitchFamily="18" charset="0"/>
                <a:ea typeface="Times New Roman" panose="02020603050405020304" pitchFamily="18" charset="0"/>
              </a:rPr>
              <a:t>[5]</a:t>
            </a:r>
            <a:r>
              <a:rPr lang="en-IN" sz="1400" u="sng" dirty="0">
                <a:solidFill>
                  <a:schemeClr val="tx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https://www.christies.com/features/A-collaboration-between-two-artists-one-human-one-a-machine-9332-1.aspx</a:t>
            </a:r>
            <a:endParaRPr lang="en-IN" sz="1400" dirty="0">
              <a:solidFill>
                <a:schemeClr val="tx1"/>
              </a:solidFill>
              <a:effectLst/>
              <a:latin typeface="Times New Roman" panose="02020603050405020304" pitchFamily="18" charset="0"/>
              <a:ea typeface="Times New Roman" panose="02020603050405020304" pitchFamily="18" charset="0"/>
            </a:endParaRPr>
          </a:p>
          <a:p>
            <a:pPr marL="114300" lvl="0" indent="0" algn="just" rtl="0">
              <a:spcBef>
                <a:spcPts val="0"/>
              </a:spcBef>
              <a:spcAft>
                <a:spcPts val="0"/>
              </a:spcAft>
              <a:buSzPts val="1800"/>
              <a:buNone/>
            </a:pPr>
            <a:r>
              <a:rPr lang="en" sz="1200" dirty="0"/>
              <a:t>                    </a:t>
            </a:r>
          </a:p>
          <a:p>
            <a:pPr marL="457200" lvl="0" indent="-342900" algn="just" rtl="0">
              <a:spcBef>
                <a:spcPts val="0"/>
              </a:spcBef>
              <a:spcAft>
                <a:spcPts val="0"/>
              </a:spcAft>
              <a:buSzPts val="1800"/>
              <a:buChar char="●"/>
            </a:pPr>
            <a:endParaRPr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1"/>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227" name="Google Shape;227;p41"/>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a:latin typeface="Times New Roman"/>
                <a:ea typeface="Times New Roman"/>
                <a:cs typeface="Times New Roman"/>
                <a:sym typeface="Times New Roman"/>
              </a:rPr>
              <a:t>1.Project Conception and Initiation</a:t>
            </a:r>
            <a:endParaRPr sz="4000" b="1" dirty="0">
              <a:latin typeface="Times New Roman"/>
              <a:ea typeface="Times New Roman"/>
              <a:cs typeface="Times New Roman"/>
              <a:sym typeface="Times New Roman"/>
            </a:endParaRPr>
          </a:p>
        </p:txBody>
      </p:sp>
      <p:sp>
        <p:nvSpPr>
          <p:cNvPr id="71" name="Google Shape;71;p1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8D44B-B46C-4DB4-A311-C4F1DE900567}"/>
              </a:ext>
            </a:extLst>
          </p:cNvPr>
          <p:cNvSpPr>
            <a:spLocks noGrp="1"/>
          </p:cNvSpPr>
          <p:nvPr>
            <p:ph type="title"/>
          </p:nvPr>
        </p:nvSpPr>
        <p:spPr/>
        <p:txBody>
          <a:bodyPr/>
          <a:lstStyle/>
          <a:p>
            <a:r>
              <a:rPr lang="en" b="1" dirty="0">
                <a:latin typeface="Times New Roman"/>
                <a:ea typeface="Times New Roman"/>
                <a:cs typeface="Times New Roman"/>
                <a:sym typeface="Times New Roman"/>
              </a:rPr>
              <a:t>1.1 Abstract</a:t>
            </a:r>
            <a:endParaRPr lang="en-IN" dirty="0"/>
          </a:p>
        </p:txBody>
      </p:sp>
      <p:sp>
        <p:nvSpPr>
          <p:cNvPr id="3" name="Text Placeholder 2">
            <a:extLst>
              <a:ext uri="{FF2B5EF4-FFF2-40B4-BE49-F238E27FC236}">
                <a16:creationId xmlns:a16="http://schemas.microsoft.com/office/drawing/2014/main" id="{50D8039B-D37C-4203-A706-39FE9F6A07B3}"/>
              </a:ext>
            </a:extLst>
          </p:cNvPr>
          <p:cNvSpPr>
            <a:spLocks noGrp="1"/>
          </p:cNvSpPr>
          <p:nvPr>
            <p:ph type="body" idx="1"/>
          </p:nvPr>
        </p:nvSpPr>
        <p:spPr/>
        <p:txBody>
          <a:bodyPr/>
          <a:lstStyle/>
          <a:p>
            <a:pPr marL="285750" indent="-285750" algn="just">
              <a:lnSpc>
                <a:spcPct val="150000"/>
              </a:lnSpc>
            </a:pPr>
            <a:r>
              <a:rPr lang="en-IN" sz="16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CycleGAN</a:t>
            </a:r>
            <a:r>
              <a:rPr lang="en-IN" sz="16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incorporates a novel unpaired image-to-image translation technique that can be used for style transfer. </a:t>
            </a:r>
          </a:p>
          <a:p>
            <a:pPr marL="285750" indent="-285750" algn="just">
              <a:lnSpc>
                <a:spcPct val="150000"/>
              </a:lnSpc>
            </a:pPr>
            <a:r>
              <a:rPr lang="en-IN" sz="16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CNNs have been usually used with paired datasets. This approach is a very human way of unsupervised learning because the model learns what not to do and then improves itself over time. </a:t>
            </a:r>
          </a:p>
          <a:p>
            <a:pPr marL="285750" indent="-285750" algn="just">
              <a:lnSpc>
                <a:spcPct val="150000"/>
              </a:lnSpc>
            </a:pPr>
            <a:r>
              <a:rPr lang="en-IN" sz="16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The loss functions evaluate the accuracy or the similarity between real and fake images. </a:t>
            </a:r>
            <a:r>
              <a:rPr lang="en-IN" sz="16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CycleGAN</a:t>
            </a:r>
            <a:r>
              <a:rPr lang="en-IN" sz="16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provides us the ability to perceive the plausible what-if situation? Like how it was possible for us to translate input images into a Monet-</a:t>
            </a:r>
            <a:r>
              <a:rPr lang="en-IN" sz="16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esque</a:t>
            </a:r>
            <a:r>
              <a:rPr lang="en-IN" sz="16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paintings even after a century.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5152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1.2 Objectives</a:t>
            </a:r>
            <a:endParaRPr b="1" dirty="0">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lgn="just" fontAlgn="base">
              <a:lnSpc>
                <a:spcPct val="150000"/>
              </a:lnSpc>
              <a:spcAft>
                <a:spcPts val="15"/>
              </a:spcAft>
              <a:buSzPct val="59000"/>
              <a:tabLst>
                <a:tab pos="457200" algn="l"/>
              </a:tabLst>
            </a:pPr>
            <a:r>
              <a:rPr lang="en-I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 c</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apture special characteristics of one image collection and figure out how these characteristics could be translated into the other image collection, all in the absence of any paired training examples.</a:t>
            </a:r>
          </a:p>
          <a:p>
            <a:pPr marL="285750" indent="-285750" algn="just" fontAlgn="base">
              <a:lnSpc>
                <a:spcPct val="150000"/>
              </a:lnSpc>
              <a:spcAft>
                <a:spcPts val="15"/>
              </a:spcAft>
              <a:buSzPct val="59000"/>
              <a:tabLst>
                <a:tab pos="457200" algn="l"/>
              </a:tabLs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Capture the styles of legendary artists like Picasso, Monet etc. and give modern images their signature touch.</a:t>
            </a:r>
            <a:endParaRPr lang="en-IN" sz="1600" dirty="0">
              <a:solidFill>
                <a:schemeClr val="tx1"/>
              </a:solidFill>
              <a:latin typeface="Times New Roman" panose="02020603050405020304" pitchFamily="18" charset="0"/>
              <a:cs typeface="Times New Roman" panose="02020603050405020304" pitchFamily="18" charset="0"/>
            </a:endParaRPr>
          </a:p>
          <a:p>
            <a:pPr marL="457200" lvl="0" indent="-342900" algn="just" rtl="0">
              <a:spcBef>
                <a:spcPts val="0"/>
              </a:spcBef>
              <a:spcAft>
                <a:spcPts val="0"/>
              </a:spcAft>
              <a:buSzPts val="1800"/>
              <a:buChar cha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35C0-FD76-43C9-B8B6-8DA92D98EFCA}"/>
              </a:ext>
            </a:extLst>
          </p:cNvPr>
          <p:cNvSpPr>
            <a:spLocks noGrp="1"/>
          </p:cNvSpPr>
          <p:nvPr>
            <p:ph type="title"/>
          </p:nvPr>
        </p:nvSpPr>
        <p:spPr/>
        <p:txBody>
          <a:bodyPr/>
          <a:lstStyle/>
          <a:p>
            <a:r>
              <a:rPr lang="en" b="1" dirty="0">
                <a:solidFill>
                  <a:schemeClr val="tx1"/>
                </a:solidFill>
                <a:latin typeface="Times New Roman"/>
                <a:ea typeface="Times New Roman"/>
                <a:cs typeface="Times New Roman"/>
                <a:sym typeface="Times New Roman"/>
              </a:rPr>
              <a:t>1.3 Literature Review</a:t>
            </a:r>
            <a:endParaRPr lang="en-IN" dirty="0">
              <a:solidFill>
                <a:schemeClr val="tx1"/>
              </a:solidFill>
            </a:endParaRPr>
          </a:p>
        </p:txBody>
      </p:sp>
      <p:sp>
        <p:nvSpPr>
          <p:cNvPr id="3" name="Text Placeholder 2">
            <a:extLst>
              <a:ext uri="{FF2B5EF4-FFF2-40B4-BE49-F238E27FC236}">
                <a16:creationId xmlns:a16="http://schemas.microsoft.com/office/drawing/2014/main" id="{8589CA87-CC57-4FE4-9522-27854C82B315}"/>
              </a:ext>
            </a:extLst>
          </p:cNvPr>
          <p:cNvSpPr>
            <a:spLocks noGrp="1"/>
          </p:cNvSpPr>
          <p:nvPr>
            <p:ph type="body" idx="1"/>
          </p:nvPr>
        </p:nvSpPr>
        <p:spPr>
          <a:xfrm>
            <a:off x="311700" y="1058225"/>
            <a:ext cx="8520600" cy="3397200"/>
          </a:xfrm>
        </p:spPr>
        <p:txBody>
          <a:bodyPr/>
          <a:lstStyle/>
          <a:p>
            <a:pPr algn="just"/>
            <a:r>
              <a:rPr lang="en-IN" sz="1600" dirty="0">
                <a:solidFill>
                  <a:srgbClr val="000000"/>
                </a:solidFill>
                <a:effectLst/>
                <a:latin typeface="Times New Roman" panose="02020603050405020304" pitchFamily="18" charset="0"/>
                <a:ea typeface="Times New Roman" panose="02020603050405020304" pitchFamily="18" charset="0"/>
              </a:rPr>
              <a:t>Ian Goodfellow, the inventor of GAN proposed a new framework for estimating generative models via an adversarial process, in which we simultaneously train two models: a generative model and a discriminative model.</a:t>
            </a:r>
          </a:p>
          <a:p>
            <a:pPr algn="just"/>
            <a:r>
              <a:rPr lang="en-IN" sz="1600" dirty="0">
                <a:solidFill>
                  <a:srgbClr val="000000"/>
                </a:solidFill>
                <a:effectLst/>
                <a:latin typeface="Times New Roman" panose="02020603050405020304" pitchFamily="18" charset="0"/>
                <a:ea typeface="Times New Roman" panose="02020603050405020304" pitchFamily="18" charset="0"/>
              </a:rPr>
              <a:t>In the proposed adversarial nets framework, the generative model is pitted against an adversary: discriminative model that learns whether sample is from the model distribution. </a:t>
            </a:r>
          </a:p>
          <a:p>
            <a:pPr algn="just"/>
            <a:r>
              <a:rPr lang="en-IN" sz="1600" dirty="0">
                <a:solidFill>
                  <a:srgbClr val="000000"/>
                </a:solidFill>
                <a:effectLst/>
                <a:latin typeface="Times New Roman" panose="02020603050405020304" pitchFamily="18" charset="0"/>
                <a:ea typeface="Times New Roman" panose="02020603050405020304" pitchFamily="18" charset="0"/>
              </a:rPr>
              <a:t>Many problems in image processing, graphics, and vision involve translating an input image into a corresponding output image Phillip Isola’s paper on Image-to-Image Translation with Conditional Adversarial Networks proposes a framework simplifies problem. </a:t>
            </a:r>
          </a:p>
          <a:p>
            <a:pPr algn="just"/>
            <a:r>
              <a:rPr lang="en-IN" sz="1600" dirty="0">
                <a:solidFill>
                  <a:srgbClr val="000000"/>
                </a:solidFill>
                <a:effectLst/>
                <a:latin typeface="Times New Roman" panose="02020603050405020304" pitchFamily="18" charset="0"/>
                <a:ea typeface="Times New Roman" panose="02020603050405020304" pitchFamily="18" charset="0"/>
              </a:rPr>
              <a:t>CNNs learn to minimize a loss function – an objective that scores the quality of results – and although the learning process is automatic, a lot of manual effort goes into designing effective losses.  </a:t>
            </a:r>
          </a:p>
          <a:p>
            <a:pPr algn="just"/>
            <a:r>
              <a:rPr lang="en-IN" sz="1600" dirty="0">
                <a:solidFill>
                  <a:srgbClr val="000000"/>
                </a:solidFill>
                <a:effectLst/>
                <a:latin typeface="Times New Roman" panose="02020603050405020304" pitchFamily="18" charset="0"/>
                <a:ea typeface="Times New Roman" panose="02020603050405020304" pitchFamily="18" charset="0"/>
              </a:rPr>
              <a:t>GANs learn a loss that tries to classify if the output image is real or fake, while simultaneously training a generative model to minimize this loss. </a:t>
            </a:r>
            <a:endParaRPr lang="en-IN" sz="1600" dirty="0"/>
          </a:p>
        </p:txBody>
      </p:sp>
    </p:spTree>
    <p:extLst>
      <p:ext uri="{BB962C8B-B14F-4D97-AF65-F5344CB8AC3E}">
        <p14:creationId xmlns:p14="http://schemas.microsoft.com/office/powerpoint/2010/main" val="3509251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1.4 Problem Definition</a:t>
            </a:r>
            <a:endParaRPr b="1" dirty="0">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500380" indent="-285750">
              <a:lnSpc>
                <a:spcPct val="107000"/>
              </a:lnSpc>
              <a:spcAft>
                <a:spcPts val="15"/>
              </a:spcAft>
            </a:pPr>
            <a:r>
              <a:rPr lang="en-IN" sz="1600" dirty="0">
                <a:solidFill>
                  <a:srgbClr val="000000"/>
                </a:solidFill>
                <a:effectLst/>
                <a:latin typeface="Times New Roman" panose="02020603050405020304" pitchFamily="18" charset="0"/>
                <a:ea typeface="Times New Roman" panose="02020603050405020304" pitchFamily="18" charset="0"/>
              </a:rPr>
              <a:t>Generating stylistically inspired artwork of modern settings by implementing a GAN, based on the works of legendary artists.</a:t>
            </a:r>
          </a:p>
          <a:p>
            <a:pPr marL="114300" lvl="0" indent="0" algn="just" rtl="0">
              <a:spcBef>
                <a:spcPts val="0"/>
              </a:spcBef>
              <a:spcAft>
                <a:spcPts val="0"/>
              </a:spcAft>
              <a:buSzPts val="18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1.5 Scope</a:t>
            </a:r>
            <a:endParaRPr b="1" dirty="0">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531627" y="1301275"/>
            <a:ext cx="8413992" cy="3397200"/>
          </a:xfrm>
          <a:prstGeom prst="rect">
            <a:avLst/>
          </a:prstGeom>
        </p:spPr>
        <p:txBody>
          <a:bodyPr spcFirstLastPara="1" wrap="square" lIns="91425" tIns="91425" rIns="91425" bIns="91425" anchor="t" anchorCtr="0">
            <a:noAutofit/>
          </a:bodyPr>
          <a:lstStyle/>
          <a:p>
            <a:pPr marL="342900" lvl="0" indent="-342900" algn="just" fontAlgn="base">
              <a:lnSpc>
                <a:spcPct val="150000"/>
              </a:lnSpc>
              <a:spcAft>
                <a:spcPts val="15"/>
              </a:spcAft>
              <a:buSzPts val="1000"/>
              <a:buFont typeface="Symbol" panose="05050102010706020507" pitchFamily="18" charset="2"/>
              <a:buChar char=""/>
              <a:tabLst>
                <a:tab pos="457200" algn="l"/>
              </a:tabLst>
            </a:pPr>
            <a:r>
              <a:rPr lang="en-IN" sz="1600" dirty="0">
                <a:solidFill>
                  <a:srgbClr val="000000"/>
                </a:solidFill>
                <a:effectLst/>
                <a:latin typeface="Times New Roman" panose="02020603050405020304" pitchFamily="18" charset="0"/>
                <a:ea typeface="Times New Roman" panose="02020603050405020304" pitchFamily="18" charset="0"/>
              </a:rPr>
              <a:t>It is possible to create modern artworks by leveraging the styles of legacy artists.</a:t>
            </a:r>
          </a:p>
          <a:p>
            <a:pPr marL="342900" lvl="0" indent="-342900" algn="just" fontAlgn="base">
              <a:lnSpc>
                <a:spcPct val="150000"/>
              </a:lnSpc>
              <a:spcAft>
                <a:spcPts val="15"/>
              </a:spcAft>
              <a:buSzPts val="1000"/>
              <a:buFont typeface="Symbol" panose="05050102010706020507" pitchFamily="18" charset="2"/>
              <a:buChar char=""/>
              <a:tabLst>
                <a:tab pos="457200" algn="l"/>
              </a:tabLst>
            </a:pPr>
            <a:r>
              <a:rPr lang="en-IN" sz="1600" dirty="0">
                <a:solidFill>
                  <a:srgbClr val="000000"/>
                </a:solidFill>
                <a:effectLst/>
                <a:latin typeface="Times New Roman" panose="02020603050405020304" pitchFamily="18" charset="0"/>
                <a:ea typeface="Times New Roman" panose="02020603050405020304" pitchFamily="18" charset="0"/>
              </a:rPr>
              <a:t>With artists there’s always a feeling of what they would do next if they had more time. By studying the individual styles of the artists, it is possible to create what they would paint if they were present now and create new masterpieces.</a:t>
            </a:r>
          </a:p>
          <a:p>
            <a:pPr marL="342900" lvl="0" indent="-342900" algn="just" fontAlgn="base">
              <a:lnSpc>
                <a:spcPct val="150000"/>
              </a:lnSpc>
              <a:spcAft>
                <a:spcPts val="15"/>
              </a:spcAft>
              <a:buSzPts val="1000"/>
              <a:buFont typeface="Symbol" panose="05050102010706020507" pitchFamily="18" charset="2"/>
              <a:buChar char=""/>
              <a:tabLst>
                <a:tab pos="457200" algn="l"/>
              </a:tabLst>
            </a:pPr>
            <a:r>
              <a:rPr lang="en-IN" sz="1600" dirty="0">
                <a:solidFill>
                  <a:srgbClr val="000000"/>
                </a:solidFill>
                <a:effectLst/>
                <a:latin typeface="Times New Roman" panose="02020603050405020304" pitchFamily="18" charset="0"/>
                <a:ea typeface="Times New Roman" panose="02020603050405020304" pitchFamily="18" charset="0"/>
              </a:rPr>
              <a:t>We can actually see how they would portray a modern setting in their style</a:t>
            </a:r>
            <a:r>
              <a:rPr lang="en-IN" sz="1800" dirty="0">
                <a:solidFill>
                  <a:srgbClr val="000000"/>
                </a:solidFill>
                <a:effectLst/>
                <a:latin typeface="Times New Roman" panose="02020603050405020304" pitchFamily="18" charset="0"/>
                <a:ea typeface="Times New Roman" panose="02020603050405020304" pitchFamily="18" charset="0"/>
              </a:rPr>
              <a:t>.</a:t>
            </a:r>
          </a:p>
          <a:p>
            <a:pPr marL="114300" lvl="0" indent="0" algn="just" rtl="0">
              <a:spcBef>
                <a:spcPts val="0"/>
              </a:spcBef>
              <a:spcAft>
                <a:spcPts val="0"/>
              </a:spcAft>
              <a:buSzPts val="1800"/>
              <a:buNone/>
            </a:pPr>
            <a:r>
              <a:rPr lang="en" dirty="0"/>
              <a:t>                   </a:t>
            </a:r>
            <a:endParaRPr dirty="0"/>
          </a:p>
          <a:p>
            <a:pPr marL="457200" lvl="0" indent="-342900" algn="just" rtl="0">
              <a:spcBef>
                <a:spcPts val="0"/>
              </a:spcBef>
              <a:spcAft>
                <a:spcPts val="0"/>
              </a:spcAft>
              <a:buSzPts val="1800"/>
              <a:buChar char="●"/>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1.6 Technology stack</a:t>
            </a:r>
            <a:endParaRPr b="1" dirty="0">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algn="l">
              <a:lnSpc>
                <a:spcPct val="150000"/>
              </a:lnSpc>
              <a:spcBef>
                <a:spcPts val="0"/>
              </a:spcBef>
              <a:buFont typeface="Arial" panose="020B0604020202020204" pitchFamily="34" charset="0"/>
              <a:buChar char="•"/>
            </a:pPr>
            <a:r>
              <a:rPr lang="en-IN" sz="1600" b="0" i="0" dirty="0" err="1">
                <a:solidFill>
                  <a:schemeClr val="tx1"/>
                </a:solidFill>
                <a:effectLst/>
                <a:latin typeface="Times New Roman" panose="02020603050405020304" pitchFamily="18" charset="0"/>
                <a:cs typeface="Times New Roman" panose="02020603050405020304" pitchFamily="18" charset="0"/>
              </a:rPr>
              <a:t>PyTorch</a:t>
            </a:r>
            <a:endParaRPr lang="en-IN" sz="1600" b="0" i="0" dirty="0">
              <a:solidFill>
                <a:schemeClr val="tx1"/>
              </a:solidFill>
              <a:effectLst/>
              <a:latin typeface="Times New Roman" panose="02020603050405020304" pitchFamily="18" charset="0"/>
              <a:cs typeface="Times New Roman" panose="02020603050405020304" pitchFamily="18" charset="0"/>
            </a:endParaRPr>
          </a:p>
          <a:p>
            <a:pPr algn="l">
              <a:lnSpc>
                <a:spcPct val="150000"/>
              </a:lnSpc>
              <a:spcBef>
                <a:spcPts val="0"/>
              </a:spcBef>
              <a:buFont typeface="Arial" panose="020B0604020202020204" pitchFamily="34" charset="0"/>
              <a:buChar char="•"/>
            </a:pPr>
            <a:r>
              <a:rPr lang="en-IN" sz="16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enserFlow</a:t>
            </a:r>
            <a:endPar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50000"/>
              </a:lnSpc>
              <a:spcBef>
                <a:spcPts val="0"/>
              </a:spcBef>
              <a:buFont typeface="Arial" panose="020B0604020202020204" pitchFamily="34" charset="0"/>
              <a:buChar char="•"/>
            </a:pPr>
            <a:r>
              <a:rPr lang="en-US" sz="1600" b="0" i="0" dirty="0" err="1">
                <a:solidFill>
                  <a:schemeClr val="tx1"/>
                </a:solidFill>
                <a:effectLst/>
                <a:latin typeface="Times New Roman" panose="02020603050405020304" pitchFamily="18" charset="0"/>
                <a:cs typeface="Times New Roman" panose="02020603050405020304" pitchFamily="18" charset="0"/>
              </a:rPr>
              <a:t>Numpy</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lnSpc>
                <a:spcPct val="150000"/>
              </a:lnSpc>
              <a:spcBef>
                <a:spcPts val="0"/>
              </a:spcBef>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Pandas</a:t>
            </a:r>
          </a:p>
          <a:p>
            <a:pPr algn="l">
              <a:lnSpc>
                <a:spcPct val="150000"/>
              </a:lnSpc>
              <a:spcBef>
                <a:spcPts val="0"/>
              </a:spcBef>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Matplotlib</a:t>
            </a:r>
          </a:p>
          <a:p>
            <a:pPr algn="l">
              <a:lnSpc>
                <a:spcPct val="150000"/>
              </a:lnSpc>
              <a:spcBef>
                <a:spcPts val="0"/>
              </a:spcBef>
              <a:buFont typeface="Arial" panose="020B0604020202020204" pitchFamily="34" charset="0"/>
              <a:buChar char="•"/>
            </a:pPr>
            <a:r>
              <a:rPr lang="en-US" sz="1600" dirty="0" err="1">
                <a:solidFill>
                  <a:schemeClr val="tx1"/>
                </a:solidFill>
                <a:latin typeface="Times New Roman" panose="02020603050405020304" pitchFamily="18" charset="0"/>
                <a:cs typeface="Times New Roman" panose="02020603050405020304" pitchFamily="18" charset="0"/>
              </a:rPr>
              <a:t>GoogleColab</a:t>
            </a:r>
            <a:endParaRPr lang="en-US" sz="1600" dirty="0">
              <a:solidFill>
                <a:schemeClr val="tx1"/>
              </a:solidFill>
              <a:latin typeface="Times New Roman" panose="02020603050405020304" pitchFamily="18" charset="0"/>
              <a:cs typeface="Times New Roman" panose="02020603050405020304" pitchFamily="18" charset="0"/>
            </a:endParaRPr>
          </a:p>
          <a:p>
            <a:pPr algn="l">
              <a:lnSpc>
                <a:spcPct val="150000"/>
              </a:lnSpc>
              <a:spcBef>
                <a:spcPts val="0"/>
              </a:spcBef>
              <a:buFont typeface="Arial" panose="020B0604020202020204" pitchFamily="34" charset="0"/>
              <a:buChar char="•"/>
            </a:pPr>
            <a:endParaRPr lang="en-IN" sz="1800" dirty="0">
              <a:solidFill>
                <a:schemeClr val="tx1"/>
              </a:solidFill>
              <a:latin typeface="Arial" panose="020B0604020202020204" pitchFamily="34" charset="0"/>
              <a:cs typeface="Arial" panose="020B0604020202020204" pitchFamily="34" charset="0"/>
            </a:endParaRPr>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TotalTime>
  <Words>1066</Words>
  <Application>Microsoft Office PowerPoint</Application>
  <PresentationFormat>On-screen Show (16:9)</PresentationFormat>
  <Paragraphs>97</Paragraphs>
  <Slides>23</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Times New Roman</vt:lpstr>
      <vt:lpstr>Old Standard TT</vt:lpstr>
      <vt:lpstr>Arial</vt:lpstr>
      <vt:lpstr>Symbol</vt:lpstr>
      <vt:lpstr>Paperback</vt:lpstr>
      <vt:lpstr>Computer Engineering Department A.P. Shah Institute of Technology G.B.Road,Kasarvadavali, Thane(W), Mumbai-400615 UNIVERSITY OF MUMBAI Academic Year 2021-2022</vt:lpstr>
      <vt:lpstr>                                                  A Mini Project Report on        GENERATING ART USING GAN Submitted in partial fulfillment of the degree of Bachelor of Engineering(Sem-IV) In  Computer Engineering By Zenil Gosher(19102045) Jayesh Jain(19102021) Hardika Lalwani(20202003) Jainam Zaveri(20202007)   Under the Guidance of Name of Guide Prof.Brinal Colaco     </vt:lpstr>
      <vt:lpstr>1.Project Conception and Initiation</vt:lpstr>
      <vt:lpstr>1.1 Abstract</vt:lpstr>
      <vt:lpstr>1.2 Objectives</vt:lpstr>
      <vt:lpstr>1.3 Literature Review</vt:lpstr>
      <vt:lpstr>1.4 Problem Definition</vt:lpstr>
      <vt:lpstr>1.5 Scope</vt:lpstr>
      <vt:lpstr>1.6 Technology stack</vt:lpstr>
      <vt:lpstr>1.7  Practical Application</vt:lpstr>
      <vt:lpstr>1.8 Benefits for Environment &amp; Society</vt:lpstr>
      <vt:lpstr>2. Project Design</vt:lpstr>
      <vt:lpstr>2.1 Proposed System</vt:lpstr>
      <vt:lpstr>2.2 Flow Diagram</vt:lpstr>
      <vt:lpstr>2.3 Design(UML Diagram)</vt:lpstr>
      <vt:lpstr>3.Implementation</vt:lpstr>
      <vt:lpstr>3.1 Execution </vt:lpstr>
      <vt:lpstr>4. Results</vt:lpstr>
      <vt:lpstr>PowerPoint Presentation</vt:lpstr>
      <vt:lpstr>PowerPoint Presentation</vt:lpstr>
      <vt:lpstr>5.Conclusion</vt:lpstr>
      <vt:lpstr>6.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Engineering Department A.P. Shah Institute of Technology G.B.Road,Kasarvadavali, Thane(W), Mumbai-400615 UNIVERSITY OF MUMBAI Academic Year 2020-2021</dc:title>
  <dc:creator>JAINAM</dc:creator>
  <cp:lastModifiedBy>devanshi zaveri</cp:lastModifiedBy>
  <cp:revision>32</cp:revision>
  <dcterms:modified xsi:type="dcterms:W3CDTF">2022-04-28T15:01:43Z</dcterms:modified>
</cp:coreProperties>
</file>