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5" r:id="rId3"/>
    <p:sldId id="266" r:id="rId4"/>
    <p:sldId id="259" r:id="rId5"/>
    <p:sldId id="267" r:id="rId6"/>
    <p:sldId id="260" r:id="rId7"/>
    <p:sldId id="268" r:id="rId8"/>
    <p:sldId id="261" r:id="rId9"/>
    <p:sldId id="269" r:id="rId10"/>
    <p:sldId id="270" r:id="rId11"/>
    <p:sldId id="271" r:id="rId12"/>
    <p:sldId id="263" r:id="rId13"/>
    <p:sldId id="272" r:id="rId14"/>
    <p:sldId id="273" r:id="rId15"/>
    <p:sldId id="264"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94783"/>
  </p:normalViewPr>
  <p:slideViewPr>
    <p:cSldViewPr snapToGrid="0">
      <p:cViewPr varScale="1">
        <p:scale>
          <a:sx n="101" d="100"/>
          <a:sy n="101" d="100"/>
        </p:scale>
        <p:origin x="5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78117-680B-436D-BAF3-E464B8336847}" type="datetimeFigureOut">
              <a:rPr lang="en-IN" smtClean="0"/>
              <a:t>02/04/25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1C1C9-A7C9-41E4-89E2-737D19D49B88}" type="slidenum">
              <a:rPr lang="en-IN" smtClean="0"/>
              <a:t>‹#›</a:t>
            </a:fld>
            <a:endParaRPr lang="en-IN"/>
          </a:p>
        </p:txBody>
      </p:sp>
    </p:spTree>
    <p:extLst>
      <p:ext uri="{BB962C8B-B14F-4D97-AF65-F5344CB8AC3E}">
        <p14:creationId xmlns:p14="http://schemas.microsoft.com/office/powerpoint/2010/main" val="381636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476E-6347-B0E9-F7D0-30C084D3B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E42A59-193B-2023-7F60-0F2320174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43C38-AB11-F074-48A5-97198EA822C2}"/>
              </a:ext>
            </a:extLst>
          </p:cNvPr>
          <p:cNvSpPr>
            <a:spLocks noGrp="1"/>
          </p:cNvSpPr>
          <p:nvPr>
            <p:ph type="dt" sz="half" idx="10"/>
          </p:nvPr>
        </p:nvSpPr>
        <p:spPr/>
        <p:txBody>
          <a:bodyPr/>
          <a:lstStyle/>
          <a:p>
            <a:fld id="{A1102D2C-53A2-4062-8FA5-A6E3CDB7241B}" type="datetime1">
              <a:rPr lang="en-IN" smtClean="0"/>
              <a:t>02/04/25</a:t>
            </a:fld>
            <a:endParaRPr lang="en-IN"/>
          </a:p>
        </p:txBody>
      </p:sp>
      <p:sp>
        <p:nvSpPr>
          <p:cNvPr id="5" name="Footer Placeholder 4">
            <a:extLst>
              <a:ext uri="{FF2B5EF4-FFF2-40B4-BE49-F238E27FC236}">
                <a16:creationId xmlns:a16="http://schemas.microsoft.com/office/drawing/2014/main" id="{C6684DC1-402A-AC5F-F1DB-4B00CECDE67D}"/>
              </a:ext>
            </a:extLst>
          </p:cNvPr>
          <p:cNvSpPr>
            <a:spLocks noGrp="1"/>
          </p:cNvSpPr>
          <p:nvPr>
            <p:ph type="ftr" sz="quarter" idx="11"/>
          </p:nvPr>
        </p:nvSpPr>
        <p:spPr/>
        <p:txBody>
          <a:body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08FB87E7-ABBC-4B11-CBA8-66EA4B660E39}"/>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363571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26BD-5BB6-101B-31B1-685E611990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B52E1-0B54-315D-130D-D702F6AD8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EB5AEC-46F3-F79B-2F54-6B80D8C20366}"/>
              </a:ext>
            </a:extLst>
          </p:cNvPr>
          <p:cNvSpPr>
            <a:spLocks noGrp="1"/>
          </p:cNvSpPr>
          <p:nvPr>
            <p:ph type="dt" sz="half" idx="10"/>
          </p:nvPr>
        </p:nvSpPr>
        <p:spPr/>
        <p:txBody>
          <a:bodyPr/>
          <a:lstStyle/>
          <a:p>
            <a:fld id="{4F3D73D9-200A-4415-BD64-73CEE89A7E34}" type="datetime1">
              <a:rPr lang="en-IN" smtClean="0"/>
              <a:t>02/04/25</a:t>
            </a:fld>
            <a:endParaRPr lang="en-IN"/>
          </a:p>
        </p:txBody>
      </p:sp>
      <p:sp>
        <p:nvSpPr>
          <p:cNvPr id="5" name="Footer Placeholder 4">
            <a:extLst>
              <a:ext uri="{FF2B5EF4-FFF2-40B4-BE49-F238E27FC236}">
                <a16:creationId xmlns:a16="http://schemas.microsoft.com/office/drawing/2014/main" id="{E75026A3-1394-EF4D-648A-7B2AB5D35071}"/>
              </a:ext>
            </a:extLst>
          </p:cNvPr>
          <p:cNvSpPr>
            <a:spLocks noGrp="1"/>
          </p:cNvSpPr>
          <p:nvPr>
            <p:ph type="ftr" sz="quarter" idx="11"/>
          </p:nvPr>
        </p:nvSpPr>
        <p:spPr/>
        <p:txBody>
          <a:body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A5DFC134-D235-E637-7AA1-DBF4241E4B5C}"/>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394933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5DF55-34FD-233B-9B67-4AD7A26F72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05787-F8DA-D7A5-16C6-D8283648E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0E7DC-72A3-D035-207A-8DABC978CCB4}"/>
              </a:ext>
            </a:extLst>
          </p:cNvPr>
          <p:cNvSpPr>
            <a:spLocks noGrp="1"/>
          </p:cNvSpPr>
          <p:nvPr>
            <p:ph type="dt" sz="half" idx="10"/>
          </p:nvPr>
        </p:nvSpPr>
        <p:spPr/>
        <p:txBody>
          <a:bodyPr/>
          <a:lstStyle/>
          <a:p>
            <a:fld id="{5110A605-93F0-4748-A38F-90FD231664C2}" type="datetime1">
              <a:rPr lang="en-IN" smtClean="0"/>
              <a:t>02/04/25</a:t>
            </a:fld>
            <a:endParaRPr lang="en-IN"/>
          </a:p>
        </p:txBody>
      </p:sp>
      <p:sp>
        <p:nvSpPr>
          <p:cNvPr id="5" name="Footer Placeholder 4">
            <a:extLst>
              <a:ext uri="{FF2B5EF4-FFF2-40B4-BE49-F238E27FC236}">
                <a16:creationId xmlns:a16="http://schemas.microsoft.com/office/drawing/2014/main" id="{470A57E3-06E5-FDED-C2C8-7DCDB56A4A5D}"/>
              </a:ext>
            </a:extLst>
          </p:cNvPr>
          <p:cNvSpPr>
            <a:spLocks noGrp="1"/>
          </p:cNvSpPr>
          <p:nvPr>
            <p:ph type="ftr" sz="quarter" idx="11"/>
          </p:nvPr>
        </p:nvSpPr>
        <p:spPr/>
        <p:txBody>
          <a:body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5AA5D4C6-EBF6-D6CF-772D-99608E4A9B70}"/>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308277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CC59-DD1B-EA97-CC58-FA62CFD55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E151-B138-EA07-806C-BC4096B07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E46B1-120D-B057-EBF5-D04A5783530F}"/>
              </a:ext>
            </a:extLst>
          </p:cNvPr>
          <p:cNvSpPr>
            <a:spLocks noGrp="1"/>
          </p:cNvSpPr>
          <p:nvPr>
            <p:ph type="dt" sz="half" idx="10"/>
          </p:nvPr>
        </p:nvSpPr>
        <p:spPr/>
        <p:txBody>
          <a:bodyPr/>
          <a:lstStyle/>
          <a:p>
            <a:fld id="{A09214AA-8CF5-4D94-AE7E-A85DE1C4C0AB}" type="datetime1">
              <a:rPr lang="en-IN" smtClean="0"/>
              <a:t>02/04/25</a:t>
            </a:fld>
            <a:endParaRPr lang="en-IN"/>
          </a:p>
        </p:txBody>
      </p:sp>
      <p:sp>
        <p:nvSpPr>
          <p:cNvPr id="5" name="Footer Placeholder 4">
            <a:extLst>
              <a:ext uri="{FF2B5EF4-FFF2-40B4-BE49-F238E27FC236}">
                <a16:creationId xmlns:a16="http://schemas.microsoft.com/office/drawing/2014/main" id="{42F333E9-CB78-C54B-C541-03025B5C71CA}"/>
              </a:ext>
            </a:extLst>
          </p:cNvPr>
          <p:cNvSpPr>
            <a:spLocks noGrp="1"/>
          </p:cNvSpPr>
          <p:nvPr>
            <p:ph type="ftr" sz="quarter" idx="11"/>
          </p:nvPr>
        </p:nvSpPr>
        <p:spPr/>
        <p:txBody>
          <a:body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BBEABF06-F4BE-52D2-EEF8-72C113DE4244}"/>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48454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A67A-B19E-3972-0754-0B154FE96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127D53-2C4C-A150-FCE8-DADEF65EA6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8B2D3-AC66-EBED-AA86-B6D5FAAAB35B}"/>
              </a:ext>
            </a:extLst>
          </p:cNvPr>
          <p:cNvSpPr>
            <a:spLocks noGrp="1"/>
          </p:cNvSpPr>
          <p:nvPr>
            <p:ph type="dt" sz="half" idx="10"/>
          </p:nvPr>
        </p:nvSpPr>
        <p:spPr/>
        <p:txBody>
          <a:bodyPr/>
          <a:lstStyle/>
          <a:p>
            <a:fld id="{3A689B05-D15A-42CD-8D55-0F186314882C}" type="datetime1">
              <a:rPr lang="en-IN" smtClean="0"/>
              <a:t>02/04/25</a:t>
            </a:fld>
            <a:endParaRPr lang="en-IN"/>
          </a:p>
        </p:txBody>
      </p:sp>
      <p:sp>
        <p:nvSpPr>
          <p:cNvPr id="5" name="Footer Placeholder 4">
            <a:extLst>
              <a:ext uri="{FF2B5EF4-FFF2-40B4-BE49-F238E27FC236}">
                <a16:creationId xmlns:a16="http://schemas.microsoft.com/office/drawing/2014/main" id="{317F864E-6D04-A471-4C0C-E63ED9FFA4F0}"/>
              </a:ext>
            </a:extLst>
          </p:cNvPr>
          <p:cNvSpPr>
            <a:spLocks noGrp="1"/>
          </p:cNvSpPr>
          <p:nvPr>
            <p:ph type="ftr" sz="quarter" idx="11"/>
          </p:nvPr>
        </p:nvSpPr>
        <p:spPr/>
        <p:txBody>
          <a:body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75A1CADE-C8C8-B29E-E585-F59EEFB892FD}"/>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186932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5134-EBC6-DB86-5446-564C5BC4F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A066FB-E2B4-C4FA-D2B6-9DE64153C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CF7BC4-FE30-BB1D-33BD-01785FBDB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9642DC-41C5-6713-0834-9E5A61236CBD}"/>
              </a:ext>
            </a:extLst>
          </p:cNvPr>
          <p:cNvSpPr>
            <a:spLocks noGrp="1"/>
          </p:cNvSpPr>
          <p:nvPr>
            <p:ph type="dt" sz="half" idx="10"/>
          </p:nvPr>
        </p:nvSpPr>
        <p:spPr/>
        <p:txBody>
          <a:bodyPr/>
          <a:lstStyle/>
          <a:p>
            <a:fld id="{73C239BA-9A80-4279-9917-77CED3119E54}" type="datetime1">
              <a:rPr lang="en-IN" smtClean="0"/>
              <a:t>02/04/25</a:t>
            </a:fld>
            <a:endParaRPr lang="en-IN"/>
          </a:p>
        </p:txBody>
      </p:sp>
      <p:sp>
        <p:nvSpPr>
          <p:cNvPr id="6" name="Footer Placeholder 5">
            <a:extLst>
              <a:ext uri="{FF2B5EF4-FFF2-40B4-BE49-F238E27FC236}">
                <a16:creationId xmlns:a16="http://schemas.microsoft.com/office/drawing/2014/main" id="{7D7549CD-33B8-8787-0F1C-F44DAB79F630}"/>
              </a:ext>
            </a:extLst>
          </p:cNvPr>
          <p:cNvSpPr>
            <a:spLocks noGrp="1"/>
          </p:cNvSpPr>
          <p:nvPr>
            <p:ph type="ftr" sz="quarter" idx="11"/>
          </p:nvPr>
        </p:nvSpPr>
        <p:spPr/>
        <p:txBody>
          <a:bodyPr/>
          <a:lstStyle/>
          <a:p>
            <a:r>
              <a:rPr lang="fr-FR"/>
              <a:t>VIT - SCOPE - SEP LAB - VL2024250503895- L13+L14</a:t>
            </a:r>
            <a:endParaRPr lang="en-IN"/>
          </a:p>
        </p:txBody>
      </p:sp>
      <p:sp>
        <p:nvSpPr>
          <p:cNvPr id="7" name="Slide Number Placeholder 6">
            <a:extLst>
              <a:ext uri="{FF2B5EF4-FFF2-40B4-BE49-F238E27FC236}">
                <a16:creationId xmlns:a16="http://schemas.microsoft.com/office/drawing/2014/main" id="{424A8F9F-D179-4969-56C9-3E8AFBE5A53C}"/>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689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F8ED-5B49-F758-7AAA-AEDA6CC880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D2A189-7CFF-5432-5A8B-D9F062328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EDDF1A-A538-C833-E520-BC0D00DBF2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8B52E7-4940-214E-AEA5-FD06458C8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1D263-58E5-A241-D10D-6CA6D0F8D6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4E450A-D27E-C262-5D70-12663671D389}"/>
              </a:ext>
            </a:extLst>
          </p:cNvPr>
          <p:cNvSpPr>
            <a:spLocks noGrp="1"/>
          </p:cNvSpPr>
          <p:nvPr>
            <p:ph type="dt" sz="half" idx="10"/>
          </p:nvPr>
        </p:nvSpPr>
        <p:spPr/>
        <p:txBody>
          <a:bodyPr/>
          <a:lstStyle/>
          <a:p>
            <a:fld id="{C9A34169-13F5-4E7B-9EE8-5368A1B57B7D}" type="datetime1">
              <a:rPr lang="en-IN" smtClean="0"/>
              <a:t>02/04/25</a:t>
            </a:fld>
            <a:endParaRPr lang="en-IN"/>
          </a:p>
        </p:txBody>
      </p:sp>
      <p:sp>
        <p:nvSpPr>
          <p:cNvPr id="8" name="Footer Placeholder 7">
            <a:extLst>
              <a:ext uri="{FF2B5EF4-FFF2-40B4-BE49-F238E27FC236}">
                <a16:creationId xmlns:a16="http://schemas.microsoft.com/office/drawing/2014/main" id="{563478D4-2386-9859-769E-CB586EF4F263}"/>
              </a:ext>
            </a:extLst>
          </p:cNvPr>
          <p:cNvSpPr>
            <a:spLocks noGrp="1"/>
          </p:cNvSpPr>
          <p:nvPr>
            <p:ph type="ftr" sz="quarter" idx="11"/>
          </p:nvPr>
        </p:nvSpPr>
        <p:spPr/>
        <p:txBody>
          <a:bodyPr/>
          <a:lstStyle/>
          <a:p>
            <a:r>
              <a:rPr lang="fr-FR"/>
              <a:t>VIT - SCOPE - SEP LAB - VL2024250503895- L13+L14</a:t>
            </a:r>
            <a:endParaRPr lang="en-IN"/>
          </a:p>
        </p:txBody>
      </p:sp>
      <p:sp>
        <p:nvSpPr>
          <p:cNvPr id="9" name="Slide Number Placeholder 8">
            <a:extLst>
              <a:ext uri="{FF2B5EF4-FFF2-40B4-BE49-F238E27FC236}">
                <a16:creationId xmlns:a16="http://schemas.microsoft.com/office/drawing/2014/main" id="{BA392C62-B2D7-D497-350E-2013662CF9F7}"/>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357492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5B1F-49BA-9566-9553-A9DD30A6B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FF23BC-29E5-F9C9-C742-26996F85FE0F}"/>
              </a:ext>
            </a:extLst>
          </p:cNvPr>
          <p:cNvSpPr>
            <a:spLocks noGrp="1"/>
          </p:cNvSpPr>
          <p:nvPr>
            <p:ph type="dt" sz="half" idx="10"/>
          </p:nvPr>
        </p:nvSpPr>
        <p:spPr/>
        <p:txBody>
          <a:bodyPr/>
          <a:lstStyle/>
          <a:p>
            <a:fld id="{62D21A8C-9F27-4E94-8B30-AF8BB6F64132}" type="datetime1">
              <a:rPr lang="en-IN" smtClean="0"/>
              <a:t>02/04/25</a:t>
            </a:fld>
            <a:endParaRPr lang="en-IN"/>
          </a:p>
        </p:txBody>
      </p:sp>
      <p:sp>
        <p:nvSpPr>
          <p:cNvPr id="4" name="Footer Placeholder 3">
            <a:extLst>
              <a:ext uri="{FF2B5EF4-FFF2-40B4-BE49-F238E27FC236}">
                <a16:creationId xmlns:a16="http://schemas.microsoft.com/office/drawing/2014/main" id="{36BB92A5-8093-0ADE-860C-65B84F3C5A86}"/>
              </a:ext>
            </a:extLst>
          </p:cNvPr>
          <p:cNvSpPr>
            <a:spLocks noGrp="1"/>
          </p:cNvSpPr>
          <p:nvPr>
            <p:ph type="ftr" sz="quarter" idx="11"/>
          </p:nvPr>
        </p:nvSpPr>
        <p:spPr/>
        <p:txBody>
          <a:bodyPr/>
          <a:lstStyle/>
          <a:p>
            <a:r>
              <a:rPr lang="fr-FR"/>
              <a:t>VIT - SCOPE - SEP LAB - VL2024250503895- L13+L14</a:t>
            </a:r>
            <a:endParaRPr lang="en-IN"/>
          </a:p>
        </p:txBody>
      </p:sp>
      <p:sp>
        <p:nvSpPr>
          <p:cNvPr id="5" name="Slide Number Placeholder 4">
            <a:extLst>
              <a:ext uri="{FF2B5EF4-FFF2-40B4-BE49-F238E27FC236}">
                <a16:creationId xmlns:a16="http://schemas.microsoft.com/office/drawing/2014/main" id="{B69476AE-2491-A586-F5D9-A063650CCB36}"/>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290102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CA20D-BDAB-D663-9058-8A8FD676D472}"/>
              </a:ext>
            </a:extLst>
          </p:cNvPr>
          <p:cNvSpPr>
            <a:spLocks noGrp="1"/>
          </p:cNvSpPr>
          <p:nvPr>
            <p:ph type="dt" sz="half" idx="10"/>
          </p:nvPr>
        </p:nvSpPr>
        <p:spPr/>
        <p:txBody>
          <a:bodyPr/>
          <a:lstStyle/>
          <a:p>
            <a:fld id="{FE3902BB-C102-4446-B732-186F69175FD7}" type="datetime1">
              <a:rPr lang="en-IN" smtClean="0"/>
              <a:t>02/04/25</a:t>
            </a:fld>
            <a:endParaRPr lang="en-IN"/>
          </a:p>
        </p:txBody>
      </p:sp>
      <p:sp>
        <p:nvSpPr>
          <p:cNvPr id="3" name="Footer Placeholder 2">
            <a:extLst>
              <a:ext uri="{FF2B5EF4-FFF2-40B4-BE49-F238E27FC236}">
                <a16:creationId xmlns:a16="http://schemas.microsoft.com/office/drawing/2014/main" id="{23C875BD-9333-049C-C4DE-28E26B500751}"/>
              </a:ext>
            </a:extLst>
          </p:cNvPr>
          <p:cNvSpPr>
            <a:spLocks noGrp="1"/>
          </p:cNvSpPr>
          <p:nvPr>
            <p:ph type="ftr" sz="quarter" idx="11"/>
          </p:nvPr>
        </p:nvSpPr>
        <p:spPr/>
        <p:txBody>
          <a:bodyPr/>
          <a:lstStyle/>
          <a:p>
            <a:r>
              <a:rPr lang="fr-FR"/>
              <a:t>VIT - SCOPE - SEP LAB - VL2024250503895- L13+L14</a:t>
            </a:r>
            <a:endParaRPr lang="en-IN"/>
          </a:p>
        </p:txBody>
      </p:sp>
      <p:sp>
        <p:nvSpPr>
          <p:cNvPr id="4" name="Slide Number Placeholder 3">
            <a:extLst>
              <a:ext uri="{FF2B5EF4-FFF2-40B4-BE49-F238E27FC236}">
                <a16:creationId xmlns:a16="http://schemas.microsoft.com/office/drawing/2014/main" id="{64AFB7D8-81E1-5CF7-8DCB-E1096EC08013}"/>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286313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210-6F0C-0E3D-7DC8-FE8EFBAF6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DA585B-772E-4173-7318-5EF00FFED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87C3A-0C23-AAFA-4FF3-593FB86FB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17654-8501-B9C3-68FA-1627586DA81E}"/>
              </a:ext>
            </a:extLst>
          </p:cNvPr>
          <p:cNvSpPr>
            <a:spLocks noGrp="1"/>
          </p:cNvSpPr>
          <p:nvPr>
            <p:ph type="dt" sz="half" idx="10"/>
          </p:nvPr>
        </p:nvSpPr>
        <p:spPr/>
        <p:txBody>
          <a:bodyPr/>
          <a:lstStyle/>
          <a:p>
            <a:fld id="{03AA27E0-B1D7-4C80-BCED-6BD612E27F75}" type="datetime1">
              <a:rPr lang="en-IN" smtClean="0"/>
              <a:t>02/04/25</a:t>
            </a:fld>
            <a:endParaRPr lang="en-IN"/>
          </a:p>
        </p:txBody>
      </p:sp>
      <p:sp>
        <p:nvSpPr>
          <p:cNvPr id="6" name="Footer Placeholder 5">
            <a:extLst>
              <a:ext uri="{FF2B5EF4-FFF2-40B4-BE49-F238E27FC236}">
                <a16:creationId xmlns:a16="http://schemas.microsoft.com/office/drawing/2014/main" id="{F450E24A-1B82-7FBA-561B-D1355CBCFE91}"/>
              </a:ext>
            </a:extLst>
          </p:cNvPr>
          <p:cNvSpPr>
            <a:spLocks noGrp="1"/>
          </p:cNvSpPr>
          <p:nvPr>
            <p:ph type="ftr" sz="quarter" idx="11"/>
          </p:nvPr>
        </p:nvSpPr>
        <p:spPr/>
        <p:txBody>
          <a:bodyPr/>
          <a:lstStyle/>
          <a:p>
            <a:r>
              <a:rPr lang="fr-FR"/>
              <a:t>VIT - SCOPE - SEP LAB - VL2024250503895- L13+L14</a:t>
            </a:r>
            <a:endParaRPr lang="en-IN"/>
          </a:p>
        </p:txBody>
      </p:sp>
      <p:sp>
        <p:nvSpPr>
          <p:cNvPr id="7" name="Slide Number Placeholder 6">
            <a:extLst>
              <a:ext uri="{FF2B5EF4-FFF2-40B4-BE49-F238E27FC236}">
                <a16:creationId xmlns:a16="http://schemas.microsoft.com/office/drawing/2014/main" id="{BAAC18BA-5BCF-7076-7828-950CC9757CB7}"/>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410445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778D-7541-B8AE-D7A7-0776288BD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A1E1D2-78A2-CC81-F71A-49F5DFD331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B73ABA-C404-8466-0F62-80194DA57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A1665-15B1-4FAF-14E1-9F2B4E82BBC8}"/>
              </a:ext>
            </a:extLst>
          </p:cNvPr>
          <p:cNvSpPr>
            <a:spLocks noGrp="1"/>
          </p:cNvSpPr>
          <p:nvPr>
            <p:ph type="dt" sz="half" idx="10"/>
          </p:nvPr>
        </p:nvSpPr>
        <p:spPr/>
        <p:txBody>
          <a:bodyPr/>
          <a:lstStyle/>
          <a:p>
            <a:fld id="{251ABF38-54C1-41DB-B6C4-73D36239A7A4}" type="datetime1">
              <a:rPr lang="en-IN" smtClean="0"/>
              <a:t>02/04/25</a:t>
            </a:fld>
            <a:endParaRPr lang="en-IN"/>
          </a:p>
        </p:txBody>
      </p:sp>
      <p:sp>
        <p:nvSpPr>
          <p:cNvPr id="6" name="Footer Placeholder 5">
            <a:extLst>
              <a:ext uri="{FF2B5EF4-FFF2-40B4-BE49-F238E27FC236}">
                <a16:creationId xmlns:a16="http://schemas.microsoft.com/office/drawing/2014/main" id="{1C47DAF8-EFB8-3A40-FFC5-9AE8001CC416}"/>
              </a:ext>
            </a:extLst>
          </p:cNvPr>
          <p:cNvSpPr>
            <a:spLocks noGrp="1"/>
          </p:cNvSpPr>
          <p:nvPr>
            <p:ph type="ftr" sz="quarter" idx="11"/>
          </p:nvPr>
        </p:nvSpPr>
        <p:spPr/>
        <p:txBody>
          <a:bodyPr/>
          <a:lstStyle/>
          <a:p>
            <a:r>
              <a:rPr lang="fr-FR"/>
              <a:t>VIT - SCOPE - SEP LAB - VL2024250503895- L13+L14</a:t>
            </a:r>
            <a:endParaRPr lang="en-IN"/>
          </a:p>
        </p:txBody>
      </p:sp>
      <p:sp>
        <p:nvSpPr>
          <p:cNvPr id="7" name="Slide Number Placeholder 6">
            <a:extLst>
              <a:ext uri="{FF2B5EF4-FFF2-40B4-BE49-F238E27FC236}">
                <a16:creationId xmlns:a16="http://schemas.microsoft.com/office/drawing/2014/main" id="{1EF494F2-1775-D820-14E6-D07C7FB12626}"/>
              </a:ext>
            </a:extLst>
          </p:cNvPr>
          <p:cNvSpPr>
            <a:spLocks noGrp="1"/>
          </p:cNvSpPr>
          <p:nvPr>
            <p:ph type="sldNum" sz="quarter" idx="12"/>
          </p:nvPr>
        </p:nvSpPr>
        <p:spPr/>
        <p:txBody>
          <a:bodyPr/>
          <a:lstStyle/>
          <a:p>
            <a:fld id="{2E46E68F-4D7D-414D-B99A-A4DCB9B0ECF7}" type="slidenum">
              <a:rPr lang="en-IN" smtClean="0"/>
              <a:t>‹#›</a:t>
            </a:fld>
            <a:endParaRPr lang="en-IN"/>
          </a:p>
        </p:txBody>
      </p:sp>
    </p:spTree>
    <p:extLst>
      <p:ext uri="{BB962C8B-B14F-4D97-AF65-F5344CB8AC3E}">
        <p14:creationId xmlns:p14="http://schemas.microsoft.com/office/powerpoint/2010/main" val="3827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CACD91-578E-FA0A-BC9B-BB89346A7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DA839-E84E-E75A-3EA1-72EE675D2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7BE33-F2CD-20FE-BF52-64E3F8EB3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8E0DDC-9D40-4954-8AB3-4485050753BA}" type="datetime1">
              <a:rPr lang="en-IN" smtClean="0"/>
              <a:t>02/04/25</a:t>
            </a:fld>
            <a:endParaRPr lang="en-IN"/>
          </a:p>
        </p:txBody>
      </p:sp>
      <p:sp>
        <p:nvSpPr>
          <p:cNvPr id="5" name="Footer Placeholder 4">
            <a:extLst>
              <a:ext uri="{FF2B5EF4-FFF2-40B4-BE49-F238E27FC236}">
                <a16:creationId xmlns:a16="http://schemas.microsoft.com/office/drawing/2014/main" id="{F353721B-921D-285C-29C4-5E6C0DFC7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a:t>VIT - SCOPE - SEP LAB - VL2024250503895- L13+L14</a:t>
            </a:r>
            <a:endParaRPr lang="en-IN"/>
          </a:p>
        </p:txBody>
      </p:sp>
      <p:sp>
        <p:nvSpPr>
          <p:cNvPr id="6" name="Slide Number Placeholder 5">
            <a:extLst>
              <a:ext uri="{FF2B5EF4-FFF2-40B4-BE49-F238E27FC236}">
                <a16:creationId xmlns:a16="http://schemas.microsoft.com/office/drawing/2014/main" id="{B77F0DFB-83B8-23D2-987A-9E993853B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46E68F-4D7D-414D-B99A-A4DCB9B0ECF7}" type="slidenum">
              <a:rPr lang="en-IN" smtClean="0"/>
              <a:t>‹#›</a:t>
            </a:fld>
            <a:endParaRPr lang="en-IN"/>
          </a:p>
        </p:txBody>
      </p:sp>
    </p:spTree>
    <p:extLst>
      <p:ext uri="{BB962C8B-B14F-4D97-AF65-F5344CB8AC3E}">
        <p14:creationId xmlns:p14="http://schemas.microsoft.com/office/powerpoint/2010/main" val="1307655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860-3017-C313-542F-92D83182FF1E}"/>
              </a:ext>
            </a:extLst>
          </p:cNvPr>
          <p:cNvSpPr>
            <a:spLocks noGrp="1"/>
          </p:cNvSpPr>
          <p:nvPr>
            <p:ph type="ctrTitle"/>
          </p:nvPr>
        </p:nvSpPr>
        <p:spPr>
          <a:xfrm>
            <a:off x="1524000" y="1122363"/>
            <a:ext cx="9144000" cy="1655762"/>
          </a:xfrm>
        </p:spPr>
        <p:txBody>
          <a:bodyPr>
            <a:normAutofit/>
          </a:bodyPr>
          <a:lstStyle/>
          <a:p>
            <a:r>
              <a:rPr lang="en-IN" sz="5500" dirty="0">
                <a:latin typeface="Times New Roman" panose="02020603050405020304" pitchFamily="18" charset="0"/>
                <a:cs typeface="Times New Roman" panose="02020603050405020304" pitchFamily="18" charset="0"/>
              </a:rPr>
              <a:t>Inventory Management System</a:t>
            </a:r>
          </a:p>
        </p:txBody>
      </p:sp>
      <p:sp>
        <p:nvSpPr>
          <p:cNvPr id="3" name="Subtitle 2">
            <a:extLst>
              <a:ext uri="{FF2B5EF4-FFF2-40B4-BE49-F238E27FC236}">
                <a16:creationId xmlns:a16="http://schemas.microsoft.com/office/drawing/2014/main" id="{169E7A8F-36DA-3F39-7492-45FA7591F334}"/>
              </a:ext>
            </a:extLst>
          </p:cNvPr>
          <p:cNvSpPr>
            <a:spLocks noGrp="1"/>
          </p:cNvSpPr>
          <p:nvPr>
            <p:ph type="subTitle" idx="1"/>
          </p:nvPr>
        </p:nvSpPr>
        <p:spPr>
          <a:xfrm>
            <a:off x="7571923" y="4524127"/>
            <a:ext cx="4114800" cy="1655762"/>
          </a:xfrm>
        </p:spPr>
        <p:txBody>
          <a:bodyPr>
            <a:normAutofit lnSpcReduction="10000"/>
          </a:bodyPr>
          <a:lstStyle/>
          <a:p>
            <a:pPr algn="l"/>
            <a:r>
              <a:rPr lang="en-US" sz="2200" dirty="0">
                <a:latin typeface="Times New Roman" panose="02020603050405020304" pitchFamily="18" charset="0"/>
                <a:cs typeface="Times New Roman" panose="02020603050405020304" pitchFamily="18" charset="0"/>
              </a:rPr>
              <a:t>23MIC0079 - Akshat Agrawal</a:t>
            </a:r>
          </a:p>
          <a:p>
            <a:pPr algn="l"/>
            <a:r>
              <a:rPr lang="en-US" sz="2200" dirty="0">
                <a:latin typeface="Times New Roman" panose="02020603050405020304" pitchFamily="18" charset="0"/>
                <a:cs typeface="Times New Roman" panose="02020603050405020304" pitchFamily="18" charset="0"/>
              </a:rPr>
              <a:t>23MIC0058 – Megha Gautam</a:t>
            </a:r>
          </a:p>
          <a:p>
            <a:pPr algn="l"/>
            <a:r>
              <a:rPr lang="en-US" sz="2200" dirty="0">
                <a:latin typeface="Times New Roman" panose="02020603050405020304" pitchFamily="18" charset="0"/>
                <a:cs typeface="Times New Roman" panose="02020603050405020304" pitchFamily="18" charset="0"/>
              </a:rPr>
              <a:t>23MIC0059 – Jayesh Pani</a:t>
            </a:r>
          </a:p>
          <a:p>
            <a:pPr algn="l"/>
            <a:r>
              <a:rPr lang="en-US" sz="2200" dirty="0">
                <a:latin typeface="Times New Roman" panose="02020603050405020304" pitchFamily="18" charset="0"/>
                <a:cs typeface="Times New Roman" panose="02020603050405020304" pitchFamily="18" charset="0"/>
              </a:rPr>
              <a:t>23MID0443 – Ishita Solanki</a:t>
            </a:r>
          </a:p>
        </p:txBody>
      </p:sp>
      <p:sp>
        <p:nvSpPr>
          <p:cNvPr id="4" name="Footer Placeholder 3">
            <a:extLst>
              <a:ext uri="{FF2B5EF4-FFF2-40B4-BE49-F238E27FC236}">
                <a16:creationId xmlns:a16="http://schemas.microsoft.com/office/drawing/2014/main" id="{23A6A29B-3133-1000-2991-EDABEB8B6A33}"/>
              </a:ext>
            </a:extLst>
          </p:cNvPr>
          <p:cNvSpPr>
            <a:spLocks noGrp="1"/>
          </p:cNvSpPr>
          <p:nvPr>
            <p:ph type="ftr" sz="quarter" idx="11"/>
          </p:nvPr>
        </p:nvSpPr>
        <p:spPr/>
        <p:txBody>
          <a:bodyPr/>
          <a:lstStyle/>
          <a:p>
            <a:r>
              <a:rPr lang="fr-FR"/>
              <a:t>VIT - SCOPE - SEP LAB - VL2024250503895- L13+L14</a:t>
            </a:r>
            <a:endParaRPr lang="en-IN"/>
          </a:p>
        </p:txBody>
      </p:sp>
      <p:sp>
        <p:nvSpPr>
          <p:cNvPr id="5" name="Slide Number Placeholder 4">
            <a:extLst>
              <a:ext uri="{FF2B5EF4-FFF2-40B4-BE49-F238E27FC236}">
                <a16:creationId xmlns:a16="http://schemas.microsoft.com/office/drawing/2014/main" id="{953449B5-267E-617D-7AFF-5D202FA2EBD8}"/>
              </a:ext>
            </a:extLst>
          </p:cNvPr>
          <p:cNvSpPr>
            <a:spLocks noGrp="1"/>
          </p:cNvSpPr>
          <p:nvPr>
            <p:ph type="sldNum" sz="quarter" idx="12"/>
          </p:nvPr>
        </p:nvSpPr>
        <p:spPr/>
        <p:txBody>
          <a:bodyPr/>
          <a:lstStyle/>
          <a:p>
            <a:fld id="{2E46E68F-4D7D-414D-B99A-A4DCB9B0ECF7}" type="slidenum">
              <a:rPr lang="en-IN" smtClean="0"/>
              <a:t>1</a:t>
            </a:fld>
            <a:endParaRPr lang="en-IN"/>
          </a:p>
        </p:txBody>
      </p:sp>
      <p:pic>
        <p:nvPicPr>
          <p:cNvPr id="7" name="Picture 6" descr="VIT University Research Platform">
            <a:extLst>
              <a:ext uri="{FF2B5EF4-FFF2-40B4-BE49-F238E27FC236}">
                <a16:creationId xmlns:a16="http://schemas.microsoft.com/office/drawing/2014/main" id="{473CDB55-4865-03F5-34DC-20C74B1A4B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679457" y="108199"/>
            <a:ext cx="4833086" cy="1341179"/>
          </a:xfrm>
          <a:prstGeom prst="rect">
            <a:avLst/>
          </a:prstGeom>
          <a:noFill/>
          <a:effectLst/>
        </p:spPr>
      </p:pic>
      <p:sp>
        <p:nvSpPr>
          <p:cNvPr id="8" name="TextBox 7">
            <a:extLst>
              <a:ext uri="{FF2B5EF4-FFF2-40B4-BE49-F238E27FC236}">
                <a16:creationId xmlns:a16="http://schemas.microsoft.com/office/drawing/2014/main" id="{7B8A008A-D437-3E6D-5C45-491C18F777C8}"/>
              </a:ext>
            </a:extLst>
          </p:cNvPr>
          <p:cNvSpPr txBox="1"/>
          <p:nvPr/>
        </p:nvSpPr>
        <p:spPr>
          <a:xfrm>
            <a:off x="2944928" y="3089910"/>
            <a:ext cx="5377912" cy="98488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CSI1007 – Software Engineering Principles Laboratory</a:t>
            </a:r>
          </a:p>
          <a:p>
            <a:pPr algn="ctr"/>
            <a:endParaRPr lang="en-IN" b="1" dirty="0"/>
          </a:p>
        </p:txBody>
      </p:sp>
    </p:spTree>
    <p:extLst>
      <p:ext uri="{BB962C8B-B14F-4D97-AF65-F5344CB8AC3E}">
        <p14:creationId xmlns:p14="http://schemas.microsoft.com/office/powerpoint/2010/main" val="45180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10</a:t>
            </a:fld>
            <a:endParaRPr lang="en-IN"/>
          </a:p>
        </p:txBody>
      </p:sp>
      <p:sp>
        <p:nvSpPr>
          <p:cNvPr id="6" name="Rectangle 5"/>
          <p:cNvSpPr/>
          <p:nvPr/>
        </p:nvSpPr>
        <p:spPr>
          <a:xfrm>
            <a:off x="233470" y="304489"/>
            <a:ext cx="2533066" cy="461665"/>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sequence diagram</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33470" y="1021792"/>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Scenario 1: Low Stock Alert &amp; Reorder Process:</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57" y="1744635"/>
            <a:ext cx="9333665" cy="4331701"/>
          </a:xfrm>
          <a:prstGeom prst="rect">
            <a:avLst/>
          </a:prstGeom>
        </p:spPr>
      </p:pic>
      <p:sp>
        <p:nvSpPr>
          <p:cNvPr id="2" name="Rectangle 1">
            <a:extLst>
              <a:ext uri="{FF2B5EF4-FFF2-40B4-BE49-F238E27FC236}">
                <a16:creationId xmlns:a16="http://schemas.microsoft.com/office/drawing/2014/main" id="{F752956E-0D1B-BB14-8D23-DB58D4FE11A6}"/>
              </a:ext>
            </a:extLst>
          </p:cNvPr>
          <p:cNvSpPr/>
          <p:nvPr/>
        </p:nvSpPr>
        <p:spPr>
          <a:xfrm>
            <a:off x="1773978" y="3242187"/>
            <a:ext cx="15731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highlight>
                <a:srgbClr val="FFFF00"/>
              </a:highlight>
            </a:endParaRPr>
          </a:p>
        </p:txBody>
      </p:sp>
      <p:sp>
        <p:nvSpPr>
          <p:cNvPr id="10" name="Rectangle 9">
            <a:extLst>
              <a:ext uri="{FF2B5EF4-FFF2-40B4-BE49-F238E27FC236}">
                <a16:creationId xmlns:a16="http://schemas.microsoft.com/office/drawing/2014/main" id="{ED7F285A-0730-5ED6-E092-A303F0F74563}"/>
              </a:ext>
            </a:extLst>
          </p:cNvPr>
          <p:cNvSpPr/>
          <p:nvPr/>
        </p:nvSpPr>
        <p:spPr>
          <a:xfrm>
            <a:off x="4119716" y="2556387"/>
            <a:ext cx="117987" cy="353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029A57A-D67A-176A-9583-47B791DD856C}"/>
              </a:ext>
            </a:extLst>
          </p:cNvPr>
          <p:cNvSpPr/>
          <p:nvPr/>
        </p:nvSpPr>
        <p:spPr>
          <a:xfrm>
            <a:off x="6676103" y="2556387"/>
            <a:ext cx="117987" cy="353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1816211-ADC3-4A80-B779-19DF5EF01FB2}"/>
              </a:ext>
            </a:extLst>
          </p:cNvPr>
          <p:cNvSpPr/>
          <p:nvPr/>
        </p:nvSpPr>
        <p:spPr>
          <a:xfrm>
            <a:off x="1773978" y="3615813"/>
            <a:ext cx="15731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EF03FA2-C78A-4821-3205-8362CE170CBB}"/>
              </a:ext>
            </a:extLst>
          </p:cNvPr>
          <p:cNvSpPr/>
          <p:nvPr/>
        </p:nvSpPr>
        <p:spPr>
          <a:xfrm>
            <a:off x="4119716" y="3242187"/>
            <a:ext cx="11798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D050BD-88AF-30A0-7CB8-8F5ABC1FFA59}"/>
              </a:ext>
            </a:extLst>
          </p:cNvPr>
          <p:cNvSpPr/>
          <p:nvPr/>
        </p:nvSpPr>
        <p:spPr>
          <a:xfrm>
            <a:off x="8239432" y="3242187"/>
            <a:ext cx="117987" cy="747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130E315-28D0-483B-9C8F-F3D12795DF36}"/>
              </a:ext>
            </a:extLst>
          </p:cNvPr>
          <p:cNvSpPr/>
          <p:nvPr/>
        </p:nvSpPr>
        <p:spPr>
          <a:xfrm>
            <a:off x="9773264" y="4316360"/>
            <a:ext cx="127819" cy="422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033FCE5-9E52-2939-7F2C-0A544E962A2D}"/>
              </a:ext>
            </a:extLst>
          </p:cNvPr>
          <p:cNvSpPr/>
          <p:nvPr/>
        </p:nvSpPr>
        <p:spPr>
          <a:xfrm>
            <a:off x="8239432" y="4316360"/>
            <a:ext cx="117987" cy="422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B8AFB54-C2BD-6971-30F0-B5B45C3D7FED}"/>
              </a:ext>
            </a:extLst>
          </p:cNvPr>
          <p:cNvSpPr/>
          <p:nvPr/>
        </p:nvSpPr>
        <p:spPr>
          <a:xfrm>
            <a:off x="4119716" y="4739148"/>
            <a:ext cx="117987" cy="373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28BD185-998C-D23E-6849-39EF7F834FD2}"/>
              </a:ext>
            </a:extLst>
          </p:cNvPr>
          <p:cNvSpPr/>
          <p:nvPr/>
        </p:nvSpPr>
        <p:spPr>
          <a:xfrm>
            <a:off x="4119716" y="5112774"/>
            <a:ext cx="117987" cy="353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3601E3A-CF03-D478-6A92-14CA9889794A}"/>
              </a:ext>
            </a:extLst>
          </p:cNvPr>
          <p:cNvSpPr/>
          <p:nvPr/>
        </p:nvSpPr>
        <p:spPr>
          <a:xfrm>
            <a:off x="6676103" y="5112774"/>
            <a:ext cx="117987" cy="353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081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11</a:t>
            </a:fld>
            <a:endParaRPr lang="en-IN"/>
          </a:p>
        </p:txBody>
      </p:sp>
      <p:sp>
        <p:nvSpPr>
          <p:cNvPr id="6" name="Rectangle 5"/>
          <p:cNvSpPr/>
          <p:nvPr/>
        </p:nvSpPr>
        <p:spPr>
          <a:xfrm>
            <a:off x="394730" y="422476"/>
            <a:ext cx="2533066" cy="461665"/>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sequence diagram</a:t>
            </a:r>
          </a:p>
        </p:txBody>
      </p:sp>
      <p:sp>
        <p:nvSpPr>
          <p:cNvPr id="7" name="Rectangle 6"/>
          <p:cNvSpPr/>
          <p:nvPr/>
        </p:nvSpPr>
        <p:spPr>
          <a:xfrm>
            <a:off x="511278" y="1198377"/>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Scenario 2: Damaged Item Return &amp; Restocking:</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7" y="1722652"/>
            <a:ext cx="8888065" cy="4258269"/>
          </a:xfrm>
          <a:prstGeom prst="rect">
            <a:avLst/>
          </a:prstGeom>
        </p:spPr>
      </p:pic>
      <p:sp>
        <p:nvSpPr>
          <p:cNvPr id="2" name="Rectangle 1">
            <a:extLst>
              <a:ext uri="{FF2B5EF4-FFF2-40B4-BE49-F238E27FC236}">
                <a16:creationId xmlns:a16="http://schemas.microsoft.com/office/drawing/2014/main" id="{85ABB6D1-FD6A-E9CB-6D29-B31F3945A637}"/>
              </a:ext>
            </a:extLst>
          </p:cNvPr>
          <p:cNvSpPr/>
          <p:nvPr/>
        </p:nvSpPr>
        <p:spPr>
          <a:xfrm>
            <a:off x="3706761" y="2389239"/>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A8ED8C0-37A3-FEB8-7198-F8FB538689A5}"/>
              </a:ext>
            </a:extLst>
          </p:cNvPr>
          <p:cNvSpPr/>
          <p:nvPr/>
        </p:nvSpPr>
        <p:spPr>
          <a:xfrm>
            <a:off x="5515897" y="2654710"/>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D68F36B-D8D1-D6A0-0829-BE3F920E58D1}"/>
              </a:ext>
            </a:extLst>
          </p:cNvPr>
          <p:cNvSpPr/>
          <p:nvPr/>
        </p:nvSpPr>
        <p:spPr>
          <a:xfrm>
            <a:off x="5515897" y="2920181"/>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94F5AC6-1F0D-2262-DFEE-220AB67E705C}"/>
              </a:ext>
            </a:extLst>
          </p:cNvPr>
          <p:cNvSpPr/>
          <p:nvPr/>
        </p:nvSpPr>
        <p:spPr>
          <a:xfrm>
            <a:off x="9645445" y="2920181"/>
            <a:ext cx="78658" cy="344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E0FCDEC-E8B0-4019-32C7-179745EB08DD}"/>
              </a:ext>
            </a:extLst>
          </p:cNvPr>
          <p:cNvSpPr/>
          <p:nvPr/>
        </p:nvSpPr>
        <p:spPr>
          <a:xfrm>
            <a:off x="5506065" y="3195485"/>
            <a:ext cx="88490"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689A9E4-EAEE-D3BF-4156-8378ECB78E14}"/>
              </a:ext>
            </a:extLst>
          </p:cNvPr>
          <p:cNvSpPr/>
          <p:nvPr/>
        </p:nvSpPr>
        <p:spPr>
          <a:xfrm>
            <a:off x="8268929" y="3460956"/>
            <a:ext cx="88490" cy="34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D327D99-1012-C51E-5DF8-3DA4CA230686}"/>
              </a:ext>
            </a:extLst>
          </p:cNvPr>
          <p:cNvSpPr/>
          <p:nvPr/>
        </p:nvSpPr>
        <p:spPr>
          <a:xfrm>
            <a:off x="5515897" y="3460956"/>
            <a:ext cx="88490" cy="275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248394E-E80E-4FDF-B974-4E5875A50351}"/>
              </a:ext>
            </a:extLst>
          </p:cNvPr>
          <p:cNvSpPr/>
          <p:nvPr/>
        </p:nvSpPr>
        <p:spPr>
          <a:xfrm>
            <a:off x="7167716" y="4031226"/>
            <a:ext cx="88490" cy="361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A8E8C2D-5059-2DA5-AE79-F025E691AE2A}"/>
              </a:ext>
            </a:extLst>
          </p:cNvPr>
          <p:cNvSpPr/>
          <p:nvPr/>
        </p:nvSpPr>
        <p:spPr>
          <a:xfrm>
            <a:off x="3706761" y="4611329"/>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94C20D1-3BD0-FC3D-C867-0684FD7B8443}"/>
              </a:ext>
            </a:extLst>
          </p:cNvPr>
          <p:cNvSpPr/>
          <p:nvPr/>
        </p:nvSpPr>
        <p:spPr>
          <a:xfrm>
            <a:off x="5506065" y="4611329"/>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D064233-D5EA-6D92-2013-DD910C0F763B}"/>
              </a:ext>
            </a:extLst>
          </p:cNvPr>
          <p:cNvSpPr/>
          <p:nvPr/>
        </p:nvSpPr>
        <p:spPr>
          <a:xfrm>
            <a:off x="5515897" y="4031226"/>
            <a:ext cx="88490"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03CBAAD-93AD-24A5-F8C1-1890C51F9065}"/>
              </a:ext>
            </a:extLst>
          </p:cNvPr>
          <p:cNvSpPr/>
          <p:nvPr/>
        </p:nvSpPr>
        <p:spPr>
          <a:xfrm>
            <a:off x="5515897" y="5476567"/>
            <a:ext cx="88490" cy="183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2CC0ABBF-600C-6FEC-C082-7AB22FF2DE77}"/>
              </a:ext>
            </a:extLst>
          </p:cNvPr>
          <p:cNvSpPr/>
          <p:nvPr/>
        </p:nvSpPr>
        <p:spPr>
          <a:xfrm>
            <a:off x="9645445" y="5476567"/>
            <a:ext cx="88490" cy="183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5CF2A5F-E1D0-316B-E16B-28745D9C07E1}"/>
              </a:ext>
            </a:extLst>
          </p:cNvPr>
          <p:cNvSpPr/>
          <p:nvPr/>
        </p:nvSpPr>
        <p:spPr>
          <a:xfrm>
            <a:off x="7167716" y="4876800"/>
            <a:ext cx="78658"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381E4455-D2BB-7522-36CA-B1DD2382671A}"/>
              </a:ext>
            </a:extLst>
          </p:cNvPr>
          <p:cNvSpPr/>
          <p:nvPr/>
        </p:nvSpPr>
        <p:spPr>
          <a:xfrm>
            <a:off x="5470179" y="4933788"/>
            <a:ext cx="88490" cy="265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D28573C-6500-6E43-500C-6CE375E2DEC2}"/>
              </a:ext>
            </a:extLst>
          </p:cNvPr>
          <p:cNvSpPr/>
          <p:nvPr/>
        </p:nvSpPr>
        <p:spPr>
          <a:xfrm>
            <a:off x="2035277" y="2389239"/>
            <a:ext cx="88490" cy="1415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247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CE202-3752-A9C8-9D44-76C4467D7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C4240-13EA-A0EA-3CB6-29D317243706}"/>
              </a:ext>
            </a:extLst>
          </p:cNvPr>
          <p:cNvSpPr>
            <a:spLocks noGrp="1"/>
          </p:cNvSpPr>
          <p:nvPr>
            <p:ph type="title"/>
          </p:nvPr>
        </p:nvSpPr>
        <p:spPr/>
        <p:txBody>
          <a:bodyPr>
            <a:normAutofit/>
          </a:bodyPr>
          <a:lstStyle/>
          <a:p>
            <a:pPr algn="ct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Testing</a:t>
            </a:r>
            <a:endParaRPr lang="en-IN" sz="6600" dirty="0"/>
          </a:p>
        </p:txBody>
      </p:sp>
      <p:sp>
        <p:nvSpPr>
          <p:cNvPr id="3" name="Content Placeholder 2">
            <a:extLst>
              <a:ext uri="{FF2B5EF4-FFF2-40B4-BE49-F238E27FC236}">
                <a16:creationId xmlns:a16="http://schemas.microsoft.com/office/drawing/2014/main" id="{BDCDFC43-7145-0852-9992-BCEC0D6B9D1D}"/>
              </a:ext>
            </a:extLst>
          </p:cNvPr>
          <p:cNvSpPr>
            <a:spLocks noGrp="1"/>
          </p:cNvSpPr>
          <p:nvPr>
            <p:ph idx="1"/>
          </p:nvPr>
        </p:nvSpPr>
        <p:spPr>
          <a:xfrm>
            <a:off x="291280" y="1245520"/>
            <a:ext cx="11609440" cy="4963346"/>
          </a:xfrm>
        </p:spPr>
        <p:txBody>
          <a:bodyPr>
            <a:noAutofit/>
          </a:bodyPr>
          <a:lstStyle/>
          <a:p>
            <a:r>
              <a:rPr lang="en-US" sz="2000" b="1" dirty="0">
                <a:latin typeface="Times New Roman" panose="02020603050405020304" pitchFamily="18" charset="0"/>
                <a:cs typeface="Times New Roman" panose="02020603050405020304" pitchFamily="18" charset="0"/>
              </a:rPr>
              <a:t>Test Case 1 : </a:t>
            </a:r>
          </a:p>
          <a:p>
            <a:pPr marL="0" indent="0">
              <a:buNone/>
            </a:pPr>
            <a:r>
              <a:rPr lang="en-AU" sz="1600" b="1" dirty="0">
                <a:latin typeface="Times New Roman" panose="02020603050405020304" pitchFamily="18" charset="0"/>
                <a:cs typeface="Times New Roman" panose="02020603050405020304" pitchFamily="18" charset="0"/>
              </a:rPr>
              <a:t>     Test Case ID:</a:t>
            </a:r>
            <a:r>
              <a:rPr lang="en-AU" sz="1600" dirty="0">
                <a:latin typeface="Times New Roman" panose="02020603050405020304" pitchFamily="18" charset="0"/>
                <a:cs typeface="Times New Roman" panose="02020603050405020304" pitchFamily="18" charset="0"/>
              </a:rPr>
              <a:t> TC001</a:t>
            </a:r>
            <a:endParaRPr lang="en-IN" sz="1600" dirty="0">
              <a:latin typeface="Times New Roman" panose="02020603050405020304" pitchFamily="18" charset="0"/>
              <a:cs typeface="Times New Roman" panose="02020603050405020304" pitchFamily="18" charset="0"/>
            </a:endParaRPr>
          </a:p>
          <a:p>
            <a:pPr marL="0" indent="0">
              <a:buNone/>
            </a:pPr>
            <a:r>
              <a:rPr lang="en-AU" sz="1600" b="1" dirty="0">
                <a:latin typeface="Times New Roman" panose="02020603050405020304" pitchFamily="18" charset="0"/>
                <a:cs typeface="Times New Roman" panose="02020603050405020304" pitchFamily="18" charset="0"/>
              </a:rPr>
              <a:t>     Test Scenario:</a:t>
            </a:r>
            <a:r>
              <a:rPr lang="en-AU" sz="1600" dirty="0">
                <a:latin typeface="Times New Roman" panose="02020603050405020304" pitchFamily="18" charset="0"/>
                <a:cs typeface="Times New Roman" panose="02020603050405020304" pitchFamily="18" charset="0"/>
              </a:rPr>
              <a:t> Verify real-time inventory tracking and low stock alert functionality.</a:t>
            </a:r>
            <a:endParaRPr lang="en-IN" sz="1600" dirty="0">
              <a:latin typeface="Times New Roman" panose="02020603050405020304" pitchFamily="18" charset="0"/>
              <a:cs typeface="Times New Roman" panose="02020603050405020304" pitchFamily="18" charset="0"/>
            </a:endParaRPr>
          </a:p>
          <a:p>
            <a:pPr marL="0" indent="0">
              <a:buNone/>
            </a:pPr>
            <a:r>
              <a:rPr lang="en-AU" sz="1600" b="1" dirty="0">
                <a:latin typeface="Times New Roman" panose="02020603050405020304" pitchFamily="18" charset="0"/>
                <a:cs typeface="Times New Roman" panose="02020603050405020304" pitchFamily="18" charset="0"/>
              </a:rPr>
              <a:t>     Test Case Description:</a:t>
            </a:r>
            <a:r>
              <a:rPr lang="en-AU" sz="1600" dirty="0">
                <a:latin typeface="Times New Roman" panose="02020603050405020304" pitchFamily="18" charset="0"/>
                <a:cs typeface="Times New Roman" panose="02020603050405020304" pitchFamily="18" charset="0"/>
              </a:rPr>
              <a:t> Ensure that the inventory tracking module accurately updates stock levels and triggers an alert when the quantity of an item falls below a predefined threshold.</a:t>
            </a:r>
            <a:endParaRPr lang="en-IN" sz="1600" dirty="0">
              <a:latin typeface="Times New Roman" panose="02020603050405020304" pitchFamily="18" charset="0"/>
              <a:cs typeface="Times New Roman" panose="02020603050405020304" pitchFamily="18" charset="0"/>
            </a:endParaRPr>
          </a:p>
          <a:p>
            <a:pPr marL="0" indent="0">
              <a:buNone/>
            </a:pPr>
            <a:r>
              <a:rPr lang="en-AU" sz="1600" b="1" dirty="0">
                <a:latin typeface="Times New Roman" panose="02020603050405020304" pitchFamily="18" charset="0"/>
                <a:cs typeface="Times New Roman" panose="02020603050405020304" pitchFamily="18" charset="0"/>
              </a:rPr>
              <a:t>     Test Steps:</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1.Login as an Inventory Manager.</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2.Navigate to the Inventory Dashboard.</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3.Select an inventory item with a set low stock threshold (e.g., 10 units).</a:t>
            </a:r>
            <a:endParaRPr lang="en-IN" sz="1600" dirty="0">
              <a:latin typeface="Times New Roman" panose="02020603050405020304" pitchFamily="18" charset="0"/>
              <a:cs typeface="Times New Roman" panose="02020603050405020304" pitchFamily="18" charset="0"/>
            </a:endParaRPr>
          </a:p>
          <a:p>
            <a:pPr marL="457200" lvl="1" indent="0">
              <a:buNone/>
            </a:pPr>
            <a:r>
              <a:rPr lang="en-AU" sz="1600" dirty="0">
                <a:latin typeface="Times New Roman" panose="02020603050405020304" pitchFamily="18" charset="0"/>
                <a:cs typeface="Times New Roman" panose="02020603050405020304" pitchFamily="18" charset="0"/>
              </a:rPr>
              <a:t>         4.Update the stock level for that item to a quantity below the threshold (e.g., 8 units).</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5.Verify that the system triggers a low stock alert notification on the dashboard.</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6.Confirm that an email/SMS notification (if configured) is sent to the inventory manager.</a:t>
            </a:r>
            <a:endParaRPr lang="en-IN" sz="1600" dirty="0">
              <a:latin typeface="Times New Roman" panose="02020603050405020304" pitchFamily="18" charset="0"/>
              <a:cs typeface="Times New Roman" panose="02020603050405020304" pitchFamily="18" charset="0"/>
            </a:endParaRPr>
          </a:p>
          <a:p>
            <a:pPr marL="0" indent="0">
              <a:buNone/>
            </a:pPr>
            <a:r>
              <a:rPr lang="en-AU" sz="1600" b="1" dirty="0">
                <a:latin typeface="Times New Roman" panose="02020603050405020304" pitchFamily="18" charset="0"/>
                <a:cs typeface="Times New Roman" panose="02020603050405020304" pitchFamily="18" charset="0"/>
              </a:rPr>
              <a:t>    Test Data:</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1) Inventory Item: “Item A” with a threshold set at 10 units.</a:t>
            </a:r>
            <a:endParaRPr lang="en-IN" sz="1600" dirty="0">
              <a:latin typeface="Times New Roman" panose="02020603050405020304" pitchFamily="18" charset="0"/>
              <a:cs typeface="Times New Roman" panose="02020603050405020304" pitchFamily="18" charset="0"/>
            </a:endParaRPr>
          </a:p>
          <a:p>
            <a:pPr marL="0" indent="0">
              <a:buNone/>
            </a:pPr>
            <a:r>
              <a:rPr lang="en-AU" sz="1600" dirty="0">
                <a:latin typeface="Times New Roman" panose="02020603050405020304" pitchFamily="18" charset="0"/>
                <a:cs typeface="Times New Roman" panose="02020603050405020304" pitchFamily="18" charset="0"/>
              </a:rPr>
              <a:t>	2) Update Value: New stock level set to 8 units.</a:t>
            </a:r>
            <a:endParaRPr lang="en-IN" sz="1600"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6FAF465-AA41-D4AF-A3AE-67AA60FC96FF}"/>
              </a:ext>
            </a:extLst>
          </p:cNvPr>
          <p:cNvSpPr>
            <a:spLocks noGrp="1"/>
          </p:cNvSpPr>
          <p:nvPr>
            <p:ph type="ftr" sz="quarter" idx="11"/>
          </p:nvPr>
        </p:nvSpPr>
        <p:spPr/>
        <p:txBody>
          <a:bodyPr/>
          <a:lstStyle/>
          <a:p>
            <a:r>
              <a:rPr lang="fr-FR"/>
              <a:t>VIT - SCOPE - SEP LAB - VL2024250503895- L13+L14</a:t>
            </a:r>
            <a:endParaRPr lang="en-IN" dirty="0"/>
          </a:p>
        </p:txBody>
      </p:sp>
      <p:sp>
        <p:nvSpPr>
          <p:cNvPr id="7" name="Slide Number Placeholder 6">
            <a:extLst>
              <a:ext uri="{FF2B5EF4-FFF2-40B4-BE49-F238E27FC236}">
                <a16:creationId xmlns:a16="http://schemas.microsoft.com/office/drawing/2014/main" id="{72601F2B-BA1F-14E0-750E-450D6F4981AF}"/>
              </a:ext>
            </a:extLst>
          </p:cNvPr>
          <p:cNvSpPr>
            <a:spLocks noGrp="1"/>
          </p:cNvSpPr>
          <p:nvPr>
            <p:ph type="sldNum" sz="quarter" idx="12"/>
          </p:nvPr>
        </p:nvSpPr>
        <p:spPr/>
        <p:txBody>
          <a:bodyPr/>
          <a:lstStyle/>
          <a:p>
            <a:fld id="{2E46E68F-4D7D-414D-B99A-A4DCB9B0ECF7}" type="slidenum">
              <a:rPr lang="en-IN" smtClean="0"/>
              <a:t>12</a:t>
            </a:fld>
            <a:endParaRPr lang="en-IN"/>
          </a:p>
        </p:txBody>
      </p:sp>
    </p:spTree>
    <p:extLst>
      <p:ext uri="{BB962C8B-B14F-4D97-AF65-F5344CB8AC3E}">
        <p14:creationId xmlns:p14="http://schemas.microsoft.com/office/powerpoint/2010/main" val="397502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13</a:t>
            </a:fld>
            <a:endParaRPr lang="en-IN"/>
          </a:p>
        </p:txBody>
      </p:sp>
      <p:sp>
        <p:nvSpPr>
          <p:cNvPr id="6" name="Rectangle 5"/>
          <p:cNvSpPr/>
          <p:nvPr/>
        </p:nvSpPr>
        <p:spPr>
          <a:xfrm>
            <a:off x="353961" y="113049"/>
            <a:ext cx="11484077" cy="2015936"/>
          </a:xfrm>
          <a:prstGeom prst="rect">
            <a:avLst/>
          </a:prstGeom>
        </p:spPr>
        <p:txBody>
          <a:bodyPr wrap="square">
            <a:spAutoFit/>
          </a:bodyPr>
          <a:lstStyle/>
          <a:p>
            <a:r>
              <a:rPr lang="en-AU" sz="1600" b="1" dirty="0">
                <a:latin typeface="Times New Roman" panose="02020603050405020304" pitchFamily="18" charset="0"/>
                <a:cs typeface="Times New Roman" panose="02020603050405020304" pitchFamily="18" charset="0"/>
              </a:rPr>
              <a:t>Test Expected Result:</a:t>
            </a:r>
            <a:endParaRPr lang="en-IN" sz="1600" dirty="0">
              <a:latin typeface="Times New Roman" panose="02020603050405020304" pitchFamily="18" charset="0"/>
              <a:cs typeface="Times New Roman" panose="02020603050405020304" pitchFamily="18" charset="0"/>
            </a:endParaRPr>
          </a:p>
          <a:p>
            <a:r>
              <a:rPr lang="en-AU" sz="1600" dirty="0">
                <a:latin typeface="Times New Roman" panose="02020603050405020304" pitchFamily="18" charset="0"/>
                <a:cs typeface="Times New Roman" panose="02020603050405020304" pitchFamily="18" charset="0"/>
              </a:rPr>
              <a:t>1)The system should automatically update the item’s stock level in real time.</a:t>
            </a:r>
            <a:endParaRPr lang="en-IN" sz="1600" dirty="0">
              <a:latin typeface="Times New Roman" panose="02020603050405020304" pitchFamily="18" charset="0"/>
              <a:cs typeface="Times New Roman" panose="02020603050405020304" pitchFamily="18" charset="0"/>
            </a:endParaRPr>
          </a:p>
          <a:p>
            <a:r>
              <a:rPr lang="en-AU" sz="1600" dirty="0">
                <a:latin typeface="Times New Roman" panose="02020603050405020304" pitchFamily="18" charset="0"/>
                <a:cs typeface="Times New Roman" panose="02020603050405020304" pitchFamily="18" charset="0"/>
              </a:rPr>
              <a:t> 2)A low stock alert should be triggered and visibly displayed on the dashboard.</a:t>
            </a:r>
            <a:endParaRPr lang="en-IN" sz="1600" dirty="0">
              <a:latin typeface="Times New Roman" panose="02020603050405020304" pitchFamily="18" charset="0"/>
              <a:cs typeface="Times New Roman" panose="02020603050405020304" pitchFamily="18" charset="0"/>
            </a:endParaRPr>
          </a:p>
          <a:p>
            <a:r>
              <a:rPr lang="en-AU" sz="1600" dirty="0">
                <a:latin typeface="Times New Roman" panose="02020603050405020304" pitchFamily="18" charset="0"/>
                <a:cs typeface="Times New Roman" panose="02020603050405020304" pitchFamily="18" charset="0"/>
              </a:rPr>
              <a:t> 3)An additional notification (email/SMS) should be sent to alert the inventory manager.</a:t>
            </a:r>
          </a:p>
          <a:p>
            <a:r>
              <a:rPr lang="en-AU" sz="1600" b="1" dirty="0">
                <a:latin typeface="Times New Roman" panose="02020603050405020304" pitchFamily="18" charset="0"/>
                <a:cs typeface="Times New Roman" panose="02020603050405020304" pitchFamily="18" charset="0"/>
              </a:rPr>
              <a:t>Actual Result:</a:t>
            </a:r>
            <a:endParaRPr lang="en-IN" sz="1600" dirty="0">
              <a:latin typeface="Times New Roman" panose="02020603050405020304" pitchFamily="18" charset="0"/>
              <a:cs typeface="Times New Roman" panose="02020603050405020304" pitchFamily="18" charset="0"/>
            </a:endParaRPr>
          </a:p>
          <a:p>
            <a:r>
              <a:rPr lang="en-AU" sz="1600" dirty="0">
                <a:latin typeface="Times New Roman" panose="02020603050405020304" pitchFamily="18" charset="0"/>
                <a:cs typeface="Times New Roman" panose="02020603050405020304" pitchFamily="18" charset="0"/>
              </a:rPr>
              <a:t>Stock level updated to 8 units, triggering a low stock alert and sending a notification.</a:t>
            </a:r>
            <a:endParaRPr lang="en-IN" sz="1600" dirty="0">
              <a:latin typeface="Times New Roman" panose="02020603050405020304" pitchFamily="18" charset="0"/>
              <a:cs typeface="Times New Roman" panose="02020603050405020304" pitchFamily="18" charset="0"/>
            </a:endParaRPr>
          </a:p>
          <a:p>
            <a:r>
              <a:rPr lang="en-AU" sz="1600" b="1" dirty="0">
                <a:latin typeface="Times New Roman" panose="02020603050405020304" pitchFamily="18" charset="0"/>
                <a:cs typeface="Times New Roman" panose="02020603050405020304" pitchFamily="18" charset="0"/>
              </a:rPr>
              <a:t>Pass/Fail:</a:t>
            </a:r>
            <a:r>
              <a:rPr lang="en-AU" sz="1600" dirty="0">
                <a:latin typeface="Times New Roman" panose="02020603050405020304" pitchFamily="18" charset="0"/>
                <a:cs typeface="Times New Roman" panose="02020603050405020304" pitchFamily="18" charset="0"/>
              </a:rPr>
              <a:t> Pass</a:t>
            </a:r>
            <a:endParaRPr lang="en-IN" sz="16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p:txBody>
      </p:sp>
      <p:sp>
        <p:nvSpPr>
          <p:cNvPr id="7" name="Rectangle 6"/>
          <p:cNvSpPr/>
          <p:nvPr/>
        </p:nvSpPr>
        <p:spPr>
          <a:xfrm>
            <a:off x="137651" y="2114538"/>
            <a:ext cx="1777153"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 Test Case 2 : </a:t>
            </a:r>
          </a:p>
        </p:txBody>
      </p:sp>
      <p:sp>
        <p:nvSpPr>
          <p:cNvPr id="8" name="Rectangle 7"/>
          <p:cNvSpPr/>
          <p:nvPr/>
        </p:nvSpPr>
        <p:spPr>
          <a:xfrm>
            <a:off x="353961" y="2717121"/>
            <a:ext cx="11916697" cy="3051092"/>
          </a:xfrm>
          <a:prstGeom prst="rect">
            <a:avLst/>
          </a:prstGeom>
        </p:spPr>
        <p:txBody>
          <a:bodyPr wrap="square">
            <a:spAutoFit/>
          </a:bodyPr>
          <a:lstStyle/>
          <a:p>
            <a:pPr>
              <a:lnSpc>
                <a:spcPct val="115000"/>
              </a:lnSpc>
              <a:spcAft>
                <a:spcPts val="800"/>
              </a:spcAft>
            </a:pPr>
            <a:r>
              <a:rPr lang="en-AU" sz="1600" b="1" kern="100" dirty="0">
                <a:latin typeface="Times New Roman" panose="02020603050405020304" pitchFamily="18" charset="0"/>
                <a:ea typeface="Aptos" panose="02110004020202020204"/>
                <a:cs typeface="Times New Roman" panose="02020603050405020304" pitchFamily="18" charset="0"/>
              </a:rPr>
              <a:t>Test Case ID:</a:t>
            </a:r>
            <a:r>
              <a:rPr lang="en-AU" sz="1600" kern="100" dirty="0">
                <a:latin typeface="Times New Roman" panose="02020603050405020304" pitchFamily="18" charset="0"/>
                <a:ea typeface="Aptos" panose="02110004020202020204"/>
                <a:cs typeface="Times New Roman" panose="02020603050405020304" pitchFamily="18" charset="0"/>
              </a:rPr>
              <a:t> TC002</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AU" sz="1600" b="1" kern="100" dirty="0">
                <a:latin typeface="Times New Roman" panose="02020603050405020304" pitchFamily="18" charset="0"/>
                <a:ea typeface="Aptos" panose="02110004020202020204"/>
                <a:cs typeface="Times New Roman" panose="02020603050405020304" pitchFamily="18" charset="0"/>
              </a:rPr>
              <a:t>Test Scenario:</a:t>
            </a:r>
            <a:r>
              <a:rPr lang="en-AU" sz="1600" kern="100" dirty="0">
                <a:latin typeface="Times New Roman" panose="02020603050405020304" pitchFamily="18" charset="0"/>
                <a:ea typeface="Aptos" panose="02110004020202020204"/>
                <a:cs typeface="Times New Roman" panose="02020603050405020304" pitchFamily="18" charset="0"/>
              </a:rPr>
              <a:t> Verify Order Management Functionality for Order Placement and Cancellation.</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AU" sz="1600" b="1" kern="100" dirty="0">
                <a:latin typeface="Times New Roman" panose="02020603050405020304" pitchFamily="18" charset="0"/>
                <a:ea typeface="Aptos" panose="02110004020202020204"/>
                <a:cs typeface="Times New Roman" panose="02020603050405020304" pitchFamily="18" charset="0"/>
              </a:rPr>
              <a:t>Test Case Description:</a:t>
            </a:r>
            <a:r>
              <a:rPr lang="en-AU" sz="1600" kern="100" dirty="0">
                <a:latin typeface="Times New Roman" panose="02020603050405020304" pitchFamily="18" charset="0"/>
                <a:ea typeface="Aptos" panose="02110004020202020204"/>
                <a:cs typeface="Times New Roman" panose="02020603050405020304" pitchFamily="18" charset="0"/>
              </a:rPr>
              <a:t> Ensure that the order management module allows authorized users to create a new order with valid data, receive a confirmation with a unique order ID, and subsequently cancel the order, with the system updating the order status accordingly.</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AU" sz="1600" kern="100" dirty="0">
                <a:latin typeface="Times New Roman" panose="02020603050405020304" pitchFamily="18" charset="0"/>
                <a:ea typeface="Aptos" panose="02110004020202020204"/>
                <a:cs typeface="Times New Roman" panose="02020603050405020304" pitchFamily="18" charset="0"/>
              </a:rPr>
              <a:t>Test Steps:</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342900" lvl="0" indent="-342900">
              <a:lnSpc>
                <a:spcPct val="115000"/>
              </a:lnSpc>
              <a:spcAft>
                <a:spcPts val="0"/>
              </a:spcAft>
              <a:buFont typeface="+mj-lt"/>
              <a:buAutoNum type="arabicPeriod"/>
            </a:pPr>
            <a:r>
              <a:rPr lang="en-AU" sz="1600" kern="100" dirty="0">
                <a:latin typeface="Times New Roman" panose="02020603050405020304" pitchFamily="18" charset="0"/>
                <a:ea typeface="Aptos" panose="02110004020202020204"/>
                <a:cs typeface="Times New Roman" panose="02020603050405020304" pitchFamily="18" charset="0"/>
              </a:rPr>
              <a:t>Log in as a Sales Staff member.</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342900" lvl="0" indent="-342900">
              <a:lnSpc>
                <a:spcPct val="115000"/>
              </a:lnSpc>
              <a:spcAft>
                <a:spcPts val="0"/>
              </a:spcAft>
              <a:buFont typeface="+mj-lt"/>
              <a:buAutoNum type="arabicPeriod"/>
            </a:pPr>
            <a:r>
              <a:rPr lang="en-AU" sz="1600" kern="100" dirty="0">
                <a:latin typeface="Times New Roman" panose="02020603050405020304" pitchFamily="18" charset="0"/>
                <a:ea typeface="Aptos" panose="02110004020202020204"/>
                <a:cs typeface="Times New Roman" panose="02020603050405020304" pitchFamily="18" charset="0"/>
              </a:rPr>
              <a:t>Navigate to the Order Management module.</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342900" lvl="0" indent="-342900">
              <a:lnSpc>
                <a:spcPct val="115000"/>
              </a:lnSpc>
              <a:spcAft>
                <a:spcPts val="0"/>
              </a:spcAft>
              <a:buFont typeface="+mj-lt"/>
              <a:buAutoNum type="arabicPeriod"/>
            </a:pPr>
            <a:r>
              <a:rPr lang="en-AU" sz="1600" kern="100" dirty="0">
                <a:latin typeface="Times New Roman" panose="02020603050405020304" pitchFamily="18" charset="0"/>
                <a:ea typeface="Aptos" panose="02110004020202020204"/>
                <a:cs typeface="Times New Roman" panose="02020603050405020304" pitchFamily="18" charset="0"/>
              </a:rPr>
              <a:t>Create a new order by entering customer details and selecting items (e.g., Item A and Item B with specified quantities).</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342900" lvl="0" indent="-342900">
              <a:lnSpc>
                <a:spcPct val="115000"/>
              </a:lnSpc>
              <a:spcAft>
                <a:spcPts val="0"/>
              </a:spcAft>
              <a:buFont typeface="+mj-lt"/>
              <a:buAutoNum type="arabicPeriod"/>
            </a:pPr>
            <a:r>
              <a:rPr lang="en-AU" sz="1600" kern="100" dirty="0">
                <a:latin typeface="Times New Roman" panose="02020603050405020304" pitchFamily="18" charset="0"/>
                <a:ea typeface="Aptos" panose="02110004020202020204"/>
                <a:cs typeface="Times New Roman" panose="02020603050405020304" pitchFamily="18" charset="0"/>
              </a:rPr>
              <a:t>Click the "Submit Order" button.</a:t>
            </a:r>
            <a:endParaRPr lang="en-IN" sz="1600" kern="100" dirty="0">
              <a:latin typeface="Times New Roman" panose="02020603050405020304" pitchFamily="18" charset="0"/>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354753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14</a:t>
            </a:fld>
            <a:endParaRPr lang="en-IN"/>
          </a:p>
        </p:txBody>
      </p:sp>
      <p:sp>
        <p:nvSpPr>
          <p:cNvPr id="6" name="Rectangle 5"/>
          <p:cNvSpPr/>
          <p:nvPr/>
        </p:nvSpPr>
        <p:spPr>
          <a:xfrm>
            <a:off x="383457" y="697996"/>
            <a:ext cx="11405419" cy="5767733"/>
          </a:xfrm>
          <a:prstGeom prst="rect">
            <a:avLst/>
          </a:prstGeom>
        </p:spPr>
        <p:txBody>
          <a:bodyPr wrap="square">
            <a:spAutoFit/>
          </a:bodyPr>
          <a:lstStyle/>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5.    Verify that a confirmation message with a unique order ID is displayed.</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6.     Locate the newly created order in the order list.</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7.     Select the order and click the "Cancel Order" option.</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8.     Confirm the cancellation action when prompted.</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800"/>
              </a:spcAft>
            </a:pPr>
            <a:r>
              <a:rPr lang="en-AU" sz="1600" kern="100" dirty="0">
                <a:latin typeface="Times New Roman" panose="02020603050405020304" pitchFamily="18" charset="0"/>
                <a:ea typeface="Aptos" panose="02110004020202020204"/>
                <a:cs typeface="Times New Roman" panose="02020603050405020304" pitchFamily="18" charset="0"/>
              </a:rPr>
              <a:t>9.     Verify that the order status updates to "</a:t>
            </a:r>
            <a:r>
              <a:rPr lang="en-AU" sz="1600" kern="100" dirty="0" err="1">
                <a:latin typeface="Times New Roman" panose="02020603050405020304" pitchFamily="18" charset="0"/>
                <a:ea typeface="Aptos" panose="02110004020202020204"/>
                <a:cs typeface="Times New Roman" panose="02020603050405020304" pitchFamily="18" charset="0"/>
              </a:rPr>
              <a:t>Canceled</a:t>
            </a:r>
            <a:r>
              <a:rPr lang="en-AU" sz="1600" kern="100" dirty="0">
                <a:latin typeface="Times New Roman" panose="02020603050405020304" pitchFamily="18" charset="0"/>
                <a:ea typeface="Aptos" panose="02110004020202020204"/>
                <a:cs typeface="Times New Roman" panose="02020603050405020304" pitchFamily="18" charset="0"/>
              </a:rPr>
              <a:t>" and the order is removed from the pending orders list.</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AU" sz="1600" b="1" kern="100" dirty="0">
                <a:latin typeface="Times New Roman" panose="02020603050405020304" pitchFamily="18" charset="0"/>
                <a:ea typeface="Aptos" panose="02110004020202020204"/>
                <a:cs typeface="Times New Roman" panose="02020603050405020304" pitchFamily="18" charset="0"/>
              </a:rPr>
              <a:t>Test Data:</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IN" sz="1600" kern="100" dirty="0">
                <a:latin typeface="Times New Roman" panose="02020603050405020304" pitchFamily="18" charset="0"/>
                <a:ea typeface="Aptos" panose="02110004020202020204"/>
                <a:cs typeface="Times New Roman" panose="02020603050405020304" pitchFamily="18" charset="0"/>
              </a:rPr>
              <a:t>	</a:t>
            </a:r>
            <a:r>
              <a:rPr lang="en-AU" sz="1600" kern="100" dirty="0">
                <a:latin typeface="Times New Roman" panose="02020603050405020304" pitchFamily="18" charset="0"/>
                <a:ea typeface="Aptos" panose="02110004020202020204"/>
                <a:cs typeface="Times New Roman" panose="02020603050405020304" pitchFamily="18" charset="0"/>
              </a:rPr>
              <a:t>Customer Name: John Doe</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	Order Items:</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en-AU" sz="1600" kern="100" dirty="0">
                <a:latin typeface="Times New Roman" panose="02020603050405020304" pitchFamily="18" charset="0"/>
                <a:ea typeface="Aptos" panose="02110004020202020204"/>
                <a:cs typeface="Times New Roman" panose="02020603050405020304" pitchFamily="18" charset="0"/>
              </a:rPr>
              <a:t>Item A, Quantity: 5</a:t>
            </a:r>
            <a:endParaRPr lang="en-IN" sz="1600" kern="100" dirty="0">
              <a:latin typeface="Times New Roman" panose="02020603050405020304" pitchFamily="18" charset="0"/>
              <a:ea typeface="Aptos" panose="02110004020202020204"/>
              <a:cs typeface="Times New Roman" panose="02020603050405020304" pitchFamily="18" charset="0"/>
            </a:endParaRPr>
          </a:p>
          <a:p>
            <a:pPr marL="742950" lvl="1" indent="-285750">
              <a:lnSpc>
                <a:spcPct val="115000"/>
              </a:lnSpc>
              <a:spcAft>
                <a:spcPts val="800"/>
              </a:spcAft>
              <a:buFont typeface="Courier New" panose="02070309020205020404" pitchFamily="49" charset="0"/>
              <a:buChar char="o"/>
            </a:pPr>
            <a:r>
              <a:rPr lang="en-AU" sz="1600" kern="100" dirty="0">
                <a:latin typeface="Times New Roman" panose="02020603050405020304" pitchFamily="18" charset="0"/>
                <a:ea typeface="Aptos" panose="02110004020202020204"/>
                <a:cs typeface="Times New Roman" panose="02020603050405020304" pitchFamily="18" charset="0"/>
              </a:rPr>
              <a:t>Item B, Quantity: 2</a:t>
            </a:r>
            <a:endParaRPr lang="en-IN" sz="1600" kern="100" dirty="0">
              <a:latin typeface="Times New Roman" panose="02020603050405020304" pitchFamily="18" charset="0"/>
              <a:ea typeface="Aptos" panose="02110004020202020204"/>
              <a:cs typeface="Times New Roman" panose="02020603050405020304" pitchFamily="18" charset="0"/>
            </a:endParaRPr>
          </a:p>
          <a:p>
            <a:pPr>
              <a:lnSpc>
                <a:spcPct val="115000"/>
              </a:lnSpc>
              <a:spcAft>
                <a:spcPts val="800"/>
              </a:spcAft>
            </a:pPr>
            <a:r>
              <a:rPr lang="en-AU" sz="1600" b="1" kern="100" dirty="0">
                <a:latin typeface="Times New Roman" panose="02020603050405020304" pitchFamily="18" charset="0"/>
                <a:ea typeface="Aptos" panose="02110004020202020204"/>
                <a:cs typeface="Times New Roman" panose="02020603050405020304" pitchFamily="18" charset="0"/>
              </a:rPr>
              <a:t>Test Expected Result:</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	The system should display a confirmation message with a unique order ID upon order submission.</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	On order cancellation, the order status should update to "</a:t>
            </a:r>
            <a:r>
              <a:rPr lang="en-AU" sz="1600" kern="100" dirty="0" err="1">
                <a:latin typeface="Times New Roman" panose="02020603050405020304" pitchFamily="18" charset="0"/>
                <a:ea typeface="Aptos" panose="02110004020202020204"/>
                <a:cs typeface="Times New Roman" panose="02020603050405020304" pitchFamily="18" charset="0"/>
              </a:rPr>
              <a:t>Canceled</a:t>
            </a:r>
            <a:r>
              <a:rPr lang="en-AU" sz="1600" kern="100" dirty="0">
                <a:latin typeface="Times New Roman" panose="02020603050405020304" pitchFamily="18" charset="0"/>
                <a:ea typeface="Aptos" panose="02110004020202020204"/>
                <a:cs typeface="Times New Roman" panose="02020603050405020304" pitchFamily="18" charset="0"/>
              </a:rPr>
              <a:t>," and the order should no longer appear in the list of active 	or pending orders.</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0"/>
              </a:spcAft>
            </a:pPr>
            <a:r>
              <a:rPr lang="en-AU" sz="1600" kern="100" dirty="0">
                <a:latin typeface="Times New Roman" panose="02020603050405020304" pitchFamily="18" charset="0"/>
                <a:ea typeface="Aptos" panose="02110004020202020204"/>
                <a:cs typeface="Times New Roman" panose="02020603050405020304" pitchFamily="18" charset="0"/>
              </a:rPr>
              <a:t>	Actual Result:</a:t>
            </a:r>
            <a:endParaRPr lang="en-IN" sz="1600" kern="100" dirty="0">
              <a:latin typeface="Times New Roman" panose="02020603050405020304" pitchFamily="18" charset="0"/>
              <a:ea typeface="Aptos" panose="02110004020202020204"/>
              <a:cs typeface="Times New Roman" panose="02020603050405020304" pitchFamily="18" charset="0"/>
            </a:endParaRPr>
          </a:p>
          <a:p>
            <a:pPr lvl="0">
              <a:lnSpc>
                <a:spcPct val="115000"/>
              </a:lnSpc>
              <a:spcAft>
                <a:spcPts val="800"/>
              </a:spcAft>
            </a:pPr>
            <a:r>
              <a:rPr lang="en-AU" sz="1600" kern="100" dirty="0">
                <a:latin typeface="Times New Roman" panose="02020603050405020304" pitchFamily="18" charset="0"/>
                <a:ea typeface="Aptos" panose="02110004020202020204"/>
                <a:cs typeface="Times New Roman" panose="02020603050405020304" pitchFamily="18" charset="0"/>
              </a:rPr>
              <a:t>	Order is successfully created with a confirmation message and unique order ID, then </a:t>
            </a:r>
            <a:r>
              <a:rPr lang="en-AU" sz="1600" kern="100" dirty="0" err="1">
                <a:latin typeface="Times New Roman" panose="02020603050405020304" pitchFamily="18" charset="0"/>
                <a:ea typeface="Aptos" panose="02110004020202020204"/>
                <a:cs typeface="Times New Roman" panose="02020603050405020304" pitchFamily="18" charset="0"/>
              </a:rPr>
              <a:t>canceled</a:t>
            </a:r>
            <a:r>
              <a:rPr lang="en-AU" sz="1600" kern="100" dirty="0">
                <a:latin typeface="Times New Roman" panose="02020603050405020304" pitchFamily="18" charset="0"/>
                <a:ea typeface="Aptos" panose="02110004020202020204"/>
                <a:cs typeface="Times New Roman" panose="02020603050405020304" pitchFamily="18" charset="0"/>
              </a:rPr>
              <a:t> as expected with the system 	reflecting the status change</a:t>
            </a:r>
            <a:endParaRPr lang="en-IN" sz="1600" kern="100" dirty="0">
              <a:latin typeface="Times New Roman" panose="02020603050405020304" pitchFamily="18" charset="0"/>
              <a:ea typeface="Aptos" panose="02110004020202020204"/>
              <a:cs typeface="Times New Roman" panose="02020603050405020304" pitchFamily="18" charset="0"/>
            </a:endParaRPr>
          </a:p>
          <a:p>
            <a:r>
              <a:rPr lang="en-AU" sz="1600" b="1" dirty="0">
                <a:latin typeface="Times New Roman" panose="02020603050405020304" pitchFamily="18" charset="0"/>
                <a:ea typeface="Aptos" panose="02110004020202020204"/>
                <a:cs typeface="Times New Roman" panose="02020603050405020304" pitchFamily="18" charset="0"/>
              </a:rPr>
              <a:t>Pass/Fail:</a:t>
            </a:r>
            <a:r>
              <a:rPr lang="en-AU" sz="1600" dirty="0">
                <a:latin typeface="Times New Roman" panose="02020603050405020304" pitchFamily="18" charset="0"/>
                <a:ea typeface="Aptos" panose="02110004020202020204"/>
                <a:cs typeface="Times New Roman" panose="02020603050405020304" pitchFamily="18" charset="0"/>
              </a:rPr>
              <a:t> Pass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81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68C9-4BFD-5358-BE2C-A0A09FC8A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FC103-9247-CBD7-4D0B-D78385219FCE}"/>
              </a:ext>
            </a:extLst>
          </p:cNvPr>
          <p:cNvSpPr>
            <a:spLocks noGrp="1"/>
          </p:cNvSpPr>
          <p:nvPr>
            <p:ph type="title"/>
          </p:nvPr>
        </p:nvSpPr>
        <p:spPr/>
        <p:txBody>
          <a:bodyPr>
            <a:normAutofit/>
          </a:bodyPr>
          <a:lstStyle/>
          <a:p>
            <a:pPr algn="ct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Project – UI Screenshots</a:t>
            </a:r>
            <a:endParaRPr lang="en-IN" sz="6600" dirty="0"/>
          </a:p>
        </p:txBody>
      </p:sp>
      <p:pic>
        <p:nvPicPr>
          <p:cNvPr id="5" name="Content Placeholder 4" descr="A screenshot of a computer&#10;&#10;AI-generated content may be incorrect.">
            <a:extLst>
              <a:ext uri="{FF2B5EF4-FFF2-40B4-BE49-F238E27FC236}">
                <a16:creationId xmlns:a16="http://schemas.microsoft.com/office/drawing/2014/main" id="{A9835426-1C97-091C-4FEB-E412FACDD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5281098" cy="4351338"/>
          </a:xfrm>
        </p:spPr>
      </p:pic>
      <p:sp>
        <p:nvSpPr>
          <p:cNvPr id="6" name="Footer Placeholder 5">
            <a:extLst>
              <a:ext uri="{FF2B5EF4-FFF2-40B4-BE49-F238E27FC236}">
                <a16:creationId xmlns:a16="http://schemas.microsoft.com/office/drawing/2014/main" id="{43DE9C4C-917D-48D0-7253-46A8F2E7571D}"/>
              </a:ext>
            </a:extLst>
          </p:cNvPr>
          <p:cNvSpPr>
            <a:spLocks noGrp="1"/>
          </p:cNvSpPr>
          <p:nvPr>
            <p:ph type="ftr" sz="quarter" idx="11"/>
          </p:nvPr>
        </p:nvSpPr>
        <p:spPr/>
        <p:txBody>
          <a:bodyPr/>
          <a:lstStyle/>
          <a:p>
            <a:r>
              <a:rPr lang="fr-FR"/>
              <a:t>VIT - SCOPE - SEP LAB - VL2024250503895- L13+L14</a:t>
            </a:r>
            <a:endParaRPr lang="en-IN" dirty="0"/>
          </a:p>
        </p:txBody>
      </p:sp>
      <p:sp>
        <p:nvSpPr>
          <p:cNvPr id="7" name="Slide Number Placeholder 6">
            <a:extLst>
              <a:ext uri="{FF2B5EF4-FFF2-40B4-BE49-F238E27FC236}">
                <a16:creationId xmlns:a16="http://schemas.microsoft.com/office/drawing/2014/main" id="{A871E031-E8A5-0811-66C1-7ED871858A68}"/>
              </a:ext>
            </a:extLst>
          </p:cNvPr>
          <p:cNvSpPr>
            <a:spLocks noGrp="1"/>
          </p:cNvSpPr>
          <p:nvPr>
            <p:ph type="sldNum" sz="quarter" idx="12"/>
          </p:nvPr>
        </p:nvSpPr>
        <p:spPr/>
        <p:txBody>
          <a:bodyPr/>
          <a:lstStyle/>
          <a:p>
            <a:fld id="{2E46E68F-4D7D-414D-B99A-A4DCB9B0ECF7}" type="slidenum">
              <a:rPr lang="en-IN" smtClean="0"/>
              <a:t>15</a:t>
            </a:fld>
            <a:endParaRPr lang="en-IN"/>
          </a:p>
        </p:txBody>
      </p:sp>
      <p:pic>
        <p:nvPicPr>
          <p:cNvPr id="15" name="Picture 14" descr="A screenshot of a barcode&#10;&#10;AI-generated content may be incorrect.">
            <a:extLst>
              <a:ext uri="{FF2B5EF4-FFF2-40B4-BE49-F238E27FC236}">
                <a16:creationId xmlns:a16="http://schemas.microsoft.com/office/drawing/2014/main" id="{1FECCB4D-F486-D6CF-E936-88FCC8651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098" y="1690688"/>
            <a:ext cx="6910901" cy="4365902"/>
          </a:xfrm>
          <a:prstGeom prst="rect">
            <a:avLst/>
          </a:prstGeom>
        </p:spPr>
      </p:pic>
      <p:sp>
        <p:nvSpPr>
          <p:cNvPr id="17" name="TextBox 16">
            <a:extLst>
              <a:ext uri="{FF2B5EF4-FFF2-40B4-BE49-F238E27FC236}">
                <a16:creationId xmlns:a16="http://schemas.microsoft.com/office/drawing/2014/main" id="{D136586C-3F60-17FB-EF99-7431F8992F5D}"/>
              </a:ext>
            </a:extLst>
          </p:cNvPr>
          <p:cNvSpPr txBox="1"/>
          <p:nvPr/>
        </p:nvSpPr>
        <p:spPr>
          <a:xfrm>
            <a:off x="0" y="1376364"/>
            <a:ext cx="1491177" cy="369332"/>
          </a:xfrm>
          <a:prstGeom prst="rect">
            <a:avLst/>
          </a:prstGeom>
          <a:noFill/>
        </p:spPr>
        <p:txBody>
          <a:bodyPr wrap="none" rtlCol="0">
            <a:spAutoFit/>
          </a:bodyPr>
          <a:lstStyle/>
          <a:p>
            <a:r>
              <a:rPr lang="en-US" dirty="0"/>
              <a:t>Screenshot 1</a:t>
            </a:r>
          </a:p>
        </p:txBody>
      </p:sp>
      <p:sp>
        <p:nvSpPr>
          <p:cNvPr id="18" name="TextBox 17">
            <a:extLst>
              <a:ext uri="{FF2B5EF4-FFF2-40B4-BE49-F238E27FC236}">
                <a16:creationId xmlns:a16="http://schemas.microsoft.com/office/drawing/2014/main" id="{5ED40383-857D-74C8-44C2-207FA7AEA628}"/>
              </a:ext>
            </a:extLst>
          </p:cNvPr>
          <p:cNvSpPr txBox="1"/>
          <p:nvPr/>
        </p:nvSpPr>
        <p:spPr>
          <a:xfrm>
            <a:off x="5638800" y="1390928"/>
            <a:ext cx="1491177" cy="369332"/>
          </a:xfrm>
          <a:prstGeom prst="rect">
            <a:avLst/>
          </a:prstGeom>
          <a:noFill/>
        </p:spPr>
        <p:txBody>
          <a:bodyPr wrap="none" rtlCol="0">
            <a:spAutoFit/>
          </a:bodyPr>
          <a:lstStyle/>
          <a:p>
            <a:r>
              <a:rPr lang="en-US" dirty="0"/>
              <a:t>Screenshot 2</a:t>
            </a:r>
          </a:p>
        </p:txBody>
      </p:sp>
    </p:spTree>
    <p:extLst>
      <p:ext uri="{BB962C8B-B14F-4D97-AF65-F5344CB8AC3E}">
        <p14:creationId xmlns:p14="http://schemas.microsoft.com/office/powerpoint/2010/main" val="314361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DF9D73-9876-6A96-B791-BB590B28F2D4}"/>
              </a:ext>
            </a:extLst>
          </p:cNvPr>
          <p:cNvSpPr>
            <a:spLocks noGrp="1"/>
          </p:cNvSpPr>
          <p:nvPr>
            <p:ph type="ftr" sz="quarter" idx="11"/>
          </p:nvPr>
        </p:nvSpPr>
        <p:spPr/>
        <p:txBody>
          <a:bodyPr/>
          <a:lstStyle/>
          <a:p>
            <a:r>
              <a:rPr lang="fr-FR"/>
              <a:t>VIT - SCOPE - SEP LAB - VL2024250503895- L13+L14</a:t>
            </a:r>
            <a:endParaRPr lang="en-IN"/>
          </a:p>
        </p:txBody>
      </p:sp>
      <p:sp>
        <p:nvSpPr>
          <p:cNvPr id="3" name="Slide Number Placeholder 2">
            <a:extLst>
              <a:ext uri="{FF2B5EF4-FFF2-40B4-BE49-F238E27FC236}">
                <a16:creationId xmlns:a16="http://schemas.microsoft.com/office/drawing/2014/main" id="{1C53A0FE-5319-FCFE-8047-DA33E62947A3}"/>
              </a:ext>
            </a:extLst>
          </p:cNvPr>
          <p:cNvSpPr>
            <a:spLocks noGrp="1"/>
          </p:cNvSpPr>
          <p:nvPr>
            <p:ph type="sldNum" sz="quarter" idx="12"/>
          </p:nvPr>
        </p:nvSpPr>
        <p:spPr/>
        <p:txBody>
          <a:bodyPr/>
          <a:lstStyle/>
          <a:p>
            <a:fld id="{2E46E68F-4D7D-414D-B99A-A4DCB9B0ECF7}" type="slidenum">
              <a:rPr lang="en-IN" smtClean="0"/>
              <a:t>16</a:t>
            </a:fld>
            <a:endParaRPr lang="en-IN"/>
          </a:p>
        </p:txBody>
      </p:sp>
      <p:pic>
        <p:nvPicPr>
          <p:cNvPr id="5" name="Picture 4" descr="A screenshot of a product management&#10;&#10;AI-generated content may be incorrect.">
            <a:extLst>
              <a:ext uri="{FF2B5EF4-FFF2-40B4-BE49-F238E27FC236}">
                <a16:creationId xmlns:a16="http://schemas.microsoft.com/office/drawing/2014/main" id="{10C7E642-9675-606D-A0EA-B4361AE1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062896"/>
            <a:ext cx="7772400" cy="4335541"/>
          </a:xfrm>
          <a:prstGeom prst="rect">
            <a:avLst/>
          </a:prstGeom>
        </p:spPr>
      </p:pic>
      <p:sp>
        <p:nvSpPr>
          <p:cNvPr id="6" name="TextBox 5">
            <a:extLst>
              <a:ext uri="{FF2B5EF4-FFF2-40B4-BE49-F238E27FC236}">
                <a16:creationId xmlns:a16="http://schemas.microsoft.com/office/drawing/2014/main" id="{5FE8EFBD-19D5-1077-4F6B-396E14C018E8}"/>
              </a:ext>
            </a:extLst>
          </p:cNvPr>
          <p:cNvSpPr txBox="1"/>
          <p:nvPr/>
        </p:nvSpPr>
        <p:spPr>
          <a:xfrm>
            <a:off x="2209800" y="693564"/>
            <a:ext cx="1491177" cy="369332"/>
          </a:xfrm>
          <a:prstGeom prst="rect">
            <a:avLst/>
          </a:prstGeom>
          <a:noFill/>
        </p:spPr>
        <p:txBody>
          <a:bodyPr wrap="none" rtlCol="0">
            <a:spAutoFit/>
          </a:bodyPr>
          <a:lstStyle/>
          <a:p>
            <a:r>
              <a:rPr lang="en-US" dirty="0"/>
              <a:t>Screenshot 3</a:t>
            </a:r>
          </a:p>
        </p:txBody>
      </p:sp>
    </p:spTree>
    <p:extLst>
      <p:ext uri="{BB962C8B-B14F-4D97-AF65-F5344CB8AC3E}">
        <p14:creationId xmlns:p14="http://schemas.microsoft.com/office/powerpoint/2010/main" val="282444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71284-7EFD-3DA2-CEF2-16ED529E3305}"/>
              </a:ext>
            </a:extLst>
          </p:cNvPr>
          <p:cNvSpPr>
            <a:spLocks noGrp="1"/>
          </p:cNvSpPr>
          <p:nvPr>
            <p:ph type="ftr" sz="quarter" idx="11"/>
          </p:nvPr>
        </p:nvSpPr>
        <p:spPr/>
        <p:txBody>
          <a:bodyPr/>
          <a:lstStyle/>
          <a:p>
            <a:r>
              <a:rPr lang="fr-FR"/>
              <a:t>VIT - SCOPE - SEP LAB - VL2024250503895- L13+L14</a:t>
            </a:r>
            <a:endParaRPr lang="en-IN"/>
          </a:p>
        </p:txBody>
      </p:sp>
      <p:sp>
        <p:nvSpPr>
          <p:cNvPr id="3" name="Slide Number Placeholder 2">
            <a:extLst>
              <a:ext uri="{FF2B5EF4-FFF2-40B4-BE49-F238E27FC236}">
                <a16:creationId xmlns:a16="http://schemas.microsoft.com/office/drawing/2014/main" id="{AF1EA9A3-B377-F466-E5AC-D16E3C9B337F}"/>
              </a:ext>
            </a:extLst>
          </p:cNvPr>
          <p:cNvSpPr>
            <a:spLocks noGrp="1"/>
          </p:cNvSpPr>
          <p:nvPr>
            <p:ph type="sldNum" sz="quarter" idx="12"/>
          </p:nvPr>
        </p:nvSpPr>
        <p:spPr/>
        <p:txBody>
          <a:bodyPr/>
          <a:lstStyle/>
          <a:p>
            <a:fld id="{2E46E68F-4D7D-414D-B99A-A4DCB9B0ECF7}" type="slidenum">
              <a:rPr lang="en-IN" smtClean="0"/>
              <a:t>17</a:t>
            </a:fld>
            <a:endParaRPr lang="en-IN"/>
          </a:p>
        </p:txBody>
      </p:sp>
      <p:sp>
        <p:nvSpPr>
          <p:cNvPr id="4" name="TextBox 3">
            <a:extLst>
              <a:ext uri="{FF2B5EF4-FFF2-40B4-BE49-F238E27FC236}">
                <a16:creationId xmlns:a16="http://schemas.microsoft.com/office/drawing/2014/main" id="{13BF3222-9AE0-FA02-0787-9ABEEBED629F}"/>
              </a:ext>
            </a:extLst>
          </p:cNvPr>
          <p:cNvSpPr txBox="1"/>
          <p:nvPr/>
        </p:nvSpPr>
        <p:spPr>
          <a:xfrm>
            <a:off x="4038600" y="538718"/>
            <a:ext cx="4114800" cy="523220"/>
          </a:xfrm>
          <a:prstGeom prst="rect">
            <a:avLst/>
          </a:prstGeom>
          <a:noFill/>
        </p:spPr>
        <p:txBody>
          <a:bodyPr wrap="square" rtlCol="0">
            <a:spAutoFit/>
          </a:bodyPr>
          <a:lstStyle/>
          <a:p>
            <a:r>
              <a:rPr lang="en-US" sz="2800" b="1" u="sng" dirty="0"/>
              <a:t>GitHub Link for Codes </a:t>
            </a:r>
          </a:p>
        </p:txBody>
      </p:sp>
      <p:sp>
        <p:nvSpPr>
          <p:cNvPr id="5" name="TextBox 4">
            <a:extLst>
              <a:ext uri="{FF2B5EF4-FFF2-40B4-BE49-F238E27FC236}">
                <a16:creationId xmlns:a16="http://schemas.microsoft.com/office/drawing/2014/main" id="{D5752DDE-7D7D-47F2-5FC2-BAE1E31827F6}"/>
              </a:ext>
            </a:extLst>
          </p:cNvPr>
          <p:cNvSpPr txBox="1"/>
          <p:nvPr/>
        </p:nvSpPr>
        <p:spPr>
          <a:xfrm>
            <a:off x="3729037" y="2471738"/>
            <a:ext cx="4424364" cy="369332"/>
          </a:xfrm>
          <a:prstGeom prst="rect">
            <a:avLst/>
          </a:prstGeom>
          <a:noFill/>
        </p:spPr>
        <p:txBody>
          <a:bodyPr wrap="square" rtlCol="0">
            <a:spAutoFit/>
          </a:bodyPr>
          <a:lstStyle/>
          <a:p>
            <a:r>
              <a:rPr lang="en-US" dirty="0"/>
              <a:t>https://</a:t>
            </a:r>
            <a:r>
              <a:rPr lang="en-US" dirty="0" err="1"/>
              <a:t>github.com</a:t>
            </a:r>
            <a:r>
              <a:rPr lang="en-US" dirty="0"/>
              <a:t>/</a:t>
            </a:r>
            <a:r>
              <a:rPr lang="en-US" dirty="0" err="1"/>
              <a:t>JayeshPani</a:t>
            </a:r>
            <a:r>
              <a:rPr lang="en-US" dirty="0"/>
              <a:t>/Stock-hub</a:t>
            </a:r>
          </a:p>
        </p:txBody>
      </p:sp>
    </p:spTree>
    <p:extLst>
      <p:ext uri="{BB962C8B-B14F-4D97-AF65-F5344CB8AC3E}">
        <p14:creationId xmlns:p14="http://schemas.microsoft.com/office/powerpoint/2010/main" val="339080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859D6-D11E-1298-DDFE-529D4CA49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20E40-C8DD-D355-9025-3394A3F9335A}"/>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Inventory Management System </a:t>
            </a:r>
            <a:endParaRPr lang="en-IN" sz="6600" b="1"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7E027E48-F765-9EF7-AC76-143F6AA6F941}"/>
              </a:ext>
            </a:extLst>
          </p:cNvPr>
          <p:cNvSpPr>
            <a:spLocks noGrp="1"/>
          </p:cNvSpPr>
          <p:nvPr>
            <p:ph type="ftr" sz="quarter" idx="11"/>
          </p:nvPr>
        </p:nvSpPr>
        <p:spPr/>
        <p:txBody>
          <a:bodyPr/>
          <a:lstStyle/>
          <a:p>
            <a:r>
              <a:rPr lang="fr-FR"/>
              <a:t>VIT - SCOPE - SEP LAB - VL2024250503895- L13+L14</a:t>
            </a:r>
            <a:endParaRPr lang="en-IN"/>
          </a:p>
        </p:txBody>
      </p:sp>
      <p:sp>
        <p:nvSpPr>
          <p:cNvPr id="7" name="Slide Number Placeholder 6">
            <a:extLst>
              <a:ext uri="{FF2B5EF4-FFF2-40B4-BE49-F238E27FC236}">
                <a16:creationId xmlns:a16="http://schemas.microsoft.com/office/drawing/2014/main" id="{A57477EC-1788-520D-A1F8-C1753CB68D65}"/>
              </a:ext>
            </a:extLst>
          </p:cNvPr>
          <p:cNvSpPr>
            <a:spLocks noGrp="1"/>
          </p:cNvSpPr>
          <p:nvPr>
            <p:ph type="sldNum" sz="quarter" idx="12"/>
          </p:nvPr>
        </p:nvSpPr>
        <p:spPr/>
        <p:txBody>
          <a:bodyPr/>
          <a:lstStyle/>
          <a:p>
            <a:fld id="{2E46E68F-4D7D-414D-B99A-A4DCB9B0ECF7}" type="slidenum">
              <a:rPr lang="en-IN" smtClean="0"/>
              <a:t>2</a:t>
            </a:fld>
            <a:endParaRPr lang="en-IN"/>
          </a:p>
        </p:txBody>
      </p:sp>
      <p:sp>
        <p:nvSpPr>
          <p:cNvPr id="4" name="Content Placeholder 3">
            <a:extLst>
              <a:ext uri="{FF2B5EF4-FFF2-40B4-BE49-F238E27FC236}">
                <a16:creationId xmlns:a16="http://schemas.microsoft.com/office/drawing/2014/main" id="{85A330E6-5427-AB6E-58F9-42A04672D66D}"/>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Description of the Project: </a:t>
            </a:r>
            <a:r>
              <a:rPr lang="en-US" sz="2200" dirty="0">
                <a:latin typeface="Times New Roman" panose="02020603050405020304" pitchFamily="18" charset="0"/>
                <a:cs typeface="Times New Roman" panose="02020603050405020304" pitchFamily="18" charset="0"/>
              </a:rPr>
              <a:t>An Inventory Management System is a software application designed to efficiently track and manage inventory levels, stock, orders, sales, and deliveries. This system enables businesses to automate inventory-related processes, reducing manual errors and optimizing stock management. Key features include real-time inventory tracking, stock alerts, order processing, and detailed reporting. It is particularly useful for streamlining operations in retail, warehouses, and supply chain management, ensuring products are available when needed while minimizing overstock or </a:t>
            </a:r>
            <a:r>
              <a:rPr lang="en-US" sz="2200" dirty="0" err="1">
                <a:latin typeface="Times New Roman" panose="02020603050405020304" pitchFamily="18" charset="0"/>
                <a:cs typeface="Times New Roman" panose="02020603050405020304" pitchFamily="18" charset="0"/>
              </a:rPr>
              <a:t>stockouts</a:t>
            </a:r>
            <a:r>
              <a:rPr lang="en-US" sz="2200" dirty="0">
                <a:latin typeface="Times New Roman" panose="02020603050405020304" pitchFamily="18" charset="0"/>
                <a:cs typeface="Times New Roman" panose="02020603050405020304" pitchFamily="18" charset="0"/>
              </a:rPr>
              <a:t>. The system can be implemented using technologies like SQL for database management and frameworks like Django, Flask, or MERN for user interface and functionality.</a:t>
            </a:r>
          </a:p>
          <a:p>
            <a:endParaRPr lang="en-US" sz="20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Scope of the Project: </a:t>
            </a:r>
            <a:r>
              <a:rPr lang="en-US" sz="2200" dirty="0">
                <a:latin typeface="Times New Roman" panose="02020603050405020304" pitchFamily="18" charset="0"/>
                <a:cs typeface="Times New Roman" panose="02020603050405020304" pitchFamily="18" charset="0"/>
              </a:rPr>
              <a:t>To develop a secure and user-friendly Inventory Management System (IMS) that automates inventory tracking, streamlines order management, and integrates with external systems to improve operational efficiency.</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56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3</a:t>
            </a:fld>
            <a:endParaRPr lang="en-IN"/>
          </a:p>
        </p:txBody>
      </p:sp>
      <p:sp>
        <p:nvSpPr>
          <p:cNvPr id="7" name="Rectangle 6"/>
          <p:cNvSpPr/>
          <p:nvPr/>
        </p:nvSpPr>
        <p:spPr>
          <a:xfrm>
            <a:off x="432618" y="504388"/>
            <a:ext cx="11179277" cy="62170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Impact of the developing Project</a:t>
            </a:r>
            <a:r>
              <a:rPr lang="en-US" sz="2200" b="1" dirty="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Economic Impact: </a:t>
            </a:r>
          </a:p>
          <a:p>
            <a:r>
              <a:rPr lang="en-US" sz="2200" dirty="0">
                <a:latin typeface="Times New Roman" panose="02020603050405020304" pitchFamily="18" charset="0"/>
                <a:cs typeface="Times New Roman" panose="02020603050405020304" pitchFamily="18" charset="0"/>
              </a:rPr>
              <a:t>1) Reduces operational costs and minimizes waste through automated inventory tracking.</a:t>
            </a:r>
          </a:p>
          <a:p>
            <a:r>
              <a:rPr lang="en-US" sz="2200" dirty="0">
                <a:latin typeface="Times New Roman" panose="02020603050405020304" pitchFamily="18" charset="0"/>
                <a:cs typeface="Times New Roman" panose="02020603050405020304" pitchFamily="18" charset="0"/>
              </a:rPr>
              <a:t>2) Increases productivity and profitability by improving order management. </a:t>
            </a:r>
          </a:p>
          <a:p>
            <a:r>
              <a:rPr lang="en-US" sz="2200" dirty="0">
                <a:latin typeface="Times New Roman" panose="02020603050405020304" pitchFamily="18" charset="0"/>
                <a:cs typeface="Times New Roman" panose="02020603050405020304" pitchFamily="18" charset="0"/>
              </a:rPr>
              <a:t>3) Enhances competitiveness by providing better service and accuracy.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Social Impact: </a:t>
            </a:r>
          </a:p>
          <a:p>
            <a:r>
              <a:rPr lang="en-US" sz="2200" dirty="0">
                <a:latin typeface="Times New Roman" panose="02020603050405020304" pitchFamily="18" charset="0"/>
                <a:cs typeface="Times New Roman" panose="02020603050405020304" pitchFamily="18" charset="0"/>
              </a:rPr>
              <a:t>1) Creates job opportunities in development, support, and training. </a:t>
            </a:r>
          </a:p>
          <a:p>
            <a:r>
              <a:rPr lang="en-US" sz="2200" dirty="0">
                <a:latin typeface="Times New Roman" panose="02020603050405020304" pitchFamily="18" charset="0"/>
                <a:cs typeface="Times New Roman" panose="02020603050405020304" pitchFamily="18" charset="0"/>
              </a:rPr>
              <a:t>2) Improves customer satisfaction with better stock availability and faster delivery. </a:t>
            </a:r>
          </a:p>
          <a:p>
            <a:r>
              <a:rPr lang="en-US" sz="2200" dirty="0">
                <a:latin typeface="Times New Roman" panose="02020603050405020304" pitchFamily="18" charset="0"/>
                <a:cs typeface="Times New Roman" panose="02020603050405020304" pitchFamily="18" charset="0"/>
              </a:rPr>
              <a:t>3) Increases employee focus on strategic roles, improving workplace satisfaction and safety.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Technological Impact: </a:t>
            </a:r>
          </a:p>
          <a:p>
            <a:r>
              <a:rPr lang="en-US" sz="2200" dirty="0">
                <a:latin typeface="Times New Roman" panose="02020603050405020304" pitchFamily="18" charset="0"/>
                <a:cs typeface="Times New Roman" panose="02020603050405020304" pitchFamily="18" charset="0"/>
              </a:rPr>
              <a:t>1) Promotes innovation through modern technologies like real-time tracking and analytics. </a:t>
            </a:r>
          </a:p>
          <a:p>
            <a:r>
              <a:rPr lang="en-US" sz="2200" dirty="0">
                <a:latin typeface="Times New Roman" panose="02020603050405020304" pitchFamily="18" charset="0"/>
                <a:cs typeface="Times New Roman" panose="02020603050405020304" pitchFamily="18" charset="0"/>
              </a:rPr>
              <a:t>2) Facilitates system integration with ERP, POS, and suppliers. </a:t>
            </a:r>
          </a:p>
          <a:p>
            <a:r>
              <a:rPr lang="en-US" sz="2200" dirty="0">
                <a:latin typeface="Times New Roman" panose="02020603050405020304" pitchFamily="18" charset="0"/>
                <a:cs typeface="Times New Roman" panose="02020603050405020304" pitchFamily="18" charset="0"/>
              </a:rPr>
              <a:t>3) Supports data-driven decision-making with real-time reporting.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9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A88C7-8F90-AC85-6124-B2E2C517F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51C94-DCAB-6B38-5A8A-E695C8F2EBC0}"/>
              </a:ext>
            </a:extLst>
          </p:cNvPr>
          <p:cNvSpPr>
            <a:spLocks noGrp="1"/>
          </p:cNvSpPr>
          <p:nvPr>
            <p:ph type="title"/>
          </p:nvPr>
        </p:nvSpPr>
        <p:spPr/>
        <p:txBody>
          <a:bodyPr>
            <a:normAutofit/>
          </a:bodyPr>
          <a:lstStyle/>
          <a:p>
            <a:pPr algn="ct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Work Breakdown Structure</a:t>
            </a:r>
            <a:endParaRPr lang="en-IN" sz="6600" dirty="0"/>
          </a:p>
        </p:txBody>
      </p:sp>
      <p:sp>
        <p:nvSpPr>
          <p:cNvPr id="3" name="Content Placeholder 2">
            <a:extLst>
              <a:ext uri="{FF2B5EF4-FFF2-40B4-BE49-F238E27FC236}">
                <a16:creationId xmlns:a16="http://schemas.microsoft.com/office/drawing/2014/main" id="{EBF3C5C8-6E45-FEAE-D132-07255F345EA6}"/>
              </a:ext>
            </a:extLst>
          </p:cNvPr>
          <p:cNvSpPr>
            <a:spLocks noGrp="1"/>
          </p:cNvSpPr>
          <p:nvPr>
            <p:ph idx="1"/>
          </p:nvPr>
        </p:nvSpPr>
        <p:spPr>
          <a:xfrm>
            <a:off x="208937" y="1459322"/>
            <a:ext cx="4569541" cy="462731"/>
          </a:xfrm>
        </p:spPr>
        <p:txBody>
          <a:bodyPr>
            <a:normAutofit fontScale="92500" lnSpcReduction="20000"/>
          </a:bodyPr>
          <a:lstStyle/>
          <a:p>
            <a:pPr>
              <a:lnSpc>
                <a:spcPct val="107000"/>
              </a:lnSpc>
              <a:spcAft>
                <a:spcPts val="80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Process-Based Work Breakdown Structure</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A5A4DAB-D988-CD51-B0C4-FC1B716B8B6E}"/>
              </a:ext>
            </a:extLst>
          </p:cNvPr>
          <p:cNvSpPr>
            <a:spLocks noGrp="1"/>
          </p:cNvSpPr>
          <p:nvPr>
            <p:ph type="ftr" sz="quarter" idx="11"/>
          </p:nvPr>
        </p:nvSpPr>
        <p:spPr/>
        <p:txBody>
          <a:bodyPr/>
          <a:lstStyle/>
          <a:p>
            <a:r>
              <a:rPr lang="fr-FR"/>
              <a:t>VIT - SCOPE - SEP LAB - VL2024250503895- L13+L14</a:t>
            </a:r>
            <a:endParaRPr lang="en-IN" dirty="0"/>
          </a:p>
        </p:txBody>
      </p:sp>
      <p:sp>
        <p:nvSpPr>
          <p:cNvPr id="7" name="Slide Number Placeholder 6">
            <a:extLst>
              <a:ext uri="{FF2B5EF4-FFF2-40B4-BE49-F238E27FC236}">
                <a16:creationId xmlns:a16="http://schemas.microsoft.com/office/drawing/2014/main" id="{CB3F2CE2-E6B6-E8AC-D663-B78EE59B4DA1}"/>
              </a:ext>
            </a:extLst>
          </p:cNvPr>
          <p:cNvSpPr>
            <a:spLocks noGrp="1"/>
          </p:cNvSpPr>
          <p:nvPr>
            <p:ph type="sldNum" sz="quarter" idx="12"/>
          </p:nvPr>
        </p:nvSpPr>
        <p:spPr/>
        <p:txBody>
          <a:bodyPr/>
          <a:lstStyle/>
          <a:p>
            <a:fld id="{2E46E68F-4D7D-414D-B99A-A4DCB9B0ECF7}" type="slidenum">
              <a:rPr lang="en-IN" smtClean="0"/>
              <a:t>4</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435" y="1779639"/>
            <a:ext cx="6525995" cy="4566535"/>
          </a:xfrm>
          <a:prstGeom prst="rect">
            <a:avLst/>
          </a:prstGeom>
        </p:spPr>
      </p:pic>
    </p:spTree>
    <p:extLst>
      <p:ext uri="{BB962C8B-B14F-4D97-AF65-F5344CB8AC3E}">
        <p14:creationId xmlns:p14="http://schemas.microsoft.com/office/powerpoint/2010/main" val="54005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5</a:t>
            </a:fld>
            <a:endParaRPr lang="en-IN"/>
          </a:p>
        </p:txBody>
      </p:sp>
      <p:sp>
        <p:nvSpPr>
          <p:cNvPr id="6" name="Rectangle 5"/>
          <p:cNvSpPr/>
          <p:nvPr/>
        </p:nvSpPr>
        <p:spPr>
          <a:xfrm>
            <a:off x="490814" y="501134"/>
            <a:ext cx="44003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Aptos" panose="020B0004020202020204" pitchFamily="34" charset="0"/>
                <a:cs typeface="Times New Roman" panose="02020603050405020304" pitchFamily="18" charset="0"/>
              </a:rPr>
              <a:t>Product-Based Work Breakdown Structure</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000" y="976370"/>
            <a:ext cx="7204586" cy="5379980"/>
          </a:xfrm>
          <a:prstGeom prst="rect">
            <a:avLst/>
          </a:prstGeom>
        </p:spPr>
      </p:pic>
    </p:spTree>
    <p:extLst>
      <p:ext uri="{BB962C8B-B14F-4D97-AF65-F5344CB8AC3E}">
        <p14:creationId xmlns:p14="http://schemas.microsoft.com/office/powerpoint/2010/main" val="410930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A6F2-7FD9-C104-7D9A-6056C9683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D3BC8-46F1-F81D-7026-DB31D4D7A0CB}"/>
              </a:ext>
            </a:extLst>
          </p:cNvPr>
          <p:cNvSpPr>
            <a:spLocks noGrp="1"/>
          </p:cNvSpPr>
          <p:nvPr>
            <p:ph type="title"/>
          </p:nvPr>
        </p:nvSpPr>
        <p:spPr/>
        <p:txBody>
          <a:bodyPr>
            <a:normAutofit/>
          </a:bodyPr>
          <a:lstStyle/>
          <a:p>
            <a:pPr algn="ct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SRS Document</a:t>
            </a:r>
            <a:endParaRPr lang="en-IN" sz="6600" dirty="0"/>
          </a:p>
        </p:txBody>
      </p:sp>
      <p:sp>
        <p:nvSpPr>
          <p:cNvPr id="3" name="Content Placeholder 2">
            <a:extLst>
              <a:ext uri="{FF2B5EF4-FFF2-40B4-BE49-F238E27FC236}">
                <a16:creationId xmlns:a16="http://schemas.microsoft.com/office/drawing/2014/main" id="{A3CC230D-7445-C73C-6335-7FD278AB6EDD}"/>
              </a:ext>
            </a:extLst>
          </p:cNvPr>
          <p:cNvSpPr>
            <a:spLocks noGrp="1"/>
          </p:cNvSpPr>
          <p:nvPr>
            <p:ph idx="1"/>
          </p:nvPr>
        </p:nvSpPr>
        <p:spPr>
          <a:xfrm>
            <a:off x="169605" y="1442167"/>
            <a:ext cx="11619271" cy="4351338"/>
          </a:xfrm>
        </p:spPr>
        <p:txBody>
          <a:bodyPr>
            <a:noAutofit/>
          </a:bodyPr>
          <a:lstStyle/>
          <a:p>
            <a:r>
              <a:rPr lang="en-US" sz="1800" b="1" dirty="0">
                <a:latin typeface="Times New Roman" panose="02020603050405020304" pitchFamily="18" charset="0"/>
                <a:cs typeface="Times New Roman" panose="02020603050405020304" pitchFamily="18" charset="0"/>
              </a:rPr>
              <a:t>Functional Requirements : </a:t>
            </a:r>
          </a:p>
          <a:p>
            <a:endParaRPr lang="en-US" sz="1800" b="1" dirty="0">
              <a:latin typeface="Times New Roman" panose="02020603050405020304" pitchFamily="18" charset="0"/>
              <a:cs typeface="Times New Roman" panose="02020603050405020304" pitchFamily="18" charset="0"/>
            </a:endParaRPr>
          </a:p>
          <a:p>
            <a:pPr marL="342900" indent="-342900">
              <a:buAutoNum type="arabicParenR"/>
            </a:pPr>
            <a:r>
              <a:rPr lang="en-US" sz="1600" dirty="0">
                <a:latin typeface="Times New Roman" panose="02020603050405020304" pitchFamily="18" charset="0"/>
                <a:cs typeface="Times New Roman" panose="02020603050405020304" pitchFamily="18" charset="0"/>
              </a:rPr>
              <a:t>User Authentication - User authentication is a critical component of the system that ensures that only authorized personnel can access and modify inventory data. The system will support multi-factor authentication (MFA) to add an extra layer of security. Users will be categorized based on roles, such as administrators, inventory managers, and sales staff, ensuring that each has appropriate access levels. The system will log all login attempts and notify administrators of failed attempts to prevent unauthorized access. </a:t>
            </a:r>
          </a:p>
          <a:p>
            <a:pPr marL="342900" indent="-342900">
              <a:buAutoNum type="arabicParenR"/>
            </a:pPr>
            <a:r>
              <a:rPr lang="en-US" sz="1600" dirty="0">
                <a:latin typeface="Times New Roman" panose="02020603050405020304" pitchFamily="18" charset="0"/>
                <a:cs typeface="Times New Roman" panose="02020603050405020304" pitchFamily="18" charset="0"/>
              </a:rPr>
              <a:t>Inventory Tracking - The inventory tracking module will allow real-time monitoring of stock levels across multiple locations. Each item will have a unique identifier, and barcode scanning will be integrated for accurate and efficient stock management. Automated alerts will notify managers when stock reaches a predefined threshold, enabling timely restocking. The system will also track expiration dates for perishable goods, reducing waste and preventing stock shortages. </a:t>
            </a:r>
          </a:p>
          <a:p>
            <a:pPr marL="342900" indent="-342900">
              <a:buAutoNum type="arabicParenR"/>
            </a:pPr>
            <a:r>
              <a:rPr lang="en-US" sz="1600" dirty="0">
                <a:latin typeface="Times New Roman" panose="02020603050405020304" pitchFamily="18" charset="0"/>
                <a:cs typeface="Times New Roman" panose="02020603050405020304" pitchFamily="18" charset="0"/>
              </a:rPr>
              <a:t>Order Management - Order management will handle purchase orders from suppliers and sales orders from customers. The system will allow businesses to automate order processing, track shipments, and generate invoices. It will support bulk ordering, order cancellation, and modification. Integration with third-party supplier APIs will enable automatic order placement when stock levels fall below the set limit. The system will maintain order histories for auditing purposes. </a:t>
            </a:r>
          </a:p>
          <a:p>
            <a:pPr marL="342900" indent="-342900">
              <a:buAutoNum type="arabicParenR"/>
            </a:pPr>
            <a:r>
              <a:rPr lang="en-US" sz="1600" dirty="0">
                <a:latin typeface="Times New Roman" panose="02020603050405020304" pitchFamily="18" charset="0"/>
                <a:cs typeface="Times New Roman" panose="02020603050405020304" pitchFamily="18" charset="0"/>
              </a:rPr>
              <a:t> Reporting and Analytics - Reporting and analytics will provide insights into stock movement, sales trends, and supplier performance. The system will generate real-time reports on stock levels, order status, and revenue trends. Advanced analytics will use predictive modeling to help businesses optimize stock levels and avoid overstocking. Export options for reports will include PDF, Excel, and CSV formats, ensuring compatibility with external accounting systems.</a:t>
            </a:r>
          </a:p>
        </p:txBody>
      </p:sp>
      <p:sp>
        <p:nvSpPr>
          <p:cNvPr id="6" name="Footer Placeholder 5">
            <a:extLst>
              <a:ext uri="{FF2B5EF4-FFF2-40B4-BE49-F238E27FC236}">
                <a16:creationId xmlns:a16="http://schemas.microsoft.com/office/drawing/2014/main" id="{DE7CD9E0-8CC3-6421-0F77-6FB620F79D71}"/>
              </a:ext>
            </a:extLst>
          </p:cNvPr>
          <p:cNvSpPr>
            <a:spLocks noGrp="1"/>
          </p:cNvSpPr>
          <p:nvPr>
            <p:ph type="ftr" sz="quarter" idx="11"/>
          </p:nvPr>
        </p:nvSpPr>
        <p:spPr/>
        <p:txBody>
          <a:bodyPr/>
          <a:lstStyle/>
          <a:p>
            <a:r>
              <a:rPr lang="fr-FR"/>
              <a:t>VIT - SCOPE - SEP LAB - VL2024250503895- L13+L14</a:t>
            </a:r>
            <a:endParaRPr lang="en-IN" dirty="0"/>
          </a:p>
        </p:txBody>
      </p:sp>
      <p:sp>
        <p:nvSpPr>
          <p:cNvPr id="7" name="Slide Number Placeholder 6">
            <a:extLst>
              <a:ext uri="{FF2B5EF4-FFF2-40B4-BE49-F238E27FC236}">
                <a16:creationId xmlns:a16="http://schemas.microsoft.com/office/drawing/2014/main" id="{138F1401-658E-26DF-80F8-44F5ADFB0B8F}"/>
              </a:ext>
            </a:extLst>
          </p:cNvPr>
          <p:cNvSpPr>
            <a:spLocks noGrp="1"/>
          </p:cNvSpPr>
          <p:nvPr>
            <p:ph type="sldNum" sz="quarter" idx="12"/>
          </p:nvPr>
        </p:nvSpPr>
        <p:spPr/>
        <p:txBody>
          <a:bodyPr/>
          <a:lstStyle/>
          <a:p>
            <a:fld id="{2E46E68F-4D7D-414D-B99A-A4DCB9B0ECF7}" type="slidenum">
              <a:rPr lang="en-IN" smtClean="0"/>
              <a:t>6</a:t>
            </a:fld>
            <a:endParaRPr lang="en-IN"/>
          </a:p>
        </p:txBody>
      </p:sp>
    </p:spTree>
    <p:extLst>
      <p:ext uri="{BB962C8B-B14F-4D97-AF65-F5344CB8AC3E}">
        <p14:creationId xmlns:p14="http://schemas.microsoft.com/office/powerpoint/2010/main" val="413933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7</a:t>
            </a:fld>
            <a:endParaRPr lang="en-IN"/>
          </a:p>
        </p:txBody>
      </p:sp>
      <p:sp>
        <p:nvSpPr>
          <p:cNvPr id="6" name="Rectangle 5"/>
          <p:cNvSpPr/>
          <p:nvPr/>
        </p:nvSpPr>
        <p:spPr>
          <a:xfrm>
            <a:off x="184048" y="135057"/>
            <a:ext cx="11169752" cy="6586418"/>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Non-Functional Requirements : </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Performance Requirements - The system should be capable of handling at least 10,000 concurrent users without significant latency. Inventory search queries should return results within 2 seconds under normal operating conditions. The system will use caching mechanisms to enhance response time and optimize database performance. Load balancing techniques will be implemented to distribute traffic efficiently, ensuring high-speed operations even during peak hours.</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2) Safety Requirements - Safety features will ensure that the system is resistant to power failures and other unexpected events. Automated backup mechanisms will be in place to prevent data loss, with backups scheduled daily and stored securely in encrypted cloud storage. In case of hardware failures, the system will support automatic failover to backup servers, ensuring continuous availability. Additionally, an emergency shutdown mechanism will be implemented to prevent data corruption in the event of a system crash.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Security Requirements - Security will be a top priority, ensuring that inventory data remains confidential and protected from unauthorized access. Data encryption will be implemented for all sensitive data. Role-based access control (RBAC) will be enforced to limit user privileges. The system will comply with industry security standards, ensuring secure handling of financial transactions. Logs of all user activities will be maintained for audit purposes.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Software Quality Attributes -The system will prioritize usability, ensuring that even non-technical users can navigate the interface with ease. A responsive design will ensure compatibility across desktops, tablets, and mobile devices. Scalability will be a key consideration, allowing the system to expand as the business grows. High reliability will be achieved through rigorous testing and failover mechanisms, ensuring minimal downtime. Maintainability will be supported through modular coding practices, allowing for easy updates and feature enhancements.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33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E551E-450F-896B-8E95-66492C8BD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44456-CC2E-1900-6FE8-AF05AA6DDE89}"/>
              </a:ext>
            </a:extLst>
          </p:cNvPr>
          <p:cNvSpPr>
            <a:spLocks noGrp="1"/>
          </p:cNvSpPr>
          <p:nvPr>
            <p:ph type="title"/>
          </p:nvPr>
        </p:nvSpPr>
        <p:spPr/>
        <p:txBody>
          <a:bodyPr>
            <a:normAutofit/>
          </a:bodyPr>
          <a:lstStyle/>
          <a:p>
            <a:pPr algn="ct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UML - Diagrams</a:t>
            </a:r>
            <a:endParaRPr lang="en-IN" sz="6600" dirty="0"/>
          </a:p>
        </p:txBody>
      </p:sp>
      <p:sp>
        <p:nvSpPr>
          <p:cNvPr id="3" name="Content Placeholder 2">
            <a:extLst>
              <a:ext uri="{FF2B5EF4-FFF2-40B4-BE49-F238E27FC236}">
                <a16:creationId xmlns:a16="http://schemas.microsoft.com/office/drawing/2014/main" id="{CB492860-9618-109B-36B6-35936B773D36}"/>
              </a:ext>
            </a:extLst>
          </p:cNvPr>
          <p:cNvSpPr>
            <a:spLocks noGrp="1"/>
          </p:cNvSpPr>
          <p:nvPr>
            <p:ph idx="1"/>
          </p:nvPr>
        </p:nvSpPr>
        <p:spPr>
          <a:xfrm>
            <a:off x="336755" y="1363509"/>
            <a:ext cx="10515600" cy="465291"/>
          </a:xfrm>
        </p:spPr>
        <p:txBody>
          <a:bodyPr>
            <a:normAutofit/>
          </a:bodyPr>
          <a:lstStyle/>
          <a:p>
            <a:r>
              <a:rPr lang="en-US" sz="2400" dirty="0">
                <a:latin typeface="Times New Roman" panose="02020603050405020304" pitchFamily="18" charset="0"/>
                <a:cs typeface="Times New Roman" panose="02020603050405020304" pitchFamily="18" charset="0"/>
              </a:rPr>
              <a:t>use-case diagram</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7D09ABC-ACD5-BFD8-2097-0E75F2CF18C8}"/>
              </a:ext>
            </a:extLst>
          </p:cNvPr>
          <p:cNvSpPr>
            <a:spLocks noGrp="1"/>
          </p:cNvSpPr>
          <p:nvPr>
            <p:ph type="ftr" sz="quarter" idx="11"/>
          </p:nvPr>
        </p:nvSpPr>
        <p:spPr/>
        <p:txBody>
          <a:bodyPr/>
          <a:lstStyle/>
          <a:p>
            <a:r>
              <a:rPr lang="fr-FR"/>
              <a:t>VIT - SCOPE - SEP LAB - VL2024250503895- L13+L14</a:t>
            </a:r>
            <a:endParaRPr lang="en-IN" dirty="0"/>
          </a:p>
        </p:txBody>
      </p:sp>
      <p:sp>
        <p:nvSpPr>
          <p:cNvPr id="7" name="Slide Number Placeholder 6">
            <a:extLst>
              <a:ext uri="{FF2B5EF4-FFF2-40B4-BE49-F238E27FC236}">
                <a16:creationId xmlns:a16="http://schemas.microsoft.com/office/drawing/2014/main" id="{BCD2ADEF-F380-DB7F-AFDF-6179C6DAB60D}"/>
              </a:ext>
            </a:extLst>
          </p:cNvPr>
          <p:cNvSpPr>
            <a:spLocks noGrp="1"/>
          </p:cNvSpPr>
          <p:nvPr>
            <p:ph type="sldNum" sz="quarter" idx="12"/>
          </p:nvPr>
        </p:nvSpPr>
        <p:spPr/>
        <p:txBody>
          <a:bodyPr/>
          <a:lstStyle/>
          <a:p>
            <a:fld id="{2E46E68F-4D7D-414D-B99A-A4DCB9B0ECF7}" type="slidenum">
              <a:rPr lang="en-IN" smtClean="0"/>
              <a:t>8</a:t>
            </a:fld>
            <a:endParaRPr lang="en-IN"/>
          </a:p>
        </p:txBody>
      </p:sp>
      <p:pic>
        <p:nvPicPr>
          <p:cNvPr id="8" name="Picture 7" descr="A diagram of a product&#10;&#10;AI-generated content may be incorrect.">
            <a:extLst>
              <a:ext uri="{FF2B5EF4-FFF2-40B4-BE49-F238E27FC236}">
                <a16:creationId xmlns:a16="http://schemas.microsoft.com/office/drawing/2014/main" id="{69BE926A-815D-09CC-F7E7-B96BBF39C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17" y="1363509"/>
            <a:ext cx="8176591" cy="5129366"/>
          </a:xfrm>
          <a:prstGeom prst="rect">
            <a:avLst/>
          </a:prstGeom>
        </p:spPr>
      </p:pic>
    </p:spTree>
    <p:extLst>
      <p:ext uri="{BB962C8B-B14F-4D97-AF65-F5344CB8AC3E}">
        <p14:creationId xmlns:p14="http://schemas.microsoft.com/office/powerpoint/2010/main" val="366342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a:t>VIT - SCOPE - SEP LAB - VL2024250503895- L13+L14</a:t>
            </a:r>
            <a:endParaRPr lang="en-IN"/>
          </a:p>
        </p:txBody>
      </p:sp>
      <p:sp>
        <p:nvSpPr>
          <p:cNvPr id="5" name="Slide Number Placeholder 4"/>
          <p:cNvSpPr>
            <a:spLocks noGrp="1"/>
          </p:cNvSpPr>
          <p:nvPr>
            <p:ph type="sldNum" sz="quarter" idx="12"/>
          </p:nvPr>
        </p:nvSpPr>
        <p:spPr/>
        <p:txBody>
          <a:bodyPr/>
          <a:lstStyle/>
          <a:p>
            <a:fld id="{2E46E68F-4D7D-414D-B99A-A4DCB9B0ECF7}" type="slidenum">
              <a:rPr lang="en-IN" smtClean="0"/>
              <a:t>9</a:t>
            </a:fld>
            <a:endParaRPr lang="en-IN"/>
          </a:p>
        </p:txBody>
      </p:sp>
      <p:sp>
        <p:nvSpPr>
          <p:cNvPr id="6" name="Rectangle 5"/>
          <p:cNvSpPr/>
          <p:nvPr/>
        </p:nvSpPr>
        <p:spPr>
          <a:xfrm>
            <a:off x="510900" y="461805"/>
            <a:ext cx="2050561"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 class diagram</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184" y="1086352"/>
            <a:ext cx="10027616" cy="5138761"/>
          </a:xfrm>
          <a:prstGeom prst="rect">
            <a:avLst/>
          </a:prstGeom>
        </p:spPr>
      </p:pic>
    </p:spTree>
    <p:extLst>
      <p:ext uri="{BB962C8B-B14F-4D97-AF65-F5344CB8AC3E}">
        <p14:creationId xmlns:p14="http://schemas.microsoft.com/office/powerpoint/2010/main" val="488525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248</TotalTime>
  <Words>1812</Words>
  <Application>Microsoft Macintosh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Courier New</vt:lpstr>
      <vt:lpstr>Times New Roman</vt:lpstr>
      <vt:lpstr>Office Theme</vt:lpstr>
      <vt:lpstr>Inventory Management System</vt:lpstr>
      <vt:lpstr>Inventory Management System </vt:lpstr>
      <vt:lpstr>PowerPoint Presentation</vt:lpstr>
      <vt:lpstr>Work Breakdown Structure</vt:lpstr>
      <vt:lpstr>PowerPoint Presentation</vt:lpstr>
      <vt:lpstr>SRS Document</vt:lpstr>
      <vt:lpstr>PowerPoint Presentation</vt:lpstr>
      <vt:lpstr>UML - Diagrams</vt:lpstr>
      <vt:lpstr>PowerPoint Presentation</vt:lpstr>
      <vt:lpstr>PowerPoint Presentation</vt:lpstr>
      <vt:lpstr>PowerPoint Presentation</vt:lpstr>
      <vt:lpstr>Testing</vt:lpstr>
      <vt:lpstr>PowerPoint Presentation</vt:lpstr>
      <vt:lpstr>PowerPoint Presentation</vt:lpstr>
      <vt:lpstr>Project – UI Screenshots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Gunasekar M</dc:creator>
  <cp:lastModifiedBy>Akshat Agrawal</cp:lastModifiedBy>
  <cp:revision>19</cp:revision>
  <dcterms:created xsi:type="dcterms:W3CDTF">2025-03-24T04:35:42Z</dcterms:created>
  <dcterms:modified xsi:type="dcterms:W3CDTF">2025-04-02T02:41:20Z</dcterms:modified>
</cp:coreProperties>
</file>