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Open Sauce" panose="020B0604020202020204" charset="0"/>
      <p:regular r:id="rId5"/>
    </p:embeddedFont>
    <p:embeddedFont>
      <p:font typeface="Open Sans Bold" panose="020B0806030504020204" pitchFamily="34" charset="0"/>
      <p:bold r:id="rId6"/>
    </p:embeddedFont>
    <p:embeddedFont>
      <p:font typeface="Open Sauce Bold" panose="020B0604020202020204" charset="0"/>
      <p:regular r:id="rId7"/>
    </p:embeddedFont>
    <p:embeddedFont>
      <p:font typeface="Public Sans Bold" panose="020B060402020202020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3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0.jpe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18.sv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4905" y="5642237"/>
            <a:ext cx="2264637" cy="1659361"/>
          </a:xfrm>
          <a:custGeom>
            <a:avLst/>
            <a:gdLst/>
            <a:ahLst/>
            <a:cxnLst/>
            <a:rect l="l" t="t" r="r" b="b"/>
            <a:pathLst>
              <a:path w="2264637" h="1659361">
                <a:moveTo>
                  <a:pt x="0" y="0"/>
                </a:moveTo>
                <a:lnTo>
                  <a:pt x="2264637" y="0"/>
                </a:lnTo>
                <a:lnTo>
                  <a:pt x="2264637" y="1659362"/>
                </a:lnTo>
                <a:lnTo>
                  <a:pt x="0" y="1659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588077" y="558156"/>
            <a:ext cx="7003085" cy="717617"/>
            <a:chOff x="0" y="0"/>
            <a:chExt cx="1844434" cy="18900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44434" cy="189002"/>
            </a:xfrm>
            <a:custGeom>
              <a:avLst/>
              <a:gdLst/>
              <a:ahLst/>
              <a:cxnLst/>
              <a:rect l="l" t="t" r="r" b="b"/>
              <a:pathLst>
                <a:path w="1844434" h="189002">
                  <a:moveTo>
                    <a:pt x="0" y="0"/>
                  </a:moveTo>
                  <a:lnTo>
                    <a:pt x="1844434" y="0"/>
                  </a:lnTo>
                  <a:lnTo>
                    <a:pt x="1844434" y="189002"/>
                  </a:lnTo>
                  <a:lnTo>
                    <a:pt x="0" y="189002"/>
                  </a:lnTo>
                  <a:close/>
                </a:path>
              </a:pathLst>
            </a:custGeom>
            <a:solidFill>
              <a:srgbClr val="106861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844434" cy="1985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5161817" y="1476830"/>
            <a:ext cx="6310064" cy="7781470"/>
          </a:xfrm>
          <a:custGeom>
            <a:avLst/>
            <a:gdLst/>
            <a:ahLst/>
            <a:cxnLst/>
            <a:rect l="l" t="t" r="r" b="b"/>
            <a:pathLst>
              <a:path w="6310064" h="7781470">
                <a:moveTo>
                  <a:pt x="0" y="0"/>
                </a:moveTo>
                <a:lnTo>
                  <a:pt x="6310064" y="0"/>
                </a:lnTo>
                <a:lnTo>
                  <a:pt x="6310064" y="7781470"/>
                </a:lnTo>
                <a:lnTo>
                  <a:pt x="0" y="7781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3453993" y="1669133"/>
            <a:ext cx="4137168" cy="8095177"/>
            <a:chOff x="0" y="0"/>
            <a:chExt cx="5516224" cy="10793569"/>
          </a:xfrm>
        </p:grpSpPr>
        <p:grpSp>
          <p:nvGrpSpPr>
            <p:cNvPr id="8" name="Group 8"/>
            <p:cNvGrpSpPr/>
            <p:nvPr/>
          </p:nvGrpSpPr>
          <p:grpSpPr>
            <a:xfrm>
              <a:off x="339855" y="0"/>
              <a:ext cx="5176369" cy="2024104"/>
              <a:chOff x="0" y="0"/>
              <a:chExt cx="1234628" cy="482774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234628" cy="482774"/>
              </a:xfrm>
              <a:custGeom>
                <a:avLst/>
                <a:gdLst/>
                <a:ahLst/>
                <a:cxnLst/>
                <a:rect l="l" t="t" r="r" b="b"/>
                <a:pathLst>
                  <a:path w="1234628" h="482774">
                    <a:moveTo>
                      <a:pt x="46438" y="0"/>
                    </a:moveTo>
                    <a:lnTo>
                      <a:pt x="1188190" y="0"/>
                    </a:lnTo>
                    <a:cubicBezTo>
                      <a:pt x="1213837" y="0"/>
                      <a:pt x="1234628" y="20791"/>
                      <a:pt x="1234628" y="46438"/>
                    </a:cubicBezTo>
                    <a:lnTo>
                      <a:pt x="1234628" y="436336"/>
                    </a:lnTo>
                    <a:cubicBezTo>
                      <a:pt x="1234628" y="461983"/>
                      <a:pt x="1213837" y="482774"/>
                      <a:pt x="1188190" y="482774"/>
                    </a:cubicBezTo>
                    <a:lnTo>
                      <a:pt x="46438" y="482774"/>
                    </a:lnTo>
                    <a:cubicBezTo>
                      <a:pt x="20791" y="482774"/>
                      <a:pt x="0" y="461983"/>
                      <a:pt x="0" y="436336"/>
                    </a:cubicBezTo>
                    <a:lnTo>
                      <a:pt x="0" y="46438"/>
                    </a:lnTo>
                    <a:cubicBezTo>
                      <a:pt x="0" y="20791"/>
                      <a:pt x="20791" y="0"/>
                      <a:pt x="464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775" cap="rnd">
                <a:solidFill>
                  <a:srgbClr val="106861"/>
                </a:solidFill>
                <a:prstDash val="solid"/>
                <a:round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1234628" cy="52087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5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983559" y="722475"/>
              <a:ext cx="4058813" cy="7518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1503"/>
                </a:lnSpc>
                <a:spcBef>
                  <a:spcPct val="0"/>
                </a:spcBef>
              </a:pPr>
              <a:r>
                <a:rPr lang="en-US" sz="1174">
                  <a:solidFill>
                    <a:srgbClr val="231F2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 physical or app-based button that patients press to trigger an immediate emergency alert.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063691" y="299700"/>
              <a:ext cx="3978682" cy="3464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96"/>
                </a:lnSpc>
                <a:spcBef>
                  <a:spcPct val="0"/>
                </a:spcBef>
              </a:pPr>
              <a:r>
                <a:rPr lang="en-US" sz="1715" b="1">
                  <a:solidFill>
                    <a:srgbClr val="333231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SOS Button:</a:t>
              </a:r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606579"/>
              <a:ext cx="816675" cy="816675"/>
            </a:xfrm>
            <a:custGeom>
              <a:avLst/>
              <a:gdLst/>
              <a:ahLst/>
              <a:cxnLst/>
              <a:rect l="l" t="t" r="r" b="b"/>
              <a:pathLst>
                <a:path w="816675" h="816675">
                  <a:moveTo>
                    <a:pt x="0" y="0"/>
                  </a:moveTo>
                  <a:lnTo>
                    <a:pt x="816675" y="0"/>
                  </a:lnTo>
                  <a:lnTo>
                    <a:pt x="816675" y="816675"/>
                  </a:lnTo>
                  <a:lnTo>
                    <a:pt x="0" y="8166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grpSp>
          <p:nvGrpSpPr>
            <p:cNvPr id="14" name="Group 14"/>
            <p:cNvGrpSpPr/>
            <p:nvPr/>
          </p:nvGrpSpPr>
          <p:grpSpPr>
            <a:xfrm>
              <a:off x="383474" y="2240647"/>
              <a:ext cx="5098595" cy="1993692"/>
              <a:chOff x="0" y="0"/>
              <a:chExt cx="1234628" cy="482774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234628" cy="482774"/>
              </a:xfrm>
              <a:custGeom>
                <a:avLst/>
                <a:gdLst/>
                <a:ahLst/>
                <a:cxnLst/>
                <a:rect l="l" t="t" r="r" b="b"/>
                <a:pathLst>
                  <a:path w="1234628" h="482774">
                    <a:moveTo>
                      <a:pt x="47146" y="0"/>
                    </a:moveTo>
                    <a:lnTo>
                      <a:pt x="1187481" y="0"/>
                    </a:lnTo>
                    <a:cubicBezTo>
                      <a:pt x="1199985" y="0"/>
                      <a:pt x="1211977" y="4967"/>
                      <a:pt x="1220819" y="13809"/>
                    </a:cubicBezTo>
                    <a:cubicBezTo>
                      <a:pt x="1229660" y="22651"/>
                      <a:pt x="1234628" y="34642"/>
                      <a:pt x="1234628" y="47146"/>
                    </a:cubicBezTo>
                    <a:lnTo>
                      <a:pt x="1234628" y="435627"/>
                    </a:lnTo>
                    <a:cubicBezTo>
                      <a:pt x="1234628" y="461666"/>
                      <a:pt x="1213519" y="482774"/>
                      <a:pt x="1187481" y="482774"/>
                    </a:cubicBezTo>
                    <a:lnTo>
                      <a:pt x="47146" y="482774"/>
                    </a:lnTo>
                    <a:cubicBezTo>
                      <a:pt x="21108" y="482774"/>
                      <a:pt x="0" y="461666"/>
                      <a:pt x="0" y="435627"/>
                    </a:cubicBezTo>
                    <a:lnTo>
                      <a:pt x="0" y="47146"/>
                    </a:lnTo>
                    <a:cubicBezTo>
                      <a:pt x="0" y="34642"/>
                      <a:pt x="4967" y="22651"/>
                      <a:pt x="13809" y="13809"/>
                    </a:cubicBezTo>
                    <a:cubicBezTo>
                      <a:pt x="22651" y="4967"/>
                      <a:pt x="34642" y="0"/>
                      <a:pt x="471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775" cap="rnd">
                <a:solidFill>
                  <a:srgbClr val="106861"/>
                </a:solidFill>
                <a:prstDash val="solid"/>
                <a:round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1234628" cy="520874"/>
              </a:xfrm>
              <a:prstGeom prst="rect">
                <a:avLst/>
              </a:prstGeom>
            </p:spPr>
            <p:txBody>
              <a:bodyPr lIns="50037" tIns="50037" rIns="50037" bIns="50037" rtlCol="0" anchor="ctr"/>
              <a:lstStyle/>
              <a:p>
                <a:pPr marL="0" lvl="0" indent="0" algn="ctr">
                  <a:lnSpc>
                    <a:spcPts val="275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1017506" y="2961506"/>
              <a:ext cx="3997830" cy="7312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1480"/>
                </a:lnSpc>
                <a:spcBef>
                  <a:spcPct val="0"/>
                </a:spcBef>
              </a:pPr>
              <a:r>
                <a:rPr lang="en-US" sz="1156">
                  <a:solidFill>
                    <a:srgbClr val="231F2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Allows patients to initiate an emergency alert using voice commands, helpful for those unable to press the button.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096434" y="2526319"/>
              <a:ext cx="3918902" cy="350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63"/>
                </a:lnSpc>
                <a:spcBef>
                  <a:spcPct val="0"/>
                </a:spcBef>
              </a:pPr>
              <a:r>
                <a:rPr lang="en-US" sz="1689" b="1">
                  <a:solidFill>
                    <a:srgbClr val="333231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SOS Voice Activation</a:t>
              </a:r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2786566"/>
              <a:ext cx="901855" cy="901855"/>
            </a:xfrm>
            <a:custGeom>
              <a:avLst/>
              <a:gdLst/>
              <a:ahLst/>
              <a:cxnLst/>
              <a:rect l="l" t="t" r="r" b="b"/>
              <a:pathLst>
                <a:path w="901855" h="901855">
                  <a:moveTo>
                    <a:pt x="0" y="0"/>
                  </a:moveTo>
                  <a:lnTo>
                    <a:pt x="901855" y="0"/>
                  </a:lnTo>
                  <a:lnTo>
                    <a:pt x="901855" y="901855"/>
                  </a:lnTo>
                  <a:lnTo>
                    <a:pt x="0" y="901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grpSp>
          <p:nvGrpSpPr>
            <p:cNvPr id="20" name="Group 20"/>
            <p:cNvGrpSpPr/>
            <p:nvPr/>
          </p:nvGrpSpPr>
          <p:grpSpPr>
            <a:xfrm>
              <a:off x="443793" y="4447423"/>
              <a:ext cx="5072431" cy="1983462"/>
              <a:chOff x="0" y="0"/>
              <a:chExt cx="1234628" cy="482774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234628" cy="482774"/>
              </a:xfrm>
              <a:custGeom>
                <a:avLst/>
                <a:gdLst/>
                <a:ahLst/>
                <a:cxnLst/>
                <a:rect l="l" t="t" r="r" b="b"/>
                <a:pathLst>
                  <a:path w="1234628" h="482774">
                    <a:moveTo>
                      <a:pt x="47390" y="0"/>
                    </a:moveTo>
                    <a:lnTo>
                      <a:pt x="1187238" y="0"/>
                    </a:lnTo>
                    <a:cubicBezTo>
                      <a:pt x="1199807" y="0"/>
                      <a:pt x="1211860" y="4993"/>
                      <a:pt x="1220748" y="13880"/>
                    </a:cubicBezTo>
                    <a:cubicBezTo>
                      <a:pt x="1229635" y="22767"/>
                      <a:pt x="1234628" y="34821"/>
                      <a:pt x="1234628" y="47390"/>
                    </a:cubicBezTo>
                    <a:lnTo>
                      <a:pt x="1234628" y="435384"/>
                    </a:lnTo>
                    <a:cubicBezTo>
                      <a:pt x="1234628" y="447953"/>
                      <a:pt x="1229635" y="460006"/>
                      <a:pt x="1220748" y="468894"/>
                    </a:cubicBezTo>
                    <a:cubicBezTo>
                      <a:pt x="1211860" y="477781"/>
                      <a:pt x="1199807" y="482774"/>
                      <a:pt x="1187238" y="482774"/>
                    </a:cubicBezTo>
                    <a:lnTo>
                      <a:pt x="47390" y="482774"/>
                    </a:lnTo>
                    <a:cubicBezTo>
                      <a:pt x="34821" y="482774"/>
                      <a:pt x="22767" y="477781"/>
                      <a:pt x="13880" y="468894"/>
                    </a:cubicBezTo>
                    <a:cubicBezTo>
                      <a:pt x="4993" y="460006"/>
                      <a:pt x="0" y="447953"/>
                      <a:pt x="0" y="435384"/>
                    </a:cubicBezTo>
                    <a:lnTo>
                      <a:pt x="0" y="47390"/>
                    </a:lnTo>
                    <a:cubicBezTo>
                      <a:pt x="0" y="34821"/>
                      <a:pt x="4993" y="22767"/>
                      <a:pt x="13880" y="13880"/>
                    </a:cubicBezTo>
                    <a:cubicBezTo>
                      <a:pt x="22767" y="4993"/>
                      <a:pt x="34821" y="0"/>
                      <a:pt x="47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775" cap="rnd">
                <a:solidFill>
                  <a:srgbClr val="106861"/>
                </a:solidFill>
                <a:prstDash val="solid"/>
                <a:round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1234628" cy="520874"/>
              </a:xfrm>
              <a:prstGeom prst="rect">
                <a:avLst/>
              </a:prstGeom>
            </p:spPr>
            <p:txBody>
              <a:bodyPr lIns="49780" tIns="49780" rIns="49780" bIns="49780" rtlCol="0" anchor="ctr"/>
              <a:lstStyle/>
              <a:p>
                <a:pPr marL="0" lvl="0" indent="0" algn="ctr">
                  <a:lnSpc>
                    <a:spcPts val="275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1074572" y="5164534"/>
              <a:ext cx="3977315" cy="972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473"/>
                </a:lnSpc>
              </a:pPr>
              <a:r>
                <a:rPr lang="en-US" sz="1150">
                  <a:solidFill>
                    <a:srgbClr val="231F2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Integration with wearable devices to monitor vitals; sends automatic alerts if abnormal heart rates are detected.</a:t>
              </a:r>
            </a:p>
            <a:p>
              <a:pPr marL="0" lvl="0" indent="0" algn="l">
                <a:lnSpc>
                  <a:spcPts val="1473"/>
                </a:lnSpc>
                <a:spcBef>
                  <a:spcPct val="0"/>
                </a:spcBef>
              </a:pPr>
              <a:endParaRPr lang="en-US" sz="115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153094" y="4722056"/>
              <a:ext cx="3898792" cy="3585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52"/>
                </a:lnSpc>
                <a:spcBef>
                  <a:spcPct val="0"/>
                </a:spcBef>
              </a:pPr>
              <a:r>
                <a:rPr lang="en-US" sz="1681" b="1">
                  <a:solidFill>
                    <a:srgbClr val="333231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Heart Beat Alert</a:t>
              </a:r>
            </a:p>
          </p:txBody>
        </p:sp>
        <p:sp>
          <p:nvSpPr>
            <p:cNvPr id="25" name="Freeform 25"/>
            <p:cNvSpPr/>
            <p:nvPr/>
          </p:nvSpPr>
          <p:spPr>
            <a:xfrm>
              <a:off x="110762" y="5027034"/>
              <a:ext cx="800277" cy="810593"/>
            </a:xfrm>
            <a:custGeom>
              <a:avLst/>
              <a:gdLst/>
              <a:ahLst/>
              <a:cxnLst/>
              <a:rect l="l" t="t" r="r" b="b"/>
              <a:pathLst>
                <a:path w="800277" h="810593">
                  <a:moveTo>
                    <a:pt x="0" y="0"/>
                  </a:moveTo>
                  <a:lnTo>
                    <a:pt x="800277" y="0"/>
                  </a:lnTo>
                  <a:lnTo>
                    <a:pt x="800277" y="810594"/>
                  </a:lnTo>
                  <a:lnTo>
                    <a:pt x="0" y="8105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grpSp>
          <p:nvGrpSpPr>
            <p:cNvPr id="26" name="Group 26"/>
            <p:cNvGrpSpPr/>
            <p:nvPr/>
          </p:nvGrpSpPr>
          <p:grpSpPr>
            <a:xfrm>
              <a:off x="339855" y="6643969"/>
              <a:ext cx="5176369" cy="2024104"/>
              <a:chOff x="0" y="0"/>
              <a:chExt cx="1234628" cy="482774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234628" cy="482774"/>
              </a:xfrm>
              <a:custGeom>
                <a:avLst/>
                <a:gdLst/>
                <a:ahLst/>
                <a:cxnLst/>
                <a:rect l="l" t="t" r="r" b="b"/>
                <a:pathLst>
                  <a:path w="1234628" h="482774">
                    <a:moveTo>
                      <a:pt x="46438" y="0"/>
                    </a:moveTo>
                    <a:lnTo>
                      <a:pt x="1188190" y="0"/>
                    </a:lnTo>
                    <a:cubicBezTo>
                      <a:pt x="1213837" y="0"/>
                      <a:pt x="1234628" y="20791"/>
                      <a:pt x="1234628" y="46438"/>
                    </a:cubicBezTo>
                    <a:lnTo>
                      <a:pt x="1234628" y="436336"/>
                    </a:lnTo>
                    <a:cubicBezTo>
                      <a:pt x="1234628" y="461983"/>
                      <a:pt x="1213837" y="482774"/>
                      <a:pt x="1188190" y="482774"/>
                    </a:cubicBezTo>
                    <a:lnTo>
                      <a:pt x="46438" y="482774"/>
                    </a:lnTo>
                    <a:cubicBezTo>
                      <a:pt x="20791" y="482774"/>
                      <a:pt x="0" y="461983"/>
                      <a:pt x="0" y="436336"/>
                    </a:cubicBezTo>
                    <a:lnTo>
                      <a:pt x="0" y="46438"/>
                    </a:lnTo>
                    <a:cubicBezTo>
                      <a:pt x="0" y="20791"/>
                      <a:pt x="20791" y="0"/>
                      <a:pt x="464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775" cap="rnd">
                <a:solidFill>
                  <a:srgbClr val="106861"/>
                </a:solidFill>
                <a:prstDash val="solid"/>
                <a:round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38100"/>
                <a:ext cx="1234628" cy="52087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75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983559" y="7366444"/>
              <a:ext cx="4058813" cy="10013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1503"/>
                </a:lnSpc>
                <a:spcBef>
                  <a:spcPct val="0"/>
                </a:spcBef>
              </a:pPr>
              <a:r>
                <a:rPr lang="en-US" sz="1174">
                  <a:solidFill>
                    <a:srgbClr val="231F2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Secure in-app chat or voice,video call between the patient and the nurse for real-time communication during emergencies or non-critical queries.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063691" y="6943669"/>
              <a:ext cx="3978682" cy="3464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96"/>
                </a:lnSpc>
                <a:spcBef>
                  <a:spcPct val="0"/>
                </a:spcBef>
              </a:pPr>
              <a:r>
                <a:rPr lang="en-US" sz="1715" b="1">
                  <a:solidFill>
                    <a:srgbClr val="333231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Chat/Video call with Nurse:</a:t>
              </a:r>
            </a:p>
          </p:txBody>
        </p:sp>
        <p:sp>
          <p:nvSpPr>
            <p:cNvPr id="31" name="Freeform 31"/>
            <p:cNvSpPr/>
            <p:nvPr/>
          </p:nvSpPr>
          <p:spPr>
            <a:xfrm>
              <a:off x="0" y="7250548"/>
              <a:ext cx="816675" cy="816675"/>
            </a:xfrm>
            <a:custGeom>
              <a:avLst/>
              <a:gdLst/>
              <a:ahLst/>
              <a:cxnLst/>
              <a:rect l="l" t="t" r="r" b="b"/>
              <a:pathLst>
                <a:path w="816675" h="816675">
                  <a:moveTo>
                    <a:pt x="0" y="0"/>
                  </a:moveTo>
                  <a:lnTo>
                    <a:pt x="816675" y="0"/>
                  </a:lnTo>
                  <a:lnTo>
                    <a:pt x="816675" y="816675"/>
                  </a:lnTo>
                  <a:lnTo>
                    <a:pt x="0" y="8166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grpSp>
          <p:nvGrpSpPr>
            <p:cNvPr id="32" name="Group 32"/>
            <p:cNvGrpSpPr/>
            <p:nvPr/>
          </p:nvGrpSpPr>
          <p:grpSpPr>
            <a:xfrm>
              <a:off x="385864" y="8787456"/>
              <a:ext cx="5130361" cy="2006114"/>
              <a:chOff x="0" y="0"/>
              <a:chExt cx="1234628" cy="482774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234628" cy="482774"/>
              </a:xfrm>
              <a:custGeom>
                <a:avLst/>
                <a:gdLst/>
                <a:ahLst/>
                <a:cxnLst/>
                <a:rect l="l" t="t" r="r" b="b"/>
                <a:pathLst>
                  <a:path w="1234628" h="482774">
                    <a:moveTo>
                      <a:pt x="46855" y="0"/>
                    </a:moveTo>
                    <a:lnTo>
                      <a:pt x="1187773" y="0"/>
                    </a:lnTo>
                    <a:cubicBezTo>
                      <a:pt x="1200200" y="0"/>
                      <a:pt x="1212117" y="4936"/>
                      <a:pt x="1220904" y="13723"/>
                    </a:cubicBezTo>
                    <a:cubicBezTo>
                      <a:pt x="1229691" y="22510"/>
                      <a:pt x="1234628" y="34428"/>
                      <a:pt x="1234628" y="46855"/>
                    </a:cubicBezTo>
                    <a:lnTo>
                      <a:pt x="1234628" y="435919"/>
                    </a:lnTo>
                    <a:cubicBezTo>
                      <a:pt x="1234628" y="461796"/>
                      <a:pt x="1213650" y="482774"/>
                      <a:pt x="1187773" y="482774"/>
                    </a:cubicBezTo>
                    <a:lnTo>
                      <a:pt x="46855" y="482774"/>
                    </a:lnTo>
                    <a:cubicBezTo>
                      <a:pt x="20977" y="482774"/>
                      <a:pt x="0" y="461796"/>
                      <a:pt x="0" y="435919"/>
                    </a:cubicBezTo>
                    <a:lnTo>
                      <a:pt x="0" y="46855"/>
                    </a:lnTo>
                    <a:cubicBezTo>
                      <a:pt x="0" y="20977"/>
                      <a:pt x="20977" y="0"/>
                      <a:pt x="468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775" cap="rnd">
                <a:solidFill>
                  <a:srgbClr val="106861"/>
                </a:solidFill>
                <a:prstDash val="solid"/>
                <a:round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38100"/>
                <a:ext cx="1234628" cy="520874"/>
              </a:xfrm>
              <a:prstGeom prst="rect">
                <a:avLst/>
              </a:prstGeom>
            </p:spPr>
            <p:txBody>
              <a:bodyPr lIns="50348" tIns="50348" rIns="50348" bIns="50348" rtlCol="0" anchor="ctr"/>
              <a:lstStyle/>
              <a:p>
                <a:pPr marL="0" lvl="0" indent="0" algn="ctr">
                  <a:lnSpc>
                    <a:spcPts val="275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1023846" y="9512865"/>
              <a:ext cx="4022738" cy="7357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1489"/>
                </a:lnSpc>
                <a:spcBef>
                  <a:spcPct val="0"/>
                </a:spcBef>
              </a:pPr>
              <a:r>
                <a:rPr lang="en-US" sz="1163">
                  <a:solidFill>
                    <a:srgbClr val="231F2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Patients can track the nurse's live location and estimated time of arrival after the alert is accepted.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103265" y="9074967"/>
              <a:ext cx="3943319" cy="352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76"/>
                </a:lnSpc>
                <a:spcBef>
                  <a:spcPct val="0"/>
                </a:spcBef>
              </a:pPr>
              <a:r>
                <a:rPr lang="en-US" sz="1700" b="1">
                  <a:solidFill>
                    <a:srgbClr val="333231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Track Nurse in Real-Time</a:t>
              </a:r>
            </a:p>
          </p:txBody>
        </p:sp>
        <p:sp>
          <p:nvSpPr>
            <p:cNvPr id="37" name="Freeform 37"/>
            <p:cNvSpPr/>
            <p:nvPr/>
          </p:nvSpPr>
          <p:spPr>
            <a:xfrm>
              <a:off x="0" y="9336776"/>
              <a:ext cx="907474" cy="907474"/>
            </a:xfrm>
            <a:custGeom>
              <a:avLst/>
              <a:gdLst/>
              <a:ahLst/>
              <a:cxnLst/>
              <a:rect l="l" t="t" r="r" b="b"/>
              <a:pathLst>
                <a:path w="907474" h="907474">
                  <a:moveTo>
                    <a:pt x="0" y="0"/>
                  </a:moveTo>
                  <a:lnTo>
                    <a:pt x="907474" y="0"/>
                  </a:lnTo>
                  <a:lnTo>
                    <a:pt x="907474" y="907474"/>
                  </a:lnTo>
                  <a:lnTo>
                    <a:pt x="0" y="9074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38" name="Freeform 38"/>
          <p:cNvSpPr/>
          <p:nvPr/>
        </p:nvSpPr>
        <p:spPr>
          <a:xfrm>
            <a:off x="11467223" y="1976434"/>
            <a:ext cx="1737536" cy="1157432"/>
          </a:xfrm>
          <a:custGeom>
            <a:avLst/>
            <a:gdLst/>
            <a:ahLst/>
            <a:cxnLst/>
            <a:rect l="l" t="t" r="r" b="b"/>
            <a:pathLst>
              <a:path w="1737536" h="1157432">
                <a:moveTo>
                  <a:pt x="0" y="0"/>
                </a:moveTo>
                <a:lnTo>
                  <a:pt x="1737536" y="0"/>
                </a:lnTo>
                <a:lnTo>
                  <a:pt x="1737536" y="1157432"/>
                </a:lnTo>
                <a:lnTo>
                  <a:pt x="0" y="115743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11567131" y="3353996"/>
            <a:ext cx="1886862" cy="1526000"/>
          </a:xfrm>
          <a:custGeom>
            <a:avLst/>
            <a:gdLst/>
            <a:ahLst/>
            <a:cxnLst/>
            <a:rect l="l" t="t" r="r" b="b"/>
            <a:pathLst>
              <a:path w="1886862" h="1526000">
                <a:moveTo>
                  <a:pt x="0" y="0"/>
                </a:moveTo>
                <a:lnTo>
                  <a:pt x="1886862" y="0"/>
                </a:lnTo>
                <a:lnTo>
                  <a:pt x="1886862" y="1526000"/>
                </a:lnTo>
                <a:lnTo>
                  <a:pt x="0" y="1526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11841277" y="5143500"/>
            <a:ext cx="1363482" cy="1172594"/>
          </a:xfrm>
          <a:custGeom>
            <a:avLst/>
            <a:gdLst/>
            <a:ahLst/>
            <a:cxnLst/>
            <a:rect l="l" t="t" r="r" b="b"/>
            <a:pathLst>
              <a:path w="1363482" h="1172594">
                <a:moveTo>
                  <a:pt x="0" y="0"/>
                </a:moveTo>
                <a:lnTo>
                  <a:pt x="1363482" y="0"/>
                </a:lnTo>
                <a:lnTo>
                  <a:pt x="1363482" y="1172594"/>
                </a:lnTo>
                <a:lnTo>
                  <a:pt x="0" y="117259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41"/>
          <p:cNvSpPr/>
          <p:nvPr/>
        </p:nvSpPr>
        <p:spPr>
          <a:xfrm>
            <a:off x="11915872" y="6735194"/>
            <a:ext cx="1413666" cy="1413666"/>
          </a:xfrm>
          <a:custGeom>
            <a:avLst/>
            <a:gdLst/>
            <a:ahLst/>
            <a:cxnLst/>
            <a:rect l="l" t="t" r="r" b="b"/>
            <a:pathLst>
              <a:path w="1413666" h="1413666">
                <a:moveTo>
                  <a:pt x="0" y="0"/>
                </a:moveTo>
                <a:lnTo>
                  <a:pt x="1413666" y="0"/>
                </a:lnTo>
                <a:lnTo>
                  <a:pt x="1413666" y="1413666"/>
                </a:lnTo>
                <a:lnTo>
                  <a:pt x="0" y="141366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grpSp>
        <p:nvGrpSpPr>
          <p:cNvPr id="42" name="Group 42"/>
          <p:cNvGrpSpPr/>
          <p:nvPr/>
        </p:nvGrpSpPr>
        <p:grpSpPr>
          <a:xfrm>
            <a:off x="10239657" y="320137"/>
            <a:ext cx="7699923" cy="9444173"/>
            <a:chOff x="0" y="0"/>
            <a:chExt cx="2027963" cy="2487354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2027963" cy="2487354"/>
            </a:xfrm>
            <a:custGeom>
              <a:avLst/>
              <a:gdLst/>
              <a:ahLst/>
              <a:cxnLst/>
              <a:rect l="l" t="t" r="r" b="b"/>
              <a:pathLst>
                <a:path w="2027963" h="2487354">
                  <a:moveTo>
                    <a:pt x="0" y="0"/>
                  </a:moveTo>
                  <a:lnTo>
                    <a:pt x="2027963" y="0"/>
                  </a:lnTo>
                  <a:lnTo>
                    <a:pt x="2027963" y="2487354"/>
                  </a:lnTo>
                  <a:lnTo>
                    <a:pt x="0" y="24873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4" name="TextBox 44"/>
            <p:cNvSpPr txBox="1"/>
            <p:nvPr/>
          </p:nvSpPr>
          <p:spPr>
            <a:xfrm>
              <a:off x="0" y="-9525"/>
              <a:ext cx="2027963" cy="2496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sp>
        <p:nvSpPr>
          <p:cNvPr id="45" name="Freeform 45"/>
          <p:cNvSpPr/>
          <p:nvPr/>
        </p:nvSpPr>
        <p:spPr>
          <a:xfrm>
            <a:off x="11663461" y="8567960"/>
            <a:ext cx="1694203" cy="952989"/>
          </a:xfrm>
          <a:custGeom>
            <a:avLst/>
            <a:gdLst/>
            <a:ahLst/>
            <a:cxnLst/>
            <a:rect l="l" t="t" r="r" b="b"/>
            <a:pathLst>
              <a:path w="1694203" h="952989">
                <a:moveTo>
                  <a:pt x="0" y="0"/>
                </a:moveTo>
                <a:lnTo>
                  <a:pt x="1694203" y="0"/>
                </a:lnTo>
                <a:lnTo>
                  <a:pt x="1694203" y="952989"/>
                </a:lnTo>
                <a:lnTo>
                  <a:pt x="0" y="952989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</p:sp>
      <p:grpSp>
        <p:nvGrpSpPr>
          <p:cNvPr id="46" name="Group 46"/>
          <p:cNvGrpSpPr/>
          <p:nvPr/>
        </p:nvGrpSpPr>
        <p:grpSpPr>
          <a:xfrm>
            <a:off x="730756" y="558156"/>
            <a:ext cx="6274156" cy="747225"/>
            <a:chOff x="0" y="0"/>
            <a:chExt cx="1652453" cy="196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652453" cy="196800"/>
            </a:xfrm>
            <a:custGeom>
              <a:avLst/>
              <a:gdLst/>
              <a:ahLst/>
              <a:cxnLst/>
              <a:rect l="l" t="t" r="r" b="b"/>
              <a:pathLst>
                <a:path w="1652453" h="196800">
                  <a:moveTo>
                    <a:pt x="0" y="0"/>
                  </a:moveTo>
                  <a:lnTo>
                    <a:pt x="1652453" y="0"/>
                  </a:lnTo>
                  <a:lnTo>
                    <a:pt x="1652453" y="196800"/>
                  </a:lnTo>
                  <a:lnTo>
                    <a:pt x="0" y="196800"/>
                  </a:lnTo>
                  <a:close/>
                </a:path>
              </a:pathLst>
            </a:custGeom>
            <a:solidFill>
              <a:srgbClr val="106861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0" y="-9525"/>
              <a:ext cx="1652453" cy="20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480733" y="409970"/>
            <a:ext cx="9357765" cy="4470025"/>
            <a:chOff x="0" y="0"/>
            <a:chExt cx="2464597" cy="1177291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2464597" cy="1177291"/>
            </a:xfrm>
            <a:custGeom>
              <a:avLst/>
              <a:gdLst/>
              <a:ahLst/>
              <a:cxnLst/>
              <a:rect l="l" t="t" r="r" b="b"/>
              <a:pathLst>
                <a:path w="2464597" h="1177291">
                  <a:moveTo>
                    <a:pt x="0" y="0"/>
                  </a:moveTo>
                  <a:lnTo>
                    <a:pt x="2464597" y="0"/>
                  </a:lnTo>
                  <a:lnTo>
                    <a:pt x="2464597" y="1177291"/>
                  </a:lnTo>
                  <a:lnTo>
                    <a:pt x="0" y="11772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1" name="TextBox 51"/>
            <p:cNvSpPr txBox="1"/>
            <p:nvPr/>
          </p:nvSpPr>
          <p:spPr>
            <a:xfrm>
              <a:off x="0" y="-9525"/>
              <a:ext cx="2464597" cy="11868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sp>
        <p:nvSpPr>
          <p:cNvPr id="52" name="TextBox 52"/>
          <p:cNvSpPr txBox="1"/>
          <p:nvPr/>
        </p:nvSpPr>
        <p:spPr>
          <a:xfrm>
            <a:off x="1028700" y="462906"/>
            <a:ext cx="6274156" cy="812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44"/>
              </a:lnSpc>
              <a:spcBef>
                <a:spcPct val="0"/>
              </a:spcBef>
            </a:pPr>
            <a:r>
              <a:rPr lang="en-US" sz="4746" b="1" spc="-94">
                <a:solidFill>
                  <a:srgbClr val="FDFBF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 Statement: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730756" y="1474132"/>
            <a:ext cx="8175749" cy="3243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9786" lvl="1" indent="-264893" algn="just">
              <a:lnSpc>
                <a:spcPts val="3656"/>
              </a:lnSpc>
              <a:buFont typeface="Arial"/>
              <a:buChar char="•"/>
            </a:pPr>
            <a:r>
              <a:rPr lang="en-US" sz="2453" b="1" spc="39">
                <a:solidFill>
                  <a:srgbClr val="191919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</a:t>
            </a:r>
            <a:r>
              <a:rPr lang="en-US" sz="2453" b="1" u="none" strike="noStrike" spc="39">
                <a:solidFill>
                  <a:srgbClr val="191919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enior citizens living alone are vulnerable to emergencies such as health changes, accidents, or falls.</a:t>
            </a:r>
          </a:p>
          <a:p>
            <a:pPr marL="551376" lvl="1" indent="-275688" algn="just">
              <a:lnSpc>
                <a:spcPts val="3805"/>
              </a:lnSpc>
              <a:buFont typeface="Arial"/>
              <a:buChar char="•"/>
            </a:pPr>
            <a:r>
              <a:rPr lang="en-US" sz="2553" b="1" u="none" strike="noStrike" spc="40">
                <a:solidFill>
                  <a:srgbClr val="191919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Ensuring immediate support is critical, but identifying and notifying the nearest nurse can be a slow process.</a:t>
            </a:r>
          </a:p>
          <a:p>
            <a:pPr marL="0" lvl="0" indent="0" algn="just">
              <a:lnSpc>
                <a:spcPts val="3656"/>
              </a:lnSpc>
            </a:pPr>
            <a:endParaRPr lang="en-US" sz="2553" b="1" u="none" strike="noStrike" spc="40">
              <a:solidFill>
                <a:srgbClr val="191919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54" name="TextBox 54"/>
          <p:cNvSpPr txBox="1"/>
          <p:nvPr/>
        </p:nvSpPr>
        <p:spPr>
          <a:xfrm>
            <a:off x="482934" y="6287519"/>
            <a:ext cx="8661066" cy="2971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89"/>
              </a:lnSpc>
              <a:spcBef>
                <a:spcPct val="0"/>
              </a:spcBef>
            </a:pPr>
            <a:endParaRPr/>
          </a:p>
          <a:p>
            <a:pPr marL="496569" lvl="1" indent="-248284" algn="just">
              <a:lnSpc>
                <a:spcPts val="2989"/>
              </a:lnSpc>
              <a:buFont typeface="Arial"/>
              <a:buChar char="•"/>
            </a:pPr>
            <a:r>
              <a:rPr lang="en-US" sz="2299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Real-time geo-location tracking for both patients and nurses.</a:t>
            </a:r>
          </a:p>
          <a:p>
            <a:pPr marL="496569" lvl="1" indent="-248284" algn="just">
              <a:lnSpc>
                <a:spcPts val="2989"/>
              </a:lnSpc>
              <a:buFont typeface="Arial"/>
              <a:buChar char="•"/>
            </a:pPr>
            <a:r>
              <a:rPr lang="en-US" sz="2299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Automated nurse assignment based on proximity and travel time.</a:t>
            </a:r>
          </a:p>
          <a:p>
            <a:pPr marL="496569" lvl="1" indent="-248284" algn="just">
              <a:lnSpc>
                <a:spcPts val="2989"/>
              </a:lnSpc>
              <a:buFont typeface="Arial"/>
              <a:buChar char="•"/>
            </a:pPr>
            <a:r>
              <a:rPr lang="en-US" sz="2299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Continuous notifications sent to nurses until one accepts the emergency.</a:t>
            </a:r>
          </a:p>
          <a:p>
            <a:pPr marL="496569" lvl="1" indent="-248284" algn="just">
              <a:lnSpc>
                <a:spcPts val="2989"/>
              </a:lnSpc>
              <a:buFont typeface="Arial"/>
              <a:buChar char="•"/>
            </a:pPr>
            <a:r>
              <a:rPr lang="en-US" sz="2299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Ensures the fastest response time for critical situations.</a:t>
            </a:r>
          </a:p>
        </p:txBody>
      </p:sp>
      <p:grpSp>
        <p:nvGrpSpPr>
          <p:cNvPr id="55" name="Group 55"/>
          <p:cNvGrpSpPr/>
          <p:nvPr/>
        </p:nvGrpSpPr>
        <p:grpSpPr>
          <a:xfrm>
            <a:off x="702467" y="5443974"/>
            <a:ext cx="4087875" cy="872120"/>
            <a:chOff x="0" y="0"/>
            <a:chExt cx="5450499" cy="1162827"/>
          </a:xfrm>
        </p:grpSpPr>
        <p:grpSp>
          <p:nvGrpSpPr>
            <p:cNvPr id="56" name="Group 56"/>
            <p:cNvGrpSpPr/>
            <p:nvPr/>
          </p:nvGrpSpPr>
          <p:grpSpPr>
            <a:xfrm>
              <a:off x="0" y="0"/>
              <a:ext cx="5450499" cy="1162827"/>
              <a:chOff x="0" y="0"/>
              <a:chExt cx="1076642" cy="229694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0" y="0"/>
                <a:ext cx="1076642" cy="229694"/>
              </a:xfrm>
              <a:custGeom>
                <a:avLst/>
                <a:gdLst/>
                <a:ahLst/>
                <a:cxnLst/>
                <a:rect l="l" t="t" r="r" b="b"/>
                <a:pathLst>
                  <a:path w="1076642" h="229694">
                    <a:moveTo>
                      <a:pt x="0" y="0"/>
                    </a:moveTo>
                    <a:lnTo>
                      <a:pt x="1076642" y="0"/>
                    </a:lnTo>
                    <a:lnTo>
                      <a:pt x="1076642" y="229694"/>
                    </a:lnTo>
                    <a:lnTo>
                      <a:pt x="0" y="229694"/>
                    </a:lnTo>
                    <a:close/>
                  </a:path>
                </a:pathLst>
              </a:custGeom>
              <a:solidFill>
                <a:srgbClr val="106861"/>
              </a:solidFill>
            </p:spPr>
          </p:sp>
          <p:sp>
            <p:nvSpPr>
              <p:cNvPr id="58" name="TextBox 58"/>
              <p:cNvSpPr txBox="1"/>
              <p:nvPr/>
            </p:nvSpPr>
            <p:spPr>
              <a:xfrm>
                <a:off x="0" y="-9525"/>
                <a:ext cx="1076642" cy="23921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78"/>
                  </a:lnSpc>
                </a:pPr>
                <a:endParaRPr/>
              </a:p>
            </p:txBody>
          </p:sp>
        </p:grpSp>
        <p:sp>
          <p:nvSpPr>
            <p:cNvPr id="59" name="TextBox 59"/>
            <p:cNvSpPr txBox="1"/>
            <p:nvPr/>
          </p:nvSpPr>
          <p:spPr>
            <a:xfrm>
              <a:off x="0" y="30234"/>
              <a:ext cx="5412781" cy="10520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644"/>
                </a:lnSpc>
                <a:spcBef>
                  <a:spcPct val="0"/>
                </a:spcBef>
              </a:pPr>
              <a:r>
                <a:rPr lang="en-US" sz="4746" b="1" spc="-94">
                  <a:solidFill>
                    <a:srgbClr val="FDFBFB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Our Solution:</a:t>
              </a:r>
            </a:p>
          </p:txBody>
        </p:sp>
      </p:grpSp>
      <p:sp>
        <p:nvSpPr>
          <p:cNvPr id="60" name="TextBox 60"/>
          <p:cNvSpPr txBox="1"/>
          <p:nvPr/>
        </p:nvSpPr>
        <p:spPr>
          <a:xfrm>
            <a:off x="10851684" y="563110"/>
            <a:ext cx="6739477" cy="70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98"/>
              </a:lnSpc>
              <a:spcBef>
                <a:spcPct val="0"/>
              </a:spcBef>
            </a:pPr>
            <a:r>
              <a:rPr lang="en-US" sz="4213" b="1" spc="-84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Unique Value Proposition: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482934" y="5207015"/>
            <a:ext cx="9357765" cy="4557295"/>
            <a:chOff x="0" y="0"/>
            <a:chExt cx="2464597" cy="1200275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2464597" cy="1200275"/>
            </a:xfrm>
            <a:custGeom>
              <a:avLst/>
              <a:gdLst/>
              <a:ahLst/>
              <a:cxnLst/>
              <a:rect l="l" t="t" r="r" b="b"/>
              <a:pathLst>
                <a:path w="2464597" h="1200275">
                  <a:moveTo>
                    <a:pt x="0" y="0"/>
                  </a:moveTo>
                  <a:lnTo>
                    <a:pt x="2464597" y="0"/>
                  </a:lnTo>
                  <a:lnTo>
                    <a:pt x="2464597" y="1200275"/>
                  </a:lnTo>
                  <a:lnTo>
                    <a:pt x="0" y="12002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3" name="TextBox 63"/>
            <p:cNvSpPr txBox="1"/>
            <p:nvPr/>
          </p:nvSpPr>
          <p:spPr>
            <a:xfrm>
              <a:off x="0" y="-9525"/>
              <a:ext cx="2464597" cy="1209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02929" y="268692"/>
            <a:ext cx="5052839" cy="10142560"/>
          </a:xfrm>
          <a:custGeom>
            <a:avLst/>
            <a:gdLst/>
            <a:ahLst/>
            <a:cxnLst/>
            <a:rect l="l" t="t" r="r" b="b"/>
            <a:pathLst>
              <a:path w="5052839" h="10142560">
                <a:moveTo>
                  <a:pt x="0" y="0"/>
                </a:moveTo>
                <a:lnTo>
                  <a:pt x="5052839" y="0"/>
                </a:lnTo>
                <a:lnTo>
                  <a:pt x="5052839" y="10142560"/>
                </a:lnTo>
                <a:lnTo>
                  <a:pt x="0" y="1014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rnd">
            <a:noFill/>
            <a:prstDash val="solid"/>
            <a:round/>
          </a:ln>
        </p:spPr>
      </p:sp>
      <p:grpSp>
        <p:nvGrpSpPr>
          <p:cNvPr id="3" name="Group 3"/>
          <p:cNvGrpSpPr/>
          <p:nvPr/>
        </p:nvGrpSpPr>
        <p:grpSpPr>
          <a:xfrm rot="-10800000">
            <a:off x="1028700" y="2139334"/>
            <a:ext cx="3128394" cy="3751948"/>
            <a:chOff x="0" y="0"/>
            <a:chExt cx="2041606" cy="24485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41606" cy="2448541"/>
            </a:xfrm>
            <a:custGeom>
              <a:avLst/>
              <a:gdLst/>
              <a:ahLst/>
              <a:cxnLst/>
              <a:rect l="l" t="t" r="r" b="b"/>
              <a:pathLst>
                <a:path w="2041606" h="2448541">
                  <a:moveTo>
                    <a:pt x="79191" y="0"/>
                  </a:moveTo>
                  <a:lnTo>
                    <a:pt x="1962415" y="0"/>
                  </a:lnTo>
                  <a:cubicBezTo>
                    <a:pt x="2006151" y="0"/>
                    <a:pt x="2041606" y="35455"/>
                    <a:pt x="2041606" y="79191"/>
                  </a:cubicBezTo>
                  <a:lnTo>
                    <a:pt x="2041606" y="2369350"/>
                  </a:lnTo>
                  <a:cubicBezTo>
                    <a:pt x="2041606" y="2390353"/>
                    <a:pt x="2033263" y="2410495"/>
                    <a:pt x="2018411" y="2425347"/>
                  </a:cubicBezTo>
                  <a:cubicBezTo>
                    <a:pt x="2003560" y="2440198"/>
                    <a:pt x="1983418" y="2448541"/>
                    <a:pt x="1962415" y="2448541"/>
                  </a:cubicBezTo>
                  <a:lnTo>
                    <a:pt x="79191" y="2448541"/>
                  </a:lnTo>
                  <a:cubicBezTo>
                    <a:pt x="58188" y="2448541"/>
                    <a:pt x="38046" y="2440198"/>
                    <a:pt x="23195" y="2425347"/>
                  </a:cubicBezTo>
                  <a:cubicBezTo>
                    <a:pt x="8343" y="2410495"/>
                    <a:pt x="0" y="2390353"/>
                    <a:pt x="0" y="2369350"/>
                  </a:cubicBezTo>
                  <a:lnTo>
                    <a:pt x="0" y="79191"/>
                  </a:lnTo>
                  <a:cubicBezTo>
                    <a:pt x="0" y="58188"/>
                    <a:pt x="8343" y="38046"/>
                    <a:pt x="23195" y="23195"/>
                  </a:cubicBezTo>
                  <a:cubicBezTo>
                    <a:pt x="38046" y="8343"/>
                    <a:pt x="58188" y="0"/>
                    <a:pt x="79191" y="0"/>
                  </a:cubicBezTo>
                  <a:close/>
                </a:path>
              </a:pathLst>
            </a:custGeom>
            <a:solidFill>
              <a:srgbClr val="FFFFFF"/>
            </a:solidFill>
            <a:ln w="123825" cap="rnd">
              <a:solidFill>
                <a:srgbClr val="106861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41606" cy="24866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519707" y="2139334"/>
            <a:ext cx="2146380" cy="1000429"/>
          </a:xfrm>
          <a:custGeom>
            <a:avLst/>
            <a:gdLst/>
            <a:ahLst/>
            <a:cxnLst/>
            <a:rect l="l" t="t" r="r" b="b"/>
            <a:pathLst>
              <a:path w="2146380" h="1000429">
                <a:moveTo>
                  <a:pt x="0" y="0"/>
                </a:moveTo>
                <a:lnTo>
                  <a:pt x="2146380" y="0"/>
                </a:lnTo>
                <a:lnTo>
                  <a:pt x="2146380" y="1000430"/>
                </a:lnTo>
                <a:lnTo>
                  <a:pt x="0" y="10004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t="-114545"/>
            </a:stretch>
          </a:blipFill>
          <a:ln cap="sq">
            <a:noFill/>
            <a:prstDash val="solid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2101767" y="2211443"/>
            <a:ext cx="937482" cy="595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95"/>
              </a:lnSpc>
              <a:spcBef>
                <a:spcPct val="0"/>
              </a:spcBef>
            </a:pPr>
            <a:r>
              <a:rPr lang="en-US" sz="3824" b="1">
                <a:solidFill>
                  <a:srgbClr val="F8F8F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01</a:t>
            </a:r>
          </a:p>
        </p:txBody>
      </p:sp>
      <p:grpSp>
        <p:nvGrpSpPr>
          <p:cNvPr id="8" name="Group 8"/>
          <p:cNvGrpSpPr/>
          <p:nvPr/>
        </p:nvGrpSpPr>
        <p:grpSpPr>
          <a:xfrm rot="-10800000">
            <a:off x="4690461" y="2139334"/>
            <a:ext cx="3128394" cy="3751948"/>
            <a:chOff x="0" y="0"/>
            <a:chExt cx="2041606" cy="244854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41606" cy="2448541"/>
            </a:xfrm>
            <a:custGeom>
              <a:avLst/>
              <a:gdLst/>
              <a:ahLst/>
              <a:cxnLst/>
              <a:rect l="l" t="t" r="r" b="b"/>
              <a:pathLst>
                <a:path w="2041606" h="2448541">
                  <a:moveTo>
                    <a:pt x="79191" y="0"/>
                  </a:moveTo>
                  <a:lnTo>
                    <a:pt x="1962415" y="0"/>
                  </a:lnTo>
                  <a:cubicBezTo>
                    <a:pt x="2006151" y="0"/>
                    <a:pt x="2041606" y="35455"/>
                    <a:pt x="2041606" y="79191"/>
                  </a:cubicBezTo>
                  <a:lnTo>
                    <a:pt x="2041606" y="2369350"/>
                  </a:lnTo>
                  <a:cubicBezTo>
                    <a:pt x="2041606" y="2390353"/>
                    <a:pt x="2033263" y="2410495"/>
                    <a:pt x="2018411" y="2425347"/>
                  </a:cubicBezTo>
                  <a:cubicBezTo>
                    <a:pt x="2003560" y="2440198"/>
                    <a:pt x="1983418" y="2448541"/>
                    <a:pt x="1962415" y="2448541"/>
                  </a:cubicBezTo>
                  <a:lnTo>
                    <a:pt x="79191" y="2448541"/>
                  </a:lnTo>
                  <a:cubicBezTo>
                    <a:pt x="58188" y="2448541"/>
                    <a:pt x="38046" y="2440198"/>
                    <a:pt x="23195" y="2425347"/>
                  </a:cubicBezTo>
                  <a:cubicBezTo>
                    <a:pt x="8343" y="2410495"/>
                    <a:pt x="0" y="2390353"/>
                    <a:pt x="0" y="2369350"/>
                  </a:cubicBezTo>
                  <a:lnTo>
                    <a:pt x="0" y="79191"/>
                  </a:lnTo>
                  <a:cubicBezTo>
                    <a:pt x="0" y="58188"/>
                    <a:pt x="8343" y="38046"/>
                    <a:pt x="23195" y="23195"/>
                  </a:cubicBezTo>
                  <a:cubicBezTo>
                    <a:pt x="38046" y="8343"/>
                    <a:pt x="58188" y="0"/>
                    <a:pt x="79191" y="0"/>
                  </a:cubicBezTo>
                  <a:close/>
                </a:path>
              </a:pathLst>
            </a:custGeom>
            <a:solidFill>
              <a:srgbClr val="FFFFFF"/>
            </a:solidFill>
            <a:ln w="123825" cap="rnd">
              <a:solidFill>
                <a:srgbClr val="106861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041606" cy="24866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5181467" y="2139334"/>
            <a:ext cx="2146380" cy="1000429"/>
          </a:xfrm>
          <a:custGeom>
            <a:avLst/>
            <a:gdLst/>
            <a:ahLst/>
            <a:cxnLst/>
            <a:rect l="l" t="t" r="r" b="b"/>
            <a:pathLst>
              <a:path w="2146380" h="1000429">
                <a:moveTo>
                  <a:pt x="0" y="0"/>
                </a:moveTo>
                <a:lnTo>
                  <a:pt x="2146380" y="0"/>
                </a:lnTo>
                <a:lnTo>
                  <a:pt x="2146380" y="1000430"/>
                </a:lnTo>
                <a:lnTo>
                  <a:pt x="0" y="10004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t="-114545"/>
            </a:stretch>
          </a:blipFill>
          <a:ln cap="sq">
            <a:noFill/>
            <a:prstDash val="solid"/>
            <a:miter/>
          </a:ln>
        </p:spPr>
      </p:sp>
      <p:grpSp>
        <p:nvGrpSpPr>
          <p:cNvPr id="12" name="Group 12"/>
          <p:cNvGrpSpPr/>
          <p:nvPr/>
        </p:nvGrpSpPr>
        <p:grpSpPr>
          <a:xfrm rot="-10800000">
            <a:off x="904842" y="6204828"/>
            <a:ext cx="3128394" cy="3751948"/>
            <a:chOff x="0" y="0"/>
            <a:chExt cx="2041606" cy="244854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41606" cy="2448541"/>
            </a:xfrm>
            <a:custGeom>
              <a:avLst/>
              <a:gdLst/>
              <a:ahLst/>
              <a:cxnLst/>
              <a:rect l="l" t="t" r="r" b="b"/>
              <a:pathLst>
                <a:path w="2041606" h="2448541">
                  <a:moveTo>
                    <a:pt x="79191" y="0"/>
                  </a:moveTo>
                  <a:lnTo>
                    <a:pt x="1962415" y="0"/>
                  </a:lnTo>
                  <a:cubicBezTo>
                    <a:pt x="2006151" y="0"/>
                    <a:pt x="2041606" y="35455"/>
                    <a:pt x="2041606" y="79191"/>
                  </a:cubicBezTo>
                  <a:lnTo>
                    <a:pt x="2041606" y="2369350"/>
                  </a:lnTo>
                  <a:cubicBezTo>
                    <a:pt x="2041606" y="2390353"/>
                    <a:pt x="2033263" y="2410495"/>
                    <a:pt x="2018411" y="2425347"/>
                  </a:cubicBezTo>
                  <a:cubicBezTo>
                    <a:pt x="2003560" y="2440198"/>
                    <a:pt x="1983418" y="2448541"/>
                    <a:pt x="1962415" y="2448541"/>
                  </a:cubicBezTo>
                  <a:lnTo>
                    <a:pt x="79191" y="2448541"/>
                  </a:lnTo>
                  <a:cubicBezTo>
                    <a:pt x="58188" y="2448541"/>
                    <a:pt x="38046" y="2440198"/>
                    <a:pt x="23195" y="2425347"/>
                  </a:cubicBezTo>
                  <a:cubicBezTo>
                    <a:pt x="8343" y="2410495"/>
                    <a:pt x="0" y="2390353"/>
                    <a:pt x="0" y="2369350"/>
                  </a:cubicBezTo>
                  <a:lnTo>
                    <a:pt x="0" y="79191"/>
                  </a:lnTo>
                  <a:cubicBezTo>
                    <a:pt x="0" y="58188"/>
                    <a:pt x="8343" y="38046"/>
                    <a:pt x="23195" y="23195"/>
                  </a:cubicBezTo>
                  <a:cubicBezTo>
                    <a:pt x="38046" y="8343"/>
                    <a:pt x="58188" y="0"/>
                    <a:pt x="79191" y="0"/>
                  </a:cubicBezTo>
                  <a:close/>
                </a:path>
              </a:pathLst>
            </a:custGeom>
            <a:solidFill>
              <a:srgbClr val="FFFFFF"/>
            </a:solidFill>
            <a:ln w="123825" cap="rnd">
              <a:solidFill>
                <a:srgbClr val="106861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041606" cy="24866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395849" y="6204828"/>
            <a:ext cx="2146380" cy="1000429"/>
          </a:xfrm>
          <a:custGeom>
            <a:avLst/>
            <a:gdLst/>
            <a:ahLst/>
            <a:cxnLst/>
            <a:rect l="l" t="t" r="r" b="b"/>
            <a:pathLst>
              <a:path w="2146380" h="1000429">
                <a:moveTo>
                  <a:pt x="0" y="0"/>
                </a:moveTo>
                <a:lnTo>
                  <a:pt x="2146380" y="0"/>
                </a:lnTo>
                <a:lnTo>
                  <a:pt x="2146380" y="1000430"/>
                </a:lnTo>
                <a:lnTo>
                  <a:pt x="0" y="10004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t="-114545"/>
            </a:stretch>
          </a:blipFill>
          <a:ln cap="sq">
            <a:noFill/>
            <a:prstDash val="solid"/>
            <a:miter/>
          </a:ln>
        </p:spPr>
      </p:sp>
      <p:grpSp>
        <p:nvGrpSpPr>
          <p:cNvPr id="16" name="Group 16"/>
          <p:cNvGrpSpPr/>
          <p:nvPr/>
        </p:nvGrpSpPr>
        <p:grpSpPr>
          <a:xfrm rot="-10800000">
            <a:off x="4691591" y="6204828"/>
            <a:ext cx="3128394" cy="3751948"/>
            <a:chOff x="0" y="0"/>
            <a:chExt cx="2041606" cy="244854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41606" cy="2448541"/>
            </a:xfrm>
            <a:custGeom>
              <a:avLst/>
              <a:gdLst/>
              <a:ahLst/>
              <a:cxnLst/>
              <a:rect l="l" t="t" r="r" b="b"/>
              <a:pathLst>
                <a:path w="2041606" h="2448541">
                  <a:moveTo>
                    <a:pt x="79191" y="0"/>
                  </a:moveTo>
                  <a:lnTo>
                    <a:pt x="1962415" y="0"/>
                  </a:lnTo>
                  <a:cubicBezTo>
                    <a:pt x="2006151" y="0"/>
                    <a:pt x="2041606" y="35455"/>
                    <a:pt x="2041606" y="79191"/>
                  </a:cubicBezTo>
                  <a:lnTo>
                    <a:pt x="2041606" y="2369350"/>
                  </a:lnTo>
                  <a:cubicBezTo>
                    <a:pt x="2041606" y="2390353"/>
                    <a:pt x="2033263" y="2410495"/>
                    <a:pt x="2018411" y="2425347"/>
                  </a:cubicBezTo>
                  <a:cubicBezTo>
                    <a:pt x="2003560" y="2440198"/>
                    <a:pt x="1983418" y="2448541"/>
                    <a:pt x="1962415" y="2448541"/>
                  </a:cubicBezTo>
                  <a:lnTo>
                    <a:pt x="79191" y="2448541"/>
                  </a:lnTo>
                  <a:cubicBezTo>
                    <a:pt x="58188" y="2448541"/>
                    <a:pt x="38046" y="2440198"/>
                    <a:pt x="23195" y="2425347"/>
                  </a:cubicBezTo>
                  <a:cubicBezTo>
                    <a:pt x="8343" y="2410495"/>
                    <a:pt x="0" y="2390353"/>
                    <a:pt x="0" y="2369350"/>
                  </a:cubicBezTo>
                  <a:lnTo>
                    <a:pt x="0" y="79191"/>
                  </a:lnTo>
                  <a:cubicBezTo>
                    <a:pt x="0" y="58188"/>
                    <a:pt x="8343" y="38046"/>
                    <a:pt x="23195" y="23195"/>
                  </a:cubicBezTo>
                  <a:cubicBezTo>
                    <a:pt x="38046" y="8343"/>
                    <a:pt x="58188" y="0"/>
                    <a:pt x="79191" y="0"/>
                  </a:cubicBezTo>
                  <a:close/>
                </a:path>
              </a:pathLst>
            </a:custGeom>
            <a:solidFill>
              <a:srgbClr val="FFFFFF"/>
            </a:solidFill>
            <a:ln w="123825" cap="rnd">
              <a:solidFill>
                <a:srgbClr val="106861"/>
              </a:soli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041606" cy="24866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5182598" y="6204828"/>
            <a:ext cx="2146380" cy="1000429"/>
          </a:xfrm>
          <a:custGeom>
            <a:avLst/>
            <a:gdLst/>
            <a:ahLst/>
            <a:cxnLst/>
            <a:rect l="l" t="t" r="r" b="b"/>
            <a:pathLst>
              <a:path w="2146380" h="1000429">
                <a:moveTo>
                  <a:pt x="0" y="0"/>
                </a:moveTo>
                <a:lnTo>
                  <a:pt x="2146380" y="0"/>
                </a:lnTo>
                <a:lnTo>
                  <a:pt x="2146380" y="1000430"/>
                </a:lnTo>
                <a:lnTo>
                  <a:pt x="0" y="10004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t="-114545"/>
            </a:stretch>
          </a:blipFill>
          <a:ln cap="sq">
            <a:noFill/>
            <a:prstDash val="solid"/>
            <a:miter/>
          </a:ln>
        </p:spPr>
      </p:sp>
      <p:sp>
        <p:nvSpPr>
          <p:cNvPr id="20" name="Freeform 20"/>
          <p:cNvSpPr/>
          <p:nvPr/>
        </p:nvSpPr>
        <p:spPr>
          <a:xfrm rot="-10800000">
            <a:off x="-465877" y="-4635036"/>
            <a:ext cx="3695540" cy="7418054"/>
          </a:xfrm>
          <a:custGeom>
            <a:avLst/>
            <a:gdLst/>
            <a:ahLst/>
            <a:cxnLst/>
            <a:rect l="l" t="t" r="r" b="b"/>
            <a:pathLst>
              <a:path w="3695540" h="7418054">
                <a:moveTo>
                  <a:pt x="0" y="0"/>
                </a:moveTo>
                <a:lnTo>
                  <a:pt x="3695540" y="0"/>
                </a:lnTo>
                <a:lnTo>
                  <a:pt x="3695540" y="7418054"/>
                </a:lnTo>
                <a:lnTo>
                  <a:pt x="0" y="74180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1" name="Freeform 21"/>
          <p:cNvSpPr/>
          <p:nvPr/>
        </p:nvSpPr>
        <p:spPr>
          <a:xfrm>
            <a:off x="1764067" y="3436660"/>
            <a:ext cx="1409943" cy="1409943"/>
          </a:xfrm>
          <a:custGeom>
            <a:avLst/>
            <a:gdLst/>
            <a:ahLst/>
            <a:cxnLst/>
            <a:rect l="l" t="t" r="r" b="b"/>
            <a:pathLst>
              <a:path w="1409943" h="1409943">
                <a:moveTo>
                  <a:pt x="0" y="0"/>
                </a:moveTo>
                <a:lnTo>
                  <a:pt x="1409943" y="0"/>
                </a:lnTo>
                <a:lnTo>
                  <a:pt x="1409943" y="1409944"/>
                </a:lnTo>
                <a:lnTo>
                  <a:pt x="0" y="14099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5280175" y="3573917"/>
            <a:ext cx="2087206" cy="1272686"/>
          </a:xfrm>
          <a:custGeom>
            <a:avLst/>
            <a:gdLst/>
            <a:ahLst/>
            <a:cxnLst/>
            <a:rect l="l" t="t" r="r" b="b"/>
            <a:pathLst>
              <a:path w="2087206" h="1272686">
                <a:moveTo>
                  <a:pt x="0" y="0"/>
                </a:moveTo>
                <a:lnTo>
                  <a:pt x="2087206" y="0"/>
                </a:lnTo>
                <a:lnTo>
                  <a:pt x="2087206" y="1272687"/>
                </a:lnTo>
                <a:lnTo>
                  <a:pt x="0" y="127268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212120" y="7562494"/>
            <a:ext cx="2284194" cy="1142097"/>
          </a:xfrm>
          <a:custGeom>
            <a:avLst/>
            <a:gdLst/>
            <a:ahLst/>
            <a:cxnLst/>
            <a:rect l="l" t="t" r="r" b="b"/>
            <a:pathLst>
              <a:path w="2284194" h="1142097">
                <a:moveTo>
                  <a:pt x="0" y="0"/>
                </a:moveTo>
                <a:lnTo>
                  <a:pt x="2284194" y="0"/>
                </a:lnTo>
                <a:lnTo>
                  <a:pt x="2284194" y="1142097"/>
                </a:lnTo>
                <a:lnTo>
                  <a:pt x="0" y="11420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5052305" y="7409191"/>
            <a:ext cx="2275543" cy="1295400"/>
          </a:xfrm>
          <a:custGeom>
            <a:avLst/>
            <a:gdLst/>
            <a:ahLst/>
            <a:cxnLst/>
            <a:rect l="l" t="t" r="r" b="b"/>
            <a:pathLst>
              <a:path w="2275543" h="1295400">
                <a:moveTo>
                  <a:pt x="0" y="0"/>
                </a:moveTo>
                <a:lnTo>
                  <a:pt x="2275542" y="0"/>
                </a:lnTo>
                <a:lnTo>
                  <a:pt x="2275542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9248735" y="1421644"/>
            <a:ext cx="6718041" cy="4114800"/>
          </a:xfrm>
          <a:custGeom>
            <a:avLst/>
            <a:gdLst/>
            <a:ahLst/>
            <a:cxnLst/>
            <a:rect l="l" t="t" r="r" b="b"/>
            <a:pathLst>
              <a:path w="6718041" h="4114800">
                <a:moveTo>
                  <a:pt x="0" y="0"/>
                </a:moveTo>
                <a:lnTo>
                  <a:pt x="6718041" y="0"/>
                </a:lnTo>
                <a:lnTo>
                  <a:pt x="67180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9432258" y="5891283"/>
            <a:ext cx="6585831" cy="4033821"/>
          </a:xfrm>
          <a:custGeom>
            <a:avLst/>
            <a:gdLst/>
            <a:ahLst/>
            <a:cxnLst/>
            <a:rect l="l" t="t" r="r" b="b"/>
            <a:pathLst>
              <a:path w="6585831" h="4033821">
                <a:moveTo>
                  <a:pt x="0" y="0"/>
                </a:moveTo>
                <a:lnTo>
                  <a:pt x="6585831" y="0"/>
                </a:lnTo>
                <a:lnTo>
                  <a:pt x="6585831" y="4033821"/>
                </a:lnTo>
                <a:lnTo>
                  <a:pt x="0" y="403382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grpSp>
        <p:nvGrpSpPr>
          <p:cNvPr id="27" name="Group 27"/>
          <p:cNvGrpSpPr/>
          <p:nvPr/>
        </p:nvGrpSpPr>
        <p:grpSpPr>
          <a:xfrm>
            <a:off x="8847554" y="1594740"/>
            <a:ext cx="7744413" cy="4296542"/>
            <a:chOff x="0" y="0"/>
            <a:chExt cx="2039681" cy="1131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039681" cy="1131600"/>
            </a:xfrm>
            <a:custGeom>
              <a:avLst/>
              <a:gdLst/>
              <a:ahLst/>
              <a:cxnLst/>
              <a:rect l="l" t="t" r="r" b="b"/>
              <a:pathLst>
                <a:path w="2039681" h="1131600">
                  <a:moveTo>
                    <a:pt x="23992" y="0"/>
                  </a:moveTo>
                  <a:lnTo>
                    <a:pt x="2015689" y="0"/>
                  </a:lnTo>
                  <a:cubicBezTo>
                    <a:pt x="2028939" y="0"/>
                    <a:pt x="2039681" y="10742"/>
                    <a:pt x="2039681" y="23992"/>
                  </a:cubicBezTo>
                  <a:lnTo>
                    <a:pt x="2039681" y="1107607"/>
                  </a:lnTo>
                  <a:cubicBezTo>
                    <a:pt x="2039681" y="1113970"/>
                    <a:pt x="2037153" y="1120073"/>
                    <a:pt x="2032654" y="1124572"/>
                  </a:cubicBezTo>
                  <a:cubicBezTo>
                    <a:pt x="2028154" y="1129072"/>
                    <a:pt x="2022052" y="1131600"/>
                    <a:pt x="2015689" y="1131600"/>
                  </a:cubicBezTo>
                  <a:lnTo>
                    <a:pt x="23992" y="1131600"/>
                  </a:lnTo>
                  <a:cubicBezTo>
                    <a:pt x="10742" y="1131600"/>
                    <a:pt x="0" y="1120858"/>
                    <a:pt x="0" y="1107607"/>
                  </a:cubicBezTo>
                  <a:lnTo>
                    <a:pt x="0" y="23992"/>
                  </a:lnTo>
                  <a:cubicBezTo>
                    <a:pt x="0" y="17629"/>
                    <a:pt x="2528" y="11527"/>
                    <a:pt x="7027" y="7027"/>
                  </a:cubicBezTo>
                  <a:cubicBezTo>
                    <a:pt x="11527" y="2528"/>
                    <a:pt x="17629" y="0"/>
                    <a:pt x="2399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rnd">
              <a:solidFill>
                <a:srgbClr val="106861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9525"/>
              <a:ext cx="2039681" cy="1141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764659" y="6276937"/>
            <a:ext cx="937482" cy="595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95"/>
              </a:lnSpc>
              <a:spcBef>
                <a:spcPct val="0"/>
              </a:spcBef>
            </a:pPr>
            <a:r>
              <a:rPr lang="en-US" sz="3824" b="1">
                <a:solidFill>
                  <a:srgbClr val="F8F8F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04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977909" y="6276937"/>
            <a:ext cx="937482" cy="595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95"/>
              </a:lnSpc>
              <a:spcBef>
                <a:spcPct val="0"/>
              </a:spcBef>
            </a:pPr>
            <a:r>
              <a:rPr lang="en-US" sz="3824" b="1">
                <a:solidFill>
                  <a:srgbClr val="F8F8F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763528" y="2211443"/>
            <a:ext cx="937482" cy="595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95"/>
              </a:lnSpc>
              <a:spcBef>
                <a:spcPct val="0"/>
              </a:spcBef>
            </a:pPr>
            <a:r>
              <a:rPr lang="en-US" sz="3824" b="1">
                <a:solidFill>
                  <a:srgbClr val="F8F8F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02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566760" y="5124450"/>
            <a:ext cx="2099327" cy="411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02"/>
              </a:lnSpc>
              <a:spcBef>
                <a:spcPct val="0"/>
              </a:spcBef>
            </a:pPr>
            <a:r>
              <a:rPr lang="en-US" sz="2579" b="1">
                <a:solidFill>
                  <a:srgbClr val="34343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Front-End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783805" y="268617"/>
            <a:ext cx="3688302" cy="866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78"/>
              </a:lnSpc>
            </a:pPr>
            <a:r>
              <a:rPr lang="en-US" sz="5127" b="1" spc="-102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Tech Stack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268053" y="5124450"/>
            <a:ext cx="2099327" cy="411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02"/>
              </a:lnSpc>
              <a:spcBef>
                <a:spcPct val="0"/>
              </a:spcBef>
            </a:pPr>
            <a:r>
              <a:rPr lang="en-US" sz="2579" b="1">
                <a:solidFill>
                  <a:srgbClr val="34343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Back-End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519707" y="9042778"/>
            <a:ext cx="2099327" cy="411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02"/>
              </a:lnSpc>
              <a:spcBef>
                <a:spcPct val="0"/>
              </a:spcBef>
            </a:pPr>
            <a:r>
              <a:rPr lang="en-US" sz="2579" b="1">
                <a:solidFill>
                  <a:srgbClr val="34343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Database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181467" y="8885566"/>
            <a:ext cx="2099327" cy="831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2"/>
              </a:lnSpc>
            </a:pPr>
            <a:r>
              <a:rPr lang="en-US" sz="2579" b="1">
                <a:solidFill>
                  <a:srgbClr val="34343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Google Map</a:t>
            </a:r>
          </a:p>
          <a:p>
            <a:pPr marL="0" lvl="0" indent="0" algn="ctr">
              <a:lnSpc>
                <a:spcPts val="3302"/>
              </a:lnSpc>
              <a:spcBef>
                <a:spcPct val="0"/>
              </a:spcBef>
            </a:pPr>
            <a:r>
              <a:rPr lang="en-US" sz="2579" b="1">
                <a:solidFill>
                  <a:srgbClr val="34343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API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9185389" y="5370302"/>
            <a:ext cx="6844732" cy="313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34"/>
              </a:lnSpc>
              <a:spcBef>
                <a:spcPct val="0"/>
              </a:spcBef>
            </a:pPr>
            <a:r>
              <a:rPr lang="en-US" sz="1979" b="1">
                <a:solidFill>
                  <a:srgbClr val="34343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3-Tier System Architecture Patient App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8896310" y="6025510"/>
            <a:ext cx="7695658" cy="4159545"/>
            <a:chOff x="0" y="0"/>
            <a:chExt cx="2026840" cy="1095518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2026840" cy="1095518"/>
            </a:xfrm>
            <a:custGeom>
              <a:avLst/>
              <a:gdLst/>
              <a:ahLst/>
              <a:cxnLst/>
              <a:rect l="l" t="t" r="r" b="b"/>
              <a:pathLst>
                <a:path w="2026840" h="1095518">
                  <a:moveTo>
                    <a:pt x="24144" y="0"/>
                  </a:moveTo>
                  <a:lnTo>
                    <a:pt x="2002696" y="0"/>
                  </a:lnTo>
                  <a:cubicBezTo>
                    <a:pt x="2016030" y="0"/>
                    <a:pt x="2026840" y="10810"/>
                    <a:pt x="2026840" y="24144"/>
                  </a:cubicBezTo>
                  <a:lnTo>
                    <a:pt x="2026840" y="1071374"/>
                  </a:lnTo>
                  <a:cubicBezTo>
                    <a:pt x="2026840" y="1077777"/>
                    <a:pt x="2024296" y="1083918"/>
                    <a:pt x="2019768" y="1088446"/>
                  </a:cubicBezTo>
                  <a:cubicBezTo>
                    <a:pt x="2015240" y="1092974"/>
                    <a:pt x="2009099" y="1095518"/>
                    <a:pt x="2002696" y="1095518"/>
                  </a:cubicBezTo>
                  <a:lnTo>
                    <a:pt x="24144" y="1095518"/>
                  </a:lnTo>
                  <a:cubicBezTo>
                    <a:pt x="17741" y="1095518"/>
                    <a:pt x="11600" y="1092974"/>
                    <a:pt x="7072" y="1088446"/>
                  </a:cubicBezTo>
                  <a:cubicBezTo>
                    <a:pt x="2544" y="1083918"/>
                    <a:pt x="0" y="1077777"/>
                    <a:pt x="0" y="1071374"/>
                  </a:cubicBezTo>
                  <a:lnTo>
                    <a:pt x="0" y="24144"/>
                  </a:lnTo>
                  <a:cubicBezTo>
                    <a:pt x="0" y="17741"/>
                    <a:pt x="2544" y="11600"/>
                    <a:pt x="7072" y="7072"/>
                  </a:cubicBezTo>
                  <a:cubicBezTo>
                    <a:pt x="11600" y="2544"/>
                    <a:pt x="17741" y="0"/>
                    <a:pt x="241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rnd">
              <a:solidFill>
                <a:srgbClr val="106861"/>
              </a:solidFill>
              <a:prstDash val="solid"/>
              <a:round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-9525"/>
              <a:ext cx="2026840" cy="11050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9302807" y="9697664"/>
            <a:ext cx="6844732" cy="313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34"/>
              </a:lnSpc>
              <a:spcBef>
                <a:spcPct val="0"/>
              </a:spcBef>
            </a:pPr>
            <a:r>
              <a:rPr lang="en-US" sz="1979" b="1">
                <a:solidFill>
                  <a:srgbClr val="34343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3-Tier System Architecture Nurse App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4276" y="-220897"/>
            <a:ext cx="18602276" cy="6407822"/>
            <a:chOff x="0" y="0"/>
            <a:chExt cx="4899365" cy="16876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99365" cy="1687657"/>
            </a:xfrm>
            <a:custGeom>
              <a:avLst/>
              <a:gdLst/>
              <a:ahLst/>
              <a:cxnLst/>
              <a:rect l="l" t="t" r="r" b="b"/>
              <a:pathLst>
                <a:path w="4899365" h="1687657">
                  <a:moveTo>
                    <a:pt x="0" y="0"/>
                  </a:moveTo>
                  <a:lnTo>
                    <a:pt x="4899365" y="0"/>
                  </a:lnTo>
                  <a:lnTo>
                    <a:pt x="4899365" y="1687657"/>
                  </a:lnTo>
                  <a:lnTo>
                    <a:pt x="0" y="1687657"/>
                  </a:lnTo>
                  <a:close/>
                </a:path>
              </a:pathLst>
            </a:custGeom>
            <a:solidFill>
              <a:srgbClr val="106861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99365" cy="1725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35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667279" y="3636569"/>
            <a:ext cx="5578401" cy="557840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FDFBFB">
                  <a:alpha val="29804"/>
                </a:srgbClr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92117" y="8799515"/>
            <a:ext cx="3638011" cy="458785"/>
          </a:xfrm>
          <a:custGeom>
            <a:avLst/>
            <a:gdLst/>
            <a:ahLst/>
            <a:cxnLst/>
            <a:rect l="l" t="t" r="r" b="b"/>
            <a:pathLst>
              <a:path w="3638011" h="458785">
                <a:moveTo>
                  <a:pt x="0" y="0"/>
                </a:moveTo>
                <a:lnTo>
                  <a:pt x="3638011" y="0"/>
                </a:lnTo>
                <a:lnTo>
                  <a:pt x="3638011" y="458785"/>
                </a:lnTo>
                <a:lnTo>
                  <a:pt x="0" y="458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7000"/>
            </a:blip>
            <a:stretch>
              <a:fillRect t="-56610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247745" y="8799515"/>
            <a:ext cx="3638011" cy="458785"/>
          </a:xfrm>
          <a:custGeom>
            <a:avLst/>
            <a:gdLst/>
            <a:ahLst/>
            <a:cxnLst/>
            <a:rect l="l" t="t" r="r" b="b"/>
            <a:pathLst>
              <a:path w="3638011" h="458785">
                <a:moveTo>
                  <a:pt x="0" y="0"/>
                </a:moveTo>
                <a:lnTo>
                  <a:pt x="3638011" y="0"/>
                </a:lnTo>
                <a:lnTo>
                  <a:pt x="3638011" y="458785"/>
                </a:lnTo>
                <a:lnTo>
                  <a:pt x="0" y="458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7000"/>
            </a:blip>
            <a:stretch>
              <a:fillRect t="-56610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405832" y="8799515"/>
            <a:ext cx="3638011" cy="458785"/>
          </a:xfrm>
          <a:custGeom>
            <a:avLst/>
            <a:gdLst/>
            <a:ahLst/>
            <a:cxnLst/>
            <a:rect l="l" t="t" r="r" b="b"/>
            <a:pathLst>
              <a:path w="3638011" h="458785">
                <a:moveTo>
                  <a:pt x="0" y="0"/>
                </a:moveTo>
                <a:lnTo>
                  <a:pt x="3638011" y="0"/>
                </a:lnTo>
                <a:lnTo>
                  <a:pt x="3638011" y="458785"/>
                </a:lnTo>
                <a:lnTo>
                  <a:pt x="0" y="458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7000"/>
            </a:blip>
            <a:stretch>
              <a:fillRect t="-56610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567718" y="8735378"/>
            <a:ext cx="3638011" cy="458785"/>
          </a:xfrm>
          <a:custGeom>
            <a:avLst/>
            <a:gdLst/>
            <a:ahLst/>
            <a:cxnLst/>
            <a:rect l="l" t="t" r="r" b="b"/>
            <a:pathLst>
              <a:path w="3638011" h="458785">
                <a:moveTo>
                  <a:pt x="0" y="0"/>
                </a:moveTo>
                <a:lnTo>
                  <a:pt x="3638011" y="0"/>
                </a:lnTo>
                <a:lnTo>
                  <a:pt x="3638011" y="458785"/>
                </a:lnTo>
                <a:lnTo>
                  <a:pt x="0" y="458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7000"/>
            </a:blip>
            <a:stretch>
              <a:fillRect t="-56610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028700" y="3255086"/>
            <a:ext cx="3701428" cy="5679080"/>
            <a:chOff x="0" y="0"/>
            <a:chExt cx="1438367" cy="220687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38367" cy="2206878"/>
            </a:xfrm>
            <a:custGeom>
              <a:avLst/>
              <a:gdLst/>
              <a:ahLst/>
              <a:cxnLst/>
              <a:rect l="l" t="t" r="r" b="b"/>
              <a:pathLst>
                <a:path w="1438367" h="2206878">
                  <a:moveTo>
                    <a:pt x="64840" y="0"/>
                  </a:moveTo>
                  <a:lnTo>
                    <a:pt x="1373527" y="0"/>
                  </a:lnTo>
                  <a:cubicBezTo>
                    <a:pt x="1390724" y="0"/>
                    <a:pt x="1407216" y="6831"/>
                    <a:pt x="1419376" y="18991"/>
                  </a:cubicBezTo>
                  <a:cubicBezTo>
                    <a:pt x="1431536" y="31151"/>
                    <a:pt x="1438367" y="47643"/>
                    <a:pt x="1438367" y="64840"/>
                  </a:cubicBezTo>
                  <a:lnTo>
                    <a:pt x="1438367" y="2142039"/>
                  </a:lnTo>
                  <a:cubicBezTo>
                    <a:pt x="1438367" y="2159235"/>
                    <a:pt x="1431536" y="2175727"/>
                    <a:pt x="1419376" y="2187887"/>
                  </a:cubicBezTo>
                  <a:cubicBezTo>
                    <a:pt x="1407216" y="2200047"/>
                    <a:pt x="1390724" y="2206878"/>
                    <a:pt x="1373527" y="2206878"/>
                  </a:cubicBezTo>
                  <a:lnTo>
                    <a:pt x="64840" y="2206878"/>
                  </a:lnTo>
                  <a:cubicBezTo>
                    <a:pt x="47643" y="2206878"/>
                    <a:pt x="31151" y="2200047"/>
                    <a:pt x="18991" y="2187887"/>
                  </a:cubicBezTo>
                  <a:cubicBezTo>
                    <a:pt x="6831" y="2175727"/>
                    <a:pt x="0" y="2159235"/>
                    <a:pt x="0" y="2142039"/>
                  </a:cubicBezTo>
                  <a:lnTo>
                    <a:pt x="0" y="64840"/>
                  </a:lnTo>
                  <a:cubicBezTo>
                    <a:pt x="0" y="47643"/>
                    <a:pt x="6831" y="31151"/>
                    <a:pt x="18991" y="18991"/>
                  </a:cubicBezTo>
                  <a:cubicBezTo>
                    <a:pt x="31151" y="6831"/>
                    <a:pt x="47643" y="0"/>
                    <a:pt x="64840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AEEA00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438367" cy="2244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289263" y="3511778"/>
            <a:ext cx="3121063" cy="3121063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3"/>
              <a:stretch>
                <a:fillRect l="-25061" r="-25061"/>
              </a:stretch>
            </a:blipFill>
          </p:spPr>
        </p:sp>
      </p:grpSp>
      <p:grpSp>
        <p:nvGrpSpPr>
          <p:cNvPr id="17" name="Group 17"/>
          <p:cNvGrpSpPr/>
          <p:nvPr/>
        </p:nvGrpSpPr>
        <p:grpSpPr>
          <a:xfrm>
            <a:off x="5184328" y="3255086"/>
            <a:ext cx="3701428" cy="5679080"/>
            <a:chOff x="0" y="0"/>
            <a:chExt cx="1438367" cy="220687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438367" cy="2206878"/>
            </a:xfrm>
            <a:custGeom>
              <a:avLst/>
              <a:gdLst/>
              <a:ahLst/>
              <a:cxnLst/>
              <a:rect l="l" t="t" r="r" b="b"/>
              <a:pathLst>
                <a:path w="1438367" h="2206878">
                  <a:moveTo>
                    <a:pt x="64840" y="0"/>
                  </a:moveTo>
                  <a:lnTo>
                    <a:pt x="1373527" y="0"/>
                  </a:lnTo>
                  <a:cubicBezTo>
                    <a:pt x="1390724" y="0"/>
                    <a:pt x="1407216" y="6831"/>
                    <a:pt x="1419376" y="18991"/>
                  </a:cubicBezTo>
                  <a:cubicBezTo>
                    <a:pt x="1431536" y="31151"/>
                    <a:pt x="1438367" y="47643"/>
                    <a:pt x="1438367" y="64840"/>
                  </a:cubicBezTo>
                  <a:lnTo>
                    <a:pt x="1438367" y="2142039"/>
                  </a:lnTo>
                  <a:cubicBezTo>
                    <a:pt x="1438367" y="2159235"/>
                    <a:pt x="1431536" y="2175727"/>
                    <a:pt x="1419376" y="2187887"/>
                  </a:cubicBezTo>
                  <a:cubicBezTo>
                    <a:pt x="1407216" y="2200047"/>
                    <a:pt x="1390724" y="2206878"/>
                    <a:pt x="1373527" y="2206878"/>
                  </a:cubicBezTo>
                  <a:lnTo>
                    <a:pt x="64840" y="2206878"/>
                  </a:lnTo>
                  <a:cubicBezTo>
                    <a:pt x="47643" y="2206878"/>
                    <a:pt x="31151" y="2200047"/>
                    <a:pt x="18991" y="2187887"/>
                  </a:cubicBezTo>
                  <a:cubicBezTo>
                    <a:pt x="6831" y="2175727"/>
                    <a:pt x="0" y="2159235"/>
                    <a:pt x="0" y="2142039"/>
                  </a:cubicBezTo>
                  <a:lnTo>
                    <a:pt x="0" y="64840"/>
                  </a:lnTo>
                  <a:cubicBezTo>
                    <a:pt x="0" y="47643"/>
                    <a:pt x="6831" y="31151"/>
                    <a:pt x="18991" y="18991"/>
                  </a:cubicBezTo>
                  <a:cubicBezTo>
                    <a:pt x="31151" y="6831"/>
                    <a:pt x="47643" y="0"/>
                    <a:pt x="64840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AEEA00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438367" cy="2244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5444891" y="3511778"/>
            <a:ext cx="3121063" cy="3121063"/>
            <a:chOff x="0" y="0"/>
            <a:chExt cx="6350000" cy="6350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4"/>
              <a:stretch>
                <a:fillRect t="-24985" b="-24985"/>
              </a:stretch>
            </a:blipFill>
          </p:spPr>
        </p:sp>
      </p:grpSp>
      <p:grpSp>
        <p:nvGrpSpPr>
          <p:cNvPr id="22" name="Group 22"/>
          <p:cNvGrpSpPr/>
          <p:nvPr/>
        </p:nvGrpSpPr>
        <p:grpSpPr>
          <a:xfrm>
            <a:off x="9342416" y="3255086"/>
            <a:ext cx="3701428" cy="5679080"/>
            <a:chOff x="0" y="0"/>
            <a:chExt cx="1438367" cy="220687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438367" cy="2206878"/>
            </a:xfrm>
            <a:custGeom>
              <a:avLst/>
              <a:gdLst/>
              <a:ahLst/>
              <a:cxnLst/>
              <a:rect l="l" t="t" r="r" b="b"/>
              <a:pathLst>
                <a:path w="1438367" h="2206878">
                  <a:moveTo>
                    <a:pt x="64840" y="0"/>
                  </a:moveTo>
                  <a:lnTo>
                    <a:pt x="1373527" y="0"/>
                  </a:lnTo>
                  <a:cubicBezTo>
                    <a:pt x="1390724" y="0"/>
                    <a:pt x="1407216" y="6831"/>
                    <a:pt x="1419376" y="18991"/>
                  </a:cubicBezTo>
                  <a:cubicBezTo>
                    <a:pt x="1431536" y="31151"/>
                    <a:pt x="1438367" y="47643"/>
                    <a:pt x="1438367" y="64840"/>
                  </a:cubicBezTo>
                  <a:lnTo>
                    <a:pt x="1438367" y="2142039"/>
                  </a:lnTo>
                  <a:cubicBezTo>
                    <a:pt x="1438367" y="2159235"/>
                    <a:pt x="1431536" y="2175727"/>
                    <a:pt x="1419376" y="2187887"/>
                  </a:cubicBezTo>
                  <a:cubicBezTo>
                    <a:pt x="1407216" y="2200047"/>
                    <a:pt x="1390724" y="2206878"/>
                    <a:pt x="1373527" y="2206878"/>
                  </a:cubicBezTo>
                  <a:lnTo>
                    <a:pt x="64840" y="2206878"/>
                  </a:lnTo>
                  <a:cubicBezTo>
                    <a:pt x="47643" y="2206878"/>
                    <a:pt x="31151" y="2200047"/>
                    <a:pt x="18991" y="2187887"/>
                  </a:cubicBezTo>
                  <a:cubicBezTo>
                    <a:pt x="6831" y="2175727"/>
                    <a:pt x="0" y="2159235"/>
                    <a:pt x="0" y="2142039"/>
                  </a:cubicBezTo>
                  <a:lnTo>
                    <a:pt x="0" y="64840"/>
                  </a:lnTo>
                  <a:cubicBezTo>
                    <a:pt x="0" y="47643"/>
                    <a:pt x="6831" y="31151"/>
                    <a:pt x="18991" y="18991"/>
                  </a:cubicBezTo>
                  <a:cubicBezTo>
                    <a:pt x="31151" y="6831"/>
                    <a:pt x="47643" y="0"/>
                    <a:pt x="64840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AEEA00"/>
              </a:solidFill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438367" cy="2244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9602978" y="3511778"/>
            <a:ext cx="3121063" cy="3121063"/>
            <a:chOff x="0" y="0"/>
            <a:chExt cx="6350000" cy="63500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5"/>
              <a:stretch>
                <a:fillRect l="-25015" r="-25015"/>
              </a:stretch>
            </a:blipFill>
          </p:spPr>
        </p:sp>
      </p:grpSp>
      <p:grpSp>
        <p:nvGrpSpPr>
          <p:cNvPr id="27" name="Group 27"/>
          <p:cNvGrpSpPr/>
          <p:nvPr/>
        </p:nvGrpSpPr>
        <p:grpSpPr>
          <a:xfrm>
            <a:off x="5715028" y="6425770"/>
            <a:ext cx="2550458" cy="414142"/>
            <a:chOff x="0" y="0"/>
            <a:chExt cx="1937268" cy="314573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937268" cy="314573"/>
            </a:xfrm>
            <a:custGeom>
              <a:avLst/>
              <a:gdLst/>
              <a:ahLst/>
              <a:cxnLst/>
              <a:rect l="l" t="t" r="r" b="b"/>
              <a:pathLst>
                <a:path w="1937268" h="314573">
                  <a:moveTo>
                    <a:pt x="124456" y="0"/>
                  </a:moveTo>
                  <a:lnTo>
                    <a:pt x="1812812" y="0"/>
                  </a:lnTo>
                  <a:cubicBezTo>
                    <a:pt x="1845820" y="0"/>
                    <a:pt x="1877476" y="13112"/>
                    <a:pt x="1900816" y="36452"/>
                  </a:cubicBezTo>
                  <a:cubicBezTo>
                    <a:pt x="1924156" y="59792"/>
                    <a:pt x="1937268" y="91448"/>
                    <a:pt x="1937268" y="124456"/>
                  </a:cubicBezTo>
                  <a:lnTo>
                    <a:pt x="1937268" y="190117"/>
                  </a:lnTo>
                  <a:cubicBezTo>
                    <a:pt x="1937268" y="223125"/>
                    <a:pt x="1924156" y="254781"/>
                    <a:pt x="1900816" y="278121"/>
                  </a:cubicBezTo>
                  <a:cubicBezTo>
                    <a:pt x="1877476" y="301461"/>
                    <a:pt x="1845820" y="314573"/>
                    <a:pt x="1812812" y="314573"/>
                  </a:cubicBezTo>
                  <a:lnTo>
                    <a:pt x="124456" y="314573"/>
                  </a:lnTo>
                  <a:cubicBezTo>
                    <a:pt x="91448" y="314573"/>
                    <a:pt x="59792" y="301461"/>
                    <a:pt x="36452" y="278121"/>
                  </a:cubicBezTo>
                  <a:cubicBezTo>
                    <a:pt x="13112" y="254781"/>
                    <a:pt x="0" y="223125"/>
                    <a:pt x="0" y="190117"/>
                  </a:cubicBezTo>
                  <a:lnTo>
                    <a:pt x="0" y="124456"/>
                  </a:lnTo>
                  <a:cubicBezTo>
                    <a:pt x="0" y="91448"/>
                    <a:pt x="13112" y="59792"/>
                    <a:pt x="36452" y="36452"/>
                  </a:cubicBezTo>
                  <a:cubicBezTo>
                    <a:pt x="59792" y="13112"/>
                    <a:pt x="91448" y="0"/>
                    <a:pt x="124456" y="0"/>
                  </a:cubicBezTo>
                  <a:close/>
                </a:path>
              </a:pathLst>
            </a:custGeom>
            <a:solidFill>
              <a:srgbClr val="106861"/>
            </a:solidFill>
            <a:ln cap="rnd">
              <a:noFill/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28575"/>
              <a:ext cx="1937268" cy="34314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2484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Revenue Streams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028700" y="1487666"/>
            <a:ext cx="10612014" cy="1048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64"/>
              </a:lnSpc>
              <a:spcBef>
                <a:spcPct val="0"/>
              </a:spcBef>
            </a:pPr>
            <a:r>
              <a:rPr lang="en-US" sz="6206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Business Model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440929" y="7020887"/>
            <a:ext cx="2733749" cy="160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1560" lvl="1" indent="-235780" algn="l">
              <a:lnSpc>
                <a:spcPts val="3298"/>
              </a:lnSpc>
              <a:buFont typeface="Arial"/>
              <a:buChar char="•"/>
            </a:pPr>
            <a:r>
              <a:rPr lang="en-US" sz="2184" b="1">
                <a:solidFill>
                  <a:srgbClr val="34343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Hospitals &amp; Clinics</a:t>
            </a:r>
          </a:p>
          <a:p>
            <a:pPr marL="471560" lvl="1" indent="-235780" algn="l">
              <a:lnSpc>
                <a:spcPts val="3298"/>
              </a:lnSpc>
              <a:buFont typeface="Arial"/>
              <a:buChar char="•"/>
            </a:pPr>
            <a:r>
              <a:rPr lang="en-US" sz="2184" b="1">
                <a:solidFill>
                  <a:srgbClr val="34343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Insurance Companies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409971" y="7030412"/>
            <a:ext cx="3151394" cy="1178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1561" lvl="1" indent="-235781" algn="just">
              <a:lnSpc>
                <a:spcPts val="3167"/>
              </a:lnSpc>
              <a:buFont typeface="Arial"/>
              <a:buChar char="•"/>
            </a:pPr>
            <a:r>
              <a:rPr lang="en-US" sz="2184" b="1">
                <a:solidFill>
                  <a:srgbClr val="34343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Subscription Plans</a:t>
            </a:r>
          </a:p>
          <a:p>
            <a:pPr marL="471561" lvl="1" indent="-235781" algn="just">
              <a:lnSpc>
                <a:spcPts val="3167"/>
              </a:lnSpc>
              <a:buFont typeface="Arial"/>
              <a:buChar char="•"/>
            </a:pPr>
            <a:r>
              <a:rPr lang="en-US" sz="2184" b="1">
                <a:solidFill>
                  <a:srgbClr val="34343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Device Sales (Digital Watches)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572647" y="7075706"/>
            <a:ext cx="3151394" cy="778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1560" lvl="1" indent="-235780" algn="just">
              <a:lnSpc>
                <a:spcPts val="3167"/>
              </a:lnSpc>
              <a:buFont typeface="Arial"/>
              <a:buChar char="•"/>
            </a:pPr>
            <a:r>
              <a:rPr lang="en-US" sz="2184" b="1">
                <a:solidFill>
                  <a:srgbClr val="34343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Primary</a:t>
            </a:r>
          </a:p>
          <a:p>
            <a:pPr marL="471560" lvl="1" indent="-235780" algn="just">
              <a:lnSpc>
                <a:spcPts val="3167"/>
              </a:lnSpc>
              <a:buFont typeface="Arial"/>
              <a:buChar char="•"/>
            </a:pPr>
            <a:r>
              <a:rPr lang="en-US" sz="2184" b="1">
                <a:solidFill>
                  <a:srgbClr val="34343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Secondary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13501043" y="3255086"/>
            <a:ext cx="3701428" cy="5679080"/>
            <a:chOff x="0" y="0"/>
            <a:chExt cx="1438367" cy="2206879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438367" cy="2206878"/>
            </a:xfrm>
            <a:custGeom>
              <a:avLst/>
              <a:gdLst/>
              <a:ahLst/>
              <a:cxnLst/>
              <a:rect l="l" t="t" r="r" b="b"/>
              <a:pathLst>
                <a:path w="1438367" h="2206878">
                  <a:moveTo>
                    <a:pt x="64840" y="0"/>
                  </a:moveTo>
                  <a:lnTo>
                    <a:pt x="1373527" y="0"/>
                  </a:lnTo>
                  <a:cubicBezTo>
                    <a:pt x="1390724" y="0"/>
                    <a:pt x="1407216" y="6831"/>
                    <a:pt x="1419376" y="18991"/>
                  </a:cubicBezTo>
                  <a:cubicBezTo>
                    <a:pt x="1431536" y="31151"/>
                    <a:pt x="1438367" y="47643"/>
                    <a:pt x="1438367" y="64840"/>
                  </a:cubicBezTo>
                  <a:lnTo>
                    <a:pt x="1438367" y="2142039"/>
                  </a:lnTo>
                  <a:cubicBezTo>
                    <a:pt x="1438367" y="2159235"/>
                    <a:pt x="1431536" y="2175727"/>
                    <a:pt x="1419376" y="2187887"/>
                  </a:cubicBezTo>
                  <a:cubicBezTo>
                    <a:pt x="1407216" y="2200047"/>
                    <a:pt x="1390724" y="2206878"/>
                    <a:pt x="1373527" y="2206878"/>
                  </a:cubicBezTo>
                  <a:lnTo>
                    <a:pt x="64840" y="2206878"/>
                  </a:lnTo>
                  <a:cubicBezTo>
                    <a:pt x="47643" y="2206878"/>
                    <a:pt x="31151" y="2200047"/>
                    <a:pt x="18991" y="2187887"/>
                  </a:cubicBezTo>
                  <a:cubicBezTo>
                    <a:pt x="6831" y="2175727"/>
                    <a:pt x="0" y="2159235"/>
                    <a:pt x="0" y="2142039"/>
                  </a:cubicBezTo>
                  <a:lnTo>
                    <a:pt x="0" y="64840"/>
                  </a:lnTo>
                  <a:cubicBezTo>
                    <a:pt x="0" y="47643"/>
                    <a:pt x="6831" y="31151"/>
                    <a:pt x="18991" y="18991"/>
                  </a:cubicBezTo>
                  <a:cubicBezTo>
                    <a:pt x="31151" y="6831"/>
                    <a:pt x="47643" y="0"/>
                    <a:pt x="64840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AEEA00"/>
              </a:solidFill>
              <a:prstDash val="solid"/>
              <a:round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1438367" cy="2244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7" name="Group 37"/>
          <p:cNvGrpSpPr>
            <a:grpSpLocks noChangeAspect="1"/>
          </p:cNvGrpSpPr>
          <p:nvPr/>
        </p:nvGrpSpPr>
        <p:grpSpPr>
          <a:xfrm>
            <a:off x="13761606" y="3511778"/>
            <a:ext cx="3121063" cy="3121063"/>
            <a:chOff x="0" y="0"/>
            <a:chExt cx="6350000" cy="63500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6"/>
              <a:stretch>
                <a:fillRect t="-25031" b="-25031"/>
              </a:stretch>
            </a:blipFill>
          </p:spPr>
        </p:sp>
      </p:grpSp>
      <p:sp>
        <p:nvSpPr>
          <p:cNvPr id="39" name="TextBox 39"/>
          <p:cNvSpPr txBox="1"/>
          <p:nvPr/>
        </p:nvSpPr>
        <p:spPr>
          <a:xfrm>
            <a:off x="13761606" y="7085231"/>
            <a:ext cx="3151394" cy="1277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5202" lvl="1" indent="-192601" algn="l">
              <a:lnSpc>
                <a:spcPts val="2587"/>
              </a:lnSpc>
              <a:buFont typeface="Arial"/>
              <a:buChar char="•"/>
            </a:pPr>
            <a:r>
              <a:rPr lang="en-US" sz="1784" b="1">
                <a:solidFill>
                  <a:srgbClr val="34343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Mobile App &amp; Web Platform</a:t>
            </a:r>
          </a:p>
          <a:p>
            <a:pPr marL="385202" lvl="1" indent="-192601" algn="l">
              <a:lnSpc>
                <a:spcPts val="2587"/>
              </a:lnSpc>
              <a:buFont typeface="Arial"/>
              <a:buChar char="•"/>
            </a:pPr>
            <a:r>
              <a:rPr lang="en-US" sz="1784" b="1">
                <a:solidFill>
                  <a:srgbClr val="34343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Healthcare Partnerships</a:t>
            </a:r>
          </a:p>
          <a:p>
            <a:pPr marL="385202" lvl="1" indent="-192601" algn="l">
              <a:lnSpc>
                <a:spcPts val="2587"/>
              </a:lnSpc>
              <a:buFont typeface="Arial"/>
              <a:buChar char="•"/>
            </a:pPr>
            <a:r>
              <a:rPr lang="en-US" sz="1784" b="1">
                <a:solidFill>
                  <a:srgbClr val="34343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Insurance Companies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1393590" y="6425770"/>
            <a:ext cx="2912408" cy="414142"/>
            <a:chOff x="0" y="0"/>
            <a:chExt cx="2212197" cy="314573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2212197" cy="314573"/>
            </a:xfrm>
            <a:custGeom>
              <a:avLst/>
              <a:gdLst/>
              <a:ahLst/>
              <a:cxnLst/>
              <a:rect l="l" t="t" r="r" b="b"/>
              <a:pathLst>
                <a:path w="2212197" h="314573">
                  <a:moveTo>
                    <a:pt x="108988" y="0"/>
                  </a:moveTo>
                  <a:lnTo>
                    <a:pt x="2103208" y="0"/>
                  </a:lnTo>
                  <a:cubicBezTo>
                    <a:pt x="2163401" y="0"/>
                    <a:pt x="2212197" y="48796"/>
                    <a:pt x="2212197" y="108988"/>
                  </a:cubicBezTo>
                  <a:lnTo>
                    <a:pt x="2212197" y="205584"/>
                  </a:lnTo>
                  <a:cubicBezTo>
                    <a:pt x="2212197" y="234490"/>
                    <a:pt x="2200714" y="262212"/>
                    <a:pt x="2180275" y="282651"/>
                  </a:cubicBezTo>
                  <a:cubicBezTo>
                    <a:pt x="2159835" y="303090"/>
                    <a:pt x="2132114" y="314573"/>
                    <a:pt x="2103208" y="314573"/>
                  </a:cubicBezTo>
                  <a:lnTo>
                    <a:pt x="108988" y="314573"/>
                  </a:lnTo>
                  <a:cubicBezTo>
                    <a:pt x="80083" y="314573"/>
                    <a:pt x="52361" y="303090"/>
                    <a:pt x="31922" y="282651"/>
                  </a:cubicBezTo>
                  <a:cubicBezTo>
                    <a:pt x="11483" y="262212"/>
                    <a:pt x="0" y="234490"/>
                    <a:pt x="0" y="205584"/>
                  </a:cubicBezTo>
                  <a:lnTo>
                    <a:pt x="0" y="108988"/>
                  </a:lnTo>
                  <a:cubicBezTo>
                    <a:pt x="0" y="80083"/>
                    <a:pt x="11483" y="52361"/>
                    <a:pt x="31922" y="31922"/>
                  </a:cubicBezTo>
                  <a:cubicBezTo>
                    <a:pt x="52361" y="11483"/>
                    <a:pt x="80083" y="0"/>
                    <a:pt x="108988" y="0"/>
                  </a:cubicBezTo>
                  <a:close/>
                </a:path>
              </a:pathLst>
            </a:custGeom>
            <a:solidFill>
              <a:srgbClr val="106861"/>
            </a:solidFill>
            <a:ln cap="rnd">
              <a:noFill/>
              <a:prstDash val="solid"/>
              <a:round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0" y="-28575"/>
              <a:ext cx="2212197" cy="34314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2484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Partnership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4031742" y="6425770"/>
            <a:ext cx="2550458" cy="414142"/>
            <a:chOff x="0" y="0"/>
            <a:chExt cx="1937268" cy="314573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937268" cy="314573"/>
            </a:xfrm>
            <a:custGeom>
              <a:avLst/>
              <a:gdLst/>
              <a:ahLst/>
              <a:cxnLst/>
              <a:rect l="l" t="t" r="r" b="b"/>
              <a:pathLst>
                <a:path w="1937268" h="314573">
                  <a:moveTo>
                    <a:pt x="124456" y="0"/>
                  </a:moveTo>
                  <a:lnTo>
                    <a:pt x="1812812" y="0"/>
                  </a:lnTo>
                  <a:cubicBezTo>
                    <a:pt x="1845820" y="0"/>
                    <a:pt x="1877476" y="13112"/>
                    <a:pt x="1900816" y="36452"/>
                  </a:cubicBezTo>
                  <a:cubicBezTo>
                    <a:pt x="1924156" y="59792"/>
                    <a:pt x="1937268" y="91448"/>
                    <a:pt x="1937268" y="124456"/>
                  </a:cubicBezTo>
                  <a:lnTo>
                    <a:pt x="1937268" y="190117"/>
                  </a:lnTo>
                  <a:cubicBezTo>
                    <a:pt x="1937268" y="223125"/>
                    <a:pt x="1924156" y="254781"/>
                    <a:pt x="1900816" y="278121"/>
                  </a:cubicBezTo>
                  <a:cubicBezTo>
                    <a:pt x="1877476" y="301461"/>
                    <a:pt x="1845820" y="314573"/>
                    <a:pt x="1812812" y="314573"/>
                  </a:cubicBezTo>
                  <a:lnTo>
                    <a:pt x="124456" y="314573"/>
                  </a:lnTo>
                  <a:cubicBezTo>
                    <a:pt x="91448" y="314573"/>
                    <a:pt x="59792" y="301461"/>
                    <a:pt x="36452" y="278121"/>
                  </a:cubicBezTo>
                  <a:cubicBezTo>
                    <a:pt x="13112" y="254781"/>
                    <a:pt x="0" y="223125"/>
                    <a:pt x="0" y="190117"/>
                  </a:cubicBezTo>
                  <a:lnTo>
                    <a:pt x="0" y="124456"/>
                  </a:lnTo>
                  <a:cubicBezTo>
                    <a:pt x="0" y="91448"/>
                    <a:pt x="13112" y="59792"/>
                    <a:pt x="36452" y="36452"/>
                  </a:cubicBezTo>
                  <a:cubicBezTo>
                    <a:pt x="59792" y="13112"/>
                    <a:pt x="91448" y="0"/>
                    <a:pt x="124456" y="0"/>
                  </a:cubicBezTo>
                  <a:close/>
                </a:path>
              </a:pathLst>
            </a:custGeom>
            <a:solidFill>
              <a:srgbClr val="106861"/>
            </a:solidFill>
            <a:ln cap="rnd">
              <a:noFill/>
              <a:prstDash val="solid"/>
              <a:round/>
            </a:ln>
          </p:spPr>
        </p:sp>
        <p:sp>
          <p:nvSpPr>
            <p:cNvPr id="45" name="TextBox 45"/>
            <p:cNvSpPr txBox="1"/>
            <p:nvPr/>
          </p:nvSpPr>
          <p:spPr>
            <a:xfrm>
              <a:off x="0" y="-28575"/>
              <a:ext cx="1937268" cy="34314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2484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Channels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9923981" y="6425770"/>
            <a:ext cx="2550458" cy="414142"/>
            <a:chOff x="0" y="0"/>
            <a:chExt cx="1937268" cy="314573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937268" cy="314573"/>
            </a:xfrm>
            <a:custGeom>
              <a:avLst/>
              <a:gdLst/>
              <a:ahLst/>
              <a:cxnLst/>
              <a:rect l="l" t="t" r="r" b="b"/>
              <a:pathLst>
                <a:path w="1937268" h="314573">
                  <a:moveTo>
                    <a:pt x="124456" y="0"/>
                  </a:moveTo>
                  <a:lnTo>
                    <a:pt x="1812812" y="0"/>
                  </a:lnTo>
                  <a:cubicBezTo>
                    <a:pt x="1845820" y="0"/>
                    <a:pt x="1877476" y="13112"/>
                    <a:pt x="1900816" y="36452"/>
                  </a:cubicBezTo>
                  <a:cubicBezTo>
                    <a:pt x="1924156" y="59792"/>
                    <a:pt x="1937268" y="91448"/>
                    <a:pt x="1937268" y="124456"/>
                  </a:cubicBezTo>
                  <a:lnTo>
                    <a:pt x="1937268" y="190117"/>
                  </a:lnTo>
                  <a:cubicBezTo>
                    <a:pt x="1937268" y="223125"/>
                    <a:pt x="1924156" y="254781"/>
                    <a:pt x="1900816" y="278121"/>
                  </a:cubicBezTo>
                  <a:cubicBezTo>
                    <a:pt x="1877476" y="301461"/>
                    <a:pt x="1845820" y="314573"/>
                    <a:pt x="1812812" y="314573"/>
                  </a:cubicBezTo>
                  <a:lnTo>
                    <a:pt x="124456" y="314573"/>
                  </a:lnTo>
                  <a:cubicBezTo>
                    <a:pt x="91448" y="314573"/>
                    <a:pt x="59792" y="301461"/>
                    <a:pt x="36452" y="278121"/>
                  </a:cubicBezTo>
                  <a:cubicBezTo>
                    <a:pt x="13112" y="254781"/>
                    <a:pt x="0" y="223125"/>
                    <a:pt x="0" y="190117"/>
                  </a:cubicBezTo>
                  <a:lnTo>
                    <a:pt x="0" y="124456"/>
                  </a:lnTo>
                  <a:cubicBezTo>
                    <a:pt x="0" y="91448"/>
                    <a:pt x="13112" y="59792"/>
                    <a:pt x="36452" y="36452"/>
                  </a:cubicBezTo>
                  <a:cubicBezTo>
                    <a:pt x="59792" y="13112"/>
                    <a:pt x="91448" y="0"/>
                    <a:pt x="124456" y="0"/>
                  </a:cubicBezTo>
                  <a:close/>
                </a:path>
              </a:pathLst>
            </a:custGeom>
            <a:solidFill>
              <a:srgbClr val="106861"/>
            </a:solidFill>
            <a:ln cap="rnd">
              <a:noFill/>
              <a:prstDash val="solid"/>
              <a:round/>
            </a:ln>
          </p:spPr>
        </p:sp>
        <p:sp>
          <p:nvSpPr>
            <p:cNvPr id="48" name="TextBox 48"/>
            <p:cNvSpPr txBox="1"/>
            <p:nvPr/>
          </p:nvSpPr>
          <p:spPr>
            <a:xfrm>
              <a:off x="0" y="-28575"/>
              <a:ext cx="1937268" cy="34314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2484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Customer Segments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14917787" y="-3041985"/>
            <a:ext cx="5578401" cy="5578401"/>
            <a:chOff x="0" y="0"/>
            <a:chExt cx="812800" cy="8128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FDFBFB">
                  <a:alpha val="29804"/>
                </a:srgbClr>
              </a:solidFill>
              <a:prstDash val="solid"/>
              <a:miter/>
            </a:ln>
          </p:spPr>
        </p:sp>
        <p:sp>
          <p:nvSpPr>
            <p:cNvPr id="51" name="TextBox 5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Custom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Open Sauce</vt:lpstr>
      <vt:lpstr>Arial</vt:lpstr>
      <vt:lpstr>Open Sans Bold</vt:lpstr>
      <vt:lpstr>Open Sauce Bold</vt:lpstr>
      <vt:lpstr>Public Sans Bold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Green Simple  Professional Business Project Presentation</dc:title>
  <dc:creator>Kalpesh Sananse</dc:creator>
  <cp:lastModifiedBy>Kalpesh</cp:lastModifiedBy>
  <cp:revision>2</cp:revision>
  <dcterms:created xsi:type="dcterms:W3CDTF">2006-08-16T00:00:00Z</dcterms:created>
  <dcterms:modified xsi:type="dcterms:W3CDTF">2024-10-19T11:05:55Z</dcterms:modified>
  <dc:identifier>DAGUAOB4l0k</dc:identifier>
</cp:coreProperties>
</file>