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1"/>
  </p:notesMasterIdLst>
  <p:sldIdLst>
    <p:sldId id="274" r:id="rId4"/>
    <p:sldId id="267" r:id="rId5"/>
    <p:sldId id="257" r:id="rId6"/>
    <p:sldId id="266" r:id="rId7"/>
    <p:sldId id="258" r:id="rId8"/>
    <p:sldId id="259" r:id="rId9"/>
    <p:sldId id="270" r:id="rId10"/>
    <p:sldId id="260" r:id="rId11"/>
    <p:sldId id="268" r:id="rId12"/>
    <p:sldId id="269" r:id="rId13"/>
    <p:sldId id="261" r:id="rId14"/>
    <p:sldId id="262" r:id="rId15"/>
    <p:sldId id="263" r:id="rId16"/>
    <p:sldId id="272" r:id="rId17"/>
    <p:sldId id="273" r:id="rId18"/>
    <p:sldId id="264" r:id="rId19"/>
    <p:sldId id="26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/>
    <p:restoredTop sz="96327"/>
  </p:normalViewPr>
  <p:slideViewPr>
    <p:cSldViewPr>
      <p:cViewPr varScale="1">
        <p:scale>
          <a:sx n="189" d="100"/>
          <a:sy n="189" d="100"/>
        </p:scale>
        <p:origin x="168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1428750"/>
            <a:ext cx="8678863" cy="2884887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5750" y="800100"/>
            <a:ext cx="8677656" cy="5143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astuffer.com/" TargetMode="External"/><Relationship Id="rId2" Type="http://schemas.openxmlformats.org/officeDocument/2006/relationships/hyperlink" Target="https://www.basketball-reference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CF3064-632B-4923-BC5E-88D9E9711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3" y="971550"/>
            <a:ext cx="8678863" cy="3342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Big Messy Data ORIE 5741</a:t>
            </a:r>
          </a:p>
          <a:p>
            <a:pPr marL="0" indent="0">
              <a:buNone/>
            </a:pPr>
            <a:r>
              <a:rPr lang="en-US" dirty="0"/>
              <a:t>Predicting Three Pointer Accuracy of NBA Players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Team:</a:t>
            </a:r>
          </a:p>
          <a:p>
            <a:pPr marL="0" indent="0">
              <a:buNone/>
            </a:pPr>
            <a:r>
              <a:rPr lang="en-US" sz="2000" dirty="0"/>
              <a:t>Manas Koppar (mk2235)</a:t>
            </a:r>
          </a:p>
          <a:p>
            <a:pPr marL="0" indent="0">
              <a:buNone/>
            </a:pPr>
            <a:r>
              <a:rPr lang="en-US" sz="2000" dirty="0"/>
              <a:t>Jayesh </a:t>
            </a:r>
            <a:r>
              <a:rPr lang="en-US" sz="2000" dirty="0" err="1"/>
              <a:t>Paunikar</a:t>
            </a:r>
            <a:r>
              <a:rPr lang="en-US" sz="2000" dirty="0"/>
              <a:t> (jap452)</a:t>
            </a:r>
          </a:p>
          <a:p>
            <a:pPr marL="0" indent="0">
              <a:buNone/>
            </a:pPr>
            <a:r>
              <a:rPr lang="en-US" sz="2000" dirty="0"/>
              <a:t>Trevor </a:t>
            </a:r>
            <a:r>
              <a:rPr lang="en-US" sz="2000" dirty="0" err="1"/>
              <a:t>Idayaa</a:t>
            </a:r>
            <a:r>
              <a:rPr lang="en-US" sz="2000" dirty="0"/>
              <a:t> Kevin Xavier (tx28)</a:t>
            </a:r>
          </a:p>
        </p:txBody>
      </p:sp>
    </p:spTree>
    <p:extLst>
      <p:ext uri="{BB962C8B-B14F-4D97-AF65-F5344CB8AC3E}">
        <p14:creationId xmlns:p14="http://schemas.microsoft.com/office/powerpoint/2010/main" val="4276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DE6A68-F625-4B97-ADC2-A4C833F0749D}"/>
              </a:ext>
            </a:extLst>
          </p:cNvPr>
          <p:cNvSpPr txBox="1"/>
          <p:nvPr/>
        </p:nvSpPr>
        <p:spPr>
          <a:xfrm>
            <a:off x="228600" y="36195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Random Forest: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Misclassification rate: 36%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BA67CD79-F7B8-4F6C-B314-7C73529BD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46" y="361657"/>
            <a:ext cx="5181054" cy="3429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CE973-DA80-481D-B721-3857C3C0EE5B}"/>
              </a:ext>
            </a:extLst>
          </p:cNvPr>
          <p:cNvSpPr txBox="1"/>
          <p:nvPr/>
        </p:nvSpPr>
        <p:spPr>
          <a:xfrm>
            <a:off x="304800" y="2571750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# Bagged Models: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Leaf nodes: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# Bagged Samples : 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Reduce bias and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Misclassification rate: 35%</a:t>
            </a:r>
          </a:p>
        </p:txBody>
      </p:sp>
    </p:spTree>
    <p:extLst>
      <p:ext uri="{BB962C8B-B14F-4D97-AF65-F5344CB8AC3E}">
        <p14:creationId xmlns:p14="http://schemas.microsoft.com/office/powerpoint/2010/main" val="38224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D3325-8BDF-4201-B5E9-B6E4359E2F4C}"/>
              </a:ext>
            </a:extLst>
          </p:cNvPr>
          <p:cNvSpPr txBox="1"/>
          <p:nvPr/>
        </p:nvSpPr>
        <p:spPr>
          <a:xfrm>
            <a:off x="457200" y="438150"/>
            <a:ext cx="6019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Neural Network for Regression:</a:t>
            </a:r>
            <a:br>
              <a:rPr lang="en-US" sz="2800" dirty="0">
                <a:latin typeface="-apple-system"/>
              </a:rPr>
            </a:br>
            <a:r>
              <a:rPr lang="en-US" sz="2600" dirty="0">
                <a:latin typeface="-apple-system"/>
              </a:rPr>
              <a:t>Architecture used: </a:t>
            </a:r>
            <a:br>
              <a:rPr lang="en-US" sz="2600" dirty="0">
                <a:latin typeface="-apple-system"/>
              </a:rPr>
            </a:br>
            <a:r>
              <a:rPr lang="en-US" sz="2000" dirty="0">
                <a:latin typeface="-apple-system"/>
              </a:rPr>
              <a:t>Input features- 22</a:t>
            </a:r>
          </a:p>
          <a:p>
            <a:r>
              <a:rPr lang="en-US" sz="2000" dirty="0">
                <a:latin typeface="-apple-system"/>
              </a:rPr>
              <a:t># of hidden layers- 2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# of neurons in each hidden layer- 32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output node without activation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Optimizer- Adams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Activation function- </a:t>
            </a:r>
            <a:r>
              <a:rPr lang="en-US" sz="2000" dirty="0" err="1">
                <a:latin typeface="-apple-system"/>
              </a:rPr>
              <a:t>ReLu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Bias included in the input layer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EC69DF-328A-46DA-86DF-9EF2CCD2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502454"/>
            <a:ext cx="3737980" cy="18173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CFC445-4F3C-4470-B2DC-F366FBB0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54" y="2190750"/>
            <a:ext cx="1752752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42ED11-47E5-473F-85A1-A2325FEA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266950"/>
            <a:ext cx="4027559" cy="1786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696F7-DC1A-4C5D-95AA-91724EA9FED3}"/>
              </a:ext>
            </a:extLst>
          </p:cNvPr>
          <p:cNvSpPr txBox="1"/>
          <p:nvPr/>
        </p:nvSpPr>
        <p:spPr>
          <a:xfrm>
            <a:off x="457200" y="438150"/>
            <a:ext cx="601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Neural Network for Classification: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Architecture used: 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Input features- 22</a:t>
            </a:r>
          </a:p>
          <a:p>
            <a:r>
              <a:rPr lang="en-US" sz="2000" dirty="0">
                <a:latin typeface="-apple-system"/>
              </a:rPr>
              <a:t># of hidden layers- 2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# of neurons in each hidden layer- 32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output node followed by Sigmoid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Optimizer- Adams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Activation function- </a:t>
            </a:r>
            <a:r>
              <a:rPr lang="en-US" sz="2000" dirty="0" err="1">
                <a:latin typeface="-apple-system"/>
              </a:rPr>
              <a:t>ReLu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Bias included in the input layer</a:t>
            </a:r>
            <a:br>
              <a:rPr lang="en-US" sz="2600" dirty="0">
                <a:latin typeface="-apple-system"/>
              </a:rPr>
            </a:br>
            <a:endParaRPr lang="en-US" sz="2800" dirty="0"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BC5A0-38FF-4341-9F18-5750FA8DE270}"/>
              </a:ext>
            </a:extLst>
          </p:cNvPr>
          <p:cNvSpPr txBox="1"/>
          <p:nvPr/>
        </p:nvSpPr>
        <p:spPr>
          <a:xfrm>
            <a:off x="5823475" y="1869311"/>
            <a:ext cx="2831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-apple-system"/>
              </a:rPr>
              <a:t>Validation Misclassification rate of 35.14%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5532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Best Models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Best Model Regression: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Neural Net with a Validation MSE of 0.6380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Best Model Classification:</a:t>
            </a:r>
          </a:p>
          <a:p>
            <a:r>
              <a:rPr lang="en-US" sz="2000" dirty="0">
                <a:latin typeface="-apple-system"/>
              </a:rPr>
              <a:t>Neural Net with Misclassification rate of 35.14%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Test Error for Regression NN: 1.28 </a:t>
            </a:r>
          </a:p>
          <a:p>
            <a:r>
              <a:rPr lang="en-US" sz="2000" dirty="0">
                <a:latin typeface="-apple-system"/>
              </a:rPr>
              <a:t>Test Misclassification rate of 37.65% for classification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28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400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Robustness of Best Models Regression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Used best 3P shooters ever in the history of basketball to check robustness of model 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Made sure that these players were not in the training set. Test set was 38 players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Test MSE Error: 0.97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Lower than original test set error of 1.28, proves robustness</a:t>
            </a:r>
          </a:p>
        </p:txBody>
      </p:sp>
    </p:spTree>
    <p:extLst>
      <p:ext uri="{BB962C8B-B14F-4D97-AF65-F5344CB8AC3E}">
        <p14:creationId xmlns:p14="http://schemas.microsoft.com/office/powerpoint/2010/main" val="23595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210206B-F12E-457F-B249-52DC72BEEB69}"/>
              </a:ext>
            </a:extLst>
          </p:cNvPr>
          <p:cNvSpPr txBox="1"/>
          <p:nvPr/>
        </p:nvSpPr>
        <p:spPr>
          <a:xfrm>
            <a:off x="304800" y="438150"/>
            <a:ext cx="64008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-apple-system"/>
              </a:rPr>
              <a:t>Higher Order Analysis</a:t>
            </a:r>
          </a:p>
          <a:p>
            <a:endParaRPr lang="en-US" sz="24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Found best polynomial fit for each feature in training set with respect to 3P%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Generated the higher order training dataset including positional one hot encoding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Did this to add nonlinearity to the model</a:t>
            </a:r>
          </a:p>
          <a:p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Improved the result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351926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12A6F-5029-439F-A100-896105C7F43D}"/>
              </a:ext>
            </a:extLst>
          </p:cNvPr>
          <p:cNvSpPr txBox="1"/>
          <p:nvPr/>
        </p:nvSpPr>
        <p:spPr>
          <a:xfrm>
            <a:off x="304800" y="514350"/>
            <a:ext cx="81534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-apple-system"/>
              </a:rPr>
              <a:t>Conclusion:</a:t>
            </a:r>
          </a:p>
          <a:p>
            <a:endParaRPr lang="en-US" sz="1800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VI, FT and MPG  were the heavy favorites that made a player a better 3P shooter</a:t>
            </a:r>
          </a:p>
          <a:p>
            <a:endParaRPr lang="en-US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We are moderately comfortable with this model</a:t>
            </a:r>
          </a:p>
          <a:p>
            <a:endParaRPr lang="en-US" dirty="0">
              <a:latin typeface="-apple-system"/>
            </a:endParaRPr>
          </a:p>
          <a:p>
            <a:r>
              <a:rPr lang="en-US" sz="2800" dirty="0">
                <a:latin typeface="-apple-system"/>
              </a:rPr>
              <a:t>Future Scope: </a:t>
            </a:r>
          </a:p>
          <a:p>
            <a:endParaRPr lang="en-US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Mor</a:t>
            </a:r>
            <a:r>
              <a:rPr lang="en-US" dirty="0">
                <a:latin typeface="-apple-system"/>
              </a:rPr>
              <a:t>e data to supplement the model</a:t>
            </a:r>
          </a:p>
          <a:p>
            <a:endParaRPr lang="en-US" sz="1800" dirty="0">
              <a:latin typeface="-apple-system"/>
            </a:endParaRPr>
          </a:p>
          <a:p>
            <a:r>
              <a:rPr lang="en-US" sz="1800" dirty="0">
                <a:latin typeface="-apple-system"/>
              </a:rPr>
              <a:t>Ev</a:t>
            </a:r>
            <a:r>
              <a:rPr lang="en-US" dirty="0">
                <a:latin typeface="-apple-system"/>
              </a:rPr>
              <a:t>aluate and analyze team strategies, zonal 3P accuracy, and quarterly efficiency of each player</a:t>
            </a:r>
            <a:endParaRPr lang="en-US" sz="18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63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513DB-33A9-442D-889A-BAF542352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  <a:hlinkClick r:id="rId2"/>
              </a:rPr>
              <a:t>https://www.basketball-reference.com/</a:t>
            </a:r>
            <a:endParaRPr lang="en-US" sz="2000" dirty="0">
              <a:latin typeface="-apple-system"/>
            </a:endParaRPr>
          </a:p>
          <a:p>
            <a:r>
              <a:rPr lang="en-US" sz="2000" dirty="0">
                <a:latin typeface="-apple-system"/>
              </a:rPr>
              <a:t> </a:t>
            </a:r>
            <a:r>
              <a:rPr lang="en-US" sz="2000" dirty="0">
                <a:latin typeface="-apple-system"/>
                <a:hlinkClick r:id="rId3"/>
              </a:rPr>
              <a:t>https://www.nbastuffer.com/</a:t>
            </a:r>
            <a:endParaRPr lang="en-US" sz="2000" dirty="0">
              <a:latin typeface="-apple-syste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B1362-5736-4A3F-9B60-0D5D652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350551"/>
            <a:ext cx="8677656" cy="51435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-apple-system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ibliography </a:t>
            </a:r>
            <a:endParaRPr lang="en-US" sz="24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851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7A182-D372-42F9-9F98-38073D67B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68" y="590550"/>
            <a:ext cx="8678863" cy="288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Background and Motivation</a:t>
            </a:r>
            <a:endParaRPr lang="en-US" dirty="0">
              <a:solidFill>
                <a:prstClr val="black"/>
              </a:solidFill>
              <a:latin typeface="-apple-system"/>
              <a:ea typeface="+mj-ea"/>
              <a:cs typeface="+mj-cs"/>
            </a:endParaRP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As any sport, Basketball has evolved through time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Three pointing shooting is valued highly in the modern Basketball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Basketball is trending towards being position-less</a:t>
            </a:r>
          </a:p>
          <a:p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We wanted to devise a method to predict a player’s three-point shooting accuracy</a:t>
            </a:r>
          </a:p>
        </p:txBody>
      </p:sp>
    </p:spTree>
    <p:extLst>
      <p:ext uri="{BB962C8B-B14F-4D97-AF65-F5344CB8AC3E}">
        <p14:creationId xmlns:p14="http://schemas.microsoft.com/office/powerpoint/2010/main" val="154304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5CFE6-7A55-47FC-8558-599933F67771}"/>
              </a:ext>
            </a:extLst>
          </p:cNvPr>
          <p:cNvSpPr txBox="1"/>
          <p:nvPr/>
        </p:nvSpPr>
        <p:spPr>
          <a:xfrm>
            <a:off x="381000" y="648146"/>
            <a:ext cx="838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Goal: 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Predict the three-point accuracy of the NBA Players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Dataset: 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Compiled the dataset 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  <a:t>basketballreference.com, nbastats.com and nbastuffer.com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j-ea"/>
                <a:cs typeface="+mj-cs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Preprocessing:  </a:t>
            </a:r>
            <a:br>
              <a:rPr lang="en-US" sz="28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Feature engineering </a:t>
            </a:r>
            <a:b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Standardization </a:t>
            </a:r>
            <a:b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</a:br>
            <a:r>
              <a:rPr lang="en-US" sz="2000" dirty="0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Dropping samples with </a:t>
            </a:r>
            <a:r>
              <a:rPr lang="en-US" sz="2000" dirty="0" err="1">
                <a:solidFill>
                  <a:prstClr val="black"/>
                </a:solidFill>
                <a:latin typeface="-apple-system"/>
                <a:ea typeface="+mj-ea"/>
                <a:cs typeface="+mj-cs"/>
              </a:rPr>
              <a:t>NaN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08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1DF693-5130-45AD-91A2-93764F254DBC}"/>
              </a:ext>
            </a:extLst>
          </p:cNvPr>
          <p:cNvSpPr txBox="1"/>
          <p:nvPr/>
        </p:nvSpPr>
        <p:spPr>
          <a:xfrm>
            <a:off x="457200" y="1047750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Types of features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Physical Attributes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Game Stats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endParaRPr lang="en-US" sz="2800" dirty="0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List of features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Height, Wingspan, Position, Games played, Usage rate, Turnover rate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FTA, FT%, 2PA, 2P%, PPG, RPG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APG, SPG, BPG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TOPG, ORTG</a:t>
            </a:r>
            <a:r>
              <a:rPr lang="en-US" sz="2000" dirty="0">
                <a:solidFill>
                  <a:prstClr val="black"/>
                </a:solidFill>
                <a:latin typeface="-apple-system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DRTG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1800" dirty="0">
                <a:solidFill>
                  <a:schemeClr val="tx1"/>
                </a:solidFill>
                <a:latin typeface="-apple-system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D9233-2A48-4D99-98A1-A115B4E6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72" y="209550"/>
            <a:ext cx="8677656" cy="45720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-apple-system"/>
              </a:rPr>
              <a:t>Techniques Used: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Regression-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Linear, Ridge, Random Forest Regressor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Classification-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Logistic, Ensemble Methods, Decision Tree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800" dirty="0">
                <a:solidFill>
                  <a:schemeClr val="tx1"/>
                </a:solidFill>
                <a:latin typeface="-apple-system"/>
              </a:rPr>
              <a:t>Neural Networks-</a:t>
            </a:r>
            <a:br>
              <a:rPr lang="en-US" sz="28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Feedforward NN for Regression</a:t>
            </a:r>
            <a:br>
              <a:rPr lang="en-US" sz="2000" dirty="0">
                <a:solidFill>
                  <a:schemeClr val="tx1"/>
                </a:solidFill>
                <a:latin typeface="-apple-system"/>
              </a:rPr>
            </a:br>
            <a:r>
              <a:rPr lang="en-US" sz="2000" dirty="0">
                <a:solidFill>
                  <a:schemeClr val="tx1"/>
                </a:solidFill>
                <a:latin typeface="-apple-system"/>
              </a:rPr>
              <a:t>Feedforward NN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5661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EFD28-406E-4681-9FDC-826EC20AE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0" y="2578227"/>
            <a:ext cx="2590800" cy="18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A2684C-93AF-459F-AED8-E61C42571DA1}"/>
              </a:ext>
            </a:extLst>
          </p:cNvPr>
          <p:cNvSpPr txBox="1"/>
          <p:nvPr/>
        </p:nvSpPr>
        <p:spPr>
          <a:xfrm>
            <a:off x="381000" y="4381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Regression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Tested each technique to find best performing model on validation data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One hot encoded the position of the players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ridge regression to avoid overfitting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0A7D0-3529-4F5C-8792-6B5E5B5CF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4" y="4596836"/>
            <a:ext cx="2819400" cy="434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CAC0C7-B04F-4DF3-847D-D93D74B5170F}"/>
              </a:ext>
            </a:extLst>
          </p:cNvPr>
          <p:cNvSpPr txBox="1"/>
          <p:nvPr/>
        </p:nvSpPr>
        <p:spPr>
          <a:xfrm>
            <a:off x="357733" y="2130895"/>
            <a:ext cx="232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Without regularization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5F1495E-7D33-47F0-8E42-D2D53AFEF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06526"/>
              </p:ext>
            </p:extLst>
          </p:nvPr>
        </p:nvGraphicFramePr>
        <p:xfrm>
          <a:off x="3199211" y="2530188"/>
          <a:ext cx="2728118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Bitmap Image" r:id="rId5" imgW="2865240" imgH="1996560" progId="Paint.Picture">
                  <p:embed/>
                </p:oleObj>
              </mc:Choice>
              <mc:Fallback>
                <p:oleObj name="Bitmap Image" r:id="rId5" imgW="2865240" imgH="199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211" y="2530188"/>
                        <a:ext cx="2728118" cy="19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625D610-C251-4167-8551-47471AF6B012}"/>
              </a:ext>
            </a:extLst>
          </p:cNvPr>
          <p:cNvSpPr txBox="1"/>
          <p:nvPr/>
        </p:nvSpPr>
        <p:spPr>
          <a:xfrm>
            <a:off x="4127206" y="2135291"/>
            <a:ext cx="97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One Hot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B3F91-E070-4278-8E7A-E8843CD2F338}"/>
              </a:ext>
            </a:extLst>
          </p:cNvPr>
          <p:cNvSpPr txBox="1"/>
          <p:nvPr/>
        </p:nvSpPr>
        <p:spPr>
          <a:xfrm>
            <a:off x="6673997" y="2130895"/>
            <a:ext cx="201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With regularization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DD5D71-8C32-4D75-99D5-7DD6696C5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320" y="4596836"/>
            <a:ext cx="2758679" cy="434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98FB2A-A933-4C77-AD11-D3B5750BF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3878" y="4596836"/>
            <a:ext cx="2819644" cy="426757"/>
          </a:xfrm>
          <a:prstGeom prst="rect">
            <a:avLst/>
          </a:prstGeom>
        </p:spPr>
      </p:pic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CCFF342-4B28-4874-A2F7-8D99E72BE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04379"/>
              </p:ext>
            </p:extLst>
          </p:nvPr>
        </p:nvGraphicFramePr>
        <p:xfrm>
          <a:off x="6178186" y="2530189"/>
          <a:ext cx="2819644" cy="19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9" imgW="2865240" imgH="1996560" progId="Paint.Picture">
                  <p:embed/>
                </p:oleObj>
              </mc:Choice>
              <mc:Fallback>
                <p:oleObj name="Bitmap Image" r:id="rId9" imgW="2865240" imgH="1996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78186" y="2530189"/>
                        <a:ext cx="2819644" cy="19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4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23A74B-E3EC-44FE-8CFE-ECB251FE5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90886"/>
            <a:ext cx="5075360" cy="24157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D417A0-D511-4E18-8D29-31F8D8469308}"/>
              </a:ext>
            </a:extLst>
          </p:cNvPr>
          <p:cNvSpPr txBox="1"/>
          <p:nvPr/>
        </p:nvSpPr>
        <p:spPr>
          <a:xfrm>
            <a:off x="381000" y="43815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-apple-system"/>
              </a:rPr>
              <a:t>Regression coefficients</a:t>
            </a:r>
            <a:br>
              <a:rPr lang="en-US" sz="2000" dirty="0">
                <a:latin typeface="-apple-system"/>
              </a:rPr>
            </a:br>
            <a:endParaRPr lang="en-US" sz="2000" dirty="0"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58-1E43-433C-ADAB-4227665EDE47}"/>
              </a:ext>
            </a:extLst>
          </p:cNvPr>
          <p:cNvSpPr txBox="1"/>
          <p:nvPr/>
        </p:nvSpPr>
        <p:spPr>
          <a:xfrm>
            <a:off x="2590800" y="386715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VI, FT and MPG affect 3P % positively</a:t>
            </a:r>
          </a:p>
          <a:p>
            <a:r>
              <a:rPr lang="en-US" dirty="0"/>
              <a:t>BPG and SPG affect 3P% negatively</a:t>
            </a:r>
          </a:p>
        </p:txBody>
      </p:sp>
    </p:spTree>
    <p:extLst>
      <p:ext uri="{BB962C8B-B14F-4D97-AF65-F5344CB8AC3E}">
        <p14:creationId xmlns:p14="http://schemas.microsoft.com/office/powerpoint/2010/main" val="11345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60EB2F-71FB-4610-B969-168DA2FD358D}"/>
              </a:ext>
            </a:extLst>
          </p:cNvPr>
          <p:cNvSpPr txBox="1"/>
          <p:nvPr/>
        </p:nvSpPr>
        <p:spPr>
          <a:xfrm>
            <a:off x="381000" y="361950"/>
            <a:ext cx="838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Random Forests</a:t>
            </a:r>
            <a:br>
              <a:rPr lang="en-US" sz="2800" dirty="0">
                <a:latin typeface="-apple-system"/>
              </a:rPr>
            </a:br>
            <a:r>
              <a:rPr lang="en-US" sz="2000" dirty="0">
                <a:latin typeface="-apple-system"/>
              </a:rPr>
              <a:t>Much more sophisticated model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same training procedure as previous methods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Generalizes the model better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Combines a high number of weak learners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Best: Trees = 100, Depth = 10</a:t>
            </a:r>
          </a:p>
          <a:p>
            <a:r>
              <a:rPr lang="en-US" sz="2600" dirty="0">
                <a:latin typeface="-apple-system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359B767-502E-4625-84CF-8B35B976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84052"/>
              </p:ext>
            </p:extLst>
          </p:nvPr>
        </p:nvGraphicFramePr>
        <p:xfrm>
          <a:off x="1600200" y="3028950"/>
          <a:ext cx="5638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725520189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160761073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7799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MSE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0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0.682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910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00C59F-2C3D-4F45-919E-10447857AFB2}"/>
              </a:ext>
            </a:extLst>
          </p:cNvPr>
          <p:cNvSpPr txBox="1"/>
          <p:nvPr/>
        </p:nvSpPr>
        <p:spPr>
          <a:xfrm>
            <a:off x="2476500" y="455295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-apple-system"/>
              </a:rPr>
              <a:t>Depth is kept constant at 10 to have weak learners</a:t>
            </a:r>
          </a:p>
        </p:txBody>
      </p:sp>
    </p:spTree>
    <p:extLst>
      <p:ext uri="{BB962C8B-B14F-4D97-AF65-F5344CB8AC3E}">
        <p14:creationId xmlns:p14="http://schemas.microsoft.com/office/powerpoint/2010/main" val="33051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A2684C-93AF-459F-AED8-E61C42571DA1}"/>
              </a:ext>
            </a:extLst>
          </p:cNvPr>
          <p:cNvSpPr txBox="1"/>
          <p:nvPr/>
        </p:nvSpPr>
        <p:spPr>
          <a:xfrm>
            <a:off x="381000" y="438150"/>
            <a:ext cx="8305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-apple-system"/>
              </a:rPr>
              <a:t>Classification</a:t>
            </a:r>
            <a:br>
              <a:rPr lang="en-US" sz="2000" dirty="0">
                <a:latin typeface="-apple-system"/>
              </a:rPr>
            </a:br>
            <a:r>
              <a:rPr lang="en-US" sz="2000" dirty="0">
                <a:latin typeface="-apple-system"/>
              </a:rPr>
              <a:t>Used to classify whether an NBA player will shoot above 36.5% by feeding the same features into the classification techniques we used.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BD2196-AECC-40FD-AEC7-7A523C5A7DA6}"/>
              </a:ext>
            </a:extLst>
          </p:cNvPr>
          <p:cNvSpPr txBox="1"/>
          <p:nvPr/>
        </p:nvSpPr>
        <p:spPr>
          <a:xfrm>
            <a:off x="609600" y="1931134"/>
            <a:ext cx="38463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-apple-system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Best Regularizer: 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Misclassification Rate on Validation: 35.85%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SPG &amp; FT affect 3P% positively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D69A95-3479-4BBE-94ED-43F6B9677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85950"/>
            <a:ext cx="461697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2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714</Words>
  <Application>Microsoft Macintosh PowerPoint</Application>
  <PresentationFormat>On-screen Show (16:9)</PresentationFormat>
  <Paragraphs>101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Arial</vt:lpstr>
      <vt:lpstr>Calibri</vt:lpstr>
      <vt:lpstr>Helvetica</vt:lpstr>
      <vt:lpstr>Times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Techniques Used: Regression- Linear, Ridge, Random Forest Regressor  Classification- Logistic, Ensemble Methods, Decision Tree  Neural Networks- Feedforward NN for Regression Feedforward NN for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Trevor Idayaa Kevin Xavier</cp:lastModifiedBy>
  <cp:revision>24</cp:revision>
  <dcterms:created xsi:type="dcterms:W3CDTF">2020-01-14T16:59:52Z</dcterms:created>
  <dcterms:modified xsi:type="dcterms:W3CDTF">2021-12-04T03:48:22Z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