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7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88" autoAdjust="0"/>
  </p:normalViewPr>
  <p:slideViewPr>
    <p:cSldViewPr snapToGrid="0" snapToObjects="1">
      <p:cViewPr varScale="1">
        <p:scale>
          <a:sx n="109" d="100"/>
          <a:sy n="109" d="100"/>
        </p:scale>
        <p:origin x="636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48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3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2375333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0729" y="-463023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729" y="1230451"/>
            <a:ext cx="59245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SIH</a:t>
            </a:r>
            <a:r>
              <a:rPr lang="en-IN" sz="2400" dirty="0"/>
              <a:t>1627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StatementTitle- </a:t>
            </a:r>
            <a:r>
              <a:rPr lang="en-US" sz="2400" dirty="0"/>
              <a:t>Drug Inventory and supply chain Tracking system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400" dirty="0"/>
              <a:t>MedTech / BioTech / HealthTech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161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Laksh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8D4BBA-EF11-6481-C356-C9173898933D}"/>
              </a:ext>
            </a:extLst>
          </p:cNvPr>
          <p:cNvSpPr/>
          <p:nvPr/>
        </p:nvSpPr>
        <p:spPr>
          <a:xfrm>
            <a:off x="6625095" y="3889710"/>
            <a:ext cx="4433064" cy="19087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D96861-3EE2-59C2-25A0-967FDEAF21B4}"/>
              </a:ext>
            </a:extLst>
          </p:cNvPr>
          <p:cNvSpPr/>
          <p:nvPr/>
        </p:nvSpPr>
        <p:spPr>
          <a:xfrm>
            <a:off x="31192" y="23318"/>
            <a:ext cx="1188008" cy="93794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7584"/>
            <a:ext cx="12192000" cy="1310054"/>
          </a:xfrm>
        </p:spPr>
        <p:txBody>
          <a:bodyPr/>
          <a:lstStyle/>
          <a:p>
            <a:pPr eaLnBrk="1" hangingPunct="1"/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Inventory and Supply Chain Tracking System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4638" y="1059580"/>
            <a:ext cx="1172014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is a Drug Inventory and Supply Chain Tracking System designed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the distribution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for Distributors and Vendors.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use modern technologies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tracking,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drug inventory across the supply chain.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ensure 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drugs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available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condition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people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3042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9F6B33-13A4-37F5-7112-B7D9191CF138}"/>
              </a:ext>
            </a:extLst>
          </p:cNvPr>
          <p:cNvSpPr txBox="1"/>
          <p:nvPr/>
        </p:nvSpPr>
        <p:spPr>
          <a:xfrm>
            <a:off x="1133837" y="3961387"/>
            <a:ext cx="4700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Solution Addresses the Problem: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Drug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Procurement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Drug Consumption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Costs and Waste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A429F-69FE-901B-3515-C79DEA6EAA2C}"/>
              </a:ext>
            </a:extLst>
          </p:cNvPr>
          <p:cNvSpPr txBox="1"/>
          <p:nvPr/>
        </p:nvSpPr>
        <p:spPr>
          <a:xfrm>
            <a:off x="6625096" y="3542989"/>
            <a:ext cx="45063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Uniqueness of the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Multi-Database Approach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Dashboard Monitoring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Data-Driven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with Modern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D8CD-1952-26F3-CA85-AB31A0661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3" y="-119886"/>
            <a:ext cx="1174030" cy="117946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3E3BFE-0CD4-BA87-789C-56D031DD5D91}"/>
              </a:ext>
            </a:extLst>
          </p:cNvPr>
          <p:cNvCxnSpPr/>
          <p:nvPr/>
        </p:nvCxnSpPr>
        <p:spPr>
          <a:xfrm>
            <a:off x="1133837" y="3961387"/>
            <a:ext cx="0" cy="17455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CA596B-28C9-3552-11C7-7953B78D6352}"/>
              </a:ext>
            </a:extLst>
          </p:cNvPr>
          <p:cNvCxnSpPr/>
          <p:nvPr/>
        </p:nvCxnSpPr>
        <p:spPr>
          <a:xfrm>
            <a:off x="1133837" y="3961387"/>
            <a:ext cx="4217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133D7C-7F4A-A111-960A-1317215E0D91}"/>
              </a:ext>
            </a:extLst>
          </p:cNvPr>
          <p:cNvCxnSpPr/>
          <p:nvPr/>
        </p:nvCxnSpPr>
        <p:spPr>
          <a:xfrm>
            <a:off x="5350933" y="3961387"/>
            <a:ext cx="0" cy="17455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C93411-14B1-8B76-CD13-96F7469AD31A}"/>
              </a:ext>
            </a:extLst>
          </p:cNvPr>
          <p:cNvCxnSpPr/>
          <p:nvPr/>
        </p:nvCxnSpPr>
        <p:spPr>
          <a:xfrm>
            <a:off x="1133837" y="5706951"/>
            <a:ext cx="4217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17F0F85F-372B-D267-64A2-76A96074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19"/>
            <a:ext cx="1172369" cy="945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13315" y="-16247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570" y="5148723"/>
            <a:ext cx="1067791" cy="7357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413" y="5154141"/>
            <a:ext cx="825955" cy="825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96" y="4321901"/>
            <a:ext cx="904306" cy="611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00B93D-A912-D2CB-D2B6-ED3D533646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3259" y="3189888"/>
            <a:ext cx="825955" cy="825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273E3-C86D-44B7-A930-53F3EFC711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1875" y="4328060"/>
            <a:ext cx="735787" cy="735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55F8C7-4F00-725F-8091-756C5A1AE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61" y="-70359"/>
            <a:ext cx="1009677" cy="10096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7E65D9-4F6D-E289-BB54-CEDF22A7F04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539" r="7953"/>
          <a:stretch/>
        </p:blipFill>
        <p:spPr>
          <a:xfrm>
            <a:off x="184338" y="909125"/>
            <a:ext cx="9628978" cy="54456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0D1DAA-8F79-29BF-8BAB-4E7283E96D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6664" y="3232618"/>
            <a:ext cx="1074424" cy="7199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D1D8FA-E5A0-4CF2-BB61-6F2514505F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2143" y="5884510"/>
            <a:ext cx="2108350" cy="3928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4FF120F-A81F-E960-0D84-E9C68DE27A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69802" y="1747724"/>
            <a:ext cx="1115611" cy="11156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75938FB-34E3-D064-B797-DADA7439AF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56663" y="1158507"/>
            <a:ext cx="2054705" cy="39281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82E5697-B522-ED4A-784A-CEE34CC255CE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53711"/>
          <a:stretch/>
        </p:blipFill>
        <p:spPr>
          <a:xfrm>
            <a:off x="11160763" y="1810470"/>
            <a:ext cx="843273" cy="10751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9962F9-6DE0-3C16-141D-C0EC9690C234}"/>
              </a:ext>
            </a:extLst>
          </p:cNvPr>
          <p:cNvCxnSpPr>
            <a:cxnSpLocks/>
          </p:cNvCxnSpPr>
          <p:nvPr/>
        </p:nvCxnSpPr>
        <p:spPr>
          <a:xfrm flipV="1">
            <a:off x="9960758" y="1077015"/>
            <a:ext cx="2218257" cy="183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69ECC6-7529-3971-0143-A4841AAF957B}"/>
              </a:ext>
            </a:extLst>
          </p:cNvPr>
          <p:cNvCxnSpPr/>
          <p:nvPr/>
        </p:nvCxnSpPr>
        <p:spPr>
          <a:xfrm>
            <a:off x="9960758" y="1104180"/>
            <a:ext cx="9044" cy="5195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A7F8CE-9A68-BE42-89A9-5C7C0267956A}"/>
              </a:ext>
            </a:extLst>
          </p:cNvPr>
          <p:cNvCxnSpPr>
            <a:cxnSpLocks/>
          </p:cNvCxnSpPr>
          <p:nvPr/>
        </p:nvCxnSpPr>
        <p:spPr>
          <a:xfrm>
            <a:off x="9960758" y="6299626"/>
            <a:ext cx="21952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4162DB-3EBE-1B23-61FC-A5BAEB5AEAD7}"/>
              </a:ext>
            </a:extLst>
          </p:cNvPr>
          <p:cNvCxnSpPr>
            <a:cxnSpLocks/>
          </p:cNvCxnSpPr>
          <p:nvPr/>
        </p:nvCxnSpPr>
        <p:spPr>
          <a:xfrm flipH="1">
            <a:off x="12155972" y="1077015"/>
            <a:ext cx="4521" cy="522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E8E3B2-3351-D91A-9DE7-9F093CC2228E}"/>
              </a:ext>
            </a:extLst>
          </p:cNvPr>
          <p:cNvCxnSpPr>
            <a:cxnSpLocks/>
          </p:cNvCxnSpPr>
          <p:nvPr/>
        </p:nvCxnSpPr>
        <p:spPr>
          <a:xfrm>
            <a:off x="132110" y="909125"/>
            <a:ext cx="0" cy="5406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BBC142-5046-E513-FBE9-29893A8CCA34}"/>
              </a:ext>
            </a:extLst>
          </p:cNvPr>
          <p:cNvCxnSpPr/>
          <p:nvPr/>
        </p:nvCxnSpPr>
        <p:spPr>
          <a:xfrm>
            <a:off x="132110" y="909125"/>
            <a:ext cx="9681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C9C37-95E2-4732-69F6-B1AED04D6342}"/>
              </a:ext>
            </a:extLst>
          </p:cNvPr>
          <p:cNvCxnSpPr/>
          <p:nvPr/>
        </p:nvCxnSpPr>
        <p:spPr>
          <a:xfrm>
            <a:off x="9813315" y="909125"/>
            <a:ext cx="0" cy="53905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538D4A-CB93-5740-B92A-1564EAEA052B}"/>
              </a:ext>
            </a:extLst>
          </p:cNvPr>
          <p:cNvCxnSpPr>
            <a:cxnSpLocks/>
          </p:cNvCxnSpPr>
          <p:nvPr/>
        </p:nvCxnSpPr>
        <p:spPr>
          <a:xfrm flipV="1">
            <a:off x="132110" y="6299626"/>
            <a:ext cx="9681206" cy="1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45A4893-1315-71D9-0E2B-81CFD8013A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56495" y="5508448"/>
            <a:ext cx="745066" cy="7450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E4BF18-0C90-AEFB-DE60-218522DE065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15860" y="3917935"/>
            <a:ext cx="709620" cy="7096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8D3F61-E744-9330-0147-B8780779D1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3625" y="5298353"/>
            <a:ext cx="870559" cy="870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A9BE77-7540-57FA-FEB7-41146DFFEA4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09929" y="984329"/>
            <a:ext cx="838198" cy="8381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5F23BC-B0F3-FF1C-F17D-BEBD6598A19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58178" y="1288763"/>
            <a:ext cx="1120506" cy="1120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850A6-5096-80EE-7FAD-2C5057C40B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05568" y="3331131"/>
            <a:ext cx="1369424" cy="1369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F85AD14-9371-8F43-025D-E32C4B9CE8AF}"/>
              </a:ext>
            </a:extLst>
          </p:cNvPr>
          <p:cNvSpPr/>
          <p:nvPr/>
        </p:nvSpPr>
        <p:spPr>
          <a:xfrm>
            <a:off x="8475133" y="1232041"/>
            <a:ext cx="3575353" cy="3436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5509CE-53C7-BC4E-B5E5-FA94AE84175E}"/>
              </a:ext>
            </a:extLst>
          </p:cNvPr>
          <p:cNvSpPr/>
          <p:nvPr/>
        </p:nvSpPr>
        <p:spPr>
          <a:xfrm>
            <a:off x="3539067" y="1224230"/>
            <a:ext cx="4555067" cy="34439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B953C-22B1-879F-F3ED-1CB00785BD2F}"/>
              </a:ext>
            </a:extLst>
          </p:cNvPr>
          <p:cNvSpPr/>
          <p:nvPr/>
        </p:nvSpPr>
        <p:spPr>
          <a:xfrm>
            <a:off x="147933" y="1222498"/>
            <a:ext cx="3145599" cy="3552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2975C4-2CA0-A982-38F6-82B545BC8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6" y="20879"/>
            <a:ext cx="1292464" cy="10425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5D4430-83DE-DAB6-519A-60A393C2A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83" y="-67495"/>
            <a:ext cx="1176867" cy="1182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075F7-4CF7-561E-DEBE-CE954A2E77C7}"/>
              </a:ext>
            </a:extLst>
          </p:cNvPr>
          <p:cNvSpPr txBox="1"/>
          <p:nvPr/>
        </p:nvSpPr>
        <p:spPr>
          <a:xfrm>
            <a:off x="139983" y="1158937"/>
            <a:ext cx="35753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lang="en-I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Adoption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Guidelines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7C9C4-1EF7-0E1F-4150-1C0C19AB7CFA}"/>
              </a:ext>
            </a:extLst>
          </p:cNvPr>
          <p:cNvSpPr txBox="1"/>
          <p:nvPr/>
        </p:nvSpPr>
        <p:spPr>
          <a:xfrm>
            <a:off x="3606799" y="1224230"/>
            <a:ext cx="4555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Risks: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and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Ensuring data is up to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Errors can cause inventory issues.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Connecting with existing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May loss data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Protecting sensitive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 Breaches can cause theft and losses.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0229A-EFFC-AE2F-8CC8-37535544C4D2}"/>
              </a:ext>
            </a:extLst>
          </p:cNvPr>
          <p:cNvSpPr txBox="1"/>
          <p:nvPr/>
        </p:nvSpPr>
        <p:spPr>
          <a:xfrm>
            <a:off x="8475133" y="1183325"/>
            <a:ext cx="34713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These Challenges</a:t>
            </a:r>
            <a:r>
              <a:rPr lang="en-I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Accuracy and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Integration with Existing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Cybersecurity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Vendor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Regulatory Compliance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63EC83-C82B-2E00-F09C-ECD9CBF67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38" y="4866027"/>
            <a:ext cx="1411856" cy="1411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F67F70-DE62-9999-7532-E09A83A4D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597" y="4915818"/>
            <a:ext cx="1303868" cy="13038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811919-6BB8-4D17-BB1C-A08A20FEE4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1381" y="4869464"/>
            <a:ext cx="1303868" cy="13038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91063D-6316-DD5F-47B0-1038EA9E1C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2791" y="4948999"/>
            <a:ext cx="1270687" cy="12706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EC3497-F457-AF74-50B0-8D3DEF2A53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8578" y="4975085"/>
            <a:ext cx="1185333" cy="1185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2E176F8-8990-22A8-1C4C-1252FA3B55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8786" y="4975085"/>
            <a:ext cx="1243155" cy="124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2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1FA102-F4B8-C0DB-408F-43C2A7C8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632" y="-34455"/>
            <a:ext cx="1292464" cy="10425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16B925-E675-9D78-DF7B-06C63CF5C285}"/>
              </a:ext>
            </a:extLst>
          </p:cNvPr>
          <p:cNvSpPr/>
          <p:nvPr/>
        </p:nvSpPr>
        <p:spPr>
          <a:xfrm>
            <a:off x="6224481" y="1202028"/>
            <a:ext cx="5821680" cy="48608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8153C-3AB0-04E0-60F2-E31E035A4623}"/>
              </a:ext>
            </a:extLst>
          </p:cNvPr>
          <p:cNvSpPr/>
          <p:nvPr/>
        </p:nvSpPr>
        <p:spPr>
          <a:xfrm>
            <a:off x="274319" y="1191970"/>
            <a:ext cx="5821680" cy="48709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7310AA-1809-5BCF-D954-08BE5F114A36}"/>
              </a:ext>
            </a:extLst>
          </p:cNvPr>
          <p:cNvSpPr txBox="1"/>
          <p:nvPr/>
        </p:nvSpPr>
        <p:spPr>
          <a:xfrm>
            <a:off x="205154" y="1095375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E4FEC-C307-D613-8097-989C5EB646B8}"/>
              </a:ext>
            </a:extLst>
          </p:cNvPr>
          <p:cNvSpPr txBox="1"/>
          <p:nvPr/>
        </p:nvSpPr>
        <p:spPr>
          <a:xfrm>
            <a:off x="6684699" y="1489299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68643-4812-A708-D0AC-EC812060B3AE}"/>
              </a:ext>
            </a:extLst>
          </p:cNvPr>
          <p:cNvSpPr txBox="1"/>
          <p:nvPr/>
        </p:nvSpPr>
        <p:spPr>
          <a:xfrm>
            <a:off x="300129" y="1230451"/>
            <a:ext cx="56673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Drug Availability: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essential medicines are always available, reducing shortages.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procurement and reduces wastage, leading to cost savings for hospitals and institutions.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real-time tracking of inventory, shipments, and consumption patterns through a dashboard.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Accountability: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vendor performance by tracking their activities and ensuring timely deliveries.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Decision-Making: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data-driven insights into drug usage, improving procurement planning.</a:t>
            </a:r>
          </a:p>
          <a:p>
            <a:pPr algn="just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1F30-055F-FF78-5553-4439AC85D210}"/>
              </a:ext>
            </a:extLst>
          </p:cNvPr>
          <p:cNvSpPr txBox="1"/>
          <p:nvPr/>
        </p:nvSpPr>
        <p:spPr>
          <a:xfrm>
            <a:off x="6301626" y="1324131"/>
            <a:ext cx="56673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Impacts: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access to medicines, improving public health.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pharmaceutical waste and lowers carbon emissions due to optimized transportation and procurement.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Lowers healthcare costs for patients and increases competition among vendors,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more affordable drug prices.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 and Policy Impact: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governments with data to make informed decisions on healthcare policy and resource allocation.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Creation and Innovation: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jobs in IT, supply chain management, and logistics, and fosters innovation in pharmaceutical distribution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3E696-A001-527E-EB92-543B4CA91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9" y="-101227"/>
            <a:ext cx="1145301" cy="11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EBE0E0-28D9-9DB5-DBE6-4CBBC3AE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" y="2928"/>
            <a:ext cx="1292464" cy="10425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32593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552" y="3243056"/>
            <a:ext cx="182896" cy="371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095376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“Drug Governance: IoT-based Blockchain Implementation in the Pharmaceutical Supply Chain”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Victoria Ahmadi, Sophia Benjelloun, Michel El Kik, Tanvi Sharma, Huihui Chi, Wei Zhou,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Sixth International Conference on Mobile And Secure Services (MobiSecServ)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“Supply Chain Management in Pharmaceutical Industry Using IOT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 Jyothy S T and Mrinal Sarvagya,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IEEE North Karnataka Subsection Flagship International Conference (NKCon)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Novel Framework for Pharmaceutical Supply Chain Management using Distributed Ledger and Smart Contracts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”,Sandip Jangir, Ajit Muzumdar, Alok Jaiswal, Chirag N. Modi, Sheetal Chandel, C. Vyjayanthi,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 10th International Conference on Computing, Communication and Networking Technologies (ICCCNT)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Survey on Supply Chain Security: Application Areas, Security Threats, and Solution Architectures”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Vikas Hassija, Vinay Chamola, Vatsal Gupta, Sarthak Jain, Nadra Guizani,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IEEE Internet of Things Journal ( Volume: 8, Issue: 8, 15 April 2021)</a:t>
            </a: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“Data analytics in pharmaceutical supply chains: state of the art, opportunities, and challenges</a:t>
            </a:r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Angie Nguyen, Samir Lamouri, Robert Pellerin, Simon Tamayo, Béranger Lekens,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 30 Oct 2020, Accepted 16 Jun 2021, Published online: 19 Jul 2021</a:t>
            </a: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BBB83A-5A3D-7923-25E9-D3F4C473C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3" y="-95445"/>
            <a:ext cx="1185333" cy="119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8631</TotalTime>
  <Words>744</Words>
  <Application>Microsoft Office PowerPoint</Application>
  <PresentationFormat>Widescreen</PresentationFormat>
  <Paragraphs>113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Drug Inventory and Supply Chain Tracking System </vt:lpstr>
      <vt:lpstr>TECHNICAL APPROACH</vt:lpstr>
      <vt:lpstr>FEASIBILITY AND VIABILITY</vt:lpstr>
      <vt:lpstr>IMPACT AND BENEFITS</vt:lpstr>
      <vt:lpstr>RESEARCH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Jayesh Salunke</cp:lastModifiedBy>
  <cp:revision>181</cp:revision>
  <dcterms:created xsi:type="dcterms:W3CDTF">2013-12-12T18:46:50Z</dcterms:created>
  <dcterms:modified xsi:type="dcterms:W3CDTF">2024-09-23T13:11:50Z</dcterms:modified>
  <cp:category/>
</cp:coreProperties>
</file>