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
  </p:notesMasterIdLst>
  <p:sldIdLst>
    <p:sldId id="291" r:id="rId2"/>
    <p:sldId id="281" r:id="rId3"/>
    <p:sldId id="290" r:id="rId4"/>
    <p:sldId id="293" r:id="rId5"/>
    <p:sldId id="294" r:id="rId6"/>
    <p:sldId id="296" r:id="rId7"/>
    <p:sldId id="297" r:id="rId8"/>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7" d="100"/>
          <a:sy n="107" d="100"/>
        </p:scale>
        <p:origin x="714" y="114"/>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83576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9/4/2024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9/4/2024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9/4/2024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9/4/2024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9/4/2024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9/4/2024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9/4/2024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9/4/2024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9/4/2024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9/4/2024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9/4/2024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9/4/2024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854891" y="1715881"/>
            <a:ext cx="3203509" cy="3426237"/>
          </a:xfrm>
          <a:prstGeom prst="rect">
            <a:avLst/>
          </a:prstGeom>
        </p:spPr>
      </p:pic>
      <p:sp>
        <p:nvSpPr>
          <p:cNvPr id="4" name="Subtitle 3"/>
          <p:cNvSpPr>
            <a:spLocks noGrp="1"/>
          </p:cNvSpPr>
          <p:nvPr>
            <p:ph type="subTitle" idx="1"/>
          </p:nvPr>
        </p:nvSpPr>
        <p:spPr>
          <a:xfrm>
            <a:off x="1245686" y="648614"/>
            <a:ext cx="8534400"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TITLE PAGE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331286" y="2076450"/>
            <a:ext cx="5924550" cy="4703019"/>
          </a:xfrm>
          <a:prstGeom prst="rect">
            <a:avLst/>
          </a:prstGeom>
          <a:noFill/>
        </p:spPr>
        <p:txBody>
          <a:bodyPr wrap="square" rtlCol="0">
            <a:spAutoFit/>
          </a:bodyPr>
          <a:lstStyle/>
          <a:p>
            <a:endParaRPr lang="en-US" dirty="0"/>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ID –</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Title-</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Theme-</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PS Category- Software/Hardware</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ID-</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Name (Registered on portal)</a:t>
            </a:r>
            <a:endParaRPr lang="en-IN" sz="2400" b="1" dirty="0">
              <a:latin typeface="Arial" panose="020B0604020202020204" pitchFamily="34" charset="0"/>
              <a:cs typeface="Arial" panose="020B0604020202020204" pitchFamily="34" charset="0"/>
            </a:endParaRPr>
          </a:p>
        </p:txBody>
      </p:sp>
      <p:pic>
        <p:nvPicPr>
          <p:cNvPr id="9"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82998" y="0"/>
            <a:ext cx="10972800" cy="1143000"/>
          </a:xfrm>
        </p:spPr>
        <p:txBody>
          <a:bodyPr/>
          <a:lstStyle/>
          <a:p>
            <a:pPr eaLnBrk="1" hangingPunct="1"/>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600" b="1" dirty="0">
                <a:latin typeface="Times New Roman" panose="02020603050405020304" pitchFamily="18" charset="0"/>
                <a:ea typeface="ＭＳ Ｐゴシック" pitchFamily="1" charset="-128"/>
                <a:cs typeface="Times New Roman" panose="02020603050405020304" pitchFamily="18" charset="0"/>
              </a:rPr>
              <a:t>IDEA TITLE</a:t>
            </a:r>
          </a:p>
        </p:txBody>
      </p:sp>
      <p:sp>
        <p:nvSpPr>
          <p:cNvPr id="15362" name="TextBox 8"/>
          <p:cNvSpPr txBox="1">
            <a:spLocks noChangeArrowheads="1"/>
          </p:cNvSpPr>
          <p:nvPr/>
        </p:nvSpPr>
        <p:spPr bwMode="auto">
          <a:xfrm>
            <a:off x="1" y="1059580"/>
            <a:ext cx="12191999" cy="2800767"/>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3200" b="1" u="sng" dirty="0">
                <a:solidFill>
                  <a:schemeClr val="tx2"/>
                </a:solidFill>
                <a:latin typeface="Arial" pitchFamily="34" charset="0"/>
                <a:cs typeface="Arial" pitchFamily="34" charset="0"/>
              </a:rPr>
              <a:t>Proposed Solution</a:t>
            </a:r>
            <a:endParaRPr lang="en-US" sz="3200" u="sng" dirty="0">
              <a:solidFill>
                <a:schemeClr val="tx2"/>
              </a:solidFill>
              <a:latin typeface="Arial" pitchFamily="34" charset="0"/>
              <a:cs typeface="Arial" pitchFamily="34" charset="0"/>
            </a:endParaRPr>
          </a:p>
          <a:p>
            <a:pPr marL="342900" indent="-342900">
              <a:buFont typeface="Arial" panose="020B0604020202020204" pitchFamily="34" charset="0"/>
              <a:buChar char="•"/>
            </a:pPr>
            <a:endParaRPr lang="en-US" sz="2000" u="sng" dirty="0">
              <a:solidFill>
                <a:schemeClr val="tx2"/>
              </a:solidFill>
              <a:latin typeface="Arial" pitchFamily="34" charset="0"/>
              <a:cs typeface="Arial" pitchFamily="34" charset="0"/>
            </a:endParaRPr>
          </a:p>
          <a:p>
            <a:r>
              <a:rPr lang="en-US" dirty="0"/>
              <a:t>The proposed solution is a Drug Inventory and Supply Chain Tracking System designed to streamline the distribution and availability of drugs in hospitals and medical institutions. The system will use modern technologies to provide real-time tracking, monitoring, and management of drug inventory across the supply chain. The system aims to ensure that the right drugs are available in the right quantity, at the right time, place, and cost, in the right condition, and for the right people. Below is a detailed breakdown of the proposed solution, its components, how it addresses the identified problems, and its innovative aspects.</a:t>
            </a:r>
          </a:p>
          <a:p>
            <a:endParaRPr lang="en-US" sz="1600" b="1" u="sng" dirty="0">
              <a:solidFill>
                <a:schemeClr val="tx2"/>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11"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pic>
        <p:nvPicPr>
          <p:cNvPr id="12" name="Picture 11">
            <a:extLst>
              <a:ext uri="{FF2B5EF4-FFF2-40B4-BE49-F238E27FC236}">
                <a16:creationId xmlns:a16="http://schemas.microsoft.com/office/drawing/2014/main" id="{6F3FBB4E-F4CB-E330-25BA-2D2BD9836EE2}"/>
              </a:ext>
            </a:extLst>
          </p:cNvPr>
          <p:cNvPicPr>
            <a:picLocks noChangeAspect="1"/>
          </p:cNvPicPr>
          <p:nvPr/>
        </p:nvPicPr>
        <p:blipFill>
          <a:blip r:embed="rId4"/>
          <a:stretch>
            <a:fillRect/>
          </a:stretch>
        </p:blipFill>
        <p:spPr>
          <a:xfrm>
            <a:off x="1" y="0"/>
            <a:ext cx="1432684" cy="1432684"/>
          </a:xfrm>
          <a:prstGeom prst="rect">
            <a:avLst/>
          </a:prstGeom>
        </p:spPr>
      </p:pic>
      <p:pic>
        <p:nvPicPr>
          <p:cNvPr id="17" name="Picture 16">
            <a:extLst>
              <a:ext uri="{FF2B5EF4-FFF2-40B4-BE49-F238E27FC236}">
                <a16:creationId xmlns:a16="http://schemas.microsoft.com/office/drawing/2014/main" id="{49FB2314-1BD4-FAF3-E3F4-5F735575FA0B}"/>
              </a:ext>
            </a:extLst>
          </p:cNvPr>
          <p:cNvPicPr>
            <a:picLocks noChangeAspect="1"/>
          </p:cNvPicPr>
          <p:nvPr/>
        </p:nvPicPr>
        <p:blipFill>
          <a:blip r:embed="rId5"/>
          <a:stretch>
            <a:fillRect/>
          </a:stretch>
        </p:blipFill>
        <p:spPr>
          <a:xfrm>
            <a:off x="6095999" y="3620470"/>
            <a:ext cx="5059800" cy="2395215"/>
          </a:xfrm>
          <a:prstGeom prst="rect">
            <a:avLst/>
          </a:prstGeom>
        </p:spPr>
      </p:pic>
      <p:pic>
        <p:nvPicPr>
          <p:cNvPr id="19" name="Picture 18">
            <a:extLst>
              <a:ext uri="{FF2B5EF4-FFF2-40B4-BE49-F238E27FC236}">
                <a16:creationId xmlns:a16="http://schemas.microsoft.com/office/drawing/2014/main" id="{D68B57E2-A977-9617-335E-C3FD809C2334}"/>
              </a:ext>
            </a:extLst>
          </p:cNvPr>
          <p:cNvPicPr>
            <a:picLocks noChangeAspect="1"/>
          </p:cNvPicPr>
          <p:nvPr/>
        </p:nvPicPr>
        <p:blipFill>
          <a:blip r:embed="rId6"/>
          <a:stretch>
            <a:fillRect/>
          </a:stretch>
        </p:blipFill>
        <p:spPr>
          <a:xfrm>
            <a:off x="1021045" y="3637415"/>
            <a:ext cx="4648353" cy="234197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17410" name="TextBox 8"/>
          <p:cNvSpPr txBox="1">
            <a:spLocks noChangeArrowheads="1"/>
          </p:cNvSpPr>
          <p:nvPr/>
        </p:nvSpPr>
        <p:spPr bwMode="auto">
          <a:xfrm>
            <a:off x="609600" y="2533653"/>
            <a:ext cx="9385300" cy="1815882"/>
          </a:xfrm>
          <a:prstGeom prst="rect">
            <a:avLst/>
          </a:prstGeom>
          <a:noFill/>
          <a:ln w="9525">
            <a:noFill/>
            <a:miter lim="800000"/>
            <a:headEnd/>
            <a:tailEnd/>
          </a:ln>
        </p:spPr>
        <p:txBody>
          <a:bodyPr wrap="square">
            <a:spAutoFit/>
          </a:bodyPr>
          <a:lstStyle/>
          <a:p>
            <a:pPr marL="342900" indent="-342900" algn="just">
              <a:buFont typeface="Arial" panose="020B0604020202020204" pitchFamily="34" charset="0"/>
              <a:buChar char="•"/>
            </a:pPr>
            <a:r>
              <a:rPr lang="en-US" sz="2800" dirty="0">
                <a:latin typeface="Arial" pitchFamily="34" charset="0"/>
                <a:cs typeface="Arial" pitchFamily="34" charset="0"/>
              </a:rPr>
              <a:t>Technologies to be used (e.g. programming languages, frameworks, hardware)</a:t>
            </a:r>
          </a:p>
          <a:p>
            <a:pPr marL="342900" indent="-342900" algn="just">
              <a:buFont typeface="Arial" panose="020B0604020202020204" pitchFamily="34" charset="0"/>
              <a:buChar char="•"/>
            </a:pPr>
            <a:r>
              <a:rPr lang="en-US" sz="2800" dirty="0">
                <a:latin typeface="Arial" pitchFamily="34" charset="0"/>
                <a:cs typeface="Arial" pitchFamily="34" charset="0"/>
              </a:rPr>
              <a:t>Methodology and process for implementation (Flow Charts/Images/ working prototype)</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pic>
        <p:nvPicPr>
          <p:cNvPr id="2" name="Picture 1">
            <a:extLst>
              <a:ext uri="{FF2B5EF4-FFF2-40B4-BE49-F238E27FC236}">
                <a16:creationId xmlns:a16="http://schemas.microsoft.com/office/drawing/2014/main" id="{2D52AD65-5E7B-E268-730A-DA0B9FD5B893}"/>
              </a:ext>
            </a:extLst>
          </p:cNvPr>
          <p:cNvPicPr>
            <a:picLocks noChangeAspect="1"/>
          </p:cNvPicPr>
          <p:nvPr/>
        </p:nvPicPr>
        <p:blipFill>
          <a:blip r:embed="rId4"/>
          <a:stretch>
            <a:fillRect/>
          </a:stretch>
        </p:blipFill>
        <p:spPr>
          <a:xfrm>
            <a:off x="0" y="0"/>
            <a:ext cx="1432684" cy="143268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609600" y="2533653"/>
            <a:ext cx="9385300" cy="1384995"/>
          </a:xfrm>
          <a:prstGeom prst="rect">
            <a:avLst/>
          </a:prstGeom>
          <a:noFill/>
          <a:ln w="9525">
            <a:noFill/>
            <a:miter lim="800000"/>
            <a:headEnd/>
            <a:tailEnd/>
          </a:ln>
        </p:spPr>
        <p:txBody>
          <a:bodyPr wrap="square">
            <a:sp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800" dirty="0">
                <a:solidFill>
                  <a:prstClr val="black"/>
                </a:solidFill>
                <a:latin typeface="Arial" pitchFamily="34" charset="0"/>
                <a:cs typeface="Arial" pitchFamily="34" charset="0"/>
              </a:rPr>
              <a:t>Analysis of the feasibility of the idea</a:t>
            </a:r>
            <a:endPar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800" dirty="0">
                <a:solidFill>
                  <a:prstClr val="black"/>
                </a:solidFill>
                <a:latin typeface="Arial" pitchFamily="34" charset="0"/>
                <a:cs typeface="Arial" pitchFamily="34" charset="0"/>
              </a:rPr>
              <a:t>Potential challenges and risks</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Strategies</a:t>
            </a:r>
            <a:r>
              <a:rPr kumimoji="0" lang="en-US" sz="2800" b="0" i="0" u="none" strike="noStrike" kern="1200" cap="none" spc="0" normalizeH="0" noProof="0" dirty="0">
                <a:ln>
                  <a:noFill/>
                </a:ln>
                <a:solidFill>
                  <a:prstClr val="black"/>
                </a:solidFill>
                <a:effectLst/>
                <a:uLnTx/>
                <a:uFillTx/>
                <a:latin typeface="Arial" pitchFamily="34" charset="0"/>
                <a:ea typeface="ＭＳ Ｐゴシック" pitchFamily="1" charset="-128"/>
                <a:cs typeface="Arial" pitchFamily="34" charset="0"/>
              </a:rPr>
              <a:t> for overcoming these challenges</a:t>
            </a:r>
            <a:endPar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pic>
        <p:nvPicPr>
          <p:cNvPr id="2" name="Picture 1">
            <a:extLst>
              <a:ext uri="{FF2B5EF4-FFF2-40B4-BE49-F238E27FC236}">
                <a16:creationId xmlns:a16="http://schemas.microsoft.com/office/drawing/2014/main" id="{3B7FEFDC-4E66-4F47-8CB3-27EFE7E425A8}"/>
              </a:ext>
            </a:extLst>
          </p:cNvPr>
          <p:cNvPicPr>
            <a:picLocks noChangeAspect="1"/>
          </p:cNvPicPr>
          <p:nvPr/>
        </p:nvPicPr>
        <p:blipFill>
          <a:blip r:embed="rId4"/>
          <a:stretch>
            <a:fillRect/>
          </a:stretch>
        </p:blipFill>
        <p:spPr>
          <a:xfrm>
            <a:off x="0" y="-47625"/>
            <a:ext cx="1432684" cy="1432684"/>
          </a:xfrm>
          <a:prstGeom prst="rect">
            <a:avLst/>
          </a:prstGeom>
        </p:spPr>
      </p:pic>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609600" y="2533653"/>
            <a:ext cx="9385300" cy="1384995"/>
          </a:xfrm>
          <a:prstGeom prst="rect">
            <a:avLst/>
          </a:prstGeom>
          <a:noFill/>
          <a:ln w="9525">
            <a:noFill/>
            <a:miter lim="800000"/>
            <a:headEnd/>
            <a:tailEnd/>
          </a:ln>
        </p:spPr>
        <p:txBody>
          <a:bodyPr wrap="square">
            <a:sp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Potential impact on the target audience</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800" dirty="0">
                <a:solidFill>
                  <a:prstClr val="black"/>
                </a:solidFill>
                <a:latin typeface="Arial" pitchFamily="34" charset="0"/>
                <a:cs typeface="Arial" pitchFamily="34" charset="0"/>
              </a:rPr>
              <a:t>Benefits of the solution (social, economic, environmental, etc.)</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pic>
        <p:nvPicPr>
          <p:cNvPr id="2" name="Picture 1">
            <a:extLst>
              <a:ext uri="{FF2B5EF4-FFF2-40B4-BE49-F238E27FC236}">
                <a16:creationId xmlns:a16="http://schemas.microsoft.com/office/drawing/2014/main" id="{B750B139-41BC-59CA-0053-E136BD605DAE}"/>
              </a:ext>
            </a:extLst>
          </p:cNvPr>
          <p:cNvPicPr>
            <a:picLocks noChangeAspect="1"/>
          </p:cNvPicPr>
          <p:nvPr/>
        </p:nvPicPr>
        <p:blipFill>
          <a:blip r:embed="rId4"/>
          <a:stretch>
            <a:fillRect/>
          </a:stretch>
        </p:blipFill>
        <p:spPr>
          <a:xfrm>
            <a:off x="0" y="-47625"/>
            <a:ext cx="1432684" cy="1432684"/>
          </a:xfrm>
          <a:prstGeom prst="rect">
            <a:avLst/>
          </a:prstGeom>
        </p:spPr>
      </p:pic>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609600" y="2795263"/>
            <a:ext cx="9385300" cy="523220"/>
          </a:xfrm>
          <a:prstGeom prst="rect">
            <a:avLst/>
          </a:prstGeom>
          <a:noFill/>
          <a:ln w="9525">
            <a:noFill/>
            <a:miter lim="800000"/>
            <a:headEnd/>
            <a:tailEnd/>
          </a:ln>
        </p:spPr>
        <p:txBody>
          <a:bodyPr wrap="square">
            <a:sp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800" noProof="0" dirty="0">
                <a:solidFill>
                  <a:prstClr val="black"/>
                </a:solidFill>
                <a:latin typeface="Arial" pitchFamily="34" charset="0"/>
                <a:cs typeface="Arial" pitchFamily="34" charset="0"/>
              </a:rPr>
              <a:t>Details / Links of the reference and research work</a:t>
            </a:r>
            <a:endPar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pic>
        <p:nvPicPr>
          <p:cNvPr id="2" name="Picture 1">
            <a:extLst>
              <a:ext uri="{FF2B5EF4-FFF2-40B4-BE49-F238E27FC236}">
                <a16:creationId xmlns:a16="http://schemas.microsoft.com/office/drawing/2014/main" id="{769B7287-064E-635A-F606-519D26331B1D}"/>
              </a:ext>
            </a:extLst>
          </p:cNvPr>
          <p:cNvPicPr>
            <a:picLocks noChangeAspect="1"/>
          </p:cNvPicPr>
          <p:nvPr/>
        </p:nvPicPr>
        <p:blipFill>
          <a:blip r:embed="rId4"/>
          <a:stretch>
            <a:fillRect/>
          </a:stretch>
        </p:blipFill>
        <p:spPr>
          <a:xfrm>
            <a:off x="0" y="0"/>
            <a:ext cx="1432684" cy="1432684"/>
          </a:xfrm>
          <a:prstGeom prst="rect">
            <a:avLst/>
          </a:prstGeom>
        </p:spPr>
      </p:pic>
    </p:spTree>
    <p:extLst>
      <p:ext uri="{BB962C8B-B14F-4D97-AF65-F5344CB8AC3E}">
        <p14:creationId xmlns:p14="http://schemas.microsoft.com/office/powerpoint/2010/main" val="3916788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3" name="Round Diagonal Corner Rectangle 2"/>
          <p:cNvSpPr/>
          <p:nvPr/>
        </p:nvSpPr>
        <p:spPr>
          <a:xfrm>
            <a:off x="0" y="1791032"/>
            <a:ext cx="12192000" cy="4319200"/>
          </a:xfrm>
          <a:prstGeom prst="round2DiagRect">
            <a:avLst/>
          </a:prstGeom>
          <a:solidFill>
            <a:schemeClr val="accent1">
              <a:lumMod val="20000"/>
              <a:lumOff val="80000"/>
            </a:schemeClr>
          </a:solid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2" name="Google Shape;100;p3"/>
          <p:cNvSpPr txBox="1"/>
          <p:nvPr/>
        </p:nvSpPr>
        <p:spPr>
          <a:xfrm>
            <a:off x="367832" y="1915454"/>
            <a:ext cx="11764736" cy="4070356"/>
          </a:xfrm>
          <a:prstGeom prst="rect">
            <a:avLst/>
          </a:prstGeom>
          <a:noFill/>
          <a:ln>
            <a:noFill/>
          </a:ln>
        </p:spPr>
        <p:txBody>
          <a:bodyPr spcFirstLastPara="1" wrap="square" lIns="91425" tIns="45700" rIns="91425" bIns="45700" anchor="t" anchorCtr="0">
            <a:noAutofit/>
          </a:bodyPr>
          <a:lstStyle/>
          <a:p>
            <a:pPr marL="514350" marR="0" lvl="0" indent="-514350" algn="just" rtl="0">
              <a:lnSpc>
                <a:spcPct val="90000"/>
              </a:lnSpc>
              <a:spcBef>
                <a:spcPts val="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Kindly keep the maximum slides limit up to six </a:t>
            </a:r>
            <a:r>
              <a:rPr lang="en-US" b="1" i="0" u="none" strike="noStrike" cap="none" dirty="0">
                <a:solidFill>
                  <a:srgbClr val="C00000"/>
                </a:solidFill>
                <a:latin typeface="Arial" panose="020B0604020202020204" pitchFamily="34" charset="0"/>
                <a:ea typeface="Calibri"/>
                <a:cs typeface="Arial" panose="020B0604020202020204" pitchFamily="34" charset="0"/>
                <a:sym typeface="Calibri"/>
              </a:rPr>
              <a:t>(6). </a:t>
            </a: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 Including the </a:t>
            </a:r>
            <a:r>
              <a:rPr lang="en-US" b="1" i="0" u="none" strike="noStrike" cap="none">
                <a:solidFill>
                  <a:schemeClr val="dk1"/>
                </a:solidFill>
                <a:latin typeface="Arial" panose="020B0604020202020204" pitchFamily="34" charset="0"/>
                <a:ea typeface="Calibri"/>
                <a:cs typeface="Arial" panose="020B0604020202020204" pitchFamily="34" charset="0"/>
                <a:sym typeface="Calibri"/>
              </a:rPr>
              <a:t>title slide) </a:t>
            </a:r>
            <a:endParaRPr b="1" dirty="0">
              <a:latin typeface="Arial" panose="020B0604020202020204" pitchFamily="34" charset="0"/>
              <a:cs typeface="Arial" panose="020B0604020202020204" pitchFamily="34" charset="0"/>
            </a:endParaRPr>
          </a:p>
          <a:p>
            <a:pPr marL="514350" marR="0" lvl="0" indent="-514350" algn="just" rtl="0">
              <a:lnSpc>
                <a:spcPct val="90000"/>
              </a:lnSpc>
              <a:spcBef>
                <a:spcPts val="100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Try to avoid paragraphs and post your idea in points /diagrams / Infographics /pictures </a:t>
            </a:r>
            <a:endParaRPr b="1" dirty="0">
              <a:latin typeface="Arial" panose="020B0604020202020204" pitchFamily="34" charset="0"/>
              <a:cs typeface="Arial" panose="020B0604020202020204" pitchFamily="34" charset="0"/>
            </a:endParaRPr>
          </a:p>
          <a:p>
            <a:pPr marL="514350" marR="0" lvl="0" indent="-514350" algn="just" rtl="0">
              <a:lnSpc>
                <a:spcPct val="90000"/>
              </a:lnSpc>
              <a:spcBef>
                <a:spcPts val="100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Keep your explanation precise and easy to understand</a:t>
            </a:r>
            <a:endParaRPr b="1" dirty="0">
              <a:latin typeface="Arial" panose="020B0604020202020204" pitchFamily="34" charset="0"/>
              <a:cs typeface="Arial" panose="020B0604020202020204" pitchFamily="34" charset="0"/>
            </a:endParaRPr>
          </a:p>
          <a:p>
            <a:pPr marL="514350" marR="0" lvl="0" indent="-514350" algn="just" rtl="0">
              <a:lnSpc>
                <a:spcPct val="90000"/>
              </a:lnSpc>
              <a:spcBef>
                <a:spcPts val="100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Idea should be unique and novel. </a:t>
            </a:r>
            <a:endParaRPr b="1" dirty="0">
              <a:latin typeface="Arial" panose="020B0604020202020204" pitchFamily="34" charset="0"/>
              <a:cs typeface="Arial" panose="020B0604020202020204" pitchFamily="34" charset="0"/>
            </a:endParaRPr>
          </a:p>
          <a:p>
            <a:pPr marL="514350" marR="0" lvl="0" indent="-514350" algn="just" rtl="0">
              <a:lnSpc>
                <a:spcPct val="90000"/>
              </a:lnSpc>
              <a:spcBef>
                <a:spcPts val="100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You can only use provided </a:t>
            </a:r>
            <a:r>
              <a:rPr lang="en-US" b="1" dirty="0">
                <a:solidFill>
                  <a:schemeClr val="dk1"/>
                </a:solidFill>
                <a:latin typeface="Arial" panose="020B0604020202020204" pitchFamily="34" charset="0"/>
                <a:ea typeface="Calibri"/>
                <a:cs typeface="Arial" panose="020B0604020202020204" pitchFamily="34" charset="0"/>
                <a:sym typeface="Calibri"/>
              </a:rPr>
              <a:t>template</a:t>
            </a: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 for making the </a:t>
            </a:r>
            <a:r>
              <a:rPr lang="en-US" b="1" dirty="0">
                <a:solidFill>
                  <a:schemeClr val="dk1"/>
                </a:solidFill>
                <a:latin typeface="Arial" panose="020B0604020202020204" pitchFamily="34" charset="0"/>
                <a:ea typeface="Calibri"/>
                <a:cs typeface="Arial" panose="020B0604020202020204" pitchFamily="34" charset="0"/>
                <a:sym typeface="Calibri"/>
              </a:rPr>
              <a:t>PPT</a:t>
            </a: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 without changing the idea details pointers (mentioned in previous slides).</a:t>
            </a:r>
            <a:endParaRPr b="1" i="0" u="none" strike="noStrike" cap="none" dirty="0">
              <a:solidFill>
                <a:schemeClr val="dk1"/>
              </a:solidFill>
              <a:latin typeface="Arial" panose="020B0604020202020204" pitchFamily="34" charset="0"/>
              <a:ea typeface="Calibri"/>
              <a:cs typeface="Arial" panose="020B0604020202020204" pitchFamily="34" charset="0"/>
              <a:sym typeface="Calibri"/>
            </a:endParaRPr>
          </a:p>
          <a:p>
            <a:pPr marL="514350" marR="0" lvl="0" indent="-514350" algn="just" rtl="0">
              <a:lnSpc>
                <a:spcPct val="90000"/>
              </a:lnSpc>
              <a:spcBef>
                <a:spcPts val="100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You need to save the file in PDF and upload the same on portal. No PPT, Word Doc or any other format will be supported.</a:t>
            </a:r>
            <a:endParaRPr b="1" dirty="0">
              <a:latin typeface="Arial" panose="020B0604020202020204" pitchFamily="34" charset="0"/>
              <a:cs typeface="Arial" panose="020B0604020202020204" pitchFamily="34" charset="0"/>
            </a:endParaRPr>
          </a:p>
          <a:p>
            <a:pPr marL="514350" marR="0" lvl="0" indent="-349885" algn="just" rtl="0">
              <a:lnSpc>
                <a:spcPct val="90000"/>
              </a:lnSpc>
              <a:spcBef>
                <a:spcPts val="1000"/>
              </a:spcBef>
              <a:spcAft>
                <a:spcPts val="0"/>
              </a:spcAft>
              <a:buClr>
                <a:schemeClr val="dk1"/>
              </a:buClr>
              <a:buSzPct val="100000"/>
              <a:buFont typeface="Calibri"/>
              <a:buNone/>
            </a:pPr>
            <a:endParaRPr b="1" i="0" u="none" strike="noStrike" cap="none" dirty="0">
              <a:solidFill>
                <a:schemeClr val="dk1"/>
              </a:solidFill>
              <a:latin typeface="Arial" panose="020B0604020202020204" pitchFamily="34" charset="0"/>
              <a:ea typeface="Calibri"/>
              <a:cs typeface="Arial" panose="020B0604020202020204" pitchFamily="34" charset="0"/>
              <a:sym typeface="Calibri"/>
            </a:endParaRPr>
          </a:p>
          <a:p>
            <a:pPr marL="0" marR="0" lvl="0" indent="0" algn="just" rtl="0">
              <a:lnSpc>
                <a:spcPct val="90000"/>
              </a:lnSpc>
              <a:spcBef>
                <a:spcPts val="1000"/>
              </a:spcBef>
              <a:spcAft>
                <a:spcPts val="0"/>
              </a:spcAft>
              <a:buClr>
                <a:schemeClr val="dk1"/>
              </a:buClr>
              <a:buSzPct val="100000"/>
              <a:buFont typeface="Arial"/>
              <a:buNone/>
            </a:pPr>
            <a:r>
              <a:rPr lang="en-US" b="1" i="0" u="none" strike="noStrike" cap="none" dirty="0">
                <a:solidFill>
                  <a:srgbClr val="C00000"/>
                </a:solidFill>
                <a:latin typeface="Arial" panose="020B0604020202020204" pitchFamily="34" charset="0"/>
                <a:ea typeface="Calibri"/>
                <a:cs typeface="Arial" panose="020B0604020202020204" pitchFamily="34" charset="0"/>
                <a:sym typeface="Calibri"/>
              </a:rPr>
              <a:t>Note - You can delete this slide (Important Pointers) when you upload the details of your idea on SIH portal.</a:t>
            </a:r>
            <a:endParaRPr b="1" dirty="0">
              <a:solidFill>
                <a:srgbClr val="C00000"/>
              </a:solidFill>
              <a:latin typeface="Arial" panose="020B0604020202020204" pitchFamily="34" charset="0"/>
              <a:cs typeface="Arial" panose="020B0604020202020204" pitchFamily="34" charset="0"/>
            </a:endParaRPr>
          </a:p>
          <a:p>
            <a:pPr marL="914400" marR="0" lvl="1" indent="-316230" algn="just" rtl="0">
              <a:lnSpc>
                <a:spcPct val="90000"/>
              </a:lnSpc>
              <a:spcBef>
                <a:spcPts val="500"/>
              </a:spcBef>
              <a:spcAft>
                <a:spcPts val="0"/>
              </a:spcAft>
              <a:buClr>
                <a:schemeClr val="dk1"/>
              </a:buClr>
              <a:buSzPct val="100000"/>
              <a:buFont typeface="Calibri"/>
              <a:buNone/>
            </a:pPr>
            <a:endParaRPr sz="2000" b="1" i="0" u="none" strike="noStrike" cap="none" dirty="0">
              <a:solidFill>
                <a:schemeClr val="dk1"/>
              </a:solidFill>
              <a:latin typeface="Arial" panose="020B0604020202020204" pitchFamily="34" charset="0"/>
              <a:ea typeface="Calibri"/>
              <a:cs typeface="Arial" panose="020B0604020202020204" pitchFamily="34" charset="0"/>
              <a:sym typeface="Calibri"/>
            </a:endParaRPr>
          </a:p>
        </p:txBody>
      </p:sp>
      <p:sp>
        <p:nvSpPr>
          <p:cNvPr id="4" name="TextBox 3"/>
          <p:cNvSpPr txBox="1"/>
          <p:nvPr/>
        </p:nvSpPr>
        <p:spPr>
          <a:xfrm>
            <a:off x="1393371" y="107066"/>
            <a:ext cx="841054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IMPORTANT INSTRUCTIONS</a:t>
            </a:r>
            <a:endParaRPr lang="en-IN"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02343" y="1181900"/>
            <a:ext cx="9557657" cy="341632"/>
          </a:xfrm>
          <a:prstGeom prst="rect">
            <a:avLst/>
          </a:prstGeom>
          <a:noFill/>
        </p:spPr>
        <p:txBody>
          <a:bodyPr wrap="square" rtlCol="0">
            <a:spAutoFit/>
          </a:bodyPr>
          <a:lstStyle/>
          <a:p>
            <a:pPr algn="just">
              <a:lnSpc>
                <a:spcPct val="90000"/>
              </a:lnSpc>
              <a:spcBef>
                <a:spcPts val="1000"/>
              </a:spcBef>
              <a:spcAft>
                <a:spcPts val="0"/>
              </a:spcAft>
              <a:buClr>
                <a:schemeClr val="dk1"/>
              </a:buClr>
              <a:buSzPct val="100000"/>
            </a:pPr>
            <a:r>
              <a:rPr lang="en-US" b="1" dirty="0">
                <a:solidFill>
                  <a:schemeClr val="dk1"/>
                </a:solidFill>
                <a:latin typeface="Arial" panose="020B0604020202020204" pitchFamily="34" charset="0"/>
                <a:ea typeface="Calibri"/>
                <a:cs typeface="Arial" panose="020B0604020202020204" pitchFamily="34" charset="0"/>
              </a:rPr>
              <a:t>Please ensure below pointers are met while submitting the Idea PPT:</a:t>
            </a:r>
            <a:endParaRPr lang="en-IN" b="1" dirty="0">
              <a:solidFill>
                <a:schemeClr val="dk1"/>
              </a:solidFill>
              <a:latin typeface="Arial" panose="020B0604020202020204" pitchFamily="34" charset="0"/>
              <a:ea typeface="Calibri"/>
              <a:cs typeface="Arial" panose="020B0604020202020204" pitchFamily="34" charset="0"/>
            </a:endParaRPr>
          </a:p>
        </p:txBody>
      </p:sp>
    </p:spTree>
    <p:extLst>
      <p:ext uri="{BB962C8B-B14F-4D97-AF65-F5344CB8AC3E}">
        <p14:creationId xmlns:p14="http://schemas.microsoft.com/office/powerpoint/2010/main" val="1588084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7550</TotalTime>
  <Words>408</Words>
  <Application>Microsoft Office PowerPoint</Application>
  <PresentationFormat>Widescreen</PresentationFormat>
  <Paragraphs>54</Paragraphs>
  <Slides>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ＭＳ Ｐゴシック</vt:lpstr>
      <vt:lpstr>Arial</vt:lpstr>
      <vt:lpstr>Calibri</vt:lpstr>
      <vt:lpstr>Garamond</vt:lpstr>
      <vt:lpstr>Times New Roman</vt:lpstr>
      <vt:lpstr>TradeGothic</vt:lpstr>
      <vt:lpstr>Wingdings</vt:lpstr>
      <vt:lpstr>Office Theme</vt:lpstr>
      <vt:lpstr>SMART INDIA HACKATHON 2024</vt:lpstr>
      <vt:lpstr> IDEA TITLE</vt:lpstr>
      <vt:lpstr>TECHNICAL APPROACH</vt:lpstr>
      <vt:lpstr>FEASIBILITY AND VIABILITY</vt:lpstr>
      <vt:lpstr>IMPACT AND BENEFITS</vt:lpstr>
      <vt:lpstr>RESEARCH  AND REFERENCES</vt:lpstr>
      <vt:lpstr>PowerPoint Presentation</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Jayesh Salunke</cp:lastModifiedBy>
  <cp:revision>148</cp:revision>
  <dcterms:created xsi:type="dcterms:W3CDTF">2013-12-12T18:46:50Z</dcterms:created>
  <dcterms:modified xsi:type="dcterms:W3CDTF">2024-09-04T16:12:28Z</dcterms:modified>
  <cp:category/>
</cp:coreProperties>
</file>