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aleway"/>
      <p:regular r:id="rId20"/>
      <p:bold r:id="rId21"/>
      <p:italic r:id="rId22"/>
      <p:boldItalic r:id="rId23"/>
    </p:embeddedFont>
    <p:embeddedFont>
      <p:font typeface="Roboto"/>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Roboto-regular.fntdata"/><Relationship Id="rId23"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Lato-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c6fa3c898_0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6fa3c89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c6fa3c898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c6fa3c8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56c589d787_0_1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56c589d787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56c589d787_0_1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6c589d787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56c589d787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56c589d787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6c589d787_0_7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6c589d787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6c589d787_0_8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6c589d787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6c589d787_0_9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6c589d787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56c589d787_0_10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56c589d787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56c589d787_0_10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56c589d787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56c589d787_0_1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56c589d787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6c589d787_0_1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6c589d787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hyperlink" Target="http://www.nltk.or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hyperlink" Target="http://www.ijcaonline.org/research/volume125/number3/dandrea-2015-ijca-905866.pdf" TargetMode="External"/><Relationship Id="rId4" Type="http://schemas.openxmlformats.org/officeDocument/2006/relationships/hyperlink" Target="http://www.ijcaonline.org/research/volume125/number3/dandrea-2015-ijca-905866.pdf" TargetMode="External"/><Relationship Id="rId5" Type="http://schemas.openxmlformats.org/officeDocument/2006/relationships/hyperlink" Target="https://textblob.readthedocs.io/en/dev/quickstart.html#sentiment-analysis" TargetMode="External"/><Relationship Id="rId6" Type="http://schemas.openxmlformats.org/officeDocument/2006/relationships/hyperlink" Target="https://textblob.readthedocs.io/en/dev/quickstart.html#sentiment-analysis" TargetMode="External"/><Relationship Id="rId7" Type="http://schemas.openxmlformats.org/officeDocument/2006/relationships/hyperlink" Target="http://textblob.readthedocs.io/en/dev/_modules/textblob/en/sentiments.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hyperlink" Target="http://docs.tweepy.org/en/v3.5.0/" TargetMode="External"/><Relationship Id="rId4" Type="http://schemas.openxmlformats.org/officeDocument/2006/relationships/hyperlink" Target="https://dev.twitter.com/rest/public" TargetMode="External"/><Relationship Id="rId5" Type="http://schemas.openxmlformats.org/officeDocument/2006/relationships/hyperlink" Target="http://textblob.readthedocs.io/en/dev/"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hyperlink" Target="https://apps.twitter.com/" TargetMode="External"/><Relationship Id="rId4" Type="http://schemas.openxmlformats.org/officeDocument/2006/relationships/hyperlink" Target="https://apps.twitter.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hyperlink" Target="https://github.com/JayeshSuryavanshi/Polarizer--Sentiment-analyzer-for-Twitter"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“Polarizer”</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PRESENTED </a:t>
            </a:r>
            <a:r>
              <a:rPr lang="en"/>
              <a:t>BY: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BABHULGAONKAR SHASHWAT</a:t>
            </a:r>
            <a:endParaRPr/>
          </a:p>
          <a:p>
            <a:pPr indent="0" lvl="0" marL="0" rtl="0" algn="l">
              <a:spcBef>
                <a:spcPts val="0"/>
              </a:spcBef>
              <a:spcAft>
                <a:spcPts val="0"/>
              </a:spcAft>
              <a:buNone/>
            </a:pPr>
            <a:r>
              <a:rPr lang="en"/>
              <a:t>BENDKULE PRITAM</a:t>
            </a:r>
            <a:endParaRPr/>
          </a:p>
          <a:p>
            <a:pPr indent="0" lvl="0" marL="0" rtl="0" algn="l">
              <a:spcBef>
                <a:spcPts val="0"/>
              </a:spcBef>
              <a:spcAft>
                <a:spcPts val="0"/>
              </a:spcAft>
              <a:buNone/>
            </a:pPr>
            <a:r>
              <a:rPr lang="en"/>
              <a:t>SURYAVANSHI JAYESH</a:t>
            </a:r>
            <a:endParaRPr/>
          </a:p>
          <a:p>
            <a:pPr indent="0" lvl="0" marL="0" rtl="0" algn="l">
              <a:spcBef>
                <a:spcPts val="0"/>
              </a:spcBef>
              <a:spcAft>
                <a:spcPts val="0"/>
              </a:spcAft>
              <a:buNone/>
            </a:pPr>
            <a:r>
              <a:rPr lang="en"/>
              <a:t>SANAP VIVEK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descr="Background pointer shape in timeline graphic" id="140" name="Google Shape;140;p22"/>
          <p:cNvSpPr/>
          <p:nvPr/>
        </p:nvSpPr>
        <p:spPr>
          <a:xfrm>
            <a:off x="340934" y="2199000"/>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41" name="Google Shape;141;p22"/>
          <p:cNvSpPr txBox="1"/>
          <p:nvPr>
            <p:ph idx="4294967295" type="body"/>
          </p:nvPr>
        </p:nvSpPr>
        <p:spPr>
          <a:xfrm>
            <a:off x="340923" y="2336550"/>
            <a:ext cx="14556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1</a:t>
            </a:r>
            <a:endParaRPr b="1" sz="1600">
              <a:solidFill>
                <a:schemeClr val="lt1"/>
              </a:solidFill>
            </a:endParaRPr>
          </a:p>
        </p:txBody>
      </p:sp>
      <p:grpSp>
        <p:nvGrpSpPr>
          <p:cNvPr id="142" name="Google Shape;142;p22"/>
          <p:cNvGrpSpPr/>
          <p:nvPr/>
        </p:nvGrpSpPr>
        <p:grpSpPr>
          <a:xfrm>
            <a:off x="969270" y="1610215"/>
            <a:ext cx="198900" cy="593656"/>
            <a:chOff x="777447" y="1610215"/>
            <a:chExt cx="198900" cy="593656"/>
          </a:xfrm>
        </p:grpSpPr>
        <p:cxnSp>
          <p:nvCxnSpPr>
            <p:cNvPr id="143" name="Google Shape;143;p22"/>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144" name="Google Shape;144;p22"/>
            <p:cNvSpPr/>
            <p:nvPr/>
          </p:nvSpPr>
          <p:spPr>
            <a:xfrm>
              <a:off x="777447"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 name="Google Shape;145;p22"/>
          <p:cNvSpPr txBox="1"/>
          <p:nvPr>
            <p:ph idx="4294967295" type="body"/>
          </p:nvPr>
        </p:nvSpPr>
        <p:spPr>
          <a:xfrm>
            <a:off x="340925" y="246367"/>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highlight>
                  <a:srgbClr val="FFFFFF"/>
                </a:highlight>
              </a:rPr>
              <a:t>create a </a:t>
            </a:r>
            <a:r>
              <a:rPr b="1" lang="en" sz="1400">
                <a:solidFill>
                  <a:srgbClr val="000000"/>
                </a:solidFill>
                <a:highlight>
                  <a:srgbClr val="FFFFFF"/>
                </a:highlight>
              </a:rPr>
              <a:t>TwitterClient</a:t>
            </a:r>
            <a:r>
              <a:rPr lang="en" sz="1400">
                <a:solidFill>
                  <a:srgbClr val="000000"/>
                </a:solidFill>
                <a:highlight>
                  <a:srgbClr val="FFFFFF"/>
                </a:highlight>
              </a:rPr>
              <a:t> class</a:t>
            </a:r>
            <a:endParaRPr sz="1400">
              <a:solidFill>
                <a:srgbClr val="000000"/>
              </a:solidFill>
              <a:highlight>
                <a:srgbClr val="FFFFFF"/>
              </a:highlight>
            </a:endParaRPr>
          </a:p>
          <a:p>
            <a:pPr indent="0" lvl="0" marL="0" rtl="0" algn="l">
              <a:spcBef>
                <a:spcPts val="1600"/>
              </a:spcBef>
              <a:spcAft>
                <a:spcPts val="1600"/>
              </a:spcAft>
              <a:buNone/>
            </a:pPr>
            <a:r>
              <a:rPr b="1" lang="en" sz="1400">
                <a:solidFill>
                  <a:srgbClr val="000000"/>
                </a:solidFill>
                <a:highlight>
                  <a:srgbClr val="FFFFFF"/>
                </a:highlight>
              </a:rPr>
              <a:t>__init__ </a:t>
            </a:r>
            <a:r>
              <a:rPr lang="en" sz="1400">
                <a:solidFill>
                  <a:srgbClr val="000000"/>
                </a:solidFill>
                <a:highlight>
                  <a:srgbClr val="FFFFFF"/>
                </a:highlight>
              </a:rPr>
              <a:t>function to handle the authentication of API client.</a:t>
            </a:r>
            <a:endParaRPr sz="1400">
              <a:solidFill>
                <a:srgbClr val="000000"/>
              </a:solidFill>
              <a:highlight>
                <a:srgbClr val="FFFFFF"/>
              </a:highlight>
            </a:endParaRPr>
          </a:p>
        </p:txBody>
      </p:sp>
      <p:sp>
        <p:nvSpPr>
          <p:cNvPr descr="Background pointer shape in timeline graphic" id="146" name="Google Shape;146;p22"/>
          <p:cNvSpPr/>
          <p:nvPr/>
        </p:nvSpPr>
        <p:spPr>
          <a:xfrm>
            <a:off x="1817054"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47" name="Google Shape;147;p22"/>
          <p:cNvSpPr txBox="1"/>
          <p:nvPr>
            <p:ph idx="4294967295" type="body"/>
          </p:nvPr>
        </p:nvSpPr>
        <p:spPr>
          <a:xfrm>
            <a:off x="2126317"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2</a:t>
            </a:r>
            <a:endParaRPr b="1" sz="1600">
              <a:solidFill>
                <a:schemeClr val="lt1"/>
              </a:solidFill>
            </a:endParaRPr>
          </a:p>
        </p:txBody>
      </p:sp>
      <p:grpSp>
        <p:nvGrpSpPr>
          <p:cNvPr id="148" name="Google Shape;148;p22"/>
          <p:cNvGrpSpPr/>
          <p:nvPr/>
        </p:nvGrpSpPr>
        <p:grpSpPr>
          <a:xfrm>
            <a:off x="2684632" y="2938958"/>
            <a:ext cx="198900" cy="593656"/>
            <a:chOff x="2223534" y="2938958"/>
            <a:chExt cx="198900" cy="593656"/>
          </a:xfrm>
        </p:grpSpPr>
        <p:cxnSp>
          <p:nvCxnSpPr>
            <p:cNvPr id="149" name="Google Shape;149;p22"/>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150" name="Google Shape;150;p22"/>
            <p:cNvSpPr/>
            <p:nvPr/>
          </p:nvSpPr>
          <p:spPr>
            <a:xfrm flipH="1" rot="10800000">
              <a:off x="2223534"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 name="Google Shape;151;p22"/>
          <p:cNvSpPr txBox="1"/>
          <p:nvPr>
            <p:ph idx="4294967295" type="body"/>
          </p:nvPr>
        </p:nvSpPr>
        <p:spPr>
          <a:xfrm>
            <a:off x="1244337" y="3757725"/>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000000"/>
                </a:solidFill>
                <a:highlight>
                  <a:srgbClr val="FFFFFF"/>
                </a:highlight>
              </a:rPr>
              <a:t>get_tweets </a:t>
            </a:r>
            <a:r>
              <a:rPr lang="en" sz="1400">
                <a:solidFill>
                  <a:srgbClr val="000000"/>
                </a:solidFill>
                <a:highlight>
                  <a:srgbClr val="FFFFFF"/>
                </a:highlight>
              </a:rPr>
              <a:t>function</a:t>
            </a:r>
            <a:endParaRPr sz="1400">
              <a:solidFill>
                <a:srgbClr val="000000"/>
              </a:solidFill>
              <a:highlight>
                <a:srgbClr val="FFFFFF"/>
              </a:highlight>
            </a:endParaRPr>
          </a:p>
          <a:p>
            <a:pPr indent="0" lvl="0" marL="0" rtl="0" algn="l">
              <a:spcBef>
                <a:spcPts val="1600"/>
              </a:spcBef>
              <a:spcAft>
                <a:spcPts val="1600"/>
              </a:spcAft>
              <a:buNone/>
            </a:pPr>
            <a:r>
              <a:rPr lang="en" sz="1400">
                <a:solidFill>
                  <a:srgbClr val="000000"/>
                </a:solidFill>
                <a:highlight>
                  <a:srgbClr val="FFFFFF"/>
                </a:highlight>
              </a:rPr>
              <a:t>Twitter API to fetch tweets.</a:t>
            </a:r>
            <a:endParaRPr sz="1400">
              <a:solidFill>
                <a:srgbClr val="000000"/>
              </a:solidFill>
              <a:highlight>
                <a:srgbClr val="FFFFFF"/>
              </a:highlight>
            </a:endParaRPr>
          </a:p>
        </p:txBody>
      </p:sp>
      <p:sp>
        <p:nvSpPr>
          <p:cNvPr descr="Background pointer shape in timeline graphic" id="152" name="Google Shape;152;p22"/>
          <p:cNvSpPr/>
          <p:nvPr/>
        </p:nvSpPr>
        <p:spPr>
          <a:xfrm>
            <a:off x="347197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53" name="Google Shape;153;p22"/>
          <p:cNvSpPr txBox="1"/>
          <p:nvPr>
            <p:ph idx="4294967295" type="body"/>
          </p:nvPr>
        </p:nvSpPr>
        <p:spPr>
          <a:xfrm>
            <a:off x="3767755"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3</a:t>
            </a:r>
            <a:endParaRPr b="1" sz="1600">
              <a:solidFill>
                <a:schemeClr val="lt1"/>
              </a:solidFill>
            </a:endParaRPr>
          </a:p>
        </p:txBody>
      </p:sp>
      <p:grpSp>
        <p:nvGrpSpPr>
          <p:cNvPr id="154" name="Google Shape;154;p22"/>
          <p:cNvGrpSpPr/>
          <p:nvPr/>
        </p:nvGrpSpPr>
        <p:grpSpPr>
          <a:xfrm>
            <a:off x="4319545" y="1610215"/>
            <a:ext cx="198900" cy="593656"/>
            <a:chOff x="3918084" y="1610215"/>
            <a:chExt cx="198900" cy="593656"/>
          </a:xfrm>
        </p:grpSpPr>
        <p:cxnSp>
          <p:nvCxnSpPr>
            <p:cNvPr id="155" name="Google Shape;155;p22"/>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56" name="Google Shape;156;p22"/>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22"/>
          <p:cNvSpPr txBox="1"/>
          <p:nvPr>
            <p:ph idx="4294967295" type="body"/>
          </p:nvPr>
        </p:nvSpPr>
        <p:spPr>
          <a:xfrm>
            <a:off x="3304094" y="385667"/>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solidFill>
                  <a:srgbClr val="000000"/>
                </a:solidFill>
                <a:highlight>
                  <a:srgbClr val="FFFFFF"/>
                </a:highlight>
              </a:rPr>
              <a:t>In </a:t>
            </a:r>
            <a:r>
              <a:rPr b="1" lang="en" sz="1400">
                <a:solidFill>
                  <a:srgbClr val="000000"/>
                </a:solidFill>
                <a:highlight>
                  <a:srgbClr val="FFFFFF"/>
                </a:highlight>
              </a:rPr>
              <a:t>get_tweet_sentiment </a:t>
            </a:r>
            <a:r>
              <a:rPr lang="en" sz="1400">
                <a:solidFill>
                  <a:srgbClr val="000000"/>
                </a:solidFill>
                <a:highlight>
                  <a:srgbClr val="FFFFFF"/>
                </a:highlight>
              </a:rPr>
              <a:t>we use textblob module.</a:t>
            </a:r>
            <a:endParaRPr sz="1400"/>
          </a:p>
        </p:txBody>
      </p:sp>
      <p:sp>
        <p:nvSpPr>
          <p:cNvPr descr="Background pointer shape in timeline graphic" id="158" name="Google Shape;158;p22"/>
          <p:cNvSpPr/>
          <p:nvPr/>
        </p:nvSpPr>
        <p:spPr>
          <a:xfrm>
            <a:off x="512689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59" name="Google Shape;159;p22"/>
          <p:cNvSpPr txBox="1"/>
          <p:nvPr>
            <p:ph idx="4294967295" type="body"/>
          </p:nvPr>
        </p:nvSpPr>
        <p:spPr>
          <a:xfrm>
            <a:off x="5416699"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4</a:t>
            </a:r>
            <a:endParaRPr b="1" sz="1600">
              <a:solidFill>
                <a:schemeClr val="lt1"/>
              </a:solidFill>
            </a:endParaRPr>
          </a:p>
        </p:txBody>
      </p:sp>
      <p:grpSp>
        <p:nvGrpSpPr>
          <p:cNvPr id="160" name="Google Shape;160;p22"/>
          <p:cNvGrpSpPr/>
          <p:nvPr/>
        </p:nvGrpSpPr>
        <p:grpSpPr>
          <a:xfrm>
            <a:off x="5973070" y="2938958"/>
            <a:ext cx="198900" cy="593656"/>
            <a:chOff x="5958946" y="2938958"/>
            <a:chExt cx="198900" cy="593656"/>
          </a:xfrm>
        </p:grpSpPr>
        <p:cxnSp>
          <p:nvCxnSpPr>
            <p:cNvPr id="161" name="Google Shape;161;p22"/>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162" name="Google Shape;162;p22"/>
            <p:cNvSpPr/>
            <p:nvPr/>
          </p:nvSpPr>
          <p:spPr>
            <a:xfrm flipH="1" rot="10800000">
              <a:off x="5958946"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 name="Google Shape;163;p22"/>
          <p:cNvSpPr txBox="1"/>
          <p:nvPr>
            <p:ph idx="4294967295" type="body"/>
          </p:nvPr>
        </p:nvSpPr>
        <p:spPr>
          <a:xfrm>
            <a:off x="5126902" y="3757725"/>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Parsing of Tweets using TextBlob library</a:t>
            </a:r>
            <a:endParaRPr sz="1400"/>
          </a:p>
        </p:txBody>
      </p:sp>
      <p:sp>
        <p:nvSpPr>
          <p:cNvPr descr="Background pointer shape in timeline graphic" id="164" name="Google Shape;164;p22"/>
          <p:cNvSpPr/>
          <p:nvPr/>
        </p:nvSpPr>
        <p:spPr>
          <a:xfrm>
            <a:off x="678181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65" name="Google Shape;165;p22"/>
          <p:cNvSpPr txBox="1"/>
          <p:nvPr>
            <p:ph idx="4294967295" type="body"/>
          </p:nvPr>
        </p:nvSpPr>
        <p:spPr>
          <a:xfrm>
            <a:off x="7111512"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5</a:t>
            </a:r>
            <a:endParaRPr b="1" sz="1600">
              <a:solidFill>
                <a:schemeClr val="lt1"/>
              </a:solidFill>
            </a:endParaRPr>
          </a:p>
        </p:txBody>
      </p:sp>
      <p:grpSp>
        <p:nvGrpSpPr>
          <p:cNvPr id="166" name="Google Shape;166;p22"/>
          <p:cNvGrpSpPr/>
          <p:nvPr/>
        </p:nvGrpSpPr>
        <p:grpSpPr>
          <a:xfrm>
            <a:off x="7669807" y="1610215"/>
            <a:ext cx="198900" cy="593656"/>
            <a:chOff x="3918084" y="1610215"/>
            <a:chExt cx="198900" cy="593656"/>
          </a:xfrm>
        </p:grpSpPr>
        <p:cxnSp>
          <p:nvCxnSpPr>
            <p:cNvPr id="167" name="Google Shape;167;p22"/>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68" name="Google Shape;168;p22"/>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 name="Google Shape;169;p22"/>
          <p:cNvSpPr txBox="1"/>
          <p:nvPr>
            <p:ph idx="4294967295" type="body"/>
          </p:nvPr>
        </p:nvSpPr>
        <p:spPr>
          <a:xfrm>
            <a:off x="6685979" y="385667"/>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solidFill>
                  <a:srgbClr val="000000"/>
                </a:solidFill>
                <a:highlight>
                  <a:srgbClr val="FFFFFF"/>
                </a:highlight>
              </a:rPr>
              <a:t>we use </a:t>
            </a:r>
            <a:r>
              <a:rPr b="1" lang="en" sz="1400">
                <a:solidFill>
                  <a:srgbClr val="000000"/>
                </a:solidFill>
                <a:highlight>
                  <a:srgbClr val="FFFFFF"/>
                </a:highlight>
              </a:rPr>
              <a:t>sentiment.polarity</a:t>
            </a:r>
            <a:r>
              <a:rPr lang="en" sz="1400">
                <a:solidFill>
                  <a:srgbClr val="000000"/>
                </a:solidFill>
                <a:highlight>
                  <a:srgbClr val="FFFFFF"/>
                </a:highlight>
              </a:rPr>
              <a:t> method of </a:t>
            </a:r>
            <a:r>
              <a:rPr b="1" lang="en" sz="1400">
                <a:solidFill>
                  <a:srgbClr val="000000"/>
                </a:solidFill>
                <a:highlight>
                  <a:srgbClr val="FFFFFF"/>
                </a:highlight>
              </a:rPr>
              <a:t>TextBlob</a:t>
            </a:r>
            <a:r>
              <a:rPr lang="en" sz="1400">
                <a:solidFill>
                  <a:srgbClr val="000000"/>
                </a:solidFill>
                <a:highlight>
                  <a:srgbClr val="FFFFFF"/>
                </a:highlight>
              </a:rPr>
              <a:t> class </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3"/>
          <p:cNvSpPr txBox="1"/>
          <p:nvPr>
            <p:ph idx="2" type="body"/>
          </p:nvPr>
        </p:nvSpPr>
        <p:spPr>
          <a:xfrm>
            <a:off x="93000" y="407175"/>
            <a:ext cx="8958000" cy="4280100"/>
          </a:xfrm>
          <a:prstGeom prst="rect">
            <a:avLst/>
          </a:prstGeom>
        </p:spPr>
        <p:txBody>
          <a:bodyPr anchorCtr="0" anchor="t" bIns="91425" lIns="91425" spcFirstLastPara="1" rIns="91425" wrap="square" tIns="91425">
            <a:noAutofit/>
          </a:bodyPr>
          <a:lstStyle/>
          <a:p>
            <a:pPr indent="0" lvl="0" marL="457200" rtl="0" algn="l">
              <a:lnSpc>
                <a:spcPct val="158000"/>
              </a:lnSpc>
              <a:spcBef>
                <a:spcPts val="0"/>
              </a:spcBef>
              <a:spcAft>
                <a:spcPts val="0"/>
              </a:spcAft>
              <a:buNone/>
            </a:pPr>
            <a:r>
              <a:rPr b="1" lang="en" sz="1800" u="sng">
                <a:solidFill>
                  <a:srgbClr val="000000"/>
                </a:solidFill>
              </a:rPr>
              <a:t>Procedure:</a:t>
            </a:r>
            <a:endParaRPr sz="1200" u="sng">
              <a:solidFill>
                <a:srgbClr val="000000"/>
              </a:solidFill>
              <a:latin typeface="Roboto"/>
              <a:ea typeface="Roboto"/>
              <a:cs typeface="Roboto"/>
              <a:sym typeface="Roboto"/>
            </a:endParaRPr>
          </a:p>
          <a:p>
            <a:pPr indent="-304800" lvl="0" marL="457200" rtl="0" algn="l">
              <a:lnSpc>
                <a:spcPct val="158000"/>
              </a:lnSpc>
              <a:spcBef>
                <a:spcPts val="3600"/>
              </a:spcBef>
              <a:spcAft>
                <a:spcPts val="0"/>
              </a:spcAft>
              <a:buClr>
                <a:srgbClr val="000000"/>
              </a:buClr>
              <a:buSzPts val="1200"/>
              <a:buFont typeface="Roboto"/>
              <a:buChar char="●"/>
            </a:pPr>
            <a:r>
              <a:rPr lang="en" sz="1200">
                <a:solidFill>
                  <a:srgbClr val="000000"/>
                </a:solidFill>
              </a:rPr>
              <a:t>First of all, we create a </a:t>
            </a:r>
            <a:r>
              <a:rPr b="1" lang="en" sz="1200">
                <a:solidFill>
                  <a:srgbClr val="000000"/>
                </a:solidFill>
              </a:rPr>
              <a:t>TwitterClient</a:t>
            </a:r>
            <a:r>
              <a:rPr lang="en" sz="1200">
                <a:solidFill>
                  <a:srgbClr val="000000"/>
                </a:solidFill>
              </a:rPr>
              <a:t> class. This class contains all the methods to interact with Twitter API and parsing tweets. We use </a:t>
            </a:r>
            <a:r>
              <a:rPr b="1" lang="en" sz="1200">
                <a:solidFill>
                  <a:srgbClr val="000000"/>
                </a:solidFill>
              </a:rPr>
              <a:t>__init__ </a:t>
            </a:r>
            <a:r>
              <a:rPr lang="en" sz="1200">
                <a:solidFill>
                  <a:srgbClr val="000000"/>
                </a:solidFill>
              </a:rPr>
              <a:t>function to handle the authentication of API client.</a:t>
            </a:r>
            <a:endParaRPr sz="1200">
              <a:solidFill>
                <a:srgbClr val="000000"/>
              </a:solidFill>
            </a:endParaRPr>
          </a:p>
          <a:p>
            <a:pPr indent="-304800" lvl="0" marL="457200" rtl="0" algn="l">
              <a:lnSpc>
                <a:spcPct val="158000"/>
              </a:lnSpc>
              <a:spcBef>
                <a:spcPts val="0"/>
              </a:spcBef>
              <a:spcAft>
                <a:spcPts val="0"/>
              </a:spcAft>
              <a:buClr>
                <a:srgbClr val="000000"/>
              </a:buClr>
              <a:buSzPts val="1200"/>
              <a:buFont typeface="Roboto"/>
              <a:buChar char="●"/>
            </a:pPr>
            <a:r>
              <a:rPr lang="en" sz="1200">
                <a:solidFill>
                  <a:srgbClr val="000000"/>
                </a:solidFill>
              </a:rPr>
              <a:t>In </a:t>
            </a:r>
            <a:r>
              <a:rPr b="1" lang="en" sz="1200">
                <a:solidFill>
                  <a:srgbClr val="000000"/>
                </a:solidFill>
              </a:rPr>
              <a:t>get_tweets </a:t>
            </a:r>
            <a:r>
              <a:rPr lang="en" sz="1200">
                <a:solidFill>
                  <a:srgbClr val="000000"/>
                </a:solidFill>
              </a:rPr>
              <a:t>function, we use:</a:t>
            </a:r>
            <a:br>
              <a:rPr lang="en" sz="1200">
                <a:solidFill>
                  <a:srgbClr val="000000"/>
                </a:solidFill>
              </a:rPr>
            </a:br>
            <a:r>
              <a:rPr lang="en" sz="1200">
                <a:solidFill>
                  <a:srgbClr val="000000"/>
                </a:solidFill>
                <a:highlight>
                  <a:srgbClr val="E0E0E0"/>
                </a:highlight>
              </a:rPr>
              <a:t>fetched_tweets = self.api.search(q = query, count = count)</a:t>
            </a:r>
            <a:br>
              <a:rPr lang="en" sz="1200">
                <a:solidFill>
                  <a:srgbClr val="000000"/>
                </a:solidFill>
                <a:highlight>
                  <a:srgbClr val="E0E0E0"/>
                </a:highlight>
              </a:rPr>
            </a:br>
            <a:r>
              <a:rPr lang="en" sz="1200">
                <a:solidFill>
                  <a:srgbClr val="000000"/>
                </a:solidFill>
              </a:rPr>
              <a:t>to call the Twitter API to fetch tweets.</a:t>
            </a:r>
            <a:endParaRPr sz="1200">
              <a:solidFill>
                <a:srgbClr val="000000"/>
              </a:solidFill>
            </a:endParaRPr>
          </a:p>
          <a:p>
            <a:pPr indent="-304800" lvl="0" marL="457200" rtl="0" algn="l">
              <a:lnSpc>
                <a:spcPct val="158000"/>
              </a:lnSpc>
              <a:spcBef>
                <a:spcPts val="0"/>
              </a:spcBef>
              <a:spcAft>
                <a:spcPts val="0"/>
              </a:spcAft>
              <a:buClr>
                <a:srgbClr val="000000"/>
              </a:buClr>
              <a:buSzPts val="1200"/>
              <a:buFont typeface="Roboto"/>
              <a:buChar char="●"/>
            </a:pPr>
            <a:r>
              <a:rPr lang="en" sz="1200">
                <a:solidFill>
                  <a:srgbClr val="000000"/>
                </a:solidFill>
              </a:rPr>
              <a:t>In </a:t>
            </a:r>
            <a:r>
              <a:rPr b="1" lang="en" sz="1200">
                <a:solidFill>
                  <a:srgbClr val="000000"/>
                </a:solidFill>
              </a:rPr>
              <a:t>get_tweet_sentiment </a:t>
            </a:r>
            <a:r>
              <a:rPr lang="en" sz="1200">
                <a:solidFill>
                  <a:srgbClr val="000000"/>
                </a:solidFill>
              </a:rPr>
              <a:t>we use textblob module.</a:t>
            </a:r>
            <a:br>
              <a:rPr lang="en" sz="1200">
                <a:solidFill>
                  <a:srgbClr val="000000"/>
                </a:solidFill>
              </a:rPr>
            </a:br>
            <a:r>
              <a:rPr lang="en" sz="1200">
                <a:solidFill>
                  <a:srgbClr val="000000"/>
                </a:solidFill>
                <a:highlight>
                  <a:srgbClr val="E0E0E0"/>
                </a:highlight>
              </a:rPr>
              <a:t>analysis = TextBlob(self.clean_tweet(tweet))</a:t>
            </a:r>
            <a:br>
              <a:rPr lang="en" sz="1200">
                <a:solidFill>
                  <a:srgbClr val="000000"/>
                </a:solidFill>
                <a:highlight>
                  <a:srgbClr val="E0E0E0"/>
                </a:highlight>
              </a:rPr>
            </a:br>
            <a:r>
              <a:rPr lang="en" sz="1200">
                <a:solidFill>
                  <a:srgbClr val="000000"/>
                </a:solidFill>
              </a:rPr>
              <a:t>TextBlob is actually a high level library built over top of </a:t>
            </a:r>
            <a:r>
              <a:rPr lang="en" sz="1200" u="sng">
                <a:solidFill>
                  <a:srgbClr val="EC4E20"/>
                </a:solidFill>
                <a:hlinkClick r:id="rId3"/>
              </a:rPr>
              <a:t>NLTK</a:t>
            </a:r>
            <a:r>
              <a:rPr lang="en" sz="1200">
                <a:solidFill>
                  <a:srgbClr val="000000"/>
                </a:solidFill>
              </a:rPr>
              <a:t> library. First we call </a:t>
            </a:r>
            <a:r>
              <a:rPr b="1" lang="en" sz="1200">
                <a:solidFill>
                  <a:srgbClr val="000000"/>
                </a:solidFill>
              </a:rPr>
              <a:t>clean_tweet</a:t>
            </a:r>
            <a:r>
              <a:rPr lang="en" sz="1200">
                <a:solidFill>
                  <a:srgbClr val="000000"/>
                </a:solidFill>
              </a:rPr>
              <a:t>method to remove links, special characters, etc. from the tweet using some simple regex.</a:t>
            </a:r>
            <a:br>
              <a:rPr lang="en" sz="1200">
                <a:solidFill>
                  <a:srgbClr val="000000"/>
                </a:solidFill>
              </a:rPr>
            </a:br>
            <a:r>
              <a:rPr lang="en" sz="1200">
                <a:solidFill>
                  <a:srgbClr val="000000"/>
                </a:solidFill>
              </a:rPr>
              <a:t>Then, as we pass </a:t>
            </a:r>
            <a:r>
              <a:rPr b="1" lang="en" sz="1200">
                <a:solidFill>
                  <a:srgbClr val="000000"/>
                </a:solidFill>
              </a:rPr>
              <a:t>tweet</a:t>
            </a:r>
            <a:r>
              <a:rPr lang="en" sz="1200">
                <a:solidFill>
                  <a:srgbClr val="000000"/>
                </a:solidFill>
              </a:rPr>
              <a:t> to create a </a:t>
            </a:r>
            <a:r>
              <a:rPr b="1" lang="en" sz="1200">
                <a:solidFill>
                  <a:srgbClr val="000000"/>
                </a:solidFill>
              </a:rPr>
              <a:t>TextBlob</a:t>
            </a:r>
            <a:r>
              <a:rPr lang="en" sz="1200">
                <a:solidFill>
                  <a:srgbClr val="000000"/>
                </a:solidFill>
              </a:rPr>
              <a:t> object, following processing is done over text by textblob library:</a:t>
            </a:r>
            <a:endParaRPr sz="1200">
              <a:solidFill>
                <a:srgbClr val="000000"/>
              </a:solidFill>
            </a:endParaRPr>
          </a:p>
          <a:p>
            <a:pPr indent="0" lvl="0" marL="914400" marR="0" rtl="0" algn="l">
              <a:lnSpc>
                <a:spcPct val="158000"/>
              </a:lnSpc>
              <a:spcBef>
                <a:spcPts val="3600"/>
              </a:spcBef>
              <a:spcAft>
                <a:spcPts val="3600"/>
              </a:spcAft>
              <a:buNone/>
            </a:pPr>
            <a:r>
              <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4"/>
          <p:cNvSpPr txBox="1"/>
          <p:nvPr>
            <p:ph idx="2" type="body"/>
          </p:nvPr>
        </p:nvSpPr>
        <p:spPr>
          <a:xfrm>
            <a:off x="93000" y="407175"/>
            <a:ext cx="8958000" cy="4419300"/>
          </a:xfrm>
          <a:prstGeom prst="rect">
            <a:avLst/>
          </a:prstGeom>
        </p:spPr>
        <p:txBody>
          <a:bodyPr anchorCtr="0" anchor="t" bIns="91425" lIns="91425" spcFirstLastPara="1" rIns="91425" wrap="square" tIns="91425">
            <a:noAutofit/>
          </a:bodyPr>
          <a:lstStyle/>
          <a:p>
            <a:pPr indent="0" lvl="0" marL="457200" rtl="0" algn="l">
              <a:lnSpc>
                <a:spcPct val="158000"/>
              </a:lnSpc>
              <a:spcBef>
                <a:spcPts val="0"/>
              </a:spcBef>
              <a:spcAft>
                <a:spcPts val="0"/>
              </a:spcAft>
              <a:buNone/>
            </a:pPr>
            <a:r>
              <a:rPr b="1" lang="en" sz="1800" u="sng">
                <a:solidFill>
                  <a:srgbClr val="000000"/>
                </a:solidFill>
              </a:rPr>
              <a:t>Procedure:</a:t>
            </a:r>
            <a:endParaRPr sz="1200" u="sng">
              <a:solidFill>
                <a:srgbClr val="000000"/>
              </a:solidFill>
              <a:latin typeface="Roboto"/>
              <a:ea typeface="Roboto"/>
              <a:cs typeface="Roboto"/>
              <a:sym typeface="Roboto"/>
            </a:endParaRPr>
          </a:p>
          <a:p>
            <a:pPr indent="-304800" lvl="0" marL="914400" rtl="0" algn="l">
              <a:lnSpc>
                <a:spcPct val="158000"/>
              </a:lnSpc>
              <a:spcBef>
                <a:spcPts val="3600"/>
              </a:spcBef>
              <a:spcAft>
                <a:spcPts val="0"/>
              </a:spcAft>
              <a:buClr>
                <a:srgbClr val="000000"/>
              </a:buClr>
              <a:buSzPts val="1200"/>
              <a:buChar char="●"/>
            </a:pPr>
            <a:r>
              <a:rPr lang="en" sz="1200">
                <a:solidFill>
                  <a:srgbClr val="000000"/>
                </a:solidFill>
              </a:rPr>
              <a:t>Tokenize the tweet ,i.e split words from body of text.</a:t>
            </a:r>
            <a:endParaRPr sz="1200">
              <a:solidFill>
                <a:srgbClr val="000000"/>
              </a:solidFill>
            </a:endParaRPr>
          </a:p>
          <a:p>
            <a:pPr indent="-304800" lvl="0" marL="914400" rtl="0" algn="l">
              <a:lnSpc>
                <a:spcPct val="158000"/>
              </a:lnSpc>
              <a:spcBef>
                <a:spcPts val="0"/>
              </a:spcBef>
              <a:spcAft>
                <a:spcPts val="0"/>
              </a:spcAft>
              <a:buClr>
                <a:srgbClr val="000000"/>
              </a:buClr>
              <a:buSzPts val="1200"/>
              <a:buChar char="●"/>
            </a:pPr>
            <a:r>
              <a:rPr lang="en" sz="1200">
                <a:solidFill>
                  <a:srgbClr val="000000"/>
                </a:solidFill>
              </a:rPr>
              <a:t>Remove stopwords from the tokens.(stopwords are the commonly used words which are irrelevant in text analysis like I, am, you, are, etc.)</a:t>
            </a:r>
            <a:endParaRPr sz="1200">
              <a:solidFill>
                <a:srgbClr val="000000"/>
              </a:solidFill>
            </a:endParaRPr>
          </a:p>
          <a:p>
            <a:pPr indent="-304800" lvl="0" marL="914400" rtl="0" algn="l">
              <a:lnSpc>
                <a:spcPct val="158000"/>
              </a:lnSpc>
              <a:spcBef>
                <a:spcPts val="0"/>
              </a:spcBef>
              <a:spcAft>
                <a:spcPts val="0"/>
              </a:spcAft>
              <a:buClr>
                <a:srgbClr val="000000"/>
              </a:buClr>
              <a:buSzPts val="1200"/>
              <a:buChar char="●"/>
            </a:pPr>
            <a:r>
              <a:rPr lang="en" sz="1200">
                <a:solidFill>
                  <a:srgbClr val="000000"/>
                </a:solidFill>
              </a:rPr>
              <a:t>Do POS( part of speech) tagging of the tokens and select only significant features/tokens like adjectives, adverbs, etc.</a:t>
            </a:r>
            <a:endParaRPr sz="1200">
              <a:solidFill>
                <a:srgbClr val="000000"/>
              </a:solidFill>
            </a:endParaRPr>
          </a:p>
          <a:p>
            <a:pPr indent="-304800" lvl="0" marL="914400" rtl="0" algn="l">
              <a:lnSpc>
                <a:spcPct val="158000"/>
              </a:lnSpc>
              <a:spcBef>
                <a:spcPts val="0"/>
              </a:spcBef>
              <a:spcAft>
                <a:spcPts val="0"/>
              </a:spcAft>
              <a:buClr>
                <a:srgbClr val="000000"/>
              </a:buClr>
              <a:buSzPts val="1200"/>
              <a:buFont typeface="Roboto"/>
              <a:buChar char="●"/>
            </a:pPr>
            <a:r>
              <a:rPr lang="en" sz="1200">
                <a:solidFill>
                  <a:srgbClr val="000000"/>
                </a:solidFill>
              </a:rPr>
              <a:t>Pass the tokens to a </a:t>
            </a:r>
            <a:r>
              <a:rPr b="1" lang="en" sz="1200">
                <a:solidFill>
                  <a:srgbClr val="000000"/>
                </a:solidFill>
              </a:rPr>
              <a:t>sentiment classifier </a:t>
            </a:r>
            <a:r>
              <a:rPr lang="en" sz="1200">
                <a:solidFill>
                  <a:srgbClr val="000000"/>
                </a:solidFill>
              </a:rPr>
              <a:t>which classifies the tweet sentiment as positive, negative or neutral by assigning it a polarity between -1.0 to 1.0 .</a:t>
            </a:r>
            <a:endParaRPr sz="1200">
              <a:solidFill>
                <a:srgbClr val="000000"/>
              </a:solidFill>
            </a:endParaRPr>
          </a:p>
          <a:p>
            <a:pPr indent="457200" lvl="0" marL="0" rtl="0" algn="l">
              <a:lnSpc>
                <a:spcPct val="171429"/>
              </a:lnSpc>
              <a:spcBef>
                <a:spcPts val="0"/>
              </a:spcBef>
              <a:spcAft>
                <a:spcPts val="0"/>
              </a:spcAft>
              <a:buNone/>
            </a:pPr>
            <a:r>
              <a:rPr lang="en" sz="1200">
                <a:solidFill>
                  <a:srgbClr val="000000"/>
                </a:solidFill>
              </a:rPr>
              <a:t>Here is how </a:t>
            </a:r>
            <a:r>
              <a:rPr b="1" lang="en" sz="1200">
                <a:solidFill>
                  <a:srgbClr val="000000"/>
                </a:solidFill>
              </a:rPr>
              <a:t>sentiment classifier</a:t>
            </a:r>
            <a:r>
              <a:rPr lang="en" sz="1200">
                <a:solidFill>
                  <a:srgbClr val="000000"/>
                </a:solidFill>
              </a:rPr>
              <a:t> is created:</a:t>
            </a:r>
            <a:endParaRPr sz="1200">
              <a:solidFill>
                <a:srgbClr val="000000"/>
              </a:solidFill>
            </a:endParaRPr>
          </a:p>
          <a:p>
            <a:pPr indent="-304800" lvl="0" marL="800100" rtl="0" algn="l">
              <a:lnSpc>
                <a:spcPct val="158000"/>
              </a:lnSpc>
              <a:spcBef>
                <a:spcPts val="800"/>
              </a:spcBef>
              <a:spcAft>
                <a:spcPts val="0"/>
              </a:spcAft>
              <a:buClr>
                <a:srgbClr val="000000"/>
              </a:buClr>
              <a:buSzPts val="1200"/>
              <a:buFont typeface="Roboto"/>
              <a:buChar char="●"/>
            </a:pPr>
            <a:r>
              <a:rPr b="1" lang="en" sz="1200">
                <a:solidFill>
                  <a:srgbClr val="000000"/>
                </a:solidFill>
              </a:rPr>
              <a:t>TextBlob</a:t>
            </a:r>
            <a:r>
              <a:rPr lang="en" sz="1200">
                <a:solidFill>
                  <a:srgbClr val="000000"/>
                </a:solidFill>
              </a:rPr>
              <a:t> uses a Movies Reviews dataset in which reviews have already been labelled as positive or negative.</a:t>
            </a:r>
            <a:endParaRPr sz="1200">
              <a:solidFill>
                <a:srgbClr val="000000"/>
              </a:solidFill>
            </a:endParaRPr>
          </a:p>
          <a:p>
            <a:pPr indent="-304800" lvl="0" marL="800100" rtl="0" algn="l">
              <a:lnSpc>
                <a:spcPct val="158000"/>
              </a:lnSpc>
              <a:spcBef>
                <a:spcPts val="0"/>
              </a:spcBef>
              <a:spcAft>
                <a:spcPts val="0"/>
              </a:spcAft>
              <a:buClr>
                <a:srgbClr val="000000"/>
              </a:buClr>
              <a:buSzPts val="1200"/>
              <a:buFont typeface="Lato"/>
              <a:buChar char="●"/>
            </a:pPr>
            <a:r>
              <a:rPr lang="en" sz="1200">
                <a:solidFill>
                  <a:srgbClr val="000000"/>
                </a:solidFill>
              </a:rPr>
              <a:t>Positive and negative features are extracted from each positive and negative review respectively.</a:t>
            </a:r>
            <a:endParaRPr sz="1200">
              <a:solidFill>
                <a:srgbClr val="000000"/>
              </a:solidFill>
            </a:endParaRPr>
          </a:p>
          <a:p>
            <a:pPr indent="0" lvl="0" marL="457200" rtl="0" algn="l">
              <a:lnSpc>
                <a:spcPct val="171429"/>
              </a:lnSpc>
              <a:spcBef>
                <a:spcPts val="0"/>
              </a:spcBef>
              <a:spcAft>
                <a:spcPts val="0"/>
              </a:spcAft>
              <a:buNone/>
            </a:pPr>
            <a:r>
              <a:rPr lang="en" sz="1200">
                <a:solidFill>
                  <a:srgbClr val="000000"/>
                </a:solidFill>
              </a:rPr>
              <a:t>           Then, we use </a:t>
            </a:r>
            <a:r>
              <a:rPr b="1" lang="en" sz="1200">
                <a:solidFill>
                  <a:srgbClr val="000000"/>
                </a:solidFill>
              </a:rPr>
              <a:t>sentiment.polarity</a:t>
            </a:r>
            <a:r>
              <a:rPr lang="en" sz="1200">
                <a:solidFill>
                  <a:srgbClr val="000000"/>
                </a:solidFill>
              </a:rPr>
              <a:t> method of </a:t>
            </a:r>
            <a:r>
              <a:rPr b="1" lang="en" sz="1200">
                <a:solidFill>
                  <a:srgbClr val="000000"/>
                </a:solidFill>
              </a:rPr>
              <a:t>TextBlob</a:t>
            </a:r>
            <a:r>
              <a:rPr lang="en" sz="1200">
                <a:solidFill>
                  <a:srgbClr val="000000"/>
                </a:solidFill>
              </a:rPr>
              <a:t> class to get the polarity of tweet between -1 to 1.</a:t>
            </a:r>
            <a:endParaRPr sz="1200">
              <a:solidFill>
                <a:srgbClr val="000000"/>
              </a:solidFill>
            </a:endParaRPr>
          </a:p>
          <a:p>
            <a:pPr indent="0" lvl="0" marL="457200" rtl="0" algn="l">
              <a:lnSpc>
                <a:spcPct val="158000"/>
              </a:lnSpc>
              <a:spcBef>
                <a:spcPts val="800"/>
              </a:spcBef>
              <a:spcAft>
                <a:spcPts val="0"/>
              </a:spcAft>
              <a:buNone/>
            </a:pPr>
            <a:r>
              <a:t/>
            </a:r>
            <a:endParaRPr sz="1200">
              <a:solidFill>
                <a:srgbClr val="000000"/>
              </a:solidFill>
              <a:latin typeface="Roboto"/>
              <a:ea typeface="Roboto"/>
              <a:cs typeface="Roboto"/>
              <a:sym typeface="Roboto"/>
            </a:endParaRPr>
          </a:p>
          <a:p>
            <a:pPr indent="0" lvl="0" marL="914400" marR="0" rtl="0" algn="l">
              <a:lnSpc>
                <a:spcPct val="158000"/>
              </a:lnSpc>
              <a:spcBef>
                <a:spcPts val="3600"/>
              </a:spcBef>
              <a:spcAft>
                <a:spcPts val="3600"/>
              </a:spcAft>
              <a:buNone/>
            </a:pPr>
            <a:r>
              <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5"/>
          <p:cNvSpPr txBox="1"/>
          <p:nvPr>
            <p:ph idx="2" type="body"/>
          </p:nvPr>
        </p:nvSpPr>
        <p:spPr>
          <a:xfrm>
            <a:off x="93000" y="407175"/>
            <a:ext cx="8958000" cy="4419300"/>
          </a:xfrm>
          <a:prstGeom prst="rect">
            <a:avLst/>
          </a:prstGeom>
        </p:spPr>
        <p:txBody>
          <a:bodyPr anchorCtr="0" anchor="t" bIns="91425" lIns="91425" spcFirstLastPara="1" rIns="91425" wrap="square" tIns="91425">
            <a:noAutofit/>
          </a:bodyPr>
          <a:lstStyle/>
          <a:p>
            <a:pPr indent="0" lvl="0" marL="457200" rtl="0" algn="l">
              <a:lnSpc>
                <a:spcPct val="158000"/>
              </a:lnSpc>
              <a:spcBef>
                <a:spcPts val="0"/>
              </a:spcBef>
              <a:spcAft>
                <a:spcPts val="0"/>
              </a:spcAft>
              <a:buNone/>
            </a:pPr>
            <a:r>
              <a:rPr b="1" lang="en" sz="1800" u="sng">
                <a:solidFill>
                  <a:srgbClr val="000000"/>
                </a:solidFill>
              </a:rPr>
              <a:t>Procedure:</a:t>
            </a:r>
            <a:endParaRPr sz="1200" u="sng">
              <a:solidFill>
                <a:srgbClr val="000000"/>
              </a:solidFill>
              <a:latin typeface="Roboto"/>
              <a:ea typeface="Roboto"/>
              <a:cs typeface="Roboto"/>
              <a:sym typeface="Roboto"/>
            </a:endParaRPr>
          </a:p>
          <a:p>
            <a:pPr indent="457200" lvl="0" marL="0" rtl="0" algn="l">
              <a:lnSpc>
                <a:spcPct val="171429"/>
              </a:lnSpc>
              <a:spcBef>
                <a:spcPts val="3600"/>
              </a:spcBef>
              <a:spcAft>
                <a:spcPts val="0"/>
              </a:spcAft>
              <a:buNone/>
            </a:pPr>
            <a:r>
              <a:rPr lang="en" sz="1200">
                <a:solidFill>
                  <a:srgbClr val="000000"/>
                </a:solidFill>
              </a:rPr>
              <a:t>Then, we classify polarity as:</a:t>
            </a:r>
            <a:br>
              <a:rPr lang="en" sz="1200">
                <a:solidFill>
                  <a:srgbClr val="000000"/>
                </a:solidFill>
              </a:rPr>
            </a:br>
            <a:r>
              <a:rPr lang="en" sz="1200">
                <a:solidFill>
                  <a:srgbClr val="000000"/>
                </a:solidFill>
              </a:rPr>
              <a:t>	</a:t>
            </a:r>
            <a:r>
              <a:rPr lang="en" sz="1200">
                <a:solidFill>
                  <a:srgbClr val="000000"/>
                </a:solidFill>
                <a:highlight>
                  <a:srgbClr val="E0E0E0"/>
                </a:highlight>
              </a:rPr>
              <a:t>if analysis.sentiment.polarity &gt; 0:</a:t>
            </a:r>
            <a:endParaRPr sz="1200">
              <a:solidFill>
                <a:srgbClr val="000000"/>
              </a:solidFill>
              <a:highlight>
                <a:srgbClr val="E0E0E0"/>
              </a:highlight>
            </a:endParaRPr>
          </a:p>
          <a:p>
            <a:pPr indent="457200" lvl="0" marL="0" rtl="0" algn="l">
              <a:lnSpc>
                <a:spcPct val="171429"/>
              </a:lnSpc>
              <a:spcBef>
                <a:spcPts val="800"/>
              </a:spcBef>
              <a:spcAft>
                <a:spcPts val="0"/>
              </a:spcAft>
              <a:buNone/>
            </a:pPr>
            <a:r>
              <a:rPr lang="en" sz="1200">
                <a:solidFill>
                  <a:srgbClr val="000000"/>
                </a:solidFill>
                <a:highlight>
                  <a:srgbClr val="E0E0E0"/>
                </a:highlight>
              </a:rPr>
              <a:t>       return 'positive'</a:t>
            </a:r>
            <a:endParaRPr sz="1200">
              <a:solidFill>
                <a:srgbClr val="000000"/>
              </a:solidFill>
              <a:highlight>
                <a:srgbClr val="E0E0E0"/>
              </a:highlight>
            </a:endParaRPr>
          </a:p>
          <a:p>
            <a:pPr indent="457200" lvl="0" marL="0" rtl="0" algn="l">
              <a:lnSpc>
                <a:spcPct val="171429"/>
              </a:lnSpc>
              <a:spcBef>
                <a:spcPts val="800"/>
              </a:spcBef>
              <a:spcAft>
                <a:spcPts val="0"/>
              </a:spcAft>
              <a:buNone/>
            </a:pPr>
            <a:r>
              <a:rPr lang="en" sz="1200">
                <a:solidFill>
                  <a:srgbClr val="000000"/>
                </a:solidFill>
                <a:highlight>
                  <a:srgbClr val="E0E0E0"/>
                </a:highlight>
              </a:rPr>
              <a:t>elif analysis.sentiment.polarity == 0:</a:t>
            </a:r>
            <a:endParaRPr sz="1200">
              <a:solidFill>
                <a:srgbClr val="000000"/>
              </a:solidFill>
              <a:highlight>
                <a:srgbClr val="E0E0E0"/>
              </a:highlight>
            </a:endParaRPr>
          </a:p>
          <a:p>
            <a:pPr indent="457200" lvl="0" marL="0" rtl="0" algn="l">
              <a:lnSpc>
                <a:spcPct val="171429"/>
              </a:lnSpc>
              <a:spcBef>
                <a:spcPts val="800"/>
              </a:spcBef>
              <a:spcAft>
                <a:spcPts val="0"/>
              </a:spcAft>
              <a:buNone/>
            </a:pPr>
            <a:r>
              <a:rPr lang="en" sz="1200">
                <a:solidFill>
                  <a:srgbClr val="000000"/>
                </a:solidFill>
                <a:highlight>
                  <a:srgbClr val="E0E0E0"/>
                </a:highlight>
              </a:rPr>
              <a:t>       return 'neutral'</a:t>
            </a:r>
            <a:endParaRPr sz="1200">
              <a:solidFill>
                <a:srgbClr val="000000"/>
              </a:solidFill>
              <a:highlight>
                <a:srgbClr val="E0E0E0"/>
              </a:highlight>
            </a:endParaRPr>
          </a:p>
          <a:p>
            <a:pPr indent="457200" lvl="0" marL="0" rtl="0" algn="l">
              <a:lnSpc>
                <a:spcPct val="171429"/>
              </a:lnSpc>
              <a:spcBef>
                <a:spcPts val="800"/>
              </a:spcBef>
              <a:spcAft>
                <a:spcPts val="0"/>
              </a:spcAft>
              <a:buNone/>
            </a:pPr>
            <a:r>
              <a:rPr lang="en" sz="1200">
                <a:solidFill>
                  <a:srgbClr val="000000"/>
                </a:solidFill>
                <a:highlight>
                  <a:srgbClr val="E0E0E0"/>
                </a:highlight>
              </a:rPr>
              <a:t>else:</a:t>
            </a:r>
            <a:endParaRPr sz="1200">
              <a:solidFill>
                <a:srgbClr val="000000"/>
              </a:solidFill>
              <a:highlight>
                <a:srgbClr val="E0E0E0"/>
              </a:highlight>
            </a:endParaRPr>
          </a:p>
          <a:p>
            <a:pPr indent="-304800" lvl="0" marL="800100" rtl="0" algn="l">
              <a:lnSpc>
                <a:spcPct val="158000"/>
              </a:lnSpc>
              <a:spcBef>
                <a:spcPts val="800"/>
              </a:spcBef>
              <a:spcAft>
                <a:spcPts val="0"/>
              </a:spcAft>
              <a:buClr>
                <a:srgbClr val="000000"/>
              </a:buClr>
              <a:buSzPts val="1200"/>
              <a:buFont typeface="Lato"/>
              <a:buChar char="●"/>
            </a:pPr>
            <a:r>
              <a:rPr lang="en" sz="1200">
                <a:solidFill>
                  <a:srgbClr val="000000"/>
                </a:solidFill>
                <a:highlight>
                  <a:srgbClr val="E0E0E0"/>
                </a:highlight>
              </a:rPr>
              <a:t>       return 'negative'</a:t>
            </a:r>
            <a:endParaRPr sz="1200">
              <a:solidFill>
                <a:srgbClr val="000000"/>
              </a:solidFill>
              <a:highlight>
                <a:srgbClr val="E0E0E0"/>
              </a:highlight>
            </a:endParaRPr>
          </a:p>
          <a:p>
            <a:pPr indent="-304800" lvl="0" marL="800100" rtl="0" algn="l">
              <a:lnSpc>
                <a:spcPct val="158000"/>
              </a:lnSpc>
              <a:spcBef>
                <a:spcPts val="0"/>
              </a:spcBef>
              <a:spcAft>
                <a:spcPts val="0"/>
              </a:spcAft>
              <a:buClr>
                <a:srgbClr val="000000"/>
              </a:buClr>
              <a:buSzPts val="1200"/>
              <a:buFont typeface="Lato"/>
              <a:buChar char="●"/>
            </a:pPr>
            <a:r>
              <a:rPr lang="en" sz="1200">
                <a:solidFill>
                  <a:srgbClr val="000000"/>
                </a:solidFill>
              </a:rPr>
              <a:t>Finally, parsed tweets are returned. Then, we can do various type of statistical analysis on the tweets. For example, in above program, we tried to find the percentage of positive, negative and neutral tweets about a query.</a:t>
            </a:r>
            <a:endParaRPr sz="1200">
              <a:solidFill>
                <a:srgbClr val="000000"/>
              </a:solidFill>
            </a:endParaRPr>
          </a:p>
          <a:p>
            <a:pPr indent="0" lvl="0" marL="0" rtl="0" algn="l">
              <a:lnSpc>
                <a:spcPct val="171429"/>
              </a:lnSpc>
              <a:spcBef>
                <a:spcPts val="3600"/>
              </a:spcBef>
              <a:spcAft>
                <a:spcPts val="0"/>
              </a:spcAft>
              <a:buNone/>
            </a:pPr>
            <a:r>
              <a:t/>
            </a:r>
            <a:endParaRPr sz="1200">
              <a:solidFill>
                <a:srgbClr val="000000"/>
              </a:solidFill>
            </a:endParaRPr>
          </a:p>
          <a:p>
            <a:pPr indent="0" lvl="0" marL="457200" rtl="0" algn="l">
              <a:lnSpc>
                <a:spcPct val="158000"/>
              </a:lnSpc>
              <a:spcBef>
                <a:spcPts val="800"/>
              </a:spcBef>
              <a:spcAft>
                <a:spcPts val="0"/>
              </a:spcAft>
              <a:buNone/>
            </a:pPr>
            <a:r>
              <a:t/>
            </a:r>
            <a:endParaRPr sz="1200">
              <a:solidFill>
                <a:srgbClr val="000000"/>
              </a:solidFill>
              <a:latin typeface="Roboto"/>
              <a:ea typeface="Roboto"/>
              <a:cs typeface="Roboto"/>
              <a:sym typeface="Roboto"/>
            </a:endParaRPr>
          </a:p>
          <a:p>
            <a:pPr indent="0" lvl="0" marL="914400" marR="0" rtl="0" algn="l">
              <a:lnSpc>
                <a:spcPct val="158000"/>
              </a:lnSpc>
              <a:spcBef>
                <a:spcPts val="3600"/>
              </a:spcBef>
              <a:spcAft>
                <a:spcPts val="3600"/>
              </a:spcAft>
              <a:buNone/>
            </a:pPr>
            <a:r>
              <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6"/>
          <p:cNvSpPr txBox="1"/>
          <p:nvPr>
            <p:ph type="title"/>
          </p:nvPr>
        </p:nvSpPr>
        <p:spPr>
          <a:xfrm>
            <a:off x="729500" y="54712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90" name="Google Shape;190;p26"/>
          <p:cNvSpPr txBox="1"/>
          <p:nvPr>
            <p:ph idx="1" type="body"/>
          </p:nvPr>
        </p:nvSpPr>
        <p:spPr>
          <a:xfrm>
            <a:off x="729500" y="1425175"/>
            <a:ext cx="7757400" cy="3096900"/>
          </a:xfrm>
          <a:prstGeom prst="rect">
            <a:avLst/>
          </a:prstGeom>
        </p:spPr>
        <p:txBody>
          <a:bodyPr anchorCtr="0" anchor="t" bIns="91425" lIns="91425" spcFirstLastPara="1" rIns="91425" wrap="square" tIns="91425">
            <a:noAutofit/>
          </a:bodyPr>
          <a:lstStyle/>
          <a:p>
            <a:pPr indent="0" lvl="0" marL="457200" rtl="0" algn="l">
              <a:lnSpc>
                <a:spcPct val="158000"/>
              </a:lnSpc>
              <a:spcBef>
                <a:spcPts val="0"/>
              </a:spcBef>
              <a:spcAft>
                <a:spcPts val="0"/>
              </a:spcAft>
              <a:buNone/>
            </a:pPr>
            <a:r>
              <a:t/>
            </a:r>
            <a:endParaRPr/>
          </a:p>
          <a:p>
            <a:pPr indent="-317500" lvl="0" marL="800100" rtl="0" algn="l">
              <a:lnSpc>
                <a:spcPct val="158000"/>
              </a:lnSpc>
              <a:spcBef>
                <a:spcPts val="3600"/>
              </a:spcBef>
              <a:spcAft>
                <a:spcPts val="0"/>
              </a:spcAft>
              <a:buClr>
                <a:srgbClr val="4A86E8"/>
              </a:buClr>
              <a:buSzPts val="1400"/>
              <a:buFont typeface="Lato"/>
              <a:buChar char="●"/>
            </a:pPr>
            <a:r>
              <a:rPr lang="en" sz="1400" u="sng">
                <a:solidFill>
                  <a:srgbClr val="4A86E8"/>
                </a:solidFill>
                <a:hlinkClick r:id="rId3"/>
              </a:rPr>
              <a:t>http://www.ijcaonline.org/research/volume125/number3/dandrea-2015-ijca-905866.pdf</a:t>
            </a:r>
            <a:endParaRPr sz="1400" u="sng">
              <a:solidFill>
                <a:srgbClr val="4A86E8"/>
              </a:solidFill>
              <a:hlinkClick r:id="rId4"/>
            </a:endParaRPr>
          </a:p>
          <a:p>
            <a:pPr indent="-317500" lvl="0" marL="800100" rtl="0" algn="l">
              <a:lnSpc>
                <a:spcPct val="158000"/>
              </a:lnSpc>
              <a:spcBef>
                <a:spcPts val="0"/>
              </a:spcBef>
              <a:spcAft>
                <a:spcPts val="0"/>
              </a:spcAft>
              <a:buClr>
                <a:srgbClr val="4A86E8"/>
              </a:buClr>
              <a:buSzPts val="1400"/>
              <a:buFont typeface="Lato"/>
              <a:buChar char="●"/>
            </a:pPr>
            <a:r>
              <a:rPr lang="en" sz="1400" u="sng">
                <a:solidFill>
                  <a:srgbClr val="4A86E8"/>
                </a:solidFill>
                <a:hlinkClick r:id="rId5"/>
              </a:rPr>
              <a:t>https://textblob.readthedocs.io/en/dev/quickstart.html#sentiment-analysis</a:t>
            </a:r>
            <a:endParaRPr sz="1400" u="sng">
              <a:solidFill>
                <a:srgbClr val="4A86E8"/>
              </a:solidFill>
              <a:hlinkClick r:id="rId6"/>
            </a:endParaRPr>
          </a:p>
          <a:p>
            <a:pPr indent="-317500" lvl="0" marL="800100" rtl="0" algn="l">
              <a:lnSpc>
                <a:spcPct val="158000"/>
              </a:lnSpc>
              <a:spcBef>
                <a:spcPts val="0"/>
              </a:spcBef>
              <a:spcAft>
                <a:spcPts val="0"/>
              </a:spcAft>
              <a:buClr>
                <a:srgbClr val="4A86E8"/>
              </a:buClr>
              <a:buSzPts val="1400"/>
              <a:buFont typeface="Lato"/>
              <a:buChar char="●"/>
            </a:pPr>
            <a:r>
              <a:rPr lang="en" sz="1400" u="sng">
                <a:solidFill>
                  <a:srgbClr val="4A86E8"/>
                </a:solidFill>
                <a:hlinkClick r:id="rId7"/>
              </a:rPr>
              <a:t>textblob.readthedocs.io/en/dev/_modules/textblob/en/sentiments.html</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673550" y="195475"/>
            <a:ext cx="4045200" cy="131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93" name="Google Shape;93;p14"/>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u="sng"/>
              <a:t>What is sentiment analysis?</a:t>
            </a:r>
            <a:endParaRPr b="1" sz="1400" u="sng"/>
          </a:p>
          <a:p>
            <a:pPr indent="0" lvl="0" marL="0" rtl="0" algn="l">
              <a:spcBef>
                <a:spcPts val="1600"/>
              </a:spcBef>
              <a:spcAft>
                <a:spcPts val="1600"/>
              </a:spcAft>
              <a:buNone/>
            </a:pPr>
            <a:r>
              <a:rPr i="1" lang="en" sz="1400">
                <a:solidFill>
                  <a:srgbClr val="000000"/>
                </a:solidFill>
                <a:highlight>
                  <a:srgbClr val="FFFFFF"/>
                </a:highlight>
              </a:rPr>
              <a:t>Sentiment Analysis is the process of ‘computationally’ determining whether a piece of writing is positive, negative or neutral. It’s also known as opinion mining, deriving the opinion or attitude of a speaker.</a:t>
            </a:r>
            <a:endParaRPr i="1"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04825" y="150025"/>
            <a:ext cx="4045200" cy="131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Use Cases</a:t>
            </a:r>
            <a:endParaRPr/>
          </a:p>
        </p:txBody>
      </p:sp>
      <p:sp>
        <p:nvSpPr>
          <p:cNvPr id="99" name="Google Shape;99;p15"/>
          <p:cNvSpPr txBox="1"/>
          <p:nvPr>
            <p:ph idx="2" type="body"/>
          </p:nvPr>
        </p:nvSpPr>
        <p:spPr>
          <a:xfrm>
            <a:off x="4264825" y="321475"/>
            <a:ext cx="4693500" cy="4339800"/>
          </a:xfrm>
          <a:prstGeom prst="rect">
            <a:avLst/>
          </a:prstGeom>
        </p:spPr>
        <p:txBody>
          <a:bodyPr anchorCtr="0" anchor="t" bIns="91425" lIns="91425" spcFirstLastPara="1" rIns="91425" wrap="square" tIns="91425">
            <a:noAutofit/>
          </a:bodyPr>
          <a:lstStyle/>
          <a:p>
            <a:pPr indent="-304800" lvl="0" marL="800100" rtl="0" algn="l">
              <a:lnSpc>
                <a:spcPct val="158000"/>
              </a:lnSpc>
              <a:spcBef>
                <a:spcPts val="0"/>
              </a:spcBef>
              <a:spcAft>
                <a:spcPts val="0"/>
              </a:spcAft>
              <a:buClr>
                <a:srgbClr val="000000"/>
              </a:buClr>
              <a:buSzPts val="1200"/>
              <a:buFont typeface="Roboto"/>
              <a:buChar char="●"/>
            </a:pPr>
            <a:r>
              <a:rPr b="1" lang="en" sz="1200">
                <a:solidFill>
                  <a:srgbClr val="000000"/>
                </a:solidFill>
              </a:rPr>
              <a:t>Business: </a:t>
            </a:r>
            <a:r>
              <a:rPr lang="en" sz="1200">
                <a:solidFill>
                  <a:srgbClr val="000000"/>
                </a:solidFill>
              </a:rPr>
              <a:t>In marketing field companies use it to develop their strategies, to understand customers’ feelings towards products or brand, how people respond to their campaigns or product launches and why consumers don’t buy some</a:t>
            </a:r>
            <a:br>
              <a:rPr lang="en" sz="1200">
                <a:solidFill>
                  <a:srgbClr val="000000"/>
                </a:solidFill>
              </a:rPr>
            </a:br>
            <a:r>
              <a:rPr lang="en" sz="1200">
                <a:solidFill>
                  <a:srgbClr val="000000"/>
                </a:solidFill>
              </a:rPr>
              <a:t>products.</a:t>
            </a:r>
            <a:endParaRPr sz="1200">
              <a:solidFill>
                <a:srgbClr val="000000"/>
              </a:solidFill>
            </a:endParaRPr>
          </a:p>
          <a:p>
            <a:pPr indent="-304800" lvl="0" marL="800100" rtl="0" algn="l">
              <a:lnSpc>
                <a:spcPct val="158000"/>
              </a:lnSpc>
              <a:spcBef>
                <a:spcPts val="0"/>
              </a:spcBef>
              <a:spcAft>
                <a:spcPts val="0"/>
              </a:spcAft>
              <a:buClr>
                <a:srgbClr val="000000"/>
              </a:buClr>
              <a:buSzPts val="1200"/>
              <a:buFont typeface="Roboto"/>
              <a:buChar char="●"/>
            </a:pPr>
            <a:r>
              <a:rPr b="1" lang="en" sz="1200">
                <a:solidFill>
                  <a:srgbClr val="000000"/>
                </a:solidFill>
              </a:rPr>
              <a:t>Politics: </a:t>
            </a:r>
            <a:r>
              <a:rPr lang="en" sz="1200">
                <a:solidFill>
                  <a:srgbClr val="000000"/>
                </a:solidFill>
              </a:rPr>
              <a:t>In political field, it is used to keep track of political view, to detect consistency and inconsistency between statements and actions at the government level. It can be used to predict election results as well!</a:t>
            </a:r>
            <a:endParaRPr sz="1200">
              <a:solidFill>
                <a:srgbClr val="000000"/>
              </a:solidFill>
            </a:endParaRPr>
          </a:p>
          <a:p>
            <a:pPr indent="-304800" lvl="0" marL="800100" rtl="0" algn="l">
              <a:lnSpc>
                <a:spcPct val="158000"/>
              </a:lnSpc>
              <a:spcBef>
                <a:spcPts val="0"/>
              </a:spcBef>
              <a:spcAft>
                <a:spcPts val="0"/>
              </a:spcAft>
              <a:buClr>
                <a:srgbClr val="000000"/>
              </a:buClr>
              <a:buSzPts val="1200"/>
              <a:buFont typeface="Roboto"/>
              <a:buChar char="●"/>
            </a:pPr>
            <a:r>
              <a:rPr b="1" lang="en" sz="1200">
                <a:solidFill>
                  <a:srgbClr val="000000"/>
                </a:solidFill>
              </a:rPr>
              <a:t>Public Actions: </a:t>
            </a:r>
            <a:r>
              <a:rPr lang="en" sz="1200">
                <a:solidFill>
                  <a:srgbClr val="000000"/>
                </a:solidFill>
              </a:rPr>
              <a:t>Sentiment analysis also is used to monitor and analyse social phenomena, for the spotting of potentially dangerous situations and determining the general mood of the blogosphere.</a:t>
            </a:r>
            <a:endParaRPr sz="1200">
              <a:solidFill>
                <a:srgbClr val="000000"/>
              </a:solidFill>
            </a:endParaRPr>
          </a:p>
          <a:p>
            <a:pPr indent="0" lvl="0" marL="0" rtl="0" algn="l">
              <a:spcBef>
                <a:spcPts val="3600"/>
              </a:spcBef>
              <a:spcAft>
                <a:spcPts val="1600"/>
              </a:spcAft>
              <a:buNone/>
            </a:pPr>
            <a:r>
              <a:t/>
            </a:r>
            <a:endParaRPr b="1" u="sng"/>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04825" y="150025"/>
            <a:ext cx="4045200" cy="131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Installation</a:t>
            </a:r>
            <a:endParaRPr/>
          </a:p>
        </p:txBody>
      </p:sp>
      <p:sp>
        <p:nvSpPr>
          <p:cNvPr id="105" name="Google Shape;105;p16"/>
          <p:cNvSpPr txBox="1"/>
          <p:nvPr>
            <p:ph idx="2" type="body"/>
          </p:nvPr>
        </p:nvSpPr>
        <p:spPr>
          <a:xfrm>
            <a:off x="4618425" y="321475"/>
            <a:ext cx="4586400" cy="482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000000"/>
                </a:solidFill>
                <a:highlight>
                  <a:srgbClr val="FFFFFF"/>
                </a:highlight>
              </a:rPr>
              <a:t>Tweepy: </a:t>
            </a:r>
            <a:r>
              <a:rPr lang="en" sz="1200" u="sng">
                <a:solidFill>
                  <a:srgbClr val="EC4E20"/>
                </a:solidFill>
                <a:highlight>
                  <a:srgbClr val="FFFFFF"/>
                </a:highlight>
                <a:hlinkClick r:id="rId3"/>
              </a:rPr>
              <a:t>tweepy </a:t>
            </a:r>
            <a:r>
              <a:rPr lang="en" sz="1200">
                <a:solidFill>
                  <a:srgbClr val="000000"/>
                </a:solidFill>
                <a:highlight>
                  <a:srgbClr val="FFFFFF"/>
                </a:highlight>
              </a:rPr>
              <a:t>is the python client for the official </a:t>
            </a:r>
            <a:r>
              <a:rPr lang="en" sz="1200" u="sng">
                <a:solidFill>
                  <a:srgbClr val="EC4E20"/>
                </a:solidFill>
                <a:highlight>
                  <a:srgbClr val="FFFFFF"/>
                </a:highlight>
                <a:hlinkClick r:id="rId4"/>
              </a:rPr>
              <a:t>Twitter API</a:t>
            </a:r>
            <a:r>
              <a:rPr lang="en" sz="1200">
                <a:solidFill>
                  <a:srgbClr val="000000"/>
                </a:solidFill>
                <a:highlight>
                  <a:srgbClr val="FFFFFF"/>
                </a:highlight>
              </a:rPr>
              <a:t>.</a:t>
            </a:r>
            <a:endParaRPr sz="1200">
              <a:solidFill>
                <a:srgbClr val="000000"/>
              </a:solidFill>
              <a:highlight>
                <a:srgbClr val="FFFFFF"/>
              </a:highlight>
            </a:endParaRPr>
          </a:p>
          <a:p>
            <a:pPr indent="0" lvl="0" marL="457200" rtl="0" algn="l">
              <a:lnSpc>
                <a:spcPct val="158000"/>
              </a:lnSpc>
              <a:spcBef>
                <a:spcPts val="0"/>
              </a:spcBef>
              <a:spcAft>
                <a:spcPts val="0"/>
              </a:spcAft>
              <a:buNone/>
            </a:pPr>
            <a:r>
              <a:rPr lang="en" sz="1200">
                <a:solidFill>
                  <a:srgbClr val="000000"/>
                </a:solidFill>
                <a:highlight>
                  <a:srgbClr val="FFFFFF"/>
                </a:highlight>
              </a:rPr>
              <a:t>Install it using following pip command:</a:t>
            </a:r>
            <a:endParaRPr sz="1200">
              <a:solidFill>
                <a:srgbClr val="000000"/>
              </a:solidFill>
              <a:highlight>
                <a:srgbClr val="FFFFFF"/>
              </a:highlight>
            </a:endParaRPr>
          </a:p>
          <a:p>
            <a:pPr indent="0" lvl="0" marL="457200" rtl="0" algn="l">
              <a:lnSpc>
                <a:spcPct val="158000"/>
              </a:lnSpc>
              <a:spcBef>
                <a:spcPts val="3600"/>
              </a:spcBef>
              <a:spcAft>
                <a:spcPts val="0"/>
              </a:spcAft>
              <a:buNone/>
            </a:pPr>
            <a:r>
              <a:rPr lang="en" sz="1150">
                <a:solidFill>
                  <a:srgbClr val="000000"/>
                </a:solidFill>
                <a:highlight>
                  <a:srgbClr val="E0E0E0"/>
                </a:highlight>
              </a:rPr>
              <a:t>pip install tweepy</a:t>
            </a:r>
            <a:endParaRPr sz="1200">
              <a:solidFill>
                <a:srgbClr val="000000"/>
              </a:solidFill>
              <a:highlight>
                <a:srgbClr val="FFFFFF"/>
              </a:highlight>
            </a:endParaRPr>
          </a:p>
          <a:p>
            <a:pPr indent="0" lvl="0" marL="0" rtl="0" algn="l">
              <a:spcBef>
                <a:spcPts val="3600"/>
              </a:spcBef>
              <a:spcAft>
                <a:spcPts val="0"/>
              </a:spcAft>
              <a:buNone/>
            </a:pPr>
            <a:r>
              <a:rPr b="1" lang="en" sz="1200">
                <a:solidFill>
                  <a:srgbClr val="000000"/>
                </a:solidFill>
                <a:highlight>
                  <a:srgbClr val="FFFFFF"/>
                </a:highlight>
              </a:rPr>
              <a:t>TextBlob: </a:t>
            </a:r>
            <a:r>
              <a:rPr lang="en" sz="1200" u="sng">
                <a:solidFill>
                  <a:srgbClr val="EC4E20"/>
                </a:solidFill>
                <a:highlight>
                  <a:srgbClr val="FFFFFF"/>
                </a:highlight>
                <a:hlinkClick r:id="rId5"/>
              </a:rPr>
              <a:t>textblob</a:t>
            </a:r>
            <a:r>
              <a:rPr lang="en" sz="1200">
                <a:solidFill>
                  <a:srgbClr val="000000"/>
                </a:solidFill>
                <a:highlight>
                  <a:srgbClr val="FFFFFF"/>
                </a:highlight>
              </a:rPr>
              <a:t> is the python library for processing textual data.</a:t>
            </a:r>
            <a:endParaRPr sz="1200">
              <a:solidFill>
                <a:srgbClr val="000000"/>
              </a:solidFill>
              <a:highlight>
                <a:srgbClr val="FFFFFF"/>
              </a:highlight>
            </a:endParaRPr>
          </a:p>
          <a:p>
            <a:pPr indent="0" lvl="0" marL="457200" rtl="0" algn="l">
              <a:lnSpc>
                <a:spcPct val="158000"/>
              </a:lnSpc>
              <a:spcBef>
                <a:spcPts val="0"/>
              </a:spcBef>
              <a:spcAft>
                <a:spcPts val="0"/>
              </a:spcAft>
              <a:buNone/>
            </a:pPr>
            <a:r>
              <a:rPr lang="en" sz="1200">
                <a:solidFill>
                  <a:srgbClr val="000000"/>
                </a:solidFill>
                <a:highlight>
                  <a:srgbClr val="FFFFFF"/>
                </a:highlight>
              </a:rPr>
              <a:t>Install it using following pip command:</a:t>
            </a:r>
            <a:endParaRPr sz="1200">
              <a:solidFill>
                <a:srgbClr val="000000"/>
              </a:solidFill>
              <a:highlight>
                <a:srgbClr val="FFFFFF"/>
              </a:highlight>
            </a:endParaRPr>
          </a:p>
          <a:p>
            <a:pPr indent="0" lvl="0" marL="457200" rtl="0" algn="l">
              <a:lnSpc>
                <a:spcPct val="158000"/>
              </a:lnSpc>
              <a:spcBef>
                <a:spcPts val="3600"/>
              </a:spcBef>
              <a:spcAft>
                <a:spcPts val="0"/>
              </a:spcAft>
              <a:buNone/>
            </a:pPr>
            <a:r>
              <a:rPr lang="en" sz="1150">
                <a:solidFill>
                  <a:srgbClr val="000000"/>
                </a:solidFill>
                <a:highlight>
                  <a:srgbClr val="E0E0E0"/>
                </a:highlight>
              </a:rPr>
              <a:t>pip install textblob</a:t>
            </a:r>
            <a:endParaRPr sz="1200">
              <a:solidFill>
                <a:srgbClr val="000000"/>
              </a:solidFill>
              <a:highlight>
                <a:srgbClr val="FFFFFF"/>
              </a:highlight>
            </a:endParaRPr>
          </a:p>
          <a:p>
            <a:pPr indent="0" lvl="0" marL="0" rtl="0" algn="l">
              <a:lnSpc>
                <a:spcPct val="158000"/>
              </a:lnSpc>
              <a:spcBef>
                <a:spcPts val="3600"/>
              </a:spcBef>
              <a:spcAft>
                <a:spcPts val="0"/>
              </a:spcAft>
              <a:buNone/>
            </a:pPr>
            <a:r>
              <a:rPr lang="en" sz="1200">
                <a:solidFill>
                  <a:srgbClr val="000000"/>
                </a:solidFill>
                <a:highlight>
                  <a:srgbClr val="FFFFFF"/>
                </a:highlight>
              </a:rPr>
              <a:t>Also, we need to install some NLTK corpora using following command:</a:t>
            </a:r>
            <a:r>
              <a:rPr lang="en" sz="1150">
                <a:solidFill>
                  <a:srgbClr val="000000"/>
                </a:solidFill>
                <a:highlight>
                  <a:srgbClr val="E0E0E0"/>
                </a:highlight>
              </a:rPr>
              <a:t>python -m textblob.download_corpora</a:t>
            </a:r>
            <a:endParaRPr sz="1150">
              <a:solidFill>
                <a:srgbClr val="000000"/>
              </a:solidFill>
              <a:highlight>
                <a:srgbClr val="E0E0E0"/>
              </a:highlight>
            </a:endParaRPr>
          </a:p>
          <a:p>
            <a:pPr indent="0" lvl="0" marL="457200" rtl="0" algn="l">
              <a:lnSpc>
                <a:spcPct val="158000"/>
              </a:lnSpc>
              <a:spcBef>
                <a:spcPts val="3600"/>
              </a:spcBef>
              <a:spcAft>
                <a:spcPts val="0"/>
              </a:spcAft>
              <a:buNone/>
            </a:pPr>
            <a:r>
              <a:t/>
            </a:r>
            <a:endParaRPr sz="1200">
              <a:solidFill>
                <a:srgbClr val="000000"/>
              </a:solidFill>
              <a:highlight>
                <a:srgbClr val="FFFFFF"/>
              </a:highlight>
              <a:latin typeface="Roboto"/>
              <a:ea typeface="Roboto"/>
              <a:cs typeface="Roboto"/>
              <a:sym typeface="Roboto"/>
            </a:endParaRPr>
          </a:p>
          <a:p>
            <a:pPr indent="0" lvl="0" marL="0" rtl="0" algn="l">
              <a:spcBef>
                <a:spcPts val="3600"/>
              </a:spcBef>
              <a:spcAft>
                <a:spcPts val="1600"/>
              </a:spcAft>
              <a:buNone/>
            </a:pPr>
            <a:r>
              <a:t/>
            </a:r>
            <a:endParaRPr b="1" u="sng"/>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04825" y="150025"/>
            <a:ext cx="4045200" cy="131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Authentication</a:t>
            </a:r>
            <a:endParaRPr/>
          </a:p>
        </p:txBody>
      </p:sp>
      <p:sp>
        <p:nvSpPr>
          <p:cNvPr id="111" name="Google Shape;111;p17"/>
          <p:cNvSpPr txBox="1"/>
          <p:nvPr>
            <p:ph idx="2" type="body"/>
          </p:nvPr>
        </p:nvSpPr>
        <p:spPr>
          <a:xfrm>
            <a:off x="4618425" y="321475"/>
            <a:ext cx="4586400" cy="4590900"/>
          </a:xfrm>
          <a:prstGeom prst="rect">
            <a:avLst/>
          </a:prstGeom>
        </p:spPr>
        <p:txBody>
          <a:bodyPr anchorCtr="0" anchor="t" bIns="91425" lIns="91425" spcFirstLastPara="1" rIns="91425" wrap="square" tIns="91425">
            <a:noAutofit/>
          </a:bodyPr>
          <a:lstStyle/>
          <a:p>
            <a:pPr indent="0" lvl="0" marL="0" rtl="0" algn="l">
              <a:lnSpc>
                <a:spcPct val="171429"/>
              </a:lnSpc>
              <a:spcBef>
                <a:spcPts val="0"/>
              </a:spcBef>
              <a:spcAft>
                <a:spcPts val="0"/>
              </a:spcAft>
              <a:buNone/>
            </a:pPr>
            <a:r>
              <a:t/>
            </a:r>
            <a:endParaRPr sz="1200">
              <a:solidFill>
                <a:srgbClr val="000000"/>
              </a:solidFill>
            </a:endParaRPr>
          </a:p>
          <a:p>
            <a:pPr indent="0" lvl="0" marL="0" rtl="0" algn="l">
              <a:lnSpc>
                <a:spcPct val="171429"/>
              </a:lnSpc>
              <a:spcBef>
                <a:spcPts val="800"/>
              </a:spcBef>
              <a:spcAft>
                <a:spcPts val="0"/>
              </a:spcAft>
              <a:buNone/>
            </a:pPr>
            <a:r>
              <a:rPr lang="en" sz="1200">
                <a:solidFill>
                  <a:srgbClr val="000000"/>
                </a:solidFill>
              </a:rPr>
              <a:t>In order to fetch tweets through Twitter API, we register for an App through our twitter account. Below are the steps for the same:</a:t>
            </a:r>
            <a:endParaRPr sz="1200">
              <a:solidFill>
                <a:srgbClr val="000000"/>
              </a:solidFill>
            </a:endParaRPr>
          </a:p>
          <a:p>
            <a:pPr indent="-304800" lvl="0" marL="800100" rtl="0" algn="l">
              <a:lnSpc>
                <a:spcPct val="158000"/>
              </a:lnSpc>
              <a:spcBef>
                <a:spcPts val="800"/>
              </a:spcBef>
              <a:spcAft>
                <a:spcPts val="0"/>
              </a:spcAft>
              <a:buClr>
                <a:srgbClr val="000000"/>
              </a:buClr>
              <a:buSzPts val="1200"/>
              <a:buFont typeface="Roboto"/>
              <a:buChar char="●"/>
            </a:pPr>
            <a:r>
              <a:rPr lang="en" sz="1200">
                <a:solidFill>
                  <a:srgbClr val="000000"/>
                </a:solidFill>
              </a:rPr>
              <a:t>Open this</a:t>
            </a:r>
            <a:r>
              <a:rPr lang="en" sz="1200" u="sng">
                <a:solidFill>
                  <a:srgbClr val="EC4E20"/>
                </a:solidFill>
                <a:hlinkClick r:id="rId3"/>
              </a:rPr>
              <a:t> </a:t>
            </a:r>
            <a:r>
              <a:rPr lang="en" sz="1200" u="sng">
                <a:solidFill>
                  <a:srgbClr val="4A86E8"/>
                </a:solidFill>
                <a:hlinkClick r:id="rId4"/>
              </a:rPr>
              <a:t>link</a:t>
            </a:r>
            <a:r>
              <a:rPr lang="en" sz="1200">
                <a:solidFill>
                  <a:srgbClr val="000000"/>
                </a:solidFill>
              </a:rPr>
              <a:t> and click the button: </a:t>
            </a:r>
            <a:r>
              <a:rPr b="1" lang="en" sz="1200">
                <a:solidFill>
                  <a:srgbClr val="000000"/>
                </a:solidFill>
              </a:rPr>
              <a:t>‘Create New App’</a:t>
            </a:r>
            <a:endParaRPr b="1" sz="1200">
              <a:solidFill>
                <a:srgbClr val="000000"/>
              </a:solidFill>
            </a:endParaRPr>
          </a:p>
          <a:p>
            <a:pPr indent="-304800" lvl="0" marL="800100" rtl="0" algn="l">
              <a:lnSpc>
                <a:spcPct val="158000"/>
              </a:lnSpc>
              <a:spcBef>
                <a:spcPts val="0"/>
              </a:spcBef>
              <a:spcAft>
                <a:spcPts val="0"/>
              </a:spcAft>
              <a:buClr>
                <a:srgbClr val="000000"/>
              </a:buClr>
              <a:buSzPts val="1200"/>
              <a:buFont typeface="Lato"/>
              <a:buChar char="●"/>
            </a:pPr>
            <a:r>
              <a:rPr lang="en" sz="1200">
                <a:solidFill>
                  <a:srgbClr val="000000"/>
                </a:solidFill>
              </a:rPr>
              <a:t>Fill the application details. You can leave the callback url field empty.</a:t>
            </a:r>
            <a:endParaRPr sz="1200">
              <a:solidFill>
                <a:srgbClr val="000000"/>
              </a:solidFill>
            </a:endParaRPr>
          </a:p>
          <a:p>
            <a:pPr indent="-304800" lvl="0" marL="800100" rtl="0" algn="l">
              <a:lnSpc>
                <a:spcPct val="158000"/>
              </a:lnSpc>
              <a:spcBef>
                <a:spcPts val="0"/>
              </a:spcBef>
              <a:spcAft>
                <a:spcPts val="0"/>
              </a:spcAft>
              <a:buClr>
                <a:srgbClr val="000000"/>
              </a:buClr>
              <a:buSzPts val="1200"/>
              <a:buFont typeface="Lato"/>
              <a:buChar char="●"/>
            </a:pPr>
            <a:r>
              <a:rPr lang="en" sz="1200">
                <a:solidFill>
                  <a:srgbClr val="000000"/>
                </a:solidFill>
              </a:rPr>
              <a:t>Once the app is created, you will be redirected to the app page.</a:t>
            </a:r>
            <a:endParaRPr sz="1200">
              <a:solidFill>
                <a:srgbClr val="000000"/>
              </a:solidFill>
            </a:endParaRPr>
          </a:p>
          <a:p>
            <a:pPr indent="-304800" lvl="0" marL="800100" rtl="0" algn="l">
              <a:lnSpc>
                <a:spcPct val="158000"/>
              </a:lnSpc>
              <a:spcBef>
                <a:spcPts val="0"/>
              </a:spcBef>
              <a:spcAft>
                <a:spcPts val="0"/>
              </a:spcAft>
              <a:buClr>
                <a:srgbClr val="000000"/>
              </a:buClr>
              <a:buSzPts val="1200"/>
              <a:buFont typeface="Roboto"/>
              <a:buChar char="●"/>
            </a:pPr>
            <a:r>
              <a:rPr lang="en" sz="1200">
                <a:solidFill>
                  <a:srgbClr val="000000"/>
                </a:solidFill>
              </a:rPr>
              <a:t>Open the </a:t>
            </a:r>
            <a:r>
              <a:rPr b="1" lang="en" sz="1200">
                <a:solidFill>
                  <a:srgbClr val="000000"/>
                </a:solidFill>
              </a:rPr>
              <a:t>‘Keys and Access Tokens’ </a:t>
            </a:r>
            <a:r>
              <a:rPr lang="en" sz="1200">
                <a:solidFill>
                  <a:srgbClr val="000000"/>
                </a:solidFill>
              </a:rPr>
              <a:t>tab.</a:t>
            </a:r>
            <a:endParaRPr sz="1200">
              <a:solidFill>
                <a:srgbClr val="000000"/>
              </a:solidFill>
            </a:endParaRPr>
          </a:p>
          <a:p>
            <a:pPr indent="-304800" lvl="0" marL="800100" rtl="0" algn="l">
              <a:lnSpc>
                <a:spcPct val="158000"/>
              </a:lnSpc>
              <a:spcBef>
                <a:spcPts val="0"/>
              </a:spcBef>
              <a:spcAft>
                <a:spcPts val="0"/>
              </a:spcAft>
              <a:buClr>
                <a:srgbClr val="000000"/>
              </a:buClr>
              <a:buSzPts val="1200"/>
              <a:buFont typeface="Roboto"/>
              <a:buChar char="●"/>
            </a:pPr>
            <a:r>
              <a:rPr lang="en" sz="1200">
                <a:solidFill>
                  <a:srgbClr val="000000"/>
                </a:solidFill>
              </a:rPr>
              <a:t>Copy </a:t>
            </a:r>
            <a:r>
              <a:rPr b="1" lang="en" sz="1200">
                <a:solidFill>
                  <a:srgbClr val="000000"/>
                </a:solidFill>
              </a:rPr>
              <a:t>‘Consumer Key’, ‘Consumer Secret’, ‘Access token’ and ‘Access Token Secret’.</a:t>
            </a:r>
            <a:endParaRPr b="1" sz="1200">
              <a:solidFill>
                <a:srgbClr val="000000"/>
              </a:solidFill>
            </a:endParaRPr>
          </a:p>
          <a:p>
            <a:pPr indent="0" lvl="0" marL="0" rtl="0" algn="l">
              <a:lnSpc>
                <a:spcPct val="158000"/>
              </a:lnSpc>
              <a:spcBef>
                <a:spcPts val="3600"/>
              </a:spcBef>
              <a:spcAft>
                <a:spcPts val="0"/>
              </a:spcAft>
              <a:buNone/>
            </a:pPr>
            <a:r>
              <a:t/>
            </a:r>
            <a:endParaRPr sz="1150">
              <a:solidFill>
                <a:srgbClr val="000000"/>
              </a:solidFill>
              <a:highlight>
                <a:srgbClr val="E0E0E0"/>
              </a:highlight>
              <a:latin typeface="Courier New"/>
              <a:ea typeface="Courier New"/>
              <a:cs typeface="Courier New"/>
              <a:sym typeface="Courier New"/>
            </a:endParaRPr>
          </a:p>
          <a:p>
            <a:pPr indent="0" lvl="0" marL="457200" rtl="0" algn="l">
              <a:lnSpc>
                <a:spcPct val="158000"/>
              </a:lnSpc>
              <a:spcBef>
                <a:spcPts val="3600"/>
              </a:spcBef>
              <a:spcAft>
                <a:spcPts val="0"/>
              </a:spcAft>
              <a:buNone/>
            </a:pPr>
            <a:r>
              <a:t/>
            </a:r>
            <a:endParaRPr sz="1200">
              <a:solidFill>
                <a:srgbClr val="000000"/>
              </a:solidFill>
              <a:highlight>
                <a:srgbClr val="FFFFFF"/>
              </a:highlight>
              <a:latin typeface="Roboto"/>
              <a:ea typeface="Roboto"/>
              <a:cs typeface="Roboto"/>
              <a:sym typeface="Roboto"/>
            </a:endParaRPr>
          </a:p>
          <a:p>
            <a:pPr indent="0" lvl="0" marL="0" rtl="0" algn="l">
              <a:spcBef>
                <a:spcPts val="3600"/>
              </a:spcBef>
              <a:spcAft>
                <a:spcPts val="1600"/>
              </a:spcAft>
              <a:buNone/>
            </a:pPr>
            <a:r>
              <a:t/>
            </a:r>
            <a:endParaRPr b="1" u="sng"/>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694100" y="0"/>
            <a:ext cx="3302700" cy="921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Screenshots of</a:t>
            </a:r>
            <a:endParaRPr/>
          </a:p>
          <a:p>
            <a:pPr indent="0" lvl="0" marL="0" rtl="0" algn="l">
              <a:spcBef>
                <a:spcPts val="0"/>
              </a:spcBef>
              <a:spcAft>
                <a:spcPts val="0"/>
              </a:spcAft>
              <a:buNone/>
            </a:pPr>
            <a:r>
              <a:rPr lang="en"/>
              <a:t>Developer API’s</a:t>
            </a:r>
            <a:endParaRPr/>
          </a:p>
        </p:txBody>
      </p:sp>
      <p:pic>
        <p:nvPicPr>
          <p:cNvPr id="117" name="Google Shape;117;p18"/>
          <p:cNvPicPr preferRelativeResize="0"/>
          <p:nvPr/>
        </p:nvPicPr>
        <p:blipFill>
          <a:blip r:embed="rId3">
            <a:alphaModFix/>
          </a:blip>
          <a:stretch>
            <a:fillRect/>
          </a:stretch>
        </p:blipFill>
        <p:spPr>
          <a:xfrm>
            <a:off x="554800" y="921600"/>
            <a:ext cx="8111424" cy="4082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694100" y="0"/>
            <a:ext cx="3302700" cy="921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Screenshots of</a:t>
            </a:r>
            <a:endParaRPr/>
          </a:p>
          <a:p>
            <a:pPr indent="0" lvl="0" marL="0" rtl="0" algn="l">
              <a:spcBef>
                <a:spcPts val="0"/>
              </a:spcBef>
              <a:spcAft>
                <a:spcPts val="0"/>
              </a:spcAft>
              <a:buNone/>
            </a:pPr>
            <a:r>
              <a:rPr lang="en"/>
              <a:t>Keys and tokens</a:t>
            </a:r>
            <a:endParaRPr/>
          </a:p>
        </p:txBody>
      </p:sp>
      <p:pic>
        <p:nvPicPr>
          <p:cNvPr id="123" name="Google Shape;123;p19"/>
          <p:cNvPicPr preferRelativeResize="0"/>
          <p:nvPr/>
        </p:nvPicPr>
        <p:blipFill>
          <a:blip r:embed="rId3">
            <a:alphaModFix/>
          </a:blip>
          <a:stretch>
            <a:fillRect/>
          </a:stretch>
        </p:blipFill>
        <p:spPr>
          <a:xfrm>
            <a:off x="447463" y="1074000"/>
            <a:ext cx="8249076" cy="3917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694100" y="0"/>
            <a:ext cx="3302700" cy="921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Permissions</a:t>
            </a:r>
            <a:endParaRPr/>
          </a:p>
        </p:txBody>
      </p:sp>
      <p:pic>
        <p:nvPicPr>
          <p:cNvPr id="129" name="Google Shape;129;p20"/>
          <p:cNvPicPr preferRelativeResize="0"/>
          <p:nvPr/>
        </p:nvPicPr>
        <p:blipFill>
          <a:blip r:embed="rId3">
            <a:alphaModFix/>
          </a:blip>
          <a:stretch>
            <a:fillRect/>
          </a:stretch>
        </p:blipFill>
        <p:spPr>
          <a:xfrm>
            <a:off x="694100" y="1074000"/>
            <a:ext cx="8002027" cy="3917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651225" y="289325"/>
            <a:ext cx="3302700" cy="921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Implementation &amp; Results</a:t>
            </a:r>
            <a:endParaRPr/>
          </a:p>
        </p:txBody>
      </p:sp>
      <p:sp>
        <p:nvSpPr>
          <p:cNvPr id="135" name="Google Shape;135;p21"/>
          <p:cNvSpPr txBox="1"/>
          <p:nvPr/>
        </p:nvSpPr>
        <p:spPr>
          <a:xfrm>
            <a:off x="4843475" y="289325"/>
            <a:ext cx="4071900" cy="469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Link for the project:</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sz="1100" u="sng">
                <a:solidFill>
                  <a:schemeClr val="hlink"/>
                </a:solidFill>
                <a:latin typeface="Trebuchet MS"/>
                <a:ea typeface="Trebuchet MS"/>
                <a:cs typeface="Trebuchet MS"/>
                <a:sym typeface="Trebuchet MS"/>
                <a:hlinkClick r:id="rId3"/>
              </a:rPr>
              <a:t>https://github.com/JayeshSuryavanshi/Polarizer--Sentiment-analyzer-for-Twitter</a:t>
            </a:r>
            <a:endParaRPr>
              <a:latin typeface="Trebuchet MS"/>
              <a:ea typeface="Trebuchet MS"/>
              <a:cs typeface="Trebuchet MS"/>
              <a:sym typeface="Trebuchet MS"/>
            </a:endParaRPr>
          </a:p>
          <a:p>
            <a:pPr indent="0" lvl="0" marL="0" rtl="0" algn="l">
              <a:spcBef>
                <a:spcPts val="0"/>
              </a:spcBef>
              <a:spcAft>
                <a:spcPts val="0"/>
              </a:spcAft>
              <a:buNone/>
            </a:pPr>
            <a:r>
              <a:t/>
            </a:r>
            <a:endParaRPr>
              <a:latin typeface="Lato"/>
              <a:ea typeface="Lato"/>
              <a:cs typeface="Lato"/>
              <a:sym typeface="Lato"/>
            </a:endParaRPr>
          </a:p>
          <a:p>
            <a:pPr indent="0" lvl="0" marL="0" rtl="0" algn="l">
              <a:lnSpc>
                <a:spcPct val="171429"/>
              </a:lnSpc>
              <a:spcBef>
                <a:spcPts val="0"/>
              </a:spcBef>
              <a:spcAft>
                <a:spcPts val="0"/>
              </a:spcAft>
              <a:buNone/>
            </a:pPr>
            <a:r>
              <a:rPr lang="en" sz="1200" u="sng">
                <a:latin typeface="Roboto"/>
                <a:ea typeface="Roboto"/>
                <a:cs typeface="Roboto"/>
                <a:sym typeface="Roboto"/>
              </a:rPr>
              <a:t>We followed these 3 major steps in our program:</a:t>
            </a:r>
            <a:endParaRPr sz="1200" u="sng">
              <a:latin typeface="Roboto"/>
              <a:ea typeface="Roboto"/>
              <a:cs typeface="Roboto"/>
              <a:sym typeface="Roboto"/>
            </a:endParaRPr>
          </a:p>
          <a:p>
            <a:pPr indent="0" lvl="0" marL="0" rtl="0" algn="l">
              <a:lnSpc>
                <a:spcPct val="171429"/>
              </a:lnSpc>
              <a:spcBef>
                <a:spcPts val="800"/>
              </a:spcBef>
              <a:spcAft>
                <a:spcPts val="0"/>
              </a:spcAft>
              <a:buNone/>
            </a:pPr>
            <a:r>
              <a:t/>
            </a:r>
            <a:endParaRPr sz="1200" u="sng">
              <a:latin typeface="Roboto"/>
              <a:ea typeface="Roboto"/>
              <a:cs typeface="Roboto"/>
              <a:sym typeface="Roboto"/>
            </a:endParaRPr>
          </a:p>
          <a:p>
            <a:pPr indent="-304800" lvl="0" marL="800100" rtl="0" algn="l">
              <a:lnSpc>
                <a:spcPct val="158000"/>
              </a:lnSpc>
              <a:spcBef>
                <a:spcPts val="800"/>
              </a:spcBef>
              <a:spcAft>
                <a:spcPts val="0"/>
              </a:spcAft>
              <a:buSzPts val="1200"/>
              <a:buFont typeface="Roboto"/>
              <a:buChar char="●"/>
            </a:pPr>
            <a:r>
              <a:rPr b="1" lang="en" sz="1200" u="sng">
                <a:latin typeface="Roboto"/>
                <a:ea typeface="Roboto"/>
                <a:cs typeface="Roboto"/>
                <a:sym typeface="Roboto"/>
              </a:rPr>
              <a:t>Authorization: </a:t>
            </a:r>
            <a:r>
              <a:rPr lang="en" sz="1200">
                <a:latin typeface="Roboto"/>
                <a:ea typeface="Roboto"/>
                <a:cs typeface="Roboto"/>
                <a:sym typeface="Roboto"/>
              </a:rPr>
              <a:t>Authorize twitter API client.</a:t>
            </a:r>
            <a:endParaRPr sz="1200">
              <a:latin typeface="Roboto"/>
              <a:ea typeface="Roboto"/>
              <a:cs typeface="Roboto"/>
              <a:sym typeface="Roboto"/>
            </a:endParaRPr>
          </a:p>
          <a:p>
            <a:pPr indent="-304800" lvl="0" marL="800100" rtl="0" algn="l">
              <a:lnSpc>
                <a:spcPct val="158000"/>
              </a:lnSpc>
              <a:spcBef>
                <a:spcPts val="0"/>
              </a:spcBef>
              <a:spcAft>
                <a:spcPts val="0"/>
              </a:spcAft>
              <a:buSzPts val="1200"/>
              <a:buFont typeface="Roboto"/>
              <a:buChar char="●"/>
            </a:pPr>
            <a:r>
              <a:rPr b="1" lang="en" sz="1200" u="sng">
                <a:latin typeface="Roboto"/>
                <a:ea typeface="Roboto"/>
                <a:cs typeface="Roboto"/>
                <a:sym typeface="Roboto"/>
              </a:rPr>
              <a:t>Fetching:</a:t>
            </a:r>
            <a:r>
              <a:rPr lang="en" sz="1200">
                <a:latin typeface="Roboto"/>
                <a:ea typeface="Roboto"/>
                <a:cs typeface="Roboto"/>
                <a:sym typeface="Roboto"/>
              </a:rPr>
              <a:t> Make a GET request to Twitter API to fetch tweets for a particular query.</a:t>
            </a:r>
            <a:endParaRPr sz="1200">
              <a:latin typeface="Roboto"/>
              <a:ea typeface="Roboto"/>
              <a:cs typeface="Roboto"/>
              <a:sym typeface="Roboto"/>
            </a:endParaRPr>
          </a:p>
          <a:p>
            <a:pPr indent="-304800" lvl="0" marL="800100" rtl="0" algn="l">
              <a:lnSpc>
                <a:spcPct val="158000"/>
              </a:lnSpc>
              <a:spcBef>
                <a:spcPts val="0"/>
              </a:spcBef>
              <a:spcAft>
                <a:spcPts val="0"/>
              </a:spcAft>
              <a:buSzPts val="1200"/>
              <a:buFont typeface="Roboto"/>
              <a:buChar char="●"/>
            </a:pPr>
            <a:r>
              <a:rPr b="1" lang="en" sz="1200" u="sng">
                <a:latin typeface="Roboto"/>
                <a:ea typeface="Roboto"/>
                <a:cs typeface="Roboto"/>
                <a:sym typeface="Roboto"/>
              </a:rPr>
              <a:t>Parsing:</a:t>
            </a:r>
            <a:r>
              <a:rPr lang="en" sz="1200">
                <a:latin typeface="Roboto"/>
                <a:ea typeface="Roboto"/>
                <a:cs typeface="Roboto"/>
                <a:sym typeface="Roboto"/>
              </a:rPr>
              <a:t> Parse the tweets. Classify each tweet as positive, negative or neutral.</a:t>
            </a:r>
            <a:endParaRPr sz="1200">
              <a:latin typeface="Roboto"/>
              <a:ea typeface="Roboto"/>
              <a:cs typeface="Roboto"/>
              <a:sym typeface="Roboto"/>
            </a:endParaRPr>
          </a:p>
          <a:p>
            <a:pPr indent="0" lvl="0" marL="0" rtl="0" algn="l">
              <a:spcBef>
                <a:spcPts val="3600"/>
              </a:spcBef>
              <a:spcAft>
                <a:spcPts val="0"/>
              </a:spcAft>
              <a:buNone/>
            </a:pPr>
            <a:r>
              <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