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5" r:id="rId3"/>
    <p:sldId id="284" r:id="rId4"/>
    <p:sldId id="286" r:id="rId5"/>
    <p:sldId id="287" r:id="rId6"/>
    <p:sldId id="292" r:id="rId7"/>
    <p:sldId id="288" r:id="rId8"/>
    <p:sldId id="289" r:id="rId9"/>
    <p:sldId id="293" r:id="rId10"/>
    <p:sldId id="290" r:id="rId11"/>
    <p:sldId id="291" r:id="rId12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2" autoAdjust="0"/>
    <p:restoredTop sz="50000" autoAdjust="0"/>
  </p:normalViewPr>
  <p:slideViewPr>
    <p:cSldViewPr>
      <p:cViewPr varScale="1">
        <p:scale>
          <a:sx n="152" d="100"/>
          <a:sy n="152" d="100"/>
        </p:scale>
        <p:origin x="608" y="19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9F0B-EDFC-48AA-8FAD-E1EF1C8D8A78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0BA5-50BC-4FA8-B8FF-9B048DDA3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3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7194236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1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>
                  <a:solidFill>
                    <a:schemeClr val="bg1"/>
                  </a:solidFill>
                </a:rPr>
                <a:t>R019G037B119</a:t>
              </a:r>
              <a:endParaRPr lang="en-GB" alt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R237G119B003</a:t>
              </a:r>
              <a:endParaRPr lang="en-GB" altLang="fr-FR" sz="1200" dirty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R244G163B000</a:t>
              </a:r>
              <a:endParaRPr lang="en-GB" altLang="fr-FR" sz="1200" dirty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R255G221B000</a:t>
              </a:r>
              <a:endParaRPr lang="en-GB" altLang="fr-FR" sz="1200" dirty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R081G160B038</a:t>
              </a:r>
              <a:endParaRPr lang="en-GB" altLang="fr-FR" sz="1200" dirty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R000G152B212</a:t>
              </a:r>
              <a:endParaRPr lang="en-GB" altLang="fr-FR" sz="1200" dirty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R175G000B124</a:t>
              </a:r>
              <a:endParaRPr lang="en-GB" altLang="fr-FR" sz="1200" dirty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ESRF </a:t>
              </a:r>
              <a:r>
                <a:rPr lang="fr-FR" altLang="fr-FR" sz="1200" dirty="0" err="1"/>
                <a:t>blue</a:t>
              </a:r>
              <a:r>
                <a:rPr lang="fr-FR" altLang="fr-FR" sz="1200" dirty="0"/>
                <a:t> 75%</a:t>
              </a:r>
              <a:endParaRPr lang="en-GB" altLang="fr-FR" sz="12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ESRF blue 50%</a:t>
              </a:r>
              <a:endParaRPr lang="en-GB" altLang="fr-FR" sz="120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R183G185B186</a:t>
              </a:r>
              <a:endParaRPr lang="en-GB" altLang="fr-FR" sz="120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R209G210B212</a:t>
              </a:r>
              <a:endParaRPr lang="en-GB" altLang="fr-FR" sz="120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R244G244B244</a:t>
              </a:r>
              <a:endParaRPr lang="en-GB" altLang="fr-FR" sz="12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pic>
        <p:nvPicPr>
          <p:cNvPr id="3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Click to </a:t>
            </a:r>
            <a:r>
              <a:rPr lang="fr-FR" altLang="fr-FR" dirty="0" err="1"/>
              <a:t>modify</a:t>
            </a:r>
            <a:r>
              <a:rPr lang="fr-FR" altLang="fr-FR" dirty="0"/>
              <a:t> </a:t>
            </a:r>
            <a:r>
              <a:rPr lang="fr-FR" altLang="fr-FR" dirty="0" err="1"/>
              <a:t>attributes</a:t>
            </a:r>
            <a:endParaRPr lang="fr-FR" altLang="fr-FR" dirty="0"/>
          </a:p>
          <a:p>
            <a:pPr lvl="1"/>
            <a:endParaRPr lang="fr-FR" altLang="fr-FR" dirty="0"/>
          </a:p>
          <a:p>
            <a:pPr lvl="1"/>
            <a:r>
              <a:rPr lang="fr-FR" altLang="fr-FR" dirty="0"/>
              <a:t>Second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2"/>
            <a:r>
              <a:rPr lang="fr-FR" altLang="fr-FR" dirty="0" err="1"/>
              <a:t>Third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3"/>
            <a:r>
              <a:rPr lang="fr-FR" altLang="fr-FR" dirty="0" err="1"/>
              <a:t>Fourth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4"/>
            <a:r>
              <a:rPr lang="fr-FR" altLang="fr-FR" dirty="0" err="1"/>
              <a:t>Fifth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392" y="104514"/>
            <a:ext cx="496887" cy="408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70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1" fontAlgn="base" hangingPunct="1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1" fontAlgn="base" hangingPunct="1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Service Definition Open Questions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Kareem Galal (ESS)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Rudolf 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Dimper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(ESRF)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Teodor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Ivanoaica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(ELI)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Jean-Francois Perrin (ESRF) 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9/3/2021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99528"/>
            <a:ext cx="8320860" cy="418020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P</a:t>
            </a:r>
            <a:r>
              <a:rPr lang="en-GB" sz="1600" dirty="0"/>
              <a:t>hoton </a:t>
            </a:r>
            <a:r>
              <a:rPr lang="en-GB" sz="1600" b="1" dirty="0">
                <a:solidFill>
                  <a:srgbClr val="FF0000"/>
                </a:solidFill>
              </a:rPr>
              <a:t>a</a:t>
            </a:r>
            <a:r>
              <a:rPr lang="en-GB" sz="1600" dirty="0"/>
              <a:t>nd </a:t>
            </a:r>
            <a:r>
              <a:rPr lang="en-GB" sz="1600" b="1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eutron </a:t>
            </a:r>
            <a:r>
              <a:rPr lang="en-GB" sz="1600" b="1" dirty="0">
                <a:solidFill>
                  <a:srgbClr val="FF0000"/>
                </a:solidFill>
              </a:rPr>
              <a:t>O</a:t>
            </a:r>
            <a:r>
              <a:rPr lang="en-GB" sz="1600" dirty="0"/>
              <a:t>pen </a:t>
            </a:r>
            <a:r>
              <a:rPr lang="en-GB" sz="1600" b="1" dirty="0">
                <a:solidFill>
                  <a:srgbClr val="FF0000"/>
                </a:solidFill>
              </a:rPr>
              <a:t>S</a:t>
            </a:r>
            <a:r>
              <a:rPr lang="en-GB" sz="1600" dirty="0"/>
              <a:t>cience 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dirty="0"/>
              <a:t>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9F13-5CFB-A44A-B0E1-16AD0C4A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EB55-3872-884A-AB23-3357FAE5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Centralised vs De-centralised model?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/>
              <a:t>Managed at the RI level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/>
              <a:t>A single entity managing the </a:t>
            </a:r>
            <a:r>
              <a:rPr lang="en-GB" dirty="0" err="1"/>
              <a:t>PaN</a:t>
            </a:r>
            <a:r>
              <a:rPr lang="en-GB" dirty="0"/>
              <a:t> community RIs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Do we foresee expanding Governance beyond the </a:t>
            </a:r>
            <a:r>
              <a:rPr lang="en-GB" b="0" dirty="0" err="1"/>
              <a:t>PaN</a:t>
            </a:r>
            <a:r>
              <a:rPr lang="en-GB" b="0" dirty="0"/>
              <a:t> community?</a:t>
            </a:r>
            <a:endParaRPr lang="en-AU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How will this be managed in the post </a:t>
            </a:r>
            <a:r>
              <a:rPr lang="en-AU" b="0"/>
              <a:t>PaNOSC </a:t>
            </a:r>
            <a:r>
              <a:rPr lang="en-AU" b="0" dirty="0"/>
              <a:t>times?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0FE84-8448-534C-9C93-2C742C607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E27F0-76A6-8943-9EA5-A12F8EB1D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5758976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A7E-6679-B546-9184-82AEB7DC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32DD-6863-E645-9A10-D3B5E3FF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Who will be the data controller?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7CB6-2187-254B-91FA-0D8373EA5C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1419A-F261-CF4F-AF41-8216B8CF74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959684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1FF-3296-BE49-A13A-7985CED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AF71-CA60-0849-9666-D44E353E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Objectives</a:t>
            </a:r>
          </a:p>
          <a:p>
            <a:pPr>
              <a:lnSpc>
                <a:spcPct val="200000"/>
              </a:lnSpc>
            </a:pPr>
            <a:r>
              <a:rPr lang="en-US" dirty="0"/>
              <a:t>Discussion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Open Questions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40CC-E15B-7C49-9459-6271A6EE1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370D3-128A-FA4F-9CBA-B878C5989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55583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Objective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Author 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describe and outline a standard to be used by the </a:t>
            </a:r>
            <a:r>
              <a:rPr lang="en-AU" dirty="0" err="1"/>
              <a:t>PaN</a:t>
            </a:r>
            <a:r>
              <a:rPr lang="en-AU" dirty="0"/>
              <a:t> community for offering services to other users within the community.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will also serve as a template to follow for service submissions by the </a:t>
            </a:r>
            <a:r>
              <a:rPr lang="en-AU" dirty="0" err="1"/>
              <a:t>PaN</a:t>
            </a:r>
            <a:r>
              <a:rPr lang="en-AU" dirty="0"/>
              <a:t> community to the EOSC Portal (to avoid the difficulties encountered during the first Service submission, MS19)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Identify sustainability issues beyond the project duration (for services)</a:t>
            </a:r>
          </a:p>
          <a:p>
            <a:endParaRPr lang="en-AU" dirty="0"/>
          </a:p>
          <a:p>
            <a:r>
              <a:rPr lang="en-AU" dirty="0"/>
              <a:t>This work is in relation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Task6.5 Service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Deliverable6.5 (Report on EOSC Integration)</a:t>
            </a:r>
          </a:p>
          <a:p>
            <a:endParaRPr lang="en-AU" dirty="0"/>
          </a:p>
          <a:p>
            <a:r>
              <a:rPr lang="en-AU" dirty="0"/>
              <a:t>No clear activities planned for this current task in the </a:t>
            </a:r>
            <a:r>
              <a:rPr lang="en-AU" dirty="0" err="1"/>
              <a:t>DoW</a:t>
            </a:r>
            <a:r>
              <a:rPr lang="en-AU" dirty="0"/>
              <a:t>. The PMC is requested to endorse this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966-6D6F-1741-A00C-C59CF194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5568-306F-204B-BC95-1A215701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Access / AAI</a:t>
            </a:r>
          </a:p>
          <a:p>
            <a:pPr>
              <a:lnSpc>
                <a:spcPct val="200000"/>
              </a:lnSpc>
            </a:pPr>
            <a:r>
              <a:rPr lang="en-US" dirty="0"/>
              <a:t>Accounting</a:t>
            </a:r>
          </a:p>
          <a:p>
            <a:pPr>
              <a:lnSpc>
                <a:spcPct val="200000"/>
              </a:lnSpc>
            </a:pPr>
            <a:r>
              <a:rPr lang="en-US" dirty="0"/>
              <a:t>SLA / KPIs</a:t>
            </a:r>
          </a:p>
          <a:p>
            <a:pPr>
              <a:lnSpc>
                <a:spcPct val="200000"/>
              </a:lnSpc>
            </a:pPr>
            <a:r>
              <a:rPr lang="en-US" dirty="0"/>
              <a:t>Helpdesk</a:t>
            </a:r>
          </a:p>
          <a:p>
            <a:pPr>
              <a:lnSpc>
                <a:spcPct val="200000"/>
              </a:lnSpc>
            </a:pPr>
            <a:r>
              <a:rPr lang="en-US" dirty="0"/>
              <a:t>Sustainability</a:t>
            </a:r>
          </a:p>
          <a:p>
            <a:pPr>
              <a:lnSpc>
                <a:spcPct val="200000"/>
              </a:lnSpc>
            </a:pPr>
            <a:r>
              <a:rPr lang="en-US" dirty="0"/>
              <a:t>Technical</a:t>
            </a:r>
          </a:p>
          <a:p>
            <a:pPr>
              <a:lnSpc>
                <a:spcPct val="200000"/>
              </a:lnSpc>
            </a:pPr>
            <a:r>
              <a:rPr lang="en-US" dirty="0"/>
              <a:t>Federated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59B5-D98C-F14D-A84F-476C1CD7C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3197A-E56F-3E4E-8FD9-10D8FA2C3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2853620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3BF4-4E64-E345-96A9-362BF970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/ AAI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3582-E9B4-1746-A317-C08CD631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What’s the definition of the </a:t>
            </a:r>
            <a:r>
              <a:rPr lang="en-AU" b="0" dirty="0" err="1"/>
              <a:t>PaN</a:t>
            </a:r>
            <a:r>
              <a:rPr lang="en-AU" b="0" dirty="0"/>
              <a:t> community?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Access schema: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b="0" dirty="0"/>
              <a:t>Who has access?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b="0" dirty="0"/>
              <a:t>Acces</a:t>
            </a:r>
            <a:r>
              <a:rPr lang="en-AU" dirty="0"/>
              <a:t>s to what?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b="0" dirty="0"/>
              <a:t>Should open access be treated as anonymous access?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AU" sz="1800" dirty="0"/>
              <a:t>How should access to resources be stated: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None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Limited (based on RI, affiliation, Community)?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Open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350-2D5B-A948-9391-C3A23D44A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3B4C7-7506-A946-93BD-22D444FA9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284839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1B3-7D9E-7E4B-B677-0CF2661E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182C-692A-D148-8D8D-B0ACC95B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What is Accounting?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Is it needed?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Who will be interested in these values?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Who should the accounting data be presented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How does the Accounting relate to the SLAs?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8FD1-E679-874C-9ADD-88B0A4232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66D2-5E37-5D40-A428-44BFB7247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4436005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37E-40E4-374F-9495-3733C1B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/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36A5-CF67-DB48-A33E-42833544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Should we consider a common set of SLAs for the </a:t>
            </a:r>
            <a:r>
              <a:rPr lang="en-AU" b="0" dirty="0" err="1"/>
              <a:t>PaN</a:t>
            </a:r>
            <a:r>
              <a:rPr lang="en-AU" b="0" dirty="0"/>
              <a:t> community?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should SLA deviations be treated?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What should be defined by the SLA: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Fulfilment of service requests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Incident handling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Limitations and constraints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Suggested KPIs: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 err="1"/>
              <a:t>PaN</a:t>
            </a:r>
            <a:r>
              <a:rPr lang="en-AU" dirty="0"/>
              <a:t> services are offering data?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Services adhere to FAIR principles?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Accounting?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endParaRPr lang="en-AU" b="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C03C-8CE8-C84D-905F-27B9EB201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F4C-76EB-724C-9AD4-A4835D960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486933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BE74-3ECC-EF48-A252-22E1A07D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3758-6236-CB43-BF99-75AC264B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Is a Helpdesk (local) a requirement for joining the EOSC Helpdesk?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Is access to a central Helpdesk sufficient/necessary for this stage?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b="0" dirty="0"/>
              <a:t>How will Helpdesk be organised to support EOSC and other third-party providers?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7062-57AA-284C-85BB-C869F315D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2476-EE1E-A54E-91C2-77745BC77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294453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0213-5597-AD44-852A-479365C7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8C4E-2C4E-334E-BBC1-3C3152C5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Can we enforce technical/security constraints? (any service that requires authentication should be based on </a:t>
            </a:r>
            <a:r>
              <a:rPr lang="en-US" b="0" dirty="0" err="1"/>
              <a:t>UmbrellaID</a:t>
            </a:r>
            <a:r>
              <a:rPr lang="en-US" b="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 minimal security policy should be in place for any service under the community domain?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0873-304A-4E4E-933B-481AC998D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2147A-BCEB-9645-BF69-C38A198E2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48485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NOSC_ PowerPoint template" id="{E0FC5D0E-FE3C-F141-9A0F-2F14EF3F8D02}" vid="{23325166-E993-814F-BD54-450B01E8E07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</TotalTime>
  <Words>556</Words>
  <Application>Microsoft Macintosh PowerPoint</Application>
  <PresentationFormat>On-screen Show (16:10)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Agenda</vt:lpstr>
      <vt:lpstr>PowerPoint Presentation</vt:lpstr>
      <vt:lpstr>Discussion Topics</vt:lpstr>
      <vt:lpstr>Access / AAI</vt:lpstr>
      <vt:lpstr>Accounting</vt:lpstr>
      <vt:lpstr>SLA / KPIs</vt:lpstr>
      <vt:lpstr>Helpdesk</vt:lpstr>
      <vt:lpstr>Technical </vt:lpstr>
      <vt:lpstr>Sustainability</vt:lpstr>
      <vt:lpstr>Federated Services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Galal</dc:creator>
  <cp:lastModifiedBy>Kareem Galal</cp:lastModifiedBy>
  <cp:revision>19</cp:revision>
  <dcterms:created xsi:type="dcterms:W3CDTF">2021-03-08T20:01:32Z</dcterms:created>
  <dcterms:modified xsi:type="dcterms:W3CDTF">2021-03-16T10:58:23Z</dcterms:modified>
</cp:coreProperties>
</file>