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60" r:id="rId5"/>
  </p:sldMasterIdLst>
  <p:notesMasterIdLst>
    <p:notesMasterId r:id="rId28"/>
  </p:notesMasterIdLst>
  <p:sldIdLst>
    <p:sldId id="268" r:id="rId6"/>
    <p:sldId id="270" r:id="rId7"/>
    <p:sldId id="304" r:id="rId8"/>
    <p:sldId id="317" r:id="rId9"/>
    <p:sldId id="324" r:id="rId10"/>
    <p:sldId id="319" r:id="rId11"/>
    <p:sldId id="305" r:id="rId12"/>
    <p:sldId id="307" r:id="rId13"/>
    <p:sldId id="325" r:id="rId14"/>
    <p:sldId id="326" r:id="rId15"/>
    <p:sldId id="308" r:id="rId16"/>
    <p:sldId id="311" r:id="rId17"/>
    <p:sldId id="320" r:id="rId18"/>
    <p:sldId id="321" r:id="rId19"/>
    <p:sldId id="309" r:id="rId20"/>
    <p:sldId id="310" r:id="rId21"/>
    <p:sldId id="322" r:id="rId22"/>
    <p:sldId id="313" r:id="rId23"/>
    <p:sldId id="312" r:id="rId24"/>
    <p:sldId id="327" r:id="rId25"/>
    <p:sldId id="323" r:id="rId26"/>
    <p:sldId id="286" r:id="rId2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EE6CE"/>
    <a:srgbClr val="6699FF"/>
    <a:srgbClr val="FFCC99"/>
    <a:srgbClr val="FFCCCC"/>
    <a:srgbClr val="FFFFCC"/>
    <a:srgbClr val="BCEEFA"/>
    <a:srgbClr val="A9EAF9"/>
    <a:srgbClr val="201B50"/>
    <a:srgbClr val="96E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43767-FFBC-4BA4-88D6-B2ED38F83695}" v="5" dt="2019-11-28T09:49:4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50" autoAdjust="0"/>
    <p:restoredTop sz="91833" autoAdjust="0"/>
  </p:normalViewPr>
  <p:slideViewPr>
    <p:cSldViewPr snapToGrid="0">
      <p:cViewPr varScale="1">
        <p:scale>
          <a:sx n="79" d="100"/>
          <a:sy n="79" d="100"/>
        </p:scale>
        <p:origin x="105" y="3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rty, Kat (DLSLtd,RAL,CEO)" userId="9bac0979-e583-4065-8c60-25292b26bb22" providerId="ADAL" clId="{5D4AF4B9-5E92-4B94-8AC9-1A20964BC441}"/>
    <pc:docChg chg="undo custSel addSld delSld modSld sldOrd">
      <pc:chgData name="Roarty, Kat (DLSLtd,RAL,CEO)" userId="9bac0979-e583-4065-8c60-25292b26bb22" providerId="ADAL" clId="{5D4AF4B9-5E92-4B94-8AC9-1A20964BC441}" dt="2019-11-22T13:56:20.148" v="844" actId="6549"/>
      <pc:docMkLst>
        <pc:docMk/>
      </pc:docMkLst>
      <pc:sldChg chg="delSp modSp modNotesTx">
        <pc:chgData name="Roarty, Kat (DLSLtd,RAL,CEO)" userId="9bac0979-e583-4065-8c60-25292b26bb22" providerId="ADAL" clId="{5D4AF4B9-5E92-4B94-8AC9-1A20964BC441}" dt="2019-11-22T13:56:20.148" v="844" actId="6549"/>
        <pc:sldMkLst>
          <pc:docMk/>
          <pc:sldMk cId="3509889116" sldId="267"/>
        </pc:sldMkLst>
        <pc:spChg chg="mod">
          <ac:chgData name="Roarty, Kat (DLSLtd,RAL,CEO)" userId="9bac0979-e583-4065-8c60-25292b26bb22" providerId="ADAL" clId="{5D4AF4B9-5E92-4B94-8AC9-1A20964BC441}" dt="2019-11-22T13:56:20.148" v="844" actId="6549"/>
          <ac:spMkLst>
            <pc:docMk/>
            <pc:sldMk cId="3509889116" sldId="267"/>
            <ac:spMk id="2" creationId="{00000000-0000-0000-0000-000000000000}"/>
          </ac:spMkLst>
        </pc:spChg>
        <pc:picChg chg="del">
          <ac:chgData name="Roarty, Kat (DLSLtd,RAL,CEO)" userId="9bac0979-e583-4065-8c60-25292b26bb22" providerId="ADAL" clId="{5D4AF4B9-5E92-4B94-8AC9-1A20964BC441}" dt="2019-11-22T11:43:11.866" v="28" actId="478"/>
          <ac:picMkLst>
            <pc:docMk/>
            <pc:sldMk cId="3509889116" sldId="267"/>
            <ac:picMk id="4098" creationId="{00000000-0000-0000-0000-000000000000}"/>
          </ac:picMkLst>
        </pc:picChg>
      </pc:sldChg>
    </pc:docChg>
  </pc:docChgLst>
  <pc:docChgLst>
    <pc:chgData name="Roarty, Kat (DLSLtd,RAL,CEO)" userId="9bac0979-e583-4065-8c60-25292b26bb22" providerId="ADAL" clId="{CBD43767-FFBC-4BA4-88D6-B2ED38F83695}"/>
    <pc:docChg chg="custSel addSld delSld modSld sldOrd">
      <pc:chgData name="Roarty, Kat (DLSLtd,RAL,CEO)" userId="9bac0979-e583-4065-8c60-25292b26bb22" providerId="ADAL" clId="{CBD43767-FFBC-4BA4-88D6-B2ED38F83695}" dt="2019-11-28T09:49:55.195" v="38" actId="20577"/>
      <pc:docMkLst>
        <pc:docMk/>
      </pc:docMkLst>
      <pc:sldChg chg="add">
        <pc:chgData name="Roarty, Kat (DLSLtd,RAL,CEO)" userId="9bac0979-e583-4065-8c60-25292b26bb22" providerId="ADAL" clId="{CBD43767-FFBC-4BA4-88D6-B2ED38F83695}" dt="2019-11-28T09:49:16.712" v="3"/>
        <pc:sldMkLst>
          <pc:docMk/>
          <pc:sldMk cId="3275619462" sldId="256"/>
        </pc:sldMkLst>
      </pc:sldChg>
      <pc:sldChg chg="addSp delSp modSp ord">
        <pc:chgData name="Roarty, Kat (DLSLtd,RAL,CEO)" userId="9bac0979-e583-4065-8c60-25292b26bb22" providerId="ADAL" clId="{CBD43767-FFBC-4BA4-88D6-B2ED38F83695}" dt="2019-11-28T09:49:55.195" v="38" actId="20577"/>
        <pc:sldMkLst>
          <pc:docMk/>
          <pc:sldMk cId="3509889116" sldId="267"/>
        </pc:sldMkLst>
        <pc:spChg chg="mod">
          <ac:chgData name="Roarty, Kat (DLSLtd,RAL,CEO)" userId="9bac0979-e583-4065-8c60-25292b26bb22" providerId="ADAL" clId="{CBD43767-FFBC-4BA4-88D6-B2ED38F83695}" dt="2019-11-28T09:49:33.512" v="11" actId="20577"/>
          <ac:spMkLst>
            <pc:docMk/>
            <pc:sldMk cId="3509889116" sldId="267"/>
            <ac:spMk id="2" creationId="{00000000-0000-0000-0000-000000000000}"/>
          </ac:spMkLst>
        </pc:spChg>
        <pc:spChg chg="add del">
          <ac:chgData name="Roarty, Kat (DLSLtd,RAL,CEO)" userId="9bac0979-e583-4065-8c60-25292b26bb22" providerId="ADAL" clId="{CBD43767-FFBC-4BA4-88D6-B2ED38F83695}" dt="2019-11-28T09:49:12.995" v="2"/>
          <ac:spMkLst>
            <pc:docMk/>
            <pc:sldMk cId="3509889116" sldId="267"/>
            <ac:spMk id="3" creationId="{5FAC0A8A-95DB-4B39-A043-31D35A11928C}"/>
          </ac:spMkLst>
        </pc:spChg>
        <pc:spChg chg="add mod">
          <ac:chgData name="Roarty, Kat (DLSLtd,RAL,CEO)" userId="9bac0979-e583-4065-8c60-25292b26bb22" providerId="ADAL" clId="{CBD43767-FFBC-4BA4-88D6-B2ED38F83695}" dt="2019-11-28T09:49:55.195" v="38" actId="20577"/>
          <ac:spMkLst>
            <pc:docMk/>
            <pc:sldMk cId="3509889116" sldId="267"/>
            <ac:spMk id="5" creationId="{4E050D86-4757-4C52-9A10-7C3433E0C285}"/>
          </ac:spMkLst>
        </pc:spChg>
      </pc:sldChg>
      <pc:sldChg chg="del">
        <pc:chgData name="Roarty, Kat (DLSLtd,RAL,CEO)" userId="9bac0979-e583-4065-8c60-25292b26bb22" providerId="ADAL" clId="{CBD43767-FFBC-4BA4-88D6-B2ED38F83695}" dt="2019-11-28T09:48:18.012" v="0" actId="2696"/>
        <pc:sldMkLst>
          <pc:docMk/>
          <pc:sldMk cId="55510387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274D6FF7-6DD6-4A2A-8A28-317A7709FFDC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38" tIns="49520" rIns="99038" bIns="495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D2A1C813-780B-4360-9190-1985FA6F8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7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dsr.mitpress.mit.edu/pub/577rq08d/release/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full/10.1162/dint_a_00025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oftwareheritage.org/2020/07/09/intrinsic-vs-extrinsic-identifiers/" TargetMode="External"/><Relationship Id="rId5" Type="http://schemas.openxmlformats.org/officeDocument/2006/relationships/hyperlink" Target="https://www.slideshare.net/AustralianNationalDataService/unpacking-persistent-identifiers-for-research" TargetMode="External"/><Relationship Id="rId4" Type="http://schemas.openxmlformats.org/officeDocument/2006/relationships/hyperlink" Target="https://www.project-freya.eu/en/deliverables/freya_d3-1.pd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a43c1718b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a43c1718b_2_7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30047"/>
          </a:xfrm>
          <a:prstGeom prst="rect">
            <a:avLst/>
          </a:prstGeom>
        </p:spPr>
        <p:txBody>
          <a:bodyPr spcFirstLastPara="1" wrap="square" lIns="99022" tIns="49497" rIns="99022" bIns="49497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en-GB"/>
              <a:t>HBR data lifecycle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3"/>
              </a:rPr>
              <a:t>https://hdsr.mitpress.mit.edu/pub/577rq08d/release/3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7" name="Google Shape;87;g9a43c1718b_2_7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3410"/>
          </a:xfrm>
          <a:prstGeom prst="rect">
            <a:avLst/>
          </a:prstGeom>
        </p:spPr>
        <p:txBody>
          <a:bodyPr spcFirstLastPara="1" wrap="square" lIns="99022" tIns="49497" rIns="99022" bIns="49497" anchor="b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GB"/>
              <a:pPr>
                <a:buClr>
                  <a:srgbClr val="000000"/>
                </a:buClr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02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b50aca36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b50aca368_0_22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30047"/>
          </a:xfrm>
          <a:prstGeom prst="rect">
            <a:avLst/>
          </a:prstGeom>
        </p:spPr>
        <p:txBody>
          <a:bodyPr spcFirstLastPara="1" wrap="square" lIns="99022" tIns="49497" rIns="99022" bIns="49497" anchor="t" anchorCtr="0">
            <a:noAutofit/>
          </a:bodyPr>
          <a:lstStyle/>
          <a:p>
            <a:endParaRPr/>
          </a:p>
        </p:txBody>
      </p:sp>
      <p:sp>
        <p:nvSpPr>
          <p:cNvPr id="243" name="Google Shape;243;g9b50aca368_0_225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3410"/>
          </a:xfrm>
          <a:prstGeom prst="rect">
            <a:avLst/>
          </a:prstGeom>
        </p:spPr>
        <p:txBody>
          <a:bodyPr spcFirstLastPara="1" wrap="square" lIns="99022" tIns="49497" rIns="99022" bIns="49497" anchor="b" anchorCtr="0">
            <a:noAutofit/>
          </a:bodyPr>
          <a:lstStyle/>
          <a:p>
            <a:fld id="{00000000-1234-1234-1234-123412341234}" type="slidenum">
              <a:rPr lang="en-GB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8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b50aca368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b50aca368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TODO!!!</a:t>
            </a:r>
            <a:endParaRPr/>
          </a:p>
        </p:txBody>
      </p:sp>
      <p:sp>
        <p:nvSpPr>
          <p:cNvPr id="258" name="Google Shape;258;g9b50aca368_0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37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a874bb778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a874bb778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9a874bb778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62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b50aca36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b50aca368_0_15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30047"/>
          </a:xfrm>
          <a:prstGeom prst="rect">
            <a:avLst/>
          </a:prstGeom>
        </p:spPr>
        <p:txBody>
          <a:bodyPr spcFirstLastPara="1" wrap="square" lIns="99022" tIns="49497" rIns="99022" bIns="49497" anchor="t" anchorCtr="0">
            <a:noAutofit/>
          </a:bodyPr>
          <a:lstStyle/>
          <a:p>
            <a:endParaRPr/>
          </a:p>
        </p:txBody>
      </p:sp>
      <p:sp>
        <p:nvSpPr>
          <p:cNvPr id="321" name="Google Shape;321;g9b50aca368_0_151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3410"/>
          </a:xfrm>
          <a:prstGeom prst="rect">
            <a:avLst/>
          </a:prstGeom>
        </p:spPr>
        <p:txBody>
          <a:bodyPr spcFirstLastPara="1" wrap="square" lIns="99022" tIns="49497" rIns="99022" bIns="49497" anchor="b" anchorCtr="0">
            <a:noAutofit/>
          </a:bodyPr>
          <a:lstStyle/>
          <a:p>
            <a:fld id="{00000000-1234-1234-1234-123412341234}" type="slidenum">
              <a:rPr lang="en-GB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810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50aca36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b50aca368_0_7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30047"/>
          </a:xfrm>
          <a:prstGeom prst="rect">
            <a:avLst/>
          </a:prstGeom>
        </p:spPr>
        <p:txBody>
          <a:bodyPr spcFirstLastPara="1" wrap="square" lIns="99022" tIns="49497" rIns="99022" bIns="49497" anchor="t" anchorCtr="0">
            <a:noAutofit/>
          </a:bodyPr>
          <a:lstStyle/>
          <a:p>
            <a:r>
              <a:rPr lang="en-GB" u="sng">
                <a:solidFill>
                  <a:schemeClr val="hlink"/>
                </a:solidFill>
                <a:hlinkClick r:id="rId3"/>
              </a:rPr>
              <a:t>https://www.mitpressjournals.org/doi/full/10.1162/dint_a_00025</a:t>
            </a:r>
            <a:r>
              <a:rPr lang="en-GB"/>
              <a:t> </a:t>
            </a:r>
            <a:endParaRPr/>
          </a:p>
          <a:p>
            <a:endParaRPr/>
          </a:p>
          <a:p>
            <a:endParaRPr/>
          </a:p>
          <a:p>
            <a:r>
              <a:rPr lang="en-GB"/>
              <a:t>FREYA deliverable on identifiers</a:t>
            </a:r>
            <a:endParaRPr/>
          </a:p>
          <a:p>
            <a:r>
              <a:rPr lang="en-GB" u="sng">
                <a:solidFill>
                  <a:schemeClr val="hlink"/>
                </a:solidFill>
                <a:hlinkClick r:id="rId4"/>
              </a:rPr>
              <a:t>https://www.project-freya.eu/en/deliverables/freya_d3-1.pdf</a:t>
            </a:r>
            <a:r>
              <a:rPr lang="en-GB"/>
              <a:t> </a:t>
            </a:r>
            <a:endParaRPr/>
          </a:p>
          <a:p>
            <a:endParaRPr/>
          </a:p>
          <a:p>
            <a:r>
              <a:rPr lang="en-GB" u="sng">
                <a:solidFill>
                  <a:schemeClr val="hlink"/>
                </a:solidFill>
                <a:hlinkClick r:id="rId5"/>
              </a:rPr>
              <a:t>https://www.slideshare.net/AustralianNationalDataService/unpacking-persistent-identifiers-for-research</a:t>
            </a:r>
            <a:endParaRPr/>
          </a:p>
          <a:p>
            <a:endParaRPr/>
          </a:p>
          <a:p>
            <a:endParaRPr/>
          </a:p>
          <a:p>
            <a:r>
              <a:rPr lang="en-GB" u="sng">
                <a:solidFill>
                  <a:schemeClr val="hlink"/>
                </a:solidFill>
                <a:hlinkClick r:id="rId6"/>
              </a:rPr>
              <a:t>https://www.softwareheritage.org/2020/07/09/intrinsic-vs-extrinsic-identifiers/</a:t>
            </a:r>
            <a:r>
              <a:rPr lang="en-GB"/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8" name="Google Shape;208;g9b50aca368_0_73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3410"/>
          </a:xfrm>
          <a:prstGeom prst="rect">
            <a:avLst/>
          </a:prstGeom>
        </p:spPr>
        <p:txBody>
          <a:bodyPr spcFirstLastPara="1" wrap="square" lIns="99022" tIns="49497" rIns="99022" bIns="49497" anchor="b" anchorCtr="0">
            <a:noAutofit/>
          </a:bodyPr>
          <a:lstStyle/>
          <a:p>
            <a:fld id="{00000000-1234-1234-1234-123412341234}" type="slidenum">
              <a:rPr lang="en-GB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907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a874bb778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a874bb778_1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1. A schematic representation of the PID graph with digital objects connected by PIDs, showing three use cases: A: Different versions of software code, B: Datasets hosted by a particular repository, C: All digital objects connected to a research object. </a:t>
            </a:r>
            <a:endParaRPr/>
          </a:p>
        </p:txBody>
      </p:sp>
      <p:sp>
        <p:nvSpPr>
          <p:cNvPr id="230" name="Google Shape;230;g9a874bb778_1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87487" y="3192651"/>
            <a:ext cx="6971704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87488" y="4581128"/>
            <a:ext cx="69717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49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50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A0DD-0892-4675-AB64-13D21C45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201B50"/>
                </a:solidFill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FC795-68E2-42BE-866C-B23DFDC6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53D9A-9DE8-454B-A23C-53E69DC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7572" y="6356350"/>
            <a:ext cx="611480" cy="365125"/>
          </a:xfrm>
        </p:spPr>
        <p:txBody>
          <a:bodyPr/>
          <a:lstStyle>
            <a:lvl1pPr>
              <a:defRPr/>
            </a:lvl1pPr>
          </a:lstStyle>
          <a:p>
            <a:fld id="{AD676D79-DB49-4305-8E2E-7D0B9A1D96D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34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/>
                <a:cs typeface="Mul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pPr>
              <a:defRPr/>
            </a:pPr>
            <a:fld id="{CAC6784C-9DAB-514C-B4CE-D33C947A8EB6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 bwMode="auto"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>
              <a:defRPr/>
            </a:pPr>
            <a:r>
              <a:rPr lang="it-IT"/>
              <a:t>Click to edit Master text styles</a:t>
            </a:r>
          </a:p>
          <a:p>
            <a:pPr lvl="1">
              <a:defRPr/>
            </a:pPr>
            <a:r>
              <a:rPr lang="it-IT"/>
              <a:t>Second level</a:t>
            </a:r>
          </a:p>
          <a:p>
            <a:pPr lvl="2">
              <a:defRPr/>
            </a:pPr>
            <a:r>
              <a:rPr lang="it-IT"/>
              <a:t>Third level</a:t>
            </a:r>
          </a:p>
          <a:p>
            <a:pPr lvl="3">
              <a:defRPr/>
            </a:pPr>
            <a:r>
              <a:rPr lang="it-IT"/>
              <a:t>Fourth level</a:t>
            </a:r>
          </a:p>
          <a:p>
            <a:pPr lvl="4">
              <a:defRPr/>
            </a:pPr>
            <a:r>
              <a:rPr lang="it-IT"/>
              <a:t>Fifth level</a:t>
            </a:r>
            <a:endParaRPr lang="en-US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7193767" y="4596273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/>
              </a:defRPr>
            </a:lvl1pPr>
          </a:lstStyle>
          <a:p>
            <a:pPr>
              <a:defRPr/>
            </a:pPr>
            <a:r>
              <a:rPr lang="de-DE"/>
              <a:t>PSI soundso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80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Calibri"/>
                <a:cs typeface="Calibri"/>
              </a:defRPr>
            </a:lvl1pPr>
            <a:lvl2pPr marL="742950" indent="-285750">
              <a:buFont typeface="Courier New"/>
              <a:buChar char="o"/>
              <a:defRPr sz="2400">
                <a:latin typeface="Calibri"/>
                <a:cs typeface="Calibri"/>
              </a:defRPr>
            </a:lvl2pPr>
            <a:lvl3pPr marL="1143000" indent="-228600">
              <a:buFont typeface="Wingdings" charset="2"/>
              <a:buChar char="§"/>
              <a:defRPr sz="2400">
                <a:latin typeface="Calibri"/>
                <a:cs typeface="Calibri"/>
              </a:defRPr>
            </a:lvl3pPr>
            <a:lvl4pPr>
              <a:defRPr sz="2400">
                <a:latin typeface="Calibri"/>
                <a:cs typeface="Calibri"/>
              </a:defRPr>
            </a:lvl4pPr>
            <a:lvl5pPr marL="2057400" indent="-228600">
              <a:buFont typeface="Wingdings" charset="2"/>
              <a:buChar char="²"/>
              <a:defRPr sz="2400">
                <a:latin typeface="Calibri"/>
                <a:cs typeface="Calibri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BA14-9D02-1E4E-AF58-5FEBF771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7932-BDBF-B84C-8B0F-62556A1F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EDB3-03A6-AC4A-9839-24132277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1221"/>
            <a:ext cx="8868508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26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pic>
        <p:nvPicPr>
          <p:cNvPr id="2" name="Picture 1" descr="PaNOSC_AnnualMeeting-BannerSLID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"/>
            <a:ext cx="12216680" cy="3005304"/>
          </a:xfrm>
          <a:prstGeom prst="rect">
            <a:avLst/>
          </a:prstGeom>
        </p:spPr>
      </p:pic>
      <p:pic>
        <p:nvPicPr>
          <p:cNvPr id="21" name="Picture 2"/>
          <p:cNvPicPr/>
          <p:nvPr userDrawn="1"/>
        </p:nvPicPr>
        <p:blipFill>
          <a:blip r:embed="rId7"/>
          <a:srcRect l="1313" t="5796" r="68972" b="7821"/>
          <a:stretch/>
        </p:blipFill>
        <p:spPr>
          <a:xfrm>
            <a:off x="170280" y="6333120"/>
            <a:ext cx="667800" cy="445680"/>
          </a:xfrm>
          <a:prstGeom prst="rect">
            <a:avLst/>
          </a:prstGeom>
          <a:ln>
            <a:noFill/>
          </a:ln>
        </p:spPr>
      </p:pic>
      <p:pic>
        <p:nvPicPr>
          <p:cNvPr id="22" name="Picture 2"/>
          <p:cNvPicPr/>
          <p:nvPr userDrawn="1"/>
        </p:nvPicPr>
        <p:blipFill>
          <a:blip r:embed="rId8"/>
          <a:stretch/>
        </p:blipFill>
        <p:spPr>
          <a:xfrm>
            <a:off x="875520" y="6324120"/>
            <a:ext cx="6874560" cy="45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2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5" r:id="rId3"/>
    <p:sldLayoutId id="2147483666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11/9/2020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pic>
        <p:nvPicPr>
          <p:cNvPr id="4" name="Picture 3" descr="PaNOSC-ExPaNDSlogo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5878024"/>
            <a:ext cx="2602718" cy="935352"/>
          </a:xfrm>
          <a:prstGeom prst="rect">
            <a:avLst/>
          </a:prstGeom>
        </p:spPr>
      </p:pic>
      <p:pic>
        <p:nvPicPr>
          <p:cNvPr id="18" name="Picture 2"/>
          <p:cNvPicPr/>
          <p:nvPr userDrawn="1"/>
        </p:nvPicPr>
        <p:blipFill>
          <a:blip r:embed="rId6"/>
          <a:srcRect l="1313" t="5796" r="68972" b="7821"/>
          <a:stretch/>
        </p:blipFill>
        <p:spPr>
          <a:xfrm>
            <a:off x="170280" y="6333120"/>
            <a:ext cx="667800" cy="445680"/>
          </a:xfrm>
          <a:prstGeom prst="rect">
            <a:avLst/>
          </a:prstGeom>
          <a:ln>
            <a:noFill/>
          </a:ln>
        </p:spPr>
      </p:pic>
      <p:pic>
        <p:nvPicPr>
          <p:cNvPr id="22" name="Picture 2"/>
          <p:cNvPicPr/>
          <p:nvPr userDrawn="1"/>
        </p:nvPicPr>
        <p:blipFill>
          <a:blip r:embed="rId7"/>
          <a:stretch/>
        </p:blipFill>
        <p:spPr>
          <a:xfrm>
            <a:off x="875520" y="6324120"/>
            <a:ext cx="6874560" cy="45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9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43434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-data.eu/sites/pan-data.eu/files/PaNdataODI-D6.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40148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oi.org/10.5281/zenodo.3673811" TargetMode="External"/><Relationship Id="rId4" Type="http://schemas.openxmlformats.org/officeDocument/2006/relationships/hyperlink" Target="https://doi.org/10.5281/zenodo.386270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hyperlink" Target="https://www.project-freya.eu/en/deliverables/freya_d3-1.pdf" TargetMode="External"/><Relationship Id="rId9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5438/jwvf-8a6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ands.eu/" TargetMode="External"/><Relationship Id="rId2" Type="http://schemas.openxmlformats.org/officeDocument/2006/relationships/hyperlink" Target="mailto:Brian.Matthews@stfc.ac.u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4014810" TargetMode="External"/><Relationship Id="rId2" Type="http://schemas.openxmlformats.org/officeDocument/2006/relationships/hyperlink" Target="https://doi.org/10.5281/zenodo.3826039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58" y="2536873"/>
            <a:ext cx="11739488" cy="538609"/>
          </a:xfrm>
        </p:spPr>
        <p:txBody>
          <a:bodyPr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3305" y="3932261"/>
            <a:ext cx="12063046" cy="215904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800" b="1" dirty="0" smtClean="0"/>
              <a:t>WP2 &amp; WP2: Enabling </a:t>
            </a:r>
            <a:r>
              <a:rPr lang="en-GB" sz="3800" b="1" dirty="0"/>
              <a:t>our facilities to produce FAIR data </a:t>
            </a:r>
            <a:endParaRPr lang="en-GB" sz="3800" b="1" dirty="0" smtClean="0"/>
          </a:p>
          <a:p>
            <a:pPr marL="0" indent="0" algn="ctr">
              <a:buNone/>
            </a:pPr>
            <a:endParaRPr lang="en-GB" sz="3800" b="1" dirty="0" smtClean="0"/>
          </a:p>
          <a:p>
            <a:pPr marL="0" indent="0" algn="ctr">
              <a:buNone/>
            </a:pPr>
            <a:r>
              <a:rPr lang="en-GB" sz="3200" dirty="0" smtClean="0"/>
              <a:t>Andy Gotz, Brian </a:t>
            </a:r>
            <a:r>
              <a:rPr lang="en-GB" sz="3200" dirty="0" smtClean="0"/>
              <a:t>Matthews, </a:t>
            </a:r>
          </a:p>
          <a:p>
            <a:pPr marL="0" indent="0" algn="ctr">
              <a:buNone/>
            </a:pPr>
            <a:r>
              <a:rPr lang="en-GB" sz="3200" dirty="0" smtClean="0"/>
              <a:t>UKRI-STFC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828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13" y="381000"/>
            <a:ext cx="12070887" cy="8543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D2.2: </a:t>
            </a:r>
            <a:r>
              <a:rPr lang="en-GB" dirty="0" smtClean="0">
                <a:solidFill>
                  <a:schemeClr val="tx1"/>
                </a:solidFill>
              </a:rPr>
              <a:t>Draft </a:t>
            </a:r>
            <a:r>
              <a:rPr lang="en-GB" dirty="0">
                <a:solidFill>
                  <a:schemeClr val="tx1"/>
                </a:solidFill>
              </a:rPr>
              <a:t>recommendations for FAIR Photon and Neutron Data Management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advanced draft</a:t>
            </a:r>
          </a:p>
          <a:p>
            <a:pPr lvl="1"/>
            <a:r>
              <a:rPr lang="en-GB" dirty="0" smtClean="0"/>
              <a:t>Lead by Daniel </a:t>
            </a:r>
            <a:r>
              <a:rPr lang="en-GB" dirty="0" err="1" smtClean="0"/>
              <a:t>Salvat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A detailed analysis of the steps of Experimental process and what is needed for FAIR-ness at each stage</a:t>
            </a:r>
          </a:p>
          <a:p>
            <a:endParaRPr lang="en-GB" dirty="0"/>
          </a:p>
          <a:p>
            <a:r>
              <a:rPr lang="en-GB" dirty="0" smtClean="0"/>
              <a:t>Towards recommendations for Metadata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2" idx="3"/>
            <a:endCxn id="30" idx="1"/>
          </p:cNvCxnSpPr>
          <p:nvPr/>
        </p:nvCxnSpPr>
        <p:spPr>
          <a:xfrm>
            <a:off x="1597439" y="1987476"/>
            <a:ext cx="818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91;p11"/>
          <p:cNvSpPr txBox="1"/>
          <p:nvPr/>
        </p:nvSpPr>
        <p:spPr>
          <a:xfrm>
            <a:off x="2658446" y="60158"/>
            <a:ext cx="5540259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smtClean="0">
                <a:solidFill>
                  <a:srgbClr val="2E2D62"/>
                </a:solidFill>
              </a:rPr>
              <a:t>FAIR </a:t>
            </a:r>
            <a:r>
              <a:rPr lang="en-GB" sz="4400" b="1" dirty="0" smtClean="0">
                <a:solidFill>
                  <a:srgbClr val="2E2D62"/>
                </a:solidFill>
              </a:rPr>
              <a:t>Guidelines: FAIR at every step</a:t>
            </a:r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85062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Prior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Rights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71820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Simulations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58578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Experiment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Instrument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Calibration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5336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118853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tx1"/>
                </a:solidFill>
              </a:rPr>
              <a:t>Journals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mtClean="0">
                <a:solidFill>
                  <a:schemeClr val="tx1"/>
                </a:solidFill>
              </a:rPr>
              <a:t>Results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Provenance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32094" y="2566596"/>
            <a:ext cx="1891168" cy="19169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Data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Data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Provenance</a:t>
            </a:r>
          </a:p>
        </p:txBody>
      </p:sp>
      <p:sp>
        <p:nvSpPr>
          <p:cNvPr id="16" name="Google Shape;90;p11"/>
          <p:cNvSpPr txBox="1"/>
          <p:nvPr/>
        </p:nvSpPr>
        <p:spPr>
          <a:xfrm>
            <a:off x="8656800" y="453008"/>
            <a:ext cx="35352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PaN</a:t>
            </a:r>
            <a:r>
              <a:rPr lang="en-GB" sz="900" dirty="0"/>
              <a:t>-data Open Data Infrastructure. Model of the data continuum in Photon and Neutron Facilities. Deliverable 6.1, 2012 </a:t>
            </a:r>
            <a:r>
              <a:rPr lang="en-GB" sz="900" u="sng" dirty="0">
                <a:solidFill>
                  <a:schemeClr val="hlink"/>
                </a:solidFill>
                <a:hlinkClick r:id="rId3"/>
              </a:rPr>
              <a:t>http://pan-data.eu/sites/pan-data.eu/files/PaNdataODI-D6.1.pdf</a:t>
            </a:r>
            <a:r>
              <a:rPr lang="en-GB" sz="900" dirty="0"/>
              <a:t> 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03341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Propose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41768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54577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67387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Publish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31" idx="3"/>
            <a:endCxn id="21" idx="1"/>
          </p:cNvCxnSpPr>
          <p:nvPr/>
        </p:nvCxnSpPr>
        <p:spPr>
          <a:xfrm>
            <a:off x="5623057" y="1987476"/>
            <a:ext cx="818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416150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Schedule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428959" y="1796528"/>
            <a:ext cx="1194098" cy="381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Experiment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0" idx="3"/>
            <a:endCxn id="31" idx="1"/>
          </p:cNvCxnSpPr>
          <p:nvPr/>
        </p:nvCxnSpPr>
        <p:spPr>
          <a:xfrm>
            <a:off x="3610248" y="1987476"/>
            <a:ext cx="818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3"/>
            <a:endCxn id="22" idx="1"/>
          </p:cNvCxnSpPr>
          <p:nvPr/>
        </p:nvCxnSpPr>
        <p:spPr>
          <a:xfrm>
            <a:off x="7635866" y="1987476"/>
            <a:ext cx="818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3" idx="1"/>
          </p:cNvCxnSpPr>
          <p:nvPr/>
        </p:nvCxnSpPr>
        <p:spPr>
          <a:xfrm>
            <a:off x="9648675" y="1987476"/>
            <a:ext cx="818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85062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User Office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71820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Experiment Planning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58578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Instrument Control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45336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Storage System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118853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Publication management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132094" y="4606963"/>
            <a:ext cx="1891168" cy="8525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Analysis environment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0505" y="5647765"/>
            <a:ext cx="602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C00000"/>
                </a:solidFill>
              </a:rPr>
              <a:t>Collect, Connect, Curate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689" y="2658136"/>
            <a:ext cx="5290896" cy="327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/>
          </a:p>
        </p:txBody>
      </p:sp>
      <p:sp>
        <p:nvSpPr>
          <p:cNvPr id="245" name="Google Shape;245;p26"/>
          <p:cNvSpPr txBox="1"/>
          <p:nvPr/>
        </p:nvSpPr>
        <p:spPr>
          <a:xfrm>
            <a:off x="185775" y="97970"/>
            <a:ext cx="6954753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smtClean="0">
                <a:solidFill>
                  <a:srgbClr val="2E2D62"/>
                </a:solidFill>
              </a:rPr>
              <a:t>FAIR Guidelines: Findability</a:t>
            </a:r>
            <a:endParaRPr sz="1600" dirty="0"/>
          </a:p>
        </p:txBody>
      </p:sp>
      <p:sp>
        <p:nvSpPr>
          <p:cNvPr id="246" name="Google Shape;246;p26"/>
          <p:cNvSpPr/>
          <p:nvPr/>
        </p:nvSpPr>
        <p:spPr>
          <a:xfrm>
            <a:off x="80105" y="865842"/>
            <a:ext cx="7072894" cy="5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Metadata catalogues </a:t>
            </a:r>
            <a:endParaRPr sz="2400" dirty="0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Searchable resource where data, </a:t>
            </a:r>
            <a:endParaRPr sz="2400" dirty="0">
              <a:solidFill>
                <a:srgbClr val="626262"/>
              </a:solidFill>
            </a:endParaRPr>
          </a:p>
          <a:p>
            <a:pPr marL="914400" lvl="0"/>
            <a:r>
              <a:rPr lang="en-GB" sz="2400" dirty="0">
                <a:solidFill>
                  <a:srgbClr val="626262"/>
                </a:solidFill>
              </a:rPr>
              <a:t>and associated metadata can be </a:t>
            </a:r>
            <a:endParaRPr lang="en-GB" sz="2400" dirty="0" smtClean="0">
              <a:solidFill>
                <a:srgbClr val="626262"/>
              </a:solidFill>
            </a:endParaRPr>
          </a:p>
          <a:p>
            <a:pPr marL="914400" lvl="0"/>
            <a:r>
              <a:rPr lang="en-GB" sz="2400" dirty="0" smtClean="0">
                <a:solidFill>
                  <a:srgbClr val="626262"/>
                </a:solidFill>
              </a:rPr>
              <a:t>registered </a:t>
            </a:r>
            <a:r>
              <a:rPr lang="en-GB" sz="2400" dirty="0">
                <a:solidFill>
                  <a:srgbClr val="626262"/>
                </a:solidFill>
              </a:rPr>
              <a:t>or </a:t>
            </a:r>
            <a:r>
              <a:rPr lang="en-GB" sz="2400" dirty="0" smtClean="0">
                <a:solidFill>
                  <a:srgbClr val="626262"/>
                </a:solidFill>
              </a:rPr>
              <a:t>indexed</a:t>
            </a: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New use cases being considered</a:t>
            </a:r>
            <a:endParaRPr sz="2400"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Search for humans: graphical user interfaces</a:t>
            </a: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Search for machines: common Application </a:t>
            </a:r>
            <a:endParaRPr lang="en-GB" sz="2400" dirty="0" smtClean="0">
              <a:solidFill>
                <a:srgbClr val="626262"/>
              </a:solidFill>
            </a:endParaRPr>
          </a:p>
          <a:p>
            <a:pPr marL="533400" lvl="1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</a:pPr>
            <a:r>
              <a:rPr lang="en-GB" sz="2400" dirty="0">
                <a:solidFill>
                  <a:srgbClr val="626262"/>
                </a:solidFill>
              </a:rPr>
              <a:t> </a:t>
            </a:r>
            <a:r>
              <a:rPr lang="en-GB" sz="2400" dirty="0" smtClean="0">
                <a:solidFill>
                  <a:srgbClr val="626262"/>
                </a:solidFill>
              </a:rPr>
              <a:t>    Programming </a:t>
            </a:r>
            <a:r>
              <a:rPr lang="en-GB" sz="2400" dirty="0">
                <a:solidFill>
                  <a:srgbClr val="626262"/>
                </a:solidFill>
              </a:rPr>
              <a:t>Interface</a:t>
            </a:r>
            <a:endParaRPr sz="2400" dirty="0">
              <a:solidFill>
                <a:srgbClr val="626262"/>
              </a:solidFill>
            </a:endParaRPr>
          </a:p>
          <a:p>
            <a:pPr marL="12573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Integration with EOSC services</a:t>
            </a:r>
            <a:endParaRPr sz="2400" dirty="0">
              <a:solidFill>
                <a:srgbClr val="626262"/>
              </a:solidFill>
            </a:endParaRPr>
          </a:p>
          <a:p>
            <a:pPr marL="876300" lvl="1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Integration with catalogues in other domains</a:t>
            </a:r>
            <a:endParaRPr sz="2400" dirty="0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7218957" y="59169"/>
            <a:ext cx="5016000" cy="24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F1. (meta)data are assigned </a:t>
            </a:r>
            <a:r>
              <a:rPr lang="en-GB" b="1" dirty="0">
                <a:solidFill>
                  <a:srgbClr val="434343"/>
                </a:solidFill>
              </a:rPr>
              <a:t>a globally unique and persistent identifier</a:t>
            </a:r>
            <a:endParaRPr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F2. data are described with </a:t>
            </a:r>
            <a:r>
              <a:rPr lang="en-GB" b="1" dirty="0">
                <a:solidFill>
                  <a:srgbClr val="434343"/>
                </a:solidFill>
              </a:rPr>
              <a:t>rich metadata</a:t>
            </a:r>
            <a:r>
              <a:rPr lang="en-GB" dirty="0">
                <a:solidFill>
                  <a:srgbClr val="434343"/>
                </a:solidFill>
              </a:rPr>
              <a:t> (defined by R1 below)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F3. metadata clearly and </a:t>
            </a:r>
            <a:r>
              <a:rPr lang="en-GB" b="1" dirty="0">
                <a:solidFill>
                  <a:srgbClr val="434343"/>
                </a:solidFill>
              </a:rPr>
              <a:t>explicitly include the identifier</a:t>
            </a:r>
            <a:r>
              <a:rPr lang="en-GB" dirty="0">
                <a:solidFill>
                  <a:srgbClr val="434343"/>
                </a:solidFill>
              </a:rPr>
              <a:t> of the data it describes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F4. (meta)data are registered or indexed in a </a:t>
            </a:r>
            <a:r>
              <a:rPr lang="en-GB" b="1" dirty="0">
                <a:solidFill>
                  <a:srgbClr val="434343"/>
                </a:solidFill>
              </a:rPr>
              <a:t>searchable resource</a:t>
            </a:r>
            <a:endParaRPr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7154225" y="170575"/>
            <a:ext cx="4905000" cy="23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97" y="1123787"/>
            <a:ext cx="1286439" cy="77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161" y="2245650"/>
            <a:ext cx="1102675" cy="110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roup 81"/>
          <p:cNvGrpSpPr>
            <a:grpSpLocks/>
          </p:cNvGrpSpPr>
          <p:nvPr/>
        </p:nvGrpSpPr>
        <p:grpSpPr bwMode="auto">
          <a:xfrm>
            <a:off x="7154225" y="2658136"/>
            <a:ext cx="4905000" cy="3356714"/>
            <a:chOff x="3071837" y="1760538"/>
            <a:chExt cx="5072063" cy="3643312"/>
          </a:xfrm>
        </p:grpSpPr>
        <p:sp>
          <p:nvSpPr>
            <p:cNvPr id="51" name="Rounded Rectangle 50"/>
            <p:cNvSpPr/>
            <p:nvPr/>
          </p:nvSpPr>
          <p:spPr>
            <a:xfrm>
              <a:off x="4429453" y="2546997"/>
              <a:ext cx="999215" cy="498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Investigation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429453" y="1760538"/>
              <a:ext cx="999215" cy="500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Publication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787069" y="1760538"/>
              <a:ext cx="999215" cy="500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Keyword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71837" y="1760538"/>
              <a:ext cx="1000482" cy="500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Topic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787069" y="3332137"/>
              <a:ext cx="999215" cy="500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Sample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143418" y="3332137"/>
              <a:ext cx="1000482" cy="500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Sample Parameter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429453" y="3332137"/>
              <a:ext cx="999215" cy="5001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Dataset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787069" y="4118596"/>
              <a:ext cx="999215" cy="498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Dataset Parameter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429453" y="4118596"/>
              <a:ext cx="999215" cy="498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 err="1">
                  <a:solidFill>
                    <a:schemeClr val="bg1"/>
                  </a:solidFill>
                </a:rPr>
                <a:t>Datafile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787069" y="4903735"/>
              <a:ext cx="999215" cy="500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 err="1">
                  <a:solidFill>
                    <a:schemeClr val="bg1"/>
                  </a:solidFill>
                </a:rPr>
                <a:t>Datafile</a:t>
              </a:r>
              <a:r>
                <a:rPr lang="en-GB" sz="1050" dirty="0">
                  <a:solidFill>
                    <a:schemeClr val="bg1"/>
                  </a:solidFill>
                </a:rPr>
                <a:t> Parameter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787069" y="2546997"/>
              <a:ext cx="999215" cy="498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Investigator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5429068" y="2260252"/>
              <a:ext cx="357601" cy="358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0"/>
              <a:endCxn id="52" idx="2"/>
            </p:cNvCxnSpPr>
            <p:nvPr/>
          </p:nvCxnSpPr>
          <p:spPr>
            <a:xfrm rot="5400000" flipH="1" flipV="1">
              <a:off x="4785255" y="2402558"/>
              <a:ext cx="286345" cy="2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10800000">
              <a:off x="4072319" y="2260653"/>
              <a:ext cx="357134" cy="28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61" idx="1"/>
            </p:cNvCxnSpPr>
            <p:nvPr/>
          </p:nvCxnSpPr>
          <p:spPr>
            <a:xfrm>
              <a:off x="5428668" y="2795075"/>
              <a:ext cx="358401" cy="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428668" y="3045792"/>
              <a:ext cx="358401" cy="28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3"/>
              <a:endCxn id="56" idx="1"/>
            </p:cNvCxnSpPr>
            <p:nvPr/>
          </p:nvCxnSpPr>
          <p:spPr>
            <a:xfrm>
              <a:off x="6786284" y="3581534"/>
              <a:ext cx="357134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1" idx="2"/>
              <a:endCxn id="57" idx="0"/>
            </p:cNvCxnSpPr>
            <p:nvPr/>
          </p:nvCxnSpPr>
          <p:spPr>
            <a:xfrm rot="5400000">
              <a:off x="4785255" y="3187698"/>
              <a:ext cx="286345" cy="2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55" idx="1"/>
            </p:cNvCxnSpPr>
            <p:nvPr/>
          </p:nvCxnSpPr>
          <p:spPr>
            <a:xfrm>
              <a:off x="5428668" y="3581534"/>
              <a:ext cx="358401" cy="1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428668" y="3832251"/>
              <a:ext cx="358401" cy="28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7" idx="2"/>
              <a:endCxn id="59" idx="0"/>
            </p:cNvCxnSpPr>
            <p:nvPr/>
          </p:nvCxnSpPr>
          <p:spPr>
            <a:xfrm rot="5400000">
              <a:off x="4785255" y="3974157"/>
              <a:ext cx="286345" cy="2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28668" y="4617391"/>
              <a:ext cx="358401" cy="28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4429453" y="4903735"/>
              <a:ext cx="999215" cy="50011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Related </a:t>
              </a:r>
              <a:r>
                <a:rPr lang="en-GB" sz="1050" dirty="0" err="1">
                  <a:solidFill>
                    <a:schemeClr val="bg1"/>
                  </a:solidFill>
                </a:rPr>
                <a:t>Datafile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143418" y="4118596"/>
              <a:ext cx="1000482" cy="4987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Parameter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71837" y="2546997"/>
              <a:ext cx="1000482" cy="4987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54000" rIns="54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chemeClr val="bg1"/>
                  </a:solidFill>
                </a:rPr>
                <a:t>Authorisation</a:t>
              </a:r>
            </a:p>
          </p:txBody>
        </p:sp>
        <p:cxnSp>
          <p:nvCxnSpPr>
            <p:cNvPr id="76" name="Straight Arrow Connector 75"/>
            <p:cNvCxnSpPr>
              <a:stCxn id="59" idx="2"/>
              <a:endCxn id="73" idx="0"/>
            </p:cNvCxnSpPr>
            <p:nvPr/>
          </p:nvCxnSpPr>
          <p:spPr>
            <a:xfrm rot="5400000">
              <a:off x="4784595" y="4759957"/>
              <a:ext cx="287665" cy="2533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4" idx="0"/>
            </p:cNvCxnSpPr>
            <p:nvPr/>
          </p:nvCxnSpPr>
          <p:spPr>
            <a:xfrm rot="5400000">
              <a:off x="7501120" y="3974790"/>
              <a:ext cx="286345" cy="1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8" idx="3"/>
              <a:endCxn id="74" idx="1"/>
            </p:cNvCxnSpPr>
            <p:nvPr/>
          </p:nvCxnSpPr>
          <p:spPr>
            <a:xfrm>
              <a:off x="6786284" y="4366674"/>
              <a:ext cx="357134" cy="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6786051" y="4617624"/>
              <a:ext cx="357601" cy="3571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5" idx="3"/>
              <a:endCxn id="51" idx="1"/>
            </p:cNvCxnSpPr>
            <p:nvPr/>
          </p:nvCxnSpPr>
          <p:spPr>
            <a:xfrm>
              <a:off x="4072319" y="2795075"/>
              <a:ext cx="357134" cy="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072319" y="3045792"/>
              <a:ext cx="357134" cy="28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08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403340" y="345182"/>
            <a:ext cx="116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rgbClr val="2E2D62"/>
                </a:solidFill>
              </a:rPr>
              <a:t>   Accessibility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27475" y="1401207"/>
            <a:ext cx="10719600" cy="53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Metadata catalogues </a:t>
            </a:r>
            <a:endParaRPr sz="2400" dirty="0">
              <a:solidFill>
                <a:srgbClr val="62626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○"/>
            </a:pPr>
            <a:r>
              <a:rPr lang="en-GB" sz="2400" dirty="0">
                <a:solidFill>
                  <a:srgbClr val="626262"/>
                </a:solidFill>
              </a:rPr>
              <a:t>Authentication and authorisation</a:t>
            </a: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○"/>
            </a:pPr>
            <a:r>
              <a:rPr lang="en-GB" sz="2400" dirty="0">
                <a:solidFill>
                  <a:srgbClr val="626262"/>
                </a:solidFill>
              </a:rPr>
              <a:t>DOI for datasets </a:t>
            </a:r>
            <a:endParaRPr sz="2400" dirty="0">
              <a:solidFill>
                <a:srgbClr val="62626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○"/>
            </a:pPr>
            <a:r>
              <a:rPr lang="en-GB" sz="2400" dirty="0">
                <a:solidFill>
                  <a:srgbClr val="626262"/>
                </a:solidFill>
              </a:rPr>
              <a:t>Landing pages with metadata</a:t>
            </a:r>
            <a:endParaRPr sz="2400" dirty="0">
              <a:solidFill>
                <a:srgbClr val="626262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■"/>
            </a:pPr>
            <a:r>
              <a:rPr lang="en-GB" sz="2400" dirty="0">
                <a:solidFill>
                  <a:srgbClr val="626262"/>
                </a:solidFill>
              </a:rPr>
              <a:t>Methods to access data if open</a:t>
            </a:r>
            <a:endParaRPr sz="2400" dirty="0">
              <a:solidFill>
                <a:srgbClr val="62626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○"/>
            </a:pPr>
            <a:r>
              <a:rPr lang="en-GB" sz="2400" dirty="0">
                <a:solidFill>
                  <a:srgbClr val="626262"/>
                </a:solidFill>
              </a:rPr>
              <a:t>Are identifiers needed at other levels?</a:t>
            </a:r>
            <a:endParaRPr sz="2400" dirty="0">
              <a:solidFill>
                <a:srgbClr val="626262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■"/>
            </a:pPr>
            <a:r>
              <a:rPr lang="en-GB" sz="2400" dirty="0">
                <a:solidFill>
                  <a:srgbClr val="626262"/>
                </a:solidFill>
              </a:rPr>
              <a:t>DOIs for visits?</a:t>
            </a:r>
            <a:endParaRPr sz="2400" dirty="0">
              <a:solidFill>
                <a:srgbClr val="626262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■"/>
            </a:pPr>
            <a:r>
              <a:rPr lang="en-GB" sz="2400" dirty="0">
                <a:solidFill>
                  <a:srgbClr val="626262"/>
                </a:solidFill>
              </a:rPr>
              <a:t>DOIs for </a:t>
            </a:r>
            <a:r>
              <a:rPr lang="en-GB" sz="2400" dirty="0" err="1">
                <a:solidFill>
                  <a:srgbClr val="626262"/>
                </a:solidFill>
              </a:rPr>
              <a:t>datafiles</a:t>
            </a:r>
            <a:r>
              <a:rPr lang="en-GB" sz="2400" dirty="0">
                <a:solidFill>
                  <a:srgbClr val="626262"/>
                </a:solidFill>
              </a:rPr>
              <a:t>?</a:t>
            </a: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26262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7059250" y="0"/>
            <a:ext cx="51327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34343"/>
                </a:solidFill>
              </a:rPr>
              <a:t>A1. (meta)data are </a:t>
            </a:r>
            <a:r>
              <a:rPr lang="en-GB" sz="1600" b="1" dirty="0">
                <a:solidFill>
                  <a:srgbClr val="434343"/>
                </a:solidFill>
              </a:rPr>
              <a:t>retrievable</a:t>
            </a:r>
            <a:r>
              <a:rPr lang="en-GB" sz="1600" dirty="0">
                <a:solidFill>
                  <a:srgbClr val="434343"/>
                </a:solidFill>
              </a:rPr>
              <a:t> by their </a:t>
            </a:r>
            <a:r>
              <a:rPr lang="en-GB" sz="1600" b="1" dirty="0">
                <a:solidFill>
                  <a:srgbClr val="434343"/>
                </a:solidFill>
              </a:rPr>
              <a:t>identifier</a:t>
            </a:r>
            <a:r>
              <a:rPr lang="en-GB" sz="1600" dirty="0">
                <a:solidFill>
                  <a:srgbClr val="434343"/>
                </a:solidFill>
              </a:rPr>
              <a:t> using a </a:t>
            </a:r>
            <a:r>
              <a:rPr lang="en-GB" sz="1600" b="1" dirty="0">
                <a:solidFill>
                  <a:srgbClr val="434343"/>
                </a:solidFill>
              </a:rPr>
              <a:t>standardized communications protocol</a:t>
            </a:r>
            <a:endParaRPr sz="1600"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34343"/>
                </a:solidFill>
              </a:rPr>
              <a:t>A1.1 the </a:t>
            </a:r>
            <a:r>
              <a:rPr lang="en-GB" sz="1600" b="1" dirty="0">
                <a:solidFill>
                  <a:srgbClr val="434343"/>
                </a:solidFill>
              </a:rPr>
              <a:t>protocol is open, free, and universally implementable</a:t>
            </a:r>
            <a:endParaRPr sz="1600"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434343"/>
                </a:solidFill>
              </a:rPr>
              <a:t>A1.2 the protocol allows for an </a:t>
            </a:r>
            <a:r>
              <a:rPr lang="en-GB" sz="1600" b="1" dirty="0">
                <a:solidFill>
                  <a:srgbClr val="434343"/>
                </a:solidFill>
              </a:rPr>
              <a:t>authentication and authorization</a:t>
            </a:r>
            <a:r>
              <a:rPr lang="en-GB" sz="1600" dirty="0">
                <a:solidFill>
                  <a:srgbClr val="434343"/>
                </a:solidFill>
              </a:rPr>
              <a:t> procedure, where necessary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rgbClr val="434343"/>
                </a:solidFill>
              </a:rPr>
              <a:t>A2. </a:t>
            </a:r>
            <a:r>
              <a:rPr lang="en-GB" sz="1600" b="1" dirty="0">
                <a:solidFill>
                  <a:srgbClr val="434343"/>
                </a:solidFill>
              </a:rPr>
              <a:t>metadata are accessible</a:t>
            </a:r>
            <a:r>
              <a:rPr lang="en-GB" sz="1600" dirty="0">
                <a:solidFill>
                  <a:srgbClr val="434343"/>
                </a:solidFill>
              </a:rPr>
              <a:t>, even when the data are no longer available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6758025" y="-33300"/>
            <a:ext cx="5330100" cy="2696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381" y="3791019"/>
            <a:ext cx="1017550" cy="6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2463" y="3541913"/>
            <a:ext cx="1102675" cy="11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99342" y="5748811"/>
            <a:ext cx="244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Alejandra Gonzalez-Beltran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640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403350" y="1260500"/>
            <a:ext cx="11587800" cy="55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E5DF8"/>
                </a:solidFill>
              </a:rPr>
              <a:t>Your data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Rich descriptions, provenance, standards</a:t>
            </a: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E5DF8"/>
                </a:solidFill>
              </a:rPr>
              <a:t>Others’ data</a:t>
            </a:r>
            <a:endParaRPr sz="3200" b="1" dirty="0">
              <a:solidFill>
                <a:srgbClr val="1E5DF8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Data usage license</a:t>
            </a:r>
            <a:endParaRPr sz="2400"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All the above</a:t>
            </a:r>
            <a:endParaRPr sz="2400" dirty="0">
              <a:solidFill>
                <a:srgbClr val="626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E5DF8"/>
                </a:solidFill>
              </a:rPr>
              <a:t>Facilities / Institutional Policies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Embargo periods</a:t>
            </a:r>
            <a:endParaRPr sz="2400" dirty="0">
              <a:solidFill>
                <a:srgbClr val="626262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sz="2400" dirty="0">
                <a:solidFill>
                  <a:srgbClr val="626262"/>
                </a:solidFill>
              </a:rPr>
              <a:t>Licenses</a:t>
            </a:r>
            <a:endParaRPr sz="2400" dirty="0">
              <a:solidFill>
                <a:srgbClr val="626262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28"/>
          <p:cNvSpPr txBox="1"/>
          <p:nvPr/>
        </p:nvSpPr>
        <p:spPr>
          <a:xfrm>
            <a:off x="403340" y="345182"/>
            <a:ext cx="116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rgbClr val="2E2D62"/>
                </a:solidFill>
              </a:rPr>
              <a:t>   Reusability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4059036" y="5710468"/>
            <a:ext cx="71817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Matthews, Brian. Draft extended data policy framework for Photon and Neutron RIs. (</a:t>
            </a:r>
            <a:r>
              <a:rPr lang="en-GB" sz="1400" dirty="0" err="1"/>
              <a:t>Zenodo</a:t>
            </a:r>
            <a:r>
              <a:rPr lang="en-GB" sz="1400" dirty="0"/>
              <a:t>, 2020).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u="sng" dirty="0">
                <a:solidFill>
                  <a:schemeClr val="hlink"/>
                </a:solidFill>
                <a:hlinkClick r:id="rId3"/>
              </a:rPr>
              <a:t>https://doi.org/10.5281/zenodo.4014811</a:t>
            </a:r>
            <a:r>
              <a:rPr lang="en-GB" sz="1400" dirty="0"/>
              <a:t> </a:t>
            </a:r>
            <a:endParaRPr sz="1400" dirty="0"/>
          </a:p>
        </p:txBody>
      </p:sp>
      <p:sp>
        <p:nvSpPr>
          <p:cNvPr id="275" name="Google Shape;275;p28"/>
          <p:cNvSpPr txBox="1"/>
          <p:nvPr/>
        </p:nvSpPr>
        <p:spPr>
          <a:xfrm>
            <a:off x="5049150" y="4907068"/>
            <a:ext cx="73983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Gotz, Andy, Perrin, Jean-Francois, </a:t>
            </a:r>
            <a:r>
              <a:rPr lang="en-GB" sz="1400" dirty="0" err="1"/>
              <a:t>Fangohr</a:t>
            </a:r>
            <a:r>
              <a:rPr lang="en-GB" sz="1400" dirty="0"/>
              <a:t>, Hans, </a:t>
            </a:r>
            <a:r>
              <a:rPr lang="en-GB" sz="1400" dirty="0" err="1"/>
              <a:t>Salvat</a:t>
            </a:r>
            <a:r>
              <a:rPr lang="en-GB" sz="1400" dirty="0"/>
              <a:t>, Daniel, </a:t>
            </a:r>
            <a:r>
              <a:rPr lang="en-GB" sz="1400" dirty="0" err="1"/>
              <a:t>Gliksohn</a:t>
            </a:r>
            <a:r>
              <a:rPr lang="en-GB" sz="1400" dirty="0"/>
              <a:t>, Florian, Markvardsen, Anders, et al. (2020). </a:t>
            </a:r>
            <a:r>
              <a:rPr lang="en-GB" sz="1400" dirty="0" err="1"/>
              <a:t>PaNOSC</a:t>
            </a:r>
            <a:r>
              <a:rPr lang="en-GB" sz="1400" dirty="0"/>
              <a:t> FAIR Research Data Policy framework. </a:t>
            </a:r>
            <a:r>
              <a:rPr lang="en-GB" sz="1400" dirty="0" err="1"/>
              <a:t>Zenodo</a:t>
            </a:r>
            <a:r>
              <a:rPr lang="en-GB" sz="1400" dirty="0"/>
              <a:t>. </a:t>
            </a:r>
            <a:r>
              <a:rPr lang="en-GB" sz="1400" dirty="0" err="1"/>
              <a:t>doi</a:t>
            </a:r>
            <a:r>
              <a:rPr lang="en-GB" sz="1400" dirty="0"/>
              <a:t>: </a:t>
            </a:r>
            <a:r>
              <a:rPr lang="en-GB" sz="1400" u="sng" dirty="0">
                <a:solidFill>
                  <a:schemeClr val="hlink"/>
                </a:solidFill>
                <a:hlinkClick r:id="rId4"/>
              </a:rPr>
              <a:t>https://doi.org/10.5281/zenodo.3862701</a:t>
            </a:r>
            <a:r>
              <a:rPr lang="en-GB" sz="1400" dirty="0"/>
              <a:t>  </a:t>
            </a:r>
            <a:endParaRPr sz="1400" dirty="0"/>
          </a:p>
        </p:txBody>
      </p:sp>
      <p:sp>
        <p:nvSpPr>
          <p:cNvPr id="276" name="Google Shape;276;p28"/>
          <p:cNvSpPr txBox="1"/>
          <p:nvPr/>
        </p:nvSpPr>
        <p:spPr>
          <a:xfrm>
            <a:off x="6576425" y="38375"/>
            <a:ext cx="5690400" cy="225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R1. meta(data) are </a:t>
            </a:r>
            <a:r>
              <a:rPr lang="en-GB" sz="1600" b="1" dirty="0"/>
              <a:t>richly described</a:t>
            </a:r>
            <a:r>
              <a:rPr lang="en-GB" sz="1600" dirty="0"/>
              <a:t> with a plurality of accurate and relevant attributes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R1.1. (meta)data are released with a clear and accessible </a:t>
            </a:r>
            <a:r>
              <a:rPr lang="en-GB" sz="1600" b="1" dirty="0"/>
              <a:t>data usage license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/>
              <a:t>R1.2. (meta)data are associated with </a:t>
            </a:r>
            <a:r>
              <a:rPr lang="en-GB" sz="1600" b="1" dirty="0"/>
              <a:t>detailed provenance</a:t>
            </a:r>
            <a:endParaRPr sz="16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/>
              <a:t>R1.3. (meta)data meet </a:t>
            </a:r>
            <a:r>
              <a:rPr lang="en-GB" sz="1600" b="1" dirty="0"/>
              <a:t>domain-relevant community standards</a:t>
            </a:r>
            <a:endParaRPr sz="1600" b="1" dirty="0"/>
          </a:p>
        </p:txBody>
      </p:sp>
      <p:sp>
        <p:nvSpPr>
          <p:cNvPr id="277" name="Google Shape;277;p28"/>
          <p:cNvSpPr/>
          <p:nvPr/>
        </p:nvSpPr>
        <p:spPr>
          <a:xfrm>
            <a:off x="6468425" y="18175"/>
            <a:ext cx="5690400" cy="23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5769000" y="4163372"/>
            <a:ext cx="64503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Ashton, Alun, Da Graca Ramos, Silvia, Matthews, Brian, </a:t>
            </a:r>
            <a:r>
              <a:rPr lang="en-GB" sz="1400" dirty="0" err="1"/>
              <a:t>Salvat</a:t>
            </a:r>
            <a:r>
              <a:rPr lang="en-GB" sz="1400" dirty="0"/>
              <a:t>, Daniel, &amp; Sander, Knut. (2019, December 19). </a:t>
            </a:r>
            <a:r>
              <a:rPr lang="en-GB" sz="1400" dirty="0" err="1"/>
              <a:t>ExPaNDS</a:t>
            </a:r>
            <a:r>
              <a:rPr lang="en-GB" sz="1400" dirty="0"/>
              <a:t> Data Landscaping Survey. </a:t>
            </a:r>
            <a:r>
              <a:rPr lang="en-GB" sz="1400" dirty="0" err="1"/>
              <a:t>Zenodo</a:t>
            </a:r>
            <a:r>
              <a:rPr lang="en-GB" sz="1400" dirty="0"/>
              <a:t>. </a:t>
            </a:r>
            <a:r>
              <a:rPr lang="en-GB" sz="1400" u="sng" dirty="0">
                <a:solidFill>
                  <a:schemeClr val="hlink"/>
                </a:solidFill>
                <a:hlinkClick r:id="rId5"/>
              </a:rPr>
              <a:t>http://doi.org/10.5281/zenodo.3673811</a:t>
            </a:r>
            <a:r>
              <a:rPr lang="en-GB" sz="1400" dirty="0"/>
              <a:t> </a:t>
            </a:r>
            <a:endParaRPr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4199" y="5679264"/>
            <a:ext cx="244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Alejandra Gonzalez-Beltran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694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/>
        </p:nvSpPr>
        <p:spPr>
          <a:xfrm>
            <a:off x="70280" y="225657"/>
            <a:ext cx="116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 smtClean="0">
                <a:solidFill>
                  <a:srgbClr val="2E2D62"/>
                </a:solidFill>
              </a:rPr>
              <a:t>FAIR Guidelines: </a:t>
            </a:r>
            <a:r>
              <a:rPr lang="en-GB" sz="3600" b="1" dirty="0" smtClean="0">
                <a:solidFill>
                  <a:srgbClr val="2E2D62"/>
                </a:solidFill>
              </a:rPr>
              <a:t>Interoperability</a:t>
            </a:r>
            <a:endParaRPr sz="1400" dirty="0"/>
          </a:p>
        </p:txBody>
      </p:sp>
      <p:sp>
        <p:nvSpPr>
          <p:cNvPr id="327" name="Google Shape;327;p32"/>
          <p:cNvSpPr txBox="1"/>
          <p:nvPr/>
        </p:nvSpPr>
        <p:spPr>
          <a:xfrm>
            <a:off x="4891950" y="4411738"/>
            <a:ext cx="4001700" cy="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Common web services and Application Programming Interfaces (APIs) for data discovery, data access and data exchange</a:t>
            </a:r>
            <a:endParaRPr sz="1800"/>
          </a:p>
        </p:txBody>
      </p:sp>
      <p:sp>
        <p:nvSpPr>
          <p:cNvPr id="328" name="Google Shape;328;p32"/>
          <p:cNvSpPr txBox="1"/>
          <p:nvPr/>
        </p:nvSpPr>
        <p:spPr>
          <a:xfrm>
            <a:off x="4891950" y="3556550"/>
            <a:ext cx="38463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Common data formats for different types of data and metadata </a:t>
            </a:r>
            <a:endParaRPr sz="1800"/>
          </a:p>
        </p:txBody>
      </p:sp>
      <p:sp>
        <p:nvSpPr>
          <p:cNvPr id="329" name="Google Shape;329;p32"/>
          <p:cNvSpPr txBox="1"/>
          <p:nvPr/>
        </p:nvSpPr>
        <p:spPr>
          <a:xfrm>
            <a:off x="4891950" y="2436825"/>
            <a:ext cx="3298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Common data schemas and validation processes</a:t>
            </a:r>
            <a:endParaRPr sz="1800" dirty="0"/>
          </a:p>
        </p:txBody>
      </p:sp>
      <p:sp>
        <p:nvSpPr>
          <p:cNvPr id="330" name="Google Shape;330;p32"/>
          <p:cNvSpPr txBox="1"/>
          <p:nvPr/>
        </p:nvSpPr>
        <p:spPr>
          <a:xfrm>
            <a:off x="4891950" y="1379175"/>
            <a:ext cx="32982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Common vocabularies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and mappings</a:t>
            </a:r>
            <a:endParaRPr sz="1800" dirty="0"/>
          </a:p>
        </p:txBody>
      </p:sp>
      <p:sp>
        <p:nvSpPr>
          <p:cNvPr id="333" name="Google Shape;333;p32"/>
          <p:cNvSpPr txBox="1"/>
          <p:nvPr/>
        </p:nvSpPr>
        <p:spPr>
          <a:xfrm>
            <a:off x="8738250" y="4411738"/>
            <a:ext cx="3298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WP3 - implementation of common search API</a:t>
            </a:r>
            <a:endParaRPr sz="1800"/>
          </a:p>
        </p:txBody>
      </p:sp>
      <p:sp>
        <p:nvSpPr>
          <p:cNvPr id="334" name="Google Shape;334;p32"/>
          <p:cNvSpPr txBox="1"/>
          <p:nvPr/>
        </p:nvSpPr>
        <p:spPr>
          <a:xfrm>
            <a:off x="8686800" y="1378238"/>
            <a:ext cx="334965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WP2 &amp; WP3 - work on vocabularies framework &amp; ontologies</a:t>
            </a:r>
            <a:endParaRPr sz="1800" dirty="0"/>
          </a:p>
        </p:txBody>
      </p:sp>
      <p:sp>
        <p:nvSpPr>
          <p:cNvPr id="335" name="Google Shape;335;p32"/>
          <p:cNvSpPr txBox="1"/>
          <p:nvPr/>
        </p:nvSpPr>
        <p:spPr>
          <a:xfrm>
            <a:off x="8738250" y="2436825"/>
            <a:ext cx="3298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Use of </a:t>
            </a:r>
            <a:r>
              <a:rPr lang="en-GB" sz="1800" dirty="0" err="1"/>
              <a:t>NeXuS</a:t>
            </a:r>
            <a:r>
              <a:rPr lang="en-GB" sz="1800" dirty="0"/>
              <a:t> and its application definitions at facilities</a:t>
            </a:r>
            <a:endParaRPr sz="1800" dirty="0"/>
          </a:p>
        </p:txBody>
      </p:sp>
      <p:sp>
        <p:nvSpPr>
          <p:cNvPr id="336" name="Google Shape;336;p32"/>
          <p:cNvSpPr txBox="1"/>
          <p:nvPr/>
        </p:nvSpPr>
        <p:spPr>
          <a:xfrm>
            <a:off x="8789850" y="3556550"/>
            <a:ext cx="32982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 of HDF5 format and metadata catalogues</a:t>
            </a:r>
            <a:endParaRPr sz="1800"/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1176263"/>
            <a:ext cx="3981125" cy="44505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80846" y="5791200"/>
            <a:ext cx="244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Alejandra Gonzalez-Beltran</a:t>
            </a:r>
            <a:endParaRPr lang="en-GB" sz="1600" i="1" dirty="0"/>
          </a:p>
        </p:txBody>
      </p:sp>
      <p:sp>
        <p:nvSpPr>
          <p:cNvPr id="16" name="Google Shape;290;p29"/>
          <p:cNvSpPr txBox="1"/>
          <p:nvPr/>
        </p:nvSpPr>
        <p:spPr>
          <a:xfrm>
            <a:off x="6670225" y="-19419"/>
            <a:ext cx="5461200" cy="1028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dirty="0"/>
              <a:t>I1. (meta)data use a </a:t>
            </a:r>
            <a:r>
              <a:rPr lang="en-GB" sz="1100" b="1" dirty="0"/>
              <a:t>formal, accessible, shared, and broadly applicable language for knowledge representation</a:t>
            </a:r>
            <a:r>
              <a:rPr lang="en-GB" sz="1100" dirty="0"/>
              <a:t>.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dirty="0"/>
              <a:t>I2. (meta)data use </a:t>
            </a:r>
            <a:r>
              <a:rPr lang="en-GB" sz="1100" b="1" dirty="0"/>
              <a:t>vocabularies</a:t>
            </a:r>
            <a:r>
              <a:rPr lang="en-GB" sz="1100" dirty="0"/>
              <a:t> that follow FAIR principles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dirty="0"/>
              <a:t>I3. (meta)data include </a:t>
            </a:r>
            <a:r>
              <a:rPr lang="en-GB" sz="1100" b="1" dirty="0"/>
              <a:t>qualified references</a:t>
            </a:r>
            <a:r>
              <a:rPr lang="en-GB" sz="1100" dirty="0"/>
              <a:t> to other (meta)data</a:t>
            </a:r>
            <a:endParaRPr sz="1100" dirty="0"/>
          </a:p>
        </p:txBody>
      </p:sp>
      <p:sp>
        <p:nvSpPr>
          <p:cNvPr id="17" name="Google Shape;291;p29"/>
          <p:cNvSpPr/>
          <p:nvPr/>
        </p:nvSpPr>
        <p:spPr>
          <a:xfrm>
            <a:off x="6567325" y="63575"/>
            <a:ext cx="5564100" cy="122799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304864" y="58862"/>
            <a:ext cx="116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smtClean="0">
                <a:solidFill>
                  <a:srgbClr val="2E2D62"/>
                </a:solidFill>
              </a:rPr>
              <a:t>T2.4: </a:t>
            </a:r>
            <a:r>
              <a:rPr lang="en-GB" sz="4400" b="1" dirty="0" smtClean="0">
                <a:solidFill>
                  <a:srgbClr val="2E2D62"/>
                </a:solidFill>
              </a:rPr>
              <a:t>FAIR </a:t>
            </a:r>
            <a:r>
              <a:rPr lang="en-GB" sz="4400" b="1" dirty="0" smtClean="0">
                <a:solidFill>
                  <a:srgbClr val="2E2D62"/>
                </a:solidFill>
              </a:rPr>
              <a:t>Guidelines: Resource </a:t>
            </a:r>
            <a:r>
              <a:rPr lang="en-GB" sz="4400" b="1" dirty="0">
                <a:solidFill>
                  <a:srgbClr val="2E2D62"/>
                </a:solidFill>
              </a:rPr>
              <a:t>Identification</a:t>
            </a:r>
            <a:endParaRPr dirty="0"/>
          </a:p>
        </p:txBody>
      </p:sp>
      <p:sp>
        <p:nvSpPr>
          <p:cNvPr id="212" name="Google Shape;212;p23"/>
          <p:cNvSpPr/>
          <p:nvPr/>
        </p:nvSpPr>
        <p:spPr>
          <a:xfrm>
            <a:off x="132961" y="1002359"/>
            <a:ext cx="3884622" cy="397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1E5DF8"/>
                </a:solidFill>
              </a:rPr>
              <a:t>Persistent Identifier </a:t>
            </a:r>
            <a:r>
              <a:rPr lang="en-GB" sz="2400" b="1" dirty="0">
                <a:solidFill>
                  <a:srgbClr val="1E5DF8"/>
                </a:solidFill>
              </a:rPr>
              <a:t>(PID)</a:t>
            </a:r>
            <a:endParaRPr sz="2400" b="1" dirty="0">
              <a:solidFill>
                <a:srgbClr val="1E5DF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E5DF8"/>
                </a:solidFill>
              </a:rPr>
              <a:t>Services</a:t>
            </a:r>
            <a:endParaRPr sz="2400" b="1" dirty="0">
              <a:solidFill>
                <a:srgbClr val="1E5DF8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Purpose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Scope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Technology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Governance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Metadata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>
                <a:solidFill>
                  <a:srgbClr val="626262"/>
                </a:solidFill>
              </a:rPr>
              <a:t>Cost</a:t>
            </a:r>
            <a:endParaRPr dirty="0">
              <a:solidFill>
                <a:srgbClr val="62626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r>
              <a:rPr lang="en-GB" dirty="0" smtClean="0">
                <a:solidFill>
                  <a:srgbClr val="626262"/>
                </a:solidFill>
              </a:rPr>
              <a:t>Uptake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endParaRPr lang="en-GB" dirty="0">
              <a:solidFill>
                <a:srgbClr val="62626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</a:pPr>
            <a:r>
              <a:rPr lang="en-GB" dirty="0" smtClean="0">
                <a:solidFill>
                  <a:srgbClr val="626262"/>
                </a:solidFill>
              </a:rPr>
              <a:t>What are the best choices for Facilities?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</a:pPr>
            <a:endParaRPr lang="en-GB" dirty="0">
              <a:solidFill>
                <a:srgbClr val="62626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2400"/>
            </a:pPr>
            <a:r>
              <a:rPr lang="en-GB" sz="2400" b="1" dirty="0">
                <a:solidFill>
                  <a:srgbClr val="1E5DF8"/>
                </a:solidFill>
              </a:rPr>
              <a:t>EOSC PID Policy</a:t>
            </a:r>
            <a:endParaRPr sz="2400" b="1" dirty="0">
              <a:solidFill>
                <a:srgbClr val="1E5DF8"/>
              </a:solidFill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15257"/>
          <a:stretch/>
        </p:blipFill>
        <p:spPr>
          <a:xfrm>
            <a:off x="3973964" y="856499"/>
            <a:ext cx="7095655" cy="3629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0" y="5176345"/>
            <a:ext cx="4020207" cy="99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 survey of PID services is available </a:t>
            </a:r>
            <a:r>
              <a:rPr lang="en-GB" sz="1200" dirty="0" err="1" smtClean="0"/>
              <a:t>in:FREYA</a:t>
            </a:r>
            <a:r>
              <a:rPr lang="en-GB" sz="1200" dirty="0" smtClean="0"/>
              <a:t> </a:t>
            </a:r>
            <a:r>
              <a:rPr lang="en-GB" sz="1200" dirty="0"/>
              <a:t>project. D3.1 Survey of Current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PID Services Landscape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chemeClr val="hlink"/>
                </a:solidFill>
                <a:hlinkClick r:id="rId4"/>
              </a:rPr>
              <a:t>https://www.project-freya.eu/en/deliverables/freya_d3-1.pdf</a:t>
            </a:r>
            <a:r>
              <a:rPr lang="en-GB" sz="1200" dirty="0"/>
              <a:t> </a:t>
            </a:r>
            <a:endParaRPr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3973962" y="4585528"/>
            <a:ext cx="1571603" cy="500068"/>
          </a:xfrm>
          <a:prstGeom prst="roundRect">
            <a:avLst/>
          </a:prstGeom>
          <a:solidFill>
            <a:srgbClr val="FEE6CE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Instrument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73961" y="5280689"/>
            <a:ext cx="1571603" cy="500068"/>
          </a:xfrm>
          <a:prstGeom prst="roundRect">
            <a:avLst/>
          </a:prstGeom>
          <a:solidFill>
            <a:srgbClr val="FEE6CE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Sample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73960" y="5940341"/>
            <a:ext cx="1571603" cy="500068"/>
          </a:xfrm>
          <a:prstGeom prst="roundRect">
            <a:avLst/>
          </a:prstGeom>
          <a:solidFill>
            <a:srgbClr val="FEE6CE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Software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21" y="4594242"/>
            <a:ext cx="855408" cy="482639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-1649" r="67993" b="1649"/>
          <a:stretch/>
        </p:blipFill>
        <p:spPr bwMode="auto">
          <a:xfrm>
            <a:off x="5949854" y="5911638"/>
            <a:ext cx="591671" cy="5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38" y="5986473"/>
            <a:ext cx="855408" cy="482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4549" y="4594242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Persistent Identification </a:t>
            </a:r>
          </a:p>
          <a:p>
            <a:r>
              <a:rPr lang="en-GB" sz="1400" b="1" dirty="0" smtClean="0"/>
              <a:t>of Instruments WG</a:t>
            </a:r>
            <a:endParaRPr lang="en-GB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52813" y="5928765"/>
            <a:ext cx="279244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RDA/FORCE11 Software Source Code Identification WG</a:t>
            </a:r>
            <a:endParaRPr lang="en-GB" sz="1400" b="1" dirty="0"/>
          </a:p>
        </p:txBody>
      </p:sp>
      <p:pic>
        <p:nvPicPr>
          <p:cNvPr id="1030" name="Picture 6" descr="Back Ho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41" y="5256411"/>
            <a:ext cx="995008" cy="5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RRID | Welcome..."/>
          <p:cNvSpPr>
            <a:spLocks noChangeAspect="1" noChangeArrowheads="1"/>
          </p:cNvSpPr>
          <p:nvPr/>
        </p:nvSpPr>
        <p:spPr bwMode="auto">
          <a:xfrm>
            <a:off x="-1008268" y="5036553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 descr="RRID | Welcome...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61" y="5320696"/>
            <a:ext cx="1118796" cy="3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29" y="5219492"/>
            <a:ext cx="579435" cy="57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403340" y="345182"/>
            <a:ext cx="116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smtClean="0">
                <a:solidFill>
                  <a:srgbClr val="2E2D62"/>
                </a:solidFill>
              </a:rPr>
              <a:t>Resource </a:t>
            </a:r>
            <a:r>
              <a:rPr lang="en-GB" sz="4400" b="1" dirty="0">
                <a:solidFill>
                  <a:srgbClr val="2E2D62"/>
                </a:solidFill>
              </a:rPr>
              <a:t>Identification Graph</a:t>
            </a:r>
            <a:endParaRPr dirty="0"/>
          </a:p>
        </p:txBody>
      </p:sp>
      <p:sp>
        <p:nvSpPr>
          <p:cNvPr id="234" name="Google Shape;234;p25"/>
          <p:cNvSpPr txBox="1"/>
          <p:nvPr/>
        </p:nvSpPr>
        <p:spPr>
          <a:xfrm>
            <a:off x="172575" y="1114675"/>
            <a:ext cx="1066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1E5DF8"/>
                </a:solidFill>
              </a:rPr>
              <a:t>PIDs + metadata support linkages between resources</a:t>
            </a:r>
            <a:endParaRPr/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3" y="1945300"/>
            <a:ext cx="12011722" cy="31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7285875" y="5695875"/>
            <a:ext cx="439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1000"/>
              <a:t>Introducing the PID Graph - March 28, 2019 by Martin Fenner and Amir Aryani 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https://doi.org/10.5438/jwvf-8a66</a:t>
            </a:r>
            <a:endParaRPr sz="1000" u="sng">
              <a:solidFill>
                <a:schemeClr val="hlink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891100" y="5198175"/>
            <a:ext cx="3002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Software ←→ Software</a:t>
            </a:r>
            <a:endParaRPr sz="1700"/>
          </a:p>
        </p:txBody>
      </p:sp>
      <p:sp>
        <p:nvSpPr>
          <p:cNvPr id="238" name="Google Shape;238;p25"/>
          <p:cNvSpPr txBox="1"/>
          <p:nvPr/>
        </p:nvSpPr>
        <p:spPr>
          <a:xfrm>
            <a:off x="4744650" y="5198175"/>
            <a:ext cx="30021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Dataset ←→ Dataset</a:t>
            </a:r>
            <a:endParaRPr sz="1700"/>
          </a:p>
        </p:txBody>
      </p:sp>
      <p:sp>
        <p:nvSpPr>
          <p:cNvPr id="239" name="Google Shape;239;p25"/>
          <p:cNvSpPr txBox="1"/>
          <p:nvPr/>
        </p:nvSpPr>
        <p:spPr>
          <a:xfrm>
            <a:off x="8532925" y="5271275"/>
            <a:ext cx="35553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All digital objects associated with a dataset</a:t>
            </a:r>
            <a:endParaRPr sz="1700"/>
          </a:p>
        </p:txBody>
      </p:sp>
      <p:sp>
        <p:nvSpPr>
          <p:cNvPr id="10" name="TextBox 9"/>
          <p:cNvSpPr txBox="1"/>
          <p:nvPr/>
        </p:nvSpPr>
        <p:spPr>
          <a:xfrm>
            <a:off x="1280846" y="5791200"/>
            <a:ext cx="244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/>
              <a:t>Alejandra Gonzalez-Beltran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4731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T2.2:  Bringing </a:t>
            </a:r>
            <a:r>
              <a:rPr lang="en-GB" b="1" dirty="0" smtClean="0"/>
              <a:t>FAIR to the Experiment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188137"/>
            <a:ext cx="7432340" cy="51369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Data Policy applies at the facilities level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This needs to be made happen for each experiment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For each experiment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Data/Metadata to be collected, data storage, connections to derived data, software used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Sounds like Hard Work!!!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Data Management Planning 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DMP for an experiment needs to be done in context: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DMP for its instrument and technique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community norms for the discipline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The DMP of the user’s institution and funder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The DMP should be </a:t>
            </a:r>
            <a:r>
              <a:rPr lang="en-GB" dirty="0">
                <a:solidFill>
                  <a:srgbClr val="FF0000"/>
                </a:solidFill>
              </a:rPr>
              <a:t>active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Help steer the collection of metadata in the experiment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Work with for example an Electronic Notebook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648225" y="1632303"/>
            <a:ext cx="5336439" cy="3505224"/>
            <a:chOff x="6331689" y="1584363"/>
            <a:chExt cx="5652976" cy="3746204"/>
          </a:xfrm>
          <a:solidFill>
            <a:srgbClr val="FFC000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6331689" y="1584363"/>
              <a:ext cx="5652976" cy="3746204"/>
              <a:chOff x="6023344" y="1175008"/>
              <a:chExt cx="6955465" cy="4261884"/>
            </a:xfrm>
            <a:grpFill/>
          </p:grpSpPr>
          <p:sp>
            <p:nvSpPr>
              <p:cNvPr id="5" name="Rounded Rectangle 4"/>
              <p:cNvSpPr/>
              <p:nvPr/>
            </p:nvSpPr>
            <p:spPr>
              <a:xfrm>
                <a:off x="7846828" y="1175010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Facility Data Policy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846828" y="4655399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Experiment DMP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846828" y="2915204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Instrument DMP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670312" y="2908494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User DMP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626009" y="1175009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Funder Data Policy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1405191" y="1175008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University Data Policy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023344" y="2915204"/>
                <a:ext cx="1573618" cy="7814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rgbClr val="000000"/>
                    </a:solidFill>
                  </a:rPr>
                  <a:t>Discipline Norms </a:t>
                </a:r>
                <a:endParaRPr lang="en-GB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" name="Down Arrow 14"/>
            <p:cNvSpPr/>
            <p:nvPr/>
          </p:nvSpPr>
          <p:spPr>
            <a:xfrm>
              <a:off x="8303517" y="2323214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9785533" y="2320217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303517" y="3852755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9" name="Down Arrow 18"/>
            <p:cNvSpPr/>
            <p:nvPr/>
          </p:nvSpPr>
          <p:spPr>
            <a:xfrm rot="1497416">
              <a:off x="10425004" y="2316031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0" name="Down Arrow 19"/>
            <p:cNvSpPr/>
            <p:nvPr/>
          </p:nvSpPr>
          <p:spPr>
            <a:xfrm rot="1497416">
              <a:off x="9046315" y="3850067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1" name="Down Arrow 20"/>
            <p:cNvSpPr/>
            <p:nvPr/>
          </p:nvSpPr>
          <p:spPr>
            <a:xfrm rot="20102584" flipH="1">
              <a:off x="7560719" y="3850066"/>
              <a:ext cx="299315" cy="738963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41499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spc="-150" dirty="0" smtClean="0">
                <a:solidFill>
                  <a:srgbClr val="2E2D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FAIR Experiment: Data </a:t>
            </a:r>
            <a:r>
              <a:rPr lang="en-GB" b="1" spc="-150" dirty="0">
                <a:solidFill>
                  <a:srgbClr val="2E2D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 Planning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1218614" y="1849049"/>
            <a:ext cx="10287000" cy="2950095"/>
          </a:xfrm>
          <a:prstGeom prst="rect">
            <a:avLst/>
          </a:prstGeo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Information on data and data format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Types of data generated, Volumes of data, File formats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Collection processes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Software used, Analysed data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Quality control</a:t>
            </a:r>
          </a:p>
          <a:p>
            <a:pPr>
              <a:lnSpc>
                <a:spcPct val="120000"/>
              </a:lnSpc>
            </a:pPr>
            <a:r>
              <a:rPr lang="en-GB" dirty="0"/>
              <a:t>Metadata content and format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Metadata items collected.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Metadata standards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How collected? </a:t>
            </a:r>
          </a:p>
          <a:p>
            <a:pPr>
              <a:lnSpc>
                <a:spcPct val="120000"/>
              </a:lnSpc>
            </a:pPr>
            <a:endParaRPr lang="en-GB" dirty="0" smtClean="0"/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Policies </a:t>
            </a:r>
            <a:r>
              <a:rPr lang="en-GB" dirty="0"/>
              <a:t>for access, sharing, and </a:t>
            </a:r>
            <a:r>
              <a:rPr lang="en-GB" dirty="0" smtClean="0"/>
              <a:t>re-use</a:t>
            </a:r>
          </a:p>
          <a:p>
            <a:pPr lvl="1">
              <a:lnSpc>
                <a:spcPct val="120000"/>
              </a:lnSpc>
            </a:pP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Obligations from funders</a:t>
            </a:r>
          </a:p>
          <a:p>
            <a:pPr lvl="1">
              <a:lnSpc>
                <a:spcPct val="120000"/>
              </a:lnSpc>
            </a:pP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Specific ethical/privacy </a:t>
            </a:r>
            <a:r>
              <a:rPr lang="en-GB" sz="25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and IPR </a:t>
            </a: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issues</a:t>
            </a:r>
          </a:p>
          <a:p>
            <a:pPr lvl="1">
              <a:lnSpc>
                <a:spcPct val="120000"/>
              </a:lnSpc>
            </a:pP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Data Publication</a:t>
            </a:r>
          </a:p>
          <a:p>
            <a:pPr lvl="1">
              <a:lnSpc>
                <a:spcPct val="120000"/>
              </a:lnSpc>
            </a:pP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Digital Object Identifiers</a:t>
            </a:r>
          </a:p>
          <a:p>
            <a:pPr>
              <a:lnSpc>
                <a:spcPct val="120000"/>
              </a:lnSpc>
            </a:pPr>
            <a:r>
              <a:rPr lang="en-GB" dirty="0"/>
              <a:t>Long-term storage and data </a:t>
            </a:r>
            <a:r>
              <a:rPr lang="en-GB" dirty="0" smtClean="0"/>
              <a:t>management</a:t>
            </a:r>
          </a:p>
          <a:p>
            <a:pPr lvl="1">
              <a:lnSpc>
                <a:spcPct val="120000"/>
              </a:lnSpc>
            </a:pP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Where is the data going to land?</a:t>
            </a:r>
          </a:p>
          <a:p>
            <a:pPr lvl="1">
              <a:lnSpc>
                <a:spcPct val="120000"/>
              </a:lnSpc>
            </a:pPr>
            <a:r>
              <a:rPr lang="en-GB" sz="25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Especially </a:t>
            </a:r>
            <a:r>
              <a:rPr lang="en-GB" sz="25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rPr>
              <a:t>derived data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Costs</a:t>
            </a:r>
            <a:endParaRPr lang="en-GB" dirty="0"/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1711" y="922664"/>
            <a:ext cx="1140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6699FF"/>
                </a:solidFill>
              </a:rPr>
              <a:t>Plan the many aspects of data and metadata generation, preservation, and analysis at the outset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197" y="4475181"/>
            <a:ext cx="10979834" cy="17803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Pros</a:t>
            </a:r>
            <a:r>
              <a:rPr lang="en-GB" dirty="0" smtClean="0"/>
              <a:t>:  can really assist in the allocation of resources and generation of reusable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Expected </a:t>
            </a:r>
            <a:r>
              <a:rPr lang="en-GB" dirty="0"/>
              <a:t>data volumes Identify analysis routes and workflows Identify and fix bottlenecks ahead of time </a:t>
            </a:r>
            <a:r>
              <a:rPr lang="en-GB" dirty="0" smtClean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Cons</a:t>
            </a:r>
            <a:r>
              <a:rPr lang="en-GB" dirty="0" smtClean="0"/>
              <a:t>: </a:t>
            </a:r>
            <a:r>
              <a:rPr lang="en-GB" dirty="0"/>
              <a:t>Users may be agnostic or less convinced. 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Extra </a:t>
            </a:r>
            <a:r>
              <a:rPr lang="en-GB" dirty="0"/>
              <a:t>work for proposal </a:t>
            </a:r>
            <a:r>
              <a:rPr lang="en-GB" dirty="0" smtClean="0"/>
              <a:t>writing, </a:t>
            </a:r>
            <a:r>
              <a:rPr lang="en-GB" dirty="0"/>
              <a:t>Additional bureaucracy for </a:t>
            </a:r>
            <a:r>
              <a:rPr lang="en-GB" dirty="0" smtClean="0"/>
              <a:t>access, </a:t>
            </a:r>
            <a:r>
              <a:rPr lang="en-GB" dirty="0"/>
              <a:t>Poor past experiences with </a:t>
            </a:r>
            <a:r>
              <a:rPr lang="en-GB" dirty="0" smtClean="0"/>
              <a:t>DMPs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 smtClean="0">
              <a:solidFill>
                <a:srgbClr val="C00000"/>
              </a:solidFill>
            </a:endParaRPr>
          </a:p>
          <a:p>
            <a:pPr algn="ctr"/>
            <a:r>
              <a:rPr lang="en-GB" b="1" dirty="0" smtClean="0">
                <a:solidFill>
                  <a:srgbClr val="C00000"/>
                </a:solidFill>
              </a:rPr>
              <a:t>DMPs need careful consideration and presentation in the P&amp;N community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48" y="-57509"/>
            <a:ext cx="5470118" cy="38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GB" sz="3200" dirty="0"/>
              <a:t>	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649" y="827276"/>
            <a:ext cx="6506716" cy="874356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ExPaNDS</a:t>
            </a:r>
            <a:r>
              <a:rPr lang="en-GB" dirty="0"/>
              <a:t> WP2: Enabling FAIR data</a:t>
            </a:r>
            <a:br>
              <a:rPr lang="en-GB" dirty="0"/>
            </a:br>
            <a:r>
              <a:rPr lang="en-GB" dirty="0" err="1"/>
              <a:t>PaNOSC</a:t>
            </a:r>
            <a:r>
              <a:rPr lang="en-GB" dirty="0"/>
              <a:t> WP2: Data Policy and </a:t>
            </a:r>
            <a:r>
              <a:rPr lang="en-GB" dirty="0" smtClean="0"/>
              <a:t>Stewardship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28234" y="2243797"/>
            <a:ext cx="6228131" cy="398819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 smtClean="0"/>
              <a:t>Review and recommend the policies, practises, standards and tools which would develop best practise for FAIR data generation and use in the National Photon and Neutron RIs.</a:t>
            </a:r>
          </a:p>
          <a:p>
            <a:pPr lvl="1">
              <a:lnSpc>
                <a:spcPct val="120000"/>
              </a:lnSpc>
            </a:pPr>
            <a:endParaRPr lang="en-GB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In the policies of the RIs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 the data-generation, collection and analysis process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 Data Management Planning</a:t>
            </a:r>
          </a:p>
          <a:p>
            <a:pPr lvl="1">
              <a:lnSpc>
                <a:spcPct val="120000"/>
              </a:lnSpc>
            </a:pP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Raising awareness and competence in FAIR data of our scientific communities.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3300" b="1" dirty="0">
                <a:solidFill>
                  <a:schemeClr val="accent1"/>
                </a:solidFill>
              </a:rPr>
              <a:t>T</a:t>
            </a:r>
            <a:r>
              <a:rPr lang="en-GB" sz="3300" b="1" dirty="0" smtClean="0">
                <a:solidFill>
                  <a:schemeClr val="accent1"/>
                </a:solidFill>
              </a:rPr>
              <a:t>o guide services to support </a:t>
            </a:r>
            <a:r>
              <a:rPr lang="en-GB" sz="3300" b="1" dirty="0" err="1" smtClean="0">
                <a:solidFill>
                  <a:schemeClr val="accent1"/>
                </a:solidFill>
              </a:rPr>
              <a:t>FAIRness</a:t>
            </a:r>
            <a:endParaRPr lang="en-GB" sz="33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Picture 4" descr="https://raw.githubusercontent.com/panosc-eu/panosc/master/Logos%20and%20Templates/Logos/PaNOSC/PaNOSClogo_print_CMYK.jp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6"/>
          <a:stretch/>
        </p:blipFill>
        <p:spPr bwMode="auto">
          <a:xfrm>
            <a:off x="449951" y="4409628"/>
            <a:ext cx="4999698" cy="197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KPIs for WP2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89406"/>
              </p:ext>
            </p:extLst>
          </p:nvPr>
        </p:nvGraphicFramePr>
        <p:xfrm>
          <a:off x="993123" y="1737968"/>
          <a:ext cx="9955454" cy="3936157"/>
        </p:xfrm>
        <a:graphic>
          <a:graphicData uri="http://schemas.openxmlformats.org/drawingml/2006/table">
            <a:tbl>
              <a:tblPr/>
              <a:tblGrid>
                <a:gridCol w="4460044">
                  <a:extLst>
                    <a:ext uri="{9D8B030D-6E8A-4147-A177-3AD203B41FA5}">
                      <a16:colId xmlns:a16="http://schemas.microsoft.com/office/drawing/2014/main" val="4077220986"/>
                    </a:ext>
                  </a:extLst>
                </a:gridCol>
                <a:gridCol w="5495410">
                  <a:extLst>
                    <a:ext uri="{9D8B030D-6E8A-4147-A177-3AD203B41FA5}">
                      <a16:colId xmlns:a16="http://schemas.microsoft.com/office/drawing/2014/main" val="3158394045"/>
                    </a:ext>
                  </a:extLst>
                </a:gridCol>
              </a:tblGrid>
              <a:tr h="1301209"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WP2  Enabling FAIR data for EU </a:t>
                      </a:r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National </a:t>
                      </a:r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FAIR maturity of participating facilities (% - </a:t>
                      </a:r>
                      <a:r>
                        <a:rPr lang="en-GB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self-assessment)</a:t>
                      </a:r>
                      <a:endParaRPr lang="en-GB" sz="2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644862"/>
                  </a:ext>
                </a:extLst>
              </a:tr>
              <a:tr h="878316">
                <a:tc>
                  <a:txBody>
                    <a:bodyPr/>
                    <a:lstStyle/>
                    <a:p>
                      <a:pPr algn="l" fontAlgn="ctr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facilities data policy explicitly mentioning FAIR </a:t>
                      </a: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792299"/>
                  </a:ext>
                </a:extLst>
              </a:tr>
              <a:tr h="878316">
                <a:tc>
                  <a:txBody>
                    <a:bodyPr/>
                    <a:lstStyle/>
                    <a:p>
                      <a:pPr algn="l" fontAlgn="ctr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facilities data policy mentioning DMPs </a:t>
                      </a: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000088"/>
                  </a:ext>
                </a:extLst>
              </a:tr>
              <a:tr h="878316">
                <a:tc>
                  <a:txBody>
                    <a:bodyPr/>
                    <a:lstStyle/>
                    <a:p>
                      <a:pPr algn="l" fontAlgn="ctr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facilities offering training related to FAIR data </a:t>
                      </a:r>
                    </a:p>
                  </a:txBody>
                  <a:tcPr marL="4763" marR="4763" marT="47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5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6108"/>
            <a:ext cx="10972800" cy="533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Questions For Discussion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503" y="599508"/>
            <a:ext cx="11566251" cy="5692291"/>
          </a:xfrm>
        </p:spPr>
        <p:txBody>
          <a:bodyPr numCol="2">
            <a:noAutofit/>
          </a:bodyPr>
          <a:lstStyle/>
          <a:p>
            <a:r>
              <a:rPr lang="en-GB" sz="2400" dirty="0" smtClean="0"/>
              <a:t>Making the WPs work more closely together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	Key </a:t>
            </a:r>
            <a:r>
              <a:rPr lang="en-GB" sz="2400" dirty="0"/>
              <a:t>objectives</a:t>
            </a:r>
          </a:p>
          <a:p>
            <a:pPr lvl="1"/>
            <a:r>
              <a:rPr lang="en-GB" sz="2000" dirty="0" smtClean="0"/>
              <a:t>Harmonised Data Policy  (guidelines and model policy)</a:t>
            </a:r>
          </a:p>
          <a:p>
            <a:pPr lvl="1"/>
            <a:r>
              <a:rPr lang="en-GB" sz="2000" dirty="0" smtClean="0"/>
              <a:t>Promoting </a:t>
            </a:r>
            <a:r>
              <a:rPr lang="en-GB" sz="2000" dirty="0"/>
              <a:t>standards (e.g. </a:t>
            </a:r>
            <a:r>
              <a:rPr lang="en-GB" sz="2000" dirty="0" smtClean="0"/>
              <a:t>NEXUS, Metadata and Ontologies, PIDs) </a:t>
            </a:r>
          </a:p>
          <a:p>
            <a:pPr lvl="1"/>
            <a:r>
              <a:rPr lang="en-GB" sz="2000" dirty="0" smtClean="0"/>
              <a:t>DMPs (guidelines and template)</a:t>
            </a:r>
          </a:p>
          <a:p>
            <a:pPr lvl="1"/>
            <a:r>
              <a:rPr lang="en-GB" sz="2000" dirty="0" smtClean="0"/>
              <a:t>FAIR Metrics for Facilities</a:t>
            </a:r>
            <a:endParaRPr lang="en-GB" sz="2000" dirty="0"/>
          </a:p>
          <a:p>
            <a:pPr marL="0" indent="0">
              <a:buNone/>
            </a:pPr>
            <a:r>
              <a:rPr lang="en-GB" sz="2400" dirty="0"/>
              <a:t> </a:t>
            </a:r>
          </a:p>
          <a:p>
            <a:r>
              <a:rPr lang="en-GB" sz="2400" dirty="0" smtClean="0"/>
              <a:t>Advocacy </a:t>
            </a:r>
            <a:r>
              <a:rPr lang="en-GB" sz="2400" dirty="0"/>
              <a:t>for FAIR </a:t>
            </a:r>
            <a:r>
              <a:rPr lang="en-GB" sz="2400" dirty="0" smtClean="0"/>
              <a:t>data</a:t>
            </a:r>
          </a:p>
          <a:p>
            <a:pPr lvl="1"/>
            <a:r>
              <a:rPr lang="en-GB" sz="2000" dirty="0" smtClean="0"/>
              <a:t>who </a:t>
            </a:r>
            <a:r>
              <a:rPr lang="en-GB" sz="2000" dirty="0"/>
              <a:t>should we influence and how? </a:t>
            </a:r>
            <a:endParaRPr lang="en-GB" sz="2000" dirty="0" smtClean="0"/>
          </a:p>
          <a:p>
            <a:pPr lvl="1"/>
            <a:r>
              <a:rPr lang="en-GB" sz="2000" dirty="0"/>
              <a:t>S</a:t>
            </a:r>
            <a:r>
              <a:rPr lang="en-GB" sz="2000" dirty="0" smtClean="0"/>
              <a:t>enior </a:t>
            </a:r>
            <a:r>
              <a:rPr lang="en-GB" sz="2000" dirty="0"/>
              <a:t>managers  - </a:t>
            </a:r>
            <a:r>
              <a:rPr lang="en-GB" sz="2000" dirty="0" smtClean="0"/>
              <a:t>LEAPS/LENS</a:t>
            </a:r>
          </a:p>
          <a:p>
            <a:pPr lvl="1"/>
            <a:r>
              <a:rPr lang="en-GB" sz="2000" dirty="0" smtClean="0"/>
              <a:t>Users</a:t>
            </a:r>
          </a:p>
          <a:p>
            <a:pPr lvl="1"/>
            <a:r>
              <a:rPr lang="en-GB" sz="2000" dirty="0" smtClean="0"/>
              <a:t>How can we maximise our impact ?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Take up</a:t>
            </a:r>
          </a:p>
          <a:p>
            <a:pPr lvl="1"/>
            <a:r>
              <a:rPr lang="en-GB" sz="2000" dirty="0" smtClean="0"/>
              <a:t>Challenges in implementing a FAIR Data Policy</a:t>
            </a:r>
          </a:p>
          <a:p>
            <a:pPr lvl="1"/>
            <a:r>
              <a:rPr lang="en-GB" sz="2000" dirty="0" smtClean="0"/>
              <a:t>Who is using DMPs and challenges in getting them used.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Working with standards bodies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Use cases and Success Stories</a:t>
            </a:r>
          </a:p>
          <a:p>
            <a:pPr lvl="1"/>
            <a:r>
              <a:rPr lang="en-GB" sz="2000" dirty="0" smtClean="0"/>
              <a:t>how </a:t>
            </a:r>
            <a:r>
              <a:rPr lang="en-GB" sz="2000" dirty="0"/>
              <a:t>do we gather use cases for added value 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408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1" y="2649415"/>
            <a:ext cx="6971704" cy="538609"/>
          </a:xfrm>
        </p:spPr>
        <p:txBody>
          <a:bodyPr/>
          <a:lstStyle/>
          <a:p>
            <a:r>
              <a:rPr lang="en-GB" dirty="0" smtClean="0"/>
              <a:t>Thankyou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0" y="2968285"/>
            <a:ext cx="12192000" cy="328480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GB" sz="4500" dirty="0" smtClean="0"/>
              <a:t>Brian Matthews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GB" sz="45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GB" sz="4500" dirty="0" smtClean="0">
                <a:hlinkClick r:id="rId2"/>
              </a:rPr>
              <a:t>Brian.Matthews@stfc.ac.uk</a:t>
            </a:r>
            <a:endParaRPr lang="en-GB" sz="4500" dirty="0" smtClean="0"/>
          </a:p>
          <a:p>
            <a:pPr marL="0" indent="0" algn="ctr">
              <a:lnSpc>
                <a:spcPct val="120000"/>
              </a:lnSpc>
              <a:buNone/>
            </a:pPr>
            <a:endParaRPr lang="en-GB" sz="45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GB" sz="4500" dirty="0" smtClean="0">
                <a:hlinkClick r:id="rId3"/>
              </a:rPr>
              <a:t>https://expands.eu</a:t>
            </a:r>
            <a:endParaRPr lang="en-GB" sz="4500" dirty="0" smtClean="0"/>
          </a:p>
          <a:p>
            <a:pPr>
              <a:lnSpc>
                <a:spcPct val="120000"/>
              </a:lnSpc>
            </a:pPr>
            <a:endParaRPr lang="en-GB" dirty="0" smtClean="0"/>
          </a:p>
          <a:p>
            <a:pPr>
              <a:lnSpc>
                <a:spcPct val="120000"/>
              </a:lnSpc>
            </a:pPr>
            <a:endParaRPr lang="en-GB" i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GB" i="1" dirty="0" smtClean="0"/>
              <a:t>Thanks to: Abigail McBirnie, Daniel </a:t>
            </a:r>
            <a:r>
              <a:rPr lang="en-GB" i="1" dirty="0" err="1" smtClean="0"/>
              <a:t>Salvat</a:t>
            </a:r>
            <a:r>
              <a:rPr lang="en-GB" i="1" dirty="0" smtClean="0"/>
              <a:t>, Alejandra Gonzalez-Beltran,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GB" i="1" dirty="0" smtClean="0"/>
              <a:t>Andy Gotz, Jonathan Taylor, </a:t>
            </a:r>
            <a:r>
              <a:rPr lang="en-GB" sz="3300" i="1" dirty="0" err="1"/>
              <a:t>Silvie</a:t>
            </a:r>
            <a:r>
              <a:rPr lang="en-GB" sz="3300" i="1" dirty="0"/>
              <a:t> da Graca Ramos</a:t>
            </a:r>
          </a:p>
        </p:txBody>
      </p:sp>
    </p:spTree>
    <p:extLst>
      <p:ext uri="{BB962C8B-B14F-4D97-AF65-F5344CB8AC3E}">
        <p14:creationId xmlns:p14="http://schemas.microsoft.com/office/powerpoint/2010/main" val="31391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 towards FAIR Facilities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2721320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5678271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8635222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3573716" y="1754943"/>
            <a:ext cx="2064433" cy="3872132"/>
            <a:chOff x="3573716" y="1909690"/>
            <a:chExt cx="2064433" cy="3872132"/>
          </a:xfrm>
        </p:grpSpPr>
        <p:sp>
          <p:nvSpPr>
            <p:cNvPr id="5" name="Rounded Rectangle 4"/>
            <p:cNvSpPr/>
            <p:nvPr/>
          </p:nvSpPr>
          <p:spPr>
            <a:xfrm>
              <a:off x="3573716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Guidelines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73716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How FAIR can be supported along the data lifecycle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Use of PIDS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Metadata standards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Implementation </a:t>
              </a:r>
              <a:r>
                <a:rPr lang="en-GB" sz="1500" dirty="0" smtClean="0">
                  <a:solidFill>
                    <a:schemeClr val="tx1"/>
                  </a:solidFill>
                </a:rPr>
                <a:t>strategies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FAIR Metrics</a:t>
              </a:r>
              <a:endParaRPr lang="en-GB" sz="15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4936" y="1754943"/>
            <a:ext cx="2064433" cy="3872132"/>
            <a:chOff x="6524936" y="1909690"/>
            <a:chExt cx="2064433" cy="3872132"/>
          </a:xfrm>
        </p:grpSpPr>
        <p:sp>
          <p:nvSpPr>
            <p:cNvPr id="6" name="Rounded Rectangle 5"/>
            <p:cNvSpPr/>
            <p:nvPr/>
          </p:nvSpPr>
          <p:spPr>
            <a:xfrm>
              <a:off x="6524936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Tools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524936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Providing tools that support FAIR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storage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cataloguing and publishing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Integrated VREs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ELNs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76154" y="1754943"/>
            <a:ext cx="2064433" cy="3872132"/>
            <a:chOff x="9476154" y="1909690"/>
            <a:chExt cx="2064433" cy="3872132"/>
          </a:xfrm>
        </p:grpSpPr>
        <p:sp>
          <p:nvSpPr>
            <p:cNvPr id="7" name="Rounded Rectangle 6"/>
            <p:cNvSpPr/>
            <p:nvPr/>
          </p:nvSpPr>
          <p:spPr>
            <a:xfrm>
              <a:off x="9476154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Experiments</a:t>
              </a:r>
              <a:endParaRPr lang="en-GB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76154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Support to conduct FAIR experiments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tx1"/>
                  </a:solidFill>
                </a:rPr>
                <a:t>Planning for FAIR – DMPs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Facility staff and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Embedding in processes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034" y="1754943"/>
            <a:ext cx="2064433" cy="3872132"/>
            <a:chOff x="622497" y="1909689"/>
            <a:chExt cx="2064433" cy="3872132"/>
          </a:xfrm>
        </p:grpSpPr>
        <p:sp>
          <p:nvSpPr>
            <p:cNvPr id="18" name="Rounded Rectangle 17"/>
            <p:cNvSpPr/>
            <p:nvPr/>
          </p:nvSpPr>
          <p:spPr>
            <a:xfrm>
              <a:off x="622497" y="1909689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Policy</a:t>
              </a:r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2497" y="3369211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Commitment to FAIR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Support from Facility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Ownership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Expectation on users </a:t>
              </a:r>
              <a:endParaRPr lang="en-GB" sz="1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ExPaNDS</a:t>
            </a:r>
            <a:r>
              <a:rPr lang="en-GB" b="1" dirty="0" smtClean="0"/>
              <a:t> WP2: Work </a:t>
            </a:r>
            <a:r>
              <a:rPr lang="en-GB" b="1" dirty="0" smtClean="0"/>
              <a:t>Tasks 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71" y="1151325"/>
            <a:ext cx="5236444" cy="50339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2.1 Alignment policies &amp; practices: </a:t>
            </a:r>
            <a:endParaRPr lang="en-GB" b="1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Reviewing and revising data policies for FAIR data in the EOSC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Aligning </a:t>
            </a:r>
            <a:r>
              <a:rPr lang="en-GB" dirty="0" smtClean="0"/>
              <a:t>with </a:t>
            </a:r>
            <a:r>
              <a:rPr lang="en-GB" dirty="0"/>
              <a:t>similar </a:t>
            </a:r>
            <a:r>
              <a:rPr lang="en-GB" dirty="0" smtClean="0"/>
              <a:t>work in </a:t>
            </a:r>
            <a:r>
              <a:rPr lang="en-GB" dirty="0" err="1" smtClean="0"/>
              <a:t>PaNOSC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b="1" dirty="0" smtClean="0"/>
              <a:t>2.2 </a:t>
            </a:r>
            <a:r>
              <a:rPr lang="en-GB" b="1" dirty="0"/>
              <a:t>Data management planning</a:t>
            </a:r>
            <a:r>
              <a:rPr lang="en-GB" b="1" dirty="0" smtClean="0"/>
              <a:t>:</a:t>
            </a:r>
            <a:endParaRPr lang="en-GB" b="1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Considering how FAIR data can be collected during the facilities research lifecycle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Using Data </a:t>
            </a:r>
            <a:r>
              <a:rPr lang="en-GB" dirty="0" smtClean="0"/>
              <a:t>Management </a:t>
            </a:r>
            <a:r>
              <a:rPr lang="en-GB" dirty="0" smtClean="0"/>
              <a:t>Planning to capture metadata and allow the creation of FAIR data for an experiment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Active DMP as a mechanism for enabling and automating FAIR data creation and use in the lifecycle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2.3 Mainstreaming of </a:t>
            </a:r>
            <a:r>
              <a:rPr lang="en-GB" b="1" dirty="0" smtClean="0"/>
              <a:t>standards</a:t>
            </a:r>
            <a:r>
              <a:rPr lang="en-GB" b="1" dirty="0" smtClean="0"/>
              <a:t>:</a:t>
            </a:r>
            <a:endParaRPr lang="en-GB" b="1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Consider how each of the 13 FAIR principles apply to Facilities Science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Review how they are currently being applied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Recommend best practises and standards so that they can be satisfied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Promote standards across the facilities.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9592" y="1151325"/>
            <a:ext cx="4890091" cy="4276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kern="1200">
                <a:solidFill>
                  <a:srgbClr val="434342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34342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34342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34342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34342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GB" b="1" dirty="0" smtClean="0"/>
              <a:t>2.4 Persistent identifier infrastructure: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Best practises for assigning and linking PIDs into a “PID Graph”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Investigate emerging PIDs – e.g. Organisations, Instruments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GB" b="1" dirty="0" smtClean="0"/>
              <a:t>2.5 QA &amp; certification schemes: 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Consider emerging FAIR Data Maturity models and how they might apply to P&amp;N RIs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Self-assessment of </a:t>
            </a:r>
            <a:r>
              <a:rPr lang="en-GB" dirty="0" err="1" smtClean="0"/>
              <a:t>ExPaNDS</a:t>
            </a:r>
            <a:r>
              <a:rPr lang="en-GB" dirty="0" smtClean="0"/>
              <a:t> RIs</a:t>
            </a:r>
          </a:p>
          <a:p>
            <a:pPr marL="0" indent="0">
              <a:lnSpc>
                <a:spcPct val="110000"/>
              </a:lnSpc>
              <a:buFont typeface="Arial"/>
              <a:buNone/>
            </a:pPr>
            <a:r>
              <a:rPr lang="en-GB" b="1" dirty="0" smtClean="0"/>
              <a:t>2.6 Uptake of FAIR data practices: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Advocacy and awareness of FAIR data practise to </a:t>
            </a:r>
            <a:r>
              <a:rPr lang="en-GB" dirty="0" err="1"/>
              <a:t>ExPaNDS</a:t>
            </a:r>
            <a:r>
              <a:rPr lang="en-GB" dirty="0"/>
              <a:t> </a:t>
            </a:r>
            <a:r>
              <a:rPr lang="en-GB" dirty="0" smtClean="0"/>
              <a:t>stakeholders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Senior management, Instrument Scientists, User Researchers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Competencies of Data Stewardship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Steps towards FAIR Facilities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2721320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5678271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8635222" y="1978618"/>
            <a:ext cx="823738" cy="484632"/>
          </a:xfrm>
          <a:prstGeom prst="rightArrow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3573716" y="1754943"/>
            <a:ext cx="2064433" cy="3872132"/>
            <a:chOff x="3573716" y="1909690"/>
            <a:chExt cx="2064433" cy="3872132"/>
          </a:xfrm>
        </p:grpSpPr>
        <p:sp>
          <p:nvSpPr>
            <p:cNvPr id="5" name="Rounded Rectangle 4"/>
            <p:cNvSpPr/>
            <p:nvPr/>
          </p:nvSpPr>
          <p:spPr>
            <a:xfrm>
              <a:off x="3573716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Guidelines</a:t>
              </a:r>
              <a:endParaRPr lang="en-GB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73716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How FAIR can be supported along the data lifecycle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Use of PIDS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Metadata standards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Implementation </a:t>
              </a:r>
              <a:r>
                <a:rPr lang="en-GB" sz="1500" dirty="0" smtClean="0">
                  <a:solidFill>
                    <a:schemeClr val="tx1"/>
                  </a:solidFill>
                </a:rPr>
                <a:t>strategies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FAIR Metrics</a:t>
              </a:r>
              <a:endParaRPr lang="en-GB" sz="15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24936" y="1754943"/>
            <a:ext cx="2064433" cy="3872132"/>
            <a:chOff x="6524936" y="1909690"/>
            <a:chExt cx="2064433" cy="3872132"/>
          </a:xfrm>
        </p:grpSpPr>
        <p:sp>
          <p:nvSpPr>
            <p:cNvPr id="6" name="Rounded Rectangle 5"/>
            <p:cNvSpPr/>
            <p:nvPr/>
          </p:nvSpPr>
          <p:spPr>
            <a:xfrm>
              <a:off x="6524936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Tools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524936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Providing tools that support FAIR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storage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cataloguing and publishing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Data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Integrated VREs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ELNs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476154" y="1754943"/>
            <a:ext cx="2064433" cy="3872132"/>
            <a:chOff x="9476154" y="1909690"/>
            <a:chExt cx="2064433" cy="3872132"/>
          </a:xfrm>
        </p:grpSpPr>
        <p:sp>
          <p:nvSpPr>
            <p:cNvPr id="7" name="Rounded Rectangle 6"/>
            <p:cNvSpPr/>
            <p:nvPr/>
          </p:nvSpPr>
          <p:spPr>
            <a:xfrm>
              <a:off x="9476154" y="1909690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Experiments</a:t>
              </a:r>
              <a:endParaRPr lang="en-GB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476154" y="3369212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Support to conduct FAIR experiments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tx1"/>
                  </a:solidFill>
                </a:rPr>
                <a:t>Planning for FAIR – DMPs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Facility staff and users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Embedding in processes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1034" y="1754943"/>
            <a:ext cx="2064433" cy="3872132"/>
            <a:chOff x="622497" y="1909689"/>
            <a:chExt cx="2064433" cy="3872132"/>
          </a:xfrm>
        </p:grpSpPr>
        <p:sp>
          <p:nvSpPr>
            <p:cNvPr id="18" name="Rounded Rectangle 17"/>
            <p:cNvSpPr/>
            <p:nvPr/>
          </p:nvSpPr>
          <p:spPr>
            <a:xfrm>
              <a:off x="622497" y="1909689"/>
              <a:ext cx="2064433" cy="10585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dirty="0" smtClean="0"/>
                <a:t>FAIR Policy</a:t>
              </a:r>
              <a:endParaRPr lang="en-GB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2497" y="3369211"/>
              <a:ext cx="2064433" cy="24126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Commitment to FAIR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Support from Facility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Ownership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500" dirty="0" smtClean="0">
                  <a:solidFill>
                    <a:schemeClr val="tx1"/>
                  </a:solidFill>
                </a:rPr>
                <a:t>Expectation on users </a:t>
              </a:r>
              <a:endParaRPr lang="en-GB" sz="15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8737" y="5710457"/>
            <a:ext cx="8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T2.1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33377" y="5710457"/>
            <a:ext cx="194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T2.3, T2.4, T2.5</a:t>
            </a:r>
          </a:p>
          <a:p>
            <a:pPr algn="ctr"/>
            <a:r>
              <a:rPr lang="en-GB" b="1" dirty="0" smtClean="0"/>
              <a:t>WP3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36804" y="5710457"/>
            <a:ext cx="14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WP3 WP4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991242" y="5679835"/>
            <a:ext cx="11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T2.2</a:t>
            </a:r>
            <a:endParaRPr lang="en-GB" b="1" dirty="0"/>
          </a:p>
        </p:txBody>
      </p:sp>
      <p:sp>
        <p:nvSpPr>
          <p:cNvPr id="9" name="Left Brace 8"/>
          <p:cNvSpPr/>
          <p:nvPr/>
        </p:nvSpPr>
        <p:spPr>
          <a:xfrm rot="5400000">
            <a:off x="5833061" y="-3993821"/>
            <a:ext cx="377358" cy="108214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636057" y="829444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D2.6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07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085"/>
            <a:ext cx="8868508" cy="801090"/>
          </a:xfrm>
        </p:spPr>
        <p:txBody>
          <a:bodyPr/>
          <a:lstStyle/>
          <a:p>
            <a:r>
              <a:rPr lang="en-GB" b="1" dirty="0" err="1" smtClean="0"/>
              <a:t>ExPaNDS</a:t>
            </a:r>
            <a:r>
              <a:rPr lang="en-GB" b="1" dirty="0" smtClean="0"/>
              <a:t> WP2: Deliverables</a:t>
            </a:r>
            <a:endParaRPr lang="en-GB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094613"/>
              </p:ext>
            </p:extLst>
          </p:nvPr>
        </p:nvGraphicFramePr>
        <p:xfrm>
          <a:off x="115059" y="987563"/>
          <a:ext cx="11844809" cy="543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97">
                  <a:extLst>
                    <a:ext uri="{9D8B030D-6E8A-4147-A177-3AD203B41FA5}">
                      <a16:colId xmlns:a16="http://schemas.microsoft.com/office/drawing/2014/main" val="4185303719"/>
                    </a:ext>
                  </a:extLst>
                </a:gridCol>
                <a:gridCol w="6535663">
                  <a:extLst>
                    <a:ext uri="{9D8B030D-6E8A-4147-A177-3AD203B41FA5}">
                      <a16:colId xmlns:a16="http://schemas.microsoft.com/office/drawing/2014/main" val="4162624713"/>
                    </a:ext>
                  </a:extLst>
                </a:gridCol>
                <a:gridCol w="1017280">
                  <a:extLst>
                    <a:ext uri="{9D8B030D-6E8A-4147-A177-3AD203B41FA5}">
                      <a16:colId xmlns:a16="http://schemas.microsoft.com/office/drawing/2014/main" val="3408470638"/>
                    </a:ext>
                  </a:extLst>
                </a:gridCol>
                <a:gridCol w="1265627">
                  <a:extLst>
                    <a:ext uri="{9D8B030D-6E8A-4147-A177-3AD203B41FA5}">
                      <a16:colId xmlns:a16="http://schemas.microsoft.com/office/drawing/2014/main" val="856404207"/>
                    </a:ext>
                  </a:extLst>
                </a:gridCol>
                <a:gridCol w="1604742">
                  <a:extLst>
                    <a:ext uri="{9D8B030D-6E8A-4147-A177-3AD203B41FA5}">
                      <a16:colId xmlns:a16="http://schemas.microsoft.com/office/drawing/2014/main" val="40875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Deliverable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Month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21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D2.1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Draft extended data policy framework for Photon and Neutron RIs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T2.1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Done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D2.2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Draft recommendations for FAIR Photon and Neutron Data Management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T2.3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FF0000"/>
                          </a:solidFill>
                        </a:rPr>
                        <a:t>In Progress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7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data policy framework for Photon and Neutron 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Next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2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DMPs for Photon and Neutron 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Started</a:t>
                      </a:r>
                      <a:r>
                        <a:rPr lang="en-GB" baseline="0" dirty="0" smtClean="0"/>
                        <a:t> working with </a:t>
                      </a:r>
                      <a:r>
                        <a:rPr lang="en-GB" baseline="0" dirty="0" err="1" smtClean="0"/>
                        <a:t>PaNOSC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31351"/>
                  </a:ext>
                </a:extLst>
              </a:tr>
              <a:tr h="75051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infrastructure for PIDs in Photon and Neutron 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About to start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8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Self-evaluation of Photon and Neutron RIs for FAIR data certification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Not</a:t>
                      </a:r>
                      <a:r>
                        <a:rPr lang="en-GB" baseline="0" dirty="0" smtClean="0"/>
                        <a:t> started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2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Recommendations for FAIR Photon and Neutron Data Management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</a:t>
                      </a:r>
                      <a:r>
                        <a:rPr lang="en-GB" baseline="0" dirty="0" smtClean="0"/>
                        <a:t> started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DMPs for Photon and Neutron 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</a:t>
                      </a:r>
                      <a:r>
                        <a:rPr lang="en-GB" baseline="0" dirty="0" smtClean="0"/>
                        <a:t> started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6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D2.9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on promotion of FAIR data within Photon and Neutron 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T2.6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Started – need input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503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D2.1:  Towards </a:t>
            </a:r>
            <a:r>
              <a:rPr lang="en-GB" sz="4000" dirty="0" smtClean="0"/>
              <a:t>FAIR policies for Photon and Neutron RIs</a:t>
            </a:r>
            <a:endParaRPr lang="en-GB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74959"/>
            <a:ext cx="8616462" cy="4875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err="1"/>
              <a:t>ExPaNDS</a:t>
            </a:r>
            <a:r>
              <a:rPr lang="en-GB" dirty="0"/>
              <a:t> and </a:t>
            </a:r>
            <a:r>
              <a:rPr lang="en-GB" dirty="0" err="1"/>
              <a:t>PaNOSC</a:t>
            </a:r>
            <a:r>
              <a:rPr lang="en-GB" dirty="0"/>
              <a:t> have been working together to revise data policies frameworks in the light of the FAIR data principles</a:t>
            </a:r>
          </a:p>
          <a:p>
            <a:pPr lvl="1"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 err="1"/>
              <a:t>PaNOSC</a:t>
            </a:r>
            <a:r>
              <a:rPr lang="en-GB" dirty="0"/>
              <a:t> D2.1: </a:t>
            </a:r>
            <a:r>
              <a:rPr lang="en-GB" dirty="0" err="1"/>
              <a:t>PaNOSC</a:t>
            </a:r>
            <a:r>
              <a:rPr lang="en-GB" dirty="0"/>
              <a:t> data policy framework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A model policy for adaptation and adoption by </a:t>
            </a:r>
            <a:r>
              <a:rPr lang="en-GB" dirty="0" err="1"/>
              <a:t>PaNOSC</a:t>
            </a:r>
            <a:r>
              <a:rPr lang="en-GB" dirty="0"/>
              <a:t> Partners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May 2020: </a:t>
            </a:r>
            <a:r>
              <a:rPr lang="en-GB" dirty="0">
                <a:hlinkClick r:id="rId2"/>
              </a:rPr>
              <a:t>https://doi.org/10.5281/zenodo.3826039</a:t>
            </a:r>
            <a:r>
              <a:rPr lang="en-GB" dirty="0"/>
              <a:t>  </a:t>
            </a:r>
          </a:p>
          <a:p>
            <a:pPr lvl="2"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 err="1"/>
              <a:t>ExPaNDS</a:t>
            </a:r>
            <a:r>
              <a:rPr lang="en-GB" dirty="0"/>
              <a:t> D2.1: Draft Extended Data Policy Framework for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      Photon and Neutron RIs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18</a:t>
            </a:r>
            <a:r>
              <a:rPr lang="en-GB" baseline="30000" dirty="0"/>
              <a:t>th</a:t>
            </a:r>
            <a:r>
              <a:rPr lang="en-GB" dirty="0"/>
              <a:t> September 2020:  </a:t>
            </a:r>
            <a:r>
              <a:rPr lang="en-GB" dirty="0">
                <a:hlinkClick r:id="rId3"/>
              </a:rPr>
              <a:t>https://doi.org/10.5281/zenodo.4014810</a:t>
            </a:r>
            <a:r>
              <a:rPr lang="en-GB" dirty="0"/>
              <a:t> 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Guidance on adopting a FAIR data policy for national RIs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Taking into account </a:t>
            </a:r>
            <a:r>
              <a:rPr lang="en-GB" dirty="0" err="1"/>
              <a:t>FAIRsFAIR’s</a:t>
            </a:r>
            <a:r>
              <a:rPr lang="en-GB" dirty="0"/>
              <a:t> recommendations on Data Policy</a:t>
            </a:r>
          </a:p>
          <a:p>
            <a:pPr lvl="2"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/>
              <a:t>Key Policy Elements within a </a:t>
            </a:r>
            <a:r>
              <a:rPr lang="en-GB" dirty="0" err="1"/>
              <a:t>PaN</a:t>
            </a:r>
            <a:r>
              <a:rPr lang="en-GB" dirty="0"/>
              <a:t> RI Data Policy Framework</a:t>
            </a:r>
          </a:p>
          <a:p>
            <a:pPr lvl="2">
              <a:lnSpc>
                <a:spcPct val="120000"/>
              </a:lnSpc>
            </a:pPr>
            <a:r>
              <a:rPr lang="en-GB" dirty="0"/>
              <a:t>30 data policy framework elements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Aim to have a common approach to data policy across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       all P&amp;N RIs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Value in a compatible approach in different facilities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Easier for users to move around, easier to combine data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705" t="15961" r="34888" b="5352"/>
          <a:stretch/>
        </p:blipFill>
        <p:spPr>
          <a:xfrm>
            <a:off x="6345675" y="2274320"/>
            <a:ext cx="3066781" cy="4330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662" y="695318"/>
            <a:ext cx="3057757" cy="3961681"/>
          </a:xfrm>
          <a:prstGeom prst="rect">
            <a:avLst/>
          </a:prstGeom>
          <a:ln>
            <a:solidFill>
              <a:srgbClr val="201B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090672" y="4942014"/>
            <a:ext cx="204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105 views </a:t>
            </a:r>
          </a:p>
          <a:p>
            <a:endParaRPr lang="en-GB" dirty="0"/>
          </a:p>
          <a:p>
            <a:r>
              <a:rPr lang="en-GB" dirty="0"/>
              <a:t>82 </a:t>
            </a:r>
            <a:r>
              <a:rPr lang="en-GB" dirty="0" smtClean="0"/>
              <a:t>downloads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9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58523" y="990600"/>
            <a:ext cx="5423037" cy="5147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i="1" dirty="0" smtClean="0">
                <a:solidFill>
                  <a:schemeClr val="accent1">
                    <a:lumMod val="75000"/>
                  </a:schemeClr>
                </a:solidFill>
              </a:rPr>
              <a:t>“RIs’ data policies should enable the experimental data in scope to be FAIR”</a:t>
            </a:r>
            <a:endParaRPr lang="en-GB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This gives an implicit commitment to uphold the FAIR principles.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Leads to other policy principles</a:t>
            </a:r>
          </a:p>
          <a:p>
            <a:pPr>
              <a:lnSpc>
                <a:spcPct val="120000"/>
              </a:lnSpc>
            </a:pPr>
            <a:r>
              <a:rPr lang="en-GB" sz="1600" i="1" dirty="0"/>
              <a:t>RIs should specify the grounds for restricting access to data (A1.2</a:t>
            </a:r>
            <a:r>
              <a:rPr lang="en-GB" sz="1600" dirty="0"/>
              <a:t>)</a:t>
            </a:r>
          </a:p>
          <a:p>
            <a:pPr>
              <a:lnSpc>
                <a:spcPct val="120000"/>
              </a:lnSpc>
            </a:pPr>
            <a:r>
              <a:rPr lang="en-GB" sz="1600" i="1" dirty="0" smtClean="0"/>
              <a:t>In </a:t>
            </a:r>
            <a:r>
              <a:rPr lang="en-GB" sz="1600" i="1" dirty="0"/>
              <a:t>the event that data are deleted, the facility should retain a “digital footprint” of the data (A2)</a:t>
            </a:r>
          </a:p>
          <a:p>
            <a:pPr>
              <a:lnSpc>
                <a:spcPct val="120000"/>
              </a:lnSpc>
            </a:pPr>
            <a:r>
              <a:rPr lang="en-GB" sz="1600" i="1" dirty="0"/>
              <a:t>The RI’s data policy should specify a licence under which the data are made available  (R1.1)</a:t>
            </a:r>
          </a:p>
          <a:p>
            <a:pPr>
              <a:lnSpc>
                <a:spcPct val="120000"/>
              </a:lnSpc>
            </a:pPr>
            <a:r>
              <a:rPr lang="en-GB" sz="1600" i="1" dirty="0"/>
              <a:t>The RI’s data policy should include commitments to enabling FAIR data which </a:t>
            </a:r>
            <a:r>
              <a:rPr lang="en-GB" sz="1600" i="1" dirty="0" smtClean="0"/>
              <a:t>include [PIDs and Collecting sufficient Metadata]</a:t>
            </a:r>
            <a:endParaRPr lang="en-GB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And also requirements for  implementations conforming to policy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Adding FAIR to Policy</a:t>
            </a:r>
            <a:endParaRPr lang="en-GB" dirty="0"/>
          </a:p>
        </p:txBody>
      </p:sp>
      <p:pic>
        <p:nvPicPr>
          <p:cNvPr id="6" name="Picture 5" descr="https://lh4.googleusercontent.com/dmuo19j0t6lXjiPLnHYm01qiMcN1Jn3GglR2XaEJNR0SsXs_uhcYzufK67WgNsCdQZK1HQPkzPoCNpuA_O7J6I_Po7woNe3r_znMJqLdrAes8nEUix2aXWKTw89aJppj9RDId5k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60" y="1256714"/>
            <a:ext cx="6489860" cy="22859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842448" y="3628233"/>
            <a:ext cx="6096000" cy="4776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Simplified illustration of Classes of Experimental Data in the Science Life Cycle (from the Soleil Data Policy)</a:t>
            </a:r>
            <a:endParaRPr lang="en-GB" sz="12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1560" y="4440255"/>
            <a:ext cx="6152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“Data should be FAIR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when it leaves 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the Facility” 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733" y="5491710"/>
            <a:ext cx="390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Can be assessed via FAIR Metrics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5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T2.1: Policy 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Consult on recommendations with </a:t>
            </a:r>
            <a:r>
              <a:rPr lang="en-GB" dirty="0" err="1" smtClean="0"/>
              <a:t>ExPands</a:t>
            </a:r>
            <a:r>
              <a:rPr lang="en-GB" dirty="0" smtClean="0"/>
              <a:t> Facilities </a:t>
            </a:r>
          </a:p>
          <a:p>
            <a:r>
              <a:rPr lang="en-GB" dirty="0" smtClean="0"/>
              <a:t>Revise and extend guidelines</a:t>
            </a:r>
          </a:p>
          <a:p>
            <a:r>
              <a:rPr lang="en-GB" dirty="0" smtClean="0"/>
              <a:t>Convergence with </a:t>
            </a:r>
            <a:r>
              <a:rPr lang="en-GB" dirty="0" err="1" smtClean="0"/>
              <a:t>PaNOSC</a:t>
            </a:r>
            <a:r>
              <a:rPr lang="en-GB" dirty="0" smtClean="0"/>
              <a:t> Model policy</a:t>
            </a:r>
          </a:p>
          <a:p>
            <a:r>
              <a:rPr lang="en-GB" dirty="0" smtClean="0"/>
              <a:t>Final Policy recommendations: August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4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OSC-ExPaNDS-AnnualMeeting2020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s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ward xmlns="6fdd0cbe-9ed2-49a2-8517-700fa7fcec03">Post-Award</Award>
    <TaxCatchAll xmlns="5c0669a9-1f0e-4bf0-b923-4ef2d9164cd6">
      <Value>16</Value>
      <Value>10</Value>
    </TaxCatchAll>
    <j96d4305e73e4c10820b8161deafc15c xmlns="6fdd0cbe-9ed2-49a2-8517-700fa7fcec0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5f7e658d-fe19-4397-95fe-3af83a6aa354</TermId>
        </TermInfo>
        <TermInfo xmlns="http://schemas.microsoft.com/office/infopath/2007/PartnerControls">
          <TermName xmlns="http://schemas.microsoft.com/office/infopath/2007/PartnerControls">WP6</TermName>
          <TermId xmlns="http://schemas.microsoft.com/office/infopath/2007/PartnerControls">9d421dc2-85d2-43d8-945e-eed75d234fa7</TermId>
        </TermInfo>
      </Terms>
    </j96d4305e73e4c10820b8161deafc15c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F811AA5794A4A9079BE885B6AD26C" ma:contentTypeVersion="18" ma:contentTypeDescription="Create a new document." ma:contentTypeScope="" ma:versionID="1fcf107a64a1a4441997b6315f0d4178">
  <xsd:schema xmlns:xsd="http://www.w3.org/2001/XMLSchema" xmlns:xs="http://www.w3.org/2001/XMLSchema" xmlns:p="http://schemas.microsoft.com/office/2006/metadata/properties" xmlns:ns2="6fdd0cbe-9ed2-49a2-8517-700fa7fcec03" xmlns:ns3="5c0669a9-1f0e-4bf0-b923-4ef2d9164cd6" xmlns:ns4="969e7768-44a7-4af2-9399-000ddcfb1ba8" targetNamespace="http://schemas.microsoft.com/office/2006/metadata/properties" ma:root="true" ma:fieldsID="aab327be7b67c9a8389d58304c6bc84c" ns2:_="" ns3:_="" ns4:_="">
    <xsd:import namespace="6fdd0cbe-9ed2-49a2-8517-700fa7fcec03"/>
    <xsd:import namespace="5c0669a9-1f0e-4bf0-b923-4ef2d9164cd6"/>
    <xsd:import namespace="969e7768-44a7-4af2-9399-000ddcfb1ba8"/>
    <xsd:element name="properties">
      <xsd:complexType>
        <xsd:sequence>
          <xsd:element name="documentManagement">
            <xsd:complexType>
              <xsd:all>
                <xsd:element ref="ns2:Award" minOccurs="0"/>
                <xsd:element ref="ns2:MediaServiceMetadata" minOccurs="0"/>
                <xsd:element ref="ns2:MediaServiceFastMetadata" minOccurs="0"/>
                <xsd:element ref="ns2:j96d4305e73e4c10820b8161deafc15c" minOccurs="0"/>
                <xsd:element ref="ns3:TaxCatchAll" minOccurs="0"/>
                <xsd:element ref="ns2:MediaServiceAutoTag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d0cbe-9ed2-49a2-8517-700fa7fcec03" elementFormDefault="qualified">
    <xsd:import namespace="http://schemas.microsoft.com/office/2006/documentManagement/types"/>
    <xsd:import namespace="http://schemas.microsoft.com/office/infopath/2007/PartnerControls"/>
    <xsd:element name="Award" ma:index="2" nillable="true" ma:displayName="Award" ma:default="Post-Award" ma:format="Dropdown" ma:internalName="Award">
      <xsd:simpleType>
        <xsd:restriction base="dms:Choice">
          <xsd:enumeration value="Pre-Award"/>
          <xsd:enumeration value="Post-Award"/>
        </xsd:restriction>
      </xsd:simpleType>
    </xsd:element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j96d4305e73e4c10820b8161deafc15c" ma:index="9" nillable="true" ma:taxonomy="true" ma:internalName="j96d4305e73e4c10820b8161deafc15c" ma:taxonomyFieldName="Document_x0020_Type" ma:displayName="Document Type" ma:readOnly="false" ma:default="" ma:fieldId="{396d4305-e73e-4c10-820b-8161deafc15c}" ma:taxonomyMulti="true" ma:sspId="337dacbd-2312-46d0-8090-5db071459bc6" ma:termSetId="cdfd3c66-97f1-4942-9f43-be074496ea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669a9-1f0e-4bf0-b923-4ef2d9164cd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173ab5-7948-46ce-9280-4f0f5871f26b}" ma:internalName="TaxCatchAll" ma:showField="CatchAllData" ma:web="969e7768-44a7-4af2-9399-000ddcfb1b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e7768-44a7-4af2-9399-000ddcfb1ba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FC19D-941B-4847-AAA9-EA538BE2428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69e7768-44a7-4af2-9399-000ddcfb1ba8"/>
    <ds:schemaRef ds:uri="http://schemas.microsoft.com/office/infopath/2007/PartnerControls"/>
    <ds:schemaRef ds:uri="http://purl.org/dc/elements/1.1/"/>
    <ds:schemaRef ds:uri="http://schemas.microsoft.com/office/2006/metadata/properties"/>
    <ds:schemaRef ds:uri="6fdd0cbe-9ed2-49a2-8517-700fa7fcec03"/>
    <ds:schemaRef ds:uri="5c0669a9-1f0e-4bf0-b923-4ef2d9164c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661F6C-C9C9-419C-8665-CDA09BDEA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dd0cbe-9ed2-49a2-8517-700fa7fcec03"/>
    <ds:schemaRef ds:uri="5c0669a9-1f0e-4bf0-b923-4ef2d9164cd6"/>
    <ds:schemaRef ds:uri="969e7768-44a7-4af2-9399-000ddcfb1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ABE6A2-13FB-475A-AD8C-D80A98F276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2220</Words>
  <Application>Microsoft Office PowerPoint</Application>
  <PresentationFormat>Widescreen</PresentationFormat>
  <Paragraphs>467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Muli</vt:lpstr>
      <vt:lpstr>Muli Black</vt:lpstr>
      <vt:lpstr>Muli Regular</vt:lpstr>
      <vt:lpstr>Times New Roman</vt:lpstr>
      <vt:lpstr>Wingdings</vt:lpstr>
      <vt:lpstr>PaNOSC-ExPaNDS-AnnualMeeting2020_ppt_template</vt:lpstr>
      <vt:lpstr>Logos+EUtext</vt:lpstr>
      <vt:lpstr>PowerPoint Presentation</vt:lpstr>
      <vt:lpstr>   </vt:lpstr>
      <vt:lpstr>Steps towards FAIR Facilities</vt:lpstr>
      <vt:lpstr>ExPaNDS WP2: Work Tasks  </vt:lpstr>
      <vt:lpstr>Steps towards FAIR Facilities</vt:lpstr>
      <vt:lpstr>ExPaNDS WP2: Deliverables</vt:lpstr>
      <vt:lpstr>D2.1:  Towards FAIR policies for Photon and Neutron RIs</vt:lpstr>
      <vt:lpstr>Adding FAIR to Policy</vt:lpstr>
      <vt:lpstr>T2.1: Policy Next Steps</vt:lpstr>
      <vt:lpstr>D2.2: Draft recommendations for FAIR Photon and Neutron Data Management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T2.2:  Bringing FAIR to the Experiment</vt:lpstr>
      <vt:lpstr>FAIR Experiment: Data Management Planning</vt:lpstr>
      <vt:lpstr>KPIs for WP2</vt:lpstr>
      <vt:lpstr>Questions For Discussion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Cesmat</dc:creator>
  <cp:lastModifiedBy>Matthews, Brian (STFC,RAL,SC)</cp:lastModifiedBy>
  <cp:revision>171</cp:revision>
  <cp:lastPrinted>2020-11-02T10:59:21Z</cp:lastPrinted>
  <dcterms:created xsi:type="dcterms:W3CDTF">2019-08-21T08:55:54Z</dcterms:created>
  <dcterms:modified xsi:type="dcterms:W3CDTF">2020-11-10T10:21:33Z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0x010100408F811AA5794A4A9079BE885B6AD26C</vt:lpwstr>
  </property>
  <property fmtid="{D5CDD505-2E9C-101B-9397-08002B2CF9AE}" pid="3" name="Document Type">
    <vt:lpwstr>10;#Templates|5f7e658d-fe19-4397-95fe-3af83a6aa354;#16;#WP6|9d421dc2-85d2-43d8-945e-eed75d234fa7</vt:lpwstr>
  </property>
</Properties>
</file>