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28" r:id="rId3"/>
    <p:sldId id="326" r:id="rId4"/>
    <p:sldId id="327" r:id="rId5"/>
  </p:sldIdLst>
  <p:sldSz cx="12192000" cy="6858000"/>
  <p:notesSz cx="6858000" cy="12192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63"/>
  </p:normalViewPr>
  <p:slideViewPr>
    <p:cSldViewPr>
      <p:cViewPr varScale="1">
        <p:scale>
          <a:sx n="117" d="100"/>
          <a:sy n="117" d="100"/>
        </p:scale>
        <p:origin x="2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;n"/>
          <p:cNvSpPr>
            <a:spLocks noGrp="1"/>
          </p:cNvSpPr>
          <p:nvPr>
            <p:ph type="hdr" idx="2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;n"/>
          <p:cNvSpPr>
            <a:spLocks noGrp="1"/>
          </p:cNvSpPr>
          <p:nvPr>
            <p:ph type="dt" idx="1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;n"/>
          <p:cNvSpPr>
            <a:spLocks noGrp="1" noRot="1" noChangeAspect="1"/>
          </p:cNvSpPr>
          <p:nvPr>
            <p:ph type="sldImg" idx="3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" name="Google Shape;6;n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7;n"/>
          <p:cNvSpPr>
            <a:spLocks noGrp="1"/>
          </p:cNvSpPr>
          <p:nvPr>
            <p:ph type="ftr" idx="11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8;n"/>
          <p:cNvSpPr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Diapositive de titr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6;p4"/>
          <p:cNvPicPr/>
          <p:nvPr/>
        </p:nvPicPr>
        <p:blipFill>
          <a:blip r:embed="rId2">
            <a:alphaModFix amt="20000"/>
          </a:blip>
          <a:stretch/>
        </p:blipFill>
        <p:spPr bwMode="auto">
          <a:xfrm>
            <a:off x="-137786" y="-2070804"/>
            <a:ext cx="12329786" cy="107697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7;p4"/>
          <p:cNvSpPr>
            <a:spLocks noGrp="1"/>
          </p:cNvSpPr>
          <p:nvPr>
            <p:ph type="ctrTitle"/>
          </p:nvPr>
        </p:nvSpPr>
        <p:spPr bwMode="auto">
          <a:xfrm>
            <a:off x="1524000" y="2605910"/>
            <a:ext cx="9144000" cy="1463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1B50"/>
              </a:buClr>
              <a:buSzPts val="6000"/>
              <a:buFont typeface="Calibri"/>
              <a:buNone/>
              <a:defRPr sz="6000" b="1">
                <a:solidFill>
                  <a:srgbClr val="201B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8;p4"/>
          <p:cNvSpPr>
            <a:spLocks noGrp="1"/>
          </p:cNvSpPr>
          <p:nvPr>
            <p:ph type="subTitle" idx="1"/>
          </p:nvPr>
        </p:nvSpPr>
        <p:spPr bwMode="auto">
          <a:xfrm>
            <a:off x="1524000" y="4094406"/>
            <a:ext cx="9144000" cy="56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9;p4"/>
          <p:cNvSpPr>
            <a:spLocks/>
          </p:cNvSpPr>
          <p:nvPr/>
        </p:nvSpPr>
        <p:spPr bwMode="auto">
          <a:xfrm>
            <a:off x="0" y="6339180"/>
            <a:ext cx="12192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GB" sz="900" b="0" strike="noStrike" spc="-1">
                <a:solidFill>
                  <a:srgbClr val="808080"/>
                </a:solidFill>
                <a:latin typeface="Calibri"/>
              </a:rPr>
              <a:t>The ExPaNDS project has received funding from the </a:t>
            </a:r>
            <a:r>
              <a:rPr lang="en-GB" sz="900" b="0" i="1" strike="noStrike" spc="-1">
                <a:solidFill>
                  <a:srgbClr val="808080"/>
                </a:solidFill>
                <a:latin typeface="Calibri"/>
              </a:rPr>
              <a:t>European Union’s Horizon 2020 research and innovation programme </a:t>
            </a:r>
            <a:r>
              <a:rPr lang="en-GB" sz="900" b="0" strike="noStrike" spc="-1">
                <a:solidFill>
                  <a:srgbClr val="808080"/>
                </a:solidFill>
                <a:latin typeface="Calibri"/>
              </a:rPr>
              <a:t>under grant agreement No 857641.</a:t>
            </a:r>
            <a:endParaRPr lang="en-GB" sz="9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GB" sz="900" b="0" strike="noStrike" spc="-1">
                <a:solidFill>
                  <a:srgbClr val="808080"/>
                </a:solidFill>
                <a:latin typeface="Calibri"/>
              </a:rPr>
              <a:t>The PaNOSC project has received funding from the </a:t>
            </a:r>
            <a:r>
              <a:rPr lang="en-GB" sz="900" b="0" i="1" strike="noStrike" spc="-1">
                <a:solidFill>
                  <a:srgbClr val="808080"/>
                </a:solidFill>
                <a:latin typeface="Calibri"/>
              </a:rPr>
              <a:t>European Union’s Horizon 2020 research and innovation programme </a:t>
            </a:r>
            <a:r>
              <a:rPr lang="en-GB" sz="900" b="0" strike="noStrike" spc="-1">
                <a:solidFill>
                  <a:srgbClr val="808080"/>
                </a:solidFill>
                <a:latin typeface="Calibri"/>
              </a:rPr>
              <a:t>under grant agreement No 823852.</a:t>
            </a:r>
            <a:endParaRPr lang="en-GB" sz="900" b="0" strike="noStrike" spc="-1">
              <a:latin typeface="Arial"/>
            </a:endParaRPr>
          </a:p>
        </p:txBody>
      </p:sp>
      <p:pic>
        <p:nvPicPr>
          <p:cNvPr id="8" name="Google Shape;20;p4" descr="https://www.efre.nrw.de/fileadmin/Logos/EU-Fo__rderhinweis__EFRE_/EFRE_Foerderhinweis_deutsch_farbig.jpg"/>
          <p:cNvPicPr/>
          <p:nvPr/>
        </p:nvPicPr>
        <p:blipFill>
          <a:blip r:embed="rId3">
            <a:alphaModFix/>
          </a:blip>
          <a:srcRect l="1316" t="5795" r="68975" b="7850"/>
          <a:stretch/>
        </p:blipFill>
        <p:spPr bwMode="auto">
          <a:xfrm>
            <a:off x="5761894" y="5921247"/>
            <a:ext cx="668213" cy="4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7"/>
          <p:cNvPicPr/>
          <p:nvPr userDrawn="1"/>
        </p:nvPicPr>
        <p:blipFill>
          <a:blip r:embed="rId4"/>
          <a:stretch/>
        </p:blipFill>
        <p:spPr bwMode="auto">
          <a:xfrm>
            <a:off x="3036720" y="173976"/>
            <a:ext cx="6118560" cy="234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re et contenu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;p5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1B50"/>
              </a:buClr>
              <a:buSzPts val="4400"/>
              <a:buFont typeface="Calibri"/>
              <a:buNone/>
              <a:defRPr sz="4400" b="1">
                <a:solidFill>
                  <a:srgbClr val="201B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4;p5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5;p5"/>
          <p:cNvSpPr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6;p5"/>
          <p:cNvSpPr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sldNum" idx="12"/>
          </p:nvPr>
        </p:nvSpPr>
        <p:spPr bwMode="auto">
          <a:xfrm>
            <a:off x="8557560" y="6356520"/>
            <a:ext cx="6112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  <a:defRPr/>
            </a:pPr>
            <a:fld id="{3CA428D6-3B69-4007-989B-674671228A7D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9" name="CustomShape 4"/>
          <p:cNvSpPr/>
          <p:nvPr userDrawn="1"/>
        </p:nvSpPr>
        <p:spPr bwMode="auto">
          <a:xfrm>
            <a:off x="0" y="6208920"/>
            <a:ext cx="7718760" cy="35640"/>
          </a:xfrm>
          <a:prstGeom prst="rect">
            <a:avLst/>
          </a:prstGeom>
          <a:gradFill rotWithShape="0">
            <a:gsLst>
              <a:gs pos="0">
                <a:srgbClr val="201B50"/>
              </a:gs>
              <a:gs pos="100000">
                <a:srgbClr val="F6F8FC"/>
              </a:gs>
            </a:gsLst>
            <a:lin ang="0" scaled="1"/>
          </a:gradFill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0" name="CustomShape 5"/>
          <p:cNvSpPr/>
          <p:nvPr userDrawn="1"/>
        </p:nvSpPr>
        <p:spPr bwMode="auto">
          <a:xfrm>
            <a:off x="838080" y="6316920"/>
            <a:ext cx="7050960" cy="612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  <a:defRPr/>
            </a:pPr>
            <a:r>
              <a:rPr lang="en-GB" sz="800" b="0" strike="noStrike" spc="-1">
                <a:solidFill>
                  <a:srgbClr val="808080"/>
                </a:solidFill>
                <a:latin typeface="Calibri"/>
              </a:rPr>
              <a:t>The ExPaNDS project has received funding from the </a:t>
            </a:r>
            <a:r>
              <a:rPr lang="en-GB" sz="800" b="0" i="1" strike="noStrike" spc="-1">
                <a:solidFill>
                  <a:srgbClr val="808080"/>
                </a:solidFill>
                <a:latin typeface="Calibri"/>
              </a:rPr>
              <a:t>European Union’s Horizon 2020 research and innovation programme </a:t>
            </a:r>
            <a:r>
              <a:rPr lang="en-GB" sz="800" b="0" strike="noStrike" spc="-1">
                <a:solidFill>
                  <a:srgbClr val="808080"/>
                </a:solidFill>
                <a:latin typeface="Calibri"/>
              </a:rPr>
              <a:t>under grant agreement No 857641.</a:t>
            </a:r>
            <a:endParaRPr lang="en-GB" sz="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GB" sz="800" b="0" strike="noStrike" spc="-1">
                <a:solidFill>
                  <a:srgbClr val="808080"/>
                </a:solidFill>
                <a:latin typeface="Calibri"/>
              </a:rPr>
              <a:t>The PaNOSC project has received funding from the </a:t>
            </a:r>
            <a:r>
              <a:rPr lang="en-GB" sz="800" b="0" i="1" strike="noStrike" spc="-1">
                <a:solidFill>
                  <a:srgbClr val="808080"/>
                </a:solidFill>
                <a:latin typeface="Calibri"/>
              </a:rPr>
              <a:t>European Union’s Horizon 2020 research and innovation programme </a:t>
            </a:r>
            <a:r>
              <a:rPr lang="en-GB" sz="800" b="0" strike="noStrike" spc="-1">
                <a:solidFill>
                  <a:srgbClr val="808080"/>
                </a:solidFill>
                <a:latin typeface="Calibri"/>
              </a:rPr>
              <a:t>under grant agreement No 823852.</a:t>
            </a:r>
            <a:endParaRPr lang="en-GB" sz="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en-GB" sz="800" b="0" strike="noStrike" spc="-1">
              <a:latin typeface="Arial"/>
            </a:endParaRPr>
          </a:p>
        </p:txBody>
      </p:sp>
      <p:pic>
        <p:nvPicPr>
          <p:cNvPr id="11" name="Picture 2"/>
          <p:cNvPicPr/>
          <p:nvPr userDrawn="1"/>
        </p:nvPicPr>
        <p:blipFill>
          <a:blip r:embed="rId2"/>
          <a:srcRect l="1313" t="5796" r="68972" b="7820"/>
          <a:stretch/>
        </p:blipFill>
        <p:spPr bwMode="auto">
          <a:xfrm>
            <a:off x="169920" y="6333120"/>
            <a:ext cx="667800" cy="445680"/>
          </a:xfrm>
          <a:prstGeom prst="rect">
            <a:avLst/>
          </a:prstGeom>
          <a:ln>
            <a:noFill/>
          </a:ln>
        </p:spPr>
      </p:pic>
      <p:pic>
        <p:nvPicPr>
          <p:cNvPr id="12" name="Picture 4"/>
          <p:cNvPicPr/>
          <p:nvPr userDrawn="1"/>
        </p:nvPicPr>
        <p:blipFill>
          <a:blip r:embed="rId3"/>
          <a:stretch/>
        </p:blipFill>
        <p:spPr bwMode="auto">
          <a:xfrm>
            <a:off x="10499760" y="6208920"/>
            <a:ext cx="1692000" cy="64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;p3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1;p3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2;p3"/>
          <p:cNvSpPr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3;p3"/>
          <p:cNvSpPr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4;p3"/>
          <p:cNvSpPr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1"/>
          <p:cNvSpPr>
            <a:spLocks noGrp="1"/>
          </p:cNvSpPr>
          <p:nvPr>
            <p:ph type="ctrTitle"/>
          </p:nvPr>
        </p:nvSpPr>
        <p:spPr bwMode="auto">
          <a:xfrm>
            <a:off x="1524000" y="2544950"/>
            <a:ext cx="9144000" cy="1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>
              <a:defRPr/>
            </a:pPr>
            <a:r>
              <a:rPr lang="en-GB" b="0" dirty="0"/>
              <a:t>e-Learning Platform</a:t>
            </a:r>
            <a:br>
              <a:rPr lang="en-GB" b="0" dirty="0"/>
            </a:br>
            <a:r>
              <a:rPr lang="en-GB" b="0" dirty="0"/>
              <a:t>Sustainability considerations</a:t>
            </a:r>
            <a:endParaRPr sz="2100" b="0" dirty="0">
              <a:solidFill>
                <a:srgbClr val="D9D9D9"/>
              </a:solidFill>
            </a:endParaRPr>
          </a:p>
        </p:txBody>
      </p:sp>
      <p:sp>
        <p:nvSpPr>
          <p:cNvPr id="5" name="Google Shape;37;p1"/>
          <p:cNvSpPr>
            <a:spLocks/>
          </p:cNvSpPr>
          <p:nvPr/>
        </p:nvSpPr>
        <p:spPr bwMode="auto">
          <a:xfrm>
            <a:off x="1595120" y="4092457"/>
            <a:ext cx="9144000" cy="56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/>
            </a:pPr>
            <a:r>
              <a:rPr lang="en-GB" sz="1800" i="1" dirty="0">
                <a:solidFill>
                  <a:srgbClr val="7F7F7F"/>
                </a:solidFill>
                <a:latin typeface="Calibri"/>
                <a:ea typeface="Calibri"/>
                <a:cs typeface="Calibri"/>
              </a:rPr>
              <a:t>4</a:t>
            </a:r>
            <a:r>
              <a:rPr lang="en-GB" sz="1800" i="1" baseline="30000" dirty="0">
                <a:solidFill>
                  <a:srgbClr val="7F7F7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GB" sz="1800" b="0" i="1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</a:rPr>
              <a:t>December 2020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37;p1"/>
          <p:cNvSpPr>
            <a:spLocks/>
          </p:cNvSpPr>
          <p:nvPr/>
        </p:nvSpPr>
        <p:spPr bwMode="auto">
          <a:xfrm>
            <a:off x="1595120" y="4657972"/>
            <a:ext cx="9144000" cy="56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/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Florian Gliksohn, </a:t>
            </a:r>
            <a:r>
              <a:rPr lang="en-GB" sz="28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Teodor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GB" sz="28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Ivanoaica</a:t>
            </a:r>
            <a:endParaRPr sz="2800" b="0" u="none" strike="noStrike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342900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Unit economics / Scaling</a:t>
            </a:r>
            <a:endParaRPr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8500" y="1512429"/>
            <a:ext cx="11036300" cy="4561805"/>
          </a:xfrm>
        </p:spPr>
        <p:txBody>
          <a:bodyPr>
            <a:normAutofit fontScale="62500" lnSpcReduction="20000"/>
          </a:bodyPr>
          <a:lstStyle/>
          <a:p>
            <a:pPr>
              <a:buFont typeface="Wingdings"/>
              <a:buChar char="Ø"/>
              <a:defRPr/>
            </a:pPr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Fixed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Costs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vl="1">
              <a:buFont typeface="Wingdings"/>
              <a:buChar char="Ø"/>
              <a:defRPr/>
            </a:pPr>
            <a:r>
              <a:rPr lang="cs-CZ" dirty="0" err="1"/>
              <a:t>Hosting</a:t>
            </a:r>
            <a:r>
              <a:rPr lang="cs-CZ" dirty="0"/>
              <a:t> (web </a:t>
            </a:r>
            <a:r>
              <a:rPr lang="cs-CZ" dirty="0" err="1"/>
              <a:t>platform</a:t>
            </a:r>
            <a:r>
              <a:rPr lang="cs-CZ" dirty="0"/>
              <a:t> </a:t>
            </a:r>
            <a:r>
              <a:rPr lang="cs-CZ" dirty="0" err="1"/>
              <a:t>hosting</a:t>
            </a:r>
            <a:r>
              <a:rPr lang="cs-CZ" dirty="0"/>
              <a:t> + server and </a:t>
            </a:r>
            <a:r>
              <a:rPr lang="cs-CZ" dirty="0" err="1"/>
              <a:t>associated</a:t>
            </a:r>
            <a:r>
              <a:rPr lang="cs-CZ" dirty="0"/>
              <a:t> </a:t>
            </a:r>
            <a:r>
              <a:rPr lang="cs-CZ" dirty="0" err="1"/>
              <a:t>resources</a:t>
            </a:r>
            <a:r>
              <a:rPr lang="cs-CZ" dirty="0"/>
              <a:t>)</a:t>
            </a:r>
          </a:p>
          <a:p>
            <a:pPr lvl="2">
              <a:buFont typeface="Wingdings"/>
              <a:buChar char="Ø"/>
              <a:defRPr/>
            </a:pPr>
            <a:r>
              <a:rPr lang="cs-CZ" dirty="0"/>
              <a:t>A </a:t>
            </a:r>
            <a:r>
              <a:rPr lang="cs-CZ" dirty="0" err="1"/>
              <a:t>few</a:t>
            </a:r>
            <a:r>
              <a:rPr lang="cs-CZ" dirty="0"/>
              <a:t> k EUR per </a:t>
            </a:r>
            <a:r>
              <a:rPr lang="cs-CZ" dirty="0" err="1"/>
              <a:t>year</a:t>
            </a:r>
            <a:endParaRPr lang="cs-CZ" dirty="0"/>
          </a:p>
          <a:p>
            <a:pPr lvl="1">
              <a:buFont typeface="Wingdings"/>
              <a:buChar char="Ø"/>
              <a:defRPr/>
            </a:pPr>
            <a:r>
              <a:rPr lang="cs-CZ" dirty="0" err="1"/>
              <a:t>Licensing</a:t>
            </a:r>
            <a:r>
              <a:rPr lang="cs-CZ" dirty="0"/>
              <a:t> </a:t>
            </a:r>
            <a:r>
              <a:rPr lang="cs-CZ" dirty="0" err="1"/>
              <a:t>costs</a:t>
            </a:r>
            <a:r>
              <a:rPr lang="cs-CZ" dirty="0"/>
              <a:t> (?)</a:t>
            </a:r>
          </a:p>
          <a:p>
            <a:pPr lvl="2">
              <a:buFont typeface="Wingdings"/>
              <a:buChar char="Ø"/>
              <a:defRPr/>
            </a:pPr>
            <a:r>
              <a:rPr lang="cs-CZ" dirty="0" err="1"/>
              <a:t>Less</a:t>
            </a:r>
            <a:r>
              <a:rPr lang="cs-CZ" dirty="0"/>
              <a:t> </a:t>
            </a:r>
            <a:r>
              <a:rPr lang="cs-CZ" dirty="0" err="1"/>
              <a:t>than</a:t>
            </a:r>
            <a:r>
              <a:rPr lang="cs-CZ" dirty="0"/>
              <a:t> 1k EUR</a:t>
            </a:r>
          </a:p>
          <a:p>
            <a:pPr lvl="1">
              <a:buFont typeface="Wingdings"/>
              <a:buChar char="Ø"/>
              <a:defRPr/>
            </a:pPr>
            <a:r>
              <a:rPr lang="cs-CZ" dirty="0" err="1"/>
              <a:t>Staff</a:t>
            </a:r>
            <a:r>
              <a:rPr lang="cs-CZ" dirty="0"/>
              <a:t>: 1 FTE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technical</a:t>
            </a:r>
            <a:r>
              <a:rPr lang="cs-CZ" dirty="0"/>
              <a:t> </a:t>
            </a:r>
            <a:r>
              <a:rPr lang="cs-CZ" dirty="0" err="1"/>
              <a:t>tasks</a:t>
            </a:r>
            <a:r>
              <a:rPr lang="cs-CZ" dirty="0"/>
              <a:t> + 1 FTE </a:t>
            </a:r>
            <a:r>
              <a:rPr lang="cs-CZ" dirty="0" err="1"/>
              <a:t>helpdesk</a:t>
            </a:r>
            <a:r>
              <a:rPr lang="cs-CZ" dirty="0"/>
              <a:t> – 150k EUR per </a:t>
            </a:r>
            <a:r>
              <a:rPr lang="cs-CZ" dirty="0" err="1"/>
              <a:t>year</a:t>
            </a:r>
            <a:endParaRPr lang="cs-CZ" dirty="0"/>
          </a:p>
          <a:p>
            <a:pPr lvl="2">
              <a:buFont typeface="Wingdings"/>
              <a:buChar char="Ø"/>
              <a:defRPr/>
            </a:pPr>
            <a:r>
              <a:rPr lang="cs-CZ" dirty="0" err="1"/>
              <a:t>Maintenance</a:t>
            </a:r>
            <a:endParaRPr lang="cs-CZ" dirty="0"/>
          </a:p>
          <a:p>
            <a:pPr lvl="2">
              <a:buFont typeface="Wingdings"/>
              <a:buChar char="Ø"/>
              <a:defRPr/>
            </a:pPr>
            <a:r>
              <a:rPr lang="cs-CZ" dirty="0" err="1"/>
              <a:t>Platform</a:t>
            </a:r>
            <a:r>
              <a:rPr lang="cs-CZ" dirty="0"/>
              <a:t> </a:t>
            </a:r>
            <a:r>
              <a:rPr lang="cs-CZ" dirty="0" err="1"/>
              <a:t>admin</a:t>
            </a:r>
            <a:r>
              <a:rPr lang="cs-CZ" dirty="0"/>
              <a:t> / </a:t>
            </a:r>
            <a:r>
              <a:rPr lang="cs-CZ" dirty="0" err="1"/>
              <a:t>quality</a:t>
            </a:r>
            <a:r>
              <a:rPr lang="cs-CZ" dirty="0"/>
              <a:t> </a:t>
            </a:r>
            <a:r>
              <a:rPr lang="cs-CZ" dirty="0" err="1"/>
              <a:t>control</a:t>
            </a:r>
            <a:endParaRPr lang="cs-CZ" dirty="0"/>
          </a:p>
          <a:p>
            <a:pPr lvl="2">
              <a:buFont typeface="Wingdings"/>
              <a:buChar char="Ø"/>
              <a:defRPr/>
            </a:pPr>
            <a:r>
              <a:rPr lang="cs-CZ" dirty="0" err="1"/>
              <a:t>Helpdesk</a:t>
            </a:r>
            <a:r>
              <a:rPr lang="cs-CZ" dirty="0"/>
              <a:t> </a:t>
            </a:r>
            <a:r>
              <a:rPr lang="cs-CZ" dirty="0" err="1"/>
              <a:t>staff</a:t>
            </a:r>
            <a:r>
              <a:rPr lang="cs-CZ" dirty="0"/>
              <a:t> (?)</a:t>
            </a:r>
            <a:endParaRPr dirty="0"/>
          </a:p>
          <a:p>
            <a:pPr>
              <a:buFont typeface="Wingdings"/>
              <a:buChar char="Ø"/>
              <a:defRPr/>
            </a:pPr>
            <a:r>
              <a:rPr lang="cs-CZ" dirty="0" err="1"/>
              <a:t>Variable</a:t>
            </a:r>
            <a:r>
              <a:rPr lang="cs-CZ" dirty="0"/>
              <a:t> </a:t>
            </a:r>
            <a:r>
              <a:rPr lang="cs-CZ" dirty="0" err="1"/>
              <a:t>costs</a:t>
            </a:r>
            <a:r>
              <a:rPr lang="cs-CZ" dirty="0"/>
              <a:t>:</a:t>
            </a:r>
          </a:p>
          <a:p>
            <a:pPr lvl="1">
              <a:buFont typeface="Wingdings"/>
              <a:buChar char="Ø"/>
              <a:defRPr/>
            </a:pPr>
            <a:r>
              <a:rPr lang="cs-CZ" dirty="0" err="1"/>
              <a:t>Computing</a:t>
            </a:r>
            <a:r>
              <a:rPr lang="cs-CZ" dirty="0"/>
              <a:t> </a:t>
            </a:r>
            <a:r>
              <a:rPr lang="cs-CZ" dirty="0" err="1"/>
              <a:t>capacity</a:t>
            </a:r>
            <a:endParaRPr lang="cs-CZ" dirty="0"/>
          </a:p>
          <a:p>
            <a:pPr lvl="2">
              <a:buFont typeface="Wingdings"/>
              <a:buChar char="Ø"/>
              <a:defRPr/>
            </a:pPr>
            <a:r>
              <a:rPr lang="cs-CZ" dirty="0" err="1"/>
              <a:t>Educated</a:t>
            </a:r>
            <a:r>
              <a:rPr lang="cs-CZ" dirty="0"/>
              <a:t> </a:t>
            </a:r>
            <a:r>
              <a:rPr lang="cs-CZ" dirty="0" err="1"/>
              <a:t>guess</a:t>
            </a:r>
            <a:r>
              <a:rPr lang="cs-CZ" dirty="0"/>
              <a:t>:</a:t>
            </a:r>
          </a:p>
          <a:p>
            <a:pPr lvl="3">
              <a:buFont typeface="Wingdings"/>
              <a:buChar char="Ø"/>
              <a:defRPr/>
            </a:pPr>
            <a:r>
              <a:rPr lang="cs-CZ" dirty="0"/>
              <a:t>On-</a:t>
            </a:r>
            <a:r>
              <a:rPr lang="cs-CZ" dirty="0" err="1"/>
              <a:t>prem</a:t>
            </a:r>
            <a:r>
              <a:rPr lang="cs-CZ" dirty="0"/>
              <a:t> (re-</a:t>
            </a:r>
            <a:r>
              <a:rPr lang="cs-CZ" dirty="0" err="1"/>
              <a:t>investment</a:t>
            </a:r>
            <a:r>
              <a:rPr lang="cs-CZ" dirty="0"/>
              <a:t> </a:t>
            </a:r>
            <a:r>
              <a:rPr lang="cs-CZ" dirty="0" err="1"/>
              <a:t>every</a:t>
            </a:r>
            <a:r>
              <a:rPr lang="cs-CZ" dirty="0"/>
              <a:t> 5 </a:t>
            </a:r>
            <a:r>
              <a:rPr lang="cs-CZ" dirty="0" err="1"/>
              <a:t>year</a:t>
            </a:r>
            <a:r>
              <a:rPr lang="cs-CZ" dirty="0"/>
              <a:t>): 1 notebook per 1 CPU </a:t>
            </a:r>
            <a:r>
              <a:rPr lang="cs-CZ" dirty="0" err="1"/>
              <a:t>core</a:t>
            </a:r>
            <a:r>
              <a:rPr lang="cs-CZ" dirty="0"/>
              <a:t> / </a:t>
            </a:r>
            <a:r>
              <a:rPr lang="cs-CZ" dirty="0" err="1"/>
              <a:t>cost</a:t>
            </a:r>
            <a:r>
              <a:rPr lang="cs-CZ" dirty="0"/>
              <a:t> per CPU </a:t>
            </a:r>
            <a:r>
              <a:rPr lang="cs-CZ" dirty="0" err="1"/>
              <a:t>core</a:t>
            </a:r>
            <a:r>
              <a:rPr lang="cs-CZ" dirty="0"/>
              <a:t> = 150-200 EUR </a:t>
            </a:r>
            <a:r>
              <a:rPr lang="cs-CZ" dirty="0" err="1"/>
              <a:t>fully-loaded</a:t>
            </a:r>
            <a:r>
              <a:rPr lang="cs-CZ" dirty="0"/>
              <a:t> </a:t>
            </a:r>
          </a:p>
          <a:p>
            <a:pPr lvl="3">
              <a:buFont typeface="Wingdings"/>
              <a:buChar char="Ø"/>
              <a:defRPr/>
            </a:pPr>
            <a:r>
              <a:rPr lang="cs-CZ" dirty="0" err="1"/>
              <a:t>Cloud</a:t>
            </a:r>
            <a:r>
              <a:rPr lang="cs-CZ" dirty="0"/>
              <a:t> (</a:t>
            </a:r>
            <a:r>
              <a:rPr lang="cs-CZ" dirty="0" err="1"/>
              <a:t>yearly</a:t>
            </a:r>
            <a:r>
              <a:rPr lang="cs-CZ" dirty="0"/>
              <a:t> </a:t>
            </a:r>
            <a:r>
              <a:rPr lang="cs-CZ" dirty="0" err="1"/>
              <a:t>cost</a:t>
            </a:r>
            <a:r>
              <a:rPr lang="cs-CZ" dirty="0"/>
              <a:t> </a:t>
            </a:r>
            <a:r>
              <a:rPr lang="cs-CZ" dirty="0" err="1"/>
              <a:t>including</a:t>
            </a:r>
            <a:r>
              <a:rPr lang="cs-CZ" dirty="0"/>
              <a:t> </a:t>
            </a:r>
            <a:r>
              <a:rPr lang="cs-CZ" dirty="0" err="1"/>
              <a:t>networking</a:t>
            </a:r>
            <a:r>
              <a:rPr lang="cs-CZ" dirty="0"/>
              <a:t> </a:t>
            </a:r>
            <a:r>
              <a:rPr lang="cs-CZ" dirty="0" err="1"/>
              <a:t>security</a:t>
            </a:r>
            <a:r>
              <a:rPr lang="cs-CZ" dirty="0"/>
              <a:t> and extra </a:t>
            </a:r>
            <a:r>
              <a:rPr lang="cs-CZ" dirty="0" err="1"/>
              <a:t>features</a:t>
            </a:r>
            <a:r>
              <a:rPr lang="cs-CZ" dirty="0"/>
              <a:t> </a:t>
            </a:r>
            <a:r>
              <a:rPr lang="cs-CZ" dirty="0" err="1"/>
              <a:t>needed</a:t>
            </a:r>
            <a:r>
              <a:rPr lang="cs-CZ" dirty="0"/>
              <a:t>): 1 notebook per 1 CPU </a:t>
            </a:r>
            <a:r>
              <a:rPr lang="cs-CZ" dirty="0" err="1"/>
              <a:t>core</a:t>
            </a:r>
            <a:r>
              <a:rPr lang="cs-CZ" dirty="0"/>
              <a:t> / </a:t>
            </a:r>
            <a:r>
              <a:rPr lang="cs-CZ" dirty="0" err="1"/>
              <a:t>cost</a:t>
            </a:r>
            <a:r>
              <a:rPr lang="cs-CZ" dirty="0"/>
              <a:t> per CPU </a:t>
            </a:r>
            <a:r>
              <a:rPr lang="cs-CZ" dirty="0" err="1"/>
              <a:t>core</a:t>
            </a:r>
            <a:r>
              <a:rPr lang="cs-CZ" dirty="0"/>
              <a:t> = 75-100 EUR </a:t>
            </a:r>
            <a:r>
              <a:rPr lang="cs-CZ" dirty="0" err="1"/>
              <a:t>fully-laded</a:t>
            </a:r>
            <a:endParaRPr lang="cs-CZ" dirty="0"/>
          </a:p>
          <a:p>
            <a:pPr lvl="2">
              <a:buFont typeface="Wingdings"/>
              <a:buChar char="Ø"/>
              <a:defRPr/>
            </a:pPr>
            <a:r>
              <a:rPr lang="cs-CZ" dirty="0" err="1"/>
              <a:t>Scaling</a:t>
            </a:r>
            <a:r>
              <a:rPr lang="cs-CZ" dirty="0"/>
              <a:t> </a:t>
            </a:r>
            <a:r>
              <a:rPr lang="cs-CZ" dirty="0" err="1"/>
              <a:t>law</a:t>
            </a:r>
            <a:r>
              <a:rPr lang="cs-CZ" dirty="0"/>
              <a:t>:</a:t>
            </a:r>
          </a:p>
          <a:p>
            <a:pPr lvl="3">
              <a:buFont typeface="Wingdings"/>
              <a:buChar char="Ø"/>
              <a:defRPr/>
            </a:pPr>
            <a:r>
              <a:rPr lang="cs-CZ" dirty="0"/>
              <a:t>100 </a:t>
            </a:r>
            <a:r>
              <a:rPr lang="cs-CZ" dirty="0" err="1"/>
              <a:t>simultaneous</a:t>
            </a:r>
            <a:r>
              <a:rPr lang="cs-CZ" dirty="0"/>
              <a:t> </a:t>
            </a:r>
            <a:r>
              <a:rPr lang="cs-CZ" dirty="0" err="1"/>
              <a:t>users</a:t>
            </a:r>
            <a:r>
              <a:rPr lang="cs-CZ" dirty="0"/>
              <a:t>: 3,000 – 4,000 EUR on </a:t>
            </a:r>
            <a:r>
              <a:rPr lang="cs-CZ" dirty="0" err="1"/>
              <a:t>prem</a:t>
            </a:r>
            <a:r>
              <a:rPr lang="cs-CZ" dirty="0"/>
              <a:t> per </a:t>
            </a:r>
            <a:r>
              <a:rPr lang="cs-CZ" dirty="0" err="1"/>
              <a:t>year</a:t>
            </a:r>
            <a:r>
              <a:rPr lang="cs-CZ" dirty="0"/>
              <a:t> (on-</a:t>
            </a:r>
            <a:r>
              <a:rPr lang="cs-CZ" dirty="0" err="1"/>
              <a:t>prem</a:t>
            </a:r>
            <a:r>
              <a:rPr lang="cs-CZ" dirty="0"/>
              <a:t>) / 7,500 – 10,000 EUR per </a:t>
            </a:r>
            <a:r>
              <a:rPr lang="cs-CZ" dirty="0" err="1"/>
              <a:t>year</a:t>
            </a:r>
            <a:r>
              <a:rPr lang="cs-CZ" dirty="0"/>
              <a:t> (</a:t>
            </a:r>
            <a:r>
              <a:rPr lang="cs-CZ" dirty="0" err="1"/>
              <a:t>cloud</a:t>
            </a:r>
            <a:r>
              <a:rPr lang="cs-CZ" dirty="0"/>
              <a:t>)</a:t>
            </a:r>
          </a:p>
          <a:p>
            <a:pPr lvl="3">
              <a:buFont typeface="Wingdings"/>
              <a:buChar char="Ø"/>
              <a:defRPr/>
            </a:pPr>
            <a:r>
              <a:rPr lang="cs-CZ" dirty="0"/>
              <a:t>1000 </a:t>
            </a:r>
            <a:r>
              <a:rPr lang="cs-CZ" dirty="0" err="1"/>
              <a:t>simultaneous</a:t>
            </a:r>
            <a:r>
              <a:rPr lang="cs-CZ" dirty="0"/>
              <a:t> </a:t>
            </a:r>
            <a:r>
              <a:rPr lang="cs-CZ" dirty="0" err="1"/>
              <a:t>users</a:t>
            </a:r>
            <a:r>
              <a:rPr lang="cs-CZ" dirty="0"/>
              <a:t>: 30,000 – 40,000 EUR on </a:t>
            </a:r>
            <a:r>
              <a:rPr lang="cs-CZ" dirty="0" err="1"/>
              <a:t>prem</a:t>
            </a:r>
            <a:r>
              <a:rPr lang="cs-CZ" dirty="0"/>
              <a:t> per </a:t>
            </a:r>
            <a:r>
              <a:rPr lang="cs-CZ" dirty="0" err="1"/>
              <a:t>year</a:t>
            </a:r>
            <a:r>
              <a:rPr lang="cs-CZ" dirty="0"/>
              <a:t> (on-</a:t>
            </a:r>
            <a:r>
              <a:rPr lang="cs-CZ" dirty="0" err="1"/>
              <a:t>prem</a:t>
            </a:r>
            <a:r>
              <a:rPr lang="cs-CZ" dirty="0"/>
              <a:t>) / 75,000 – 100,000 EUR per </a:t>
            </a:r>
            <a:r>
              <a:rPr lang="cs-CZ" dirty="0" err="1"/>
              <a:t>year</a:t>
            </a:r>
            <a:r>
              <a:rPr lang="cs-CZ" dirty="0"/>
              <a:t> (</a:t>
            </a:r>
            <a:r>
              <a:rPr lang="cs-CZ" dirty="0" err="1"/>
              <a:t>cloud</a:t>
            </a:r>
            <a:r>
              <a:rPr lang="cs-CZ" dirty="0"/>
              <a:t>)</a:t>
            </a:r>
          </a:p>
          <a:p>
            <a:pPr lvl="1">
              <a:buFont typeface="Wingdings"/>
              <a:buChar char="Ø"/>
              <a:defRPr/>
            </a:pPr>
            <a:r>
              <a:rPr lang="cs-CZ" dirty="0"/>
              <a:t>Support to </a:t>
            </a:r>
            <a:r>
              <a:rPr lang="cs-CZ" dirty="0" err="1"/>
              <a:t>integration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partners</a:t>
            </a:r>
            <a:endParaRPr lang="cs-CZ" dirty="0"/>
          </a:p>
          <a:p>
            <a:pPr lvl="1">
              <a:buFont typeface="Wingdings"/>
              <a:buChar char="Ø"/>
              <a:defRPr/>
            </a:pPr>
            <a:r>
              <a:rPr lang="cs-CZ" dirty="0" err="1"/>
              <a:t>Helpdesk</a:t>
            </a:r>
            <a:r>
              <a:rPr lang="cs-CZ" dirty="0"/>
              <a:t> (?)</a:t>
            </a:r>
            <a:endParaRPr dirty="0"/>
          </a:p>
          <a:p>
            <a:pPr>
              <a:buFont typeface="Wingdings"/>
              <a:buChar char="Ø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Re-investments: upgrades of the technology</a:t>
            </a:r>
            <a:endParaRPr dirty="0"/>
          </a:p>
        </p:txBody>
      </p:sp>
      <p:sp>
        <p:nvSpPr>
          <p:cNvPr id="6" name="Rectangle 3"/>
          <p:cNvSpPr/>
          <p:nvPr/>
        </p:nvSpPr>
        <p:spPr bwMode="auto">
          <a:xfrm>
            <a:off x="431887" y="989209"/>
            <a:ext cx="90332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Purpose: Platform scaling according to cost drivers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920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342900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types</a:t>
            </a:r>
            <a:endParaRPr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8500" y="1512429"/>
            <a:ext cx="11036300" cy="4561805"/>
          </a:xfrm>
        </p:spPr>
        <p:txBody>
          <a:bodyPr>
            <a:normAutofit fontScale="70000" lnSpcReduction="20000"/>
          </a:bodyPr>
          <a:lstStyle/>
          <a:p>
            <a:pPr>
              <a:buFont typeface="Wingdings"/>
              <a:buChar char="Ø"/>
              <a:defRPr/>
            </a:pPr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Individual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vl="1">
              <a:buFont typeface="Wingdings"/>
              <a:buChar char="Ø"/>
              <a:defRPr/>
            </a:pPr>
            <a:r>
              <a:rPr lang="cs-CZ" dirty="0"/>
              <a:t>Do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require</a:t>
            </a:r>
            <a:r>
              <a:rPr lang="cs-CZ" dirty="0"/>
              <a:t> </a:t>
            </a:r>
            <a:r>
              <a:rPr lang="cs-CZ" dirty="0" err="1"/>
              <a:t>authentication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use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aggregator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only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e-</a:t>
            </a:r>
            <a:r>
              <a:rPr lang="cs-CZ" dirty="0" err="1"/>
              <a:t>learning</a:t>
            </a:r>
            <a:r>
              <a:rPr lang="cs-CZ" dirty="0"/>
              <a:t> </a:t>
            </a:r>
            <a:r>
              <a:rPr lang="cs-CZ" dirty="0" err="1"/>
              <a:t>environment</a:t>
            </a:r>
            <a:r>
              <a:rPr lang="cs-CZ" dirty="0"/>
              <a:t>?</a:t>
            </a:r>
          </a:p>
          <a:p>
            <a:pPr lvl="1">
              <a:buFont typeface="Wingdings"/>
              <a:buChar char="Ø"/>
              <a:defRPr/>
            </a:pPr>
            <a:r>
              <a:rPr lang="cs-CZ" dirty="0"/>
              <a:t>Do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require</a:t>
            </a:r>
            <a:r>
              <a:rPr lang="cs-CZ" dirty="0"/>
              <a:t> </a:t>
            </a:r>
            <a:r>
              <a:rPr lang="cs-CZ" dirty="0" err="1"/>
              <a:t>professional</a:t>
            </a:r>
            <a:r>
              <a:rPr lang="cs-CZ" dirty="0"/>
              <a:t> / </a:t>
            </a:r>
            <a:r>
              <a:rPr lang="cs-CZ" dirty="0" err="1"/>
              <a:t>academic</a:t>
            </a:r>
            <a:r>
              <a:rPr lang="cs-CZ" dirty="0"/>
              <a:t> email </a:t>
            </a:r>
            <a:r>
              <a:rPr lang="cs-CZ" dirty="0" err="1"/>
              <a:t>account</a:t>
            </a:r>
            <a:r>
              <a:rPr lang="cs-CZ" dirty="0"/>
              <a:t>? Link </a:t>
            </a:r>
            <a:r>
              <a:rPr lang="cs-CZ" dirty="0" err="1"/>
              <a:t>with</a:t>
            </a:r>
            <a:r>
              <a:rPr lang="cs-CZ" dirty="0"/>
              <a:t> EDUGAIN and EDUTEAM</a:t>
            </a:r>
          </a:p>
          <a:p>
            <a:pPr lvl="1">
              <a:buFont typeface="Wingdings"/>
              <a:buChar char="Ø"/>
              <a:defRPr/>
            </a:pPr>
            <a:r>
              <a:rPr lang="cs-CZ" dirty="0"/>
              <a:t>Access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students</a:t>
            </a:r>
            <a:r>
              <a:rPr lang="cs-CZ" dirty="0"/>
              <a:t>?</a:t>
            </a:r>
            <a:endParaRPr dirty="0"/>
          </a:p>
          <a:p>
            <a:pPr>
              <a:buFont typeface="Wingdings"/>
              <a:buChar char="Ø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 institutions:</a:t>
            </a:r>
          </a:p>
          <a:p>
            <a:pPr lvl="1">
              <a:buFont typeface="Wingdings"/>
              <a:buChar char="Ø"/>
              <a:defRPr/>
            </a:pPr>
            <a:r>
              <a:rPr lang="cs-CZ" dirty="0" err="1"/>
              <a:t>Providers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training</a:t>
            </a:r>
            <a:r>
              <a:rPr lang="cs-CZ" dirty="0"/>
              <a:t> </a:t>
            </a:r>
            <a:r>
              <a:rPr lang="cs-CZ" dirty="0" err="1"/>
              <a:t>content</a:t>
            </a:r>
            <a:endParaRPr lang="cs-CZ" dirty="0"/>
          </a:p>
          <a:p>
            <a:pPr lvl="1">
              <a:buFont typeface="Wingdings"/>
              <a:buChar char="Ø"/>
              <a:defRPr/>
            </a:pPr>
            <a:r>
              <a:rPr lang="cs-CZ" dirty="0" err="1"/>
              <a:t>Users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e-</a:t>
            </a:r>
            <a:r>
              <a:rPr lang="cs-CZ" dirty="0" err="1"/>
              <a:t>learning</a:t>
            </a:r>
            <a:r>
              <a:rPr lang="cs-CZ" dirty="0"/>
              <a:t> </a:t>
            </a:r>
            <a:r>
              <a:rPr lang="cs-CZ" dirty="0" err="1"/>
              <a:t>environment</a:t>
            </a:r>
            <a:endParaRPr dirty="0"/>
          </a:p>
          <a:p>
            <a:pPr>
              <a:buFont typeface="Wingdings"/>
              <a:buChar char="Ø"/>
              <a:defRPr/>
            </a:pPr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Research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organisations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vl="1">
              <a:buFont typeface="Wingdings"/>
              <a:buChar char="Ø"/>
              <a:defRPr/>
            </a:pPr>
            <a:r>
              <a:rPr lang="cs-CZ" dirty="0" err="1"/>
              <a:t>Providers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training</a:t>
            </a:r>
            <a:r>
              <a:rPr lang="cs-CZ" dirty="0"/>
              <a:t> </a:t>
            </a:r>
            <a:r>
              <a:rPr lang="cs-CZ" dirty="0" err="1"/>
              <a:t>content</a:t>
            </a:r>
            <a:endParaRPr lang="cs-CZ" dirty="0"/>
          </a:p>
          <a:p>
            <a:pPr lvl="1">
              <a:buFont typeface="Wingdings"/>
              <a:buChar char="Ø"/>
              <a:defRPr/>
            </a:pPr>
            <a:r>
              <a:rPr lang="cs-CZ" dirty="0" err="1"/>
              <a:t>Users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e-</a:t>
            </a:r>
            <a:r>
              <a:rPr lang="cs-CZ" dirty="0" err="1"/>
              <a:t>learning</a:t>
            </a:r>
            <a:r>
              <a:rPr lang="cs-CZ" dirty="0"/>
              <a:t> </a:t>
            </a:r>
            <a:r>
              <a:rPr lang="cs-CZ" dirty="0" err="1"/>
              <a:t>environment</a:t>
            </a:r>
            <a:endParaRPr dirty="0"/>
          </a:p>
          <a:p>
            <a:pPr>
              <a:buFont typeface="Wingdings"/>
              <a:buChar char="Ø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providers (public sphere)</a:t>
            </a:r>
          </a:p>
          <a:p>
            <a:pPr lvl="1">
              <a:buFont typeface="Wingdings"/>
              <a:buChar char="Ø"/>
              <a:defRPr/>
            </a:pPr>
            <a:r>
              <a:rPr lang="cs-CZ" dirty="0" err="1"/>
              <a:t>Providers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training</a:t>
            </a:r>
            <a:r>
              <a:rPr lang="cs-CZ" dirty="0"/>
              <a:t> </a:t>
            </a:r>
            <a:r>
              <a:rPr lang="cs-CZ" dirty="0" err="1"/>
              <a:t>content</a:t>
            </a:r>
            <a:endParaRPr lang="cs-CZ" dirty="0"/>
          </a:p>
          <a:p>
            <a:pPr lvl="1">
              <a:buFont typeface="Wingdings"/>
              <a:buChar char="Ø"/>
              <a:defRPr/>
            </a:pPr>
            <a:r>
              <a:rPr lang="cs-CZ" dirty="0" err="1"/>
              <a:t>Users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e-</a:t>
            </a:r>
            <a:r>
              <a:rPr lang="cs-CZ" dirty="0" err="1"/>
              <a:t>learning</a:t>
            </a:r>
            <a:r>
              <a:rPr lang="cs-CZ" dirty="0"/>
              <a:t> </a:t>
            </a:r>
            <a:r>
              <a:rPr lang="cs-CZ" dirty="0" err="1"/>
              <a:t>environment</a:t>
            </a:r>
            <a:endParaRPr dirty="0"/>
          </a:p>
          <a:p>
            <a:pPr>
              <a:buFont typeface="Wingdings"/>
              <a:buChar char="Ø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providers (private players)</a:t>
            </a:r>
          </a:p>
          <a:p>
            <a:pPr lvl="1">
              <a:buFont typeface="Wingdings"/>
              <a:buChar char="Ø"/>
              <a:defRPr/>
            </a:pPr>
            <a:r>
              <a:rPr lang="cs-CZ" dirty="0" err="1"/>
              <a:t>Providers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training</a:t>
            </a:r>
            <a:r>
              <a:rPr lang="cs-CZ" dirty="0"/>
              <a:t> </a:t>
            </a:r>
            <a:r>
              <a:rPr lang="cs-CZ" dirty="0" err="1"/>
              <a:t>content</a:t>
            </a:r>
            <a:endParaRPr lang="cs-CZ" dirty="0"/>
          </a:p>
          <a:p>
            <a:pPr lvl="1">
              <a:buFont typeface="Wingdings"/>
              <a:buChar char="Ø"/>
              <a:defRPr/>
            </a:pPr>
            <a:r>
              <a:rPr lang="cs-CZ" dirty="0" err="1"/>
              <a:t>Users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e-</a:t>
            </a:r>
            <a:r>
              <a:rPr lang="cs-CZ" dirty="0" err="1"/>
              <a:t>learning</a:t>
            </a:r>
            <a:r>
              <a:rPr lang="cs-CZ" dirty="0"/>
              <a:t> </a:t>
            </a:r>
            <a:r>
              <a:rPr lang="cs-CZ" dirty="0" err="1"/>
              <a:t>environment</a:t>
            </a:r>
            <a:endParaRPr lang="cs-CZ" dirty="0"/>
          </a:p>
          <a:p>
            <a:pPr>
              <a:buFont typeface="Wingdings"/>
              <a:buChar char="Ø"/>
              <a:defRPr/>
            </a:pPr>
            <a:endParaRPr dirty="0"/>
          </a:p>
        </p:txBody>
      </p:sp>
      <p:sp>
        <p:nvSpPr>
          <p:cNvPr id="6" name="Rectangle 3"/>
          <p:cNvSpPr/>
          <p:nvPr/>
        </p:nvSpPr>
        <p:spPr bwMode="auto">
          <a:xfrm>
            <a:off x="431887" y="989209"/>
            <a:ext cx="8752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 user types in relation with economic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8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342900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Economic models</a:t>
            </a:r>
            <a:endParaRPr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8500" y="1512429"/>
            <a:ext cx="11036300" cy="4561805"/>
          </a:xfrm>
        </p:spPr>
        <p:txBody>
          <a:bodyPr>
            <a:normAutofit fontScale="92500" lnSpcReduction="20000"/>
          </a:bodyPr>
          <a:lstStyle/>
          <a:p>
            <a:pPr>
              <a:buFont typeface="Wingdings"/>
              <a:buChar char="Ø"/>
              <a:defRPr/>
            </a:pPr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Bulk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fixed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costs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does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not </a:t>
            </a:r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seem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depend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</a:t>
            </a:r>
            <a:endParaRPr lang="cs-CZ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/>
              <a:buChar char="Ø"/>
              <a:defRPr/>
            </a:pPr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variable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cost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driver </a:t>
            </a:r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computing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resources</a:t>
            </a:r>
            <a:endParaRPr lang="cs-CZ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/>
              <a:buChar char="Ø"/>
              <a:defRPr/>
            </a:pPr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Costs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providing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training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promoting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not </a:t>
            </a:r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considered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exercise</a:t>
            </a:r>
            <a:endParaRPr lang="cs-CZ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/>
              <a:buChar char="Ø"/>
              <a:defRPr/>
            </a:pPr>
            <a:r>
              <a:rPr lang="cs-CZ" dirty="0" err="1"/>
              <a:t>Sustainability</a:t>
            </a:r>
            <a:r>
              <a:rPr lang="cs-CZ" dirty="0"/>
              <a:t> model </a:t>
            </a:r>
            <a:r>
              <a:rPr lang="cs-CZ" dirty="0" err="1"/>
              <a:t>basically</a:t>
            </a:r>
            <a:r>
              <a:rPr lang="cs-CZ" dirty="0"/>
              <a:t> </a:t>
            </a:r>
            <a:r>
              <a:rPr lang="cs-CZ" dirty="0" err="1"/>
              <a:t>consists</a:t>
            </a:r>
            <a:r>
              <a:rPr lang="cs-CZ" dirty="0"/>
              <a:t> in </a:t>
            </a:r>
            <a:r>
              <a:rPr lang="cs-CZ" dirty="0" err="1"/>
              <a:t>defining</a:t>
            </a:r>
            <a:r>
              <a:rPr lang="cs-CZ" dirty="0"/>
              <a:t> </a:t>
            </a:r>
            <a:r>
              <a:rPr lang="cs-CZ" dirty="0" err="1"/>
              <a:t>contribution</a:t>
            </a:r>
            <a:r>
              <a:rPr lang="cs-CZ" dirty="0"/>
              <a:t> model </a:t>
            </a:r>
            <a:r>
              <a:rPr lang="cs-CZ" dirty="0" err="1"/>
              <a:t>based</a:t>
            </a:r>
            <a:r>
              <a:rPr lang="cs-CZ" dirty="0"/>
              <a:t> on a </a:t>
            </a:r>
            <a:r>
              <a:rPr lang="cs-CZ" dirty="0" err="1"/>
              <a:t>defined</a:t>
            </a:r>
            <a:r>
              <a:rPr lang="cs-CZ" dirty="0"/>
              <a:t> </a:t>
            </a:r>
            <a:r>
              <a:rPr lang="cs-CZ" dirty="0" err="1"/>
              <a:t>capacity</a:t>
            </a:r>
            <a:endParaRPr lang="cs-CZ" dirty="0"/>
          </a:p>
          <a:p>
            <a:pPr lvl="1">
              <a:buFont typeface="Wingdings"/>
              <a:buChar char="Ø"/>
              <a:defRPr/>
            </a:pPr>
            <a:r>
              <a:rPr lang="cs-CZ" dirty="0" err="1"/>
              <a:t>Potential</a:t>
            </a:r>
            <a:r>
              <a:rPr lang="cs-CZ" dirty="0"/>
              <a:t> </a:t>
            </a:r>
            <a:r>
              <a:rPr lang="cs-CZ" dirty="0" err="1"/>
              <a:t>financial</a:t>
            </a:r>
            <a:r>
              <a:rPr lang="cs-CZ" dirty="0"/>
              <a:t> </a:t>
            </a:r>
            <a:r>
              <a:rPr lang="cs-CZ" dirty="0" err="1"/>
              <a:t>sources</a:t>
            </a:r>
            <a:r>
              <a:rPr lang="cs-CZ" dirty="0"/>
              <a:t>:</a:t>
            </a:r>
          </a:p>
          <a:p>
            <a:pPr lvl="2">
              <a:buFont typeface="Wingdings"/>
              <a:buChar char="Ø"/>
              <a:defRPr/>
            </a:pPr>
            <a:r>
              <a:rPr lang="cs-CZ" dirty="0" err="1"/>
              <a:t>Grants</a:t>
            </a:r>
            <a:endParaRPr lang="cs-CZ" dirty="0"/>
          </a:p>
          <a:p>
            <a:pPr lvl="2">
              <a:buFont typeface="Wingdings"/>
              <a:buChar char="Ø"/>
              <a:defRPr/>
            </a:pPr>
            <a:r>
              <a:rPr lang="cs-CZ" dirty="0" err="1"/>
              <a:t>Subscription</a:t>
            </a:r>
            <a:r>
              <a:rPr lang="cs-CZ" dirty="0"/>
              <a:t> </a:t>
            </a:r>
            <a:r>
              <a:rPr lang="cs-CZ" dirty="0" err="1"/>
              <a:t>fee</a:t>
            </a:r>
            <a:r>
              <a:rPr lang="cs-CZ" dirty="0"/>
              <a:t> by </a:t>
            </a:r>
            <a:r>
              <a:rPr lang="cs-CZ" dirty="0" err="1"/>
              <a:t>large</a:t>
            </a:r>
            <a:r>
              <a:rPr lang="cs-CZ" dirty="0"/>
              <a:t> </a:t>
            </a:r>
            <a:r>
              <a:rPr lang="cs-CZ" dirty="0" err="1"/>
              <a:t>players</a:t>
            </a:r>
            <a:r>
              <a:rPr lang="cs-CZ" dirty="0"/>
              <a:t> (</a:t>
            </a:r>
            <a:r>
              <a:rPr lang="cs-CZ" dirty="0" err="1"/>
              <a:t>one-off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seat</a:t>
            </a:r>
            <a:r>
              <a:rPr lang="cs-CZ" dirty="0"/>
              <a:t> </a:t>
            </a:r>
            <a:r>
              <a:rPr lang="cs-CZ" dirty="0" err="1"/>
              <a:t>based</a:t>
            </a:r>
            <a:r>
              <a:rPr lang="cs-CZ" dirty="0"/>
              <a:t>)</a:t>
            </a:r>
          </a:p>
          <a:p>
            <a:pPr lvl="2">
              <a:buFont typeface="Wingdings"/>
              <a:buChar char="Ø"/>
              <a:defRPr/>
            </a:pPr>
            <a:r>
              <a:rPr lang="cs-CZ" dirty="0" err="1"/>
              <a:t>Subscription</a:t>
            </a:r>
            <a:r>
              <a:rPr lang="cs-CZ" dirty="0"/>
              <a:t> </a:t>
            </a:r>
            <a:r>
              <a:rPr lang="cs-CZ" dirty="0" err="1"/>
              <a:t>fee</a:t>
            </a:r>
            <a:r>
              <a:rPr lang="cs-CZ" dirty="0"/>
              <a:t> by </a:t>
            </a:r>
            <a:r>
              <a:rPr lang="cs-CZ" dirty="0" err="1"/>
              <a:t>individual</a:t>
            </a:r>
            <a:r>
              <a:rPr lang="cs-CZ" dirty="0"/>
              <a:t> </a:t>
            </a:r>
            <a:r>
              <a:rPr lang="cs-CZ" dirty="0" err="1"/>
              <a:t>users</a:t>
            </a:r>
            <a:r>
              <a:rPr lang="cs-CZ" dirty="0"/>
              <a:t> (</a:t>
            </a:r>
            <a:r>
              <a:rPr lang="cs-CZ" dirty="0" err="1"/>
              <a:t>one-off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unit </a:t>
            </a:r>
            <a:r>
              <a:rPr lang="cs-CZ" dirty="0" err="1"/>
              <a:t>based</a:t>
            </a:r>
            <a:r>
              <a:rPr lang="cs-CZ" dirty="0"/>
              <a:t>)</a:t>
            </a:r>
          </a:p>
          <a:p>
            <a:pPr lvl="2">
              <a:buFont typeface="Wingdings"/>
              <a:buChar char="Ø"/>
              <a:defRPr/>
            </a:pPr>
            <a:r>
              <a:rPr lang="cs-CZ" dirty="0" err="1"/>
              <a:t>Subscription</a:t>
            </a:r>
            <a:r>
              <a:rPr lang="cs-CZ" dirty="0"/>
              <a:t> </a:t>
            </a:r>
            <a:r>
              <a:rPr lang="cs-CZ" dirty="0" err="1"/>
              <a:t>fee</a:t>
            </a:r>
            <a:r>
              <a:rPr lang="cs-CZ" dirty="0"/>
              <a:t> by </a:t>
            </a:r>
            <a:r>
              <a:rPr lang="cs-CZ" dirty="0" err="1"/>
              <a:t>training</a:t>
            </a:r>
            <a:r>
              <a:rPr lang="cs-CZ" dirty="0"/>
              <a:t> provider (</a:t>
            </a:r>
            <a:r>
              <a:rPr lang="cs-CZ" dirty="0" err="1"/>
              <a:t>one-off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capacity</a:t>
            </a:r>
            <a:r>
              <a:rPr lang="cs-CZ" dirty="0"/>
              <a:t> </a:t>
            </a:r>
            <a:r>
              <a:rPr lang="cs-CZ" dirty="0" err="1"/>
              <a:t>based</a:t>
            </a:r>
            <a:r>
              <a:rPr lang="cs-CZ" dirty="0"/>
              <a:t>)</a:t>
            </a:r>
          </a:p>
          <a:p>
            <a:pPr lvl="1">
              <a:buFont typeface="Wingdings"/>
              <a:buChar char="Ø"/>
              <a:defRPr/>
            </a:pPr>
            <a:r>
              <a:rPr lang="cs-CZ" dirty="0" err="1"/>
              <a:t>Contribution</a:t>
            </a:r>
            <a:r>
              <a:rPr lang="cs-CZ" dirty="0"/>
              <a:t> </a:t>
            </a:r>
            <a:r>
              <a:rPr lang="cs-CZ" dirty="0" err="1"/>
              <a:t>models</a:t>
            </a:r>
            <a:r>
              <a:rPr lang="cs-CZ" dirty="0"/>
              <a:t> </a:t>
            </a:r>
            <a:r>
              <a:rPr lang="cs-CZ" dirty="0" err="1"/>
              <a:t>either</a:t>
            </a:r>
            <a:r>
              <a:rPr lang="cs-CZ" dirty="0"/>
              <a:t> </a:t>
            </a:r>
            <a:r>
              <a:rPr lang="cs-CZ" dirty="0" err="1"/>
              <a:t>based</a:t>
            </a:r>
            <a:r>
              <a:rPr lang="cs-CZ" dirty="0"/>
              <a:t> on </a:t>
            </a:r>
            <a:r>
              <a:rPr lang="cs-CZ" dirty="0" err="1"/>
              <a:t>community</a:t>
            </a:r>
            <a:r>
              <a:rPr lang="cs-CZ" dirty="0"/>
              <a:t> </a:t>
            </a:r>
            <a:r>
              <a:rPr lang="cs-CZ" dirty="0" err="1"/>
              <a:t>effort</a:t>
            </a:r>
            <a:r>
              <a:rPr lang="cs-CZ" dirty="0"/>
              <a:t> (</a:t>
            </a:r>
            <a:r>
              <a:rPr lang="cs-CZ" dirty="0" err="1"/>
              <a:t>for</a:t>
            </a:r>
            <a:r>
              <a:rPr lang="cs-CZ" dirty="0"/>
              <a:t> instance </a:t>
            </a:r>
            <a:r>
              <a:rPr lang="cs-CZ" dirty="0" err="1"/>
              <a:t>clusters</a:t>
            </a:r>
            <a:r>
              <a:rPr lang="cs-CZ" dirty="0"/>
              <a:t> finance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their</a:t>
            </a:r>
            <a:r>
              <a:rPr lang="cs-CZ" dirty="0"/>
              <a:t> </a:t>
            </a:r>
            <a:r>
              <a:rPr lang="cs-CZ" dirty="0" err="1"/>
              <a:t>community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individual</a:t>
            </a:r>
            <a:r>
              <a:rPr lang="cs-CZ" dirty="0"/>
              <a:t> </a:t>
            </a:r>
            <a:r>
              <a:rPr lang="cs-CZ" dirty="0" err="1"/>
              <a:t>contributions</a:t>
            </a:r>
            <a:r>
              <a:rPr lang="cs-CZ" dirty="0"/>
              <a:t> </a:t>
            </a:r>
            <a:r>
              <a:rPr lang="cs-CZ" dirty="0" err="1"/>
              <a:t>based</a:t>
            </a:r>
            <a:r>
              <a:rPr lang="cs-CZ" dirty="0"/>
              <a:t> on </a:t>
            </a:r>
            <a:r>
              <a:rPr lang="cs-CZ" dirty="0" err="1"/>
              <a:t>level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use). </a:t>
            </a:r>
            <a:r>
              <a:rPr lang="cs-CZ" dirty="0" err="1"/>
              <a:t>How</a:t>
            </a:r>
            <a:r>
              <a:rPr lang="cs-CZ" dirty="0"/>
              <a:t> to </a:t>
            </a:r>
            <a:r>
              <a:rPr lang="cs-CZ" dirty="0" err="1"/>
              <a:t>avoid</a:t>
            </a:r>
            <a:r>
              <a:rPr lang="cs-CZ" dirty="0"/>
              <a:t> free-</a:t>
            </a:r>
            <a:r>
              <a:rPr lang="cs-CZ" dirty="0" err="1"/>
              <a:t>riding</a:t>
            </a:r>
            <a:r>
              <a:rPr lang="cs-CZ"/>
              <a:t>?</a:t>
            </a:r>
            <a:endParaRPr lang="cs-CZ" dirty="0"/>
          </a:p>
          <a:p>
            <a:pPr lvl="1">
              <a:buFont typeface="Wingdings"/>
              <a:buChar char="Ø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5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408</Words>
  <Application>Microsoft Macintosh PowerPoint</Application>
  <DocSecurity>0</DocSecurity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Wingdings</vt:lpstr>
      <vt:lpstr>Thème Office</vt:lpstr>
      <vt:lpstr>e-Learning Platform Sustainability considerations</vt:lpstr>
      <vt:lpstr>Unit economics / Scaling</vt:lpstr>
      <vt:lpstr>User types</vt:lpstr>
      <vt:lpstr>Economic models</vt:lpstr>
    </vt:vector>
  </TitlesOfParts>
  <Manager/>
  <Company>ESRF, DESY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PaNOSC and ExPaNDS Annual Meeting Overview.</dc:title>
  <dc:subject/>
  <dc:creator>Andy Götz (ESRF), Patrick Fuhrmann (DESZY)</dc:creator>
  <cp:keywords>photon, neutron, ICT</cp:keywords>
  <dc:description/>
  <cp:lastModifiedBy>Florian Gliksohn</cp:lastModifiedBy>
  <cp:revision>250</cp:revision>
  <dcterms:created xsi:type="dcterms:W3CDTF">2019-08-21T08:55:54Z</dcterms:created>
  <dcterms:modified xsi:type="dcterms:W3CDTF">2020-12-04T09:10:21Z</dcterms:modified>
  <cp:category>Photon and Neutron Community</cp:category>
  <dc:identifier/>
  <cp:contentStatus/>
  <dc:language/>
  <cp:version/>
</cp:coreProperties>
</file>