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366" r:id="rId3"/>
    <p:sldId id="367" r:id="rId4"/>
    <p:sldId id="332" r:id="rId5"/>
    <p:sldId id="343" r:id="rId6"/>
    <p:sldId id="345" r:id="rId7"/>
    <p:sldId id="351" r:id="rId8"/>
    <p:sldId id="361" r:id="rId9"/>
    <p:sldId id="362" r:id="rId10"/>
    <p:sldId id="292" r:id="rId11"/>
    <p:sldId id="356" r:id="rId12"/>
    <p:sldId id="358" r:id="rId13"/>
    <p:sldId id="350" r:id="rId14"/>
    <p:sldId id="364" r:id="rId15"/>
    <p:sldId id="359" r:id="rId16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orient="horz" pos="1008" userDrawn="1">
          <p15:clr>
            <a:srgbClr val="A4A3A4"/>
          </p15:clr>
        </p15:guide>
        <p15:guide id="5" pos="288" userDrawn="1">
          <p15:clr>
            <a:srgbClr val="A4A3A4"/>
          </p15:clr>
        </p15:guide>
        <p15:guide id="6" pos="1056" userDrawn="1">
          <p15:clr>
            <a:srgbClr val="A4A3A4"/>
          </p15:clr>
        </p15:guide>
        <p15:guide id="7" pos="3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BB59"/>
    <a:srgbClr val="A34773"/>
    <a:srgbClr val="E87B08"/>
    <a:srgbClr val="8D087F"/>
    <a:srgbClr val="C9001D"/>
    <a:srgbClr val="009FEA"/>
    <a:srgbClr val="8064A2"/>
    <a:srgbClr val="4C9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8" autoAdjust="0"/>
    <p:restoredTop sz="94664"/>
  </p:normalViewPr>
  <p:slideViewPr>
    <p:cSldViewPr>
      <p:cViewPr varScale="1">
        <p:scale>
          <a:sx n="66" d="100"/>
          <a:sy n="66" d="100"/>
        </p:scale>
        <p:origin x="258" y="84"/>
      </p:cViewPr>
      <p:guideLst>
        <p:guide orient="horz" pos="2880"/>
        <p:guide pos="2160"/>
        <p:guide pos="528"/>
        <p:guide orient="horz" pos="1008"/>
        <p:guide pos="288"/>
        <p:guide pos="1056"/>
        <p:guide pos="393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7" d="100"/>
        <a:sy n="57" d="100"/>
      </p:scale>
      <p:origin x="0" y="-6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lfresco.esrf.fr/alfresco/webdav/Sites/planning-project-coordination-team/documentLibrary/02%20Projects%20and%20Reports/02%20Projects/PaNOSC/05%20Documentation/Financial%20Control/2021-03%20Financial%20Control/PaNOSC-BudgetControl_2021042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lfresco.esrf.fr/alfresco/webdav/Sites/planning-project-coordination-team/documentLibrary/02%20Projects%20and%20Reports/02%20Projects/PaNOSC/05%20Documentation/Financial%20Control/2021-03%20Financial%20Control/PaNOSC-BudgetControl_2021042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baseline="0">
                <a:effectLst/>
              </a:rPr>
              <a:t>PaNOSC</a:t>
            </a:r>
            <a:r>
              <a:rPr lang="en-GB" baseline="0"/>
              <a:t> WP5 Spending in PMs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WP5 Target</c:v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'[PaNOSC-BudgetControl_20210422.xlsx]PaNOSC Expenses'!$C$3:$G$3</c:f>
              <c:numCache>
                <c:formatCode>m/d/yyyy</c:formatCode>
                <c:ptCount val="5"/>
                <c:pt idx="0">
                  <c:v>43435</c:v>
                </c:pt>
                <c:pt idx="1">
                  <c:v>43708</c:v>
                </c:pt>
                <c:pt idx="2">
                  <c:v>43981</c:v>
                </c:pt>
                <c:pt idx="3">
                  <c:v>44286</c:v>
                </c:pt>
                <c:pt idx="4">
                  <c:v>44896</c:v>
                </c:pt>
              </c:numCache>
            </c:numRef>
          </c:cat>
          <c:val>
            <c:numRef>
              <c:f>'[PaNOSC-BudgetControl_20210422.xlsx]PaNOSC Expenses'!$C$52:$G$52</c:f>
              <c:numCache>
                <c:formatCode>0.0</c:formatCode>
                <c:ptCount val="5"/>
                <c:pt idx="0" formatCode="General">
                  <c:v>0</c:v>
                </c:pt>
                <c:pt idx="1">
                  <c:v>21.75</c:v>
                </c:pt>
                <c:pt idx="2">
                  <c:v>56.5</c:v>
                </c:pt>
                <c:pt idx="3">
                  <c:v>104.49999999999999</c:v>
                </c:pt>
                <c:pt idx="4">
                  <c:v>219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FE-48A9-A3A8-60A64D9F596A}"/>
            </c:ext>
          </c:extLst>
        </c:ser>
        <c:ser>
          <c:idx val="0"/>
          <c:order val="1"/>
          <c:tx>
            <c:v>WP5 Actuals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'[PaNOSC-BudgetControl_20210422.xlsx]PaNOSC Expenses'!$C$3:$G$3</c:f>
              <c:numCache>
                <c:formatCode>m/d/yyyy</c:formatCode>
                <c:ptCount val="5"/>
                <c:pt idx="0">
                  <c:v>43435</c:v>
                </c:pt>
                <c:pt idx="1">
                  <c:v>43708</c:v>
                </c:pt>
                <c:pt idx="2">
                  <c:v>43981</c:v>
                </c:pt>
                <c:pt idx="3">
                  <c:v>44286</c:v>
                </c:pt>
                <c:pt idx="4">
                  <c:v>44896</c:v>
                </c:pt>
              </c:numCache>
            </c:numRef>
          </c:cat>
          <c:val>
            <c:numRef>
              <c:f>'[PaNOSC-BudgetControl_20210422.xlsx]PaNOSC Expenses'!$C$54:$G$54</c:f>
              <c:numCache>
                <c:formatCode>General</c:formatCode>
                <c:ptCount val="5"/>
                <c:pt idx="0">
                  <c:v>0</c:v>
                </c:pt>
                <c:pt idx="1">
                  <c:v>15.35</c:v>
                </c:pt>
                <c:pt idx="2">
                  <c:v>45.63</c:v>
                </c:pt>
                <c:pt idx="3">
                  <c:v>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FE-48A9-A3A8-60A64D9F59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5786920"/>
        <c:axId val="486017864"/>
      </c:lineChart>
      <c:dateAx>
        <c:axId val="565786920"/>
        <c:scaling>
          <c:orientation val="minMax"/>
          <c:min val="43435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017864"/>
        <c:crosses val="autoZero"/>
        <c:auto val="1"/>
        <c:lblOffset val="100"/>
        <c:baseTimeUnit val="months"/>
        <c:majorUnit val="4"/>
        <c:majorTimeUnit val="months"/>
      </c:dateAx>
      <c:valAx>
        <c:axId val="486017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786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ESRF</a:t>
            </a:r>
            <a:r>
              <a:rPr lang="en-GB" baseline="0"/>
              <a:t> WP5 Spending in PMs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WP5 Target</c:v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'[PaNOSC-BudgetControl_20210422.xlsx]PaNOSC Expenses'!$C$3:$G$3</c:f>
              <c:numCache>
                <c:formatCode>m/d/yyyy</c:formatCode>
                <c:ptCount val="5"/>
                <c:pt idx="0">
                  <c:v>43435</c:v>
                </c:pt>
                <c:pt idx="1">
                  <c:v>43708</c:v>
                </c:pt>
                <c:pt idx="2">
                  <c:v>43981</c:v>
                </c:pt>
                <c:pt idx="3">
                  <c:v>44286</c:v>
                </c:pt>
                <c:pt idx="4">
                  <c:v>44896</c:v>
                </c:pt>
              </c:numCache>
            </c:numRef>
          </c:cat>
          <c:val>
            <c:numRef>
              <c:f>'[PaNOSC-BudgetControl_20210422.xlsx]PaNOSC Expenses'!$C$52,'[PaNOSC-BudgetControl_20210422.xlsx]PaNOSC Expenses'!$H$52:$K$52</c:f>
              <c:numCache>
                <c:formatCode>0.0</c:formatCode>
                <c:ptCount val="5"/>
                <c:pt idx="0" formatCode="General">
                  <c:v>0</c:v>
                </c:pt>
                <c:pt idx="1">
                  <c:v>8.25</c:v>
                </c:pt>
                <c:pt idx="2">
                  <c:v>18</c:v>
                </c:pt>
                <c:pt idx="3">
                  <c:v>26.333333333333332</c:v>
                </c:pt>
                <c:pt idx="4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43-4967-B009-9BFF85569495}"/>
            </c:ext>
          </c:extLst>
        </c:ser>
        <c:ser>
          <c:idx val="0"/>
          <c:order val="1"/>
          <c:tx>
            <c:v>WP5 Actuals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'[PaNOSC-BudgetControl_20210422.xlsx]PaNOSC Expenses'!$C$3:$G$3</c:f>
              <c:numCache>
                <c:formatCode>m/d/yyyy</c:formatCode>
                <c:ptCount val="5"/>
                <c:pt idx="0">
                  <c:v>43435</c:v>
                </c:pt>
                <c:pt idx="1">
                  <c:v>43708</c:v>
                </c:pt>
                <c:pt idx="2">
                  <c:v>43981</c:v>
                </c:pt>
                <c:pt idx="3">
                  <c:v>44286</c:v>
                </c:pt>
                <c:pt idx="4">
                  <c:v>44896</c:v>
                </c:pt>
              </c:numCache>
            </c:numRef>
          </c:cat>
          <c:val>
            <c:numRef>
              <c:f>'[PaNOSC-BudgetControl_20210422.xlsx]PaNOSC Expenses'!$C$54,'[PaNOSC-BudgetControl_20210422.xlsx]PaNOSC Expenses'!$H$54:$K$54</c:f>
              <c:numCache>
                <c:formatCode>General</c:formatCode>
                <c:ptCount val="5"/>
                <c:pt idx="0">
                  <c:v>0</c:v>
                </c:pt>
                <c:pt idx="1">
                  <c:v>0.78</c:v>
                </c:pt>
                <c:pt idx="2">
                  <c:v>0.96</c:v>
                </c:pt>
                <c:pt idx="3">
                  <c:v>3.81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43-4967-B009-9BFF855694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5786920"/>
        <c:axId val="486017864"/>
      </c:lineChart>
      <c:dateAx>
        <c:axId val="565786920"/>
        <c:scaling>
          <c:orientation val="minMax"/>
          <c:min val="43435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017864"/>
        <c:crosses val="autoZero"/>
        <c:auto val="1"/>
        <c:lblOffset val="100"/>
        <c:baseTimeUnit val="months"/>
        <c:majorUnit val="4"/>
        <c:majorTimeUnit val="months"/>
      </c:dateAx>
      <c:valAx>
        <c:axId val="486017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786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39749-5F7E-5648-9CD6-00744CE904A7}" type="datetimeFigureOut">
              <a:t>9/1/2021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A7EEF-0713-214A-8A97-49F34C15B593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970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15" name="Segnaposto data 3">
            <a:extLst>
              <a:ext uri="{FF2B5EF4-FFF2-40B4-BE49-F238E27FC236}">
                <a16:creationId xmlns:a16="http://schemas.microsoft.com/office/drawing/2014/main" id="{B0B3840B-4F8F-5D4A-BE4D-515BFFFA0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D1CB468B-6234-D04B-A2D7-7545AE22986B}" type="datetime1">
              <a:t>9/1/2021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9/1/2021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C758A41A-99D0-E84B-8FE2-857A4FBEC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38BED5E8-9089-174C-BF11-B7DF163EB547}" type="datetime1">
              <a:t>9/1/2021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2E85EB29-7773-EA41-86EF-AB27DEA49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9831E0E-B4B9-804C-B32F-14C6EC15B13E}" type="datetime1">
              <a:t>9/1/2021</a:t>
            </a:fld>
            <a:endParaRPr lang="it-IT"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5" name="Segnaposto data 3">
            <a:extLst>
              <a:ext uri="{FF2B5EF4-FFF2-40B4-BE49-F238E27FC236}">
                <a16:creationId xmlns:a16="http://schemas.microsoft.com/office/drawing/2014/main" id="{471999AC-979D-ED49-902A-8F01B0F4E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2805CA99-DB71-1E43-AE65-640926A8E210}" type="datetime1">
              <a:t>9/1/2021</a:t>
            </a:fld>
            <a:endParaRPr lang="it-IT"/>
          </a:p>
        </p:txBody>
      </p:sp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6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3">
            <a:extLst>
              <a:ext uri="{FF2B5EF4-FFF2-40B4-BE49-F238E27FC236}">
                <a16:creationId xmlns:a16="http://schemas.microsoft.com/office/drawing/2014/main" id="{380D4A8A-2D9C-8E40-8A5E-CE0E53191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B5162847-88AC-BC49-B42C-068C475CD287}" type="datetime1">
              <a:t>9/1/2021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3DA76E71-90F4-594C-8F95-9C1B8B8402A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867400"/>
            <a:ext cx="12179300" cy="990600"/>
          </a:xfrm>
          <a:prstGeom prst="rect">
            <a:avLst/>
          </a:prstGeom>
        </p:spPr>
      </p:pic>
      <p:sp>
        <p:nvSpPr>
          <p:cNvPr id="16" name="Segnaposto data 3">
            <a:extLst>
              <a:ext uri="{FF2B5EF4-FFF2-40B4-BE49-F238E27FC236}">
                <a16:creationId xmlns:a16="http://schemas.microsoft.com/office/drawing/2014/main" id="{D5072787-58E8-A44E-8753-E474F5E48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C50C29C9-981D-204A-8B2E-A989B168FDE9}" type="datetime1">
              <a:t>9/1/2021</a:t>
            </a:fld>
            <a:endParaRPr lang="it-IT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4635" y="527964"/>
            <a:ext cx="7310043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4C4D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4635" y="1194561"/>
            <a:ext cx="1013071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4C4D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13" name="Segnaposto numero diapositiva 16">
            <a:extLst>
              <a:ext uri="{FF2B5EF4-FFF2-40B4-BE49-F238E27FC236}">
                <a16:creationId xmlns:a16="http://schemas.microsoft.com/office/drawing/2014/main" id="{AB7B06D6-260D-8048-8C9A-352F4826FF65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5" r:id="rId6"/>
  </p:sldLayoutIdLst>
  <p:hf sldNum="0" hdr="0" ftr="0" dt="0"/>
  <p:txStyles>
    <p:titleStyle>
      <a:lvl1pPr>
        <a:defRPr>
          <a:latin typeface="Muli" pitchFamily="2" charset="77"/>
          <a:ea typeface="+mj-ea"/>
          <a:cs typeface="+mj-cs"/>
        </a:defRPr>
      </a:lvl1pPr>
    </p:titleStyle>
    <p:bodyStyle>
      <a:lvl1pPr marL="0">
        <a:defRPr>
          <a:latin typeface="Muli" pitchFamily="2" charset="77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magine 48">
            <a:extLst>
              <a:ext uri="{FF2B5EF4-FFF2-40B4-BE49-F238E27FC236}">
                <a16:creationId xmlns:a16="http://schemas.microsoft.com/office/drawing/2014/main" id="{1EB0BE17-4406-2547-BD41-BBF8482A0E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715096" y="2875508"/>
            <a:ext cx="8343304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00299"/>
              </a:lnSpc>
            </a:pPr>
            <a:r>
              <a:rPr lang="en-US" sz="3500" kern="1200" spc="90" dirty="0"/>
              <a:t>Review of </a:t>
            </a:r>
            <a:r>
              <a:rPr lang="en-US" sz="3600" dirty="0"/>
              <a:t>Virtual Neutron and </a:t>
            </a:r>
            <a:r>
              <a:rPr lang="en-US" sz="3600" dirty="0" err="1"/>
              <a:t>x-raY</a:t>
            </a:r>
            <a:r>
              <a:rPr lang="en-US" sz="3600" dirty="0"/>
              <a:t> Laboratory </a:t>
            </a:r>
            <a:r>
              <a:rPr lang="en-US" sz="3500" kern="1200" spc="90" dirty="0"/>
              <a:t>(WP5)</a:t>
            </a:r>
            <a:endParaRPr sz="3500" kern="1200" dirty="0">
              <a:latin typeface="Muli" pitchFamily="2" charset="7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15096" y="4219478"/>
            <a:ext cx="9333904" cy="1165704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90"/>
              </a:spcBef>
            </a:pPr>
            <a:r>
              <a:rPr lang="en-US" sz="2000" b="1" spc="50" dirty="0">
                <a:solidFill>
                  <a:srgbClr val="4C4D4F"/>
                </a:solidFill>
                <a:latin typeface="Muli" pitchFamily="2" charset="77"/>
                <a:cs typeface="Arial"/>
              </a:rPr>
              <a:t>1 September </a:t>
            </a:r>
            <a:r>
              <a:rPr lang="en-US" sz="2000" b="1" spc="90" dirty="0">
                <a:solidFill>
                  <a:srgbClr val="4C4D4F"/>
                </a:solidFill>
                <a:latin typeface="Muli" pitchFamily="2" charset="77"/>
                <a:cs typeface="Arial"/>
              </a:rPr>
              <a:t>2021</a:t>
            </a:r>
            <a:endParaRPr sz="2000" dirty="0">
              <a:latin typeface="Muli" pitchFamily="2" charset="77"/>
              <a:cs typeface="Arial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r>
              <a:rPr sz="2000" b="1" spc="-5" dirty="0">
                <a:solidFill>
                  <a:srgbClr val="4C4D4F"/>
                </a:solidFill>
                <a:latin typeface="Muli" pitchFamily="2" charset="77"/>
                <a:cs typeface="Arial"/>
              </a:rPr>
              <a:t>Author</a:t>
            </a:r>
            <a:r>
              <a:rPr lang="en-US" sz="2000" b="1" spc="-5" dirty="0">
                <a:solidFill>
                  <a:srgbClr val="4C4D4F"/>
                </a:solidFill>
                <a:latin typeface="Muli" pitchFamily="2" charset="77"/>
                <a:cs typeface="Arial"/>
              </a:rPr>
              <a:t>s</a:t>
            </a:r>
            <a:r>
              <a:rPr sz="2000" b="1" spc="-5" dirty="0">
                <a:solidFill>
                  <a:srgbClr val="4C4D4F"/>
                </a:solidFill>
                <a:latin typeface="Muli" pitchFamily="2" charset="77"/>
                <a:cs typeface="Arial"/>
              </a:rPr>
              <a:t>: </a:t>
            </a:r>
            <a:r>
              <a:rPr lang="en-US" sz="2000" b="1" spc="25" dirty="0">
                <a:solidFill>
                  <a:srgbClr val="4C4D4F"/>
                </a:solidFill>
                <a:latin typeface="Muli" pitchFamily="2" charset="77"/>
                <a:cs typeface="Arial"/>
              </a:rPr>
              <a:t>Andy </a:t>
            </a:r>
            <a:r>
              <a:rPr lang="en-US" sz="2000" b="1" spc="25" dirty="0" err="1">
                <a:solidFill>
                  <a:srgbClr val="4C4D4F"/>
                </a:solidFill>
                <a:latin typeface="Muli" pitchFamily="2" charset="77"/>
                <a:cs typeface="Arial"/>
              </a:rPr>
              <a:t>Götz</a:t>
            </a:r>
            <a:r>
              <a:rPr lang="en-US" sz="2000" b="1" spc="25" dirty="0">
                <a:solidFill>
                  <a:srgbClr val="4C4D4F"/>
                </a:solidFill>
                <a:latin typeface="Muli" pitchFamily="2" charset="77"/>
                <a:cs typeface="Arial"/>
              </a:rPr>
              <a:t> (coordinator)+ Carsten </a:t>
            </a:r>
            <a:r>
              <a:rPr lang="en-US" sz="2000" b="1" spc="25" dirty="0" err="1">
                <a:solidFill>
                  <a:srgbClr val="4C4D4F"/>
                </a:solidFill>
                <a:latin typeface="Muli" pitchFamily="2" charset="77"/>
                <a:cs typeface="Arial"/>
              </a:rPr>
              <a:t>Fortman</a:t>
            </a:r>
            <a:r>
              <a:rPr lang="en-US" sz="2000" b="1" spc="25" dirty="0">
                <a:solidFill>
                  <a:srgbClr val="4C4D4F"/>
                </a:solidFill>
                <a:latin typeface="Muli" pitchFamily="2" charset="77"/>
                <a:cs typeface="Arial"/>
              </a:rPr>
              <a:t>-Grote (WP5 leader)</a:t>
            </a:r>
          </a:p>
          <a:p>
            <a:pPr>
              <a:lnSpc>
                <a:spcPct val="100000"/>
              </a:lnSpc>
              <a:spcBef>
                <a:spcPts val="590"/>
              </a:spcBef>
            </a:pPr>
            <a:r>
              <a:rPr lang="en-US" sz="2000" b="1" spc="25" dirty="0">
                <a:solidFill>
                  <a:srgbClr val="4C4D4F"/>
                </a:solidFill>
                <a:latin typeface="Muli" pitchFamily="2" charset="77"/>
                <a:cs typeface="Arial"/>
              </a:rPr>
              <a:t>Place: </a:t>
            </a:r>
            <a:r>
              <a:rPr lang="en-US" sz="2000" b="1" spc="25" dirty="0" err="1">
                <a:solidFill>
                  <a:srgbClr val="4C4D4F"/>
                </a:solidFill>
                <a:latin typeface="Muli" pitchFamily="2" charset="77"/>
                <a:cs typeface="Arial"/>
              </a:rPr>
              <a:t>PaNOSC</a:t>
            </a:r>
            <a:r>
              <a:rPr lang="en-US" sz="2000" b="1" spc="25" dirty="0">
                <a:solidFill>
                  <a:srgbClr val="4C4D4F"/>
                </a:solidFill>
                <a:latin typeface="Muli" pitchFamily="2" charset="77"/>
                <a:cs typeface="Arial"/>
              </a:rPr>
              <a:t> Project Management Committee zoom meeting</a:t>
            </a:r>
            <a:endParaRPr sz="2000" dirty="0">
              <a:latin typeface="Muli" pitchFamily="2" charset="77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823852</a:t>
            </a:r>
            <a:endParaRPr sz="750" dirty="0">
              <a:latin typeface="Muli" pitchFamily="2" charset="77"/>
              <a:cs typeface="Arial"/>
            </a:endParaRPr>
          </a:p>
        </p:txBody>
      </p: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18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59ED750F-C77A-F24E-8961-FB46DDD5A1B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2000"/>
            <a:ext cx="2743200" cy="130374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077200" y="274320"/>
            <a:ext cx="205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September       2021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458764" y="950177"/>
            <a:ext cx="11428435" cy="5831623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9296400" y="228600"/>
            <a:ext cx="152400" cy="9144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7"/>
          <p:cNvSpPr txBox="1">
            <a:spLocks/>
          </p:cNvSpPr>
          <p:nvPr/>
        </p:nvSpPr>
        <p:spPr>
          <a:xfrm>
            <a:off x="457200" y="228600"/>
            <a:ext cx="106680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ea typeface="+mj-ea"/>
                <a:cs typeface="Arial"/>
              </a:defRPr>
            </a:lvl1pPr>
          </a:lstStyle>
          <a:p>
            <a:pPr algn="l"/>
            <a:r>
              <a:rPr lang="en-US" sz="4000" kern="0" dirty="0" err="1">
                <a:solidFill>
                  <a:srgbClr val="A34773"/>
                </a:solidFill>
              </a:rPr>
              <a:t>PaNOSC</a:t>
            </a:r>
            <a:r>
              <a:rPr lang="en-US" sz="4000" kern="0" dirty="0">
                <a:solidFill>
                  <a:srgbClr val="A34773"/>
                </a:solidFill>
              </a:rPr>
              <a:t> Milestones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6BFA9F-6962-47C4-B986-CBEF2A44029B}"/>
              </a:ext>
            </a:extLst>
          </p:cNvPr>
          <p:cNvSpPr/>
          <p:nvPr/>
        </p:nvSpPr>
        <p:spPr>
          <a:xfrm>
            <a:off x="10287000" y="3429000"/>
            <a:ext cx="1066800" cy="1082862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217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864E7-F44E-47BE-9AA1-9A6BA53DE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776" y="304800"/>
            <a:ext cx="11266448" cy="615553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What WP5 needs to sustain …</a:t>
            </a:r>
            <a:endParaRPr lang="en-GB" sz="4000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2A55C-AC99-48AC-AA63-687A544F1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2776" y="1219200"/>
            <a:ext cx="10814824" cy="5013424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Data format – HDF5/Nexus, </a:t>
            </a:r>
            <a:r>
              <a:rPr lang="en-US" dirty="0" err="1"/>
              <a:t>openPMD</a:t>
            </a:r>
            <a:r>
              <a:rPr lang="en-US" dirty="0"/>
              <a:t>, NOMAD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Simulation software –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SIMEX (EUXFEL, ELI, ESS, ILL)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/>
              <a:t>McStasScript</a:t>
            </a:r>
            <a:r>
              <a:rPr lang="en-US" sz="2000" dirty="0"/>
              <a:t> (ESS)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Laser simulation s/w (ELI)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OASYS (ESRF, CERIC-ERIC)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Workflows (ESRF)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Visualisation</a:t>
            </a:r>
            <a:r>
              <a:rPr lang="en-US" dirty="0"/>
              <a:t> software – h5web (ESRF), </a:t>
            </a:r>
            <a:r>
              <a:rPr lang="en-US" dirty="0">
                <a:solidFill>
                  <a:schemeClr val="accent6"/>
                </a:solidFill>
              </a:rPr>
              <a:t>laser s/w</a:t>
            </a:r>
            <a:r>
              <a:rPr lang="en-US" dirty="0"/>
              <a:t> (ELI)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Training material for simulation on pan-learning.org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Software registered in software catalogue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636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864E7-F44E-47BE-9AA1-9A6BA53DE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776" y="152400"/>
            <a:ext cx="10586224" cy="615553"/>
          </a:xfrm>
        </p:spPr>
        <p:txBody>
          <a:bodyPr/>
          <a:lstStyle/>
          <a:p>
            <a:r>
              <a:rPr lang="en-US" sz="4000" dirty="0">
                <a:solidFill>
                  <a:schemeClr val="accent6"/>
                </a:solidFill>
              </a:rPr>
              <a:t>Issues for WP5 in </a:t>
            </a:r>
            <a:r>
              <a:rPr lang="en-US" sz="4000" dirty="0" err="1">
                <a:solidFill>
                  <a:schemeClr val="accent6"/>
                </a:solidFill>
              </a:rPr>
              <a:t>PaNOSC</a:t>
            </a:r>
            <a:endParaRPr lang="en-GB" sz="4000" dirty="0">
              <a:solidFill>
                <a:schemeClr val="accent6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2A55C-AC99-48AC-AA63-687A544F1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2776" y="1371600"/>
            <a:ext cx="10130713" cy="4339650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4200" dirty="0">
                <a:solidFill>
                  <a:srgbClr val="FF0000"/>
                </a:solidFill>
              </a:rPr>
              <a:t>Engagement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0000"/>
                </a:solidFill>
              </a:rPr>
              <a:t>Lack of engagement (ESRF) – should be recovered by workflows + </a:t>
            </a:r>
            <a:r>
              <a:rPr lang="en-US" sz="3000" dirty="0" err="1">
                <a:solidFill>
                  <a:srgbClr val="FF0000"/>
                </a:solidFill>
              </a:rPr>
              <a:t>visualisation</a:t>
            </a:r>
            <a:endParaRPr lang="en-US" sz="3000" dirty="0">
              <a:solidFill>
                <a:srgbClr val="FF000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200" dirty="0">
                <a:solidFill>
                  <a:srgbClr val="FF0000"/>
                </a:solidFill>
              </a:rPr>
              <a:t>EGI resources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0000"/>
                </a:solidFill>
              </a:rPr>
              <a:t>Lack of sites using the EGI compute resources (only ELI used EGI resources)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200" dirty="0">
                <a:solidFill>
                  <a:srgbClr val="FF0000"/>
                </a:solidFill>
              </a:rPr>
              <a:t>Commercial cloud – few use cases</a:t>
            </a:r>
          </a:p>
          <a:p>
            <a:endParaRPr lang="en-US" sz="3600" dirty="0">
              <a:solidFill>
                <a:srgbClr val="E87B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561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A90C-96B5-4A70-AF70-070E5BC7F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0978" y="353943"/>
            <a:ext cx="7310043" cy="446276"/>
          </a:xfrm>
        </p:spPr>
        <p:txBody>
          <a:bodyPr/>
          <a:lstStyle/>
          <a:p>
            <a:r>
              <a:rPr lang="en-US" dirty="0" err="1"/>
              <a:t>PaNOSC</a:t>
            </a:r>
            <a:r>
              <a:rPr lang="en-US" dirty="0"/>
              <a:t> WP6 spending up to 31/3/2021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D72A9-5F1F-4BF0-A6DD-676AEC338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5975" y="1373235"/>
            <a:ext cx="5160050" cy="36933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Spent: </a:t>
            </a:r>
            <a:r>
              <a:rPr lang="en-US" dirty="0">
                <a:solidFill>
                  <a:srgbClr val="9BBB59"/>
                </a:solidFill>
              </a:rPr>
              <a:t>99% of PM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 83% in Euros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6015D6-7D98-46D4-A6EE-6F562267ED0C}"/>
              </a:ext>
            </a:extLst>
          </p:cNvPr>
          <p:cNvSpPr/>
          <p:nvPr/>
        </p:nvSpPr>
        <p:spPr>
          <a:xfrm>
            <a:off x="11010266" y="0"/>
            <a:ext cx="11817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8064A2"/>
                </a:solidFill>
              </a:rPr>
              <a:t>WP6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89188AF-439A-459D-A625-01BBFD54C3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3233715"/>
              </p:ext>
            </p:extLst>
          </p:nvPr>
        </p:nvGraphicFramePr>
        <p:xfrm>
          <a:off x="3429793" y="2057400"/>
          <a:ext cx="5332413" cy="3986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088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A90C-96B5-4A70-AF70-070E5BC7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PaNOSC</a:t>
            </a:r>
            <a:r>
              <a:rPr lang="en-US" dirty="0"/>
              <a:t> WP5 spending up to 31/3/2021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D72A9-5F1F-4BF0-A6DD-676AEC338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71800" y="4572000"/>
            <a:ext cx="10130713" cy="36933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Underspending by ESRF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6015D6-7D98-46D4-A6EE-6F562267ED0C}"/>
              </a:ext>
            </a:extLst>
          </p:cNvPr>
          <p:cNvSpPr/>
          <p:nvPr/>
        </p:nvSpPr>
        <p:spPr>
          <a:xfrm>
            <a:off x="11010266" y="0"/>
            <a:ext cx="11817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8064A2"/>
                </a:solidFill>
              </a:rPr>
              <a:t>WP5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1B9C41D-3F69-47EC-8542-A194371C92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5453004"/>
              </p:ext>
            </p:extLst>
          </p:nvPr>
        </p:nvGraphicFramePr>
        <p:xfrm>
          <a:off x="685800" y="2362200"/>
          <a:ext cx="37338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08A458B-1F7A-4B3C-856C-F06F321C1C87}"/>
              </a:ext>
            </a:extLst>
          </p:cNvPr>
          <p:cNvPicPr/>
          <p:nvPr/>
        </p:nvPicPr>
        <p:blipFill rotWithShape="1">
          <a:blip r:embed="rId3"/>
          <a:srcRect r="91234" b="48163"/>
          <a:stretch/>
        </p:blipFill>
        <p:spPr>
          <a:xfrm>
            <a:off x="6692402" y="1194563"/>
            <a:ext cx="1080000" cy="54765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C968B1-E577-4E1E-852E-FB0241A2386D}"/>
              </a:ext>
            </a:extLst>
          </p:cNvPr>
          <p:cNvPicPr/>
          <p:nvPr/>
        </p:nvPicPr>
        <p:blipFill rotWithShape="1">
          <a:blip r:embed="rId3"/>
          <a:srcRect l="56134" r="35100" b="48163"/>
          <a:stretch/>
        </p:blipFill>
        <p:spPr>
          <a:xfrm>
            <a:off x="7772402" y="1194561"/>
            <a:ext cx="1080000" cy="547653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505AB06-66C0-49B2-A282-A474021882FC}"/>
              </a:ext>
            </a:extLst>
          </p:cNvPr>
          <p:cNvGrpSpPr/>
          <p:nvPr/>
        </p:nvGrpSpPr>
        <p:grpSpPr>
          <a:xfrm>
            <a:off x="9507628" y="1321177"/>
            <a:ext cx="2160000" cy="5223304"/>
            <a:chOff x="9604393" y="1447798"/>
            <a:chExt cx="2160000" cy="522330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3537D5D-F363-4A7E-B3B5-B28433BFD944}"/>
                </a:ext>
              </a:extLst>
            </p:cNvPr>
            <p:cNvPicPr/>
            <p:nvPr/>
          </p:nvPicPr>
          <p:blipFill rotWithShape="1">
            <a:blip r:embed="rId3"/>
            <a:srcRect t="50560" r="91234"/>
            <a:stretch/>
          </p:blipFill>
          <p:spPr>
            <a:xfrm>
              <a:off x="9604393" y="1447800"/>
              <a:ext cx="1080000" cy="522330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720908B-43A1-4D37-A35B-5B1F2FAC3585}"/>
                </a:ext>
              </a:extLst>
            </p:cNvPr>
            <p:cNvPicPr/>
            <p:nvPr/>
          </p:nvPicPr>
          <p:blipFill rotWithShape="1">
            <a:blip r:embed="rId3"/>
            <a:srcRect l="56134" t="50560" r="35100"/>
            <a:stretch/>
          </p:blipFill>
          <p:spPr>
            <a:xfrm>
              <a:off x="10684393" y="1447798"/>
              <a:ext cx="1080000" cy="52233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0978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864E7-F44E-47BE-9AA1-9A6BA53DE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776" y="304800"/>
            <a:ext cx="8605024" cy="615553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For the remainder of </a:t>
            </a:r>
            <a:r>
              <a:rPr lang="en-US" sz="4000" dirty="0" err="1">
                <a:solidFill>
                  <a:schemeClr val="tx1"/>
                </a:solidFill>
              </a:rPr>
              <a:t>PaNOSC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2A55C-AC99-48AC-AA63-687A544F1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398" y="1767006"/>
            <a:ext cx="11357602" cy="44319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All partners to continue the excellent engagement in WP5 activities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ESRF to increase spending on WP5 to include workflows and </a:t>
            </a:r>
            <a:r>
              <a:rPr lang="en-US" sz="3600" dirty="0" err="1">
                <a:solidFill>
                  <a:schemeClr val="bg1">
                    <a:lumMod val="50000"/>
                  </a:schemeClr>
                </a:solidFill>
              </a:rPr>
              <a:t>visualisation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Complete WP5 training material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28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E74DE-0292-48A0-93E1-1D66E319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04826"/>
            <a:ext cx="7310043" cy="446276"/>
          </a:xfrm>
        </p:spPr>
        <p:txBody>
          <a:bodyPr/>
          <a:lstStyle/>
          <a:p>
            <a:r>
              <a:rPr lang="en-US" dirty="0"/>
              <a:t>What is the VINYL ?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74FF9C-4C8C-4631-A775-496FC4C4D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800100"/>
            <a:ext cx="5257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7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E74DE-0292-48A0-93E1-1D66E319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04826"/>
            <a:ext cx="7310043" cy="446276"/>
          </a:xfrm>
        </p:spPr>
        <p:txBody>
          <a:bodyPr/>
          <a:lstStyle/>
          <a:p>
            <a:r>
              <a:rPr lang="en-US" dirty="0"/>
              <a:t>What is the VINYL ?</a:t>
            </a:r>
            <a:endParaRPr lang="en-GB" dirty="0"/>
          </a:p>
        </p:txBody>
      </p:sp>
      <p:pic>
        <p:nvPicPr>
          <p:cNvPr id="5" name="image45.png">
            <a:extLst>
              <a:ext uri="{FF2B5EF4-FFF2-40B4-BE49-F238E27FC236}">
                <a16:creationId xmlns:a16="http://schemas.microsoft.com/office/drawing/2014/main" id="{37629C76-EFFD-4946-9682-CF2EBAC8C9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6" b="1774"/>
          <a:stretch/>
        </p:blipFill>
        <p:spPr bwMode="auto">
          <a:xfrm>
            <a:off x="1752600" y="989348"/>
            <a:ext cx="8436769" cy="52278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94821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C:\Users\boderase\AppData\Local\TEMP\PaNOSC_PERT-1.png">
            <a:extLst>
              <a:ext uri="{FF2B5EF4-FFF2-40B4-BE49-F238E27FC236}">
                <a16:creationId xmlns:a16="http://schemas.microsoft.com/office/drawing/2014/main" id="{F9538822-DD81-44BE-8A04-C1155CAF476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901" y="986132"/>
            <a:ext cx="7835875" cy="55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17355"/>
            <a:ext cx="11043424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ea typeface="+mj-ea"/>
                <a:cs typeface="Arial"/>
              </a:defRPr>
            </a:lvl1pPr>
          </a:lstStyle>
          <a:p>
            <a:r>
              <a:rPr lang="en-US" sz="4000" dirty="0">
                <a:solidFill>
                  <a:srgbClr val="A34773"/>
                </a:solidFill>
              </a:rPr>
              <a:t>VINYL – role in </a:t>
            </a:r>
            <a:r>
              <a:rPr lang="en-US" sz="4000" dirty="0" err="1">
                <a:solidFill>
                  <a:srgbClr val="A34773"/>
                </a:solidFill>
              </a:rPr>
              <a:t>PaNOSC</a:t>
            </a:r>
            <a:endParaRPr lang="en-US" sz="4000" kern="0" dirty="0">
              <a:solidFill>
                <a:srgbClr val="A34773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10266" y="0"/>
            <a:ext cx="11817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8064A2"/>
                </a:solidFill>
              </a:rPr>
              <a:t>WP5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81163" y="6228257"/>
            <a:ext cx="7691437" cy="345440"/>
            <a:chOff x="1681163" y="6228257"/>
            <a:chExt cx="7691437" cy="345440"/>
          </a:xfrm>
        </p:grpSpPr>
        <p:sp>
          <p:nvSpPr>
            <p:cNvPr id="9" name="object 17"/>
            <p:cNvSpPr txBox="1"/>
            <p:nvPr/>
          </p:nvSpPr>
          <p:spPr>
            <a:xfrm>
              <a:off x="2332113" y="6344614"/>
              <a:ext cx="7040487" cy="128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750" spc="5" dirty="0">
                  <a:latin typeface="Muli" pitchFamily="2" charset="77"/>
                  <a:cs typeface="Arial"/>
                </a:rPr>
                <a:t>This</a:t>
              </a:r>
              <a:r>
                <a:rPr sz="750" spc="-10" dirty="0">
                  <a:latin typeface="Muli" pitchFamily="2" charset="77"/>
                  <a:cs typeface="Arial"/>
                </a:rPr>
                <a:t> </a:t>
              </a:r>
              <a:r>
                <a:rPr sz="750" spc="15" dirty="0">
                  <a:latin typeface="Muli" pitchFamily="2" charset="77"/>
                  <a:cs typeface="Arial"/>
                </a:rPr>
                <a:t>project</a:t>
              </a:r>
              <a:r>
                <a:rPr sz="750" spc="-10" dirty="0">
                  <a:latin typeface="Muli" pitchFamily="2" charset="77"/>
                  <a:cs typeface="Arial"/>
                </a:rPr>
                <a:t> </a:t>
              </a:r>
              <a:r>
                <a:rPr sz="750" spc="15" dirty="0">
                  <a:latin typeface="Muli" pitchFamily="2" charset="77"/>
                  <a:cs typeface="Arial"/>
                </a:rPr>
                <a:t>has</a:t>
              </a:r>
              <a:r>
                <a:rPr sz="750" spc="-10" dirty="0">
                  <a:latin typeface="Muli" pitchFamily="2" charset="77"/>
                  <a:cs typeface="Arial"/>
                </a:rPr>
                <a:t> </a:t>
              </a:r>
              <a:r>
                <a:rPr sz="750" spc="5" dirty="0">
                  <a:latin typeface="Muli" pitchFamily="2" charset="77"/>
                  <a:cs typeface="Arial"/>
                </a:rPr>
                <a:t>received</a:t>
              </a:r>
              <a:r>
                <a:rPr sz="750" spc="-10" dirty="0">
                  <a:latin typeface="Muli" pitchFamily="2" charset="77"/>
                  <a:cs typeface="Arial"/>
                </a:rPr>
                <a:t> </a:t>
              </a:r>
              <a:r>
                <a:rPr sz="750" spc="25" dirty="0">
                  <a:latin typeface="Muli" pitchFamily="2" charset="77"/>
                  <a:cs typeface="Arial"/>
                </a:rPr>
                <a:t>funding</a:t>
              </a:r>
              <a:r>
                <a:rPr sz="750" spc="-10" dirty="0">
                  <a:latin typeface="Muli" pitchFamily="2" charset="77"/>
                  <a:cs typeface="Arial"/>
                </a:rPr>
                <a:t> </a:t>
              </a:r>
              <a:r>
                <a:rPr sz="750" spc="25" dirty="0">
                  <a:latin typeface="Muli" pitchFamily="2" charset="77"/>
                  <a:cs typeface="Arial"/>
                </a:rPr>
                <a:t>from</a:t>
              </a:r>
              <a:r>
                <a:rPr sz="750" spc="-10" dirty="0">
                  <a:latin typeface="Muli" pitchFamily="2" charset="77"/>
                  <a:cs typeface="Arial"/>
                </a:rPr>
                <a:t> </a:t>
              </a:r>
              <a:r>
                <a:rPr sz="750" spc="20" dirty="0">
                  <a:latin typeface="Muli" pitchFamily="2" charset="77"/>
                  <a:cs typeface="Arial"/>
                </a:rPr>
                <a:t>the</a:t>
              </a:r>
              <a:r>
                <a:rPr sz="750" spc="-10" dirty="0">
                  <a:latin typeface="Muli" pitchFamily="2" charset="77"/>
                  <a:cs typeface="Arial"/>
                </a:rPr>
                <a:t> </a:t>
              </a:r>
              <a:r>
                <a:rPr sz="750" spc="5" dirty="0">
                  <a:latin typeface="Muli" pitchFamily="2" charset="77"/>
                  <a:cs typeface="Arial"/>
                </a:rPr>
                <a:t>European</a:t>
              </a:r>
              <a:r>
                <a:rPr sz="750" spc="-10" dirty="0">
                  <a:latin typeface="Muli" pitchFamily="2" charset="77"/>
                  <a:cs typeface="Arial"/>
                </a:rPr>
                <a:t> </a:t>
              </a:r>
              <a:r>
                <a:rPr sz="750" spc="5" dirty="0">
                  <a:latin typeface="Muli" pitchFamily="2" charset="77"/>
                  <a:cs typeface="Arial"/>
                </a:rPr>
                <a:t>Union’s</a:t>
              </a:r>
              <a:r>
                <a:rPr sz="750" spc="-10" dirty="0">
                  <a:latin typeface="Muli" pitchFamily="2" charset="77"/>
                  <a:cs typeface="Arial"/>
                </a:rPr>
                <a:t> </a:t>
              </a:r>
              <a:r>
                <a:rPr sz="750" spc="15" dirty="0">
                  <a:latin typeface="Muli" pitchFamily="2" charset="77"/>
                  <a:cs typeface="Arial"/>
                </a:rPr>
                <a:t>Horizon</a:t>
              </a:r>
              <a:r>
                <a:rPr sz="750" spc="-10" dirty="0">
                  <a:latin typeface="Muli" pitchFamily="2" charset="77"/>
                  <a:cs typeface="Arial"/>
                </a:rPr>
                <a:t> </a:t>
              </a:r>
              <a:r>
                <a:rPr sz="750" spc="30" dirty="0">
                  <a:latin typeface="Muli" pitchFamily="2" charset="77"/>
                  <a:cs typeface="Arial"/>
                </a:rPr>
                <a:t>2020</a:t>
              </a:r>
              <a:r>
                <a:rPr sz="750" spc="-10" dirty="0">
                  <a:latin typeface="Muli" pitchFamily="2" charset="77"/>
                  <a:cs typeface="Arial"/>
                </a:rPr>
                <a:t> </a:t>
              </a:r>
              <a:r>
                <a:rPr sz="750" spc="5" dirty="0">
                  <a:latin typeface="Muli" pitchFamily="2" charset="77"/>
                  <a:cs typeface="Arial"/>
                </a:rPr>
                <a:t>research</a:t>
              </a:r>
              <a:r>
                <a:rPr sz="750" spc="-10" dirty="0">
                  <a:latin typeface="Muli" pitchFamily="2" charset="77"/>
                  <a:cs typeface="Arial"/>
                </a:rPr>
                <a:t> </a:t>
              </a:r>
              <a:r>
                <a:rPr sz="750" spc="25" dirty="0">
                  <a:latin typeface="Muli" pitchFamily="2" charset="77"/>
                  <a:cs typeface="Arial"/>
                </a:rPr>
                <a:t>and</a:t>
              </a:r>
              <a:r>
                <a:rPr sz="750" spc="-10" dirty="0">
                  <a:latin typeface="Muli" pitchFamily="2" charset="77"/>
                  <a:cs typeface="Arial"/>
                </a:rPr>
                <a:t> </a:t>
              </a:r>
              <a:r>
                <a:rPr sz="750" spc="20" dirty="0">
                  <a:latin typeface="Muli" pitchFamily="2" charset="77"/>
                  <a:cs typeface="Arial"/>
                </a:rPr>
                <a:t>innovation</a:t>
              </a:r>
              <a:r>
                <a:rPr sz="750" spc="-10" dirty="0">
                  <a:latin typeface="Muli" pitchFamily="2" charset="77"/>
                  <a:cs typeface="Arial"/>
                </a:rPr>
                <a:t> </a:t>
              </a:r>
              <a:r>
                <a:rPr sz="750" spc="20" dirty="0">
                  <a:latin typeface="Muli" pitchFamily="2" charset="77"/>
                  <a:cs typeface="Arial"/>
                </a:rPr>
                <a:t>programme</a:t>
              </a:r>
              <a:r>
                <a:rPr sz="750" spc="-10" dirty="0">
                  <a:latin typeface="Muli" pitchFamily="2" charset="77"/>
                  <a:cs typeface="Arial"/>
                </a:rPr>
                <a:t> </a:t>
              </a:r>
              <a:r>
                <a:rPr sz="750" spc="15" dirty="0">
                  <a:latin typeface="Muli" pitchFamily="2" charset="77"/>
                  <a:cs typeface="Arial"/>
                </a:rPr>
                <a:t>under</a:t>
              </a:r>
              <a:r>
                <a:rPr sz="750" spc="-10" dirty="0">
                  <a:latin typeface="Muli" pitchFamily="2" charset="77"/>
                  <a:cs typeface="Arial"/>
                </a:rPr>
                <a:t> </a:t>
              </a:r>
              <a:r>
                <a:rPr sz="750" spc="30" dirty="0">
                  <a:latin typeface="Muli" pitchFamily="2" charset="77"/>
                  <a:cs typeface="Arial"/>
                </a:rPr>
                <a:t>grant</a:t>
              </a:r>
              <a:r>
                <a:rPr sz="750" spc="-10" dirty="0">
                  <a:latin typeface="Muli" pitchFamily="2" charset="77"/>
                  <a:cs typeface="Arial"/>
                </a:rPr>
                <a:t> </a:t>
              </a:r>
              <a:r>
                <a:rPr sz="750" spc="15" dirty="0">
                  <a:latin typeface="Muli" pitchFamily="2" charset="77"/>
                  <a:cs typeface="Arial"/>
                </a:rPr>
                <a:t>agreement</a:t>
              </a:r>
              <a:r>
                <a:rPr sz="750" spc="-10" dirty="0">
                  <a:latin typeface="Muli" pitchFamily="2" charset="77"/>
                  <a:cs typeface="Arial"/>
                </a:rPr>
                <a:t> No. </a:t>
              </a:r>
              <a:r>
                <a:rPr sz="750" spc="30" dirty="0">
                  <a:latin typeface="Muli" pitchFamily="2" charset="77"/>
                  <a:cs typeface="Arial"/>
                </a:rPr>
                <a:t>823852</a:t>
              </a:r>
              <a:endParaRPr sz="750" dirty="0">
                <a:latin typeface="Muli" pitchFamily="2" charset="77"/>
                <a:cs typeface="Arial"/>
              </a:endParaRPr>
            </a:p>
          </p:txBody>
        </p:sp>
        <p:grpSp>
          <p:nvGrpSpPr>
            <p:cNvPr id="10" name="Gruppo 49">
              <a:extLst>
                <a:ext uri="{FF2B5EF4-FFF2-40B4-BE49-F238E27FC236}">
                  <a16:creationId xmlns:a16="http://schemas.microsoft.com/office/drawing/2014/main" id="{7D04B1C9-7F08-9D47-BE96-BA7CF7910F57}"/>
                </a:ext>
              </a:extLst>
            </p:cNvPr>
            <p:cNvGrpSpPr/>
            <p:nvPr/>
          </p:nvGrpSpPr>
          <p:grpSpPr>
            <a:xfrm>
              <a:off x="1681163" y="6228257"/>
              <a:ext cx="486409" cy="345440"/>
              <a:chOff x="995362" y="6228257"/>
              <a:chExt cx="486409" cy="345440"/>
            </a:xfrm>
          </p:grpSpPr>
          <p:sp>
            <p:nvSpPr>
              <p:cNvPr id="11" name="object 18"/>
              <p:cNvSpPr/>
              <p:nvPr/>
            </p:nvSpPr>
            <p:spPr>
              <a:xfrm>
                <a:off x="995362" y="6228257"/>
                <a:ext cx="486409" cy="345440"/>
              </a:xfrm>
              <a:custGeom>
                <a:avLst/>
                <a:gdLst/>
                <a:ahLst/>
                <a:cxnLst/>
                <a:rect l="l" t="t" r="r" b="b"/>
                <a:pathLst>
                  <a:path w="486409" h="345440">
                    <a:moveTo>
                      <a:pt x="0" y="345097"/>
                    </a:moveTo>
                    <a:lnTo>
                      <a:pt x="486282" y="345097"/>
                    </a:lnTo>
                    <a:lnTo>
                      <a:pt x="486282" y="0"/>
                    </a:lnTo>
                    <a:lnTo>
                      <a:pt x="0" y="0"/>
                    </a:lnTo>
                    <a:lnTo>
                      <a:pt x="0" y="345097"/>
                    </a:lnTo>
                    <a:close/>
                  </a:path>
                </a:pathLst>
              </a:custGeom>
              <a:solidFill>
                <a:srgbClr val="094E9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9"/>
              <p:cNvSpPr/>
              <p:nvPr/>
            </p:nvSpPr>
            <p:spPr>
              <a:xfrm>
                <a:off x="1097493" y="6259376"/>
                <a:ext cx="86594" cy="85239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20"/>
              <p:cNvSpPr/>
              <p:nvPr/>
            </p:nvSpPr>
            <p:spPr>
              <a:xfrm>
                <a:off x="1219894" y="6240415"/>
                <a:ext cx="34925" cy="33655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3654">
                    <a:moveTo>
                      <a:pt x="34899" y="12725"/>
                    </a:moveTo>
                    <a:lnTo>
                      <a:pt x="0" y="12725"/>
                    </a:lnTo>
                    <a:lnTo>
                      <a:pt x="10782" y="20523"/>
                    </a:lnTo>
                    <a:lnTo>
                      <a:pt x="6667" y="33248"/>
                    </a:lnTo>
                    <a:lnTo>
                      <a:pt x="17449" y="25438"/>
                    </a:lnTo>
                    <a:lnTo>
                      <a:pt x="25706" y="25438"/>
                    </a:lnTo>
                    <a:lnTo>
                      <a:pt x="24117" y="20523"/>
                    </a:lnTo>
                    <a:lnTo>
                      <a:pt x="34899" y="12725"/>
                    </a:lnTo>
                    <a:close/>
                  </a:path>
                  <a:path w="34925" h="33654">
                    <a:moveTo>
                      <a:pt x="25706" y="25438"/>
                    </a:moveTo>
                    <a:lnTo>
                      <a:pt x="17449" y="25438"/>
                    </a:lnTo>
                    <a:lnTo>
                      <a:pt x="28232" y="33248"/>
                    </a:lnTo>
                    <a:lnTo>
                      <a:pt x="25706" y="25438"/>
                    </a:lnTo>
                    <a:close/>
                  </a:path>
                  <a:path w="34925" h="33654">
                    <a:moveTo>
                      <a:pt x="17449" y="0"/>
                    </a:moveTo>
                    <a:lnTo>
                      <a:pt x="13334" y="12725"/>
                    </a:lnTo>
                    <a:lnTo>
                      <a:pt x="21564" y="12725"/>
                    </a:lnTo>
                    <a:lnTo>
                      <a:pt x="17449" y="0"/>
                    </a:lnTo>
                    <a:close/>
                  </a:path>
                </a:pathLst>
              </a:custGeom>
              <a:solidFill>
                <a:srgbClr val="F9ED3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21"/>
              <p:cNvSpPr/>
              <p:nvPr/>
            </p:nvSpPr>
            <p:spPr>
              <a:xfrm>
                <a:off x="1290485" y="6259376"/>
                <a:ext cx="86715" cy="85239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22"/>
              <p:cNvSpPr/>
              <p:nvPr/>
            </p:nvSpPr>
            <p:spPr>
              <a:xfrm>
                <a:off x="1361198" y="6382207"/>
                <a:ext cx="34925" cy="33655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3654">
                    <a:moveTo>
                      <a:pt x="34899" y="12839"/>
                    </a:moveTo>
                    <a:lnTo>
                      <a:pt x="0" y="12839"/>
                    </a:lnTo>
                    <a:lnTo>
                      <a:pt x="10782" y="20650"/>
                    </a:lnTo>
                    <a:lnTo>
                      <a:pt x="6667" y="33362"/>
                    </a:lnTo>
                    <a:lnTo>
                      <a:pt x="17449" y="25552"/>
                    </a:lnTo>
                    <a:lnTo>
                      <a:pt x="25704" y="25552"/>
                    </a:lnTo>
                    <a:lnTo>
                      <a:pt x="24117" y="20650"/>
                    </a:lnTo>
                    <a:lnTo>
                      <a:pt x="34899" y="12839"/>
                    </a:lnTo>
                    <a:close/>
                  </a:path>
                  <a:path w="34925" h="33654">
                    <a:moveTo>
                      <a:pt x="25704" y="25552"/>
                    </a:moveTo>
                    <a:lnTo>
                      <a:pt x="17449" y="25552"/>
                    </a:lnTo>
                    <a:lnTo>
                      <a:pt x="28232" y="33362"/>
                    </a:lnTo>
                    <a:lnTo>
                      <a:pt x="25704" y="25552"/>
                    </a:lnTo>
                    <a:close/>
                  </a:path>
                  <a:path w="34925" h="33654">
                    <a:moveTo>
                      <a:pt x="17449" y="0"/>
                    </a:moveTo>
                    <a:lnTo>
                      <a:pt x="13334" y="12839"/>
                    </a:lnTo>
                    <a:lnTo>
                      <a:pt x="21564" y="12839"/>
                    </a:lnTo>
                    <a:lnTo>
                      <a:pt x="17449" y="0"/>
                    </a:lnTo>
                    <a:close/>
                  </a:path>
                </a:pathLst>
              </a:custGeom>
              <a:solidFill>
                <a:srgbClr val="F9ED3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23"/>
              <p:cNvSpPr/>
              <p:nvPr/>
            </p:nvSpPr>
            <p:spPr>
              <a:xfrm>
                <a:off x="1290485" y="6453160"/>
                <a:ext cx="86601" cy="85237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24"/>
              <p:cNvSpPr/>
              <p:nvPr/>
            </p:nvSpPr>
            <p:spPr>
              <a:xfrm>
                <a:off x="1219782" y="6524114"/>
                <a:ext cx="34925" cy="33655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3654">
                    <a:moveTo>
                      <a:pt x="34899" y="12725"/>
                    </a:moveTo>
                    <a:lnTo>
                      <a:pt x="0" y="12725"/>
                    </a:lnTo>
                    <a:lnTo>
                      <a:pt x="10782" y="20535"/>
                    </a:lnTo>
                    <a:lnTo>
                      <a:pt x="6667" y="33248"/>
                    </a:lnTo>
                    <a:lnTo>
                      <a:pt x="17449" y="25438"/>
                    </a:lnTo>
                    <a:lnTo>
                      <a:pt x="25704" y="25438"/>
                    </a:lnTo>
                    <a:lnTo>
                      <a:pt x="24117" y="20535"/>
                    </a:lnTo>
                    <a:lnTo>
                      <a:pt x="34899" y="12725"/>
                    </a:lnTo>
                    <a:close/>
                  </a:path>
                  <a:path w="34925" h="33654">
                    <a:moveTo>
                      <a:pt x="25704" y="25438"/>
                    </a:moveTo>
                    <a:lnTo>
                      <a:pt x="17449" y="25438"/>
                    </a:lnTo>
                    <a:lnTo>
                      <a:pt x="28232" y="33248"/>
                    </a:lnTo>
                    <a:lnTo>
                      <a:pt x="25704" y="25438"/>
                    </a:lnTo>
                    <a:close/>
                  </a:path>
                  <a:path w="34925" h="33654">
                    <a:moveTo>
                      <a:pt x="17449" y="0"/>
                    </a:moveTo>
                    <a:lnTo>
                      <a:pt x="13334" y="12725"/>
                    </a:lnTo>
                    <a:lnTo>
                      <a:pt x="21564" y="12725"/>
                    </a:lnTo>
                    <a:lnTo>
                      <a:pt x="17449" y="0"/>
                    </a:lnTo>
                    <a:close/>
                  </a:path>
                </a:pathLst>
              </a:custGeom>
              <a:solidFill>
                <a:srgbClr val="F9ED3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25"/>
              <p:cNvSpPr/>
              <p:nvPr/>
            </p:nvSpPr>
            <p:spPr>
              <a:xfrm>
                <a:off x="1097382" y="6453161"/>
                <a:ext cx="86705" cy="85236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26"/>
              <p:cNvSpPr/>
              <p:nvPr/>
            </p:nvSpPr>
            <p:spPr>
              <a:xfrm>
                <a:off x="1078483" y="6382207"/>
                <a:ext cx="34925" cy="33655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3654">
                    <a:moveTo>
                      <a:pt x="34899" y="12725"/>
                    </a:moveTo>
                    <a:lnTo>
                      <a:pt x="0" y="12725"/>
                    </a:lnTo>
                    <a:lnTo>
                      <a:pt x="10782" y="20650"/>
                    </a:lnTo>
                    <a:lnTo>
                      <a:pt x="6667" y="33362"/>
                    </a:lnTo>
                    <a:lnTo>
                      <a:pt x="17449" y="25438"/>
                    </a:lnTo>
                    <a:lnTo>
                      <a:pt x="25667" y="25438"/>
                    </a:lnTo>
                    <a:lnTo>
                      <a:pt x="24117" y="20650"/>
                    </a:lnTo>
                    <a:lnTo>
                      <a:pt x="34899" y="12725"/>
                    </a:lnTo>
                    <a:close/>
                  </a:path>
                  <a:path w="34925" h="33654">
                    <a:moveTo>
                      <a:pt x="25667" y="25438"/>
                    </a:moveTo>
                    <a:lnTo>
                      <a:pt x="17449" y="25438"/>
                    </a:lnTo>
                    <a:lnTo>
                      <a:pt x="28232" y="33362"/>
                    </a:lnTo>
                    <a:lnTo>
                      <a:pt x="25667" y="25438"/>
                    </a:lnTo>
                    <a:close/>
                  </a:path>
                  <a:path w="34925" h="33654">
                    <a:moveTo>
                      <a:pt x="17449" y="0"/>
                    </a:moveTo>
                    <a:lnTo>
                      <a:pt x="13334" y="12725"/>
                    </a:lnTo>
                    <a:lnTo>
                      <a:pt x="21564" y="12725"/>
                    </a:lnTo>
                    <a:lnTo>
                      <a:pt x="17449" y="0"/>
                    </a:lnTo>
                    <a:close/>
                  </a:path>
                </a:pathLst>
              </a:custGeom>
              <a:solidFill>
                <a:srgbClr val="F9ED3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426291AD-523D-4A78-A87F-6A627D29EDAF}"/>
              </a:ext>
            </a:extLst>
          </p:cNvPr>
          <p:cNvSpPr/>
          <p:nvPr/>
        </p:nvSpPr>
        <p:spPr>
          <a:xfrm>
            <a:off x="7758204" y="2684351"/>
            <a:ext cx="2851901" cy="1692462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608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217355"/>
            <a:ext cx="11043424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ea typeface="+mj-ea"/>
                <a:cs typeface="Arial"/>
              </a:defRPr>
            </a:lvl1pPr>
          </a:lstStyle>
          <a:p>
            <a:r>
              <a:rPr lang="en-US" sz="4000" dirty="0">
                <a:solidFill>
                  <a:srgbClr val="A34773"/>
                </a:solidFill>
              </a:rPr>
              <a:t>VYNIL – 3</a:t>
            </a:r>
            <a:r>
              <a:rPr lang="en-US" sz="4000" baseline="30000" dirty="0">
                <a:solidFill>
                  <a:srgbClr val="A34773"/>
                </a:solidFill>
              </a:rPr>
              <a:t>rd</a:t>
            </a:r>
            <a:r>
              <a:rPr lang="en-US" sz="4000" dirty="0">
                <a:solidFill>
                  <a:srgbClr val="A34773"/>
                </a:solidFill>
              </a:rPr>
              <a:t>  largest WP of </a:t>
            </a:r>
            <a:r>
              <a:rPr lang="en-US" sz="4000" dirty="0" err="1">
                <a:solidFill>
                  <a:srgbClr val="A34773"/>
                </a:solidFill>
              </a:rPr>
              <a:t>PaNOSC</a:t>
            </a:r>
            <a:endParaRPr lang="en-US" sz="4000" kern="0" dirty="0">
              <a:solidFill>
                <a:srgbClr val="A34773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10266" y="0"/>
            <a:ext cx="11817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8064A2"/>
                </a:solidFill>
              </a:rPr>
              <a:t>WP5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81163" y="6228257"/>
            <a:ext cx="7691437" cy="345440"/>
            <a:chOff x="1681163" y="6228257"/>
            <a:chExt cx="7691437" cy="345440"/>
          </a:xfrm>
        </p:grpSpPr>
        <p:sp>
          <p:nvSpPr>
            <p:cNvPr id="9" name="object 17"/>
            <p:cNvSpPr txBox="1"/>
            <p:nvPr/>
          </p:nvSpPr>
          <p:spPr>
            <a:xfrm>
              <a:off x="2332113" y="6344614"/>
              <a:ext cx="7040487" cy="128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750" spc="5" dirty="0">
                  <a:latin typeface="Muli" pitchFamily="2" charset="77"/>
                  <a:cs typeface="Arial"/>
                </a:rPr>
                <a:t>This</a:t>
              </a:r>
              <a:r>
                <a:rPr sz="750" spc="-10" dirty="0">
                  <a:latin typeface="Muli" pitchFamily="2" charset="77"/>
                  <a:cs typeface="Arial"/>
                </a:rPr>
                <a:t> </a:t>
              </a:r>
              <a:r>
                <a:rPr sz="750" spc="15" dirty="0">
                  <a:latin typeface="Muli" pitchFamily="2" charset="77"/>
                  <a:cs typeface="Arial"/>
                </a:rPr>
                <a:t>project</a:t>
              </a:r>
              <a:r>
                <a:rPr sz="750" spc="-10" dirty="0">
                  <a:latin typeface="Muli" pitchFamily="2" charset="77"/>
                  <a:cs typeface="Arial"/>
                </a:rPr>
                <a:t> </a:t>
              </a:r>
              <a:r>
                <a:rPr sz="750" spc="15" dirty="0">
                  <a:latin typeface="Muli" pitchFamily="2" charset="77"/>
                  <a:cs typeface="Arial"/>
                </a:rPr>
                <a:t>has</a:t>
              </a:r>
              <a:r>
                <a:rPr sz="750" spc="-10" dirty="0">
                  <a:latin typeface="Muli" pitchFamily="2" charset="77"/>
                  <a:cs typeface="Arial"/>
                </a:rPr>
                <a:t> </a:t>
              </a:r>
              <a:r>
                <a:rPr sz="750" spc="5" dirty="0">
                  <a:latin typeface="Muli" pitchFamily="2" charset="77"/>
                  <a:cs typeface="Arial"/>
                </a:rPr>
                <a:t>received</a:t>
              </a:r>
              <a:r>
                <a:rPr sz="750" spc="-10" dirty="0">
                  <a:latin typeface="Muli" pitchFamily="2" charset="77"/>
                  <a:cs typeface="Arial"/>
                </a:rPr>
                <a:t> </a:t>
              </a:r>
              <a:r>
                <a:rPr sz="750" spc="25" dirty="0">
                  <a:latin typeface="Muli" pitchFamily="2" charset="77"/>
                  <a:cs typeface="Arial"/>
                </a:rPr>
                <a:t>funding</a:t>
              </a:r>
              <a:r>
                <a:rPr sz="750" spc="-10" dirty="0">
                  <a:latin typeface="Muli" pitchFamily="2" charset="77"/>
                  <a:cs typeface="Arial"/>
                </a:rPr>
                <a:t> </a:t>
              </a:r>
              <a:r>
                <a:rPr sz="750" spc="25" dirty="0">
                  <a:latin typeface="Muli" pitchFamily="2" charset="77"/>
                  <a:cs typeface="Arial"/>
                </a:rPr>
                <a:t>from</a:t>
              </a:r>
              <a:r>
                <a:rPr sz="750" spc="-10" dirty="0">
                  <a:latin typeface="Muli" pitchFamily="2" charset="77"/>
                  <a:cs typeface="Arial"/>
                </a:rPr>
                <a:t> </a:t>
              </a:r>
              <a:r>
                <a:rPr sz="750" spc="20" dirty="0">
                  <a:latin typeface="Muli" pitchFamily="2" charset="77"/>
                  <a:cs typeface="Arial"/>
                </a:rPr>
                <a:t>the</a:t>
              </a:r>
              <a:r>
                <a:rPr sz="750" spc="-10" dirty="0">
                  <a:latin typeface="Muli" pitchFamily="2" charset="77"/>
                  <a:cs typeface="Arial"/>
                </a:rPr>
                <a:t> </a:t>
              </a:r>
              <a:r>
                <a:rPr sz="750" spc="5" dirty="0">
                  <a:latin typeface="Muli" pitchFamily="2" charset="77"/>
                  <a:cs typeface="Arial"/>
                </a:rPr>
                <a:t>European</a:t>
              </a:r>
              <a:r>
                <a:rPr sz="750" spc="-10" dirty="0">
                  <a:latin typeface="Muli" pitchFamily="2" charset="77"/>
                  <a:cs typeface="Arial"/>
                </a:rPr>
                <a:t> </a:t>
              </a:r>
              <a:r>
                <a:rPr sz="750" spc="5" dirty="0">
                  <a:latin typeface="Muli" pitchFamily="2" charset="77"/>
                  <a:cs typeface="Arial"/>
                </a:rPr>
                <a:t>Union’s</a:t>
              </a:r>
              <a:r>
                <a:rPr sz="750" spc="-10" dirty="0">
                  <a:latin typeface="Muli" pitchFamily="2" charset="77"/>
                  <a:cs typeface="Arial"/>
                </a:rPr>
                <a:t> </a:t>
              </a:r>
              <a:r>
                <a:rPr sz="750" spc="15" dirty="0">
                  <a:latin typeface="Muli" pitchFamily="2" charset="77"/>
                  <a:cs typeface="Arial"/>
                </a:rPr>
                <a:t>Horizon</a:t>
              </a:r>
              <a:r>
                <a:rPr sz="750" spc="-10" dirty="0">
                  <a:latin typeface="Muli" pitchFamily="2" charset="77"/>
                  <a:cs typeface="Arial"/>
                </a:rPr>
                <a:t> </a:t>
              </a:r>
              <a:r>
                <a:rPr sz="750" spc="30" dirty="0">
                  <a:latin typeface="Muli" pitchFamily="2" charset="77"/>
                  <a:cs typeface="Arial"/>
                </a:rPr>
                <a:t>2020</a:t>
              </a:r>
              <a:r>
                <a:rPr sz="750" spc="-10" dirty="0">
                  <a:latin typeface="Muli" pitchFamily="2" charset="77"/>
                  <a:cs typeface="Arial"/>
                </a:rPr>
                <a:t> </a:t>
              </a:r>
              <a:r>
                <a:rPr sz="750" spc="5" dirty="0">
                  <a:latin typeface="Muli" pitchFamily="2" charset="77"/>
                  <a:cs typeface="Arial"/>
                </a:rPr>
                <a:t>research</a:t>
              </a:r>
              <a:r>
                <a:rPr sz="750" spc="-10" dirty="0">
                  <a:latin typeface="Muli" pitchFamily="2" charset="77"/>
                  <a:cs typeface="Arial"/>
                </a:rPr>
                <a:t> </a:t>
              </a:r>
              <a:r>
                <a:rPr sz="750" spc="25" dirty="0">
                  <a:latin typeface="Muli" pitchFamily="2" charset="77"/>
                  <a:cs typeface="Arial"/>
                </a:rPr>
                <a:t>and</a:t>
              </a:r>
              <a:r>
                <a:rPr sz="750" spc="-10" dirty="0">
                  <a:latin typeface="Muli" pitchFamily="2" charset="77"/>
                  <a:cs typeface="Arial"/>
                </a:rPr>
                <a:t> </a:t>
              </a:r>
              <a:r>
                <a:rPr sz="750" spc="20" dirty="0">
                  <a:latin typeface="Muli" pitchFamily="2" charset="77"/>
                  <a:cs typeface="Arial"/>
                </a:rPr>
                <a:t>innovation</a:t>
              </a:r>
              <a:r>
                <a:rPr sz="750" spc="-10" dirty="0">
                  <a:latin typeface="Muli" pitchFamily="2" charset="77"/>
                  <a:cs typeface="Arial"/>
                </a:rPr>
                <a:t> </a:t>
              </a:r>
              <a:r>
                <a:rPr sz="750" spc="20" dirty="0">
                  <a:latin typeface="Muli" pitchFamily="2" charset="77"/>
                  <a:cs typeface="Arial"/>
                </a:rPr>
                <a:t>programme</a:t>
              </a:r>
              <a:r>
                <a:rPr sz="750" spc="-10" dirty="0">
                  <a:latin typeface="Muli" pitchFamily="2" charset="77"/>
                  <a:cs typeface="Arial"/>
                </a:rPr>
                <a:t> </a:t>
              </a:r>
              <a:r>
                <a:rPr sz="750" spc="15" dirty="0">
                  <a:latin typeface="Muli" pitchFamily="2" charset="77"/>
                  <a:cs typeface="Arial"/>
                </a:rPr>
                <a:t>under</a:t>
              </a:r>
              <a:r>
                <a:rPr sz="750" spc="-10" dirty="0">
                  <a:latin typeface="Muli" pitchFamily="2" charset="77"/>
                  <a:cs typeface="Arial"/>
                </a:rPr>
                <a:t> </a:t>
              </a:r>
              <a:r>
                <a:rPr sz="750" spc="30" dirty="0">
                  <a:latin typeface="Muli" pitchFamily="2" charset="77"/>
                  <a:cs typeface="Arial"/>
                </a:rPr>
                <a:t>grant</a:t>
              </a:r>
              <a:r>
                <a:rPr sz="750" spc="-10" dirty="0">
                  <a:latin typeface="Muli" pitchFamily="2" charset="77"/>
                  <a:cs typeface="Arial"/>
                </a:rPr>
                <a:t> </a:t>
              </a:r>
              <a:r>
                <a:rPr sz="750" spc="15" dirty="0">
                  <a:latin typeface="Muli" pitchFamily="2" charset="77"/>
                  <a:cs typeface="Arial"/>
                </a:rPr>
                <a:t>agreement</a:t>
              </a:r>
              <a:r>
                <a:rPr sz="750" spc="-10" dirty="0">
                  <a:latin typeface="Muli" pitchFamily="2" charset="77"/>
                  <a:cs typeface="Arial"/>
                </a:rPr>
                <a:t> No. </a:t>
              </a:r>
              <a:r>
                <a:rPr sz="750" spc="30" dirty="0">
                  <a:latin typeface="Muli" pitchFamily="2" charset="77"/>
                  <a:cs typeface="Arial"/>
                </a:rPr>
                <a:t>823852</a:t>
              </a:r>
              <a:endParaRPr sz="750" dirty="0">
                <a:latin typeface="Muli" pitchFamily="2" charset="77"/>
                <a:cs typeface="Arial"/>
              </a:endParaRPr>
            </a:p>
          </p:txBody>
        </p:sp>
        <p:grpSp>
          <p:nvGrpSpPr>
            <p:cNvPr id="10" name="Gruppo 49">
              <a:extLst>
                <a:ext uri="{FF2B5EF4-FFF2-40B4-BE49-F238E27FC236}">
                  <a16:creationId xmlns:a16="http://schemas.microsoft.com/office/drawing/2014/main" id="{7D04B1C9-7F08-9D47-BE96-BA7CF7910F57}"/>
                </a:ext>
              </a:extLst>
            </p:cNvPr>
            <p:cNvGrpSpPr/>
            <p:nvPr/>
          </p:nvGrpSpPr>
          <p:grpSpPr>
            <a:xfrm>
              <a:off x="1681163" y="6228257"/>
              <a:ext cx="486409" cy="345440"/>
              <a:chOff x="995362" y="6228257"/>
              <a:chExt cx="486409" cy="345440"/>
            </a:xfrm>
          </p:grpSpPr>
          <p:sp>
            <p:nvSpPr>
              <p:cNvPr id="11" name="object 18"/>
              <p:cNvSpPr/>
              <p:nvPr/>
            </p:nvSpPr>
            <p:spPr>
              <a:xfrm>
                <a:off x="995362" y="6228257"/>
                <a:ext cx="486409" cy="345440"/>
              </a:xfrm>
              <a:custGeom>
                <a:avLst/>
                <a:gdLst/>
                <a:ahLst/>
                <a:cxnLst/>
                <a:rect l="l" t="t" r="r" b="b"/>
                <a:pathLst>
                  <a:path w="486409" h="345440">
                    <a:moveTo>
                      <a:pt x="0" y="345097"/>
                    </a:moveTo>
                    <a:lnTo>
                      <a:pt x="486282" y="345097"/>
                    </a:lnTo>
                    <a:lnTo>
                      <a:pt x="486282" y="0"/>
                    </a:lnTo>
                    <a:lnTo>
                      <a:pt x="0" y="0"/>
                    </a:lnTo>
                    <a:lnTo>
                      <a:pt x="0" y="345097"/>
                    </a:lnTo>
                    <a:close/>
                  </a:path>
                </a:pathLst>
              </a:custGeom>
              <a:solidFill>
                <a:srgbClr val="094E9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9"/>
              <p:cNvSpPr/>
              <p:nvPr/>
            </p:nvSpPr>
            <p:spPr>
              <a:xfrm>
                <a:off x="1097493" y="6259376"/>
                <a:ext cx="86594" cy="85239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20"/>
              <p:cNvSpPr/>
              <p:nvPr/>
            </p:nvSpPr>
            <p:spPr>
              <a:xfrm>
                <a:off x="1219894" y="6240415"/>
                <a:ext cx="34925" cy="33655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3654">
                    <a:moveTo>
                      <a:pt x="34899" y="12725"/>
                    </a:moveTo>
                    <a:lnTo>
                      <a:pt x="0" y="12725"/>
                    </a:lnTo>
                    <a:lnTo>
                      <a:pt x="10782" y="20523"/>
                    </a:lnTo>
                    <a:lnTo>
                      <a:pt x="6667" y="33248"/>
                    </a:lnTo>
                    <a:lnTo>
                      <a:pt x="17449" y="25438"/>
                    </a:lnTo>
                    <a:lnTo>
                      <a:pt x="25706" y="25438"/>
                    </a:lnTo>
                    <a:lnTo>
                      <a:pt x="24117" y="20523"/>
                    </a:lnTo>
                    <a:lnTo>
                      <a:pt x="34899" y="12725"/>
                    </a:lnTo>
                    <a:close/>
                  </a:path>
                  <a:path w="34925" h="33654">
                    <a:moveTo>
                      <a:pt x="25706" y="25438"/>
                    </a:moveTo>
                    <a:lnTo>
                      <a:pt x="17449" y="25438"/>
                    </a:lnTo>
                    <a:lnTo>
                      <a:pt x="28232" y="33248"/>
                    </a:lnTo>
                    <a:lnTo>
                      <a:pt x="25706" y="25438"/>
                    </a:lnTo>
                    <a:close/>
                  </a:path>
                  <a:path w="34925" h="33654">
                    <a:moveTo>
                      <a:pt x="17449" y="0"/>
                    </a:moveTo>
                    <a:lnTo>
                      <a:pt x="13334" y="12725"/>
                    </a:lnTo>
                    <a:lnTo>
                      <a:pt x="21564" y="12725"/>
                    </a:lnTo>
                    <a:lnTo>
                      <a:pt x="17449" y="0"/>
                    </a:lnTo>
                    <a:close/>
                  </a:path>
                </a:pathLst>
              </a:custGeom>
              <a:solidFill>
                <a:srgbClr val="F9ED3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21"/>
              <p:cNvSpPr/>
              <p:nvPr/>
            </p:nvSpPr>
            <p:spPr>
              <a:xfrm>
                <a:off x="1290485" y="6259376"/>
                <a:ext cx="86715" cy="85239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22"/>
              <p:cNvSpPr/>
              <p:nvPr/>
            </p:nvSpPr>
            <p:spPr>
              <a:xfrm>
                <a:off x="1361198" y="6382207"/>
                <a:ext cx="34925" cy="33655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3654">
                    <a:moveTo>
                      <a:pt x="34899" y="12839"/>
                    </a:moveTo>
                    <a:lnTo>
                      <a:pt x="0" y="12839"/>
                    </a:lnTo>
                    <a:lnTo>
                      <a:pt x="10782" y="20650"/>
                    </a:lnTo>
                    <a:lnTo>
                      <a:pt x="6667" y="33362"/>
                    </a:lnTo>
                    <a:lnTo>
                      <a:pt x="17449" y="25552"/>
                    </a:lnTo>
                    <a:lnTo>
                      <a:pt x="25704" y="25552"/>
                    </a:lnTo>
                    <a:lnTo>
                      <a:pt x="24117" y="20650"/>
                    </a:lnTo>
                    <a:lnTo>
                      <a:pt x="34899" y="12839"/>
                    </a:lnTo>
                    <a:close/>
                  </a:path>
                  <a:path w="34925" h="33654">
                    <a:moveTo>
                      <a:pt x="25704" y="25552"/>
                    </a:moveTo>
                    <a:lnTo>
                      <a:pt x="17449" y="25552"/>
                    </a:lnTo>
                    <a:lnTo>
                      <a:pt x="28232" y="33362"/>
                    </a:lnTo>
                    <a:lnTo>
                      <a:pt x="25704" y="25552"/>
                    </a:lnTo>
                    <a:close/>
                  </a:path>
                  <a:path w="34925" h="33654">
                    <a:moveTo>
                      <a:pt x="17449" y="0"/>
                    </a:moveTo>
                    <a:lnTo>
                      <a:pt x="13334" y="12839"/>
                    </a:lnTo>
                    <a:lnTo>
                      <a:pt x="21564" y="12839"/>
                    </a:lnTo>
                    <a:lnTo>
                      <a:pt x="17449" y="0"/>
                    </a:lnTo>
                    <a:close/>
                  </a:path>
                </a:pathLst>
              </a:custGeom>
              <a:solidFill>
                <a:srgbClr val="F9ED3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23"/>
              <p:cNvSpPr/>
              <p:nvPr/>
            </p:nvSpPr>
            <p:spPr>
              <a:xfrm>
                <a:off x="1290485" y="6453160"/>
                <a:ext cx="86601" cy="85237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24"/>
              <p:cNvSpPr/>
              <p:nvPr/>
            </p:nvSpPr>
            <p:spPr>
              <a:xfrm>
                <a:off x="1219782" y="6524114"/>
                <a:ext cx="34925" cy="33655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3654">
                    <a:moveTo>
                      <a:pt x="34899" y="12725"/>
                    </a:moveTo>
                    <a:lnTo>
                      <a:pt x="0" y="12725"/>
                    </a:lnTo>
                    <a:lnTo>
                      <a:pt x="10782" y="20535"/>
                    </a:lnTo>
                    <a:lnTo>
                      <a:pt x="6667" y="33248"/>
                    </a:lnTo>
                    <a:lnTo>
                      <a:pt x="17449" y="25438"/>
                    </a:lnTo>
                    <a:lnTo>
                      <a:pt x="25704" y="25438"/>
                    </a:lnTo>
                    <a:lnTo>
                      <a:pt x="24117" y="20535"/>
                    </a:lnTo>
                    <a:lnTo>
                      <a:pt x="34899" y="12725"/>
                    </a:lnTo>
                    <a:close/>
                  </a:path>
                  <a:path w="34925" h="33654">
                    <a:moveTo>
                      <a:pt x="25704" y="25438"/>
                    </a:moveTo>
                    <a:lnTo>
                      <a:pt x="17449" y="25438"/>
                    </a:lnTo>
                    <a:lnTo>
                      <a:pt x="28232" y="33248"/>
                    </a:lnTo>
                    <a:lnTo>
                      <a:pt x="25704" y="25438"/>
                    </a:lnTo>
                    <a:close/>
                  </a:path>
                  <a:path w="34925" h="33654">
                    <a:moveTo>
                      <a:pt x="17449" y="0"/>
                    </a:moveTo>
                    <a:lnTo>
                      <a:pt x="13334" y="12725"/>
                    </a:lnTo>
                    <a:lnTo>
                      <a:pt x="21564" y="12725"/>
                    </a:lnTo>
                    <a:lnTo>
                      <a:pt x="17449" y="0"/>
                    </a:lnTo>
                    <a:close/>
                  </a:path>
                </a:pathLst>
              </a:custGeom>
              <a:solidFill>
                <a:srgbClr val="F9ED3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25"/>
              <p:cNvSpPr/>
              <p:nvPr/>
            </p:nvSpPr>
            <p:spPr>
              <a:xfrm>
                <a:off x="1097382" y="6453161"/>
                <a:ext cx="86705" cy="85236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26"/>
              <p:cNvSpPr/>
              <p:nvPr/>
            </p:nvSpPr>
            <p:spPr>
              <a:xfrm>
                <a:off x="1078483" y="6382207"/>
                <a:ext cx="34925" cy="33655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3654">
                    <a:moveTo>
                      <a:pt x="34899" y="12725"/>
                    </a:moveTo>
                    <a:lnTo>
                      <a:pt x="0" y="12725"/>
                    </a:lnTo>
                    <a:lnTo>
                      <a:pt x="10782" y="20650"/>
                    </a:lnTo>
                    <a:lnTo>
                      <a:pt x="6667" y="33362"/>
                    </a:lnTo>
                    <a:lnTo>
                      <a:pt x="17449" y="25438"/>
                    </a:lnTo>
                    <a:lnTo>
                      <a:pt x="25667" y="25438"/>
                    </a:lnTo>
                    <a:lnTo>
                      <a:pt x="24117" y="20650"/>
                    </a:lnTo>
                    <a:lnTo>
                      <a:pt x="34899" y="12725"/>
                    </a:lnTo>
                    <a:close/>
                  </a:path>
                  <a:path w="34925" h="33654">
                    <a:moveTo>
                      <a:pt x="25667" y="25438"/>
                    </a:moveTo>
                    <a:lnTo>
                      <a:pt x="17449" y="25438"/>
                    </a:lnTo>
                    <a:lnTo>
                      <a:pt x="28232" y="33362"/>
                    </a:lnTo>
                    <a:lnTo>
                      <a:pt x="25667" y="25438"/>
                    </a:lnTo>
                    <a:close/>
                  </a:path>
                  <a:path w="34925" h="33654">
                    <a:moveTo>
                      <a:pt x="17449" y="0"/>
                    </a:moveTo>
                    <a:lnTo>
                      <a:pt x="13334" y="12725"/>
                    </a:lnTo>
                    <a:lnTo>
                      <a:pt x="21564" y="12725"/>
                    </a:lnTo>
                    <a:lnTo>
                      <a:pt x="17449" y="0"/>
                    </a:lnTo>
                    <a:close/>
                  </a:path>
                </a:pathLst>
              </a:custGeom>
              <a:solidFill>
                <a:srgbClr val="F9ED3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pic>
        <p:nvPicPr>
          <p:cNvPr id="21" name="image34.png">
            <a:extLst>
              <a:ext uri="{FF2B5EF4-FFF2-40B4-BE49-F238E27FC236}">
                <a16:creationId xmlns:a16="http://schemas.microsoft.com/office/drawing/2014/main" id="{1585A511-1F4C-4D8E-AD86-A2A281F437E0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2510790" y="1143000"/>
            <a:ext cx="7170420" cy="5002345"/>
          </a:xfrm>
          <a:prstGeom prst="rect">
            <a:avLst/>
          </a:prstGeom>
          <a:ln/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47CFE989-AB28-45F1-9034-4C21F3BE2575}"/>
              </a:ext>
            </a:extLst>
          </p:cNvPr>
          <p:cNvSpPr/>
          <p:nvPr/>
        </p:nvSpPr>
        <p:spPr>
          <a:xfrm>
            <a:off x="4114800" y="4191000"/>
            <a:ext cx="3124200" cy="1829470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091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217355"/>
            <a:ext cx="11043424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ea typeface="+mj-ea"/>
                <a:cs typeface="Arial"/>
              </a:defRPr>
            </a:lvl1pPr>
          </a:lstStyle>
          <a:p>
            <a:r>
              <a:rPr lang="en-US" sz="4000" dirty="0">
                <a:solidFill>
                  <a:srgbClr val="A34773"/>
                </a:solidFill>
              </a:rPr>
              <a:t>Sustainability  – Effort per partner</a:t>
            </a:r>
            <a:endParaRPr lang="en-US" sz="4000" kern="0" dirty="0">
              <a:solidFill>
                <a:srgbClr val="A34773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10266" y="0"/>
            <a:ext cx="11817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8064A2"/>
                </a:solidFill>
              </a:rPr>
              <a:t>WP6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81163" y="6228257"/>
            <a:ext cx="7691437" cy="345440"/>
            <a:chOff x="1681163" y="6228257"/>
            <a:chExt cx="7691437" cy="345440"/>
          </a:xfrm>
        </p:grpSpPr>
        <p:sp>
          <p:nvSpPr>
            <p:cNvPr id="9" name="object 17"/>
            <p:cNvSpPr txBox="1"/>
            <p:nvPr/>
          </p:nvSpPr>
          <p:spPr>
            <a:xfrm>
              <a:off x="2332113" y="6344614"/>
              <a:ext cx="7040487" cy="128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750" spc="5" dirty="0">
                  <a:latin typeface="Muli" pitchFamily="2" charset="77"/>
                  <a:cs typeface="Arial"/>
                </a:rPr>
                <a:t>This</a:t>
              </a:r>
              <a:r>
                <a:rPr sz="750" spc="-10" dirty="0">
                  <a:latin typeface="Muli" pitchFamily="2" charset="77"/>
                  <a:cs typeface="Arial"/>
                </a:rPr>
                <a:t> </a:t>
              </a:r>
              <a:r>
                <a:rPr sz="750" spc="15" dirty="0">
                  <a:latin typeface="Muli" pitchFamily="2" charset="77"/>
                  <a:cs typeface="Arial"/>
                </a:rPr>
                <a:t>project</a:t>
              </a:r>
              <a:r>
                <a:rPr sz="750" spc="-10" dirty="0">
                  <a:latin typeface="Muli" pitchFamily="2" charset="77"/>
                  <a:cs typeface="Arial"/>
                </a:rPr>
                <a:t> </a:t>
              </a:r>
              <a:r>
                <a:rPr sz="750" spc="15" dirty="0">
                  <a:latin typeface="Muli" pitchFamily="2" charset="77"/>
                  <a:cs typeface="Arial"/>
                </a:rPr>
                <a:t>has</a:t>
              </a:r>
              <a:r>
                <a:rPr sz="750" spc="-10" dirty="0">
                  <a:latin typeface="Muli" pitchFamily="2" charset="77"/>
                  <a:cs typeface="Arial"/>
                </a:rPr>
                <a:t> </a:t>
              </a:r>
              <a:r>
                <a:rPr sz="750" spc="5" dirty="0">
                  <a:latin typeface="Muli" pitchFamily="2" charset="77"/>
                  <a:cs typeface="Arial"/>
                </a:rPr>
                <a:t>received</a:t>
              </a:r>
              <a:r>
                <a:rPr sz="750" spc="-10" dirty="0">
                  <a:latin typeface="Muli" pitchFamily="2" charset="77"/>
                  <a:cs typeface="Arial"/>
                </a:rPr>
                <a:t> </a:t>
              </a:r>
              <a:r>
                <a:rPr sz="750" spc="25" dirty="0">
                  <a:latin typeface="Muli" pitchFamily="2" charset="77"/>
                  <a:cs typeface="Arial"/>
                </a:rPr>
                <a:t>funding</a:t>
              </a:r>
              <a:r>
                <a:rPr sz="750" spc="-10" dirty="0">
                  <a:latin typeface="Muli" pitchFamily="2" charset="77"/>
                  <a:cs typeface="Arial"/>
                </a:rPr>
                <a:t> </a:t>
              </a:r>
              <a:r>
                <a:rPr sz="750" spc="25" dirty="0">
                  <a:latin typeface="Muli" pitchFamily="2" charset="77"/>
                  <a:cs typeface="Arial"/>
                </a:rPr>
                <a:t>from</a:t>
              </a:r>
              <a:r>
                <a:rPr sz="750" spc="-10" dirty="0">
                  <a:latin typeface="Muli" pitchFamily="2" charset="77"/>
                  <a:cs typeface="Arial"/>
                </a:rPr>
                <a:t> </a:t>
              </a:r>
              <a:r>
                <a:rPr sz="750" spc="20" dirty="0">
                  <a:latin typeface="Muli" pitchFamily="2" charset="77"/>
                  <a:cs typeface="Arial"/>
                </a:rPr>
                <a:t>the</a:t>
              </a:r>
              <a:r>
                <a:rPr sz="750" spc="-10" dirty="0">
                  <a:latin typeface="Muli" pitchFamily="2" charset="77"/>
                  <a:cs typeface="Arial"/>
                </a:rPr>
                <a:t> </a:t>
              </a:r>
              <a:r>
                <a:rPr sz="750" spc="5" dirty="0">
                  <a:latin typeface="Muli" pitchFamily="2" charset="77"/>
                  <a:cs typeface="Arial"/>
                </a:rPr>
                <a:t>European</a:t>
              </a:r>
              <a:r>
                <a:rPr sz="750" spc="-10" dirty="0">
                  <a:latin typeface="Muli" pitchFamily="2" charset="77"/>
                  <a:cs typeface="Arial"/>
                </a:rPr>
                <a:t> </a:t>
              </a:r>
              <a:r>
                <a:rPr sz="750" spc="5" dirty="0">
                  <a:latin typeface="Muli" pitchFamily="2" charset="77"/>
                  <a:cs typeface="Arial"/>
                </a:rPr>
                <a:t>Union’s</a:t>
              </a:r>
              <a:r>
                <a:rPr sz="750" spc="-10" dirty="0">
                  <a:latin typeface="Muli" pitchFamily="2" charset="77"/>
                  <a:cs typeface="Arial"/>
                </a:rPr>
                <a:t> </a:t>
              </a:r>
              <a:r>
                <a:rPr sz="750" spc="15" dirty="0">
                  <a:latin typeface="Muli" pitchFamily="2" charset="77"/>
                  <a:cs typeface="Arial"/>
                </a:rPr>
                <a:t>Horizon</a:t>
              </a:r>
              <a:r>
                <a:rPr sz="750" spc="-10" dirty="0">
                  <a:latin typeface="Muli" pitchFamily="2" charset="77"/>
                  <a:cs typeface="Arial"/>
                </a:rPr>
                <a:t> </a:t>
              </a:r>
              <a:r>
                <a:rPr sz="750" spc="30" dirty="0">
                  <a:latin typeface="Muli" pitchFamily="2" charset="77"/>
                  <a:cs typeface="Arial"/>
                </a:rPr>
                <a:t>2020</a:t>
              </a:r>
              <a:r>
                <a:rPr sz="750" spc="-10" dirty="0">
                  <a:latin typeface="Muli" pitchFamily="2" charset="77"/>
                  <a:cs typeface="Arial"/>
                </a:rPr>
                <a:t> </a:t>
              </a:r>
              <a:r>
                <a:rPr sz="750" spc="5" dirty="0">
                  <a:latin typeface="Muli" pitchFamily="2" charset="77"/>
                  <a:cs typeface="Arial"/>
                </a:rPr>
                <a:t>research</a:t>
              </a:r>
              <a:r>
                <a:rPr sz="750" spc="-10" dirty="0">
                  <a:latin typeface="Muli" pitchFamily="2" charset="77"/>
                  <a:cs typeface="Arial"/>
                </a:rPr>
                <a:t> </a:t>
              </a:r>
              <a:r>
                <a:rPr sz="750" spc="25" dirty="0">
                  <a:latin typeface="Muli" pitchFamily="2" charset="77"/>
                  <a:cs typeface="Arial"/>
                </a:rPr>
                <a:t>and</a:t>
              </a:r>
              <a:r>
                <a:rPr sz="750" spc="-10" dirty="0">
                  <a:latin typeface="Muli" pitchFamily="2" charset="77"/>
                  <a:cs typeface="Arial"/>
                </a:rPr>
                <a:t> </a:t>
              </a:r>
              <a:r>
                <a:rPr sz="750" spc="20" dirty="0">
                  <a:latin typeface="Muli" pitchFamily="2" charset="77"/>
                  <a:cs typeface="Arial"/>
                </a:rPr>
                <a:t>innovation</a:t>
              </a:r>
              <a:r>
                <a:rPr sz="750" spc="-10" dirty="0">
                  <a:latin typeface="Muli" pitchFamily="2" charset="77"/>
                  <a:cs typeface="Arial"/>
                </a:rPr>
                <a:t> </a:t>
              </a:r>
              <a:r>
                <a:rPr sz="750" spc="20" dirty="0">
                  <a:latin typeface="Muli" pitchFamily="2" charset="77"/>
                  <a:cs typeface="Arial"/>
                </a:rPr>
                <a:t>programme</a:t>
              </a:r>
              <a:r>
                <a:rPr sz="750" spc="-10" dirty="0">
                  <a:latin typeface="Muli" pitchFamily="2" charset="77"/>
                  <a:cs typeface="Arial"/>
                </a:rPr>
                <a:t> </a:t>
              </a:r>
              <a:r>
                <a:rPr sz="750" spc="15" dirty="0">
                  <a:latin typeface="Muli" pitchFamily="2" charset="77"/>
                  <a:cs typeface="Arial"/>
                </a:rPr>
                <a:t>under</a:t>
              </a:r>
              <a:r>
                <a:rPr sz="750" spc="-10" dirty="0">
                  <a:latin typeface="Muli" pitchFamily="2" charset="77"/>
                  <a:cs typeface="Arial"/>
                </a:rPr>
                <a:t> </a:t>
              </a:r>
              <a:r>
                <a:rPr sz="750" spc="30" dirty="0">
                  <a:latin typeface="Muli" pitchFamily="2" charset="77"/>
                  <a:cs typeface="Arial"/>
                </a:rPr>
                <a:t>grant</a:t>
              </a:r>
              <a:r>
                <a:rPr sz="750" spc="-10" dirty="0">
                  <a:latin typeface="Muli" pitchFamily="2" charset="77"/>
                  <a:cs typeface="Arial"/>
                </a:rPr>
                <a:t> </a:t>
              </a:r>
              <a:r>
                <a:rPr sz="750" spc="15" dirty="0">
                  <a:latin typeface="Muli" pitchFamily="2" charset="77"/>
                  <a:cs typeface="Arial"/>
                </a:rPr>
                <a:t>agreement</a:t>
              </a:r>
              <a:r>
                <a:rPr sz="750" spc="-10" dirty="0">
                  <a:latin typeface="Muli" pitchFamily="2" charset="77"/>
                  <a:cs typeface="Arial"/>
                </a:rPr>
                <a:t> No. </a:t>
              </a:r>
              <a:r>
                <a:rPr sz="750" spc="30" dirty="0">
                  <a:latin typeface="Muli" pitchFamily="2" charset="77"/>
                  <a:cs typeface="Arial"/>
                </a:rPr>
                <a:t>823852</a:t>
              </a:r>
              <a:endParaRPr sz="750" dirty="0">
                <a:latin typeface="Muli" pitchFamily="2" charset="77"/>
                <a:cs typeface="Arial"/>
              </a:endParaRPr>
            </a:p>
          </p:txBody>
        </p:sp>
        <p:grpSp>
          <p:nvGrpSpPr>
            <p:cNvPr id="10" name="Gruppo 49">
              <a:extLst>
                <a:ext uri="{FF2B5EF4-FFF2-40B4-BE49-F238E27FC236}">
                  <a16:creationId xmlns:a16="http://schemas.microsoft.com/office/drawing/2014/main" id="{7D04B1C9-7F08-9D47-BE96-BA7CF7910F57}"/>
                </a:ext>
              </a:extLst>
            </p:cNvPr>
            <p:cNvGrpSpPr/>
            <p:nvPr/>
          </p:nvGrpSpPr>
          <p:grpSpPr>
            <a:xfrm>
              <a:off x="1681163" y="6228257"/>
              <a:ext cx="486409" cy="345440"/>
              <a:chOff x="995362" y="6228257"/>
              <a:chExt cx="486409" cy="345440"/>
            </a:xfrm>
          </p:grpSpPr>
          <p:sp>
            <p:nvSpPr>
              <p:cNvPr id="11" name="object 18"/>
              <p:cNvSpPr/>
              <p:nvPr/>
            </p:nvSpPr>
            <p:spPr>
              <a:xfrm>
                <a:off x="995362" y="6228257"/>
                <a:ext cx="486409" cy="345440"/>
              </a:xfrm>
              <a:custGeom>
                <a:avLst/>
                <a:gdLst/>
                <a:ahLst/>
                <a:cxnLst/>
                <a:rect l="l" t="t" r="r" b="b"/>
                <a:pathLst>
                  <a:path w="486409" h="345440">
                    <a:moveTo>
                      <a:pt x="0" y="345097"/>
                    </a:moveTo>
                    <a:lnTo>
                      <a:pt x="486282" y="345097"/>
                    </a:lnTo>
                    <a:lnTo>
                      <a:pt x="486282" y="0"/>
                    </a:lnTo>
                    <a:lnTo>
                      <a:pt x="0" y="0"/>
                    </a:lnTo>
                    <a:lnTo>
                      <a:pt x="0" y="345097"/>
                    </a:lnTo>
                    <a:close/>
                  </a:path>
                </a:pathLst>
              </a:custGeom>
              <a:solidFill>
                <a:srgbClr val="094E9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9"/>
              <p:cNvSpPr/>
              <p:nvPr/>
            </p:nvSpPr>
            <p:spPr>
              <a:xfrm>
                <a:off x="1097493" y="6259376"/>
                <a:ext cx="86594" cy="85239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20"/>
              <p:cNvSpPr/>
              <p:nvPr/>
            </p:nvSpPr>
            <p:spPr>
              <a:xfrm>
                <a:off x="1219894" y="6240415"/>
                <a:ext cx="34925" cy="33655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3654">
                    <a:moveTo>
                      <a:pt x="34899" y="12725"/>
                    </a:moveTo>
                    <a:lnTo>
                      <a:pt x="0" y="12725"/>
                    </a:lnTo>
                    <a:lnTo>
                      <a:pt x="10782" y="20523"/>
                    </a:lnTo>
                    <a:lnTo>
                      <a:pt x="6667" y="33248"/>
                    </a:lnTo>
                    <a:lnTo>
                      <a:pt x="17449" y="25438"/>
                    </a:lnTo>
                    <a:lnTo>
                      <a:pt x="25706" y="25438"/>
                    </a:lnTo>
                    <a:lnTo>
                      <a:pt x="24117" y="20523"/>
                    </a:lnTo>
                    <a:lnTo>
                      <a:pt x="34899" y="12725"/>
                    </a:lnTo>
                    <a:close/>
                  </a:path>
                  <a:path w="34925" h="33654">
                    <a:moveTo>
                      <a:pt x="25706" y="25438"/>
                    </a:moveTo>
                    <a:lnTo>
                      <a:pt x="17449" y="25438"/>
                    </a:lnTo>
                    <a:lnTo>
                      <a:pt x="28232" y="33248"/>
                    </a:lnTo>
                    <a:lnTo>
                      <a:pt x="25706" y="25438"/>
                    </a:lnTo>
                    <a:close/>
                  </a:path>
                  <a:path w="34925" h="33654">
                    <a:moveTo>
                      <a:pt x="17449" y="0"/>
                    </a:moveTo>
                    <a:lnTo>
                      <a:pt x="13334" y="12725"/>
                    </a:lnTo>
                    <a:lnTo>
                      <a:pt x="21564" y="12725"/>
                    </a:lnTo>
                    <a:lnTo>
                      <a:pt x="17449" y="0"/>
                    </a:lnTo>
                    <a:close/>
                  </a:path>
                </a:pathLst>
              </a:custGeom>
              <a:solidFill>
                <a:srgbClr val="F9ED3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21"/>
              <p:cNvSpPr/>
              <p:nvPr/>
            </p:nvSpPr>
            <p:spPr>
              <a:xfrm>
                <a:off x="1290485" y="6259376"/>
                <a:ext cx="86715" cy="85239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22"/>
              <p:cNvSpPr/>
              <p:nvPr/>
            </p:nvSpPr>
            <p:spPr>
              <a:xfrm>
                <a:off x="1361198" y="6382207"/>
                <a:ext cx="34925" cy="33655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3654">
                    <a:moveTo>
                      <a:pt x="34899" y="12839"/>
                    </a:moveTo>
                    <a:lnTo>
                      <a:pt x="0" y="12839"/>
                    </a:lnTo>
                    <a:lnTo>
                      <a:pt x="10782" y="20650"/>
                    </a:lnTo>
                    <a:lnTo>
                      <a:pt x="6667" y="33362"/>
                    </a:lnTo>
                    <a:lnTo>
                      <a:pt x="17449" y="25552"/>
                    </a:lnTo>
                    <a:lnTo>
                      <a:pt x="25704" y="25552"/>
                    </a:lnTo>
                    <a:lnTo>
                      <a:pt x="24117" y="20650"/>
                    </a:lnTo>
                    <a:lnTo>
                      <a:pt x="34899" y="12839"/>
                    </a:lnTo>
                    <a:close/>
                  </a:path>
                  <a:path w="34925" h="33654">
                    <a:moveTo>
                      <a:pt x="25704" y="25552"/>
                    </a:moveTo>
                    <a:lnTo>
                      <a:pt x="17449" y="25552"/>
                    </a:lnTo>
                    <a:lnTo>
                      <a:pt x="28232" y="33362"/>
                    </a:lnTo>
                    <a:lnTo>
                      <a:pt x="25704" y="25552"/>
                    </a:lnTo>
                    <a:close/>
                  </a:path>
                  <a:path w="34925" h="33654">
                    <a:moveTo>
                      <a:pt x="17449" y="0"/>
                    </a:moveTo>
                    <a:lnTo>
                      <a:pt x="13334" y="12839"/>
                    </a:lnTo>
                    <a:lnTo>
                      <a:pt x="21564" y="12839"/>
                    </a:lnTo>
                    <a:lnTo>
                      <a:pt x="17449" y="0"/>
                    </a:lnTo>
                    <a:close/>
                  </a:path>
                </a:pathLst>
              </a:custGeom>
              <a:solidFill>
                <a:srgbClr val="F9ED3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23"/>
              <p:cNvSpPr/>
              <p:nvPr/>
            </p:nvSpPr>
            <p:spPr>
              <a:xfrm>
                <a:off x="1290485" y="6453160"/>
                <a:ext cx="86601" cy="85237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24"/>
              <p:cNvSpPr/>
              <p:nvPr/>
            </p:nvSpPr>
            <p:spPr>
              <a:xfrm>
                <a:off x="1219782" y="6524114"/>
                <a:ext cx="34925" cy="33655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3654">
                    <a:moveTo>
                      <a:pt x="34899" y="12725"/>
                    </a:moveTo>
                    <a:lnTo>
                      <a:pt x="0" y="12725"/>
                    </a:lnTo>
                    <a:lnTo>
                      <a:pt x="10782" y="20535"/>
                    </a:lnTo>
                    <a:lnTo>
                      <a:pt x="6667" y="33248"/>
                    </a:lnTo>
                    <a:lnTo>
                      <a:pt x="17449" y="25438"/>
                    </a:lnTo>
                    <a:lnTo>
                      <a:pt x="25704" y="25438"/>
                    </a:lnTo>
                    <a:lnTo>
                      <a:pt x="24117" y="20535"/>
                    </a:lnTo>
                    <a:lnTo>
                      <a:pt x="34899" y="12725"/>
                    </a:lnTo>
                    <a:close/>
                  </a:path>
                  <a:path w="34925" h="33654">
                    <a:moveTo>
                      <a:pt x="25704" y="25438"/>
                    </a:moveTo>
                    <a:lnTo>
                      <a:pt x="17449" y="25438"/>
                    </a:lnTo>
                    <a:lnTo>
                      <a:pt x="28232" y="33248"/>
                    </a:lnTo>
                    <a:lnTo>
                      <a:pt x="25704" y="25438"/>
                    </a:lnTo>
                    <a:close/>
                  </a:path>
                  <a:path w="34925" h="33654">
                    <a:moveTo>
                      <a:pt x="17449" y="0"/>
                    </a:moveTo>
                    <a:lnTo>
                      <a:pt x="13334" y="12725"/>
                    </a:lnTo>
                    <a:lnTo>
                      <a:pt x="21564" y="12725"/>
                    </a:lnTo>
                    <a:lnTo>
                      <a:pt x="17449" y="0"/>
                    </a:lnTo>
                    <a:close/>
                  </a:path>
                </a:pathLst>
              </a:custGeom>
              <a:solidFill>
                <a:srgbClr val="F9ED3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25"/>
              <p:cNvSpPr/>
              <p:nvPr/>
            </p:nvSpPr>
            <p:spPr>
              <a:xfrm>
                <a:off x="1097382" y="6453161"/>
                <a:ext cx="86705" cy="85236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26"/>
              <p:cNvSpPr/>
              <p:nvPr/>
            </p:nvSpPr>
            <p:spPr>
              <a:xfrm>
                <a:off x="1078483" y="6382207"/>
                <a:ext cx="34925" cy="33655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3654">
                    <a:moveTo>
                      <a:pt x="34899" y="12725"/>
                    </a:moveTo>
                    <a:lnTo>
                      <a:pt x="0" y="12725"/>
                    </a:lnTo>
                    <a:lnTo>
                      <a:pt x="10782" y="20650"/>
                    </a:lnTo>
                    <a:lnTo>
                      <a:pt x="6667" y="33362"/>
                    </a:lnTo>
                    <a:lnTo>
                      <a:pt x="17449" y="25438"/>
                    </a:lnTo>
                    <a:lnTo>
                      <a:pt x="25667" y="25438"/>
                    </a:lnTo>
                    <a:lnTo>
                      <a:pt x="24117" y="20650"/>
                    </a:lnTo>
                    <a:lnTo>
                      <a:pt x="34899" y="12725"/>
                    </a:lnTo>
                    <a:close/>
                  </a:path>
                  <a:path w="34925" h="33654">
                    <a:moveTo>
                      <a:pt x="25667" y="25438"/>
                    </a:moveTo>
                    <a:lnTo>
                      <a:pt x="17449" y="25438"/>
                    </a:lnTo>
                    <a:lnTo>
                      <a:pt x="28232" y="33362"/>
                    </a:lnTo>
                    <a:lnTo>
                      <a:pt x="25667" y="25438"/>
                    </a:lnTo>
                    <a:close/>
                  </a:path>
                  <a:path w="34925" h="33654">
                    <a:moveTo>
                      <a:pt x="17449" y="0"/>
                    </a:moveTo>
                    <a:lnTo>
                      <a:pt x="13334" y="12725"/>
                    </a:lnTo>
                    <a:lnTo>
                      <a:pt x="21564" y="12725"/>
                    </a:lnTo>
                    <a:lnTo>
                      <a:pt x="17449" y="0"/>
                    </a:lnTo>
                    <a:close/>
                  </a:path>
                </a:pathLst>
              </a:custGeom>
              <a:solidFill>
                <a:srgbClr val="F9ED3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5D021EB-0542-454C-972E-353CDA59A6EF}"/>
              </a:ext>
            </a:extLst>
          </p:cNvPr>
          <p:cNvSpPr/>
          <p:nvPr/>
        </p:nvSpPr>
        <p:spPr>
          <a:xfrm>
            <a:off x="457199" y="1199529"/>
            <a:ext cx="110434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Muli"/>
              </a:rPr>
              <a:t>1 – </a:t>
            </a:r>
            <a:r>
              <a:rPr lang="en-GB" sz="3600" dirty="0" err="1">
                <a:solidFill>
                  <a:srgbClr val="FF0000"/>
                </a:solidFill>
                <a:latin typeface="Muli"/>
              </a:rPr>
              <a:t>EuXFEL</a:t>
            </a:r>
            <a:r>
              <a:rPr lang="en-GB" sz="3600" dirty="0">
                <a:solidFill>
                  <a:srgbClr val="FF0000"/>
                </a:solidFill>
                <a:latin typeface="Muli"/>
              </a:rPr>
              <a:t> 				</a:t>
            </a:r>
            <a:r>
              <a:rPr lang="en-GB" sz="3600" b="1" dirty="0">
                <a:solidFill>
                  <a:srgbClr val="FF0000"/>
                </a:solidFill>
                <a:latin typeface="Muli"/>
              </a:rPr>
              <a:t>48.00 </a:t>
            </a:r>
            <a:r>
              <a:rPr lang="en-GB" sz="3600" dirty="0">
                <a:solidFill>
                  <a:srgbClr val="FF0000"/>
                </a:solidFill>
                <a:latin typeface="Muli"/>
              </a:rPr>
              <a:t>(WP leader) </a:t>
            </a:r>
          </a:p>
          <a:p>
            <a:r>
              <a:rPr lang="en-GB" sz="3600" dirty="0">
                <a:solidFill>
                  <a:srgbClr val="FF0000"/>
                </a:solidFill>
                <a:latin typeface="Muli"/>
              </a:rPr>
              <a:t>2 – ESS					</a:t>
            </a:r>
            <a:r>
              <a:rPr lang="en-GB" sz="3600" b="1" dirty="0">
                <a:solidFill>
                  <a:srgbClr val="FF0000"/>
                </a:solidFill>
                <a:latin typeface="Muli"/>
              </a:rPr>
              <a:t>40.00 </a:t>
            </a:r>
          </a:p>
          <a:p>
            <a:r>
              <a:rPr lang="en-GB" sz="3600" dirty="0">
                <a:solidFill>
                  <a:srgbClr val="FF0000"/>
                </a:solidFill>
                <a:latin typeface="Muli"/>
              </a:rPr>
              <a:t>3 – ESRF 				</a:t>
            </a:r>
            <a:r>
              <a:rPr lang="en-GB" sz="3600" b="1" dirty="0">
                <a:solidFill>
                  <a:srgbClr val="FF0000"/>
                </a:solidFill>
                <a:latin typeface="Muli"/>
              </a:rPr>
              <a:t>40.00</a:t>
            </a:r>
            <a:r>
              <a:rPr lang="en-GB" sz="3600" dirty="0">
                <a:solidFill>
                  <a:srgbClr val="FF0000"/>
                </a:solidFill>
                <a:latin typeface="Muli"/>
              </a:rPr>
              <a:t> </a:t>
            </a:r>
            <a:endParaRPr lang="en-GB" sz="3600" b="1" dirty="0">
              <a:solidFill>
                <a:srgbClr val="FF0000"/>
              </a:solidFill>
              <a:latin typeface="Muli"/>
            </a:endParaRPr>
          </a:p>
          <a:p>
            <a:r>
              <a:rPr lang="en-GB" sz="3600" dirty="0">
                <a:solidFill>
                  <a:srgbClr val="FF0000"/>
                </a:solidFill>
                <a:latin typeface="Muli"/>
              </a:rPr>
              <a:t>4 – CERIC-ERIC			</a:t>
            </a:r>
            <a:r>
              <a:rPr lang="en-GB" sz="3600" b="1" dirty="0">
                <a:solidFill>
                  <a:srgbClr val="FF0000"/>
                </a:solidFill>
                <a:latin typeface="Muli"/>
              </a:rPr>
              <a:t>40.00</a:t>
            </a:r>
            <a:endParaRPr lang="en-GB" sz="3600" dirty="0">
              <a:solidFill>
                <a:srgbClr val="FF0000"/>
              </a:solidFill>
              <a:latin typeface="Muli"/>
            </a:endParaRPr>
          </a:p>
          <a:p>
            <a:r>
              <a:rPr lang="en-GB" sz="3600" dirty="0">
                <a:solidFill>
                  <a:srgbClr val="FF0000"/>
                </a:solidFill>
                <a:latin typeface="Muli"/>
              </a:rPr>
              <a:t>5 – ILL					</a:t>
            </a:r>
            <a:r>
              <a:rPr lang="en-GB" sz="3600" b="1" dirty="0">
                <a:solidFill>
                  <a:srgbClr val="FF0000"/>
                </a:solidFill>
                <a:latin typeface="Muli"/>
              </a:rPr>
              <a:t>36.00</a:t>
            </a:r>
            <a:endParaRPr lang="en-GB" sz="3600" dirty="0">
              <a:solidFill>
                <a:srgbClr val="FF0000"/>
              </a:solidFill>
              <a:latin typeface="Muli"/>
            </a:endParaRPr>
          </a:p>
          <a:p>
            <a:r>
              <a:rPr lang="en-GB" sz="3600" dirty="0">
                <a:solidFill>
                  <a:srgbClr val="FF0000"/>
                </a:solidFill>
                <a:latin typeface="Muli"/>
              </a:rPr>
              <a:t>6 – ELI-DC  				</a:t>
            </a:r>
            <a:r>
              <a:rPr lang="en-GB" sz="3600" b="1" dirty="0">
                <a:solidFill>
                  <a:srgbClr val="FF0000"/>
                </a:solidFill>
                <a:latin typeface="Muli"/>
              </a:rPr>
              <a:t>12.00</a:t>
            </a:r>
          </a:p>
          <a:p>
            <a:endParaRPr lang="en-GB" sz="3600" dirty="0">
              <a:solidFill>
                <a:srgbClr val="FF0000"/>
              </a:solidFill>
              <a:latin typeface="Muli"/>
            </a:endParaRPr>
          </a:p>
          <a:p>
            <a:r>
              <a:rPr lang="en-GB" sz="3600" b="1" dirty="0">
                <a:solidFill>
                  <a:srgbClr val="000000"/>
                </a:solidFill>
                <a:latin typeface="Muli"/>
              </a:rPr>
              <a:t>Total </a:t>
            </a:r>
            <a:r>
              <a:rPr lang="en-GB" sz="3600" b="1" dirty="0">
                <a:solidFill>
                  <a:srgbClr val="FF0000"/>
                </a:solidFill>
                <a:latin typeface="Muli"/>
              </a:rPr>
              <a:t>219.00 (~ 18 years)</a:t>
            </a:r>
            <a:endParaRPr lang="en-GB" sz="3600" b="1" dirty="0"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76921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BB50-814A-4E96-BFE6-3F0FA2C0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776" y="269655"/>
            <a:ext cx="7310043" cy="446276"/>
          </a:xfrm>
        </p:spPr>
        <p:txBody>
          <a:bodyPr/>
          <a:lstStyle/>
          <a:p>
            <a:r>
              <a:rPr lang="en-US" dirty="0">
                <a:solidFill>
                  <a:srgbClr val="A34773"/>
                </a:solidFill>
              </a:rPr>
              <a:t>WP5 Objectives from Proposal</a:t>
            </a:r>
            <a:endParaRPr lang="en-GB" dirty="0">
              <a:solidFill>
                <a:srgbClr val="A34773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3E431-861E-49A5-9FB3-0BE0E611D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1653024" cy="4801314"/>
          </a:xfrm>
        </p:spPr>
        <p:txBody>
          <a:bodyPr/>
          <a:lstStyle/>
          <a:p>
            <a:r>
              <a:rPr lang="en-US" dirty="0"/>
              <a:t>Expose existing instrument and experiment simulations capabilities as a virtual facility service in the EOSC to promote the access and integration of simulated data in complex analysis workflows</a:t>
            </a:r>
            <a:r>
              <a:rPr lang="en-GB" dirty="0"/>
              <a:t>. </a:t>
            </a:r>
            <a:r>
              <a:rPr lang="en-GB" b="0" dirty="0"/>
              <a:t>Build on outcomes of EUCALL (SIMEX).</a:t>
            </a:r>
          </a:p>
          <a:p>
            <a:endParaRPr lang="en-GB" dirty="0"/>
          </a:p>
          <a:p>
            <a:r>
              <a:rPr lang="en-GB" dirty="0"/>
              <a:t>Effort will be on 4 levels:</a:t>
            </a:r>
          </a:p>
          <a:p>
            <a:endParaRPr lang="en-US" b="0" dirty="0"/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A34773"/>
                </a:solidFill>
              </a:rPr>
              <a:t>Framework</a:t>
            </a:r>
            <a:r>
              <a:rPr lang="en-GB" dirty="0"/>
              <a:t>: </a:t>
            </a:r>
            <a:r>
              <a:rPr lang="en-US" b="0" dirty="0"/>
              <a:t>providing a flexible simulation framework that enables users to rapidly implement simulation and analysis workflows</a:t>
            </a:r>
            <a:r>
              <a:rPr lang="en-GB" b="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A34773"/>
                </a:solidFill>
              </a:rPr>
              <a:t>S</a:t>
            </a:r>
            <a:r>
              <a:rPr lang="en-GB" dirty="0" err="1">
                <a:solidFill>
                  <a:srgbClr val="A34773"/>
                </a:solidFill>
              </a:rPr>
              <a:t>imulation</a:t>
            </a:r>
            <a:r>
              <a:rPr lang="en-GB" dirty="0"/>
              <a:t>: </a:t>
            </a:r>
            <a:r>
              <a:rPr lang="en-US" b="0" dirty="0"/>
              <a:t>Make simulation data services inter-operable through development of appropriate APIs and adoption of open data standards</a:t>
            </a:r>
            <a:r>
              <a:rPr lang="en-GB" b="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A34773"/>
                </a:solidFill>
              </a:rPr>
              <a:t>Linking</a:t>
            </a:r>
            <a:r>
              <a:rPr lang="en-GB" dirty="0"/>
              <a:t>: </a:t>
            </a:r>
            <a:r>
              <a:rPr lang="en-US" b="0" dirty="0"/>
              <a:t>link the EOSC experiment simulation services to their in-house data reduction, analysis, </a:t>
            </a:r>
            <a:r>
              <a:rPr lang="en-GB" b="0" dirty="0"/>
              <a:t>and visualization infrastructures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A34773"/>
                </a:solidFill>
              </a:rPr>
              <a:t>Education</a:t>
            </a:r>
            <a:r>
              <a:rPr lang="en-GB" b="0" dirty="0"/>
              <a:t>: </a:t>
            </a:r>
            <a:r>
              <a:rPr lang="en-US" b="0" dirty="0"/>
              <a:t>develop simulation applications suitable for education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1911524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BB50-814A-4E96-BFE6-3F0FA2C0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776" y="269655"/>
            <a:ext cx="7310043" cy="446276"/>
          </a:xfrm>
        </p:spPr>
        <p:txBody>
          <a:bodyPr/>
          <a:lstStyle/>
          <a:p>
            <a:r>
              <a:rPr lang="en-US" dirty="0">
                <a:solidFill>
                  <a:srgbClr val="A34773"/>
                </a:solidFill>
              </a:rPr>
              <a:t>WP5 Tasks from Proposal</a:t>
            </a:r>
            <a:endParaRPr lang="en-GB" dirty="0">
              <a:solidFill>
                <a:srgbClr val="A34773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3E431-861E-49A5-9FB3-0BE0E611D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2776" y="1524000"/>
            <a:ext cx="11653024" cy="4062651"/>
          </a:xfrm>
        </p:spPr>
        <p:txBody>
          <a:bodyPr/>
          <a:lstStyle/>
          <a:p>
            <a:pPr lvl="0"/>
            <a:r>
              <a:rPr lang="en-GB" dirty="0"/>
              <a:t>Task 5.1 Simulation Infrastructure (EUXFEL)</a:t>
            </a:r>
          </a:p>
          <a:p>
            <a:pPr lvl="0"/>
            <a:endParaRPr lang="en-US" b="0" dirty="0"/>
          </a:p>
          <a:p>
            <a:pPr lvl="0"/>
            <a:r>
              <a:rPr lang="fr-FR" dirty="0" err="1"/>
              <a:t>Task</a:t>
            </a:r>
            <a:r>
              <a:rPr lang="fr-FR" dirty="0"/>
              <a:t> 5.2 </a:t>
            </a:r>
            <a:r>
              <a:rPr lang="en-US" dirty="0"/>
              <a:t>Photon and Neutron Source simulation data services</a:t>
            </a:r>
            <a:r>
              <a:rPr lang="fr-FR" dirty="0"/>
              <a:t>  (ESRF)</a:t>
            </a:r>
          </a:p>
          <a:p>
            <a:pPr lvl="0"/>
            <a:endParaRPr lang="fr-FR" b="0" dirty="0"/>
          </a:p>
          <a:p>
            <a:pPr lvl="0"/>
            <a:r>
              <a:rPr lang="en-GB" dirty="0"/>
              <a:t>Task 5.3  </a:t>
            </a:r>
            <a:r>
              <a:rPr lang="en-US" dirty="0"/>
              <a:t>Photon and Neutron beamline simulation data services</a:t>
            </a:r>
            <a:r>
              <a:rPr lang="en-GB" dirty="0"/>
              <a:t> (ILL)</a:t>
            </a:r>
          </a:p>
          <a:p>
            <a:pPr lvl="0"/>
            <a:endParaRPr lang="en-US" b="0" dirty="0"/>
          </a:p>
          <a:p>
            <a:pPr lvl="0"/>
            <a:r>
              <a:rPr lang="en-GB" dirty="0"/>
              <a:t>Task 5.4 </a:t>
            </a:r>
            <a:r>
              <a:rPr lang="en-US" dirty="0"/>
              <a:t>Simulation of signal generation including radiation-matter interaction</a:t>
            </a:r>
            <a:br>
              <a:rPr lang="en-US" b="0" dirty="0"/>
            </a:br>
            <a:r>
              <a:rPr lang="en-US" b="0" dirty="0"/>
              <a:t>             </a:t>
            </a:r>
            <a:r>
              <a:rPr lang="en-GB" dirty="0"/>
              <a:t> (ESS)</a:t>
            </a:r>
          </a:p>
          <a:p>
            <a:pPr lvl="0"/>
            <a:endParaRPr lang="en-US" b="0" dirty="0"/>
          </a:p>
          <a:p>
            <a:pPr lvl="0"/>
            <a:r>
              <a:rPr lang="en-GB" dirty="0"/>
              <a:t>Task 5.5 Integrated simulation data workflows (EUXFEL)</a:t>
            </a:r>
          </a:p>
          <a:p>
            <a:pPr lvl="0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31894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BB50-814A-4E96-BFE6-3F0FA2C0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776" y="269655"/>
            <a:ext cx="7310043" cy="446276"/>
          </a:xfrm>
        </p:spPr>
        <p:txBody>
          <a:bodyPr/>
          <a:lstStyle/>
          <a:p>
            <a:r>
              <a:rPr lang="en-US" dirty="0">
                <a:solidFill>
                  <a:srgbClr val="A34773"/>
                </a:solidFill>
              </a:rPr>
              <a:t>WP5 Deliverables from Proposal</a:t>
            </a:r>
            <a:endParaRPr lang="en-GB" dirty="0">
              <a:solidFill>
                <a:srgbClr val="A34773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3E431-861E-49A5-9FB3-0BE0E611D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087" y="1295400"/>
            <a:ext cx="11653024" cy="4114800"/>
          </a:xfrm>
        </p:spPr>
        <p:txBody>
          <a:bodyPr/>
          <a:lstStyle/>
          <a:p>
            <a:r>
              <a:rPr lang="en-GB" b="0" dirty="0"/>
              <a:t>Deliverable</a:t>
            </a:r>
            <a:r>
              <a:rPr lang="en-GB" dirty="0"/>
              <a:t> 5.1 Prototype simulation data formats (M12, ESS)</a:t>
            </a:r>
          </a:p>
          <a:p>
            <a:endParaRPr lang="en-GB" dirty="0"/>
          </a:p>
          <a:p>
            <a:r>
              <a:rPr lang="en-GB" b="0" dirty="0"/>
              <a:t>Deliverable</a:t>
            </a:r>
            <a:r>
              <a:rPr lang="en-GB" dirty="0"/>
              <a:t> 5.2 Documented simulation APIs (M24, EUXFEL)</a:t>
            </a:r>
          </a:p>
          <a:p>
            <a:endParaRPr lang="en-GB" dirty="0"/>
          </a:p>
          <a:p>
            <a:r>
              <a:rPr lang="en-GB" b="0" dirty="0"/>
              <a:t>Deliverable</a:t>
            </a:r>
            <a:r>
              <a:rPr lang="en-GB" dirty="0"/>
              <a:t> 5.3 Documented simulation tasks executable (M42, ILL)</a:t>
            </a:r>
          </a:p>
          <a:p>
            <a:endParaRPr lang="en-GB" dirty="0"/>
          </a:p>
          <a:p>
            <a:r>
              <a:rPr lang="en-GB" b="0" dirty="0"/>
              <a:t>Deliverable</a:t>
            </a:r>
            <a:r>
              <a:rPr lang="en-GB" dirty="0"/>
              <a:t> 5.4 </a:t>
            </a:r>
            <a:r>
              <a:rPr lang="en-GB" b="0" dirty="0"/>
              <a:t>Software tested and released including interactive simulation and analysis workflow</a:t>
            </a:r>
            <a:r>
              <a:rPr lang="en-GB" dirty="0"/>
              <a:t> (M48, ESRF)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206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zati 5">
      <a:dk1>
        <a:srgbClr val="404140"/>
      </a:dk1>
      <a:lt1>
        <a:srgbClr val="FFFFFF"/>
      </a:lt1>
      <a:dk2>
        <a:srgbClr val="1F497D"/>
      </a:dk2>
      <a:lt2>
        <a:srgbClr val="D6D7D6"/>
      </a:lt2>
      <a:accent1>
        <a:srgbClr val="666EAE"/>
      </a:accent1>
      <a:accent2>
        <a:srgbClr val="A34773"/>
      </a:accent2>
      <a:accent3>
        <a:srgbClr val="9BBB59"/>
      </a:accent3>
      <a:accent4>
        <a:srgbClr val="8064A2"/>
      </a:accent4>
      <a:accent5>
        <a:srgbClr val="95B8E3"/>
      </a:accent5>
      <a:accent6>
        <a:srgbClr val="F79646"/>
      </a:accent6>
      <a:hlink>
        <a:srgbClr val="0000FF"/>
      </a:hlink>
      <a:folHlink>
        <a:srgbClr val="A347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3844</TotalTime>
  <Words>627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Muli</vt:lpstr>
      <vt:lpstr>Office Theme</vt:lpstr>
      <vt:lpstr>Review of Virtual Neutron and x-raY Laboratory (WP5)</vt:lpstr>
      <vt:lpstr>What is the VINYL ?</vt:lpstr>
      <vt:lpstr>What is the VINYL ?</vt:lpstr>
      <vt:lpstr>PowerPoint Presentation</vt:lpstr>
      <vt:lpstr>PowerPoint Presentation</vt:lpstr>
      <vt:lpstr>PowerPoint Presentation</vt:lpstr>
      <vt:lpstr>WP5 Objectives from Proposal</vt:lpstr>
      <vt:lpstr>WP5 Tasks from Proposal</vt:lpstr>
      <vt:lpstr>WP5 Deliverables from Proposal</vt:lpstr>
      <vt:lpstr>PowerPoint Presentation</vt:lpstr>
      <vt:lpstr>What WP5 needs to sustain …</vt:lpstr>
      <vt:lpstr>Issues for WP5 in PaNOSC</vt:lpstr>
      <vt:lpstr>PaNOSC WP6 spending up to 31/3/2021</vt:lpstr>
      <vt:lpstr>PaNOSC WP5 spending up to 31/3/2021</vt:lpstr>
      <vt:lpstr>For the remainder of PaNOSC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 on one or more lines</dc:title>
  <dc:creator>GOETZ Andrew</dc:creator>
  <cp:lastModifiedBy>GOETZ Andrew</cp:lastModifiedBy>
  <cp:revision>234</cp:revision>
  <dcterms:created xsi:type="dcterms:W3CDTF">2019-04-23T08:59:57Z</dcterms:created>
  <dcterms:modified xsi:type="dcterms:W3CDTF">2021-09-01T10:43:04Z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2019-04-19T00:00:00Z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2019-04-23T00:00:00Z</vt:filetime>
  </property>
</Properties>
</file>